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slides/slide161.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drawings/drawing1.xml" ContentType="application/vnd.openxmlformats-officedocument.drawingml.chartshapes+xml"/>
  <Override PartName="/ppt/slides/slide162.xml" ContentType="application/vnd.openxmlformats-officedocument.presentationml.slide+xml"/>
  <Override PartName="/ppt/presentation.xml" ContentType="application/vnd.openxmlformats-officedocument.presentationml.presentation.main+xml"/>
  <Override PartName="/ppt/slides/slide160.xml" ContentType="application/vnd.openxmlformats-officedocument.presentationml.slide+xml"/>
  <Override PartName="/ppt/slides/slide102.xml" ContentType="application/vnd.openxmlformats-officedocument.presentationml.slide+xml"/>
  <Override PartName="/ppt/slides/slide101.xml" ContentType="application/vnd.openxmlformats-officedocument.presentationml.slide+xml"/>
  <Override PartName="/ppt/slides/slide100.xml" ContentType="application/vnd.openxmlformats-officedocument.presentationml.slide+xml"/>
  <Override PartName="/ppt/slides/slide99.xml" ContentType="application/vnd.openxmlformats-officedocument.presentationml.slide+xml"/>
  <Override PartName="/ppt/slides/slide98.xml" ContentType="application/vnd.openxmlformats-officedocument.presentationml.slide+xml"/>
  <Override PartName="/ppt/slides/slide97.xml" ContentType="application/vnd.openxmlformats-officedocument.presentationml.slide+xml"/>
  <Override PartName="/ppt/slides/slide96.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12.xml" ContentType="application/vnd.openxmlformats-officedocument.presentationml.slide+xml"/>
  <Override PartName="/ppt/slides/slide111.xml" ContentType="application/vnd.openxmlformats-officedocument.presentationml.slide+xml"/>
  <Override PartName="/ppt/slides/slide110.xml" ContentType="application/vnd.openxmlformats-officedocument.presentationml.slide+xml"/>
  <Override PartName="/ppt/slides/slide109.xml" ContentType="application/vnd.openxmlformats-officedocument.presentationml.slide+xml"/>
  <Override PartName="/ppt/slides/slide108.xml" ContentType="application/vnd.openxmlformats-officedocument.presentationml.slide+xml"/>
  <Override PartName="/ppt/slides/slide107.xml" ContentType="application/vnd.openxmlformats-officedocument.presentationml.slide+xml"/>
  <Override PartName="/ppt/slides/slide95.xml" ContentType="application/vnd.openxmlformats-officedocument.presentationml.slide+xml"/>
  <Override PartName="/ppt/slides/slide94.xml" ContentType="application/vnd.openxmlformats-officedocument.presentationml.slide+xml"/>
  <Override PartName="/ppt/slides/slide93.xml" ContentType="application/vnd.openxmlformats-officedocument.presentationml.slide+xml"/>
  <Override PartName="/ppt/slides/slide83.xml" ContentType="application/vnd.openxmlformats-officedocument.presentationml.slide+xml"/>
  <Override PartName="/ppt/slides/slide82.xml" ContentType="application/vnd.openxmlformats-officedocument.presentationml.slide+xml"/>
  <Override PartName="/ppt/slides/slide81.xml" ContentType="application/vnd.openxmlformats-officedocument.presentationml.slide+xml"/>
  <Override PartName="/ppt/slides/slide80.xml" ContentType="application/vnd.openxmlformats-officedocument.presentationml.slide+xml"/>
  <Override PartName="/ppt/slides/slide79.xml" ContentType="application/vnd.openxmlformats-officedocument.presentationml.slide+xml"/>
  <Override PartName="/ppt/slides/slide78.xml" ContentType="application/vnd.openxmlformats-officedocument.presentationml.slide+xml"/>
  <Override PartName="/ppt/slides/slide77.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92.xml" ContentType="application/vnd.openxmlformats-officedocument.presentationml.slide+xml"/>
  <Override PartName="/ppt/slides/slide91.xml" ContentType="application/vnd.openxmlformats-officedocument.presentationml.slide+xml"/>
  <Override PartName="/ppt/slides/slide90.xml" ContentType="application/vnd.openxmlformats-officedocument.presentationml.slide+xml"/>
  <Override PartName="/ppt/slides/slide89.xml" ContentType="application/vnd.openxmlformats-officedocument.presentationml.slide+xml"/>
  <Override PartName="/ppt/slides/slide88.xml" ContentType="application/vnd.openxmlformats-officedocument.presentationml.slide+xml"/>
  <Override PartName="/ppt/slides/slide87.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41.xml" ContentType="application/vnd.openxmlformats-officedocument.presentationml.slide+xml"/>
  <Override PartName="/ppt/slides/slide140.xml" ContentType="application/vnd.openxmlformats-officedocument.presentationml.slide+xml"/>
  <Override PartName="/ppt/slides/slide139.xml" ContentType="application/vnd.openxmlformats-officedocument.presentationml.slide+xml"/>
  <Override PartName="/ppt/slides/slide138.xml" ContentType="application/vnd.openxmlformats-officedocument.presentationml.slide+xml"/>
  <Override PartName="/ppt/slides/slide137.xml" ContentType="application/vnd.openxmlformats-officedocument.presentationml.slide+xml"/>
  <Override PartName="/ppt/slides/slide136.xml" ContentType="application/vnd.openxmlformats-officedocument.presentationml.slide+xml"/>
  <Override PartName="/ppt/slides/slide135.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50.xml" ContentType="application/vnd.openxmlformats-officedocument.presentationml.slide+xml"/>
  <Override PartName="/ppt/slides/slide149.xml" ContentType="application/vnd.openxmlformats-officedocument.presentationml.slide+xml"/>
  <Override PartName="/ppt/slides/slide148.xml" ContentType="application/vnd.openxmlformats-officedocument.presentationml.slide+xml"/>
  <Override PartName="/ppt/slides/slide147.xml" ContentType="application/vnd.openxmlformats-officedocument.presentationml.slide+xml"/>
  <Override PartName="/ppt/slides/slide146.xml" ContentType="application/vnd.openxmlformats-officedocument.presentationml.slide+xml"/>
  <Override PartName="/ppt/slides/slide145.xml" ContentType="application/vnd.openxmlformats-officedocument.presentationml.slide+xml"/>
  <Override PartName="/ppt/slides/slide134.xml" ContentType="application/vnd.openxmlformats-officedocument.presentationml.slide+xml"/>
  <Override PartName="/ppt/slides/slide133.xml" ContentType="application/vnd.openxmlformats-officedocument.presentationml.slide+xml"/>
  <Override PartName="/ppt/slides/slide132.xml" ContentType="application/vnd.openxmlformats-officedocument.presentationml.slide+xml"/>
  <Override PartName="/ppt/slides/slide122.xml" ContentType="application/vnd.openxmlformats-officedocument.presentationml.slide+xml"/>
  <Override PartName="/ppt/slides/slide121.xml" ContentType="application/vnd.openxmlformats-officedocument.presentationml.slide+xml"/>
  <Override PartName="/ppt/slides/slide120.xml" ContentType="application/vnd.openxmlformats-officedocument.presentationml.slide+xml"/>
  <Override PartName="/ppt/slides/slide119.xml" ContentType="application/vnd.openxmlformats-officedocument.presentationml.slide+xml"/>
  <Override PartName="/ppt/slides/slide118.xml" ContentType="application/vnd.openxmlformats-officedocument.presentationml.slide+xml"/>
  <Override PartName="/ppt/slides/slide117.xml" ContentType="application/vnd.openxmlformats-officedocument.presentationml.slide+xml"/>
  <Override PartName="/ppt/slides/slide116.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31.xml" ContentType="application/vnd.openxmlformats-officedocument.presentationml.slide+xml"/>
  <Override PartName="/ppt/slides/slide130.xml" ContentType="application/vnd.openxmlformats-officedocument.presentationml.slide+xml"/>
  <Override PartName="/ppt/slides/slide129.xml" ContentType="application/vnd.openxmlformats-officedocument.presentationml.slide+xml"/>
  <Override PartName="/ppt/slides/slide128.xml" ContentType="application/vnd.openxmlformats-officedocument.presentationml.slide+xml"/>
  <Override PartName="/ppt/slides/slide127.xml" ContentType="application/vnd.openxmlformats-officedocument.presentationml.slide+xml"/>
  <Override PartName="/ppt/slides/slide126.xml" ContentType="application/vnd.openxmlformats-officedocument.presentationml.slide+xml"/>
  <Override PartName="/ppt/slides/slide76.xml" ContentType="application/vnd.openxmlformats-officedocument.presentationml.slide+xml"/>
  <Override PartName="/ppt/slides/slide75.xml" ContentType="application/vnd.openxmlformats-officedocument.presentationml.slide+xml"/>
  <Override PartName="/ppt/slides/slide74.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73.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69.xml" ContentType="application/vnd.openxmlformats-officedocument.presentationml.slide+xml"/>
  <Override PartName="/ppt/slides/slide68.xml" ContentType="application/vnd.openxmlformats-officedocument.presentationml.slide+xml"/>
  <Override PartName="/ppt/slides/slide57.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151.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2.xml" ContentType="application/vnd.openxmlformats-officedocument.presentationml.slide+xml"/>
  <Override PartName="/ppt/slides/slide156.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57.xml" ContentType="application/vnd.openxmlformats-officedocument.presentationml.slide+xml"/>
  <Override PartName="/ppt/slideLayouts/slideLayout125.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124.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30.xml" ContentType="application/vnd.openxmlformats-officedocument.presentationml.slideLayout+xml"/>
  <Override PartName="/ppt/slideLayouts/slideLayout17.xml" ContentType="application/vnd.openxmlformats-officedocument.presentationml.slideLayout+xml"/>
  <Override PartName="/ppt/slideLayouts/slideLayout32.xml" ContentType="application/vnd.openxmlformats-officedocument.presentationml.slideLayout+xml"/>
  <Override PartName="/ppt/notesSlides/notesSlide46.xml" ContentType="application/vnd.openxmlformats-officedocument.presentationml.notesSlide+xml"/>
  <Override PartName="/ppt/notesSlides/notesSlide45.xml" ContentType="application/vnd.openxmlformats-officedocument.presentationml.notesSlide+xml"/>
  <Override PartName="/ppt/notesSlides/notesSlide44.xml" ContentType="application/vnd.openxmlformats-officedocument.presentationml.notesSlide+xml"/>
  <Override PartName="/ppt/notesSlides/notesSlide43.xml" ContentType="application/vnd.openxmlformats-officedocument.presentationml.notesSlide+xml"/>
  <Override PartName="/ppt/notesSlides/notesSlide42.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3.xml" ContentType="application/vnd.openxmlformats-officedocument.presentationml.notesSlide+xml"/>
  <Override PartName="/ppt/notesSlides/notesSlide52.xml" ContentType="application/vnd.openxmlformats-officedocument.presentationml.notesSlide+xml"/>
  <Override PartName="/ppt/notesSlides/notesSlide51.xml" ContentType="application/vnd.openxmlformats-officedocument.presentationml.notesSlide+xml"/>
  <Override PartName="/ppt/notesSlides/notesSlide50.xml" ContentType="application/vnd.openxmlformats-officedocument.presentationml.notesSlide+xml"/>
  <Override PartName="/ppt/notesSlides/notesSlide41.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36.xml" ContentType="application/vnd.openxmlformats-officedocument.presentationml.notesSlide+xml"/>
  <Override PartName="/ppt/notesSlides/notesSlide35.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18.xml" ContentType="application/vnd.openxmlformats-officedocument.presentationml.slideLayout+xml"/>
  <Override PartName="/ppt/slideLayouts/slideLayout117.xml" ContentType="application/vnd.openxmlformats-officedocument.presentationml.slideLayout+xml"/>
  <Override PartName="/ppt/slideLayouts/slideLayout116.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notesSlides/notesSlide60.xml" ContentType="application/vnd.openxmlformats-officedocument.presentationml.notesSlide+xml"/>
  <Override PartName="/ppt/notesSlides/notesSlide59.xml" ContentType="application/vnd.openxmlformats-officedocument.presentationml.notesSlide+xml"/>
  <Override PartName="/ppt/notesSlides/notesSlide58.xml" ContentType="application/vnd.openxmlformats-officedocument.presentationml.notesSlide+xml"/>
  <Override PartName="/ppt/notesSlides/notesSlide57.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7.xml" ContentType="application/vnd.openxmlformats-officedocument.presentationml.notesSlide+xml"/>
  <Override PartName="/ppt/slideLayouts/slideLayout31.xml" ContentType="application/vnd.openxmlformats-officedocument.presentationml.slideLayout+xml"/>
  <Override PartName="/ppt/notesSlides/notesSlide65.xml" ContentType="application/vnd.openxmlformats-officedocument.presentationml.notesSlide+xml"/>
  <Override PartName="/ppt/notesSlides/notesSlide64.xml" ContentType="application/vnd.openxmlformats-officedocument.presentationml.notesSlide+xml"/>
  <Override PartName="/ppt/notesSlides/notesSlide26.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slideLayouts/slideLayout144.xml" ContentType="application/vnd.openxmlformats-officedocument.presentationml.slideLayout+xml"/>
  <Override PartName="/ppt/slideLayouts/slideLayout143.xml" ContentType="application/vnd.openxmlformats-officedocument.presentationml.slideLayout+xml"/>
  <Override PartName="/ppt/slideLayouts/slideLayout142.xml" ContentType="application/vnd.openxmlformats-officedocument.presentationml.slideLayout+xml"/>
  <Override PartName="/ppt/slideLayouts/slideLayout141.xml" ContentType="application/vnd.openxmlformats-officedocument.presentationml.slideLayout+xml"/>
  <Override PartName="/ppt/slideLayouts/slideLayout140.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51.xml" ContentType="application/vnd.openxmlformats-officedocument.presentationml.slideLayout+xml"/>
  <Override PartName="/ppt/slideLayouts/slideLayout150.xml" ContentType="application/vnd.openxmlformats-officedocument.presentationml.slideLayout+xml"/>
  <Override PartName="/ppt/slideLayouts/slideLayout149.xml" ContentType="application/vnd.openxmlformats-officedocument.presentationml.slideLayout+xml"/>
  <Override PartName="/ppt/slideLayouts/slideLayout148.xml" ContentType="application/vnd.openxmlformats-officedocument.presentationml.slideLayout+xml"/>
  <Override PartName="/ppt/slideLayouts/slideLayout139.xml" ContentType="application/vnd.openxmlformats-officedocument.presentationml.slideLayout+xml"/>
  <Override PartName="/ppt/slideLayouts/slideLayout138.xml" ContentType="application/vnd.openxmlformats-officedocument.presentationml.slideLayout+xml"/>
  <Override PartName="/ppt/slideLayouts/slideLayout137.xml" ContentType="application/vnd.openxmlformats-officedocument.presentationml.slideLayout+xml"/>
  <Override PartName="/ppt/slideLayouts/slideLayout129.xml" ContentType="application/vnd.openxmlformats-officedocument.presentationml.slideLayout+xml"/>
  <Override PartName="/ppt/slideLayouts/slideLayout128.xml" ContentType="application/vnd.openxmlformats-officedocument.presentationml.slideLayout+xml"/>
  <Override PartName="/ppt/slideLayouts/slideLayout127.xml" ContentType="application/vnd.openxmlformats-officedocument.presentationml.slideLayout+xml"/>
  <Override PartName="/ppt/slideLayouts/slideLayout126.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6.xml" ContentType="application/vnd.openxmlformats-officedocument.presentationml.slideLayout+xml"/>
  <Override PartName="/ppt/slideLayouts/slideLayout135.xml" ContentType="application/vnd.openxmlformats-officedocument.presentationml.slideLayout+xml"/>
  <Override PartName="/ppt/slideLayouts/slideLayout134.xml" ContentType="application/vnd.openxmlformats-officedocument.presentationml.slideLayout+xml"/>
  <Override PartName="/ppt/slideLayouts/slideLayout133.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1.xml" ContentType="application/vnd.openxmlformats-officedocument.presentationml.notesSlide+xml"/>
  <Override PartName="/ppt/slideLayouts/slideLayout123.xml" ContentType="application/vnd.openxmlformats-officedocument.presentationml.slideLayout+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56.xml" ContentType="application/vnd.openxmlformats-officedocument.presentationml.slideLayout+xml"/>
  <Override PartName="/ppt/slideLayouts/slideLayout155.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slideLayouts/slideLayout111.xml" ContentType="application/vnd.openxmlformats-officedocument.presentationml.slideLayout+xml"/>
  <Override PartName="/ppt/notesSlides/notesSlide66.xml" ContentType="application/vnd.openxmlformats-officedocument.presentationml.notesSlide+xml"/>
  <Override PartName="/ppt/slideLayouts/slideLayout109.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9.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86.xml" ContentType="application/vnd.openxmlformats-officedocument.presentationml.slideLayout+xml"/>
  <Override PartName="/ppt/slideLayouts/slideLayout110.xml" ContentType="application/vnd.openxmlformats-officedocument.presentationml.slideLayout+xml"/>
  <Override PartName="/ppt/slideLayouts/slideLayout88.xml" ContentType="application/vnd.openxmlformats-officedocument.presentationml.slideLayout+xml"/>
  <Override PartName="/ppt/slideLayouts/slideLayout98.xml" ContentType="application/vnd.openxmlformats-officedocument.presentationml.slideLayout+xml"/>
  <Override PartName="/ppt/slideLayouts/slideLayout97.xml" ContentType="application/vnd.openxmlformats-officedocument.presentationml.slideLayout+xml"/>
  <Override PartName="/ppt/slideLayouts/slideLayout96.xml" ContentType="application/vnd.openxmlformats-officedocument.presentationml.slideLayout+xml"/>
  <Override PartName="/ppt/slideLayouts/slideLayout95.xml" ContentType="application/vnd.openxmlformats-officedocument.presentationml.slideLayout+xml"/>
  <Override PartName="/ppt/slideLayouts/slideLayout94.xml" ContentType="application/vnd.openxmlformats-officedocument.presentationml.slideLayout+xml"/>
  <Override PartName="/ppt/slideLayouts/slideLayout93.xml" ContentType="application/vnd.openxmlformats-officedocument.presentationml.slideLayout+xml"/>
  <Override PartName="/ppt/slideLayouts/slideLayout92.xml" ContentType="application/vnd.openxmlformats-officedocument.presentationml.slideLayout+xml"/>
  <Override PartName="/ppt/slideLayouts/slideLayout91.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8.xml" ContentType="application/vnd.openxmlformats-officedocument.presentationml.slideLayout+xml"/>
  <Override PartName="/ppt/slideLayouts/slideLayout107.xml" ContentType="application/vnd.openxmlformats-officedocument.presentationml.slideLayout+xml"/>
  <Override PartName="/ppt/slideLayouts/slideLayout106.xml" ContentType="application/vnd.openxmlformats-officedocument.presentationml.slideLayout+xml"/>
  <Override PartName="/ppt/slideLayouts/slideLayout105.xml" ContentType="application/vnd.openxmlformats-officedocument.presentationml.slideLayout+xml"/>
  <Override PartName="/ppt/slideLayouts/slideLayout104.xml" ContentType="application/vnd.openxmlformats-officedocument.presentationml.slideLayout+xml"/>
  <Override PartName="/ppt/slideLayouts/slideLayout103.xml" ContentType="application/vnd.openxmlformats-officedocument.presentationml.slideLayout+xml"/>
  <Override PartName="/ppt/slideLayouts/slideLayout102.xml" ContentType="application/vnd.openxmlformats-officedocument.presentationml.slideLayout+xml"/>
  <Override PartName="/ppt/slideLayouts/slideLayout90.xml" ContentType="application/vnd.openxmlformats-officedocument.presentationml.slideLayout+xml"/>
  <Override PartName="/ppt/slideLayouts/slideLayout87.xml" ContentType="application/vnd.openxmlformats-officedocument.presentationml.slideLayout+xml"/>
  <Override PartName="/ppt/slideLayouts/slideLayout89.xml" ContentType="application/vnd.openxmlformats-officedocument.presentationml.slideLayout+xml"/>
  <Override PartName="/ppt/charts/style5.xml" ContentType="application/vnd.ms-office.chartstyle+xml"/>
  <Override PartName="/ppt/theme/theme5.xml" ContentType="application/vnd.openxmlformats-officedocument.theme+xml"/>
  <Override PartName="/ppt/theme/theme4.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charts/colors4.xml" ContentType="application/vnd.ms-office.chartcolorstyle+xml"/>
  <Override PartName="/ppt/charts/style4.xml" ContentType="application/vnd.ms-office.chartstyle+xml"/>
  <Override PartName="/ppt/charts/chart4.xml" ContentType="application/vnd.openxmlformats-officedocument.drawingml.chart+xml"/>
  <Override PartName="/ppt/theme/theme3.xml" ContentType="application/vnd.openxmlformats-officedocument.them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2.xml" ContentType="application/vnd.openxmlformats-officedocument.them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colors6.xml" ContentType="application/vnd.ms-office.chartcolorstyl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6.xml" ContentType="application/vnd.openxmlformats-officedocument.drawingml.chart+xml"/>
  <Override PartName="/ppt/charts/style6.xml" ContentType="application/vnd.ms-office.chartstyle+xml"/>
  <Override PartName="/ppt/charts/colors5.xml" ContentType="application/vnd.ms-office.chartcolorstyl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customXml/itemProps1.xml" ContentType="application/vnd.openxmlformats-officedocument.customXmlProperties+xml"/>
  <Override PartName="/ppt/tags/tag4.xml" ContentType="application/vnd.openxmlformats-officedocument.presentationml.tags+xml"/>
  <Override PartName="/customXml/itemProps2.xml" ContentType="application/vnd.openxmlformats-officedocument.customXmlProperties+xml"/>
  <Override PartName="/ppt/tags/tag6.xml" ContentType="application/vnd.openxmlformats-officedocument.presentationml.tags+xml"/>
  <Override PartName="/ppt/tags/tag5.xml" ContentType="application/vnd.openxmlformats-officedocument.presentationml.tags+xml"/>
  <Override PartName="/customXml/itemProps4.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7.xml" ContentType="application/vnd.openxmlformats-officedocument.customXmlProperties+xml"/>
  <Override PartName="/ppt/tags/tag1.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customXml/itemProps8.xml" ContentType="application/vnd.openxmlformats-officedocument.customXmlProperties+xml"/>
  <Override PartName="/ppt/revisionInfo.xml" ContentType="application/vnd.ms-powerpoint.revisioninfo+xml"/>
  <Override PartName="/customXml/itemProps9.xml" ContentType="application/vnd.openxmlformats-officedocument.customXmlProperties+xml"/>
  <Override PartName="/customXml/itemProps6.xml" ContentType="application/vnd.openxmlformats-officedocument.customXmlProperties+xml"/>
  <Override PartName="/ppt/tags/tag2.xml" ContentType="application/vnd.openxmlformats-officedocument.presentationml.tags+xml"/>
  <Override PartName="/customXml/itemProps5.xml" ContentType="application/vnd.openxmlformats-officedocument.customXmlProperties+xml"/>
  <Override PartName="/ppt/tags/tag3.xml" ContentType="application/vnd.openxmlformats-officedocument.presentationml.tags+xml"/>
  <Override PartName="/customXml/itemProps10.xml" ContentType="application/vnd.openxmlformats-officedocument.customXmlProperties+xml"/>
  <Override PartName="/customXml/itemProps11.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0"/>
    <p:sldMasterId id="2147483712" r:id="rId11"/>
    <p:sldMasterId id="2147483764" r:id="rId12"/>
    <p:sldMasterId id="2147483794" r:id="rId13"/>
  </p:sldMasterIdLst>
  <p:notesMasterIdLst>
    <p:notesMasterId r:id="rId183"/>
  </p:notesMasterIdLst>
  <p:sldIdLst>
    <p:sldId id="291" r:id="rId14"/>
    <p:sldId id="338" r:id="rId15"/>
    <p:sldId id="564" r:id="rId16"/>
    <p:sldId id="428" r:id="rId17"/>
    <p:sldId id="426" r:id="rId18"/>
    <p:sldId id="258" r:id="rId19"/>
    <p:sldId id="259" r:id="rId20"/>
    <p:sldId id="288" r:id="rId21"/>
    <p:sldId id="501" r:id="rId22"/>
    <p:sldId id="409" r:id="rId23"/>
    <p:sldId id="411" r:id="rId24"/>
    <p:sldId id="378" r:id="rId25"/>
    <p:sldId id="379" r:id="rId26"/>
    <p:sldId id="380" r:id="rId27"/>
    <p:sldId id="381" r:id="rId28"/>
    <p:sldId id="406" r:id="rId29"/>
    <p:sldId id="449" r:id="rId30"/>
    <p:sldId id="550" r:id="rId31"/>
    <p:sldId id="284" r:id="rId32"/>
    <p:sldId id="323" r:id="rId33"/>
    <p:sldId id="506" r:id="rId34"/>
    <p:sldId id="500" r:id="rId35"/>
    <p:sldId id="418" r:id="rId36"/>
    <p:sldId id="413" r:id="rId37"/>
    <p:sldId id="373" r:id="rId38"/>
    <p:sldId id="374" r:id="rId39"/>
    <p:sldId id="375" r:id="rId40"/>
    <p:sldId id="376" r:id="rId41"/>
    <p:sldId id="377" r:id="rId42"/>
    <p:sldId id="405" r:id="rId43"/>
    <p:sldId id="468" r:id="rId44"/>
    <p:sldId id="566" r:id="rId45"/>
    <p:sldId id="567" r:id="rId46"/>
    <p:sldId id="286" r:id="rId47"/>
    <p:sldId id="328" r:id="rId48"/>
    <p:sldId id="502" r:id="rId49"/>
    <p:sldId id="420" r:id="rId50"/>
    <p:sldId id="414" r:id="rId51"/>
    <p:sldId id="542" r:id="rId52"/>
    <p:sldId id="543" r:id="rId53"/>
    <p:sldId id="544" r:id="rId54"/>
    <p:sldId id="545" r:id="rId55"/>
    <p:sldId id="404" r:id="rId56"/>
    <p:sldId id="330" r:id="rId57"/>
    <p:sldId id="546" r:id="rId58"/>
    <p:sldId id="547" r:id="rId59"/>
    <p:sldId id="548" r:id="rId60"/>
    <p:sldId id="549" r:id="rId61"/>
    <p:sldId id="314" r:id="rId62"/>
    <p:sldId id="332" r:id="rId63"/>
    <p:sldId id="503" r:id="rId64"/>
    <p:sldId id="422" r:id="rId65"/>
    <p:sldId id="416" r:id="rId66"/>
    <p:sldId id="389" r:id="rId67"/>
    <p:sldId id="390" r:id="rId68"/>
    <p:sldId id="391" r:id="rId69"/>
    <p:sldId id="392" r:id="rId70"/>
    <p:sldId id="403" r:id="rId71"/>
    <p:sldId id="473" r:id="rId72"/>
    <p:sldId id="498" r:id="rId73"/>
    <p:sldId id="499" r:id="rId74"/>
    <p:sldId id="507" r:id="rId75"/>
    <p:sldId id="336" r:id="rId76"/>
    <p:sldId id="393" r:id="rId77"/>
    <p:sldId id="337" r:id="rId78"/>
    <p:sldId id="496" r:id="rId79"/>
    <p:sldId id="425" r:id="rId80"/>
    <p:sldId id="300" r:id="rId81"/>
    <p:sldId id="301" r:id="rId82"/>
    <p:sldId id="497" r:id="rId83"/>
    <p:sldId id="402" r:id="rId84"/>
    <p:sldId id="551" r:id="rId85"/>
    <p:sldId id="339" r:id="rId86"/>
    <p:sldId id="394" r:id="rId87"/>
    <p:sldId id="341" r:id="rId88"/>
    <p:sldId id="269" r:id="rId89"/>
    <p:sldId id="270" r:id="rId90"/>
    <p:sldId id="400" r:id="rId91"/>
    <p:sldId id="454" r:id="rId92"/>
    <p:sldId id="474" r:id="rId93"/>
    <p:sldId id="556" r:id="rId94"/>
    <p:sldId id="340" r:id="rId95"/>
    <p:sldId id="395" r:id="rId96"/>
    <p:sldId id="312" r:id="rId97"/>
    <p:sldId id="345" r:id="rId98"/>
    <p:sldId id="396" r:id="rId99"/>
    <p:sldId id="423" r:id="rId100"/>
    <p:sldId id="347" r:id="rId101"/>
    <p:sldId id="344" r:id="rId102"/>
    <p:sldId id="401" r:id="rId103"/>
    <p:sldId id="463" r:id="rId104"/>
    <p:sldId id="483" r:id="rId105"/>
    <p:sldId id="557" r:id="rId106"/>
    <p:sldId id="303" r:id="rId107"/>
    <p:sldId id="307" r:id="rId108"/>
    <p:sldId id="308" r:id="rId109"/>
    <p:sldId id="272" r:id="rId110"/>
    <p:sldId id="362" r:id="rId111"/>
    <p:sldId id="363" r:id="rId112"/>
    <p:sldId id="275" r:id="rId113"/>
    <p:sldId id="276" r:id="rId114"/>
    <p:sldId id="536" r:id="rId115"/>
    <p:sldId id="273" r:id="rId116"/>
    <p:sldId id="274" r:id="rId117"/>
    <p:sldId id="282" r:id="rId118"/>
    <p:sldId id="264" r:id="rId119"/>
    <p:sldId id="265" r:id="rId120"/>
    <p:sldId id="266" r:id="rId121"/>
    <p:sldId id="267" r:id="rId122"/>
    <p:sldId id="268" r:id="rId123"/>
    <p:sldId id="450" r:id="rId124"/>
    <p:sldId id="451" r:id="rId125"/>
    <p:sldId id="452" r:id="rId126"/>
    <p:sldId id="453" r:id="rId127"/>
    <p:sldId id="516" r:id="rId128"/>
    <p:sldId id="517" r:id="rId129"/>
    <p:sldId id="518" r:id="rId130"/>
    <p:sldId id="519" r:id="rId131"/>
    <p:sldId id="562" r:id="rId132"/>
    <p:sldId id="563" r:id="rId133"/>
    <p:sldId id="568" r:id="rId134"/>
    <p:sldId id="455" r:id="rId135"/>
    <p:sldId id="456" r:id="rId136"/>
    <p:sldId id="457" r:id="rId137"/>
    <p:sldId id="458" r:id="rId138"/>
    <p:sldId id="552" r:id="rId139"/>
    <p:sldId id="558" r:id="rId140"/>
    <p:sldId id="569" r:id="rId141"/>
    <p:sldId id="554" r:id="rId142"/>
    <p:sldId id="555" r:id="rId143"/>
    <p:sldId id="570" r:id="rId144"/>
    <p:sldId id="520" r:id="rId145"/>
    <p:sldId id="521" r:id="rId146"/>
    <p:sldId id="522" r:id="rId147"/>
    <p:sldId id="523" r:id="rId148"/>
    <p:sldId id="459" r:id="rId149"/>
    <p:sldId id="460" r:id="rId150"/>
    <p:sldId id="461" r:id="rId151"/>
    <p:sldId id="462" r:id="rId152"/>
    <p:sldId id="524" r:id="rId153"/>
    <p:sldId id="525" r:id="rId154"/>
    <p:sldId id="526" r:id="rId155"/>
    <p:sldId id="527" r:id="rId156"/>
    <p:sldId id="464" r:id="rId157"/>
    <p:sldId id="465" r:id="rId158"/>
    <p:sldId id="528" r:id="rId159"/>
    <p:sldId id="529" r:id="rId160"/>
    <p:sldId id="530" r:id="rId161"/>
    <p:sldId id="531" r:id="rId162"/>
    <p:sldId id="466" r:id="rId163"/>
    <p:sldId id="467" r:id="rId164"/>
    <p:sldId id="532" r:id="rId165"/>
    <p:sldId id="533" r:id="rId166"/>
    <p:sldId id="534" r:id="rId167"/>
    <p:sldId id="535" r:id="rId168"/>
    <p:sldId id="553" r:id="rId169"/>
    <p:sldId id="559" r:id="rId170"/>
    <p:sldId id="571" r:id="rId171"/>
    <p:sldId id="560" r:id="rId172"/>
    <p:sldId id="561" r:id="rId173"/>
    <p:sldId id="572" r:id="rId174"/>
    <p:sldId id="508" r:id="rId175"/>
    <p:sldId id="509" r:id="rId176"/>
    <p:sldId id="510" r:id="rId177"/>
    <p:sldId id="511" r:id="rId178"/>
    <p:sldId id="512" r:id="rId179"/>
    <p:sldId id="513" r:id="rId180"/>
    <p:sldId id="514" r:id="rId181"/>
    <p:sldId id="515" r:id="rId18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006BDE3-63A5-42B0-BC1E-8A1667AABDA7}">
          <p14:sldIdLst>
            <p14:sldId id="291"/>
            <p14:sldId id="338"/>
            <p14:sldId id="564"/>
            <p14:sldId id="428"/>
            <p14:sldId id="426"/>
            <p14:sldId id="258"/>
          </p14:sldIdLst>
        </p14:section>
        <p14:section name="CRM Online in EA/MPSA" id="{E3DEACAC-2167-4EC0-9AB8-DDE487A4D3F8}">
          <p14:sldIdLst>
            <p14:sldId id="259"/>
            <p14:sldId id="288"/>
            <p14:sldId id="501"/>
            <p14:sldId id="409"/>
            <p14:sldId id="411"/>
            <p14:sldId id="378"/>
            <p14:sldId id="379"/>
            <p14:sldId id="380"/>
            <p14:sldId id="381"/>
            <p14:sldId id="406"/>
            <p14:sldId id="449"/>
            <p14:sldId id="550"/>
          </p14:sldIdLst>
        </p14:section>
        <p14:section name="CRM Online in Open" id="{C60DBA4E-3576-4F34-B73F-D7F3A889A667}">
          <p14:sldIdLst>
            <p14:sldId id="284"/>
            <p14:sldId id="323"/>
            <p14:sldId id="506"/>
            <p14:sldId id="500"/>
            <p14:sldId id="418"/>
            <p14:sldId id="413"/>
            <p14:sldId id="373"/>
            <p14:sldId id="374"/>
            <p14:sldId id="375"/>
            <p14:sldId id="376"/>
            <p14:sldId id="377"/>
            <p14:sldId id="405"/>
            <p14:sldId id="468"/>
            <p14:sldId id="566"/>
            <p14:sldId id="567"/>
          </p14:sldIdLst>
        </p14:section>
        <p14:section name="CRM Online - Direct" id="{51722B5C-DED4-4DD1-A216-59373B59408A}">
          <p14:sldIdLst>
            <p14:sldId id="286"/>
            <p14:sldId id="328"/>
            <p14:sldId id="502"/>
            <p14:sldId id="420"/>
            <p14:sldId id="414"/>
            <p14:sldId id="542"/>
            <p14:sldId id="543"/>
            <p14:sldId id="544"/>
            <p14:sldId id="545"/>
            <p14:sldId id="404"/>
            <p14:sldId id="330"/>
            <p14:sldId id="546"/>
            <p14:sldId id="547"/>
            <p14:sldId id="548"/>
            <p14:sldId id="549"/>
          </p14:sldIdLst>
        </p14:section>
        <p14:section name="CRM Online - CSP customer" id="{D42CF636-58CA-49A2-A0FD-BF52063BDFDC}">
          <p14:sldIdLst>
            <p14:sldId id="314"/>
            <p14:sldId id="332"/>
            <p14:sldId id="503"/>
            <p14:sldId id="422"/>
            <p14:sldId id="416"/>
            <p14:sldId id="389"/>
            <p14:sldId id="390"/>
            <p14:sldId id="391"/>
            <p14:sldId id="392"/>
            <p14:sldId id="403"/>
            <p14:sldId id="473"/>
          </p14:sldIdLst>
        </p14:section>
        <p14:section name="Marketing, Parature, &amp; Social Engagement" id="{9683A4AE-A009-482D-8130-21103B30903C}">
          <p14:sldIdLst>
            <p14:sldId id="498"/>
            <p14:sldId id="499"/>
            <p14:sldId id="507"/>
          </p14:sldIdLst>
        </p14:section>
        <p14:section name="CRM On-Prem Customer in VL" id="{96B0F985-72BC-4FF5-AB8D-7D9098F63F01}">
          <p14:sldIdLst>
            <p14:sldId id="336"/>
            <p14:sldId id="393"/>
            <p14:sldId id="337"/>
            <p14:sldId id="496"/>
            <p14:sldId id="425"/>
            <p14:sldId id="300"/>
            <p14:sldId id="301"/>
            <p14:sldId id="497"/>
            <p14:sldId id="402"/>
            <p14:sldId id="551"/>
          </p14:sldIdLst>
        </p14:section>
        <p14:section name="CRM On-Prem to Online" id="{F8DDADD5-ADAE-4405-903D-3F680774BEA0}">
          <p14:sldIdLst>
            <p14:sldId id="339"/>
            <p14:sldId id="394"/>
            <p14:sldId id="341"/>
            <p14:sldId id="269"/>
            <p14:sldId id="270"/>
            <p14:sldId id="400"/>
            <p14:sldId id="454"/>
            <p14:sldId id="474"/>
            <p14:sldId id="556"/>
          </p14:sldIdLst>
        </p14:section>
        <p14:section name="CRM on-prem in DPL" id="{067C1B43-75E5-4FF0-A42C-0F2FCB6F7B8B}">
          <p14:sldIdLst>
            <p14:sldId id="340"/>
            <p14:sldId id="395"/>
            <p14:sldId id="312"/>
          </p14:sldIdLst>
        </p14:section>
        <p14:section name="AX on-prem in DPL/VL" id="{959E003D-F786-4238-93F6-05C31223C633}">
          <p14:sldIdLst>
            <p14:sldId id="345"/>
            <p14:sldId id="396"/>
            <p14:sldId id="423"/>
            <p14:sldId id="347"/>
            <p14:sldId id="344"/>
            <p14:sldId id="401"/>
            <p14:sldId id="463"/>
            <p14:sldId id="483"/>
            <p14:sldId id="557"/>
          </p14:sldIdLst>
        </p14:section>
        <p14:section name="CRM Public Sector" id="{00859B01-A7F9-45CD-9445-7DA320650B85}">
          <p14:sldIdLst>
            <p14:sldId id="303"/>
            <p14:sldId id="307"/>
            <p14:sldId id="308"/>
          </p14:sldIdLst>
        </p14:section>
        <p14:section name="GP, NAV, SL" id="{E03A51D1-44CD-4E71-B2E7-4031C769E99E}">
          <p14:sldIdLst>
            <p14:sldId id="272"/>
            <p14:sldId id="362"/>
            <p14:sldId id="363"/>
            <p14:sldId id="275"/>
            <p14:sldId id="276"/>
            <p14:sldId id="536"/>
          </p14:sldIdLst>
        </p14:section>
        <p14:section name="Appendix slides" id="{423F5E3B-5E49-4EA3-B066-A82A1B90DB9C}">
          <p14:sldIdLst>
            <p14:sldId id="273"/>
            <p14:sldId id="274"/>
            <p14:sldId id="282"/>
            <p14:sldId id="264"/>
            <p14:sldId id="265"/>
            <p14:sldId id="266"/>
            <p14:sldId id="267"/>
            <p14:sldId id="268"/>
          </p14:sldIdLst>
        </p14:section>
        <p14:section name="Transition SKU Names" id="{6A24BF27-ECCA-4D81-8A50-DE88B3430BD9}">
          <p14:sldIdLst>
            <p14:sldId id="450"/>
            <p14:sldId id="451"/>
            <p14:sldId id="452"/>
            <p14:sldId id="453"/>
            <p14:sldId id="516"/>
            <p14:sldId id="517"/>
            <p14:sldId id="518"/>
            <p14:sldId id="519"/>
            <p14:sldId id="562"/>
            <p14:sldId id="563"/>
            <p14:sldId id="568"/>
            <p14:sldId id="455"/>
            <p14:sldId id="456"/>
            <p14:sldId id="457"/>
            <p14:sldId id="458"/>
            <p14:sldId id="552"/>
            <p14:sldId id="558"/>
            <p14:sldId id="569"/>
            <p14:sldId id="554"/>
            <p14:sldId id="555"/>
            <p14:sldId id="570"/>
            <p14:sldId id="520"/>
            <p14:sldId id="521"/>
            <p14:sldId id="522"/>
            <p14:sldId id="523"/>
            <p14:sldId id="459"/>
            <p14:sldId id="460"/>
            <p14:sldId id="461"/>
            <p14:sldId id="462"/>
            <p14:sldId id="524"/>
            <p14:sldId id="525"/>
            <p14:sldId id="526"/>
            <p14:sldId id="527"/>
            <p14:sldId id="464"/>
            <p14:sldId id="465"/>
            <p14:sldId id="528"/>
            <p14:sldId id="529"/>
            <p14:sldId id="530"/>
            <p14:sldId id="531"/>
            <p14:sldId id="466"/>
            <p14:sldId id="467"/>
            <p14:sldId id="532"/>
            <p14:sldId id="533"/>
            <p14:sldId id="534"/>
            <p14:sldId id="535"/>
            <p14:sldId id="553"/>
            <p14:sldId id="559"/>
            <p14:sldId id="571"/>
            <p14:sldId id="560"/>
            <p14:sldId id="561"/>
            <p14:sldId id="572"/>
            <p14:sldId id="508"/>
            <p14:sldId id="509"/>
            <p14:sldId id="510"/>
            <p14:sldId id="511"/>
            <p14:sldId id="512"/>
            <p14:sldId id="513"/>
            <p14:sldId id="514"/>
            <p14:sldId id="51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7AFF"/>
    <a:srgbClr val="990099"/>
    <a:srgbClr val="73E2DF"/>
    <a:srgbClr val="2DC5C5"/>
    <a:srgbClr val="239456"/>
    <a:srgbClr val="DDE8FF"/>
    <a:srgbClr val="26A7A8"/>
    <a:srgbClr val="00ADB4"/>
    <a:srgbClr val="97BAFF"/>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47E130-E805-4671-BFF4-B16567532AF5}" v="156" dt="2016-11-22T20:22:43.986"/>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71" autoAdjust="0"/>
    <p:restoredTop sz="96299" autoAdjust="0"/>
  </p:normalViewPr>
  <p:slideViewPr>
    <p:cSldViewPr snapToGrid="0">
      <p:cViewPr varScale="1">
        <p:scale>
          <a:sx n="115" d="100"/>
          <a:sy n="115" d="100"/>
        </p:scale>
        <p:origin x="8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38" Type="http://schemas.openxmlformats.org/officeDocument/2006/relationships/slide" Target="slides/slide125.xml"/><Relationship Id="rId159" Type="http://schemas.openxmlformats.org/officeDocument/2006/relationships/slide" Target="slides/slide146.xml"/><Relationship Id="rId170" Type="http://schemas.openxmlformats.org/officeDocument/2006/relationships/slide" Target="slides/slide157.xml"/><Relationship Id="rId107" Type="http://schemas.openxmlformats.org/officeDocument/2006/relationships/slide" Target="slides/slide94.xml"/><Relationship Id="rId11" Type="http://schemas.openxmlformats.org/officeDocument/2006/relationships/slideMaster" Target="slideMasters/slideMaster2.xml"/><Relationship Id="rId32" Type="http://schemas.openxmlformats.org/officeDocument/2006/relationships/slide" Target="slides/slide19.xml"/><Relationship Id="rId53" Type="http://schemas.openxmlformats.org/officeDocument/2006/relationships/slide" Target="slides/slide40.xml"/><Relationship Id="rId74" Type="http://schemas.openxmlformats.org/officeDocument/2006/relationships/slide" Target="slides/slide61.xml"/><Relationship Id="rId128" Type="http://schemas.openxmlformats.org/officeDocument/2006/relationships/slide" Target="slides/slide115.xml"/><Relationship Id="rId149" Type="http://schemas.openxmlformats.org/officeDocument/2006/relationships/slide" Target="slides/slide136.xml"/><Relationship Id="rId5" Type="http://schemas.openxmlformats.org/officeDocument/2006/relationships/customXml" Target="../customXml/item5.xml"/><Relationship Id="rId95" Type="http://schemas.openxmlformats.org/officeDocument/2006/relationships/slide" Target="slides/slide82.xml"/><Relationship Id="rId160" Type="http://schemas.openxmlformats.org/officeDocument/2006/relationships/slide" Target="slides/slide147.xml"/><Relationship Id="rId181" Type="http://schemas.openxmlformats.org/officeDocument/2006/relationships/slide" Target="slides/slide168.xml"/><Relationship Id="rId22" Type="http://schemas.openxmlformats.org/officeDocument/2006/relationships/slide" Target="slides/slide9.xml"/><Relationship Id="rId43" Type="http://schemas.openxmlformats.org/officeDocument/2006/relationships/slide" Target="slides/slide30.xml"/><Relationship Id="rId64" Type="http://schemas.openxmlformats.org/officeDocument/2006/relationships/slide" Target="slides/slide51.xml"/><Relationship Id="rId118" Type="http://schemas.openxmlformats.org/officeDocument/2006/relationships/slide" Target="slides/slide105.xml"/><Relationship Id="rId139" Type="http://schemas.openxmlformats.org/officeDocument/2006/relationships/slide" Target="slides/slide126.xml"/><Relationship Id="rId85" Type="http://schemas.openxmlformats.org/officeDocument/2006/relationships/slide" Target="slides/slide72.xml"/><Relationship Id="rId150" Type="http://schemas.openxmlformats.org/officeDocument/2006/relationships/slide" Target="slides/slide137.xml"/><Relationship Id="rId171" Type="http://schemas.openxmlformats.org/officeDocument/2006/relationships/slide" Target="slides/slide158.xml"/><Relationship Id="rId12" Type="http://schemas.openxmlformats.org/officeDocument/2006/relationships/slideMaster" Target="slideMasters/slideMaster3.xml"/><Relationship Id="rId33" Type="http://schemas.openxmlformats.org/officeDocument/2006/relationships/slide" Target="slides/slide20.xml"/><Relationship Id="rId108" Type="http://schemas.openxmlformats.org/officeDocument/2006/relationships/slide" Target="slides/slide95.xml"/><Relationship Id="rId129" Type="http://schemas.openxmlformats.org/officeDocument/2006/relationships/slide" Target="slides/slide116.xml"/><Relationship Id="rId54" Type="http://schemas.openxmlformats.org/officeDocument/2006/relationships/slide" Target="slides/slide41.xml"/><Relationship Id="rId75" Type="http://schemas.openxmlformats.org/officeDocument/2006/relationships/slide" Target="slides/slide62.xml"/><Relationship Id="rId96" Type="http://schemas.openxmlformats.org/officeDocument/2006/relationships/slide" Target="slides/slide83.xml"/><Relationship Id="rId140" Type="http://schemas.openxmlformats.org/officeDocument/2006/relationships/slide" Target="slides/slide127.xml"/><Relationship Id="rId161" Type="http://schemas.openxmlformats.org/officeDocument/2006/relationships/slide" Target="slides/slide148.xml"/><Relationship Id="rId182" Type="http://schemas.openxmlformats.org/officeDocument/2006/relationships/slide" Target="slides/slide169.xml"/><Relationship Id="rId6" Type="http://schemas.openxmlformats.org/officeDocument/2006/relationships/customXml" Target="../customXml/item6.xml"/><Relationship Id="rId23" Type="http://schemas.openxmlformats.org/officeDocument/2006/relationships/slide" Target="slides/slide10.xml"/><Relationship Id="rId119" Type="http://schemas.openxmlformats.org/officeDocument/2006/relationships/slide" Target="slides/slide106.xml"/><Relationship Id="rId44" Type="http://schemas.openxmlformats.org/officeDocument/2006/relationships/slide" Target="slides/slide31.xml"/><Relationship Id="rId65" Type="http://schemas.openxmlformats.org/officeDocument/2006/relationships/slide" Target="slides/slide52.xml"/><Relationship Id="rId86" Type="http://schemas.openxmlformats.org/officeDocument/2006/relationships/slide" Target="slides/slide73.xml"/><Relationship Id="rId130" Type="http://schemas.openxmlformats.org/officeDocument/2006/relationships/slide" Target="slides/slide117.xml"/><Relationship Id="rId151" Type="http://schemas.openxmlformats.org/officeDocument/2006/relationships/slide" Target="slides/slide138.xml"/><Relationship Id="rId172" Type="http://schemas.openxmlformats.org/officeDocument/2006/relationships/slide" Target="slides/slide159.xml"/><Relationship Id="rId13" Type="http://schemas.openxmlformats.org/officeDocument/2006/relationships/slideMaster" Target="slideMasters/slideMaster4.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slide" Target="slides/slide128.xml"/><Relationship Id="rId146" Type="http://schemas.openxmlformats.org/officeDocument/2006/relationships/slide" Target="slides/slide133.xml"/><Relationship Id="rId167" Type="http://schemas.openxmlformats.org/officeDocument/2006/relationships/slide" Target="slides/slide154.xml"/><Relationship Id="rId188" Type="http://schemas.microsoft.com/office/2015/10/relationships/revisionInfo" Target="revisionInfo.xml"/><Relationship Id="rId7" Type="http://schemas.openxmlformats.org/officeDocument/2006/relationships/customXml" Target="../customXml/item7.xml"/><Relationship Id="rId71" Type="http://schemas.openxmlformats.org/officeDocument/2006/relationships/slide" Target="slides/slide58.xml"/><Relationship Id="rId92" Type="http://schemas.openxmlformats.org/officeDocument/2006/relationships/slide" Target="slides/slide79.xml"/><Relationship Id="rId162" Type="http://schemas.openxmlformats.org/officeDocument/2006/relationships/slide" Target="slides/slide149.xml"/><Relationship Id="rId183"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slide" Target="slides/slide123.xml"/><Relationship Id="rId157" Type="http://schemas.openxmlformats.org/officeDocument/2006/relationships/slide" Target="slides/slide144.xml"/><Relationship Id="rId178" Type="http://schemas.openxmlformats.org/officeDocument/2006/relationships/slide" Target="slides/slide165.xml"/><Relationship Id="rId61" Type="http://schemas.openxmlformats.org/officeDocument/2006/relationships/slide" Target="slides/slide48.xml"/><Relationship Id="rId82" Type="http://schemas.openxmlformats.org/officeDocument/2006/relationships/slide" Target="slides/slide69.xml"/><Relationship Id="rId152" Type="http://schemas.openxmlformats.org/officeDocument/2006/relationships/slide" Target="slides/slide139.xml"/><Relationship Id="rId173" Type="http://schemas.openxmlformats.org/officeDocument/2006/relationships/slide" Target="slides/slide160.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slide" Target="slides/slide134.xml"/><Relationship Id="rId168" Type="http://schemas.openxmlformats.org/officeDocument/2006/relationships/slide" Target="slides/slide155.xml"/><Relationship Id="rId8" Type="http://schemas.openxmlformats.org/officeDocument/2006/relationships/customXml" Target="../customXml/item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 Id="rId163" Type="http://schemas.openxmlformats.org/officeDocument/2006/relationships/slide" Target="slides/slide150.xml"/><Relationship Id="rId184" Type="http://schemas.openxmlformats.org/officeDocument/2006/relationships/presProps" Target="presProps.xml"/><Relationship Id="rId189" Type="http://schemas.openxmlformats.org/officeDocument/2006/relationships/customXml" Target="../customXml/item10.xml"/><Relationship Id="rId3" Type="http://schemas.openxmlformats.org/officeDocument/2006/relationships/customXml" Target="../customXml/item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158" Type="http://schemas.openxmlformats.org/officeDocument/2006/relationships/slide" Target="slides/slide145.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3" Type="http://schemas.openxmlformats.org/officeDocument/2006/relationships/slide" Target="slides/slide140.xml"/><Relationship Id="rId174" Type="http://schemas.openxmlformats.org/officeDocument/2006/relationships/slide" Target="slides/slide161.xml"/><Relationship Id="rId179" Type="http://schemas.openxmlformats.org/officeDocument/2006/relationships/slide" Target="slides/slide166.xml"/><Relationship Id="rId190" Type="http://schemas.openxmlformats.org/officeDocument/2006/relationships/customXml" Target="../customXml/item11.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1.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43" Type="http://schemas.openxmlformats.org/officeDocument/2006/relationships/slide" Target="slides/slide130.xml"/><Relationship Id="rId148" Type="http://schemas.openxmlformats.org/officeDocument/2006/relationships/slide" Target="slides/slide135.xml"/><Relationship Id="rId164" Type="http://schemas.openxmlformats.org/officeDocument/2006/relationships/slide" Target="slides/slide151.xml"/><Relationship Id="rId169" Type="http://schemas.openxmlformats.org/officeDocument/2006/relationships/slide" Target="slides/slide156.xml"/><Relationship Id="rId185"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customXml" Target="../customXml/item9.xml"/><Relationship Id="rId180" Type="http://schemas.openxmlformats.org/officeDocument/2006/relationships/slide" Target="slides/slide167.xml"/><Relationship Id="rId26" Type="http://schemas.openxmlformats.org/officeDocument/2006/relationships/slide" Target="slides/slide13.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54" Type="http://schemas.openxmlformats.org/officeDocument/2006/relationships/slide" Target="slides/slide141.xml"/><Relationship Id="rId175" Type="http://schemas.openxmlformats.org/officeDocument/2006/relationships/slide" Target="slides/slide162.xml"/><Relationship Id="rId16" Type="http://schemas.openxmlformats.org/officeDocument/2006/relationships/slide" Target="slides/slide3.xml"/><Relationship Id="rId37" Type="http://schemas.openxmlformats.org/officeDocument/2006/relationships/slide" Target="slides/slide24.xml"/><Relationship Id="rId58" Type="http://schemas.openxmlformats.org/officeDocument/2006/relationships/slide" Target="slides/slide45.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44" Type="http://schemas.openxmlformats.org/officeDocument/2006/relationships/slide" Target="slides/slide131.xml"/><Relationship Id="rId90" Type="http://schemas.openxmlformats.org/officeDocument/2006/relationships/slide" Target="slides/slide77.xml"/><Relationship Id="rId165" Type="http://schemas.openxmlformats.org/officeDocument/2006/relationships/slide" Target="slides/slide152.xml"/><Relationship Id="rId186" Type="http://schemas.openxmlformats.org/officeDocument/2006/relationships/theme" Target="theme/theme1.xml"/><Relationship Id="rId27" Type="http://schemas.openxmlformats.org/officeDocument/2006/relationships/slide" Target="slides/slide14.xml"/><Relationship Id="rId48" Type="http://schemas.openxmlformats.org/officeDocument/2006/relationships/slide" Target="slides/slide35.xml"/><Relationship Id="rId69" Type="http://schemas.openxmlformats.org/officeDocument/2006/relationships/slide" Target="slides/slide56.xml"/><Relationship Id="rId113" Type="http://schemas.openxmlformats.org/officeDocument/2006/relationships/slide" Target="slides/slide100.xml"/><Relationship Id="rId134" Type="http://schemas.openxmlformats.org/officeDocument/2006/relationships/slide" Target="slides/slide121.xml"/><Relationship Id="rId80" Type="http://schemas.openxmlformats.org/officeDocument/2006/relationships/slide" Target="slides/slide67.xml"/><Relationship Id="rId155" Type="http://schemas.openxmlformats.org/officeDocument/2006/relationships/slide" Target="slides/slide142.xml"/><Relationship Id="rId176" Type="http://schemas.openxmlformats.org/officeDocument/2006/relationships/slide" Target="slides/slide163.xml"/><Relationship Id="rId17" Type="http://schemas.openxmlformats.org/officeDocument/2006/relationships/slide" Target="slides/slide4.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24" Type="http://schemas.openxmlformats.org/officeDocument/2006/relationships/slide" Target="slides/slide111.xml"/><Relationship Id="rId70" Type="http://schemas.openxmlformats.org/officeDocument/2006/relationships/slide" Target="slides/slide57.xml"/><Relationship Id="rId91" Type="http://schemas.openxmlformats.org/officeDocument/2006/relationships/slide" Target="slides/slide78.xml"/><Relationship Id="rId145" Type="http://schemas.openxmlformats.org/officeDocument/2006/relationships/slide" Target="slides/slide132.xml"/><Relationship Id="rId166" Type="http://schemas.openxmlformats.org/officeDocument/2006/relationships/slide" Target="slides/slide153.xml"/><Relationship Id="rId187" Type="http://schemas.openxmlformats.org/officeDocument/2006/relationships/tableStyles" Target="tableStyles.xml"/><Relationship Id="rId1" Type="http://schemas.openxmlformats.org/officeDocument/2006/relationships/customXml" Target="../customXml/item1.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60" Type="http://schemas.openxmlformats.org/officeDocument/2006/relationships/slide" Target="slides/slide47.xml"/><Relationship Id="rId81" Type="http://schemas.openxmlformats.org/officeDocument/2006/relationships/slide" Target="slides/slide68.xml"/><Relationship Id="rId135" Type="http://schemas.openxmlformats.org/officeDocument/2006/relationships/slide" Target="slides/slide122.xml"/><Relationship Id="rId156" Type="http://schemas.openxmlformats.org/officeDocument/2006/relationships/slide" Target="slides/slide143.xml"/><Relationship Id="rId177" Type="http://schemas.openxmlformats.org/officeDocument/2006/relationships/slide" Target="slides/slide16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Enterprise</c:v>
                </c:pt>
              </c:strCache>
            </c:strRef>
          </c:tx>
          <c:spPr>
            <a:solidFill>
              <a:schemeClr val="accent1">
                <a:alpha val="85000"/>
              </a:schemeClr>
            </a:solidFill>
            <a:ln w="9525" cap="flat" cmpd="sng" algn="ctr">
              <a:solidFill>
                <a:schemeClr val="lt1">
                  <a:alpha val="50000"/>
                </a:schemeClr>
              </a:solidFill>
              <a:round/>
            </a:ln>
            <a:effectLst/>
          </c:spPr>
          <c:invertIfNegative val="0"/>
          <c:dPt>
            <c:idx val="0"/>
            <c:invertIfNegative val="0"/>
            <c:bubble3D val="0"/>
            <c:spPr>
              <a:solidFill>
                <a:schemeClr val="accent6">
                  <a:lumMod val="75000"/>
                </a:schemeClr>
              </a:solidFill>
              <a:ln w="9525" cap="flat" cmpd="sng" algn="ctr">
                <a:solidFill>
                  <a:schemeClr val="lt1">
                    <a:alpha val="50000"/>
                  </a:schemeClr>
                </a:solidFill>
                <a:round/>
              </a:ln>
              <a:effectLst/>
            </c:spPr>
            <c:extLst>
              <c:ext xmlns:c16="http://schemas.microsoft.com/office/drawing/2014/chart" uri="{C3380CC4-5D6E-409C-BE32-E72D297353CC}">
                <c16:uniqueId val="{00000005-AED4-4D43-B9D6-60E5FA4A85B7}"/>
              </c:ext>
            </c:extLst>
          </c:dPt>
          <c:dLbls>
            <c:dLbl>
              <c:idx val="0"/>
              <c:delete val="1"/>
              <c:extLst>
                <c:ext xmlns:c15="http://schemas.microsoft.com/office/drawing/2012/chart" uri="{CE6537A1-D6FC-4f65-9D91-7224C49458BB}"/>
                <c:ext xmlns:c16="http://schemas.microsoft.com/office/drawing/2014/chart" uri="{C3380CC4-5D6E-409C-BE32-E72D297353CC}">
                  <c16:uniqueId val="{00000005-AED4-4D43-B9D6-60E5FA4A85B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Sheet1!$A$2:$A$6</c:f>
              <c:strCache>
                <c:ptCount val="5"/>
                <c:pt idx="0">
                  <c:v>Current CRM</c:v>
                </c:pt>
                <c:pt idx="1">
                  <c:v>Dynamics 365</c:v>
                </c:pt>
                <c:pt idx="4">
                  <c:v>Transition Offer</c:v>
                </c:pt>
              </c:strCache>
            </c:strRef>
          </c:cat>
          <c:val>
            <c:numRef>
              <c:f>Sheet1!$B$2:$B$6</c:f>
              <c:numCache>
                <c:formatCode>General</c:formatCode>
                <c:ptCount val="5"/>
              </c:numCache>
            </c:numRef>
          </c:val>
          <c:extLst>
            <c:ext xmlns:c16="http://schemas.microsoft.com/office/drawing/2014/chart" uri="{C3380CC4-5D6E-409C-BE32-E72D297353CC}">
              <c16:uniqueId val="{00000000-AED4-4D43-B9D6-60E5FA4A85B7}"/>
            </c:ext>
          </c:extLst>
        </c:ser>
        <c:ser>
          <c:idx val="1"/>
          <c:order val="1"/>
          <c:tx>
            <c:strRef>
              <c:f>Sheet1!$C$1</c:f>
              <c:strCache>
                <c:ptCount val="1"/>
                <c:pt idx="0">
                  <c:v>Pro</c:v>
                </c:pt>
              </c:strCache>
            </c:strRef>
          </c:tx>
          <c:spPr>
            <a:solidFill>
              <a:schemeClr val="accent2">
                <a:alpha val="85000"/>
              </a:schemeClr>
            </a:solidFill>
            <a:ln w="9525" cap="flat" cmpd="sng" algn="ctr">
              <a:solidFill>
                <a:schemeClr val="lt1">
                  <a:alpha val="50000"/>
                </a:schemeClr>
              </a:solidFill>
              <a:round/>
            </a:ln>
            <a:effectLst/>
          </c:spPr>
          <c:invertIfNegative val="0"/>
          <c:dPt>
            <c:idx val="0"/>
            <c:invertIfNegative val="0"/>
            <c:bubble3D val="0"/>
            <c:spPr>
              <a:solidFill>
                <a:schemeClr val="accent6">
                  <a:lumMod val="60000"/>
                  <a:lumOff val="40000"/>
                </a:schemeClr>
              </a:solidFill>
              <a:ln w="9525" cap="flat" cmpd="sng" algn="ctr">
                <a:solidFill>
                  <a:schemeClr val="lt1">
                    <a:alpha val="50000"/>
                  </a:schemeClr>
                </a:solidFill>
                <a:round/>
              </a:ln>
              <a:effectLst/>
            </c:spPr>
            <c:extLst>
              <c:ext xmlns:c16="http://schemas.microsoft.com/office/drawing/2014/chart" uri="{C3380CC4-5D6E-409C-BE32-E72D297353CC}">
                <c16:uniqueId val="{00000006-AED4-4D43-B9D6-60E5FA4A85B7}"/>
              </c:ext>
            </c:extLst>
          </c:dPt>
          <c:dLbls>
            <c:dLbl>
              <c:idx val="0"/>
              <c:tx>
                <c:rich>
                  <a:bodyPr/>
                  <a:lstStyle/>
                  <a:p>
                    <a:r>
                      <a:rPr lang="en-US" dirty="0"/>
                      <a:t>Pro</a:t>
                    </a:r>
                  </a:p>
                  <a:p>
                    <a:r>
                      <a:rPr lang="en-US" dirty="0"/>
                      <a:t>75</a:t>
                    </a:r>
                    <a:r>
                      <a:rPr lang="en-US" baseline="0" dirty="0"/>
                      <a:t> Users</a:t>
                    </a:r>
                    <a:endParaRPr lang="en-US" dirty="0"/>
                  </a:p>
                </c:rich>
              </c:tx>
              <c:dLblPos val="ct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ED4-4D43-B9D6-60E5FA4A85B7}"/>
                </c:ext>
              </c:extLst>
            </c:dLbl>
            <c:dLbl>
              <c:idx val="1"/>
              <c:tx>
                <c:rich>
                  <a:bodyPr/>
                  <a:lstStyle/>
                  <a:p>
                    <a:r>
                      <a:rPr lang="en-US" dirty="0"/>
                      <a:t>Plan 1</a:t>
                    </a:r>
                  </a:p>
                  <a:p>
                    <a:r>
                      <a:rPr lang="en-US" dirty="0"/>
                      <a:t>100 Users</a:t>
                    </a:r>
                  </a:p>
                </c:rich>
              </c:tx>
              <c:dLblPos val="ct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ED4-4D43-B9D6-60E5FA4A85B7}"/>
                </c:ext>
              </c:extLst>
            </c:dLbl>
            <c:dLbl>
              <c:idx val="2"/>
              <c:layout>
                <c:manualLayout>
                  <c:x val="7.5908018748110147E-4"/>
                  <c:y val="1.8819556811069851E-2"/>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lt1"/>
                        </a:solidFill>
                        <a:latin typeface="+mn-lt"/>
                        <a:ea typeface="+mn-ea"/>
                        <a:cs typeface="+mn-cs"/>
                      </a:defRPr>
                    </a:pPr>
                    <a:r>
                      <a:rPr lang="en-US" sz="1600" dirty="0"/>
                      <a:t>Plan 1</a:t>
                    </a:r>
                  </a:p>
                  <a:p>
                    <a:pPr>
                      <a:defRPr sz="1600"/>
                    </a:pPr>
                    <a:r>
                      <a:rPr lang="en-US" sz="1600" dirty="0"/>
                      <a:t>750 Users</a:t>
                    </a: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lt1"/>
                      </a:solidFill>
                      <a:latin typeface="+mn-lt"/>
                      <a:ea typeface="+mn-ea"/>
                      <a:cs typeface="+mn-cs"/>
                    </a:defRPr>
                  </a:pPr>
                  <a:endParaRPr lang="en-US"/>
                </a:p>
              </c:txPr>
              <c:dLblPos val="ctr"/>
              <c:showLegendKey val="0"/>
              <c:showVal val="1"/>
              <c:showCatName val="1"/>
              <c:showSerName val="0"/>
              <c:showPercent val="0"/>
              <c:showBubbleSize val="0"/>
              <c:extLst>
                <c:ext xmlns:c15="http://schemas.microsoft.com/office/drawing/2012/chart" uri="{CE6537A1-D6FC-4f65-9D91-7224C49458BB}">
                  <c15:layout>
                    <c:manualLayout>
                      <c:w val="0.15700505754654909"/>
                      <c:h val="0.12031232278032224"/>
                    </c:manualLayout>
                  </c15:layout>
                </c:ext>
                <c:ext xmlns:c16="http://schemas.microsoft.com/office/drawing/2014/chart" uri="{C3380CC4-5D6E-409C-BE32-E72D297353CC}">
                  <c16:uniqueId val="{00000006-3337-4976-8E10-1D372D4117E7}"/>
                </c:ext>
              </c:extLst>
            </c:dLbl>
            <c:dLbl>
              <c:idx val="4"/>
              <c:tx>
                <c:rich>
                  <a:bodyPr/>
                  <a:lstStyle/>
                  <a:p>
                    <a:r>
                      <a:rPr lang="en-US" dirty="0"/>
                      <a:t>Plan 1 with </a:t>
                    </a:r>
                  </a:p>
                  <a:p>
                    <a:r>
                      <a:rPr lang="en-US" dirty="0"/>
                      <a:t>Transition </a:t>
                    </a:r>
                  </a:p>
                  <a:p>
                    <a:r>
                      <a:rPr lang="en-US" dirty="0"/>
                      <a:t>Offer</a:t>
                    </a:r>
                  </a:p>
                  <a:p>
                    <a:r>
                      <a:rPr lang="en-US" baseline="0" dirty="0"/>
                      <a:t>100 Users</a:t>
                    </a:r>
                    <a:endParaRPr lang="en-US" dirty="0"/>
                  </a:p>
                </c:rich>
              </c:tx>
              <c:dLblPos val="ct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B26-44BA-BDDD-05EAE9F84A75}"/>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dLblPos val="ctr"/>
            <c:showLegendKey val="0"/>
            <c:showVal val="1"/>
            <c:showCatName val="1"/>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Sheet1!$A$2:$A$6</c:f>
              <c:strCache>
                <c:ptCount val="5"/>
                <c:pt idx="0">
                  <c:v>Current CRM</c:v>
                </c:pt>
                <c:pt idx="1">
                  <c:v>Dynamics 365</c:v>
                </c:pt>
                <c:pt idx="4">
                  <c:v>Transition Offer</c:v>
                </c:pt>
              </c:strCache>
            </c:strRef>
          </c:cat>
          <c:val>
            <c:numRef>
              <c:f>Sheet1!$C$2:$C$6</c:f>
              <c:numCache>
                <c:formatCode>General</c:formatCode>
                <c:ptCount val="5"/>
                <c:pt idx="0">
                  <c:v>4875</c:v>
                </c:pt>
                <c:pt idx="1">
                  <c:v>9000</c:v>
                </c:pt>
                <c:pt idx="4">
                  <c:v>6950</c:v>
                </c:pt>
              </c:numCache>
            </c:numRef>
          </c:val>
          <c:extLst>
            <c:ext xmlns:c16="http://schemas.microsoft.com/office/drawing/2014/chart" uri="{C3380CC4-5D6E-409C-BE32-E72D297353CC}">
              <c16:uniqueId val="{00000001-AED4-4D43-B9D6-60E5FA4A85B7}"/>
            </c:ext>
          </c:extLst>
        </c:ser>
        <c:ser>
          <c:idx val="2"/>
          <c:order val="2"/>
          <c:tx>
            <c:strRef>
              <c:f>Sheet1!$D$1</c:f>
              <c:strCache>
                <c:ptCount val="1"/>
                <c:pt idx="0">
                  <c:v>Basic</c:v>
                </c:pt>
              </c:strCache>
            </c:strRef>
          </c:tx>
          <c:spPr>
            <a:solidFill>
              <a:schemeClr val="accent3">
                <a:alpha val="85000"/>
              </a:schemeClr>
            </a:solidFill>
            <a:ln w="9525" cap="flat" cmpd="sng" algn="ctr">
              <a:solidFill>
                <a:schemeClr val="lt1">
                  <a:alpha val="50000"/>
                </a:schemeClr>
              </a:solidFill>
              <a:round/>
            </a:ln>
            <a:effectLst/>
          </c:spPr>
          <c:invertIfNegative val="0"/>
          <c:dPt>
            <c:idx val="0"/>
            <c:invertIfNegative val="0"/>
            <c:bubble3D val="0"/>
            <c:spPr>
              <a:solidFill>
                <a:schemeClr val="accent6">
                  <a:lumMod val="40000"/>
                  <a:lumOff val="60000"/>
                </a:schemeClr>
              </a:solidFill>
              <a:ln w="9525" cap="flat" cmpd="sng" algn="ctr">
                <a:solidFill>
                  <a:schemeClr val="lt1">
                    <a:alpha val="50000"/>
                  </a:schemeClr>
                </a:solidFill>
                <a:round/>
              </a:ln>
              <a:effectLst/>
            </c:spPr>
            <c:extLst>
              <c:ext xmlns:c16="http://schemas.microsoft.com/office/drawing/2014/chart" uri="{C3380CC4-5D6E-409C-BE32-E72D297353CC}">
                <c16:uniqueId val="{00000007-AED4-4D43-B9D6-60E5FA4A85B7}"/>
              </c:ext>
            </c:extLst>
          </c:dPt>
          <c:dLbls>
            <c:dLbl>
              <c:idx val="0"/>
              <c:layout>
                <c:manualLayout>
                  <c:x val="0"/>
                  <c:y val="-2.590722195431027E-3"/>
                </c:manualLayout>
              </c:layout>
              <c:tx>
                <c:rich>
                  <a:bodyPr/>
                  <a:lstStyle/>
                  <a:p>
                    <a:r>
                      <a:rPr lang="en-US" dirty="0"/>
                      <a:t>Basic 25 Users</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ED4-4D43-B9D6-60E5FA4A85B7}"/>
                </c:ext>
              </c:extLst>
            </c:dLbl>
            <c:dLbl>
              <c:idx val="1"/>
              <c:layout>
                <c:manualLayout>
                  <c:x val="4.5168007454351932E-3"/>
                  <c:y val="1.1313241017286632E-7"/>
                </c:manualLayout>
              </c:layout>
              <c:tx>
                <c:rich>
                  <a:bodyPr/>
                  <a:lstStyle/>
                  <a:p>
                    <a:r>
                      <a:rPr lang="en-US"/>
                      <a:t>Team Members</a:t>
                    </a:r>
                  </a:p>
                </c:rich>
              </c:tx>
              <c:dLblPos val="ctr"/>
              <c:showLegendKey val="0"/>
              <c:showVal val="1"/>
              <c:showCatName val="0"/>
              <c:showSerName val="0"/>
              <c:showPercent val="0"/>
              <c:showBubbleSize val="0"/>
              <c:extLst>
                <c:ext xmlns:c15="http://schemas.microsoft.com/office/drawing/2012/chart" uri="{CE6537A1-D6FC-4f65-9D91-7224C49458BB}">
                  <c15:layout>
                    <c:manualLayout>
                      <c:w val="0.32480795083541381"/>
                      <c:h val="0.10011494252873562"/>
                    </c:manualLayout>
                  </c15:layout>
                </c:ext>
                <c:ext xmlns:c16="http://schemas.microsoft.com/office/drawing/2014/chart" uri="{C3380CC4-5D6E-409C-BE32-E72D297353CC}">
                  <c16:uniqueId val="{00000004-AED4-4D43-B9D6-60E5FA4A85B7}"/>
                </c:ext>
              </c:extLst>
            </c:dLbl>
            <c:dLbl>
              <c:idx val="2"/>
              <c:tx>
                <c:rich>
                  <a:bodyPr/>
                  <a:lstStyle/>
                  <a:p>
                    <a:r>
                      <a:rPr lang="en-US"/>
                      <a:t>Team Members</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337-4976-8E10-1D372D4117E7}"/>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Sheet1!$A$2:$A$6</c:f>
              <c:strCache>
                <c:ptCount val="5"/>
                <c:pt idx="0">
                  <c:v>Current CRM</c:v>
                </c:pt>
                <c:pt idx="1">
                  <c:v>Dynamics 365</c:v>
                </c:pt>
                <c:pt idx="4">
                  <c:v>Transition Offer</c:v>
                </c:pt>
              </c:strCache>
            </c:strRef>
          </c:cat>
          <c:val>
            <c:numRef>
              <c:f>Sheet1!$D$2:$D$6</c:f>
              <c:numCache>
                <c:formatCode>General</c:formatCode>
                <c:ptCount val="5"/>
                <c:pt idx="0">
                  <c:v>750</c:v>
                </c:pt>
              </c:numCache>
            </c:numRef>
          </c:val>
          <c:extLst>
            <c:ext xmlns:c16="http://schemas.microsoft.com/office/drawing/2014/chart" uri="{C3380CC4-5D6E-409C-BE32-E72D297353CC}">
              <c16:uniqueId val="{00000002-AED4-4D43-B9D6-60E5FA4A85B7}"/>
            </c:ext>
          </c:extLst>
        </c:ser>
        <c:ser>
          <c:idx val="3"/>
          <c:order val="3"/>
          <c:tx>
            <c:strRef>
              <c:f>Sheet1!$E$1</c:f>
              <c:strCache>
                <c:ptCount val="1"/>
                <c:pt idx="0">
                  <c:v>Essential</c:v>
                </c:pt>
              </c:strCache>
            </c:strRef>
          </c:tx>
          <c:spPr>
            <a:solidFill>
              <a:schemeClr val="accent4">
                <a:alpha val="85000"/>
              </a:schemeClr>
            </a:solidFill>
            <a:ln w="9525" cap="flat" cmpd="sng" algn="ctr">
              <a:solidFill>
                <a:schemeClr val="lt1">
                  <a:alpha val="50000"/>
                </a:schemeClr>
              </a:solidFill>
              <a:round/>
            </a:ln>
            <a:effectLst/>
          </c:spPr>
          <c:invertIfNegative val="0"/>
          <c:dLbls>
            <c:dLbl>
              <c:idx val="0"/>
              <c:tx>
                <c:rich>
                  <a:bodyPr/>
                  <a:lstStyle/>
                  <a:p>
                    <a:fld id="{B5C63BD5-C545-44F9-B79F-F9FE96FA9001}" type="SERIESNAME">
                      <a:rPr lang="en-US" smtClean="0"/>
                      <a:pPr/>
                      <a:t>[SERIES NAME]</a:t>
                    </a:fld>
                    <a:endParaRPr lang="en-US" dirty="0"/>
                  </a:p>
                  <a:p>
                    <a:r>
                      <a:rPr lang="en-US" dirty="0"/>
                      <a:t>100 Users</a:t>
                    </a:r>
                  </a:p>
                </c:rich>
              </c:tx>
              <c:showLegendKey val="0"/>
              <c:showVal val="0"/>
              <c:showCatName val="0"/>
              <c:showSerName val="1"/>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AB26-44BA-BDDD-05EAE9F84A75}"/>
                </c:ext>
              </c:extLst>
            </c:dLbl>
            <c:dLbl>
              <c:idx val="1"/>
              <c:tx>
                <c:rich>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r>
                      <a:rPr lang="en-US" sz="1200" dirty="0"/>
                      <a:t>Team Members</a:t>
                    </a:r>
                  </a:p>
                  <a:p>
                    <a:pPr>
                      <a:defRPr sz="1200"/>
                    </a:pPr>
                    <a:r>
                      <a:rPr lang="en-US" sz="1200" dirty="0"/>
                      <a:t>100 Users</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2-197F-4EF4-A3BD-450789833F30}"/>
                </c:ext>
              </c:extLst>
            </c:dLbl>
            <c:dLbl>
              <c:idx val="2"/>
              <c:tx>
                <c:rich>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r>
                      <a:rPr lang="en-US" sz="1200" dirty="0"/>
                      <a:t>Team Members</a:t>
                    </a:r>
                  </a:p>
                  <a:p>
                    <a:pPr>
                      <a:defRPr sz="1200"/>
                    </a:pPr>
                    <a:r>
                      <a:rPr lang="en-US" sz="1200" dirty="0"/>
                      <a:t>1,250 Users</a:t>
                    </a:r>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197F-4EF4-A3BD-450789833F30}"/>
                </c:ext>
              </c:extLst>
            </c:dLbl>
            <c:dLbl>
              <c:idx val="4"/>
              <c:layout>
                <c:manualLayout>
                  <c:x val="-1.1767703794308992E-3"/>
                  <c:y val="1.9887089872812666E-2"/>
                </c:manualLayout>
              </c:layout>
              <c:tx>
                <c:rich>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r>
                      <a:rPr lang="en-US" sz="1200" dirty="0"/>
                      <a:t>Team</a:t>
                    </a:r>
                    <a:r>
                      <a:rPr lang="en-US" sz="1200" baseline="0" dirty="0"/>
                      <a:t> Members</a:t>
                    </a:r>
                  </a:p>
                  <a:p>
                    <a:pPr>
                      <a:defRPr sz="1200"/>
                    </a:pPr>
                    <a:r>
                      <a:rPr lang="en-US" sz="1200" baseline="0" dirty="0"/>
                      <a:t>100 Users</a:t>
                    </a:r>
                    <a:endParaRPr lang="en-US" sz="1200" dirty="0"/>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lt1"/>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15:layout>
                    <c:manualLayout>
                      <c:w val="0.19266407674327557"/>
                      <c:h val="8.6807147294827289E-2"/>
                    </c:manualLayout>
                  </c15:layout>
                </c:ext>
                <c:ext xmlns:c16="http://schemas.microsoft.com/office/drawing/2014/chart" uri="{C3380CC4-5D6E-409C-BE32-E72D297353CC}">
                  <c16:uniqueId val="{00000002-AB26-44BA-BDDD-05EAE9F84A75}"/>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lt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Sheet1!$A$2:$A$6</c:f>
              <c:strCache>
                <c:ptCount val="5"/>
                <c:pt idx="0">
                  <c:v>Current CRM</c:v>
                </c:pt>
                <c:pt idx="1">
                  <c:v>Dynamics 365</c:v>
                </c:pt>
                <c:pt idx="4">
                  <c:v>Transition Offer</c:v>
                </c:pt>
              </c:strCache>
            </c:strRef>
          </c:cat>
          <c:val>
            <c:numRef>
              <c:f>Sheet1!$E$2:$E$6</c:f>
              <c:numCache>
                <c:formatCode>General</c:formatCode>
                <c:ptCount val="5"/>
                <c:pt idx="0">
                  <c:v>1500</c:v>
                </c:pt>
                <c:pt idx="1">
                  <c:v>850</c:v>
                </c:pt>
              </c:numCache>
            </c:numRef>
          </c:val>
          <c:extLst>
            <c:ext xmlns:c16="http://schemas.microsoft.com/office/drawing/2014/chart" uri="{C3380CC4-5D6E-409C-BE32-E72D297353CC}">
              <c16:uniqueId val="{00000000-197F-4EF4-A3BD-450789833F30}"/>
            </c:ext>
          </c:extLst>
        </c:ser>
        <c:dLbls>
          <c:showLegendKey val="0"/>
          <c:showVal val="0"/>
          <c:showCatName val="0"/>
          <c:showSerName val="0"/>
          <c:showPercent val="0"/>
          <c:showBubbleSize val="0"/>
        </c:dLbls>
        <c:gapWidth val="37"/>
        <c:overlap val="100"/>
        <c:axId val="789838784"/>
        <c:axId val="789835504"/>
      </c:barChart>
      <c:catAx>
        <c:axId val="78983878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400" b="0" i="0" u="none" strike="noStrike" kern="1200" cap="all" baseline="0">
                <a:solidFill>
                  <a:schemeClr val="dk1">
                    <a:lumMod val="75000"/>
                    <a:lumOff val="25000"/>
                  </a:schemeClr>
                </a:solidFill>
                <a:latin typeface="+mn-lt"/>
                <a:ea typeface="+mn-ea"/>
                <a:cs typeface="+mn-cs"/>
              </a:defRPr>
            </a:pPr>
            <a:endParaRPr lang="en-US"/>
          </a:p>
        </c:txPr>
        <c:crossAx val="789835504"/>
        <c:crosses val="autoZero"/>
        <c:auto val="1"/>
        <c:lblAlgn val="ctr"/>
        <c:lblOffset val="100"/>
        <c:noMultiLvlLbl val="0"/>
      </c:catAx>
      <c:valAx>
        <c:axId val="789835504"/>
        <c:scaling>
          <c:orientation val="minMax"/>
        </c:scaling>
        <c:delete val="1"/>
        <c:axPos val="l"/>
        <c:numFmt formatCode="General" sourceLinked="1"/>
        <c:majorTickMark val="none"/>
        <c:minorTickMark val="none"/>
        <c:tickLblPos val="nextTo"/>
        <c:crossAx val="789838784"/>
        <c:crosses val="autoZero"/>
        <c:crossBetween val="between"/>
      </c:valAx>
      <c:spPr>
        <a:noFill/>
        <a:ln w="25400">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552609596519918E-2"/>
          <c:y val="9.6152588720895257E-2"/>
          <c:w val="0.96289478080696012"/>
          <c:h val="0.85140054470407101"/>
        </c:manualLayout>
      </c:layout>
      <c:barChart>
        <c:barDir val="col"/>
        <c:grouping val="stacked"/>
        <c:varyColors val="0"/>
        <c:ser>
          <c:idx val="0"/>
          <c:order val="0"/>
          <c:tx>
            <c:strRef>
              <c:f>Sheet1!$B$1</c:f>
              <c:strCache>
                <c:ptCount val="1"/>
                <c:pt idx="0">
                  <c:v>Series 1</c:v>
                </c:pt>
              </c:strCache>
            </c:strRef>
          </c:tx>
          <c:spPr>
            <a:solidFill>
              <a:schemeClr val="accent3"/>
            </a:solidFill>
            <a:ln>
              <a:noFill/>
            </a:ln>
            <a:effectLst/>
          </c:spPr>
          <c:invertIfNegative val="0"/>
          <c:dPt>
            <c:idx val="0"/>
            <c:invertIfNegative val="0"/>
            <c:bubble3D val="0"/>
            <c:spPr>
              <a:solidFill>
                <a:schemeClr val="tx1">
                  <a:lumMod val="60000"/>
                  <a:lumOff val="40000"/>
                </a:schemeClr>
              </a:solidFill>
              <a:ln>
                <a:noFill/>
              </a:ln>
              <a:effectLst/>
            </c:spPr>
            <c:extLst>
              <c:ext xmlns:c16="http://schemas.microsoft.com/office/drawing/2014/chart" uri="{C3380CC4-5D6E-409C-BE32-E72D297353CC}">
                <c16:uniqueId val="{00000001-A702-4B51-B419-F0883D0BABF0}"/>
              </c:ext>
            </c:extLst>
          </c:dPt>
          <c:dPt>
            <c:idx val="1"/>
            <c:invertIfNegative val="0"/>
            <c:bubble3D val="0"/>
            <c:spPr>
              <a:solidFill>
                <a:schemeClr val="tx2">
                  <a:lumMod val="60000"/>
                  <a:lumOff val="40000"/>
                </a:schemeClr>
              </a:solidFill>
              <a:ln>
                <a:noFill/>
              </a:ln>
              <a:effectLst/>
            </c:spPr>
            <c:extLst>
              <c:ext xmlns:c16="http://schemas.microsoft.com/office/drawing/2014/chart" uri="{C3380CC4-5D6E-409C-BE32-E72D297353CC}">
                <c16:uniqueId val="{00000003-A702-4B51-B419-F0883D0BABF0}"/>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A702-4B51-B419-F0883D0BABF0}"/>
              </c:ext>
            </c:extLst>
          </c:dPt>
          <c:dLbls>
            <c:dLbl>
              <c:idx val="0"/>
              <c:tx>
                <c:rich>
                  <a:bodyPr/>
                  <a:lstStyle/>
                  <a:p>
                    <a:r>
                      <a:rPr lang="en-US" dirty="0"/>
                      <a:t>SA/EP</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702-4B51-B419-F0883D0BABF0}"/>
                </c:ext>
              </c:extLst>
            </c:dLbl>
            <c:dLbl>
              <c:idx val="1"/>
              <c:tx>
                <c:rich>
                  <a:bodyPr/>
                  <a:lstStyle/>
                  <a:p>
                    <a:r>
                      <a:rPr lang="en-US" dirty="0"/>
                      <a:t>From SA </a:t>
                    </a:r>
                  </a:p>
                  <a:p>
                    <a:r>
                      <a:rPr lang="en-US" dirty="0"/>
                      <a:t>USL</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702-4B51-B419-F0883D0BABF0}"/>
                </c:ext>
              </c:extLst>
            </c:dLbl>
            <c:dLbl>
              <c:idx val="2"/>
              <c:tx>
                <c:rich>
                  <a:bodyPr/>
                  <a:lstStyle/>
                  <a:p>
                    <a:r>
                      <a:rPr lang="en-US" dirty="0"/>
                      <a:t>Dynamics</a:t>
                    </a:r>
                    <a:r>
                      <a:rPr lang="en-US" baseline="0" dirty="0"/>
                      <a:t> </a:t>
                    </a:r>
                  </a:p>
                  <a:p>
                    <a:r>
                      <a:rPr lang="en-US" baseline="0" dirty="0"/>
                      <a:t>365 </a:t>
                    </a:r>
                    <a:r>
                      <a:rPr lang="en-US" dirty="0"/>
                      <a:t>USL</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702-4B51-B419-F0883D0BABF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SA+Cloud Add-on</c:v>
                </c:pt>
                <c:pt idx="1">
                  <c:v>From SA</c:v>
                </c:pt>
                <c:pt idx="2">
                  <c:v>Full USL</c:v>
                </c:pt>
              </c:strCache>
            </c:strRef>
          </c:cat>
          <c:val>
            <c:numRef>
              <c:f>Sheet1!$B$2:$B$4</c:f>
              <c:numCache>
                <c:formatCode>General</c:formatCode>
                <c:ptCount val="3"/>
                <c:pt idx="0">
                  <c:v>47</c:v>
                </c:pt>
                <c:pt idx="1">
                  <c:v>114</c:v>
                </c:pt>
                <c:pt idx="2">
                  <c:v>190</c:v>
                </c:pt>
              </c:numCache>
            </c:numRef>
          </c:val>
          <c:extLst>
            <c:ext xmlns:c16="http://schemas.microsoft.com/office/drawing/2014/chart" uri="{C3380CC4-5D6E-409C-BE32-E72D297353CC}">
              <c16:uniqueId val="{00000006-A702-4B51-B419-F0883D0BABF0}"/>
            </c:ext>
          </c:extLst>
        </c:ser>
        <c:ser>
          <c:idx val="1"/>
          <c:order val="1"/>
          <c:tx>
            <c:strRef>
              <c:f>Sheet1!$C$1</c:f>
              <c:strCache>
                <c:ptCount val="1"/>
                <c:pt idx="0">
                  <c:v>Series 2</c:v>
                </c:pt>
              </c:strCache>
            </c:strRef>
          </c:tx>
          <c:spPr>
            <a:solidFill>
              <a:schemeClr val="tx2"/>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sz="1400" b="1" dirty="0">
                        <a:solidFill>
                          <a:schemeClr val="bg1"/>
                        </a:solidFill>
                      </a:rPr>
                      <a:t>Cloud </a:t>
                    </a:r>
                  </a:p>
                  <a:p>
                    <a:pPr>
                      <a:defRPr sz="1400" b="1">
                        <a:solidFill>
                          <a:schemeClr val="bg1"/>
                        </a:solidFill>
                      </a:defRPr>
                    </a:pPr>
                    <a:r>
                      <a:rPr lang="en-US" sz="1400" b="1" dirty="0">
                        <a:solidFill>
                          <a:schemeClr val="bg1"/>
                        </a:solidFill>
                      </a:rPr>
                      <a:t>Add-on</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702-4B51-B419-F0883D0BABF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SA+Cloud Add-on</c:v>
                </c:pt>
                <c:pt idx="1">
                  <c:v>From SA</c:v>
                </c:pt>
                <c:pt idx="2">
                  <c:v>Full USL</c:v>
                </c:pt>
              </c:strCache>
            </c:strRef>
          </c:cat>
          <c:val>
            <c:numRef>
              <c:f>Sheet1!$C$2:$C$4</c:f>
              <c:numCache>
                <c:formatCode>General</c:formatCode>
                <c:ptCount val="3"/>
                <c:pt idx="0">
                  <c:v>67</c:v>
                </c:pt>
              </c:numCache>
            </c:numRef>
          </c:val>
          <c:extLst>
            <c:ext xmlns:c16="http://schemas.microsoft.com/office/drawing/2014/chart" uri="{C3380CC4-5D6E-409C-BE32-E72D297353CC}">
              <c16:uniqueId val="{00000008-A702-4B51-B419-F0883D0BABF0}"/>
            </c:ext>
          </c:extLst>
        </c:ser>
        <c:ser>
          <c:idx val="2"/>
          <c:order val="2"/>
          <c:tx>
            <c:strRef>
              <c:f>Sheet1!$D$1</c:f>
              <c:strCache>
                <c:ptCount val="1"/>
                <c:pt idx="0">
                  <c:v>Series 3</c:v>
                </c:pt>
              </c:strCache>
            </c:strRef>
          </c:tx>
          <c:spPr>
            <a:solidFill>
              <a:schemeClr val="accent3"/>
            </a:solidFill>
            <a:ln>
              <a:noFill/>
            </a:ln>
            <a:effectLst/>
          </c:spPr>
          <c:invertIfNegative val="0"/>
          <c:cat>
            <c:strRef>
              <c:f>Sheet1!$A$2:$A$4</c:f>
              <c:strCache>
                <c:ptCount val="3"/>
                <c:pt idx="0">
                  <c:v>SA+Cloud Add-on</c:v>
                </c:pt>
                <c:pt idx="1">
                  <c:v>From SA</c:v>
                </c:pt>
                <c:pt idx="2">
                  <c:v>Full USL</c:v>
                </c:pt>
              </c:strCache>
            </c:strRef>
          </c:cat>
          <c:val>
            <c:numRef>
              <c:f>Sheet1!$D$2:$D$4</c:f>
              <c:numCache>
                <c:formatCode>General</c:formatCode>
                <c:ptCount val="3"/>
              </c:numCache>
            </c:numRef>
          </c:val>
          <c:extLst>
            <c:ext xmlns:c16="http://schemas.microsoft.com/office/drawing/2014/chart" uri="{C3380CC4-5D6E-409C-BE32-E72D297353CC}">
              <c16:uniqueId val="{00000009-A702-4B51-B419-F0883D0BABF0}"/>
            </c:ext>
          </c:extLst>
        </c:ser>
        <c:dLbls>
          <c:showLegendKey val="0"/>
          <c:showVal val="0"/>
          <c:showCatName val="0"/>
          <c:showSerName val="0"/>
          <c:showPercent val="0"/>
          <c:showBubbleSize val="0"/>
        </c:dLbls>
        <c:gapWidth val="150"/>
        <c:overlap val="100"/>
        <c:axId val="63378559"/>
        <c:axId val="63379215"/>
      </c:barChart>
      <c:catAx>
        <c:axId val="63378559"/>
        <c:scaling>
          <c:orientation val="minMax"/>
        </c:scaling>
        <c:delete val="1"/>
        <c:axPos val="b"/>
        <c:numFmt formatCode="General" sourceLinked="1"/>
        <c:majorTickMark val="none"/>
        <c:minorTickMark val="none"/>
        <c:tickLblPos val="nextTo"/>
        <c:crossAx val="63379215"/>
        <c:crosses val="autoZero"/>
        <c:auto val="1"/>
        <c:lblAlgn val="ctr"/>
        <c:lblOffset val="100"/>
        <c:noMultiLvlLbl val="0"/>
      </c:catAx>
      <c:valAx>
        <c:axId val="63379215"/>
        <c:scaling>
          <c:orientation val="minMax"/>
        </c:scaling>
        <c:delete val="1"/>
        <c:axPos val="l"/>
        <c:numFmt formatCode="General" sourceLinked="1"/>
        <c:majorTickMark val="none"/>
        <c:minorTickMark val="none"/>
        <c:tickLblPos val="nextTo"/>
        <c:crossAx val="6337855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552609596519918E-2"/>
          <c:y val="9.6152588720895257E-2"/>
          <c:w val="0.96289478080696012"/>
          <c:h val="0.85140054470407101"/>
        </c:manualLayout>
      </c:layout>
      <c:barChart>
        <c:barDir val="col"/>
        <c:grouping val="stacked"/>
        <c:varyColors val="0"/>
        <c:ser>
          <c:idx val="0"/>
          <c:order val="0"/>
          <c:tx>
            <c:strRef>
              <c:f>Sheet1!$B$1</c:f>
              <c:strCache>
                <c:ptCount val="1"/>
                <c:pt idx="0">
                  <c:v>Series 1</c:v>
                </c:pt>
              </c:strCache>
            </c:strRef>
          </c:tx>
          <c:spPr>
            <a:solidFill>
              <a:schemeClr val="accent3"/>
            </a:solidFill>
            <a:ln>
              <a:noFill/>
            </a:ln>
            <a:effectLst/>
          </c:spPr>
          <c:invertIfNegative val="0"/>
          <c:dPt>
            <c:idx val="0"/>
            <c:invertIfNegative val="0"/>
            <c:bubble3D val="0"/>
            <c:spPr>
              <a:solidFill>
                <a:schemeClr val="tx1">
                  <a:lumMod val="60000"/>
                  <a:lumOff val="40000"/>
                </a:schemeClr>
              </a:solidFill>
              <a:ln>
                <a:noFill/>
              </a:ln>
              <a:effectLst/>
            </c:spPr>
            <c:extLst>
              <c:ext xmlns:c16="http://schemas.microsoft.com/office/drawing/2014/chart" uri="{C3380CC4-5D6E-409C-BE32-E72D297353CC}">
                <c16:uniqueId val="{00000001-A702-4B51-B419-F0883D0BABF0}"/>
              </c:ext>
            </c:extLst>
          </c:dPt>
          <c:dPt>
            <c:idx val="1"/>
            <c:invertIfNegative val="0"/>
            <c:bubble3D val="0"/>
            <c:spPr>
              <a:solidFill>
                <a:schemeClr val="tx2">
                  <a:lumMod val="60000"/>
                  <a:lumOff val="40000"/>
                </a:schemeClr>
              </a:solidFill>
              <a:ln>
                <a:noFill/>
              </a:ln>
              <a:effectLst/>
            </c:spPr>
            <c:extLst>
              <c:ext xmlns:c16="http://schemas.microsoft.com/office/drawing/2014/chart" uri="{C3380CC4-5D6E-409C-BE32-E72D297353CC}">
                <c16:uniqueId val="{00000003-A702-4B51-B419-F0883D0BABF0}"/>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A702-4B51-B419-F0883D0BABF0}"/>
              </c:ext>
            </c:extLst>
          </c:dPt>
          <c:dLbls>
            <c:dLbl>
              <c:idx val="0"/>
              <c:tx>
                <c:rich>
                  <a:bodyPr/>
                  <a:lstStyle/>
                  <a:p>
                    <a:r>
                      <a:rPr lang="en-US" dirty="0"/>
                      <a:t>BREP</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702-4B51-B419-F0883D0BABF0}"/>
                </c:ext>
              </c:extLst>
            </c:dLbl>
            <c:dLbl>
              <c:idx val="1"/>
              <c:tx>
                <c:rich>
                  <a:bodyPr/>
                  <a:lstStyle/>
                  <a:p>
                    <a:r>
                      <a:rPr lang="en-US" dirty="0"/>
                      <a:t>From SA/</a:t>
                    </a:r>
                  </a:p>
                  <a:p>
                    <a:r>
                      <a:rPr lang="en-US" dirty="0"/>
                      <a:t>BREP </a:t>
                    </a:r>
                  </a:p>
                  <a:p>
                    <a:r>
                      <a:rPr lang="en-US" dirty="0"/>
                      <a:t>USL</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702-4B51-B419-F0883D0BABF0}"/>
                </c:ext>
              </c:extLst>
            </c:dLbl>
            <c:dLbl>
              <c:idx val="2"/>
              <c:tx>
                <c:rich>
                  <a:bodyPr/>
                  <a:lstStyle/>
                  <a:p>
                    <a:r>
                      <a:rPr lang="en-US" dirty="0"/>
                      <a:t>Dynamics</a:t>
                    </a:r>
                    <a:r>
                      <a:rPr lang="en-US" baseline="0" dirty="0"/>
                      <a:t> </a:t>
                    </a:r>
                  </a:p>
                  <a:p>
                    <a:r>
                      <a:rPr lang="en-US" baseline="0" dirty="0"/>
                      <a:t>365 </a:t>
                    </a:r>
                    <a:r>
                      <a:rPr lang="en-US" dirty="0"/>
                      <a:t>USL</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702-4B51-B419-F0883D0BABF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SA+Cloud Add-on</c:v>
                </c:pt>
                <c:pt idx="1">
                  <c:v>From SA</c:v>
                </c:pt>
                <c:pt idx="2">
                  <c:v>Full USL</c:v>
                </c:pt>
              </c:strCache>
            </c:strRef>
          </c:cat>
          <c:val>
            <c:numRef>
              <c:f>Sheet1!$B$2:$B$4</c:f>
              <c:numCache>
                <c:formatCode>General</c:formatCode>
                <c:ptCount val="3"/>
                <c:pt idx="0">
                  <c:v>47</c:v>
                </c:pt>
                <c:pt idx="1">
                  <c:v>114</c:v>
                </c:pt>
                <c:pt idx="2">
                  <c:v>190</c:v>
                </c:pt>
              </c:numCache>
            </c:numRef>
          </c:val>
          <c:extLst>
            <c:ext xmlns:c16="http://schemas.microsoft.com/office/drawing/2014/chart" uri="{C3380CC4-5D6E-409C-BE32-E72D297353CC}">
              <c16:uniqueId val="{00000006-A702-4B51-B419-F0883D0BABF0}"/>
            </c:ext>
          </c:extLst>
        </c:ser>
        <c:ser>
          <c:idx val="1"/>
          <c:order val="1"/>
          <c:tx>
            <c:strRef>
              <c:f>Sheet1!$C$1</c:f>
              <c:strCache>
                <c:ptCount val="1"/>
                <c:pt idx="0">
                  <c:v>Series 2</c:v>
                </c:pt>
              </c:strCache>
            </c:strRef>
          </c:tx>
          <c:spPr>
            <a:solidFill>
              <a:schemeClr val="tx2"/>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sz="1400" b="1" dirty="0">
                        <a:solidFill>
                          <a:schemeClr val="bg1"/>
                        </a:solidFill>
                      </a:rPr>
                      <a:t>Cloud </a:t>
                    </a:r>
                  </a:p>
                  <a:p>
                    <a:pPr>
                      <a:defRPr sz="1400" b="1">
                        <a:solidFill>
                          <a:schemeClr val="bg1"/>
                        </a:solidFill>
                      </a:defRPr>
                    </a:pPr>
                    <a:r>
                      <a:rPr lang="en-US" sz="1400" b="1" dirty="0">
                        <a:solidFill>
                          <a:schemeClr val="bg1"/>
                        </a:solidFill>
                      </a:rPr>
                      <a:t>Add-on</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702-4B51-B419-F0883D0BABF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SA+Cloud Add-on</c:v>
                </c:pt>
                <c:pt idx="1">
                  <c:v>From SA</c:v>
                </c:pt>
                <c:pt idx="2">
                  <c:v>Full USL</c:v>
                </c:pt>
              </c:strCache>
            </c:strRef>
          </c:cat>
          <c:val>
            <c:numRef>
              <c:f>Sheet1!$C$2:$C$4</c:f>
              <c:numCache>
                <c:formatCode>General</c:formatCode>
                <c:ptCount val="3"/>
                <c:pt idx="0">
                  <c:v>67</c:v>
                </c:pt>
              </c:numCache>
            </c:numRef>
          </c:val>
          <c:extLst>
            <c:ext xmlns:c16="http://schemas.microsoft.com/office/drawing/2014/chart" uri="{C3380CC4-5D6E-409C-BE32-E72D297353CC}">
              <c16:uniqueId val="{00000008-A702-4B51-B419-F0883D0BABF0}"/>
            </c:ext>
          </c:extLst>
        </c:ser>
        <c:ser>
          <c:idx val="2"/>
          <c:order val="2"/>
          <c:tx>
            <c:strRef>
              <c:f>Sheet1!$D$1</c:f>
              <c:strCache>
                <c:ptCount val="1"/>
                <c:pt idx="0">
                  <c:v>Series 3</c:v>
                </c:pt>
              </c:strCache>
            </c:strRef>
          </c:tx>
          <c:spPr>
            <a:solidFill>
              <a:schemeClr val="accent3"/>
            </a:solidFill>
            <a:ln>
              <a:noFill/>
            </a:ln>
            <a:effectLst/>
          </c:spPr>
          <c:invertIfNegative val="0"/>
          <c:cat>
            <c:strRef>
              <c:f>Sheet1!$A$2:$A$4</c:f>
              <c:strCache>
                <c:ptCount val="3"/>
                <c:pt idx="0">
                  <c:v>SA+Cloud Add-on</c:v>
                </c:pt>
                <c:pt idx="1">
                  <c:v>From SA</c:v>
                </c:pt>
                <c:pt idx="2">
                  <c:v>Full USL</c:v>
                </c:pt>
              </c:strCache>
            </c:strRef>
          </c:cat>
          <c:val>
            <c:numRef>
              <c:f>Sheet1!$D$2:$D$4</c:f>
              <c:numCache>
                <c:formatCode>General</c:formatCode>
                <c:ptCount val="3"/>
              </c:numCache>
            </c:numRef>
          </c:val>
          <c:extLst>
            <c:ext xmlns:c16="http://schemas.microsoft.com/office/drawing/2014/chart" uri="{C3380CC4-5D6E-409C-BE32-E72D297353CC}">
              <c16:uniqueId val="{00000009-A702-4B51-B419-F0883D0BABF0}"/>
            </c:ext>
          </c:extLst>
        </c:ser>
        <c:dLbls>
          <c:showLegendKey val="0"/>
          <c:showVal val="0"/>
          <c:showCatName val="0"/>
          <c:showSerName val="0"/>
          <c:showPercent val="0"/>
          <c:showBubbleSize val="0"/>
        </c:dLbls>
        <c:gapWidth val="150"/>
        <c:overlap val="100"/>
        <c:axId val="63378559"/>
        <c:axId val="63379215"/>
      </c:barChart>
      <c:catAx>
        <c:axId val="63378559"/>
        <c:scaling>
          <c:orientation val="minMax"/>
        </c:scaling>
        <c:delete val="1"/>
        <c:axPos val="b"/>
        <c:numFmt formatCode="General" sourceLinked="1"/>
        <c:majorTickMark val="none"/>
        <c:minorTickMark val="none"/>
        <c:tickLblPos val="nextTo"/>
        <c:crossAx val="63379215"/>
        <c:crosses val="autoZero"/>
        <c:auto val="1"/>
        <c:lblAlgn val="ctr"/>
        <c:lblOffset val="100"/>
        <c:noMultiLvlLbl val="0"/>
      </c:catAx>
      <c:valAx>
        <c:axId val="63379215"/>
        <c:scaling>
          <c:orientation val="minMax"/>
        </c:scaling>
        <c:delete val="1"/>
        <c:axPos val="l"/>
        <c:numFmt formatCode="General" sourceLinked="1"/>
        <c:majorTickMark val="none"/>
        <c:minorTickMark val="none"/>
        <c:tickLblPos val="nextTo"/>
        <c:crossAx val="6337855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552609596519918E-2"/>
          <c:y val="9.6152588720895257E-2"/>
          <c:w val="0.96289478080696012"/>
          <c:h val="0.85140054470407101"/>
        </c:manualLayout>
      </c:layout>
      <c:barChart>
        <c:barDir val="col"/>
        <c:grouping val="stacked"/>
        <c:varyColors val="0"/>
        <c:ser>
          <c:idx val="0"/>
          <c:order val="0"/>
          <c:tx>
            <c:strRef>
              <c:f>Sheet1!$B$1</c:f>
              <c:strCache>
                <c:ptCount val="1"/>
                <c:pt idx="0">
                  <c:v>Series 1</c:v>
                </c:pt>
              </c:strCache>
            </c:strRef>
          </c:tx>
          <c:spPr>
            <a:solidFill>
              <a:schemeClr val="accent3"/>
            </a:solidFill>
            <a:ln>
              <a:noFill/>
            </a:ln>
            <a:effectLst/>
          </c:spPr>
          <c:invertIfNegative val="0"/>
          <c:dPt>
            <c:idx val="0"/>
            <c:invertIfNegative val="0"/>
            <c:bubble3D val="0"/>
            <c:spPr>
              <a:solidFill>
                <a:schemeClr val="tx1">
                  <a:lumMod val="60000"/>
                  <a:lumOff val="40000"/>
                </a:schemeClr>
              </a:solidFill>
              <a:ln>
                <a:noFill/>
              </a:ln>
              <a:effectLst/>
            </c:spPr>
            <c:extLst>
              <c:ext xmlns:c16="http://schemas.microsoft.com/office/drawing/2014/chart" uri="{C3380CC4-5D6E-409C-BE32-E72D297353CC}">
                <c16:uniqueId val="{00000001-A702-4B51-B419-F0883D0BABF0}"/>
              </c:ext>
            </c:extLst>
          </c:dPt>
          <c:dPt>
            <c:idx val="1"/>
            <c:invertIfNegative val="0"/>
            <c:bubble3D val="0"/>
            <c:spPr>
              <a:solidFill>
                <a:schemeClr val="tx2">
                  <a:lumMod val="60000"/>
                  <a:lumOff val="40000"/>
                </a:schemeClr>
              </a:solidFill>
              <a:ln>
                <a:noFill/>
              </a:ln>
              <a:effectLst/>
            </c:spPr>
            <c:extLst>
              <c:ext xmlns:c16="http://schemas.microsoft.com/office/drawing/2014/chart" uri="{C3380CC4-5D6E-409C-BE32-E72D297353CC}">
                <c16:uniqueId val="{00000003-A702-4B51-B419-F0883D0BABF0}"/>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A702-4B51-B419-F0883D0BABF0}"/>
              </c:ext>
            </c:extLst>
          </c:dPt>
          <c:dLbls>
            <c:dLbl>
              <c:idx val="0"/>
              <c:tx>
                <c:rich>
                  <a:bodyPr/>
                  <a:lstStyle/>
                  <a:p>
                    <a:r>
                      <a:rPr lang="en-US" dirty="0"/>
                      <a:t>EP</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702-4B51-B419-F0883D0BABF0}"/>
                </c:ext>
              </c:extLst>
            </c:dLbl>
            <c:dLbl>
              <c:idx val="1"/>
              <c:tx>
                <c:rich>
                  <a:bodyPr/>
                  <a:lstStyle/>
                  <a:p>
                    <a:r>
                      <a:rPr lang="en-US" dirty="0"/>
                      <a:t>From SA/</a:t>
                    </a:r>
                  </a:p>
                  <a:p>
                    <a:r>
                      <a:rPr lang="en-US" dirty="0"/>
                      <a:t>EP </a:t>
                    </a:r>
                  </a:p>
                  <a:p>
                    <a:r>
                      <a:rPr lang="en-US" dirty="0"/>
                      <a:t>USL</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702-4B51-B419-F0883D0BABF0}"/>
                </c:ext>
              </c:extLst>
            </c:dLbl>
            <c:dLbl>
              <c:idx val="2"/>
              <c:tx>
                <c:rich>
                  <a:bodyPr/>
                  <a:lstStyle/>
                  <a:p>
                    <a:r>
                      <a:rPr lang="en-US" dirty="0"/>
                      <a:t>Dynamics</a:t>
                    </a:r>
                    <a:r>
                      <a:rPr lang="en-US" baseline="0" dirty="0"/>
                      <a:t> </a:t>
                    </a:r>
                  </a:p>
                  <a:p>
                    <a:r>
                      <a:rPr lang="en-US" baseline="0" dirty="0"/>
                      <a:t>365 For </a:t>
                    </a:r>
                  </a:p>
                  <a:p>
                    <a:r>
                      <a:rPr lang="en-US" dirty="0"/>
                      <a:t>Financials</a:t>
                    </a:r>
                  </a:p>
                  <a:p>
                    <a:r>
                      <a:rPr lang="en-US" dirty="0"/>
                      <a:t>USL</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702-4B51-B419-F0883D0BABF0}"/>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SA+Cloud Add-on</c:v>
                </c:pt>
                <c:pt idx="1">
                  <c:v>From SA</c:v>
                </c:pt>
                <c:pt idx="2">
                  <c:v>Full USL</c:v>
                </c:pt>
              </c:strCache>
            </c:strRef>
          </c:cat>
          <c:val>
            <c:numRef>
              <c:f>Sheet1!$B$2:$B$4</c:f>
              <c:numCache>
                <c:formatCode>General</c:formatCode>
                <c:ptCount val="3"/>
                <c:pt idx="0">
                  <c:v>47</c:v>
                </c:pt>
                <c:pt idx="1">
                  <c:v>114</c:v>
                </c:pt>
                <c:pt idx="2">
                  <c:v>190</c:v>
                </c:pt>
              </c:numCache>
            </c:numRef>
          </c:val>
          <c:extLst>
            <c:ext xmlns:c16="http://schemas.microsoft.com/office/drawing/2014/chart" uri="{C3380CC4-5D6E-409C-BE32-E72D297353CC}">
              <c16:uniqueId val="{00000006-A702-4B51-B419-F0883D0BABF0}"/>
            </c:ext>
          </c:extLst>
        </c:ser>
        <c:ser>
          <c:idx val="1"/>
          <c:order val="1"/>
          <c:tx>
            <c:strRef>
              <c:f>Sheet1!$C$1</c:f>
              <c:strCache>
                <c:ptCount val="1"/>
                <c:pt idx="0">
                  <c:v>Series 2</c:v>
                </c:pt>
              </c:strCache>
            </c:strRef>
          </c:tx>
          <c:spPr>
            <a:solidFill>
              <a:schemeClr val="tx2"/>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sz="1400" b="1" dirty="0">
                        <a:solidFill>
                          <a:schemeClr val="bg1"/>
                        </a:solidFill>
                      </a:rPr>
                      <a:t>Cloud </a:t>
                    </a:r>
                  </a:p>
                  <a:p>
                    <a:pPr>
                      <a:defRPr sz="1400" b="1">
                        <a:solidFill>
                          <a:schemeClr val="bg1"/>
                        </a:solidFill>
                      </a:defRPr>
                    </a:pPr>
                    <a:r>
                      <a:rPr lang="en-US" sz="1400" b="1" dirty="0">
                        <a:solidFill>
                          <a:schemeClr val="bg1"/>
                        </a:solidFill>
                      </a:rPr>
                      <a:t>Add-on</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702-4B51-B419-F0883D0BABF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SA+Cloud Add-on</c:v>
                </c:pt>
                <c:pt idx="1">
                  <c:v>From SA</c:v>
                </c:pt>
                <c:pt idx="2">
                  <c:v>Full USL</c:v>
                </c:pt>
              </c:strCache>
            </c:strRef>
          </c:cat>
          <c:val>
            <c:numRef>
              <c:f>Sheet1!$C$2:$C$4</c:f>
              <c:numCache>
                <c:formatCode>General</c:formatCode>
                <c:ptCount val="3"/>
                <c:pt idx="0">
                  <c:v>67</c:v>
                </c:pt>
              </c:numCache>
            </c:numRef>
          </c:val>
          <c:extLst>
            <c:ext xmlns:c16="http://schemas.microsoft.com/office/drawing/2014/chart" uri="{C3380CC4-5D6E-409C-BE32-E72D297353CC}">
              <c16:uniqueId val="{00000008-A702-4B51-B419-F0883D0BABF0}"/>
            </c:ext>
          </c:extLst>
        </c:ser>
        <c:ser>
          <c:idx val="2"/>
          <c:order val="2"/>
          <c:tx>
            <c:strRef>
              <c:f>Sheet1!$D$1</c:f>
              <c:strCache>
                <c:ptCount val="1"/>
                <c:pt idx="0">
                  <c:v>Series 3</c:v>
                </c:pt>
              </c:strCache>
            </c:strRef>
          </c:tx>
          <c:spPr>
            <a:solidFill>
              <a:schemeClr val="accent3"/>
            </a:solidFill>
            <a:ln>
              <a:noFill/>
            </a:ln>
            <a:effectLst/>
          </c:spPr>
          <c:invertIfNegative val="0"/>
          <c:cat>
            <c:strRef>
              <c:f>Sheet1!$A$2:$A$4</c:f>
              <c:strCache>
                <c:ptCount val="3"/>
                <c:pt idx="0">
                  <c:v>SA+Cloud Add-on</c:v>
                </c:pt>
                <c:pt idx="1">
                  <c:v>From SA</c:v>
                </c:pt>
                <c:pt idx="2">
                  <c:v>Full USL</c:v>
                </c:pt>
              </c:strCache>
            </c:strRef>
          </c:cat>
          <c:val>
            <c:numRef>
              <c:f>Sheet1!$D$2:$D$4</c:f>
              <c:numCache>
                <c:formatCode>General</c:formatCode>
                <c:ptCount val="3"/>
              </c:numCache>
            </c:numRef>
          </c:val>
          <c:extLst>
            <c:ext xmlns:c16="http://schemas.microsoft.com/office/drawing/2014/chart" uri="{C3380CC4-5D6E-409C-BE32-E72D297353CC}">
              <c16:uniqueId val="{00000009-A702-4B51-B419-F0883D0BABF0}"/>
            </c:ext>
          </c:extLst>
        </c:ser>
        <c:dLbls>
          <c:showLegendKey val="0"/>
          <c:showVal val="0"/>
          <c:showCatName val="0"/>
          <c:showSerName val="0"/>
          <c:showPercent val="0"/>
          <c:showBubbleSize val="0"/>
        </c:dLbls>
        <c:gapWidth val="150"/>
        <c:overlap val="100"/>
        <c:axId val="63378559"/>
        <c:axId val="63379215"/>
      </c:barChart>
      <c:catAx>
        <c:axId val="63378559"/>
        <c:scaling>
          <c:orientation val="minMax"/>
        </c:scaling>
        <c:delete val="1"/>
        <c:axPos val="b"/>
        <c:numFmt formatCode="General" sourceLinked="1"/>
        <c:majorTickMark val="none"/>
        <c:minorTickMark val="none"/>
        <c:tickLblPos val="nextTo"/>
        <c:crossAx val="63379215"/>
        <c:crosses val="autoZero"/>
        <c:auto val="1"/>
        <c:lblAlgn val="ctr"/>
        <c:lblOffset val="100"/>
        <c:noMultiLvlLbl val="0"/>
      </c:catAx>
      <c:valAx>
        <c:axId val="63379215"/>
        <c:scaling>
          <c:orientation val="minMax"/>
        </c:scaling>
        <c:delete val="1"/>
        <c:axPos val="l"/>
        <c:numFmt formatCode="General" sourceLinked="1"/>
        <c:majorTickMark val="none"/>
        <c:minorTickMark val="none"/>
        <c:tickLblPos val="nextTo"/>
        <c:crossAx val="6337855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552609596519918E-2"/>
          <c:y val="9.6152588720895257E-2"/>
          <c:w val="0.96289478080696012"/>
          <c:h val="0.85140054470407101"/>
        </c:manualLayout>
      </c:layout>
      <c:barChart>
        <c:barDir val="col"/>
        <c:grouping val="stacked"/>
        <c:varyColors val="0"/>
        <c:ser>
          <c:idx val="0"/>
          <c:order val="0"/>
          <c:tx>
            <c:strRef>
              <c:f>Sheet1!$B$1</c:f>
              <c:strCache>
                <c:ptCount val="1"/>
                <c:pt idx="0">
                  <c:v>Series 1</c:v>
                </c:pt>
              </c:strCache>
            </c:strRef>
          </c:tx>
          <c:spPr>
            <a:solidFill>
              <a:schemeClr val="accent3"/>
            </a:solidFill>
            <a:ln>
              <a:noFill/>
            </a:ln>
            <a:effectLst/>
          </c:spPr>
          <c:invertIfNegative val="0"/>
          <c:dPt>
            <c:idx val="0"/>
            <c:invertIfNegative val="0"/>
            <c:bubble3D val="0"/>
            <c:spPr>
              <a:solidFill>
                <a:schemeClr val="tx1">
                  <a:lumMod val="60000"/>
                  <a:lumOff val="40000"/>
                </a:schemeClr>
              </a:solidFill>
              <a:ln>
                <a:noFill/>
              </a:ln>
              <a:effectLst/>
            </c:spPr>
            <c:extLst>
              <c:ext xmlns:c16="http://schemas.microsoft.com/office/drawing/2014/chart" uri="{C3380CC4-5D6E-409C-BE32-E72D297353CC}">
                <c16:uniqueId val="{00000005-EB43-4558-BEA5-0722BF685F91}"/>
              </c:ext>
            </c:extLst>
          </c:dPt>
          <c:dPt>
            <c:idx val="1"/>
            <c:invertIfNegative val="0"/>
            <c:bubble3D val="0"/>
            <c:spPr>
              <a:solidFill>
                <a:schemeClr val="tx2">
                  <a:lumMod val="60000"/>
                  <a:lumOff val="40000"/>
                </a:schemeClr>
              </a:solidFill>
              <a:ln>
                <a:noFill/>
              </a:ln>
              <a:effectLst/>
            </c:spPr>
            <c:extLst>
              <c:ext xmlns:c16="http://schemas.microsoft.com/office/drawing/2014/chart" uri="{C3380CC4-5D6E-409C-BE32-E72D297353CC}">
                <c16:uniqueId val="{00000006-EB43-4558-BEA5-0722BF685F91}"/>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3-EB43-4558-BEA5-0722BF685F91}"/>
              </c:ext>
            </c:extLst>
          </c:dPt>
          <c:dLbls>
            <c:dLbl>
              <c:idx val="0"/>
              <c:tx>
                <c:rich>
                  <a:bodyPr/>
                  <a:lstStyle/>
                  <a:p>
                    <a:r>
                      <a:rPr lang="en-US" dirty="0"/>
                      <a:t>SA</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B43-4558-BEA5-0722BF685F91}"/>
                </c:ext>
              </c:extLst>
            </c:dLbl>
            <c:dLbl>
              <c:idx val="1"/>
              <c:tx>
                <c:rich>
                  <a:bodyPr/>
                  <a:lstStyle/>
                  <a:p>
                    <a:r>
                      <a:rPr lang="en-US" dirty="0"/>
                      <a:t>From SA </a:t>
                    </a:r>
                  </a:p>
                  <a:p>
                    <a:r>
                      <a:rPr lang="en-US" dirty="0"/>
                      <a:t>USL</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B43-4558-BEA5-0722BF685F91}"/>
                </c:ext>
              </c:extLst>
            </c:dLbl>
            <c:dLbl>
              <c:idx val="2"/>
              <c:tx>
                <c:rich>
                  <a:bodyPr/>
                  <a:lstStyle/>
                  <a:p>
                    <a:r>
                      <a:rPr lang="en-US" dirty="0"/>
                      <a:t>Dynamics</a:t>
                    </a:r>
                  </a:p>
                  <a:p>
                    <a:r>
                      <a:rPr lang="en-US" dirty="0"/>
                      <a:t> 365 for </a:t>
                    </a:r>
                  </a:p>
                  <a:p>
                    <a:r>
                      <a:rPr lang="en-US" dirty="0"/>
                      <a:t>Financials </a:t>
                    </a:r>
                  </a:p>
                  <a:p>
                    <a:r>
                      <a:rPr lang="en-US" dirty="0"/>
                      <a:t>USL</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B43-4558-BEA5-0722BF685F9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SA+Cloud Add-on</c:v>
                </c:pt>
                <c:pt idx="1">
                  <c:v>From SA</c:v>
                </c:pt>
                <c:pt idx="2">
                  <c:v>Full USL</c:v>
                </c:pt>
              </c:strCache>
            </c:strRef>
          </c:cat>
          <c:val>
            <c:numRef>
              <c:f>Sheet1!$B$2:$B$4</c:f>
              <c:numCache>
                <c:formatCode>General</c:formatCode>
                <c:ptCount val="3"/>
                <c:pt idx="0">
                  <c:v>47</c:v>
                </c:pt>
                <c:pt idx="1">
                  <c:v>161.5</c:v>
                </c:pt>
                <c:pt idx="2">
                  <c:v>190</c:v>
                </c:pt>
              </c:numCache>
            </c:numRef>
          </c:val>
          <c:extLst>
            <c:ext xmlns:c16="http://schemas.microsoft.com/office/drawing/2014/chart" uri="{C3380CC4-5D6E-409C-BE32-E72D297353CC}">
              <c16:uniqueId val="{00000000-EB43-4558-BEA5-0722BF685F91}"/>
            </c:ext>
          </c:extLst>
        </c:ser>
        <c:ser>
          <c:idx val="1"/>
          <c:order val="1"/>
          <c:tx>
            <c:strRef>
              <c:f>Sheet1!$C$1</c:f>
              <c:strCache>
                <c:ptCount val="1"/>
                <c:pt idx="0">
                  <c:v>Series 2</c:v>
                </c:pt>
              </c:strCache>
            </c:strRef>
          </c:tx>
          <c:spPr>
            <a:solidFill>
              <a:schemeClr val="tx2"/>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sz="1400" b="1" dirty="0">
                        <a:solidFill>
                          <a:schemeClr val="bg1"/>
                        </a:solidFill>
                      </a:rPr>
                      <a:t>Cloud </a:t>
                    </a:r>
                  </a:p>
                  <a:p>
                    <a:pPr>
                      <a:defRPr sz="1400" b="1">
                        <a:solidFill>
                          <a:schemeClr val="bg1"/>
                        </a:solidFill>
                      </a:defRPr>
                    </a:pPr>
                    <a:r>
                      <a:rPr lang="en-US" sz="1400" b="1" dirty="0">
                        <a:solidFill>
                          <a:schemeClr val="bg1"/>
                        </a:solidFill>
                      </a:rPr>
                      <a:t>Add-on</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078-4BAC-B539-E4CFB1F13C6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SA+Cloud Add-on</c:v>
                </c:pt>
                <c:pt idx="1">
                  <c:v>From SA</c:v>
                </c:pt>
                <c:pt idx="2">
                  <c:v>Full USL</c:v>
                </c:pt>
              </c:strCache>
            </c:strRef>
          </c:cat>
          <c:val>
            <c:numRef>
              <c:f>Sheet1!$C$2:$C$4</c:f>
              <c:numCache>
                <c:formatCode>General</c:formatCode>
                <c:ptCount val="3"/>
                <c:pt idx="0">
                  <c:v>114.5</c:v>
                </c:pt>
              </c:numCache>
            </c:numRef>
          </c:val>
          <c:extLst>
            <c:ext xmlns:c16="http://schemas.microsoft.com/office/drawing/2014/chart" uri="{C3380CC4-5D6E-409C-BE32-E72D297353CC}">
              <c16:uniqueId val="{00000001-EB43-4558-BEA5-0722BF685F91}"/>
            </c:ext>
          </c:extLst>
        </c:ser>
        <c:ser>
          <c:idx val="2"/>
          <c:order val="2"/>
          <c:tx>
            <c:strRef>
              <c:f>Sheet1!$D$1</c:f>
              <c:strCache>
                <c:ptCount val="1"/>
                <c:pt idx="0">
                  <c:v>Series 3</c:v>
                </c:pt>
              </c:strCache>
            </c:strRef>
          </c:tx>
          <c:spPr>
            <a:solidFill>
              <a:schemeClr val="accent3"/>
            </a:solidFill>
            <a:ln>
              <a:noFill/>
            </a:ln>
            <a:effectLst/>
          </c:spPr>
          <c:invertIfNegative val="0"/>
          <c:cat>
            <c:strRef>
              <c:f>Sheet1!$A$2:$A$4</c:f>
              <c:strCache>
                <c:ptCount val="3"/>
                <c:pt idx="0">
                  <c:v>SA+Cloud Add-on</c:v>
                </c:pt>
                <c:pt idx="1">
                  <c:v>From SA</c:v>
                </c:pt>
                <c:pt idx="2">
                  <c:v>Full USL</c:v>
                </c:pt>
              </c:strCache>
            </c:strRef>
          </c:cat>
          <c:val>
            <c:numRef>
              <c:f>Sheet1!$D$2:$D$4</c:f>
              <c:numCache>
                <c:formatCode>General</c:formatCode>
                <c:ptCount val="3"/>
              </c:numCache>
            </c:numRef>
          </c:val>
          <c:extLst>
            <c:ext xmlns:c16="http://schemas.microsoft.com/office/drawing/2014/chart" uri="{C3380CC4-5D6E-409C-BE32-E72D297353CC}">
              <c16:uniqueId val="{00000002-EB43-4558-BEA5-0722BF685F91}"/>
            </c:ext>
          </c:extLst>
        </c:ser>
        <c:dLbls>
          <c:showLegendKey val="0"/>
          <c:showVal val="0"/>
          <c:showCatName val="0"/>
          <c:showSerName val="0"/>
          <c:showPercent val="0"/>
          <c:showBubbleSize val="0"/>
        </c:dLbls>
        <c:gapWidth val="150"/>
        <c:overlap val="100"/>
        <c:axId val="63378559"/>
        <c:axId val="63379215"/>
      </c:barChart>
      <c:catAx>
        <c:axId val="63378559"/>
        <c:scaling>
          <c:orientation val="minMax"/>
        </c:scaling>
        <c:delete val="1"/>
        <c:axPos val="b"/>
        <c:numFmt formatCode="General" sourceLinked="1"/>
        <c:majorTickMark val="none"/>
        <c:minorTickMark val="none"/>
        <c:tickLblPos val="nextTo"/>
        <c:crossAx val="63379215"/>
        <c:crosses val="autoZero"/>
        <c:auto val="1"/>
        <c:lblAlgn val="ctr"/>
        <c:lblOffset val="100"/>
        <c:noMultiLvlLbl val="0"/>
      </c:catAx>
      <c:valAx>
        <c:axId val="63379215"/>
        <c:scaling>
          <c:orientation val="minMax"/>
        </c:scaling>
        <c:delete val="1"/>
        <c:axPos val="l"/>
        <c:numFmt formatCode="General" sourceLinked="1"/>
        <c:majorTickMark val="none"/>
        <c:minorTickMark val="none"/>
        <c:tickLblPos val="nextTo"/>
        <c:crossAx val="6337855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552609596519918E-2"/>
          <c:y val="9.6152588720895257E-2"/>
          <c:w val="0.96289478080696012"/>
          <c:h val="0.85140054470407101"/>
        </c:manualLayout>
      </c:layout>
      <c:barChart>
        <c:barDir val="col"/>
        <c:grouping val="stacked"/>
        <c:varyColors val="0"/>
        <c:ser>
          <c:idx val="0"/>
          <c:order val="0"/>
          <c:tx>
            <c:strRef>
              <c:f>Sheet1!$B$1</c:f>
              <c:strCache>
                <c:ptCount val="1"/>
                <c:pt idx="0">
                  <c:v>Series 1</c:v>
                </c:pt>
              </c:strCache>
            </c:strRef>
          </c:tx>
          <c:spPr>
            <a:solidFill>
              <a:schemeClr val="accent3"/>
            </a:solidFill>
            <a:ln>
              <a:noFill/>
            </a:ln>
            <a:effectLst/>
          </c:spPr>
          <c:invertIfNegative val="0"/>
          <c:dPt>
            <c:idx val="0"/>
            <c:invertIfNegative val="0"/>
            <c:bubble3D val="0"/>
            <c:spPr>
              <a:solidFill>
                <a:schemeClr val="tx1">
                  <a:lumMod val="60000"/>
                  <a:lumOff val="40000"/>
                </a:schemeClr>
              </a:solidFill>
              <a:ln>
                <a:noFill/>
              </a:ln>
              <a:effectLst/>
            </c:spPr>
            <c:extLst>
              <c:ext xmlns:c16="http://schemas.microsoft.com/office/drawing/2014/chart" uri="{C3380CC4-5D6E-409C-BE32-E72D297353CC}">
                <c16:uniqueId val="{00000005-EB43-4558-BEA5-0722BF685F91}"/>
              </c:ext>
            </c:extLst>
          </c:dPt>
          <c:dPt>
            <c:idx val="1"/>
            <c:invertIfNegative val="0"/>
            <c:bubble3D val="0"/>
            <c:spPr>
              <a:solidFill>
                <a:schemeClr val="tx2">
                  <a:lumMod val="60000"/>
                  <a:lumOff val="40000"/>
                </a:schemeClr>
              </a:solidFill>
              <a:ln>
                <a:noFill/>
              </a:ln>
              <a:effectLst/>
            </c:spPr>
            <c:extLst>
              <c:ext xmlns:c16="http://schemas.microsoft.com/office/drawing/2014/chart" uri="{C3380CC4-5D6E-409C-BE32-E72D297353CC}">
                <c16:uniqueId val="{00000006-EB43-4558-BEA5-0722BF685F91}"/>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3-EB43-4558-BEA5-0722BF685F91}"/>
              </c:ext>
            </c:extLst>
          </c:dPt>
          <c:dLbls>
            <c:dLbl>
              <c:idx val="0"/>
              <c:tx>
                <c:rich>
                  <a:bodyPr/>
                  <a:lstStyle/>
                  <a:p>
                    <a:r>
                      <a:rPr lang="en-US" dirty="0"/>
                      <a:t>SA</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B43-4558-BEA5-0722BF685F91}"/>
                </c:ext>
              </c:extLst>
            </c:dLbl>
            <c:dLbl>
              <c:idx val="1"/>
              <c:tx>
                <c:rich>
                  <a:bodyPr/>
                  <a:lstStyle/>
                  <a:p>
                    <a:r>
                      <a:rPr lang="en-US" dirty="0"/>
                      <a:t>From SA </a:t>
                    </a:r>
                  </a:p>
                  <a:p>
                    <a:r>
                      <a:rPr lang="en-US" dirty="0"/>
                      <a:t>USL</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B43-4558-BEA5-0722BF685F91}"/>
                </c:ext>
              </c:extLst>
            </c:dLbl>
            <c:dLbl>
              <c:idx val="2"/>
              <c:tx>
                <c:rich>
                  <a:bodyPr/>
                  <a:lstStyle/>
                  <a:p>
                    <a:r>
                      <a:rPr lang="en-US" dirty="0"/>
                      <a:t>Dynamics</a:t>
                    </a:r>
                  </a:p>
                  <a:p>
                    <a:r>
                      <a:rPr lang="en-US" dirty="0"/>
                      <a:t> 365 </a:t>
                    </a:r>
                  </a:p>
                  <a:p>
                    <a:r>
                      <a:rPr lang="en-US" dirty="0"/>
                      <a:t>USL</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B43-4558-BEA5-0722BF685F9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SA+Cloud Add-on</c:v>
                </c:pt>
                <c:pt idx="1">
                  <c:v>From SA</c:v>
                </c:pt>
                <c:pt idx="2">
                  <c:v>Full USL</c:v>
                </c:pt>
              </c:strCache>
            </c:strRef>
          </c:cat>
          <c:val>
            <c:numRef>
              <c:f>Sheet1!$B$2:$B$4</c:f>
              <c:numCache>
                <c:formatCode>General</c:formatCode>
                <c:ptCount val="3"/>
                <c:pt idx="0">
                  <c:v>47</c:v>
                </c:pt>
                <c:pt idx="1">
                  <c:v>161.5</c:v>
                </c:pt>
                <c:pt idx="2">
                  <c:v>190</c:v>
                </c:pt>
              </c:numCache>
            </c:numRef>
          </c:val>
          <c:extLst>
            <c:ext xmlns:c16="http://schemas.microsoft.com/office/drawing/2014/chart" uri="{C3380CC4-5D6E-409C-BE32-E72D297353CC}">
              <c16:uniqueId val="{00000000-EB43-4558-BEA5-0722BF685F91}"/>
            </c:ext>
          </c:extLst>
        </c:ser>
        <c:ser>
          <c:idx val="1"/>
          <c:order val="1"/>
          <c:tx>
            <c:strRef>
              <c:f>Sheet1!$C$1</c:f>
              <c:strCache>
                <c:ptCount val="1"/>
                <c:pt idx="0">
                  <c:v>Series 2</c:v>
                </c:pt>
              </c:strCache>
            </c:strRef>
          </c:tx>
          <c:spPr>
            <a:solidFill>
              <a:schemeClr val="tx2"/>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r>
                      <a:rPr lang="en-US" sz="1400" b="1" dirty="0">
                        <a:solidFill>
                          <a:schemeClr val="bg1"/>
                        </a:solidFill>
                      </a:rPr>
                      <a:t>Cloud </a:t>
                    </a:r>
                  </a:p>
                  <a:p>
                    <a:pPr>
                      <a:defRPr sz="1400" b="1">
                        <a:solidFill>
                          <a:schemeClr val="bg1"/>
                        </a:solidFill>
                      </a:defRPr>
                    </a:pPr>
                    <a:r>
                      <a:rPr lang="en-US" sz="1400" b="1" dirty="0">
                        <a:solidFill>
                          <a:schemeClr val="bg1"/>
                        </a:solidFill>
                      </a:rPr>
                      <a:t>Add-on</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078-4BAC-B539-E4CFB1F13C6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SA+Cloud Add-on</c:v>
                </c:pt>
                <c:pt idx="1">
                  <c:v>From SA</c:v>
                </c:pt>
                <c:pt idx="2">
                  <c:v>Full USL</c:v>
                </c:pt>
              </c:strCache>
            </c:strRef>
          </c:cat>
          <c:val>
            <c:numRef>
              <c:f>Sheet1!$C$2:$C$4</c:f>
              <c:numCache>
                <c:formatCode>General</c:formatCode>
                <c:ptCount val="3"/>
                <c:pt idx="0">
                  <c:v>114.5</c:v>
                </c:pt>
              </c:numCache>
            </c:numRef>
          </c:val>
          <c:extLst>
            <c:ext xmlns:c16="http://schemas.microsoft.com/office/drawing/2014/chart" uri="{C3380CC4-5D6E-409C-BE32-E72D297353CC}">
              <c16:uniqueId val="{00000001-EB43-4558-BEA5-0722BF685F91}"/>
            </c:ext>
          </c:extLst>
        </c:ser>
        <c:ser>
          <c:idx val="2"/>
          <c:order val="2"/>
          <c:tx>
            <c:strRef>
              <c:f>Sheet1!$D$1</c:f>
              <c:strCache>
                <c:ptCount val="1"/>
                <c:pt idx="0">
                  <c:v>Series 3</c:v>
                </c:pt>
              </c:strCache>
            </c:strRef>
          </c:tx>
          <c:spPr>
            <a:solidFill>
              <a:schemeClr val="accent3"/>
            </a:solidFill>
            <a:ln>
              <a:noFill/>
            </a:ln>
            <a:effectLst/>
          </c:spPr>
          <c:invertIfNegative val="0"/>
          <c:cat>
            <c:strRef>
              <c:f>Sheet1!$A$2:$A$4</c:f>
              <c:strCache>
                <c:ptCount val="3"/>
                <c:pt idx="0">
                  <c:v>SA+Cloud Add-on</c:v>
                </c:pt>
                <c:pt idx="1">
                  <c:v>From SA</c:v>
                </c:pt>
                <c:pt idx="2">
                  <c:v>Full USL</c:v>
                </c:pt>
              </c:strCache>
            </c:strRef>
          </c:cat>
          <c:val>
            <c:numRef>
              <c:f>Sheet1!$D$2:$D$4</c:f>
              <c:numCache>
                <c:formatCode>General</c:formatCode>
                <c:ptCount val="3"/>
              </c:numCache>
            </c:numRef>
          </c:val>
          <c:extLst>
            <c:ext xmlns:c16="http://schemas.microsoft.com/office/drawing/2014/chart" uri="{C3380CC4-5D6E-409C-BE32-E72D297353CC}">
              <c16:uniqueId val="{00000002-EB43-4558-BEA5-0722BF685F91}"/>
            </c:ext>
          </c:extLst>
        </c:ser>
        <c:dLbls>
          <c:showLegendKey val="0"/>
          <c:showVal val="0"/>
          <c:showCatName val="0"/>
          <c:showSerName val="0"/>
          <c:showPercent val="0"/>
          <c:showBubbleSize val="0"/>
        </c:dLbls>
        <c:gapWidth val="150"/>
        <c:overlap val="100"/>
        <c:axId val="63378559"/>
        <c:axId val="63379215"/>
      </c:barChart>
      <c:catAx>
        <c:axId val="63378559"/>
        <c:scaling>
          <c:orientation val="minMax"/>
        </c:scaling>
        <c:delete val="1"/>
        <c:axPos val="b"/>
        <c:numFmt formatCode="General" sourceLinked="1"/>
        <c:majorTickMark val="none"/>
        <c:minorTickMark val="none"/>
        <c:tickLblPos val="nextTo"/>
        <c:crossAx val="63379215"/>
        <c:crosses val="autoZero"/>
        <c:auto val="1"/>
        <c:lblAlgn val="ctr"/>
        <c:lblOffset val="100"/>
        <c:noMultiLvlLbl val="0"/>
      </c:catAx>
      <c:valAx>
        <c:axId val="63379215"/>
        <c:scaling>
          <c:orientation val="minMax"/>
        </c:scaling>
        <c:delete val="1"/>
        <c:axPos val="l"/>
        <c:numFmt formatCode="General" sourceLinked="1"/>
        <c:majorTickMark val="none"/>
        <c:minorTickMark val="none"/>
        <c:tickLblPos val="nextTo"/>
        <c:crossAx val="6337855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0">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0.2106</cdr:x>
      <cdr:y>0.08476</cdr:y>
    </cdr:from>
    <cdr:to>
      <cdr:x>0.39336</cdr:x>
      <cdr:y>0.19139</cdr:y>
    </cdr:to>
    <cdr:sp macro="" textlink="">
      <cdr:nvSpPr>
        <cdr:cNvPr id="2" name="TextBox 1"/>
        <cdr:cNvSpPr txBox="1"/>
      </cdr:nvSpPr>
      <cdr:spPr>
        <a:xfrm xmlns:a="http://schemas.openxmlformats.org/drawingml/2006/main">
          <a:off x="2272761" y="433025"/>
          <a:ext cx="1972335" cy="544765"/>
        </a:xfrm>
        <a:prstGeom xmlns:a="http://schemas.openxmlformats.org/drawingml/2006/main" prst="rect">
          <a:avLst/>
        </a:prstGeom>
        <a:noFill xmlns:a="http://schemas.openxmlformats.org/drawingml/2006/main"/>
      </cdr:spPr>
      <cdr:txBody>
        <a:bodyPr xmlns:a="http://schemas.openxmlformats.org/drawingml/2006/main" vertOverflow="clip" wrap="none" lIns="182880" tIns="146304" rIns="182880" bIns="146304" rtlCol="0">
          <a:spAutoFit/>
        </a:bodyPr>
        <a:lstStyle xmlns:a="http://schemas.openxmlformats.org/drawingml/2006/main"/>
        <a:p xmlns:a="http://schemas.openxmlformats.org/drawingml/2006/main">
          <a:pPr>
            <a:lnSpc>
              <a:spcPct val="90000"/>
            </a:lnSpc>
            <a:spcAft>
              <a:spcPts val="600"/>
            </a:spcAft>
          </a:pPr>
          <a:r>
            <a:rPr lang="en-US" sz="1800" b="1" dirty="0">
              <a:gradFill>
                <a:gsLst>
                  <a:gs pos="2917">
                    <a:schemeClr val="tx1"/>
                  </a:gs>
                  <a:gs pos="30000">
                    <a:schemeClr val="tx1"/>
                  </a:gs>
                </a:gsLst>
                <a:lin ang="5400000" scaled="0"/>
              </a:gradFill>
            </a:rPr>
            <a:t>List $9.8K/</a:t>
          </a:r>
          <a:r>
            <a:rPr lang="en-US" sz="1800" b="1" dirty="0" err="1">
              <a:gradFill>
                <a:gsLst>
                  <a:gs pos="2917">
                    <a:schemeClr val="tx1"/>
                  </a:gs>
                  <a:gs pos="30000">
                    <a:schemeClr val="tx1"/>
                  </a:gs>
                </a:gsLst>
                <a:lin ang="5400000" scaled="0"/>
              </a:gradFill>
            </a:rPr>
            <a:t>Mth</a:t>
          </a:r>
          <a:endParaRPr lang="en-US" sz="1800" b="1" dirty="0">
            <a:gradFill>
              <a:gsLst>
                <a:gs pos="2917">
                  <a:schemeClr val="tx1"/>
                </a:gs>
                <a:gs pos="30000">
                  <a:schemeClr val="tx1"/>
                </a:gs>
              </a:gsLst>
              <a:lin ang="5400000" scaled="0"/>
            </a:gradFill>
          </a:endParaRPr>
        </a:p>
      </cdr:txBody>
    </cdr:sp>
  </cdr:relSizeAnchor>
  <cdr:relSizeAnchor xmlns:cdr="http://schemas.openxmlformats.org/drawingml/2006/chartDrawing">
    <cdr:from>
      <cdr:x>0.02529</cdr:x>
      <cdr:y>0.29458</cdr:y>
    </cdr:from>
    <cdr:to>
      <cdr:x>0.18993</cdr:x>
      <cdr:y>0.40121</cdr:y>
    </cdr:to>
    <cdr:sp macro="" textlink="">
      <cdr:nvSpPr>
        <cdr:cNvPr id="3" name="TextBox 2"/>
        <cdr:cNvSpPr txBox="1"/>
      </cdr:nvSpPr>
      <cdr:spPr>
        <a:xfrm xmlns:a="http://schemas.openxmlformats.org/drawingml/2006/main">
          <a:off x="272952" y="1504950"/>
          <a:ext cx="1776768" cy="544765"/>
        </a:xfrm>
        <a:prstGeom xmlns:a="http://schemas.openxmlformats.org/drawingml/2006/main" prst="rect">
          <a:avLst/>
        </a:prstGeom>
        <a:noFill xmlns:a="http://schemas.openxmlformats.org/drawingml/2006/main"/>
      </cdr:spPr>
      <cdr:txBody>
        <a:bodyPr xmlns:a="http://schemas.openxmlformats.org/drawingml/2006/main" vertOverflow="clip" wrap="none" lIns="182880" tIns="146304" rIns="182880" bIns="146304" rtlCol="0">
          <a:spAutoFit/>
        </a:bodyPr>
        <a:lstStyle xmlns:a="http://schemas.openxmlformats.org/drawingml/2006/main"/>
        <a:p xmlns:a="http://schemas.openxmlformats.org/drawingml/2006/main">
          <a:pPr>
            <a:lnSpc>
              <a:spcPct val="90000"/>
            </a:lnSpc>
            <a:spcAft>
              <a:spcPts val="600"/>
            </a:spcAft>
          </a:pPr>
          <a:r>
            <a:rPr lang="en-US" sz="1800" b="1" dirty="0">
              <a:gradFill>
                <a:gsLst>
                  <a:gs pos="2917">
                    <a:schemeClr val="tx1"/>
                  </a:gs>
                  <a:gs pos="30000">
                    <a:schemeClr val="tx1"/>
                  </a:gs>
                </a:gsLst>
                <a:lin ang="5400000" scaled="0"/>
              </a:gradFill>
            </a:rPr>
            <a:t>List $7K/</a:t>
          </a:r>
          <a:r>
            <a:rPr lang="en-US" sz="1800" b="1" dirty="0" err="1">
              <a:gradFill>
                <a:gsLst>
                  <a:gs pos="2917">
                    <a:schemeClr val="tx1"/>
                  </a:gs>
                  <a:gs pos="30000">
                    <a:schemeClr val="tx1"/>
                  </a:gs>
                </a:gsLst>
                <a:lin ang="5400000" scaled="0"/>
              </a:gradFill>
            </a:rPr>
            <a:t>Mth</a:t>
          </a:r>
          <a:endParaRPr lang="en-US" sz="1800" b="1" dirty="0">
            <a:gradFill>
              <a:gsLst>
                <a:gs pos="2917">
                  <a:schemeClr val="tx1"/>
                </a:gs>
                <a:gs pos="30000">
                  <a:schemeClr val="tx1"/>
                </a:gs>
              </a:gsLst>
              <a:lin ang="5400000" scaled="0"/>
            </a:gradFill>
          </a:endParaRPr>
        </a:p>
      </cdr:txBody>
    </cdr:sp>
  </cdr:relSizeAnchor>
  <cdr:relSizeAnchor xmlns:cdr="http://schemas.openxmlformats.org/drawingml/2006/chartDrawing">
    <cdr:from>
      <cdr:x>0.79411</cdr:x>
      <cdr:y>0.30179</cdr:y>
    </cdr:from>
    <cdr:to>
      <cdr:x>0.97687</cdr:x>
      <cdr:y>0.40843</cdr:y>
    </cdr:to>
    <cdr:sp macro="" textlink="">
      <cdr:nvSpPr>
        <cdr:cNvPr id="4" name="TextBox 1"/>
        <cdr:cNvSpPr txBox="1"/>
      </cdr:nvSpPr>
      <cdr:spPr>
        <a:xfrm xmlns:a="http://schemas.openxmlformats.org/drawingml/2006/main">
          <a:off x="8569918" y="1541817"/>
          <a:ext cx="1972335" cy="544765"/>
        </a:xfrm>
        <a:prstGeom xmlns:a="http://schemas.openxmlformats.org/drawingml/2006/main" prst="rect">
          <a:avLst/>
        </a:prstGeom>
        <a:noFill xmlns:a="http://schemas.openxmlformats.org/drawingml/2006/main"/>
      </cdr:spPr>
      <cdr:txBody>
        <a:bodyPr xmlns:a="http://schemas.openxmlformats.org/drawingml/2006/main" wrap="none" lIns="182880" tIns="146304" rIns="182880" bIns="146304"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nSpc>
              <a:spcPct val="90000"/>
            </a:lnSpc>
            <a:spcAft>
              <a:spcPts val="600"/>
            </a:spcAft>
          </a:pPr>
          <a:r>
            <a:rPr lang="en-US" sz="1800" b="1" dirty="0">
              <a:gradFill>
                <a:gsLst>
                  <a:gs pos="2917">
                    <a:schemeClr val="tx1"/>
                  </a:gs>
                  <a:gs pos="30000">
                    <a:schemeClr val="tx1"/>
                  </a:gs>
                </a:gsLst>
                <a:lin ang="5400000" scaled="0"/>
              </a:gradFill>
            </a:rPr>
            <a:t>List $7.3K/</a:t>
          </a:r>
          <a:r>
            <a:rPr lang="en-US" sz="1800" b="1" dirty="0" err="1">
              <a:gradFill>
                <a:gsLst>
                  <a:gs pos="2917">
                    <a:schemeClr val="tx1"/>
                  </a:gs>
                  <a:gs pos="30000">
                    <a:schemeClr val="tx1"/>
                  </a:gs>
                </a:gsLst>
                <a:lin ang="5400000" scaled="0"/>
              </a:gradFill>
            </a:rPr>
            <a:t>Mth</a:t>
          </a:r>
          <a:endParaRPr lang="en-US" sz="1800" b="1" dirty="0">
            <a:gradFill>
              <a:gsLst>
                <a:gs pos="2917">
                  <a:schemeClr val="tx1"/>
                </a:gs>
                <a:gs pos="30000">
                  <a:schemeClr val="tx1"/>
                </a:gs>
              </a:gsLst>
              <a:lin ang="5400000" scaled="0"/>
            </a:gra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5164074-C88B-457B-8E5F-D064F0C127A7}" type="datetimeFigureOut">
              <a:rPr lang="en-US" smtClean="0"/>
              <a:t>12/6/2016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21E466E-85CF-4EFE-AB95-F0F502A115BE}" type="slidenum">
              <a:rPr lang="en-US" smtClean="0"/>
              <a:t>‹#›</a:t>
            </a:fld>
            <a:endParaRPr lang="en-US"/>
          </a:p>
        </p:txBody>
      </p:sp>
    </p:spTree>
    <p:extLst>
      <p:ext uri="{BB962C8B-B14F-4D97-AF65-F5344CB8AC3E}">
        <p14:creationId xmlns:p14="http://schemas.microsoft.com/office/powerpoint/2010/main" val="1116212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all have a lot of existing customers and we want to make sure that we take care of them and help them during this transition to Dynamics 365.</a:t>
            </a:r>
            <a:endParaRPr lang="en-US" dirty="0"/>
          </a:p>
        </p:txBody>
      </p:sp>
      <p:sp>
        <p:nvSpPr>
          <p:cNvPr id="4" name="Slide Number Placeholder 3"/>
          <p:cNvSpPr>
            <a:spLocks noGrp="1"/>
          </p:cNvSpPr>
          <p:nvPr>
            <p:ph type="sldNum" sz="quarter" idx="10"/>
          </p:nvPr>
        </p:nvSpPr>
        <p:spPr/>
        <p:txBody>
          <a:bodyPr/>
          <a:lstStyle/>
          <a:p>
            <a:pPr defTabSz="931774">
              <a:defRPr/>
            </a:pPr>
            <a:fld id="{BB65F9A6-8207-4CDE-A501-093AFE88231B}" type="slidenum">
              <a:rPr lang="en-US" sz="1800" kern="0">
                <a:solidFill>
                  <a:sysClr val="windowText" lastClr="000000"/>
                </a:solidFill>
              </a:rPr>
              <a:pPr defTabSz="931774">
                <a:defRPr/>
              </a:pPr>
              <a:t>1</a:t>
            </a:fld>
            <a:endParaRPr lang="en-US" sz="1800" kern="0">
              <a:solidFill>
                <a:sysClr val="windowText" lastClr="000000"/>
              </a:solidFill>
            </a:endParaRPr>
          </a:p>
        </p:txBody>
      </p:sp>
    </p:spTree>
    <p:extLst>
      <p:ext uri="{BB962C8B-B14F-4D97-AF65-F5344CB8AC3E}">
        <p14:creationId xmlns:p14="http://schemas.microsoft.com/office/powerpoint/2010/main" val="1289041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2DDB4C-B23A-4E88-AC74-20EFC9AC43D3}" type="slidenum">
              <a:rPr lang="en-US" smtClean="0"/>
              <a:t>15</a:t>
            </a:fld>
            <a:endParaRPr lang="en-US"/>
          </a:p>
        </p:txBody>
      </p:sp>
    </p:spTree>
    <p:extLst>
      <p:ext uri="{BB962C8B-B14F-4D97-AF65-F5344CB8AC3E}">
        <p14:creationId xmlns:p14="http://schemas.microsoft.com/office/powerpoint/2010/main" val="1737923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discuss the existing</a:t>
            </a:r>
            <a:r>
              <a:rPr lang="en-US" baseline="0" dirty="0"/>
              <a:t> online customer.</a:t>
            </a:r>
            <a:endParaRPr lang="en-US" dirty="0"/>
          </a:p>
        </p:txBody>
      </p:sp>
      <p:sp>
        <p:nvSpPr>
          <p:cNvPr id="4" name="Slide Number Placeholder 3"/>
          <p:cNvSpPr>
            <a:spLocks noGrp="1"/>
          </p:cNvSpPr>
          <p:nvPr>
            <p:ph type="sldNum" sz="quarter" idx="10"/>
          </p:nvPr>
        </p:nvSpPr>
        <p:spPr/>
        <p:txBody>
          <a:bodyPr/>
          <a:lstStyle/>
          <a:p>
            <a:pPr defTabSz="931774">
              <a:defRPr/>
            </a:pPr>
            <a:fld id="{BB65F9A6-8207-4CDE-A501-093AFE88231B}" type="slidenum">
              <a:rPr lang="en-US" sz="1800" kern="0">
                <a:solidFill>
                  <a:sysClr val="windowText" lastClr="000000"/>
                </a:solidFill>
              </a:rPr>
              <a:pPr defTabSz="931774">
                <a:defRPr/>
              </a:pPr>
              <a:t>19</a:t>
            </a:fld>
            <a:endParaRPr lang="en-US" sz="1800" kern="0">
              <a:solidFill>
                <a:sysClr val="windowText" lastClr="000000"/>
              </a:solidFill>
            </a:endParaRPr>
          </a:p>
        </p:txBody>
      </p:sp>
    </p:spTree>
    <p:extLst>
      <p:ext uri="{BB962C8B-B14F-4D97-AF65-F5344CB8AC3E}">
        <p14:creationId xmlns:p14="http://schemas.microsoft.com/office/powerpoint/2010/main" val="3492622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931774">
              <a:defRPr/>
            </a:pPr>
            <a:r>
              <a:rPr lang="en-US" dirty="0"/>
              <a:t>Let’s talk about</a:t>
            </a:r>
            <a:r>
              <a:rPr lang="en-US" baseline="0" dirty="0"/>
              <a:t> the different options that existing customers have.  </a:t>
            </a:r>
            <a:r>
              <a:rPr lang="en-US" b="1" baseline="0" dirty="0"/>
              <a:t>CLICK</a:t>
            </a:r>
            <a:r>
              <a:rPr lang="en-US" baseline="0" dirty="0"/>
              <a:t>. For our existing online customers, they can choose to stay on their current SKUs until the end of their agreement or they will have options for transition to the new SKUs at anniversary. </a:t>
            </a:r>
            <a:r>
              <a:rPr lang="en-US" dirty="0">
                <a:ln>
                  <a:solidFill>
                    <a:srgbClr val="FFFFFF">
                      <a:alpha val="0"/>
                    </a:srgbClr>
                  </a:solidFill>
                </a:ln>
                <a:solidFill>
                  <a:srgbClr val="008272"/>
                </a:solidFill>
                <a:latin typeface="Segoe UI Light" pitchFamily="34" charset="0"/>
                <a:ea typeface="Segoe UI Black" panose="020B0A02040204020203" pitchFamily="34" charset="0"/>
                <a:cs typeface="Segoe UI" panose="020B0502040204020203" pitchFamily="34" charset="0"/>
              </a:rPr>
              <a:t>On November 1</a:t>
            </a:r>
            <a:r>
              <a:rPr lang="en-US" baseline="30000" dirty="0">
                <a:ln>
                  <a:solidFill>
                    <a:srgbClr val="FFFFFF">
                      <a:alpha val="0"/>
                    </a:srgbClr>
                  </a:solidFill>
                </a:ln>
                <a:solidFill>
                  <a:srgbClr val="008272"/>
                </a:solidFill>
                <a:latin typeface="Segoe UI Light" pitchFamily="34" charset="0"/>
                <a:ea typeface="Segoe UI Black" panose="020B0A02040204020203" pitchFamily="34" charset="0"/>
                <a:cs typeface="Segoe UI" panose="020B0502040204020203" pitchFamily="34" charset="0"/>
              </a:rPr>
              <a:t>st</a:t>
            </a:r>
            <a:r>
              <a:rPr lang="en-US" dirty="0">
                <a:ln>
                  <a:solidFill>
                    <a:srgbClr val="FFFFFF">
                      <a:alpha val="0"/>
                    </a:srgbClr>
                  </a:solidFill>
                </a:ln>
                <a:solidFill>
                  <a:srgbClr val="008272"/>
                </a:solidFill>
                <a:latin typeface="Segoe UI Light" pitchFamily="34" charset="0"/>
                <a:ea typeface="Segoe UI Black" panose="020B0A02040204020203" pitchFamily="34" charset="0"/>
                <a:cs typeface="Segoe UI" panose="020B0502040204020203" pitchFamily="34" charset="0"/>
              </a:rPr>
              <a:t> all the existing CRMOL and AX7 SKUs will be remove from the price list and replaced with the Dynamics 365 SKUs.  However, customers with an existing agreement can continue to transaction on the CRMOL or AX7 SKU until the end of their renewal.</a:t>
            </a:r>
          </a:p>
          <a:p>
            <a:endParaRPr lang="en-US" dirty="0"/>
          </a:p>
        </p:txBody>
      </p:sp>
      <p:sp>
        <p:nvSpPr>
          <p:cNvPr id="4" name="Date Placeholder 3"/>
          <p:cNvSpPr>
            <a:spLocks noGrp="1"/>
          </p:cNvSpPr>
          <p:nvPr>
            <p:ph type="dt" idx="10"/>
          </p:nvPr>
        </p:nvSpPr>
        <p:spPr/>
        <p:txBody>
          <a:bodyPr/>
          <a:lstStyle/>
          <a:p>
            <a:pPr defTabSz="931774">
              <a:defRPr/>
            </a:pPr>
            <a:fld id="{57C59907-4A03-46A6-B21D-785D30F6DD31}" type="datetime1">
              <a:rPr lang="en-US" sz="1800" kern="0">
                <a:solidFill>
                  <a:sysClr val="windowText" lastClr="000000"/>
                </a:solidFill>
              </a:rPr>
              <a:pPr defTabSz="931774">
                <a:defRPr/>
              </a:pPr>
              <a:t>12/6/2016</a:t>
            </a:fld>
            <a:endParaRPr lang="en-US" sz="1800" kern="0" dirty="0">
              <a:solidFill>
                <a:sysClr val="windowText" lastClr="000000"/>
              </a:solidFill>
            </a:endParaRPr>
          </a:p>
        </p:txBody>
      </p:sp>
      <p:sp>
        <p:nvSpPr>
          <p:cNvPr id="5" name="Slide Number Placeholder 4"/>
          <p:cNvSpPr>
            <a:spLocks noGrp="1"/>
          </p:cNvSpPr>
          <p:nvPr>
            <p:ph type="sldNum" sz="quarter" idx="11"/>
          </p:nvPr>
        </p:nvSpPr>
        <p:spPr/>
        <p:txBody>
          <a:bodyPr/>
          <a:lstStyle/>
          <a:p>
            <a:pPr defTabSz="931774">
              <a:defRPr/>
            </a:pPr>
            <a:fld id="{B4008EB6-D09E-4580-8CD6-DDB14511944F}" type="slidenum">
              <a:rPr lang="en-US" sz="1800" kern="0">
                <a:solidFill>
                  <a:sysClr val="windowText" lastClr="000000"/>
                </a:solidFill>
              </a:rPr>
              <a:pPr defTabSz="931774">
                <a:defRPr/>
              </a:pPr>
              <a:t>20</a:t>
            </a:fld>
            <a:endParaRPr lang="en-US" sz="1800" kern="0" dirty="0">
              <a:solidFill>
                <a:sysClr val="windowText" lastClr="000000"/>
              </a:solidFill>
            </a:endParaRPr>
          </a:p>
        </p:txBody>
      </p:sp>
      <p:sp>
        <p:nvSpPr>
          <p:cNvPr id="6" name="Header Placeholder 5"/>
          <p:cNvSpPr>
            <a:spLocks noGrp="1"/>
          </p:cNvSpPr>
          <p:nvPr>
            <p:ph type="hdr" sz="quarter" idx="12"/>
          </p:nvPr>
        </p:nvSpPr>
        <p:spPr/>
        <p:txBody>
          <a:bodyPr/>
          <a:lstStyle/>
          <a:p>
            <a:pPr defTabSz="931774">
              <a:defRPr/>
            </a:pPr>
            <a:r>
              <a:rPr lang="en-US" sz="1800" kern="0" dirty="0">
                <a:solidFill>
                  <a:sysClr val="windowText" lastClr="000000"/>
                </a:solidFill>
              </a:rPr>
              <a:t>Microsoft Office365</a:t>
            </a:r>
          </a:p>
        </p:txBody>
      </p:sp>
      <p:sp>
        <p:nvSpPr>
          <p:cNvPr id="7" name="Footer Placeholder 6"/>
          <p:cNvSpPr>
            <a:spLocks noGrp="1"/>
          </p:cNvSpPr>
          <p:nvPr>
            <p:ph type="ftr" sz="quarter" idx="13"/>
          </p:nvPr>
        </p:nvSpPr>
        <p:spPr/>
        <p:txBody>
          <a:bodyPr/>
          <a:lstStyle/>
          <a:p>
            <a:pPr marL="236179" defTabSz="931467" eaLnBrk="0" hangingPunct="0">
              <a:defRPr/>
            </a:pPr>
            <a:r>
              <a:rPr lang="en-US" sz="500" kern="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defTabSz="931467" eaLnBrk="0" hangingPunct="0">
              <a:defRPr/>
            </a:pPr>
            <a:r>
              <a:rPr lang="en-US" sz="500" kern="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972684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Here is a high-level view of the steps to transition from</a:t>
            </a:r>
            <a:r>
              <a:rPr lang="en-US" baseline="0" dirty="0"/>
              <a:t> </a:t>
            </a:r>
            <a:r>
              <a:rPr lang="en-US" dirty="0"/>
              <a:t>prepaid to CSP. You’ll see this is roughly a five-step process. Let’s go through each of the steps in more detail. </a:t>
            </a:r>
          </a:p>
        </p:txBody>
      </p:sp>
      <p:sp>
        <p:nvSpPr>
          <p:cNvPr id="4" name="Slide Number Placeholder 3"/>
          <p:cNvSpPr>
            <a:spLocks noGrp="1"/>
          </p:cNvSpPr>
          <p:nvPr>
            <p:ph type="sldNum" sz="quarter" idx="10"/>
          </p:nvPr>
        </p:nvSpPr>
        <p:spPr/>
        <p:txBody>
          <a:bodyPr/>
          <a:lstStyle/>
          <a:p>
            <a:pPr defTabSz="931774">
              <a:defRPr/>
            </a:pPr>
            <a:fld id="{98405006-39C0-45CB-A090-104C625ABA2D}" type="slidenum">
              <a:rPr lang="en-US">
                <a:solidFill>
                  <a:prstClr val="black"/>
                </a:solidFill>
                <a:latin typeface="Calibri" panose="020F0502020204030204"/>
              </a:rPr>
              <a:pPr defTabSz="931774">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827976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dirty="0"/>
              <a:t> </a:t>
            </a:r>
            <a:r>
              <a:rPr lang="en-US" dirty="0"/>
              <a:t> that we’re starting to understand the new user licensing model, I’m going to walk through how this maps to current CRM Online licensing at a high level.</a:t>
            </a:r>
            <a:r>
              <a:rPr lang="EN-US" dirty="0"/>
              <a:t> </a:t>
            </a:r>
            <a:r>
              <a:rPr lang="en-US" dirty="0"/>
              <a:t> </a:t>
            </a:r>
            <a:r>
              <a:rPr lang="en-US" b="1" dirty="0"/>
              <a:t>&lt;CLICK&gt;</a:t>
            </a:r>
            <a:endParaRPr lang="en-US" dirty="0"/>
          </a:p>
          <a:p>
            <a:r>
              <a:rPr lang="en-US" dirty="0"/>
              <a:t>CRM Enterprise users will likely need Plan 1, as this will include all Dynamics 365 functionality except Operations. Note, Plan 1 does exclude Microsoft Dynamics Marketing and Microsoft Parature, as these are not considered part of Dynamics 365. More on those later. </a:t>
            </a:r>
            <a:r>
              <a:rPr lang="en-US" b="1" dirty="0"/>
              <a:t>&lt;CLICK&gt;</a:t>
            </a:r>
          </a:p>
          <a:p>
            <a:r>
              <a:rPr lang="en-US" dirty="0"/>
              <a:t>One of the major changes for CRM Online is that we are no longer selling rights from multiple workloads in one blended role, but separating that functionality into distinct applications. In alignment, CRM Professional functionality has been split across the new Sales and Customer Service Applications. This split is a fairly logical one, with Opportunities, competitors and such going to sales, and Cases, SLAs &amp; Entitlements and so on going to Customer Service. We’ll have more detail on that later in the module. Users who need functionality across both apps should move to Enterprise Plan 1. As you can see, this will be a price increase, but many managed customers, those with at least 100 seats, will benefit from moving to enterprise plan 1 to take advantage of tiered pricing, as it drops to $90 at that point and can go as low as $60. </a:t>
            </a:r>
            <a:r>
              <a:rPr lang="en-US" b="1" dirty="0"/>
              <a:t>&lt;CLICK&gt;</a:t>
            </a:r>
          </a:p>
          <a:p>
            <a:r>
              <a:rPr lang="en-US" dirty="0"/>
              <a:t>The second big changes to existing CRM licensing is that we have flattened the number of user tiers to only 2: Full users with Apps or Plans, and Light users with the Team Members license. This means loss of a few tiers for CRM, including the Basic license. All of the Basic functionality except that which mapped to a sales or customer service role, is moving into Team Members. The only two pieces of functionality moving into Sales and Customer Service are Lead Management, and Case Management, respectively. Everything else is in Team Members. Basic users will also potentially benefit from the plan if they were using both cases and leads, or had custom use rights. </a:t>
            </a:r>
            <a:r>
              <a:rPr lang="en-US" b="1" dirty="0"/>
              <a:t>&lt;CLICK&gt;</a:t>
            </a:r>
          </a:p>
          <a:p>
            <a:r>
              <a:rPr lang="en-US" dirty="0"/>
              <a:t>Next, we have Essential and Employee Self Service. These map very cleanly into the new Team Members offer. You can see this is a stepdown in the base price vs. Essential, and even more of a reduction with tiered pricing. For Employee Self Service deployments, which in my experience are typically well in excess of the highest 1,000 tier, the base price is now $4. </a:t>
            </a:r>
            <a:r>
              <a:rPr lang="en-US" b="1" dirty="0"/>
              <a:t>&lt;CLICK&gt;&lt;CLICK&gt;</a:t>
            </a:r>
          </a:p>
          <a:p>
            <a:pPr>
              <a:defRPr/>
            </a:pPr>
            <a:r>
              <a:rPr lang="en-US" dirty="0"/>
              <a:t>Field Service and Project Service Automation were recently introduced as add-ons to Basic, at the very beginning of our pivot to a more workload-oriented point of view. For each offer, the contents of the add-ons will map fairly cleanly to the standalone offers. In instances where case management, from Basic, was still needed, or where the Add-on was added to the Professional license, the best option is to move to Plan 1. Additionally, larger deployments will economically be better off with Plan 1 with the tiered pricing. </a:t>
            </a:r>
            <a:r>
              <a:rPr lang="en-US" b="1" dirty="0"/>
              <a:t>&lt;CLICK&gt;</a:t>
            </a:r>
          </a:p>
          <a:p>
            <a:pPr>
              <a:defRPr/>
            </a:pPr>
            <a:r>
              <a:rPr lang="en-US" dirty="0"/>
              <a:t>Finally, you will have noticed in Module 1 that there was no standalone user license for Social Engagement in the Dynamics 365 model. That is because we are no longer selling it standalone, but including the full functionality of what was previously Social Engagement Enterprise within each of the Plan 1 business apps. The additional posts option will still be available.</a:t>
            </a:r>
            <a:r>
              <a:rPr lang="EN-US" dirty="0"/>
              <a:t> </a:t>
            </a:r>
            <a:endParaRPr lang="en-US" dirty="0"/>
          </a:p>
          <a:p>
            <a:r>
              <a:rPr lang="en-US" dirty="0"/>
              <a:t>Members </a:t>
            </a:r>
            <a:r>
              <a:rPr lang="en-US" dirty="0" err="1"/>
              <a:t>members</a:t>
            </a:r>
            <a:endParaRPr lang="en-US" dirty="0"/>
          </a:p>
        </p:txBody>
      </p:sp>
      <p:sp>
        <p:nvSpPr>
          <p:cNvPr id="4" name="Slide Number Placeholder 3"/>
          <p:cNvSpPr>
            <a:spLocks noGrp="1"/>
          </p:cNvSpPr>
          <p:nvPr>
            <p:ph type="sldNum" sz="quarter" idx="10"/>
          </p:nvPr>
        </p:nvSpPr>
        <p:spPr/>
        <p:txBody>
          <a:bodyPr/>
          <a:lstStyle/>
          <a:p>
            <a:pPr defTabSz="931774">
              <a:defRPr/>
            </a:pPr>
            <a:fld id="{3B3BD413-3388-4FF7-8FAB-3A0BD66ADD63}" type="slidenum">
              <a:rPr lang="en-US" sz="1800" kern="0">
                <a:solidFill>
                  <a:sysClr val="windowText" lastClr="000000"/>
                </a:solidFill>
                <a:latin typeface="Calibri" panose="020F0502020204030204"/>
              </a:rPr>
              <a:pPr defTabSz="931774">
                <a:defRPr/>
              </a:pPr>
              <a:t>22</a:t>
            </a:fld>
            <a:endParaRPr lang="en-US" sz="1800" kern="0">
              <a:solidFill>
                <a:sysClr val="windowText" lastClr="000000"/>
              </a:solidFill>
              <a:latin typeface="Calibri" panose="020F0502020204030204"/>
            </a:endParaRPr>
          </a:p>
        </p:txBody>
      </p:sp>
    </p:spTree>
    <p:extLst>
      <p:ext uri="{BB962C8B-B14F-4D97-AF65-F5344CB8AC3E}">
        <p14:creationId xmlns:p14="http://schemas.microsoft.com/office/powerpoint/2010/main" val="3335742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make the price change smoother for our existing customers we will have these transition offers available for those renewing in the next calendar year. The options will depend on and be limited to the number of prior licenses owned. Previously professional users, or Basic users with a Field or Project Service Automation add-on can leverage options to move to any of the standalone Sales, Customer Service, Field Service, or Project Service apps at a discounted price of $76 per user per month. Our best transition offer is for those Pro customers who will move to Plan 1 and can do so for a discounted price of $86. </a:t>
            </a:r>
          </a:p>
          <a:p>
            <a:r>
              <a:rPr lang="en-US" dirty="0"/>
              <a:t>For users who were previously only using basic at $30, we will have more aggressive discounts available. These users can move to the Sales or Customer Service offers for $50, or to Plan 1 for $57, our best offer. </a:t>
            </a:r>
          </a:p>
          <a:p>
            <a:r>
              <a:rPr lang="en-US" dirty="0"/>
              <a:t>These transition offers will be applicable for the term of the customer agreement after renewal. </a:t>
            </a:r>
          </a:p>
        </p:txBody>
      </p:sp>
      <p:sp>
        <p:nvSpPr>
          <p:cNvPr id="4" name="Slide Number Placeholder 3"/>
          <p:cNvSpPr>
            <a:spLocks noGrp="1"/>
          </p:cNvSpPr>
          <p:nvPr>
            <p:ph type="sldNum" sz="quarter" idx="10"/>
          </p:nvPr>
        </p:nvSpPr>
        <p:spPr/>
        <p:txBody>
          <a:bodyPr/>
          <a:lstStyle/>
          <a:p>
            <a:pPr defTabSz="931774">
              <a:defRPr/>
            </a:pPr>
            <a:fld id="{376CCD60-2EC0-4CB9-B465-483BA56A2EFD}" type="slidenum">
              <a:rPr lang="en-US" sz="1800" kern="0">
                <a:solidFill>
                  <a:sysClr val="windowText" lastClr="000000"/>
                </a:solidFill>
              </a:rPr>
              <a:pPr defTabSz="931774">
                <a:defRPr/>
              </a:pPr>
              <a:t>24</a:t>
            </a:fld>
            <a:endParaRPr lang="en-US" sz="1800" kern="0">
              <a:solidFill>
                <a:sysClr val="windowText" lastClr="000000"/>
              </a:solidFill>
            </a:endParaRPr>
          </a:p>
        </p:txBody>
      </p:sp>
    </p:spTree>
    <p:extLst>
      <p:ext uri="{BB962C8B-B14F-4D97-AF65-F5344CB8AC3E}">
        <p14:creationId xmlns:p14="http://schemas.microsoft.com/office/powerpoint/2010/main" val="626046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2DDB4C-B23A-4E88-AC74-20EFC9AC43D3}" type="slidenum">
              <a:rPr lang="en-US" smtClean="0"/>
              <a:t>25</a:t>
            </a:fld>
            <a:endParaRPr lang="en-US"/>
          </a:p>
        </p:txBody>
      </p:sp>
    </p:spTree>
    <p:extLst>
      <p:ext uri="{BB962C8B-B14F-4D97-AF65-F5344CB8AC3E}">
        <p14:creationId xmlns:p14="http://schemas.microsoft.com/office/powerpoint/2010/main" val="796914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2DDB4C-B23A-4E88-AC74-20EFC9AC43D3}" type="slidenum">
              <a:rPr lang="en-US" smtClean="0"/>
              <a:t>26</a:t>
            </a:fld>
            <a:endParaRPr lang="en-US"/>
          </a:p>
        </p:txBody>
      </p:sp>
    </p:spTree>
    <p:extLst>
      <p:ext uri="{BB962C8B-B14F-4D97-AF65-F5344CB8AC3E}">
        <p14:creationId xmlns:p14="http://schemas.microsoft.com/office/powerpoint/2010/main" val="3201377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2DDB4C-B23A-4E88-AC74-20EFC9AC43D3}" type="slidenum">
              <a:rPr lang="en-US" smtClean="0"/>
              <a:t>27</a:t>
            </a:fld>
            <a:endParaRPr lang="en-US"/>
          </a:p>
        </p:txBody>
      </p:sp>
    </p:spTree>
    <p:extLst>
      <p:ext uri="{BB962C8B-B14F-4D97-AF65-F5344CB8AC3E}">
        <p14:creationId xmlns:p14="http://schemas.microsoft.com/office/powerpoint/2010/main" val="2795186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2DDB4C-B23A-4E88-AC74-20EFC9AC43D3}" type="slidenum">
              <a:rPr lang="en-US" smtClean="0"/>
              <a:t>28</a:t>
            </a:fld>
            <a:endParaRPr lang="en-US"/>
          </a:p>
        </p:txBody>
      </p:sp>
    </p:spTree>
    <p:extLst>
      <p:ext uri="{BB962C8B-B14F-4D97-AF65-F5344CB8AC3E}">
        <p14:creationId xmlns:p14="http://schemas.microsoft.com/office/powerpoint/2010/main" val="3064468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r>
              <a:rPr lang="en-US" dirty="0"/>
              <a:t>Let’s talk about</a:t>
            </a:r>
            <a:r>
              <a:rPr lang="en-US" baseline="0" dirty="0"/>
              <a:t> the different options that existing customers have.  </a:t>
            </a:r>
            <a:r>
              <a:rPr lang="en-US" b="1" baseline="0" dirty="0"/>
              <a:t>CLICK</a:t>
            </a:r>
            <a:r>
              <a:rPr lang="en-US" baseline="0" dirty="0"/>
              <a:t>. For our existing online customers, they can choose to stay on their current SKUs until the end of their agreement or they will have options for transition to the new SKUs at </a:t>
            </a:r>
            <a:r>
              <a:rPr lang="en-US" baseline="0" dirty="0" err="1"/>
              <a:t>anniversay</a:t>
            </a:r>
            <a:r>
              <a:rPr lang="en-US" baseline="0" dirty="0"/>
              <a:t>. </a:t>
            </a:r>
            <a:r>
              <a:rPr lang="en-US" b="1" baseline="0" dirty="0"/>
              <a:t>CLICK</a:t>
            </a:r>
            <a:r>
              <a:rPr lang="en-US" baseline="0" dirty="0"/>
              <a:t>.  For our </a:t>
            </a:r>
            <a:r>
              <a:rPr lang="en-US" dirty="0"/>
              <a:t>on-</a:t>
            </a:r>
            <a:r>
              <a:rPr lang="en-US" dirty="0" err="1"/>
              <a:t>prem</a:t>
            </a:r>
            <a:r>
              <a:rPr lang="en-US" dirty="0"/>
              <a:t> </a:t>
            </a:r>
            <a:r>
              <a:rPr lang="en-US" baseline="0" dirty="0"/>
              <a:t>customers they can choose to continue paying BREP or SA and stay with their </a:t>
            </a:r>
            <a:r>
              <a:rPr lang="en-US" dirty="0"/>
              <a:t>on-</a:t>
            </a:r>
            <a:r>
              <a:rPr lang="en-US" dirty="0" err="1"/>
              <a:t>prem</a:t>
            </a:r>
            <a:r>
              <a:rPr lang="en-US" baseline="0" dirty="0"/>
              <a:t> deployment.  However, if those customers are ready to migrate to the cloud they can do so via a Cloud Add-on or From SA SKU.  We will now deep dive on each of </a:t>
            </a:r>
            <a:r>
              <a:rPr lang="en-US" dirty="0"/>
              <a:t>these</a:t>
            </a:r>
            <a:r>
              <a:rPr lang="en-US" baseline="0" dirty="0"/>
              <a:t> customer options.</a:t>
            </a:r>
            <a:endParaRPr lang="en-US" dirty="0"/>
          </a:p>
        </p:txBody>
      </p:sp>
      <p:sp>
        <p:nvSpPr>
          <p:cNvPr id="4" name="Date Placeholder 3"/>
          <p:cNvSpPr>
            <a:spLocks noGrp="1"/>
          </p:cNvSpPr>
          <p:nvPr>
            <p:ph type="dt" idx="10"/>
          </p:nvPr>
        </p:nvSpPr>
        <p:spPr/>
        <p:txBody>
          <a:bodyPr/>
          <a:lstStyle/>
          <a:p>
            <a:pPr defTabSz="931774">
              <a:defRPr/>
            </a:pPr>
            <a:fld id="{57C59907-4A03-46A6-B21D-785D30F6DD31}" type="datetime1">
              <a:rPr lang="en-US" sz="1800" kern="0">
                <a:solidFill>
                  <a:sysClr val="windowText" lastClr="000000"/>
                </a:solidFill>
              </a:rPr>
              <a:pPr defTabSz="931774">
                <a:defRPr/>
              </a:pPr>
              <a:t>12/6/2016</a:t>
            </a:fld>
            <a:endParaRPr lang="en-US" sz="1800" kern="0" dirty="0">
              <a:solidFill>
                <a:sysClr val="windowText" lastClr="000000"/>
              </a:solidFill>
            </a:endParaRPr>
          </a:p>
        </p:txBody>
      </p:sp>
      <p:sp>
        <p:nvSpPr>
          <p:cNvPr id="5" name="Slide Number Placeholder 4"/>
          <p:cNvSpPr>
            <a:spLocks noGrp="1"/>
          </p:cNvSpPr>
          <p:nvPr>
            <p:ph type="sldNum" sz="quarter" idx="11"/>
          </p:nvPr>
        </p:nvSpPr>
        <p:spPr/>
        <p:txBody>
          <a:bodyPr/>
          <a:lstStyle/>
          <a:p>
            <a:pPr defTabSz="931774">
              <a:defRPr/>
            </a:pPr>
            <a:fld id="{B4008EB6-D09E-4580-8CD6-DDB14511944F}" type="slidenum">
              <a:rPr lang="en-US" sz="1800" kern="0">
                <a:solidFill>
                  <a:sysClr val="windowText" lastClr="000000"/>
                </a:solidFill>
              </a:rPr>
              <a:pPr defTabSz="931774">
                <a:defRPr/>
              </a:pPr>
              <a:t>6</a:t>
            </a:fld>
            <a:endParaRPr lang="en-US" sz="1800" kern="0" dirty="0">
              <a:solidFill>
                <a:sysClr val="windowText" lastClr="000000"/>
              </a:solidFill>
            </a:endParaRPr>
          </a:p>
        </p:txBody>
      </p:sp>
      <p:sp>
        <p:nvSpPr>
          <p:cNvPr id="6" name="Header Placeholder 5"/>
          <p:cNvSpPr>
            <a:spLocks noGrp="1"/>
          </p:cNvSpPr>
          <p:nvPr>
            <p:ph type="hdr" sz="quarter" idx="12"/>
          </p:nvPr>
        </p:nvSpPr>
        <p:spPr/>
        <p:txBody>
          <a:bodyPr/>
          <a:lstStyle/>
          <a:p>
            <a:pPr defTabSz="931774">
              <a:defRPr/>
            </a:pPr>
            <a:r>
              <a:rPr lang="en-US" sz="1800" kern="0" dirty="0">
                <a:solidFill>
                  <a:sysClr val="windowText" lastClr="000000"/>
                </a:solidFill>
              </a:rPr>
              <a:t>Microsoft Office365</a:t>
            </a:r>
          </a:p>
        </p:txBody>
      </p:sp>
      <p:sp>
        <p:nvSpPr>
          <p:cNvPr id="7" name="Footer Placeholder 6"/>
          <p:cNvSpPr>
            <a:spLocks noGrp="1"/>
          </p:cNvSpPr>
          <p:nvPr>
            <p:ph type="ftr" sz="quarter" idx="13"/>
          </p:nvPr>
        </p:nvSpPr>
        <p:spPr/>
        <p:txBody>
          <a:bodyPr/>
          <a:lstStyle/>
          <a:p>
            <a:pPr marL="236179" defTabSz="931467" eaLnBrk="0" hangingPunct="0">
              <a:defRPr/>
            </a:pPr>
            <a:r>
              <a:rPr lang="en-US" sz="500" kern="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defTabSz="931467" eaLnBrk="0" hangingPunct="0">
              <a:defRPr/>
            </a:pPr>
            <a:r>
              <a:rPr lang="en-US" sz="500" kern="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1437181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defTabSz="931774">
              <a:defRPr/>
            </a:pPr>
            <a:fld id="{BB65F9A6-8207-4CDE-A501-093AFE88231B}" type="slidenum">
              <a:rPr lang="en-US" sz="1800" kern="0">
                <a:solidFill>
                  <a:sysClr val="windowText" lastClr="000000"/>
                </a:solidFill>
              </a:rPr>
              <a:pPr defTabSz="931774">
                <a:defRPr/>
              </a:pPr>
              <a:t>29</a:t>
            </a:fld>
            <a:endParaRPr lang="en-US" sz="1800" kern="0">
              <a:solidFill>
                <a:sysClr val="windowText" lastClr="000000"/>
              </a:solidFill>
            </a:endParaRPr>
          </a:p>
        </p:txBody>
      </p:sp>
    </p:spTree>
    <p:extLst>
      <p:ext uri="{BB962C8B-B14F-4D97-AF65-F5344CB8AC3E}">
        <p14:creationId xmlns:p14="http://schemas.microsoft.com/office/powerpoint/2010/main" val="3979791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discuss the existing</a:t>
            </a:r>
            <a:r>
              <a:rPr lang="en-US" baseline="0" dirty="0"/>
              <a:t> online customer.</a:t>
            </a:r>
            <a:endParaRPr lang="en-US" dirty="0"/>
          </a:p>
        </p:txBody>
      </p:sp>
      <p:sp>
        <p:nvSpPr>
          <p:cNvPr id="4" name="Slide Number Placeholder 3"/>
          <p:cNvSpPr>
            <a:spLocks noGrp="1"/>
          </p:cNvSpPr>
          <p:nvPr>
            <p:ph type="sldNum" sz="quarter" idx="10"/>
          </p:nvPr>
        </p:nvSpPr>
        <p:spPr/>
        <p:txBody>
          <a:bodyPr/>
          <a:lstStyle/>
          <a:p>
            <a:pPr defTabSz="931774">
              <a:defRPr/>
            </a:pPr>
            <a:fld id="{BB65F9A6-8207-4CDE-A501-093AFE88231B}" type="slidenum">
              <a:rPr lang="en-US" sz="1800" kern="0">
                <a:solidFill>
                  <a:sysClr val="windowText" lastClr="000000"/>
                </a:solidFill>
              </a:rPr>
              <a:pPr defTabSz="931774">
                <a:defRPr/>
              </a:pPr>
              <a:t>34</a:t>
            </a:fld>
            <a:endParaRPr lang="en-US" sz="1800" kern="0">
              <a:solidFill>
                <a:sysClr val="windowText" lastClr="000000"/>
              </a:solidFill>
            </a:endParaRPr>
          </a:p>
        </p:txBody>
      </p:sp>
    </p:spTree>
    <p:extLst>
      <p:ext uri="{BB962C8B-B14F-4D97-AF65-F5344CB8AC3E}">
        <p14:creationId xmlns:p14="http://schemas.microsoft.com/office/powerpoint/2010/main" val="285614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931774">
              <a:defRPr/>
            </a:pPr>
            <a:r>
              <a:rPr lang="en-US" dirty="0"/>
              <a:t>Let’s talk about</a:t>
            </a:r>
            <a:r>
              <a:rPr lang="en-US" baseline="0" dirty="0"/>
              <a:t> the different options that existing customers have.  </a:t>
            </a:r>
            <a:r>
              <a:rPr lang="en-US" b="1" baseline="0" dirty="0"/>
              <a:t>CLICK</a:t>
            </a:r>
            <a:r>
              <a:rPr lang="en-US" baseline="0" dirty="0"/>
              <a:t>. For our existing online customers, they can choose to stay on their current SKUs until the end of their agreement or they will have options for transition to the new SKUs at anniversary. </a:t>
            </a:r>
            <a:r>
              <a:rPr lang="en-US" dirty="0">
                <a:ln>
                  <a:solidFill>
                    <a:srgbClr val="FFFFFF">
                      <a:alpha val="0"/>
                    </a:srgbClr>
                  </a:solidFill>
                </a:ln>
                <a:solidFill>
                  <a:srgbClr val="008272"/>
                </a:solidFill>
                <a:latin typeface="Segoe UI Light" pitchFamily="34" charset="0"/>
                <a:ea typeface="Segoe UI Black" panose="020B0A02040204020203" pitchFamily="34" charset="0"/>
                <a:cs typeface="Segoe UI" panose="020B0502040204020203" pitchFamily="34" charset="0"/>
              </a:rPr>
              <a:t>On November 1</a:t>
            </a:r>
            <a:r>
              <a:rPr lang="en-US" baseline="30000" dirty="0">
                <a:ln>
                  <a:solidFill>
                    <a:srgbClr val="FFFFFF">
                      <a:alpha val="0"/>
                    </a:srgbClr>
                  </a:solidFill>
                </a:ln>
                <a:solidFill>
                  <a:srgbClr val="008272"/>
                </a:solidFill>
                <a:latin typeface="Segoe UI Light" pitchFamily="34" charset="0"/>
                <a:ea typeface="Segoe UI Black" panose="020B0A02040204020203" pitchFamily="34" charset="0"/>
                <a:cs typeface="Segoe UI" panose="020B0502040204020203" pitchFamily="34" charset="0"/>
              </a:rPr>
              <a:t>st</a:t>
            </a:r>
            <a:r>
              <a:rPr lang="en-US" dirty="0">
                <a:ln>
                  <a:solidFill>
                    <a:srgbClr val="FFFFFF">
                      <a:alpha val="0"/>
                    </a:srgbClr>
                  </a:solidFill>
                </a:ln>
                <a:solidFill>
                  <a:srgbClr val="008272"/>
                </a:solidFill>
                <a:latin typeface="Segoe UI Light" pitchFamily="34" charset="0"/>
                <a:ea typeface="Segoe UI Black" panose="020B0A02040204020203" pitchFamily="34" charset="0"/>
                <a:cs typeface="Segoe UI" panose="020B0502040204020203" pitchFamily="34" charset="0"/>
              </a:rPr>
              <a:t> all the existing CRMOL and AX7 SKUs will be remove from the price list and replaced with the Dynamics 365 SKUs.  However, customers with an existing agreement can continue to transaction on the CRMOL or AX7 SKU until the end of their renewal.</a:t>
            </a:r>
          </a:p>
          <a:p>
            <a:endParaRPr lang="en-US" dirty="0"/>
          </a:p>
        </p:txBody>
      </p:sp>
      <p:sp>
        <p:nvSpPr>
          <p:cNvPr id="4" name="Date Placeholder 3"/>
          <p:cNvSpPr>
            <a:spLocks noGrp="1"/>
          </p:cNvSpPr>
          <p:nvPr>
            <p:ph type="dt" idx="10"/>
          </p:nvPr>
        </p:nvSpPr>
        <p:spPr/>
        <p:txBody>
          <a:bodyPr/>
          <a:lstStyle/>
          <a:p>
            <a:pPr defTabSz="931774">
              <a:defRPr/>
            </a:pPr>
            <a:fld id="{57C59907-4A03-46A6-B21D-785D30F6DD31}" type="datetime1">
              <a:rPr lang="en-US" sz="1800" kern="0">
                <a:solidFill>
                  <a:sysClr val="windowText" lastClr="000000"/>
                </a:solidFill>
              </a:rPr>
              <a:pPr defTabSz="931774">
                <a:defRPr/>
              </a:pPr>
              <a:t>12/6/2016</a:t>
            </a:fld>
            <a:endParaRPr lang="en-US" sz="1800" kern="0" dirty="0">
              <a:solidFill>
                <a:sysClr val="windowText" lastClr="000000"/>
              </a:solidFill>
            </a:endParaRPr>
          </a:p>
        </p:txBody>
      </p:sp>
      <p:sp>
        <p:nvSpPr>
          <p:cNvPr id="5" name="Slide Number Placeholder 4"/>
          <p:cNvSpPr>
            <a:spLocks noGrp="1"/>
          </p:cNvSpPr>
          <p:nvPr>
            <p:ph type="sldNum" sz="quarter" idx="11"/>
          </p:nvPr>
        </p:nvSpPr>
        <p:spPr/>
        <p:txBody>
          <a:bodyPr/>
          <a:lstStyle/>
          <a:p>
            <a:pPr defTabSz="931774">
              <a:defRPr/>
            </a:pPr>
            <a:fld id="{B4008EB6-D09E-4580-8CD6-DDB14511944F}" type="slidenum">
              <a:rPr lang="en-US" sz="1800" kern="0">
                <a:solidFill>
                  <a:sysClr val="windowText" lastClr="000000"/>
                </a:solidFill>
              </a:rPr>
              <a:pPr defTabSz="931774">
                <a:defRPr/>
              </a:pPr>
              <a:t>35</a:t>
            </a:fld>
            <a:endParaRPr lang="en-US" sz="1800" kern="0" dirty="0">
              <a:solidFill>
                <a:sysClr val="windowText" lastClr="000000"/>
              </a:solidFill>
            </a:endParaRPr>
          </a:p>
        </p:txBody>
      </p:sp>
      <p:sp>
        <p:nvSpPr>
          <p:cNvPr id="6" name="Header Placeholder 5"/>
          <p:cNvSpPr>
            <a:spLocks noGrp="1"/>
          </p:cNvSpPr>
          <p:nvPr>
            <p:ph type="hdr" sz="quarter" idx="12"/>
          </p:nvPr>
        </p:nvSpPr>
        <p:spPr/>
        <p:txBody>
          <a:bodyPr/>
          <a:lstStyle/>
          <a:p>
            <a:pPr defTabSz="931774">
              <a:defRPr/>
            </a:pPr>
            <a:r>
              <a:rPr lang="en-US" sz="1800" kern="0" dirty="0">
                <a:solidFill>
                  <a:sysClr val="windowText" lastClr="000000"/>
                </a:solidFill>
              </a:rPr>
              <a:t>Microsoft Office365</a:t>
            </a:r>
          </a:p>
        </p:txBody>
      </p:sp>
      <p:sp>
        <p:nvSpPr>
          <p:cNvPr id="7" name="Footer Placeholder 6"/>
          <p:cNvSpPr>
            <a:spLocks noGrp="1"/>
          </p:cNvSpPr>
          <p:nvPr>
            <p:ph type="ftr" sz="quarter" idx="13"/>
          </p:nvPr>
        </p:nvSpPr>
        <p:spPr/>
        <p:txBody>
          <a:bodyPr/>
          <a:lstStyle/>
          <a:p>
            <a:pPr marL="236179" defTabSz="931467" eaLnBrk="0" hangingPunct="0">
              <a:defRPr/>
            </a:pPr>
            <a:r>
              <a:rPr lang="en-US" sz="500" kern="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defTabSz="931467" eaLnBrk="0" hangingPunct="0">
              <a:defRPr/>
            </a:pPr>
            <a:r>
              <a:rPr lang="en-US" sz="500" kern="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296331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dirty="0"/>
              <a:t> </a:t>
            </a:r>
            <a:r>
              <a:rPr lang="en-US" dirty="0"/>
              <a:t> that we’re starting to understand the new user licensing model, I’m going to walk through how this maps to current CRM Online licensing at a high level.</a:t>
            </a:r>
            <a:r>
              <a:rPr lang="EN-US" dirty="0"/>
              <a:t> </a:t>
            </a:r>
            <a:r>
              <a:rPr lang="en-US" dirty="0"/>
              <a:t> </a:t>
            </a:r>
            <a:r>
              <a:rPr lang="en-US" b="1" dirty="0"/>
              <a:t>&lt;CLICK&gt;</a:t>
            </a:r>
            <a:endParaRPr lang="en-US" dirty="0"/>
          </a:p>
          <a:p>
            <a:r>
              <a:rPr lang="en-US" dirty="0"/>
              <a:t>CRM Enterprise users will likely need Plan 1, as this will include all Dynamics 365 functionality except Operations. Note, Plan 1 does exclude Microsoft Dynamics Marketing and Microsoft Parature, as these are not considered part of Dynamics 365. More on those later. </a:t>
            </a:r>
            <a:r>
              <a:rPr lang="en-US" b="1" dirty="0"/>
              <a:t>&lt;CLICK&gt;</a:t>
            </a:r>
          </a:p>
          <a:p>
            <a:r>
              <a:rPr lang="en-US" dirty="0"/>
              <a:t>One of the major changes for CRM Online is that we are no longer selling rights from multiple workloads in one blended role, but separating that functionality into distinct applications. In alignment, CRM Professional functionality has been split across the new Sales and Customer Service Applications. This split is a fairly logical one, with Opportunities, competitors and such going to sales, and Cases, SLAs &amp; Entitlements and so on going to Customer Service. We’ll have more detail on that later in the module. Users who need functionality across both apps should move to Enterprise Plan 1. As you can see, this will be a price increase, but many managed customers, those with at least 100 seats, will benefit from moving to enterprise plan 1 to take advantage of tiered pricing, as it drops to $90 at that point and can go as low as $60. </a:t>
            </a:r>
            <a:r>
              <a:rPr lang="en-US" b="1" dirty="0"/>
              <a:t>&lt;CLICK&gt;</a:t>
            </a:r>
          </a:p>
          <a:p>
            <a:r>
              <a:rPr lang="en-US" dirty="0"/>
              <a:t>The second big changes to existing CRM licensing is that we have flattened the number of user tiers to only 2: Full users with Apps or Plans, and Light users with the Team Members license. This means loss of a few tiers for CRM, including the Basic license. All of the Basic functionality except that which mapped to a sales or customer service role, is moving into Team Members. The only two pieces of functionality moving into Sales and Customer Service are Lead Management, and Case Management, respectively. Everything else is in Team Members. Basic users will also potentially benefit from the plan if they were using both cases and leads, or had custom use rights. </a:t>
            </a:r>
            <a:r>
              <a:rPr lang="en-US" b="1" dirty="0"/>
              <a:t>&lt;CLICK&gt;</a:t>
            </a:r>
          </a:p>
          <a:p>
            <a:r>
              <a:rPr lang="en-US" dirty="0"/>
              <a:t>Next, we have Essential and Employee Self Service. These map very cleanly into the new Team Members offer. You can see this is a stepdown in the base price vs. Essential, and even more of a reduction with tiered pricing. For Employee Self Service deployments, which in my experience are typically well in excess of the highest 1,000 tier, the base price is now $4. </a:t>
            </a:r>
            <a:r>
              <a:rPr lang="en-US" b="1" dirty="0"/>
              <a:t>&lt;CLICK&gt;&lt;CLICK&gt;</a:t>
            </a:r>
          </a:p>
          <a:p>
            <a:pPr>
              <a:defRPr/>
            </a:pPr>
            <a:r>
              <a:rPr lang="en-US" dirty="0"/>
              <a:t>Field Service and Project Service Automation were recently introduced as add-ons to Basic, at the very beginning of our pivot to a more workload-oriented point of view. For each offer, the contents of the add-ons will map fairly cleanly to the standalone offers. In instances where case management, from Basic, was still needed, or where the Add-on was added to the Professional license, the best option is to move to Plan 1. Additionally, larger deployments will economically be better off with Plan 1 with the tiered pricing. </a:t>
            </a:r>
            <a:r>
              <a:rPr lang="en-US" b="1" dirty="0"/>
              <a:t>&lt;CLICK&gt;</a:t>
            </a:r>
          </a:p>
          <a:p>
            <a:pPr>
              <a:defRPr/>
            </a:pPr>
            <a:r>
              <a:rPr lang="en-US" dirty="0"/>
              <a:t>Finally, you will have noticed in Module 1 that there was no standalone user license for Social Engagement in the Dynamics 365 model. That is because we are no longer selling it standalone, but including the full functionality of what was previously Social Engagement Enterprise within each of the Plan 1 business apps. The additional posts option will still be available.</a:t>
            </a:r>
            <a:r>
              <a:rPr lang="EN-US" dirty="0"/>
              <a:t> </a:t>
            </a:r>
            <a:endParaRPr lang="en-US" dirty="0"/>
          </a:p>
          <a:p>
            <a:r>
              <a:rPr lang="en-US" dirty="0"/>
              <a:t>Members </a:t>
            </a:r>
            <a:r>
              <a:rPr lang="en-US" dirty="0" err="1"/>
              <a:t>members</a:t>
            </a:r>
            <a:endParaRPr lang="en-US" dirty="0"/>
          </a:p>
        </p:txBody>
      </p:sp>
      <p:sp>
        <p:nvSpPr>
          <p:cNvPr id="4" name="Slide Number Placeholder 3"/>
          <p:cNvSpPr>
            <a:spLocks noGrp="1"/>
          </p:cNvSpPr>
          <p:nvPr>
            <p:ph type="sldNum" sz="quarter" idx="10"/>
          </p:nvPr>
        </p:nvSpPr>
        <p:spPr/>
        <p:txBody>
          <a:bodyPr/>
          <a:lstStyle/>
          <a:p>
            <a:pPr defTabSz="931774">
              <a:defRPr/>
            </a:pPr>
            <a:fld id="{3B3BD413-3388-4FF7-8FAB-3A0BD66ADD63}" type="slidenum">
              <a:rPr lang="en-US" sz="1800" kern="0">
                <a:solidFill>
                  <a:sysClr val="windowText" lastClr="000000"/>
                </a:solidFill>
                <a:latin typeface="Calibri" panose="020F0502020204030204"/>
              </a:rPr>
              <a:pPr defTabSz="931774">
                <a:defRPr/>
              </a:pPr>
              <a:t>36</a:t>
            </a:fld>
            <a:endParaRPr lang="en-US" sz="1800" kern="0">
              <a:solidFill>
                <a:sysClr val="windowText" lastClr="000000"/>
              </a:solidFill>
              <a:latin typeface="Calibri" panose="020F0502020204030204"/>
            </a:endParaRPr>
          </a:p>
        </p:txBody>
      </p:sp>
    </p:spTree>
    <p:extLst>
      <p:ext uri="{BB962C8B-B14F-4D97-AF65-F5344CB8AC3E}">
        <p14:creationId xmlns:p14="http://schemas.microsoft.com/office/powerpoint/2010/main" val="39974508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make the price change smoother for our existing customers we will have these transition offers available for those renewing in the next calendar year. The options will depend on and be limited to the number of prior licenses owned. Previously professional users, or Basic users with a Field or Project Service Automation add-on can leverage options to move to any of the standalone Sales, Customer Service, Field Service, or Project Service apps at a discounted price of $76 per user per month. Our best transition offer is for those Pro customers who will move to Plan 1 and can do so for a discounted price of $86. </a:t>
            </a:r>
          </a:p>
          <a:p>
            <a:r>
              <a:rPr lang="en-US" dirty="0"/>
              <a:t>For users who were previously only using basic at $30, we will have more aggressive discounts available. These users can move to the Sales or Customer Service offers for $50, or to Plan 1 for $57, our best offer. </a:t>
            </a:r>
          </a:p>
          <a:p>
            <a:r>
              <a:rPr lang="en-US" dirty="0"/>
              <a:t>These transition offers will be applicable for the term of the customer agreement after renewal. </a:t>
            </a:r>
          </a:p>
        </p:txBody>
      </p:sp>
      <p:sp>
        <p:nvSpPr>
          <p:cNvPr id="4" name="Slide Number Placeholder 3"/>
          <p:cNvSpPr>
            <a:spLocks noGrp="1"/>
          </p:cNvSpPr>
          <p:nvPr>
            <p:ph type="sldNum" sz="quarter" idx="10"/>
          </p:nvPr>
        </p:nvSpPr>
        <p:spPr/>
        <p:txBody>
          <a:bodyPr/>
          <a:lstStyle/>
          <a:p>
            <a:pPr defTabSz="931774">
              <a:defRPr/>
            </a:pPr>
            <a:fld id="{376CCD60-2EC0-4CB9-B465-483BA56A2EFD}" type="slidenum">
              <a:rPr lang="en-US" sz="1800" kern="0">
                <a:solidFill>
                  <a:sysClr val="windowText" lastClr="000000"/>
                </a:solidFill>
              </a:rPr>
              <a:pPr defTabSz="931774">
                <a:defRPr/>
              </a:pPr>
              <a:t>38</a:t>
            </a:fld>
            <a:endParaRPr lang="en-US" sz="1800" kern="0">
              <a:solidFill>
                <a:sysClr val="windowText" lastClr="000000"/>
              </a:solidFill>
            </a:endParaRPr>
          </a:p>
        </p:txBody>
      </p:sp>
    </p:spTree>
    <p:extLst>
      <p:ext uri="{BB962C8B-B14F-4D97-AF65-F5344CB8AC3E}">
        <p14:creationId xmlns:p14="http://schemas.microsoft.com/office/powerpoint/2010/main" val="842306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make the price change smoother for our existing customers we will have these transition offers available for those renewing in the next calendar year. The options will depend on and be limited to the number of prior licenses owned. Previously professional users, or Basic users with a Field or Project Service Automation add-on can leverage options to move to any of the standalone Sales, Customer Service, Field Service, or Project Service apps at a discounted price of $76 per user per month. Our best transition offer is for those Pro customers who will move to Plan 1 and can do so for a discounted price of $86. </a:t>
            </a:r>
          </a:p>
          <a:p>
            <a:r>
              <a:rPr lang="en-US" dirty="0"/>
              <a:t>For users who were previously only using basic at $30, we will have more aggressive discounts available. These users can move to the Sales or Customer Service offers for $50, or to Plan 1 for $57, our best offer. </a:t>
            </a:r>
          </a:p>
          <a:p>
            <a:r>
              <a:rPr lang="en-US" dirty="0"/>
              <a:t>These transition offers will be applicable for the term of the customer agreement after renewal. </a:t>
            </a:r>
          </a:p>
        </p:txBody>
      </p:sp>
      <p:sp>
        <p:nvSpPr>
          <p:cNvPr id="4" name="Slide Number Placeholder 3"/>
          <p:cNvSpPr>
            <a:spLocks noGrp="1"/>
          </p:cNvSpPr>
          <p:nvPr>
            <p:ph type="sldNum" sz="quarter" idx="10"/>
          </p:nvPr>
        </p:nvSpPr>
        <p:spPr/>
        <p:txBody>
          <a:bodyPr/>
          <a:lstStyle/>
          <a:p>
            <a:pPr defTabSz="931774">
              <a:defRPr/>
            </a:pPr>
            <a:fld id="{376CCD60-2EC0-4CB9-B465-483BA56A2EFD}" type="slidenum">
              <a:rPr lang="en-US" sz="1800" kern="0">
                <a:solidFill>
                  <a:sysClr val="windowText" lastClr="000000"/>
                </a:solidFill>
              </a:rPr>
              <a:pPr defTabSz="931774">
                <a:defRPr/>
              </a:pPr>
              <a:t>39</a:t>
            </a:fld>
            <a:endParaRPr lang="en-US" sz="1800" kern="0">
              <a:solidFill>
                <a:sysClr val="windowText" lastClr="000000"/>
              </a:solidFill>
            </a:endParaRPr>
          </a:p>
        </p:txBody>
      </p:sp>
    </p:spTree>
    <p:extLst>
      <p:ext uri="{BB962C8B-B14F-4D97-AF65-F5344CB8AC3E}">
        <p14:creationId xmlns:p14="http://schemas.microsoft.com/office/powerpoint/2010/main" val="30168985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make the price change smoother for our existing customers we will have these transition offers available for those renewing in the next calendar year. The options will depend on and be limited to the number of prior licenses owned. Previously professional users, or Basic users with a Field or Project Service Automation add-on can leverage options to move to any of the standalone Sales, Customer Service, Field Service, or Project Service apps at a discounted price of $76 per user per month. Our best transition offer is for those Pro customers who will move to Plan 1 and can do so for a discounted price of $86. </a:t>
            </a:r>
          </a:p>
          <a:p>
            <a:r>
              <a:rPr lang="en-US" dirty="0"/>
              <a:t>For users who were previously only using basic at $30, we will have more aggressive discounts available. These users can move to the Sales or Customer Service offers for $50, or to Plan 1 for $57, our best offer. </a:t>
            </a:r>
          </a:p>
          <a:p>
            <a:r>
              <a:rPr lang="en-US" dirty="0"/>
              <a:t>These transition offers will be applicable for the term of the customer agreement after renewal. </a:t>
            </a:r>
          </a:p>
        </p:txBody>
      </p:sp>
      <p:sp>
        <p:nvSpPr>
          <p:cNvPr id="4" name="Slide Number Placeholder 3"/>
          <p:cNvSpPr>
            <a:spLocks noGrp="1"/>
          </p:cNvSpPr>
          <p:nvPr>
            <p:ph type="sldNum" sz="quarter" idx="10"/>
          </p:nvPr>
        </p:nvSpPr>
        <p:spPr/>
        <p:txBody>
          <a:bodyPr/>
          <a:lstStyle/>
          <a:p>
            <a:pPr defTabSz="931774">
              <a:defRPr/>
            </a:pPr>
            <a:fld id="{376CCD60-2EC0-4CB9-B465-483BA56A2EFD}" type="slidenum">
              <a:rPr lang="en-US" sz="1800" kern="0">
                <a:solidFill>
                  <a:sysClr val="windowText" lastClr="000000"/>
                </a:solidFill>
              </a:rPr>
              <a:pPr defTabSz="931774">
                <a:defRPr/>
              </a:pPr>
              <a:t>40</a:t>
            </a:fld>
            <a:endParaRPr lang="en-US" sz="1800" kern="0">
              <a:solidFill>
                <a:sysClr val="windowText" lastClr="000000"/>
              </a:solidFill>
            </a:endParaRPr>
          </a:p>
        </p:txBody>
      </p:sp>
    </p:spTree>
    <p:extLst>
      <p:ext uri="{BB962C8B-B14F-4D97-AF65-F5344CB8AC3E}">
        <p14:creationId xmlns:p14="http://schemas.microsoft.com/office/powerpoint/2010/main" val="33749560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make the price change smoother for our existing customers we will have these transition offers available for those renewing in the next calendar year. The options will depend on and be limited to the number of prior licenses owned. Previously professional users, or Basic users with a Field or Project Service Automation add-on can leverage options to move to any of the standalone Sales, Customer Service, Field Service, or Project Service apps at a discounted price of $76 per user per month. Our best transition offer is for those Pro customers who will move to Plan 1 and can do so for a discounted price of $86. </a:t>
            </a:r>
          </a:p>
          <a:p>
            <a:r>
              <a:rPr lang="en-US" dirty="0"/>
              <a:t>For users who were previously only using basic at $30, we will have more aggressive discounts available. These users can move to the Sales or Customer Service offers for $50, or to Plan 1 for $57, our best offer. </a:t>
            </a:r>
          </a:p>
          <a:p>
            <a:r>
              <a:rPr lang="en-US" dirty="0"/>
              <a:t>These transition offers will be applicable for the term of the customer agreement after renewal. </a:t>
            </a:r>
          </a:p>
        </p:txBody>
      </p:sp>
      <p:sp>
        <p:nvSpPr>
          <p:cNvPr id="4" name="Slide Number Placeholder 3"/>
          <p:cNvSpPr>
            <a:spLocks noGrp="1"/>
          </p:cNvSpPr>
          <p:nvPr>
            <p:ph type="sldNum" sz="quarter" idx="10"/>
          </p:nvPr>
        </p:nvSpPr>
        <p:spPr/>
        <p:txBody>
          <a:bodyPr/>
          <a:lstStyle/>
          <a:p>
            <a:pPr defTabSz="931774">
              <a:defRPr/>
            </a:pPr>
            <a:fld id="{376CCD60-2EC0-4CB9-B465-483BA56A2EFD}" type="slidenum">
              <a:rPr lang="en-US" sz="1800" kern="0">
                <a:solidFill>
                  <a:sysClr val="windowText" lastClr="000000"/>
                </a:solidFill>
              </a:rPr>
              <a:pPr defTabSz="931774">
                <a:defRPr/>
              </a:pPr>
              <a:t>41</a:t>
            </a:fld>
            <a:endParaRPr lang="en-US" sz="1800" kern="0">
              <a:solidFill>
                <a:sysClr val="windowText" lastClr="000000"/>
              </a:solidFill>
            </a:endParaRPr>
          </a:p>
        </p:txBody>
      </p:sp>
    </p:spTree>
    <p:extLst>
      <p:ext uri="{BB962C8B-B14F-4D97-AF65-F5344CB8AC3E}">
        <p14:creationId xmlns:p14="http://schemas.microsoft.com/office/powerpoint/2010/main" val="21537623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make the price change smoother for our existing customers we will have these transition offers available for those renewing in the next calendar year. The options will depend on and be limited to the number of prior licenses owned. Previously professional users, or Basic users with a Field or Project Service Automation add-on can leverage options to move to any of the standalone Sales, Customer Service, Field Service, or Project Service apps at a discounted price of $76 per user per month. Our best transition offer is for those Pro customers who will move to Plan 1 and can do so for a discounted price of $86. </a:t>
            </a:r>
          </a:p>
          <a:p>
            <a:r>
              <a:rPr lang="en-US" dirty="0"/>
              <a:t>For users who were previously only using basic at $30, we will have more aggressive discounts available. These users can move to the Sales or Customer Service offers for $50, or to Plan 1 for $57, our best offer. </a:t>
            </a:r>
          </a:p>
          <a:p>
            <a:r>
              <a:rPr lang="en-US" dirty="0"/>
              <a:t>These transition offers will be applicable for the term of the customer agreement after renewal. </a:t>
            </a:r>
          </a:p>
        </p:txBody>
      </p:sp>
      <p:sp>
        <p:nvSpPr>
          <p:cNvPr id="4" name="Slide Number Placeholder 3"/>
          <p:cNvSpPr>
            <a:spLocks noGrp="1"/>
          </p:cNvSpPr>
          <p:nvPr>
            <p:ph type="sldNum" sz="quarter" idx="10"/>
          </p:nvPr>
        </p:nvSpPr>
        <p:spPr/>
        <p:txBody>
          <a:bodyPr/>
          <a:lstStyle/>
          <a:p>
            <a:pPr defTabSz="931774">
              <a:defRPr/>
            </a:pPr>
            <a:fld id="{376CCD60-2EC0-4CB9-B465-483BA56A2EFD}" type="slidenum">
              <a:rPr lang="en-US" sz="1800" kern="0">
                <a:solidFill>
                  <a:sysClr val="windowText" lastClr="000000"/>
                </a:solidFill>
              </a:rPr>
              <a:pPr defTabSz="931774">
                <a:defRPr/>
              </a:pPr>
              <a:t>42</a:t>
            </a:fld>
            <a:endParaRPr lang="en-US" sz="1800" kern="0">
              <a:solidFill>
                <a:sysClr val="windowText" lastClr="000000"/>
              </a:solidFill>
            </a:endParaRPr>
          </a:p>
        </p:txBody>
      </p:sp>
    </p:spTree>
    <p:extLst>
      <p:ext uri="{BB962C8B-B14F-4D97-AF65-F5344CB8AC3E}">
        <p14:creationId xmlns:p14="http://schemas.microsoft.com/office/powerpoint/2010/main" val="9790678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discuss the existing</a:t>
            </a:r>
            <a:r>
              <a:rPr lang="en-US" baseline="0" dirty="0"/>
              <a:t> online customer.</a:t>
            </a:r>
            <a:endParaRPr lang="en-US" dirty="0"/>
          </a:p>
        </p:txBody>
      </p:sp>
      <p:sp>
        <p:nvSpPr>
          <p:cNvPr id="4" name="Slide Number Placeholder 3"/>
          <p:cNvSpPr>
            <a:spLocks noGrp="1"/>
          </p:cNvSpPr>
          <p:nvPr>
            <p:ph type="sldNum" sz="quarter" idx="10"/>
          </p:nvPr>
        </p:nvSpPr>
        <p:spPr/>
        <p:txBody>
          <a:bodyPr/>
          <a:lstStyle/>
          <a:p>
            <a:pPr defTabSz="931774">
              <a:defRPr/>
            </a:pPr>
            <a:fld id="{BB65F9A6-8207-4CDE-A501-093AFE88231B}" type="slidenum">
              <a:rPr lang="en-US" sz="1800" kern="0">
                <a:solidFill>
                  <a:sysClr val="windowText" lastClr="000000"/>
                </a:solidFill>
              </a:rPr>
              <a:pPr defTabSz="931774">
                <a:defRPr/>
              </a:pPr>
              <a:t>49</a:t>
            </a:fld>
            <a:endParaRPr lang="en-US" sz="1800" kern="0">
              <a:solidFill>
                <a:sysClr val="windowText" lastClr="000000"/>
              </a:solidFill>
            </a:endParaRPr>
          </a:p>
        </p:txBody>
      </p:sp>
    </p:spTree>
    <p:extLst>
      <p:ext uri="{BB962C8B-B14F-4D97-AF65-F5344CB8AC3E}">
        <p14:creationId xmlns:p14="http://schemas.microsoft.com/office/powerpoint/2010/main" val="6808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discuss the existing</a:t>
            </a:r>
            <a:r>
              <a:rPr lang="en-US" baseline="0" dirty="0"/>
              <a:t> online customer.</a:t>
            </a:r>
            <a:endParaRPr lang="en-US" dirty="0"/>
          </a:p>
        </p:txBody>
      </p:sp>
      <p:sp>
        <p:nvSpPr>
          <p:cNvPr id="4" name="Slide Number Placeholder 3"/>
          <p:cNvSpPr>
            <a:spLocks noGrp="1"/>
          </p:cNvSpPr>
          <p:nvPr>
            <p:ph type="sldNum" sz="quarter" idx="10"/>
          </p:nvPr>
        </p:nvSpPr>
        <p:spPr/>
        <p:txBody>
          <a:bodyPr/>
          <a:lstStyle/>
          <a:p>
            <a:pPr defTabSz="931774">
              <a:defRPr/>
            </a:pPr>
            <a:fld id="{BB65F9A6-8207-4CDE-A501-093AFE88231B}" type="slidenum">
              <a:rPr lang="en-US" sz="1800" kern="0">
                <a:solidFill>
                  <a:sysClr val="windowText" lastClr="000000"/>
                </a:solidFill>
              </a:rPr>
              <a:pPr defTabSz="931774">
                <a:defRPr/>
              </a:pPr>
              <a:t>7</a:t>
            </a:fld>
            <a:endParaRPr lang="en-US" sz="1800" kern="0">
              <a:solidFill>
                <a:sysClr val="windowText" lastClr="000000"/>
              </a:solidFill>
            </a:endParaRPr>
          </a:p>
        </p:txBody>
      </p:sp>
    </p:spTree>
    <p:extLst>
      <p:ext uri="{BB962C8B-B14F-4D97-AF65-F5344CB8AC3E}">
        <p14:creationId xmlns:p14="http://schemas.microsoft.com/office/powerpoint/2010/main" val="14928504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931774">
              <a:defRPr/>
            </a:pPr>
            <a:r>
              <a:rPr lang="en-US" dirty="0"/>
              <a:t>Let’s talk about</a:t>
            </a:r>
            <a:r>
              <a:rPr lang="en-US" baseline="0" dirty="0"/>
              <a:t> the different options that existing customers have.  </a:t>
            </a:r>
            <a:r>
              <a:rPr lang="en-US" b="1" baseline="0" dirty="0"/>
              <a:t>CLICK</a:t>
            </a:r>
            <a:r>
              <a:rPr lang="en-US" baseline="0" dirty="0"/>
              <a:t>. For our existing online customers, they can choose to stay on their current SKUs until the end of their agreement or they will have options for transition to the new SKUs at anniversary. </a:t>
            </a:r>
            <a:r>
              <a:rPr lang="en-US" dirty="0">
                <a:ln>
                  <a:solidFill>
                    <a:srgbClr val="FFFFFF">
                      <a:alpha val="0"/>
                    </a:srgbClr>
                  </a:solidFill>
                </a:ln>
                <a:solidFill>
                  <a:srgbClr val="008272"/>
                </a:solidFill>
                <a:latin typeface="Segoe UI Light" pitchFamily="34" charset="0"/>
                <a:ea typeface="Segoe UI Black" panose="020B0A02040204020203" pitchFamily="34" charset="0"/>
                <a:cs typeface="Segoe UI" panose="020B0502040204020203" pitchFamily="34" charset="0"/>
              </a:rPr>
              <a:t>On November 1</a:t>
            </a:r>
            <a:r>
              <a:rPr lang="en-US" baseline="30000" dirty="0">
                <a:ln>
                  <a:solidFill>
                    <a:srgbClr val="FFFFFF">
                      <a:alpha val="0"/>
                    </a:srgbClr>
                  </a:solidFill>
                </a:ln>
                <a:solidFill>
                  <a:srgbClr val="008272"/>
                </a:solidFill>
                <a:latin typeface="Segoe UI Light" pitchFamily="34" charset="0"/>
                <a:ea typeface="Segoe UI Black" panose="020B0A02040204020203" pitchFamily="34" charset="0"/>
                <a:cs typeface="Segoe UI" panose="020B0502040204020203" pitchFamily="34" charset="0"/>
              </a:rPr>
              <a:t>st</a:t>
            </a:r>
            <a:r>
              <a:rPr lang="en-US" dirty="0">
                <a:ln>
                  <a:solidFill>
                    <a:srgbClr val="FFFFFF">
                      <a:alpha val="0"/>
                    </a:srgbClr>
                  </a:solidFill>
                </a:ln>
                <a:solidFill>
                  <a:srgbClr val="008272"/>
                </a:solidFill>
                <a:latin typeface="Segoe UI Light" pitchFamily="34" charset="0"/>
                <a:ea typeface="Segoe UI Black" panose="020B0A02040204020203" pitchFamily="34" charset="0"/>
                <a:cs typeface="Segoe UI" panose="020B0502040204020203" pitchFamily="34" charset="0"/>
              </a:rPr>
              <a:t> all the existing CRMOL and AX7 SKUs will be remove from the price list and replaced with the Dynamics 365 SKUs.  However, customers with an existing agreement can continue to transaction on the CRMOL or AX7 SKU until the end of their renewal.</a:t>
            </a:r>
          </a:p>
          <a:p>
            <a:endParaRPr lang="en-US" dirty="0"/>
          </a:p>
        </p:txBody>
      </p:sp>
      <p:sp>
        <p:nvSpPr>
          <p:cNvPr id="4" name="Date Placeholder 3"/>
          <p:cNvSpPr>
            <a:spLocks noGrp="1"/>
          </p:cNvSpPr>
          <p:nvPr>
            <p:ph type="dt" idx="10"/>
          </p:nvPr>
        </p:nvSpPr>
        <p:spPr/>
        <p:txBody>
          <a:bodyPr/>
          <a:lstStyle/>
          <a:p>
            <a:pPr defTabSz="931774">
              <a:defRPr/>
            </a:pPr>
            <a:fld id="{57C59907-4A03-46A6-B21D-785D30F6DD31}" type="datetime1">
              <a:rPr lang="en-US" sz="1800" kern="0">
                <a:solidFill>
                  <a:sysClr val="windowText" lastClr="000000"/>
                </a:solidFill>
              </a:rPr>
              <a:pPr defTabSz="931774">
                <a:defRPr/>
              </a:pPr>
              <a:t>12/6/2016</a:t>
            </a:fld>
            <a:endParaRPr lang="en-US" sz="1800" kern="0" dirty="0">
              <a:solidFill>
                <a:sysClr val="windowText" lastClr="000000"/>
              </a:solidFill>
            </a:endParaRPr>
          </a:p>
        </p:txBody>
      </p:sp>
      <p:sp>
        <p:nvSpPr>
          <p:cNvPr id="5" name="Slide Number Placeholder 4"/>
          <p:cNvSpPr>
            <a:spLocks noGrp="1"/>
          </p:cNvSpPr>
          <p:nvPr>
            <p:ph type="sldNum" sz="quarter" idx="11"/>
          </p:nvPr>
        </p:nvSpPr>
        <p:spPr/>
        <p:txBody>
          <a:bodyPr/>
          <a:lstStyle/>
          <a:p>
            <a:pPr defTabSz="931774">
              <a:defRPr/>
            </a:pPr>
            <a:fld id="{B4008EB6-D09E-4580-8CD6-DDB14511944F}" type="slidenum">
              <a:rPr lang="en-US" sz="1800" kern="0">
                <a:solidFill>
                  <a:sysClr val="windowText" lastClr="000000"/>
                </a:solidFill>
              </a:rPr>
              <a:pPr defTabSz="931774">
                <a:defRPr/>
              </a:pPr>
              <a:t>50</a:t>
            </a:fld>
            <a:endParaRPr lang="en-US" sz="1800" kern="0" dirty="0">
              <a:solidFill>
                <a:sysClr val="windowText" lastClr="000000"/>
              </a:solidFill>
            </a:endParaRPr>
          </a:p>
        </p:txBody>
      </p:sp>
      <p:sp>
        <p:nvSpPr>
          <p:cNvPr id="6" name="Header Placeholder 5"/>
          <p:cNvSpPr>
            <a:spLocks noGrp="1"/>
          </p:cNvSpPr>
          <p:nvPr>
            <p:ph type="hdr" sz="quarter" idx="12"/>
          </p:nvPr>
        </p:nvSpPr>
        <p:spPr/>
        <p:txBody>
          <a:bodyPr/>
          <a:lstStyle/>
          <a:p>
            <a:pPr defTabSz="931774">
              <a:defRPr/>
            </a:pPr>
            <a:r>
              <a:rPr lang="en-US" sz="1800" kern="0" dirty="0">
                <a:solidFill>
                  <a:sysClr val="windowText" lastClr="000000"/>
                </a:solidFill>
              </a:rPr>
              <a:t>Microsoft Office365</a:t>
            </a:r>
          </a:p>
        </p:txBody>
      </p:sp>
      <p:sp>
        <p:nvSpPr>
          <p:cNvPr id="7" name="Footer Placeholder 6"/>
          <p:cNvSpPr>
            <a:spLocks noGrp="1"/>
          </p:cNvSpPr>
          <p:nvPr>
            <p:ph type="ftr" sz="quarter" idx="13"/>
          </p:nvPr>
        </p:nvSpPr>
        <p:spPr/>
        <p:txBody>
          <a:bodyPr/>
          <a:lstStyle/>
          <a:p>
            <a:pPr marL="236179" defTabSz="931467" eaLnBrk="0" hangingPunct="0">
              <a:defRPr/>
            </a:pPr>
            <a:r>
              <a:rPr lang="en-US" sz="500" kern="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defTabSz="931467" eaLnBrk="0" hangingPunct="0">
              <a:defRPr/>
            </a:pPr>
            <a:r>
              <a:rPr lang="en-US" sz="500" kern="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271212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dirty="0"/>
              <a:t> </a:t>
            </a:r>
            <a:r>
              <a:rPr lang="en-US" dirty="0"/>
              <a:t> that we’re starting to understand the new user licensing model, I’m going to walk through how this maps to current CRM Online licensing at a high level.</a:t>
            </a:r>
            <a:r>
              <a:rPr lang="EN-US" dirty="0"/>
              <a:t> </a:t>
            </a:r>
            <a:r>
              <a:rPr lang="en-US" dirty="0"/>
              <a:t> </a:t>
            </a:r>
            <a:r>
              <a:rPr lang="en-US" b="1" dirty="0"/>
              <a:t>&lt;CLICK&gt;</a:t>
            </a:r>
            <a:endParaRPr lang="en-US" dirty="0"/>
          </a:p>
          <a:p>
            <a:r>
              <a:rPr lang="en-US" dirty="0"/>
              <a:t>CRM Enterprise users will likely need Plan 1, as this will include all Dynamics 365 functionality except Operations. Note, Plan 1 does exclude Microsoft Dynamics Marketing and Microsoft Parature, as these are not considered part of Dynamics 365. More on those later. </a:t>
            </a:r>
            <a:r>
              <a:rPr lang="en-US" b="1" dirty="0"/>
              <a:t>&lt;CLICK&gt;</a:t>
            </a:r>
          </a:p>
          <a:p>
            <a:r>
              <a:rPr lang="en-US" dirty="0"/>
              <a:t>One of the major changes for CRM Online is that we are no longer selling rights from multiple workloads in one blended role, but separating that functionality into distinct applications. In alignment, CRM Professional functionality has been split across the new Sales and Customer Service Applications. This split is a fairly logical one, with Opportunities, competitors and such going to sales, and Cases, SLAs &amp; Entitlements and so on going to Customer Service. We’ll have more detail on that later in the module. Users who need functionality across both apps should move to Enterprise Plan 1. As you can see, this will be a price increase, but many managed customers, those with at least 100 seats, will benefit from moving to enterprise plan 1 to take advantage of tiered pricing, as it drops to $90 at that point and can go as low as $60. </a:t>
            </a:r>
            <a:r>
              <a:rPr lang="en-US" b="1" dirty="0"/>
              <a:t>&lt;CLICK&gt;</a:t>
            </a:r>
          </a:p>
          <a:p>
            <a:r>
              <a:rPr lang="en-US" dirty="0"/>
              <a:t>The second big changes to existing CRM licensing is that we have flattened the number of user tiers to only 2: Full users with Apps or Plans, and Light users with the Team Members license. This means loss of a few tiers for CRM, including the Basic license. All of the Basic functionality except that which mapped to a sales or customer service role, is moving into Team Members. The only two pieces of functionality moving into Sales and Customer Service are Lead Management, and Case Management, respectively. Everything else is in Team Members. Basic users will also potentially benefit from the plan if they were using both cases and leads, or had custom use rights. </a:t>
            </a:r>
            <a:r>
              <a:rPr lang="en-US" b="1" dirty="0"/>
              <a:t>&lt;CLICK&gt;</a:t>
            </a:r>
          </a:p>
          <a:p>
            <a:r>
              <a:rPr lang="en-US" dirty="0"/>
              <a:t>Next, we have Essential and Employee Self Service. These map very cleanly into the new Team Members offer. You can see this is a stepdown in the base price vs. Essential, and even more of a reduction with tiered pricing. For Employee Self Service deployments, which in my experience are typically well in excess of the highest 1,000 tier, the base price is now $4. </a:t>
            </a:r>
            <a:r>
              <a:rPr lang="en-US" b="1" dirty="0"/>
              <a:t>&lt;CLICK&gt;&lt;CLICK&gt;</a:t>
            </a:r>
          </a:p>
          <a:p>
            <a:pPr>
              <a:defRPr/>
            </a:pPr>
            <a:r>
              <a:rPr lang="en-US" dirty="0"/>
              <a:t>Field Service and Project Service Automation were recently introduced as add-ons to Basic, at the very beginning of our pivot to a more workload-oriented point of view. For each offer, the contents of the add-ons will map fairly cleanly to the standalone offers. In instances where case management, from Basic, was still needed, or where the Add-on was added to the Professional license, the best option is to move to Plan 1. Additionally, larger deployments will economically be better off with Plan 1 with the tiered pricing. </a:t>
            </a:r>
            <a:r>
              <a:rPr lang="en-US" b="1" dirty="0"/>
              <a:t>&lt;CLICK&gt;</a:t>
            </a:r>
          </a:p>
          <a:p>
            <a:pPr>
              <a:defRPr/>
            </a:pPr>
            <a:r>
              <a:rPr lang="en-US" dirty="0"/>
              <a:t>Finally, you will have noticed in Module 1 that there was no standalone user license for Social Engagement in the Dynamics 365 model. That is because we are no longer selling it standalone, but including the full functionality of what was previously Social Engagement Enterprise within each of the Plan 1 business apps. The additional posts option will still be available.</a:t>
            </a:r>
            <a:r>
              <a:rPr lang="EN-US" dirty="0"/>
              <a:t> </a:t>
            </a:r>
            <a:endParaRPr lang="en-US" dirty="0"/>
          </a:p>
          <a:p>
            <a:r>
              <a:rPr lang="en-US" dirty="0"/>
              <a:t>Members </a:t>
            </a:r>
            <a:r>
              <a:rPr lang="en-US" dirty="0" err="1"/>
              <a:t>members</a:t>
            </a:r>
            <a:endParaRPr lang="en-US" dirty="0"/>
          </a:p>
        </p:txBody>
      </p:sp>
      <p:sp>
        <p:nvSpPr>
          <p:cNvPr id="4" name="Slide Number Placeholder 3"/>
          <p:cNvSpPr>
            <a:spLocks noGrp="1"/>
          </p:cNvSpPr>
          <p:nvPr>
            <p:ph type="sldNum" sz="quarter" idx="10"/>
          </p:nvPr>
        </p:nvSpPr>
        <p:spPr/>
        <p:txBody>
          <a:bodyPr/>
          <a:lstStyle/>
          <a:p>
            <a:pPr defTabSz="931774">
              <a:defRPr/>
            </a:pPr>
            <a:fld id="{3B3BD413-3388-4FF7-8FAB-3A0BD66ADD63}" type="slidenum">
              <a:rPr lang="en-US" sz="1800" kern="0">
                <a:solidFill>
                  <a:sysClr val="windowText" lastClr="000000"/>
                </a:solidFill>
                <a:latin typeface="Calibri" panose="020F0502020204030204"/>
              </a:rPr>
              <a:pPr defTabSz="931774">
                <a:defRPr/>
              </a:pPr>
              <a:t>51</a:t>
            </a:fld>
            <a:endParaRPr lang="en-US" sz="1800" kern="0">
              <a:solidFill>
                <a:sysClr val="windowText" lastClr="000000"/>
              </a:solidFill>
              <a:latin typeface="Calibri" panose="020F0502020204030204"/>
            </a:endParaRPr>
          </a:p>
        </p:txBody>
      </p:sp>
    </p:spTree>
    <p:extLst>
      <p:ext uri="{BB962C8B-B14F-4D97-AF65-F5344CB8AC3E}">
        <p14:creationId xmlns:p14="http://schemas.microsoft.com/office/powerpoint/2010/main" val="41097998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make the price change smoother for our existing customers we will have these transition offers available for those renewing in the next calendar year. The options will depend on and be limited to the number of prior licenses owned. Previously professional users, or Basic users with a Field or Project Service Automation add-on can leverage options to move to any of the standalone Sales, Customer Service, Field Service, or Project Service apps at a discounted price of $76 per user per month. Our best transition offer is for those Pro customers who will move to Plan 1 and can do so for a discounted price of $86. </a:t>
            </a:r>
          </a:p>
          <a:p>
            <a:r>
              <a:rPr lang="en-US" dirty="0"/>
              <a:t>For users who were previously only using basic at $30, we will have more aggressive discounts available. These users can move to the Sales or Customer Service offers for $50, or to Plan 1 for $57, our best offer. </a:t>
            </a:r>
          </a:p>
          <a:p>
            <a:r>
              <a:rPr lang="en-US" dirty="0"/>
              <a:t>These transition offers will be applicable for the term of the customer agreement after renewal. </a:t>
            </a:r>
          </a:p>
        </p:txBody>
      </p:sp>
      <p:sp>
        <p:nvSpPr>
          <p:cNvPr id="4" name="Slide Number Placeholder 3"/>
          <p:cNvSpPr>
            <a:spLocks noGrp="1"/>
          </p:cNvSpPr>
          <p:nvPr>
            <p:ph type="sldNum" sz="quarter" idx="10"/>
          </p:nvPr>
        </p:nvSpPr>
        <p:spPr/>
        <p:txBody>
          <a:bodyPr/>
          <a:lstStyle/>
          <a:p>
            <a:pPr defTabSz="931774">
              <a:defRPr/>
            </a:pPr>
            <a:fld id="{376CCD60-2EC0-4CB9-B465-483BA56A2EFD}" type="slidenum">
              <a:rPr lang="en-US" sz="1800" kern="0">
                <a:solidFill>
                  <a:sysClr val="windowText" lastClr="000000"/>
                </a:solidFill>
              </a:rPr>
              <a:pPr defTabSz="931774">
                <a:defRPr/>
              </a:pPr>
              <a:t>53</a:t>
            </a:fld>
            <a:endParaRPr lang="en-US" sz="1800" kern="0">
              <a:solidFill>
                <a:sysClr val="windowText" lastClr="000000"/>
              </a:solidFill>
            </a:endParaRPr>
          </a:p>
        </p:txBody>
      </p:sp>
    </p:spTree>
    <p:extLst>
      <p:ext uri="{BB962C8B-B14F-4D97-AF65-F5344CB8AC3E}">
        <p14:creationId xmlns:p14="http://schemas.microsoft.com/office/powerpoint/2010/main" val="40846250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2DDB4C-B23A-4E88-AC74-20EFC9AC43D3}" type="slidenum">
              <a:rPr lang="en-US" smtClean="0"/>
              <a:t>54</a:t>
            </a:fld>
            <a:endParaRPr lang="en-US"/>
          </a:p>
        </p:txBody>
      </p:sp>
    </p:spTree>
    <p:extLst>
      <p:ext uri="{BB962C8B-B14F-4D97-AF65-F5344CB8AC3E}">
        <p14:creationId xmlns:p14="http://schemas.microsoft.com/office/powerpoint/2010/main" val="42562660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2DDB4C-B23A-4E88-AC74-20EFC9AC43D3}" type="slidenum">
              <a:rPr lang="en-US" smtClean="0"/>
              <a:t>55</a:t>
            </a:fld>
            <a:endParaRPr lang="en-US"/>
          </a:p>
        </p:txBody>
      </p:sp>
    </p:spTree>
    <p:extLst>
      <p:ext uri="{BB962C8B-B14F-4D97-AF65-F5344CB8AC3E}">
        <p14:creationId xmlns:p14="http://schemas.microsoft.com/office/powerpoint/2010/main" val="9182428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2DDB4C-B23A-4E88-AC74-20EFC9AC43D3}" type="slidenum">
              <a:rPr lang="en-US" smtClean="0"/>
              <a:t>56</a:t>
            </a:fld>
            <a:endParaRPr lang="en-US"/>
          </a:p>
        </p:txBody>
      </p:sp>
    </p:spTree>
    <p:extLst>
      <p:ext uri="{BB962C8B-B14F-4D97-AF65-F5344CB8AC3E}">
        <p14:creationId xmlns:p14="http://schemas.microsoft.com/office/powerpoint/2010/main" val="8128057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2DDB4C-B23A-4E88-AC74-20EFC9AC43D3}" type="slidenum">
              <a:rPr lang="en-US" smtClean="0"/>
              <a:t>57</a:t>
            </a:fld>
            <a:endParaRPr lang="en-US"/>
          </a:p>
        </p:txBody>
      </p:sp>
    </p:spTree>
    <p:extLst>
      <p:ext uri="{BB962C8B-B14F-4D97-AF65-F5344CB8AC3E}">
        <p14:creationId xmlns:p14="http://schemas.microsoft.com/office/powerpoint/2010/main" val="31617335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part of the Dynamics 365 changeover, we are focusing on our products which are built natively onto our customer engagement platform. In the future ADOBE MARKETING CLOUD</a:t>
            </a:r>
            <a:r>
              <a:rPr lang="en-US" baseline="0" dirty="0"/>
              <a:t> will be our preferred marketing app</a:t>
            </a:r>
            <a:r>
              <a:rPr lang="en-US" dirty="0"/>
              <a:t>. Because</a:t>
            </a:r>
            <a:r>
              <a:rPr lang="en-US" baseline="0" dirty="0"/>
              <a:t> of that </a:t>
            </a:r>
            <a:r>
              <a:rPr lang="en-US" dirty="0"/>
              <a:t>Microsoft Dynamics Marketing</a:t>
            </a:r>
            <a:r>
              <a:rPr lang="en-US" baseline="0" dirty="0"/>
              <a:t> will no longer be part of our line up</a:t>
            </a:r>
            <a:r>
              <a:rPr lang="en-US" dirty="0"/>
              <a:t>. Likewise, for Parature, we are focusing on enhancing the customer service capabilities included in our new Customer Service offering, which is available for $95, less than Parature at $125. </a:t>
            </a:r>
          </a:p>
          <a:p>
            <a:pPr defTabSz="931774">
              <a:defRPr/>
            </a:pPr>
            <a:r>
              <a:rPr lang="en-US" dirty="0"/>
              <a:t>So what does this mean, tactically. As we start to approach this process, our top priority is to make sure our existing customers are taken care of, and that they have a path to move to our future marketing or current customer service product. </a:t>
            </a:r>
            <a:r>
              <a:rPr lang="en-US" b="1" dirty="0"/>
              <a:t>&lt;CLICK&gt;</a:t>
            </a:r>
            <a:endParaRPr lang="en-US" dirty="0"/>
          </a:p>
          <a:p>
            <a:r>
              <a:rPr lang="en-US" dirty="0"/>
              <a:t>As of November 1, we will no longer be selling to new Dynamics Marketing customers, but we will allow for existing customers to renew up through at least October 31 2017. Any customer with an active subscription will be entitled to continue using the service until they reach renewal. Up to 1 year for MOSP customers, or up to 3 years for Enterprise Agreement customers. It’s important to note that we won’t be making any changes to existing pricing or licensing during this change, and that product changes will be focused on maintenance rather than new features. </a:t>
            </a:r>
          </a:p>
          <a:p>
            <a:pPr defTabSz="931774">
              <a:defRPr/>
            </a:pPr>
            <a:r>
              <a:rPr lang="en-US" b="1" dirty="0"/>
              <a:t>&lt;CLICK&gt;</a:t>
            </a:r>
            <a:endParaRPr lang="en-US" dirty="0"/>
          </a:p>
          <a:p>
            <a:r>
              <a:rPr lang="en-US" dirty="0"/>
              <a:t>For Parature, we will also cease selling to new customers as of November 1</a:t>
            </a:r>
            <a:r>
              <a:rPr lang="en-US" baseline="30000" dirty="0"/>
              <a:t>st </a:t>
            </a:r>
            <a:r>
              <a:rPr lang="en-US" dirty="0"/>
              <a:t>at launch. Again, Any customer with an active subscription will be entitled to continue using the service until they reach renewal. We do not have a set date yet at which we will cease accepting renewals for this service. As with Marketing, there are no changes to existing pricing or licensing for Parature. New customers in need of similar capabilities should consider our Customer Service offering. </a:t>
            </a:r>
          </a:p>
        </p:txBody>
      </p:sp>
      <p:sp>
        <p:nvSpPr>
          <p:cNvPr id="4" name="Slide Number Placeholder 3"/>
          <p:cNvSpPr>
            <a:spLocks noGrp="1"/>
          </p:cNvSpPr>
          <p:nvPr>
            <p:ph type="sldNum" sz="quarter" idx="10"/>
          </p:nvPr>
        </p:nvSpPr>
        <p:spPr/>
        <p:txBody>
          <a:bodyPr/>
          <a:lstStyle/>
          <a:p>
            <a:pPr defTabSz="949478">
              <a:defRPr/>
            </a:pPr>
            <a:fld id="{05929545-6757-452D-94FE-833F80CC7F87}" type="slidenum">
              <a:rPr lang="en-US" sz="1800" kern="0">
                <a:solidFill>
                  <a:sysClr val="windowText" lastClr="000000"/>
                </a:solidFill>
              </a:rPr>
              <a:pPr defTabSz="949478">
                <a:defRPr/>
              </a:pPr>
              <a:t>60</a:t>
            </a:fld>
            <a:endParaRPr lang="en-US" sz="1800" kern="0" dirty="0">
              <a:solidFill>
                <a:sysClr val="windowText" lastClr="000000"/>
              </a:solidFill>
            </a:endParaRPr>
          </a:p>
        </p:txBody>
      </p:sp>
    </p:spTree>
    <p:extLst>
      <p:ext uri="{BB962C8B-B14F-4D97-AF65-F5344CB8AC3E}">
        <p14:creationId xmlns:p14="http://schemas.microsoft.com/office/powerpoint/2010/main" val="36817683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following on the prior slide, MDM Enterprise and Parature Enterprise SKUs, and all associated offers including add-ons or the Sales Collaboration license will be moving to lead-status. This will only be available for Enterprise agreement, and is planned </a:t>
            </a:r>
            <a:r>
              <a:rPr lang="en-US" baseline="0" dirty="0"/>
              <a:t>to </a:t>
            </a:r>
            <a:r>
              <a:rPr lang="en-US" dirty="0"/>
              <a:t>be available on MOSP as a hidden offer. MPSA sales </a:t>
            </a:r>
            <a:r>
              <a:rPr lang="en-US" baseline="0" dirty="0"/>
              <a:t>will </a:t>
            </a:r>
            <a:r>
              <a:rPr lang="en-US" dirty="0"/>
              <a:t>need to move to one of these channels. </a:t>
            </a:r>
            <a:endParaRPr lang="en-US" baseline="0" dirty="0"/>
          </a:p>
          <a:p>
            <a:r>
              <a:rPr lang="en-US" baseline="0" dirty="0"/>
              <a:t> </a:t>
            </a:r>
            <a:r>
              <a:rPr lang="en-US" b="1" dirty="0"/>
              <a:t>&lt;CLICK&gt;</a:t>
            </a:r>
          </a:p>
          <a:p>
            <a:r>
              <a:rPr lang="en-US" b="0" dirty="0"/>
              <a:t>CRM Online Enterprise customers who happened to be using Parature or MDM can continue to use these products for the life of their subscription. However, if they chose to move to Plan 1 during the renewal timeframe, they will need to also obtain the Lead Status MDM Enterprise or Parature Enterprise license separately. </a:t>
            </a:r>
          </a:p>
          <a:p>
            <a:endParaRPr lang="en-US" baseline="0" dirty="0"/>
          </a:p>
        </p:txBody>
      </p:sp>
      <p:sp>
        <p:nvSpPr>
          <p:cNvPr id="4" name="Slide Number Placeholder 3"/>
          <p:cNvSpPr>
            <a:spLocks noGrp="1"/>
          </p:cNvSpPr>
          <p:nvPr>
            <p:ph type="sldNum" sz="quarter" idx="10"/>
          </p:nvPr>
        </p:nvSpPr>
        <p:spPr/>
        <p:txBody>
          <a:bodyPr/>
          <a:lstStyle/>
          <a:p>
            <a:pPr defTabSz="931774">
              <a:defRPr/>
            </a:pPr>
            <a:fld id="{3B3BD413-3388-4FF7-8FAB-3A0BD66ADD63}" type="slidenum">
              <a:rPr lang="en-US" sz="1800" kern="0">
                <a:solidFill>
                  <a:sysClr val="windowText" lastClr="000000"/>
                </a:solidFill>
              </a:rPr>
              <a:pPr defTabSz="931774">
                <a:defRPr/>
              </a:pPr>
              <a:t>61</a:t>
            </a:fld>
            <a:endParaRPr lang="en-US" sz="1800" kern="0">
              <a:solidFill>
                <a:sysClr val="windowText" lastClr="000000"/>
              </a:solidFill>
            </a:endParaRPr>
          </a:p>
        </p:txBody>
      </p:sp>
    </p:spTree>
    <p:extLst>
      <p:ext uri="{BB962C8B-B14F-4D97-AF65-F5344CB8AC3E}">
        <p14:creationId xmlns:p14="http://schemas.microsoft.com/office/powerpoint/2010/main" val="6617909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931774">
              <a:defRPr/>
            </a:pPr>
            <a:r>
              <a:rPr lang="en-US" dirty="0"/>
              <a:t>Let’s talk about</a:t>
            </a:r>
            <a:r>
              <a:rPr lang="en-US" baseline="0" dirty="0"/>
              <a:t> the different options that existing customers have.  </a:t>
            </a:r>
            <a:r>
              <a:rPr lang="en-US" b="1" baseline="0" dirty="0"/>
              <a:t>CLICK</a:t>
            </a:r>
            <a:r>
              <a:rPr lang="en-US" baseline="0" dirty="0"/>
              <a:t>. For our existing online customers, they can choose to stay on their current SKUs until the end of their agreement or they will have options for transition to the new SKUs at anniversary. </a:t>
            </a:r>
            <a:r>
              <a:rPr lang="en-US" dirty="0">
                <a:ln>
                  <a:solidFill>
                    <a:srgbClr val="FFFFFF">
                      <a:alpha val="0"/>
                    </a:srgbClr>
                  </a:solidFill>
                </a:ln>
                <a:solidFill>
                  <a:srgbClr val="008272"/>
                </a:solidFill>
                <a:latin typeface="Segoe UI Light" pitchFamily="34" charset="0"/>
                <a:ea typeface="Segoe UI Black" panose="020B0A02040204020203" pitchFamily="34" charset="0"/>
                <a:cs typeface="Segoe UI" panose="020B0502040204020203" pitchFamily="34" charset="0"/>
              </a:rPr>
              <a:t>On November 1</a:t>
            </a:r>
            <a:r>
              <a:rPr lang="en-US" baseline="30000" dirty="0">
                <a:ln>
                  <a:solidFill>
                    <a:srgbClr val="FFFFFF">
                      <a:alpha val="0"/>
                    </a:srgbClr>
                  </a:solidFill>
                </a:ln>
                <a:solidFill>
                  <a:srgbClr val="008272"/>
                </a:solidFill>
                <a:latin typeface="Segoe UI Light" pitchFamily="34" charset="0"/>
                <a:ea typeface="Segoe UI Black" panose="020B0A02040204020203" pitchFamily="34" charset="0"/>
                <a:cs typeface="Segoe UI" panose="020B0502040204020203" pitchFamily="34" charset="0"/>
              </a:rPr>
              <a:t>st</a:t>
            </a:r>
            <a:r>
              <a:rPr lang="en-US" dirty="0">
                <a:ln>
                  <a:solidFill>
                    <a:srgbClr val="FFFFFF">
                      <a:alpha val="0"/>
                    </a:srgbClr>
                  </a:solidFill>
                </a:ln>
                <a:solidFill>
                  <a:srgbClr val="008272"/>
                </a:solidFill>
                <a:latin typeface="Segoe UI Light" pitchFamily="34" charset="0"/>
                <a:ea typeface="Segoe UI Black" panose="020B0A02040204020203" pitchFamily="34" charset="0"/>
                <a:cs typeface="Segoe UI" panose="020B0502040204020203" pitchFamily="34" charset="0"/>
              </a:rPr>
              <a:t> all the existing CRMOL and AX7 SKUs will be remove from the price list and replaced with the Dynamics 365 SKUs.  However, customers with an existing agreement can continue to transaction on the CRMOL or AX7 SKU until the end of their renewal.</a:t>
            </a:r>
          </a:p>
          <a:p>
            <a:endParaRPr lang="en-US" dirty="0"/>
          </a:p>
        </p:txBody>
      </p:sp>
      <p:sp>
        <p:nvSpPr>
          <p:cNvPr id="4" name="Date Placeholder 3"/>
          <p:cNvSpPr>
            <a:spLocks noGrp="1"/>
          </p:cNvSpPr>
          <p:nvPr>
            <p:ph type="dt" idx="10"/>
          </p:nvPr>
        </p:nvSpPr>
        <p:spPr/>
        <p:txBody>
          <a:bodyPr/>
          <a:lstStyle/>
          <a:p>
            <a:pPr defTabSz="931774">
              <a:defRPr/>
            </a:pPr>
            <a:fld id="{57C59907-4A03-46A6-B21D-785D30F6DD31}" type="datetime1">
              <a:rPr lang="en-US" sz="1800" kern="0">
                <a:solidFill>
                  <a:sysClr val="windowText" lastClr="000000"/>
                </a:solidFill>
                <a:latin typeface="Calibri" panose="020F0502020204030204"/>
              </a:rPr>
              <a:pPr defTabSz="931774">
                <a:defRPr/>
              </a:pPr>
              <a:t>12/6/2016</a:t>
            </a:fld>
            <a:endParaRPr lang="en-US" sz="1800" kern="0" dirty="0">
              <a:solidFill>
                <a:sysClr val="windowText" lastClr="000000"/>
              </a:solidFill>
              <a:latin typeface="Calibri" panose="020F0502020204030204"/>
            </a:endParaRPr>
          </a:p>
        </p:txBody>
      </p:sp>
      <p:sp>
        <p:nvSpPr>
          <p:cNvPr id="5" name="Slide Number Placeholder 4"/>
          <p:cNvSpPr>
            <a:spLocks noGrp="1"/>
          </p:cNvSpPr>
          <p:nvPr>
            <p:ph type="sldNum" sz="quarter" idx="11"/>
          </p:nvPr>
        </p:nvSpPr>
        <p:spPr/>
        <p:txBody>
          <a:bodyPr/>
          <a:lstStyle/>
          <a:p>
            <a:pPr defTabSz="931774">
              <a:defRPr/>
            </a:pPr>
            <a:fld id="{B4008EB6-D09E-4580-8CD6-DDB14511944F}" type="slidenum">
              <a:rPr lang="en-US" sz="1800" kern="0">
                <a:solidFill>
                  <a:sysClr val="windowText" lastClr="000000"/>
                </a:solidFill>
                <a:latin typeface="Calibri" panose="020F0502020204030204"/>
              </a:rPr>
              <a:pPr defTabSz="931774">
                <a:defRPr/>
              </a:pPr>
              <a:t>62</a:t>
            </a:fld>
            <a:endParaRPr lang="en-US" sz="1800" kern="0" dirty="0">
              <a:solidFill>
                <a:sysClr val="windowText" lastClr="000000"/>
              </a:solidFill>
              <a:latin typeface="Calibri" panose="020F0502020204030204"/>
            </a:endParaRPr>
          </a:p>
        </p:txBody>
      </p:sp>
      <p:sp>
        <p:nvSpPr>
          <p:cNvPr id="6" name="Header Placeholder 5"/>
          <p:cNvSpPr>
            <a:spLocks noGrp="1"/>
          </p:cNvSpPr>
          <p:nvPr>
            <p:ph type="hdr" sz="quarter" idx="12"/>
          </p:nvPr>
        </p:nvSpPr>
        <p:spPr/>
        <p:txBody>
          <a:bodyPr/>
          <a:lstStyle/>
          <a:p>
            <a:pPr defTabSz="931774">
              <a:defRPr/>
            </a:pPr>
            <a:r>
              <a:rPr lang="en-US" sz="1800" kern="0" dirty="0">
                <a:solidFill>
                  <a:sysClr val="windowText" lastClr="000000"/>
                </a:solidFill>
                <a:latin typeface="Calibri" panose="020F0502020204030204"/>
              </a:rPr>
              <a:t>Microsoft Office365</a:t>
            </a:r>
          </a:p>
        </p:txBody>
      </p:sp>
      <p:sp>
        <p:nvSpPr>
          <p:cNvPr id="7" name="Footer Placeholder 6"/>
          <p:cNvSpPr>
            <a:spLocks noGrp="1"/>
          </p:cNvSpPr>
          <p:nvPr>
            <p:ph type="ftr" sz="quarter" idx="13"/>
          </p:nvPr>
        </p:nvSpPr>
        <p:spPr/>
        <p:txBody>
          <a:bodyPr/>
          <a:lstStyle/>
          <a:p>
            <a:pPr marL="236179" defTabSz="931467" eaLnBrk="0" hangingPunct="0">
              <a:defRPr/>
            </a:pPr>
            <a:r>
              <a:rPr lang="en-US" sz="500" kern="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defTabSz="931467" eaLnBrk="0" hangingPunct="0">
              <a:defRPr/>
            </a:pPr>
            <a:r>
              <a:rPr lang="en-US" sz="500" kern="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433462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931774">
              <a:defRPr/>
            </a:pPr>
            <a:r>
              <a:rPr lang="en-US" dirty="0"/>
              <a:t>Let’s talk about</a:t>
            </a:r>
            <a:r>
              <a:rPr lang="en-US" baseline="0" dirty="0"/>
              <a:t> the different options that existing customers have.  </a:t>
            </a:r>
            <a:r>
              <a:rPr lang="en-US" b="1" baseline="0" dirty="0"/>
              <a:t>CLICK</a:t>
            </a:r>
            <a:r>
              <a:rPr lang="en-US" baseline="0" dirty="0"/>
              <a:t>. For our existing online customers, they can choose to stay on their current SKUs until the end of their agreement or they will have options for transition to the new SKUs at anniversary. </a:t>
            </a:r>
            <a:r>
              <a:rPr lang="en-US" dirty="0">
                <a:ln>
                  <a:solidFill>
                    <a:srgbClr val="FFFFFF">
                      <a:alpha val="0"/>
                    </a:srgbClr>
                  </a:solidFill>
                </a:ln>
                <a:solidFill>
                  <a:srgbClr val="008272"/>
                </a:solidFill>
                <a:latin typeface="Segoe UI Light" pitchFamily="34" charset="0"/>
                <a:ea typeface="Segoe UI Black" panose="020B0A02040204020203" pitchFamily="34" charset="0"/>
                <a:cs typeface="Segoe UI" panose="020B0502040204020203" pitchFamily="34" charset="0"/>
              </a:rPr>
              <a:t>On November 1</a:t>
            </a:r>
            <a:r>
              <a:rPr lang="en-US" baseline="30000" dirty="0">
                <a:ln>
                  <a:solidFill>
                    <a:srgbClr val="FFFFFF">
                      <a:alpha val="0"/>
                    </a:srgbClr>
                  </a:solidFill>
                </a:ln>
                <a:solidFill>
                  <a:srgbClr val="008272"/>
                </a:solidFill>
                <a:latin typeface="Segoe UI Light" pitchFamily="34" charset="0"/>
                <a:ea typeface="Segoe UI Black" panose="020B0A02040204020203" pitchFamily="34" charset="0"/>
                <a:cs typeface="Segoe UI" panose="020B0502040204020203" pitchFamily="34" charset="0"/>
              </a:rPr>
              <a:t>st</a:t>
            </a:r>
            <a:r>
              <a:rPr lang="en-US" dirty="0">
                <a:ln>
                  <a:solidFill>
                    <a:srgbClr val="FFFFFF">
                      <a:alpha val="0"/>
                    </a:srgbClr>
                  </a:solidFill>
                </a:ln>
                <a:solidFill>
                  <a:srgbClr val="008272"/>
                </a:solidFill>
                <a:latin typeface="Segoe UI Light" pitchFamily="34" charset="0"/>
                <a:ea typeface="Segoe UI Black" panose="020B0A02040204020203" pitchFamily="34" charset="0"/>
                <a:cs typeface="Segoe UI" panose="020B0502040204020203" pitchFamily="34" charset="0"/>
              </a:rPr>
              <a:t> all the existing CRMOL and AX7 SKUs will be remove from the price list and replaced with the Dynamics 365 SKUs.  However, customers with an existing agreement can continue to transaction on the CRMOL or AX7 SKU until the end of their renewal.</a:t>
            </a:r>
          </a:p>
          <a:p>
            <a:endParaRPr lang="en-US" dirty="0"/>
          </a:p>
        </p:txBody>
      </p:sp>
      <p:sp>
        <p:nvSpPr>
          <p:cNvPr id="4" name="Date Placeholder 3"/>
          <p:cNvSpPr>
            <a:spLocks noGrp="1"/>
          </p:cNvSpPr>
          <p:nvPr>
            <p:ph type="dt" idx="10"/>
          </p:nvPr>
        </p:nvSpPr>
        <p:spPr/>
        <p:txBody>
          <a:bodyPr/>
          <a:lstStyle/>
          <a:p>
            <a:pPr defTabSz="931774">
              <a:defRPr/>
            </a:pPr>
            <a:fld id="{57C59907-4A03-46A6-B21D-785D30F6DD31}" type="datetime1">
              <a:rPr lang="en-US" sz="1800" kern="0">
                <a:solidFill>
                  <a:sysClr val="windowText" lastClr="000000"/>
                </a:solidFill>
              </a:rPr>
              <a:pPr defTabSz="931774">
                <a:defRPr/>
              </a:pPr>
              <a:t>12/6/2016</a:t>
            </a:fld>
            <a:endParaRPr lang="en-US" sz="1800" kern="0" dirty="0">
              <a:solidFill>
                <a:sysClr val="windowText" lastClr="000000"/>
              </a:solidFill>
            </a:endParaRPr>
          </a:p>
        </p:txBody>
      </p:sp>
      <p:sp>
        <p:nvSpPr>
          <p:cNvPr id="5" name="Slide Number Placeholder 4"/>
          <p:cNvSpPr>
            <a:spLocks noGrp="1"/>
          </p:cNvSpPr>
          <p:nvPr>
            <p:ph type="sldNum" sz="quarter" idx="11"/>
          </p:nvPr>
        </p:nvSpPr>
        <p:spPr/>
        <p:txBody>
          <a:bodyPr/>
          <a:lstStyle/>
          <a:p>
            <a:pPr defTabSz="931774">
              <a:defRPr/>
            </a:pPr>
            <a:fld id="{B4008EB6-D09E-4580-8CD6-DDB14511944F}" type="slidenum">
              <a:rPr lang="en-US" sz="1800" kern="0">
                <a:solidFill>
                  <a:sysClr val="windowText" lastClr="000000"/>
                </a:solidFill>
              </a:rPr>
              <a:pPr defTabSz="931774">
                <a:defRPr/>
              </a:pPr>
              <a:t>8</a:t>
            </a:fld>
            <a:endParaRPr lang="en-US" sz="1800" kern="0" dirty="0">
              <a:solidFill>
                <a:sysClr val="windowText" lastClr="000000"/>
              </a:solidFill>
            </a:endParaRPr>
          </a:p>
        </p:txBody>
      </p:sp>
      <p:sp>
        <p:nvSpPr>
          <p:cNvPr id="6" name="Header Placeholder 5"/>
          <p:cNvSpPr>
            <a:spLocks noGrp="1"/>
          </p:cNvSpPr>
          <p:nvPr>
            <p:ph type="hdr" sz="quarter" idx="12"/>
          </p:nvPr>
        </p:nvSpPr>
        <p:spPr/>
        <p:txBody>
          <a:bodyPr/>
          <a:lstStyle/>
          <a:p>
            <a:pPr defTabSz="931774">
              <a:defRPr/>
            </a:pPr>
            <a:r>
              <a:rPr lang="en-US" sz="1800" kern="0" dirty="0">
                <a:solidFill>
                  <a:sysClr val="windowText" lastClr="000000"/>
                </a:solidFill>
              </a:rPr>
              <a:t>Microsoft Office365</a:t>
            </a:r>
          </a:p>
        </p:txBody>
      </p:sp>
      <p:sp>
        <p:nvSpPr>
          <p:cNvPr id="7" name="Footer Placeholder 6"/>
          <p:cNvSpPr>
            <a:spLocks noGrp="1"/>
          </p:cNvSpPr>
          <p:nvPr>
            <p:ph type="ftr" sz="quarter" idx="13"/>
          </p:nvPr>
        </p:nvSpPr>
        <p:spPr/>
        <p:txBody>
          <a:bodyPr/>
          <a:lstStyle/>
          <a:p>
            <a:pPr marL="236179" defTabSz="931467" eaLnBrk="0" hangingPunct="0">
              <a:defRPr/>
            </a:pPr>
            <a:r>
              <a:rPr lang="en-US" sz="500" kern="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defTabSz="931467" eaLnBrk="0" hangingPunct="0">
              <a:defRPr/>
            </a:pPr>
            <a:r>
              <a:rPr lang="en-US" sz="500" kern="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38152778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discuss the existing</a:t>
            </a:r>
            <a:r>
              <a:rPr lang="en-US" baseline="0" dirty="0"/>
              <a:t> online customer.</a:t>
            </a:r>
            <a:endParaRPr lang="en-US" dirty="0"/>
          </a:p>
        </p:txBody>
      </p:sp>
      <p:sp>
        <p:nvSpPr>
          <p:cNvPr id="4" name="Slide Number Placeholder 3"/>
          <p:cNvSpPr>
            <a:spLocks noGrp="1"/>
          </p:cNvSpPr>
          <p:nvPr>
            <p:ph type="sldNum" sz="quarter" idx="10"/>
          </p:nvPr>
        </p:nvSpPr>
        <p:spPr/>
        <p:txBody>
          <a:bodyPr/>
          <a:lstStyle/>
          <a:p>
            <a:pPr defTabSz="931774">
              <a:defRPr/>
            </a:pPr>
            <a:fld id="{BB65F9A6-8207-4CDE-A501-093AFE88231B}" type="slidenum">
              <a:rPr lang="en-US" sz="1800" kern="0">
                <a:solidFill>
                  <a:sysClr val="windowText" lastClr="000000"/>
                </a:solidFill>
              </a:rPr>
              <a:pPr defTabSz="931774">
                <a:defRPr/>
              </a:pPr>
              <a:t>63</a:t>
            </a:fld>
            <a:endParaRPr lang="en-US" sz="1800" kern="0">
              <a:solidFill>
                <a:sysClr val="windowText" lastClr="000000"/>
              </a:solidFill>
            </a:endParaRPr>
          </a:p>
        </p:txBody>
      </p:sp>
    </p:spTree>
    <p:extLst>
      <p:ext uri="{BB962C8B-B14F-4D97-AF65-F5344CB8AC3E}">
        <p14:creationId xmlns:p14="http://schemas.microsoft.com/office/powerpoint/2010/main" val="25508644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pPr defTabSz="931774">
              <a:defRPr/>
            </a:pPr>
            <a:r>
              <a:rPr lang="en-US" dirty="0"/>
              <a:t>Let’s talk about</a:t>
            </a:r>
            <a:r>
              <a:rPr lang="en-US" baseline="0" dirty="0"/>
              <a:t> the different options that existing customers have.  </a:t>
            </a:r>
            <a:r>
              <a:rPr lang="en-US" b="1" baseline="0" dirty="0"/>
              <a:t>CLICK</a:t>
            </a:r>
            <a:r>
              <a:rPr lang="en-US" baseline="0" dirty="0"/>
              <a:t>. For our existing online customers, they can choose to stay on their current SKUs until the end of their agreement or they will have options for transition to the new SKUs at anniversary. </a:t>
            </a:r>
            <a:r>
              <a:rPr lang="en-US" dirty="0">
                <a:ln>
                  <a:solidFill>
                    <a:srgbClr val="FFFFFF">
                      <a:alpha val="0"/>
                    </a:srgbClr>
                  </a:solidFill>
                </a:ln>
                <a:solidFill>
                  <a:srgbClr val="008272"/>
                </a:solidFill>
                <a:latin typeface="Segoe UI Light" pitchFamily="34" charset="0"/>
                <a:ea typeface="Segoe UI Black" panose="020B0A02040204020203" pitchFamily="34" charset="0"/>
                <a:cs typeface="Segoe UI" panose="020B0502040204020203" pitchFamily="34" charset="0"/>
              </a:rPr>
              <a:t>On November 1</a:t>
            </a:r>
            <a:r>
              <a:rPr lang="en-US" baseline="30000" dirty="0">
                <a:ln>
                  <a:solidFill>
                    <a:srgbClr val="FFFFFF">
                      <a:alpha val="0"/>
                    </a:srgbClr>
                  </a:solidFill>
                </a:ln>
                <a:solidFill>
                  <a:srgbClr val="008272"/>
                </a:solidFill>
                <a:latin typeface="Segoe UI Light" pitchFamily="34" charset="0"/>
                <a:ea typeface="Segoe UI Black" panose="020B0A02040204020203" pitchFamily="34" charset="0"/>
                <a:cs typeface="Segoe UI" panose="020B0502040204020203" pitchFamily="34" charset="0"/>
              </a:rPr>
              <a:t>st</a:t>
            </a:r>
            <a:r>
              <a:rPr lang="en-US" dirty="0">
                <a:ln>
                  <a:solidFill>
                    <a:srgbClr val="FFFFFF">
                      <a:alpha val="0"/>
                    </a:srgbClr>
                  </a:solidFill>
                </a:ln>
                <a:solidFill>
                  <a:srgbClr val="008272"/>
                </a:solidFill>
                <a:latin typeface="Segoe UI Light" pitchFamily="34" charset="0"/>
                <a:ea typeface="Segoe UI Black" panose="020B0A02040204020203" pitchFamily="34" charset="0"/>
                <a:cs typeface="Segoe UI" panose="020B0502040204020203" pitchFamily="34" charset="0"/>
              </a:rPr>
              <a:t> all the existing CRMOL and AX7 SKUs will be remove from the price list and replaced with the Dynamics 365 SKUs.  However, customers with an existing agreement can continue to transaction on the CRMOL or AX7 SKU until the end of their renewal.</a:t>
            </a:r>
          </a:p>
          <a:p>
            <a:endParaRPr lang="en-US" dirty="0"/>
          </a:p>
        </p:txBody>
      </p:sp>
      <p:sp>
        <p:nvSpPr>
          <p:cNvPr id="4" name="Date Placeholder 3"/>
          <p:cNvSpPr>
            <a:spLocks noGrp="1"/>
          </p:cNvSpPr>
          <p:nvPr>
            <p:ph type="dt" idx="10"/>
          </p:nvPr>
        </p:nvSpPr>
        <p:spPr/>
        <p:txBody>
          <a:bodyPr/>
          <a:lstStyle/>
          <a:p>
            <a:pPr defTabSz="931774">
              <a:defRPr/>
            </a:pPr>
            <a:fld id="{57C59907-4A03-46A6-B21D-785D30F6DD31}" type="datetime1">
              <a:rPr lang="en-US" sz="1800" kern="0">
                <a:solidFill>
                  <a:sysClr val="windowText" lastClr="000000"/>
                </a:solidFill>
              </a:rPr>
              <a:pPr defTabSz="931774">
                <a:defRPr/>
              </a:pPr>
              <a:t>12/6/2016</a:t>
            </a:fld>
            <a:endParaRPr lang="en-US" sz="1800" kern="0" dirty="0">
              <a:solidFill>
                <a:sysClr val="windowText" lastClr="000000"/>
              </a:solidFill>
            </a:endParaRPr>
          </a:p>
        </p:txBody>
      </p:sp>
      <p:sp>
        <p:nvSpPr>
          <p:cNvPr id="5" name="Slide Number Placeholder 4"/>
          <p:cNvSpPr>
            <a:spLocks noGrp="1"/>
          </p:cNvSpPr>
          <p:nvPr>
            <p:ph type="sldNum" sz="quarter" idx="11"/>
          </p:nvPr>
        </p:nvSpPr>
        <p:spPr/>
        <p:txBody>
          <a:bodyPr/>
          <a:lstStyle/>
          <a:p>
            <a:pPr defTabSz="931774">
              <a:defRPr/>
            </a:pPr>
            <a:fld id="{B4008EB6-D09E-4580-8CD6-DDB14511944F}" type="slidenum">
              <a:rPr lang="en-US" sz="1800" kern="0">
                <a:solidFill>
                  <a:sysClr val="windowText" lastClr="000000"/>
                </a:solidFill>
              </a:rPr>
              <a:pPr defTabSz="931774">
                <a:defRPr/>
              </a:pPr>
              <a:t>65</a:t>
            </a:fld>
            <a:endParaRPr lang="en-US" sz="1800" kern="0" dirty="0">
              <a:solidFill>
                <a:sysClr val="windowText" lastClr="000000"/>
              </a:solidFill>
            </a:endParaRPr>
          </a:p>
        </p:txBody>
      </p:sp>
      <p:sp>
        <p:nvSpPr>
          <p:cNvPr id="6" name="Header Placeholder 5"/>
          <p:cNvSpPr>
            <a:spLocks noGrp="1"/>
          </p:cNvSpPr>
          <p:nvPr>
            <p:ph type="hdr" sz="quarter" idx="12"/>
          </p:nvPr>
        </p:nvSpPr>
        <p:spPr/>
        <p:txBody>
          <a:bodyPr/>
          <a:lstStyle/>
          <a:p>
            <a:pPr defTabSz="931774">
              <a:defRPr/>
            </a:pPr>
            <a:r>
              <a:rPr lang="en-US" sz="1800" kern="0" dirty="0">
                <a:solidFill>
                  <a:sysClr val="windowText" lastClr="000000"/>
                </a:solidFill>
              </a:rPr>
              <a:t>Microsoft Office365</a:t>
            </a:r>
          </a:p>
        </p:txBody>
      </p:sp>
      <p:sp>
        <p:nvSpPr>
          <p:cNvPr id="7" name="Footer Placeholder 6"/>
          <p:cNvSpPr>
            <a:spLocks noGrp="1"/>
          </p:cNvSpPr>
          <p:nvPr>
            <p:ph type="ftr" sz="quarter" idx="13"/>
          </p:nvPr>
        </p:nvSpPr>
        <p:spPr/>
        <p:txBody>
          <a:bodyPr/>
          <a:lstStyle/>
          <a:p>
            <a:pPr marL="236179" defTabSz="931467" eaLnBrk="0" hangingPunct="0">
              <a:defRPr/>
            </a:pPr>
            <a:r>
              <a:rPr lang="en-US" sz="500" kern="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defTabSz="931467" eaLnBrk="0" hangingPunct="0">
              <a:defRPr/>
            </a:pPr>
            <a:r>
              <a:rPr lang="en-US" sz="500" kern="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1295560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133">
              <a:defRPr/>
            </a:pPr>
            <a:fld id="{05929545-6757-452D-94FE-833F80CC7F87}" type="slidenum">
              <a:rPr lang="en-US" sz="1800" kern="0">
                <a:solidFill>
                  <a:sysClr val="windowText" lastClr="000000"/>
                </a:solidFill>
                <a:latin typeface="Calibri" panose="020F0502020204030204"/>
              </a:rPr>
              <a:pPr defTabSz="924133">
                <a:defRPr/>
              </a:pPr>
              <a:t>66</a:t>
            </a:fld>
            <a:endParaRPr lang="en-US" sz="1800" kern="0" dirty="0">
              <a:solidFill>
                <a:sysClr val="windowText" lastClr="000000"/>
              </a:solidFill>
              <a:latin typeface="Calibri" panose="020F0502020204030204"/>
            </a:endParaRPr>
          </a:p>
        </p:txBody>
      </p:sp>
    </p:spTree>
    <p:extLst>
      <p:ext uri="{BB962C8B-B14F-4D97-AF65-F5344CB8AC3E}">
        <p14:creationId xmlns:p14="http://schemas.microsoft.com/office/powerpoint/2010/main" val="39779390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does CRM On </a:t>
            </a:r>
            <a:r>
              <a:rPr lang="en-US" dirty="0" err="1"/>
              <a:t>Prem</a:t>
            </a:r>
            <a:r>
              <a:rPr lang="en-US" dirty="0"/>
              <a:t> map to Dynamics 365 (on premises) licenses? The answer is very like how it worked for Online, minus the option of an On-premises plan. Prices shown are EA-S No level for user CALs. </a:t>
            </a:r>
          </a:p>
          <a:p>
            <a:r>
              <a:rPr lang="en-US" b="1" dirty="0"/>
              <a:t>&lt;CLICK&gt;</a:t>
            </a:r>
          </a:p>
          <a:p>
            <a:r>
              <a:rPr lang="en-US" dirty="0"/>
              <a:t>CRM Professional rights will slit into Sales and Customer Service, exactly like the online version. &lt;</a:t>
            </a:r>
            <a:r>
              <a:rPr lang="en-US" b="1" dirty="0"/>
              <a:t>CLICK&gt;</a:t>
            </a:r>
          </a:p>
          <a:p>
            <a:r>
              <a:rPr lang="en-US" dirty="0"/>
              <a:t>CRM Basic rights for cases and leads will move into the sales and customer service apps, respectively. Everything else moves to Team Members. </a:t>
            </a:r>
            <a:r>
              <a:rPr lang="en-US" b="1" dirty="0"/>
              <a:t>&lt;CLICK&gt;</a:t>
            </a:r>
          </a:p>
          <a:p>
            <a:r>
              <a:rPr lang="en-US" dirty="0"/>
              <a:t>CRM Essential rights will map to Team members. </a:t>
            </a:r>
            <a:r>
              <a:rPr lang="en-US" b="1" dirty="0"/>
              <a:t>&lt;CLICK&gt;</a:t>
            </a:r>
          </a:p>
          <a:p>
            <a:r>
              <a:rPr lang="en-US" dirty="0"/>
              <a:t>Finally CRM server license will be renamed to Dynamics 365 server, but will otherwise remain with a price drop to $0. We plan to retire the option to purchase Workgroup server, a server which includes, and is technically limited to, 5 professional CALs. Likewise, we are also retiring the 5 CAL pack version of CRM Server. </a:t>
            </a:r>
            <a:endParaRPr lang="en-US" baseline="0" dirty="0"/>
          </a:p>
        </p:txBody>
      </p:sp>
      <p:sp>
        <p:nvSpPr>
          <p:cNvPr id="4" name="Slide Number Placeholder 3"/>
          <p:cNvSpPr>
            <a:spLocks noGrp="1"/>
          </p:cNvSpPr>
          <p:nvPr>
            <p:ph type="sldNum" sz="quarter" idx="10"/>
          </p:nvPr>
        </p:nvSpPr>
        <p:spPr/>
        <p:txBody>
          <a:bodyPr/>
          <a:lstStyle/>
          <a:p>
            <a:pPr defTabSz="931774">
              <a:defRPr/>
            </a:pPr>
            <a:fld id="{3B3BD413-3388-4FF7-8FAB-3A0BD66ADD63}" type="slidenum">
              <a:rPr lang="en-US" sz="1800" kern="0">
                <a:solidFill>
                  <a:sysClr val="windowText" lastClr="000000"/>
                </a:solidFill>
              </a:rPr>
              <a:pPr defTabSz="931774">
                <a:defRPr/>
              </a:pPr>
              <a:t>67</a:t>
            </a:fld>
            <a:endParaRPr lang="en-US" sz="1800" kern="0">
              <a:solidFill>
                <a:sysClr val="windowText" lastClr="000000"/>
              </a:solidFill>
            </a:endParaRPr>
          </a:p>
        </p:txBody>
      </p:sp>
    </p:spTree>
    <p:extLst>
      <p:ext uri="{BB962C8B-B14F-4D97-AF65-F5344CB8AC3E}">
        <p14:creationId xmlns:p14="http://schemas.microsoft.com/office/powerpoint/2010/main" val="6322099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CRM on premises existing customers who are in contract as of October 31, 2016, will have 2 experiences. First of all, once they have completed payment on their L, they will be granted their successor licenses in the new model. So if you have a Pro license paid, you will be granted a commensurate number of Sales and Customer Service Licenses. Secondly, existing customers will be able </a:t>
            </a:r>
            <a:r>
              <a:rPr lang="en-US" baseline="0" dirty="0"/>
              <a:t>to </a:t>
            </a:r>
            <a:r>
              <a:rPr lang="en-US" dirty="0"/>
              <a:t>use transition SKUs, giving them a discount on their continuing SA payments for Sales or Customer Service, or their EA-subscription for these licenses. This will be at a discount of 20% or greater than the base SA price. </a:t>
            </a:r>
          </a:p>
          <a:p>
            <a:endParaRPr lang="en-US" dirty="0"/>
          </a:p>
          <a:p>
            <a:r>
              <a:rPr lang="en-US" dirty="0"/>
              <a:t>Currently, these transition SKUs are planned </a:t>
            </a:r>
            <a:r>
              <a:rPr lang="en-US" baseline="0" dirty="0"/>
              <a:t>to </a:t>
            </a:r>
            <a:r>
              <a:rPr lang="en-US" dirty="0"/>
              <a:t>be available through the end of this fiscal year, available in EA and MPSA&gt; </a:t>
            </a:r>
          </a:p>
        </p:txBody>
      </p:sp>
      <p:sp>
        <p:nvSpPr>
          <p:cNvPr id="4" name="Slide Number Placeholder 3"/>
          <p:cNvSpPr>
            <a:spLocks noGrp="1"/>
          </p:cNvSpPr>
          <p:nvPr>
            <p:ph type="sldNum" sz="quarter" idx="10"/>
          </p:nvPr>
        </p:nvSpPr>
        <p:spPr/>
        <p:txBody>
          <a:bodyPr/>
          <a:lstStyle/>
          <a:p>
            <a:pPr defTabSz="931774">
              <a:defRPr/>
            </a:pPr>
            <a:fld id="{BB65F9A6-8207-4CDE-A501-093AFE88231B}" type="slidenum">
              <a:rPr lang="en-US" sz="1800" kern="0">
                <a:solidFill>
                  <a:sysClr val="windowText" lastClr="000000"/>
                </a:solidFill>
              </a:rPr>
              <a:pPr defTabSz="931774">
                <a:defRPr/>
              </a:pPr>
              <a:t>68</a:t>
            </a:fld>
            <a:endParaRPr lang="en-US" sz="1800" kern="0">
              <a:solidFill>
                <a:sysClr val="windowText" lastClr="000000"/>
              </a:solidFill>
            </a:endParaRPr>
          </a:p>
        </p:txBody>
      </p:sp>
    </p:spTree>
    <p:extLst>
      <p:ext uri="{BB962C8B-B14F-4D97-AF65-F5344CB8AC3E}">
        <p14:creationId xmlns:p14="http://schemas.microsoft.com/office/powerpoint/2010/main" val="40879062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one step deeper into exactly what licenses will be granted for existing on </a:t>
            </a:r>
            <a:r>
              <a:rPr lang="en-US" dirty="0" err="1"/>
              <a:t>prem</a:t>
            </a:r>
            <a:r>
              <a:rPr lang="en-US" dirty="0"/>
              <a:t> customers, it goes as follows: </a:t>
            </a:r>
          </a:p>
          <a:p>
            <a:r>
              <a:rPr lang="en-US" dirty="0"/>
              <a:t>1. Pro and basic users both will be granted Sales and Customer Service licenses</a:t>
            </a:r>
          </a:p>
          <a:p>
            <a:r>
              <a:rPr lang="en-US" dirty="0"/>
              <a:t>2. Essential users will be granted a Team Members license. </a:t>
            </a:r>
          </a:p>
          <a:p>
            <a:r>
              <a:rPr lang="en-US" dirty="0"/>
              <a:t>Again, upon granting of the license customers would only need to pay SA on those licenses. And while we are giving each Pro user for example a Sales AND Customer Service CAL, they can only have 1 assigned at a given time. If both are needed at once, they can use the Dynamics 365 Enterprise Plan 1 transition offer. </a:t>
            </a:r>
          </a:p>
          <a:p>
            <a:endParaRPr lang="en-US" dirty="0"/>
          </a:p>
          <a:p>
            <a:r>
              <a:rPr lang="en-US" dirty="0"/>
              <a:t>Please note, device licenses are granted for device licenses, and user licenses for user licenses. </a:t>
            </a:r>
          </a:p>
        </p:txBody>
      </p:sp>
      <p:sp>
        <p:nvSpPr>
          <p:cNvPr id="4" name="Slide Number Placeholder 3"/>
          <p:cNvSpPr>
            <a:spLocks noGrp="1"/>
          </p:cNvSpPr>
          <p:nvPr>
            <p:ph type="sldNum" sz="quarter" idx="10"/>
          </p:nvPr>
        </p:nvSpPr>
        <p:spPr/>
        <p:txBody>
          <a:bodyPr/>
          <a:lstStyle/>
          <a:p>
            <a:pPr defTabSz="931774">
              <a:defRPr/>
            </a:pPr>
            <a:fld id="{376CCD60-2EC0-4CB9-B465-483BA56A2EFD}" type="slidenum">
              <a:rPr lang="en-US" sz="1800" kern="0">
                <a:solidFill>
                  <a:sysClr val="windowText" lastClr="000000"/>
                </a:solidFill>
              </a:rPr>
              <a:pPr defTabSz="931774">
                <a:defRPr/>
              </a:pPr>
              <a:t>69</a:t>
            </a:fld>
            <a:endParaRPr lang="en-US" sz="1800" kern="0">
              <a:solidFill>
                <a:sysClr val="windowText" lastClr="000000"/>
              </a:solidFill>
            </a:endParaRPr>
          </a:p>
        </p:txBody>
      </p:sp>
    </p:spTree>
    <p:extLst>
      <p:ext uri="{BB962C8B-B14F-4D97-AF65-F5344CB8AC3E}">
        <p14:creationId xmlns:p14="http://schemas.microsoft.com/office/powerpoint/2010/main" val="2649062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shows the actual offers we plan to make available to customers. These numbers could change slightly as we are still some time out from release, but this is the direction we are going. </a:t>
            </a:r>
          </a:p>
          <a:p>
            <a:endParaRPr lang="en-US" dirty="0"/>
          </a:p>
          <a:p>
            <a:r>
              <a:rPr lang="en-US" dirty="0"/>
              <a:t>For the Pro Users, a 40% discount from Customer Service or Sales Software Assurance or EA-S will be provided. </a:t>
            </a:r>
          </a:p>
          <a:p>
            <a:r>
              <a:rPr lang="en-US" dirty="0"/>
              <a:t>For Basic users, a more generous 63% discount will be provided to Sales or Customer Service SA. </a:t>
            </a:r>
          </a:p>
          <a:p>
            <a:r>
              <a:rPr lang="en-US" dirty="0"/>
              <a:t>Finally, Essential users will get a 22% discount on SA or EA-S. </a:t>
            </a:r>
          </a:p>
          <a:p>
            <a:endParaRPr lang="en-US" dirty="0"/>
          </a:p>
          <a:p>
            <a:r>
              <a:rPr lang="en-US" dirty="0"/>
              <a:t>Please note, the number of SKUs which can leverage the deeper Basic discount is determined by the number of Basic licenses on contract on 10/31/2016.</a:t>
            </a:r>
          </a:p>
        </p:txBody>
      </p:sp>
      <p:sp>
        <p:nvSpPr>
          <p:cNvPr id="4" name="Slide Number Placeholder 3"/>
          <p:cNvSpPr>
            <a:spLocks noGrp="1"/>
          </p:cNvSpPr>
          <p:nvPr>
            <p:ph type="sldNum" sz="quarter" idx="10"/>
          </p:nvPr>
        </p:nvSpPr>
        <p:spPr/>
        <p:txBody>
          <a:bodyPr/>
          <a:lstStyle/>
          <a:p>
            <a:pPr defTabSz="931774">
              <a:defRPr/>
            </a:pPr>
            <a:fld id="{376CCD60-2EC0-4CB9-B465-483BA56A2EFD}" type="slidenum">
              <a:rPr lang="en-US" sz="1800" kern="0">
                <a:solidFill>
                  <a:sysClr val="windowText" lastClr="000000"/>
                </a:solidFill>
                <a:latin typeface="Calibri" panose="020F0502020204030204"/>
              </a:rPr>
              <a:pPr defTabSz="931774">
                <a:defRPr/>
              </a:pPr>
              <a:t>70</a:t>
            </a:fld>
            <a:endParaRPr lang="en-US" sz="1800" kern="0">
              <a:solidFill>
                <a:sysClr val="windowText" lastClr="000000"/>
              </a:solidFill>
              <a:latin typeface="Calibri" panose="020F0502020204030204"/>
            </a:endParaRPr>
          </a:p>
        </p:txBody>
      </p:sp>
    </p:spTree>
    <p:extLst>
      <p:ext uri="{BB962C8B-B14F-4D97-AF65-F5344CB8AC3E}">
        <p14:creationId xmlns:p14="http://schemas.microsoft.com/office/powerpoint/2010/main" val="38554122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discuss the existing</a:t>
            </a:r>
            <a:r>
              <a:rPr lang="en-US" baseline="0" dirty="0"/>
              <a:t> online customer.</a:t>
            </a:r>
            <a:endParaRPr lang="en-US" dirty="0"/>
          </a:p>
        </p:txBody>
      </p:sp>
      <p:sp>
        <p:nvSpPr>
          <p:cNvPr id="4" name="Slide Number Placeholder 3"/>
          <p:cNvSpPr>
            <a:spLocks noGrp="1"/>
          </p:cNvSpPr>
          <p:nvPr>
            <p:ph type="sldNum" sz="quarter" idx="10"/>
          </p:nvPr>
        </p:nvSpPr>
        <p:spPr/>
        <p:txBody>
          <a:bodyPr/>
          <a:lstStyle/>
          <a:p>
            <a:pPr defTabSz="931774">
              <a:defRPr/>
            </a:pPr>
            <a:fld id="{BB65F9A6-8207-4CDE-A501-093AFE88231B}" type="slidenum">
              <a:rPr lang="en-US" sz="1800" kern="0">
                <a:solidFill>
                  <a:sysClr val="windowText" lastClr="000000"/>
                </a:solidFill>
              </a:rPr>
              <a:pPr defTabSz="931774">
                <a:defRPr/>
              </a:pPr>
              <a:t>73</a:t>
            </a:fld>
            <a:endParaRPr lang="en-US" sz="1800" kern="0">
              <a:solidFill>
                <a:sysClr val="windowText" lastClr="000000"/>
              </a:solidFill>
            </a:endParaRPr>
          </a:p>
        </p:txBody>
      </p:sp>
    </p:spTree>
    <p:extLst>
      <p:ext uri="{BB962C8B-B14F-4D97-AF65-F5344CB8AC3E}">
        <p14:creationId xmlns:p14="http://schemas.microsoft.com/office/powerpoint/2010/main" val="28910490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Earlier in this module we discuss how we provide a 15% discount for the Cloud add-on and From SA SKUs.  Well I am very excited to share a special existing customer offer with you.  We really want our on-prem customers to move to the cloud</a:t>
            </a:r>
            <a:r>
              <a:rPr lang="en-US" baseline="0" dirty="0"/>
              <a:t> and beginning November 1</a:t>
            </a:r>
            <a:r>
              <a:rPr lang="en-US" baseline="30000" dirty="0"/>
              <a:t>st</a:t>
            </a:r>
            <a:r>
              <a:rPr lang="en-US" baseline="0" dirty="0"/>
              <a:t> we will be offering those customers a 40% discount instead of the 15% discount.  This offer will apply </a:t>
            </a:r>
            <a:r>
              <a:rPr lang="en-US" dirty="0"/>
              <a:t>to</a:t>
            </a:r>
            <a:r>
              <a:rPr lang="en-US" baseline="0" dirty="0"/>
              <a:t> CRM and AX </a:t>
            </a:r>
            <a:r>
              <a:rPr lang="en-US" dirty="0"/>
              <a:t>on-prem </a:t>
            </a:r>
            <a:r>
              <a:rPr lang="en-US" baseline="0" dirty="0"/>
              <a:t>customers as of October 31, 2016.  The 40% discount will be applied to the Cloud </a:t>
            </a:r>
            <a:r>
              <a:rPr lang="en-US" baseline="0" dirty="0" err="1"/>
              <a:t>addon</a:t>
            </a:r>
            <a:r>
              <a:rPr lang="en-US" baseline="0" dirty="0"/>
              <a:t> and From SA SKUs when they transition to Microsoft Dynamics 365.  This offer will be available in EA, MPSA and CSP.  There really is </a:t>
            </a:r>
            <a:r>
              <a:rPr lang="en-US" dirty="0"/>
              <a:t>No Better time to buy!  New on-prem customers should act now before November 1</a:t>
            </a:r>
            <a:r>
              <a:rPr lang="en-US" baseline="30000" dirty="0"/>
              <a:t>st</a:t>
            </a:r>
            <a:r>
              <a:rPr lang="en-US" dirty="0"/>
              <a:t> to purchase their AX</a:t>
            </a:r>
            <a:r>
              <a:rPr lang="en-US" baseline="0" dirty="0"/>
              <a:t> or CRM licenses.</a:t>
            </a:r>
            <a:endParaRPr lang="en-US" dirty="0"/>
          </a:p>
        </p:txBody>
      </p:sp>
      <p:sp>
        <p:nvSpPr>
          <p:cNvPr id="4" name="Slide Number Placeholder 3"/>
          <p:cNvSpPr>
            <a:spLocks noGrp="1"/>
          </p:cNvSpPr>
          <p:nvPr>
            <p:ph type="sldNum" sz="quarter" idx="10"/>
          </p:nvPr>
        </p:nvSpPr>
        <p:spPr/>
        <p:txBody>
          <a:bodyPr/>
          <a:lstStyle/>
          <a:p>
            <a:pPr defTabSz="931774">
              <a:defRPr/>
            </a:pPr>
            <a:fld id="{BB65F9A6-8207-4CDE-A501-093AFE88231B}" type="slidenum">
              <a:rPr lang="en-US" sz="1800" kern="0">
                <a:solidFill>
                  <a:sysClr val="windowText" lastClr="000000"/>
                </a:solidFill>
              </a:rPr>
              <a:pPr defTabSz="931774">
                <a:defRPr/>
              </a:pPr>
              <a:t>76</a:t>
            </a:fld>
            <a:endParaRPr lang="en-US" sz="1800" kern="0">
              <a:solidFill>
                <a:sysClr val="windowText" lastClr="000000"/>
              </a:solidFill>
            </a:endParaRPr>
          </a:p>
        </p:txBody>
      </p:sp>
    </p:spTree>
    <p:extLst>
      <p:ext uri="{BB962C8B-B14F-4D97-AF65-F5344CB8AC3E}">
        <p14:creationId xmlns:p14="http://schemas.microsoft.com/office/powerpoint/2010/main" val="11812230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the previous slide we discussed an offer to</a:t>
            </a:r>
            <a:r>
              <a:rPr lang="en-US" dirty="0"/>
              <a:t> encourage our customers to take this opportunity to move from their On-premises deployment to Dynamics 365 cloud.</a:t>
            </a:r>
            <a:r>
              <a:rPr lang="en-US" baseline="0" dirty="0"/>
              <a:t> </a:t>
            </a:r>
            <a:r>
              <a:rPr lang="en-US" dirty="0"/>
              <a:t>Let’s discuss how this offer</a:t>
            </a:r>
            <a:r>
              <a:rPr lang="en-US" baseline="0" dirty="0"/>
              <a:t> will benefit CRM </a:t>
            </a:r>
            <a:r>
              <a:rPr lang="en-US" dirty="0"/>
              <a:t>on-prem</a:t>
            </a:r>
            <a:r>
              <a:rPr lang="en-US" baseline="0" dirty="0"/>
              <a:t> customers.  </a:t>
            </a:r>
            <a:r>
              <a:rPr lang="en-US" dirty="0"/>
              <a:t>Professional users have a great opportunity to move to Enterprise Plan 1 for $69, less than the Tier 4 price. They can achieve this through either a From SA USL or keeping SA and leveraging a cloud-add on option. Basic CAL users have options to move to Sales or Customer service for $35, or to Plan 1 for $40, our best deal available.  Finally, Essential CAL users will also get a discounted price to move to Dynamics 365 for Team Members for $6.</a:t>
            </a:r>
          </a:p>
        </p:txBody>
      </p:sp>
      <p:sp>
        <p:nvSpPr>
          <p:cNvPr id="4" name="Slide Number Placeholder 3"/>
          <p:cNvSpPr>
            <a:spLocks noGrp="1"/>
          </p:cNvSpPr>
          <p:nvPr>
            <p:ph type="sldNum" sz="quarter" idx="10"/>
          </p:nvPr>
        </p:nvSpPr>
        <p:spPr/>
        <p:txBody>
          <a:bodyPr/>
          <a:lstStyle/>
          <a:p>
            <a:pPr defTabSz="931774">
              <a:defRPr/>
            </a:pPr>
            <a:fld id="{376CCD60-2EC0-4CB9-B465-483BA56A2EFD}" type="slidenum">
              <a:rPr lang="en-US" sz="1800" kern="0">
                <a:solidFill>
                  <a:sysClr val="windowText" lastClr="000000"/>
                </a:solidFill>
              </a:rPr>
              <a:pPr defTabSz="931774">
                <a:defRPr/>
              </a:pPr>
              <a:t>77</a:t>
            </a:fld>
            <a:endParaRPr lang="en-US" sz="1800" kern="0">
              <a:solidFill>
                <a:sysClr val="windowText" lastClr="000000"/>
              </a:solidFill>
            </a:endParaRPr>
          </a:p>
        </p:txBody>
      </p:sp>
    </p:spTree>
    <p:extLst>
      <p:ext uri="{BB962C8B-B14F-4D97-AF65-F5344CB8AC3E}">
        <p14:creationId xmlns:p14="http://schemas.microsoft.com/office/powerpoint/2010/main" val="4207530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dirty="0"/>
              <a:t> </a:t>
            </a:r>
            <a:r>
              <a:rPr lang="en-US" dirty="0"/>
              <a:t> that we’re starting to understand the new user licensing model, I’m going to walk through how this maps to current CRM Online licensing at a high level.</a:t>
            </a:r>
            <a:r>
              <a:rPr lang="EN-US" dirty="0"/>
              <a:t> </a:t>
            </a:r>
            <a:r>
              <a:rPr lang="en-US" dirty="0"/>
              <a:t> </a:t>
            </a:r>
            <a:r>
              <a:rPr lang="en-US" b="1" dirty="0"/>
              <a:t>&lt;CLICK&gt;</a:t>
            </a:r>
            <a:endParaRPr lang="en-US" dirty="0"/>
          </a:p>
          <a:p>
            <a:r>
              <a:rPr lang="en-US" dirty="0"/>
              <a:t>CRM Enterprise users will likely need Plan 1, as this will include all Dynamics 365 functionality except Operations. Note, Plan 1 does exclude Microsoft Dynamics Marketing and Microsoft Parature, as these are not considered part of Dynamics 365. More on those later. </a:t>
            </a:r>
            <a:r>
              <a:rPr lang="en-US" b="1" dirty="0"/>
              <a:t>&lt;CLICK&gt;</a:t>
            </a:r>
          </a:p>
          <a:p>
            <a:r>
              <a:rPr lang="en-US" dirty="0"/>
              <a:t>One of the major changes for CRM Online is that we are no longer selling rights from multiple workloads in one blended role, but separating that functionality into distinct applications. In alignment, CRM Professional functionality has been split across the new Sales and Customer Service Applications. This split is a fairly logical one, with Opportunities, competitors and such going to sales, and Cases, SLAs &amp; Entitlements and so on going to Customer Service. We’ll have more detail on that later in the module. Users who need functionality across both apps should move to Enterprise Plan 1. As you can see, this will be a price increase, but many managed customers, those with at least 100 seats, will benefit from moving to enterprise plan 1 to take advantage of tiered pricing, as it drops to $90 at that point and can go as low as $60. </a:t>
            </a:r>
            <a:r>
              <a:rPr lang="en-US" b="1" dirty="0"/>
              <a:t>&lt;CLICK&gt;</a:t>
            </a:r>
          </a:p>
          <a:p>
            <a:r>
              <a:rPr lang="en-US" dirty="0"/>
              <a:t>The second big changes to existing CRM licensing is that we have flattened the number of user tiers to only 2: Full users with Apps or Plans, and Light users with the Team Members license. This means loss of a few tiers for CRM, including the Basic license. All of the Basic functionality except that which mapped to a sales or customer service role, is moving into Team Members. The only two pieces of functionality moving into Sales and Customer Service are Lead Management, and Case Management, respectively. Everything else is in Team Members. Basic users will also potentially benefit from the plan if they were using both cases and leads, or had custom use rights. </a:t>
            </a:r>
            <a:r>
              <a:rPr lang="en-US" b="1" dirty="0"/>
              <a:t>&lt;CLICK&gt;</a:t>
            </a:r>
          </a:p>
          <a:p>
            <a:r>
              <a:rPr lang="en-US" dirty="0"/>
              <a:t>Next, we have Essential and Employee Self Service. These map very cleanly into the new Team Members offer. You can see this is a stepdown in the base price vs. Essential, and even more of a reduction with tiered pricing. For Employee Self Service deployments, which in my experience are typically well in excess of the highest 1,000 tier, the base price is now $4. </a:t>
            </a:r>
            <a:r>
              <a:rPr lang="en-US" b="1" dirty="0"/>
              <a:t>&lt;CLICK&gt;&lt;CLICK&gt;</a:t>
            </a:r>
          </a:p>
          <a:p>
            <a:pPr>
              <a:defRPr/>
            </a:pPr>
            <a:r>
              <a:rPr lang="en-US" dirty="0"/>
              <a:t>Field Service and Project Service Automation were recently introduced as add-ons to Basic, at the very beginning of our pivot to a more workload-oriented point of view. For each offer, the contents of the add-ons will map fairly cleanly to the standalone offers. In instances where case management, from Basic, was still needed, or where the Add-on was added to the Professional license, the best option is to move to Plan 1. Additionally, larger deployments will economically be better off with Plan 1 with the tiered pricing. </a:t>
            </a:r>
            <a:r>
              <a:rPr lang="en-US" b="1" dirty="0"/>
              <a:t>&lt;CLICK&gt;</a:t>
            </a:r>
          </a:p>
          <a:p>
            <a:pPr>
              <a:defRPr/>
            </a:pPr>
            <a:r>
              <a:rPr lang="en-US" dirty="0"/>
              <a:t>Finally, you will have noticed in Module 1 that there was no standalone user license for Social Engagement in the Dynamics 365 model. That is because we are no longer selling it standalone, but including the full functionality of what was previously Social Engagement Enterprise within each of the Plan 1 business apps. The additional posts option will still be available.</a:t>
            </a:r>
            <a:r>
              <a:rPr lang="EN-US" dirty="0"/>
              <a:t> </a:t>
            </a:r>
            <a:endParaRPr lang="en-US" dirty="0"/>
          </a:p>
          <a:p>
            <a:r>
              <a:rPr lang="en-US" dirty="0"/>
              <a:t>Members </a:t>
            </a:r>
            <a:r>
              <a:rPr lang="en-US" dirty="0" err="1"/>
              <a:t>members</a:t>
            </a:r>
            <a:endParaRPr lang="en-US" dirty="0"/>
          </a:p>
        </p:txBody>
      </p:sp>
      <p:sp>
        <p:nvSpPr>
          <p:cNvPr id="4" name="Slide Number Placeholder 3"/>
          <p:cNvSpPr>
            <a:spLocks noGrp="1"/>
          </p:cNvSpPr>
          <p:nvPr>
            <p:ph type="sldNum" sz="quarter" idx="10"/>
          </p:nvPr>
        </p:nvSpPr>
        <p:spPr/>
        <p:txBody>
          <a:bodyPr/>
          <a:lstStyle/>
          <a:p>
            <a:pPr defTabSz="931774">
              <a:defRPr/>
            </a:pPr>
            <a:fld id="{3B3BD413-3388-4FF7-8FAB-3A0BD66ADD63}" type="slidenum">
              <a:rPr lang="en-US" sz="1800" kern="0">
                <a:solidFill>
                  <a:sysClr val="windowText" lastClr="000000"/>
                </a:solidFill>
                <a:latin typeface="Calibri" panose="020F0502020204030204"/>
              </a:rPr>
              <a:pPr defTabSz="931774">
                <a:defRPr/>
              </a:pPr>
              <a:t>9</a:t>
            </a:fld>
            <a:endParaRPr lang="en-US" sz="1800" kern="0">
              <a:solidFill>
                <a:sysClr val="windowText" lastClr="000000"/>
              </a:solidFill>
              <a:latin typeface="Calibri" panose="020F0502020204030204"/>
            </a:endParaRPr>
          </a:p>
        </p:txBody>
      </p:sp>
    </p:spTree>
    <p:extLst>
      <p:ext uri="{BB962C8B-B14F-4D97-AF65-F5344CB8AC3E}">
        <p14:creationId xmlns:p14="http://schemas.microsoft.com/office/powerpoint/2010/main" val="1725390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discuss the existing</a:t>
            </a:r>
            <a:r>
              <a:rPr lang="en-US" baseline="0" dirty="0"/>
              <a:t> online customer.</a:t>
            </a:r>
            <a:endParaRPr lang="en-US" dirty="0"/>
          </a:p>
        </p:txBody>
      </p:sp>
      <p:sp>
        <p:nvSpPr>
          <p:cNvPr id="4" name="Slide Number Placeholder 3"/>
          <p:cNvSpPr>
            <a:spLocks noGrp="1"/>
          </p:cNvSpPr>
          <p:nvPr>
            <p:ph type="sldNum" sz="quarter" idx="10"/>
          </p:nvPr>
        </p:nvSpPr>
        <p:spPr/>
        <p:txBody>
          <a:bodyPr/>
          <a:lstStyle/>
          <a:p>
            <a:pPr defTabSz="931774">
              <a:defRPr/>
            </a:pPr>
            <a:fld id="{BB65F9A6-8207-4CDE-A501-093AFE88231B}" type="slidenum">
              <a:rPr lang="en-US" sz="1800" kern="0">
                <a:solidFill>
                  <a:sysClr val="windowText" lastClr="000000"/>
                </a:solidFill>
              </a:rPr>
              <a:pPr defTabSz="931774">
                <a:defRPr/>
              </a:pPr>
              <a:t>82</a:t>
            </a:fld>
            <a:endParaRPr lang="en-US" sz="1800" kern="0">
              <a:solidFill>
                <a:sysClr val="windowText" lastClr="000000"/>
              </a:solidFill>
            </a:endParaRPr>
          </a:p>
        </p:txBody>
      </p:sp>
    </p:spTree>
    <p:extLst>
      <p:ext uri="{BB962C8B-B14F-4D97-AF65-F5344CB8AC3E}">
        <p14:creationId xmlns:p14="http://schemas.microsoft.com/office/powerpoint/2010/main" val="6381415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first discuss the existing</a:t>
            </a:r>
            <a:r>
              <a:rPr lang="en-US" baseline="0" dirty="0"/>
              <a:t> online customer.</a:t>
            </a:r>
            <a:endParaRPr lang="en-US" dirty="0"/>
          </a:p>
        </p:txBody>
      </p:sp>
      <p:sp>
        <p:nvSpPr>
          <p:cNvPr id="4" name="Slide Number Placeholder 3"/>
          <p:cNvSpPr>
            <a:spLocks noGrp="1"/>
          </p:cNvSpPr>
          <p:nvPr>
            <p:ph type="sldNum" sz="quarter" idx="10"/>
          </p:nvPr>
        </p:nvSpPr>
        <p:spPr/>
        <p:txBody>
          <a:bodyPr/>
          <a:lstStyle/>
          <a:p>
            <a:pPr defTabSz="931774">
              <a:defRPr/>
            </a:pPr>
            <a:fld id="{BB65F9A6-8207-4CDE-A501-093AFE88231B}" type="slidenum">
              <a:rPr lang="en-US" sz="1800" kern="0">
                <a:solidFill>
                  <a:sysClr val="windowText" lastClr="000000"/>
                </a:solidFill>
              </a:rPr>
              <a:pPr defTabSz="931774">
                <a:defRPr/>
              </a:pPr>
              <a:t>85</a:t>
            </a:fld>
            <a:endParaRPr lang="en-US" sz="1800" kern="0">
              <a:solidFill>
                <a:sysClr val="windowText" lastClr="000000"/>
              </a:solidFill>
            </a:endParaRPr>
          </a:p>
        </p:txBody>
      </p:sp>
    </p:spTree>
    <p:extLst>
      <p:ext uri="{BB962C8B-B14F-4D97-AF65-F5344CB8AC3E}">
        <p14:creationId xmlns:p14="http://schemas.microsoft.com/office/powerpoint/2010/main" val="7063316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Earlier in this module we discuss how we provide a 15% discount for the Cloud add-on and From SA SKUs.  Well I am very excited to share a special existing customer offer with you.  We really want our on-prem customers to move to the cloud</a:t>
            </a:r>
            <a:r>
              <a:rPr lang="en-US" baseline="0" dirty="0"/>
              <a:t> and beginning November 1</a:t>
            </a:r>
            <a:r>
              <a:rPr lang="en-US" baseline="30000" dirty="0"/>
              <a:t>st</a:t>
            </a:r>
            <a:r>
              <a:rPr lang="en-US" baseline="0" dirty="0"/>
              <a:t> we will be offering those customers a 40% discount instead of the 15% discount.  This offer will apply </a:t>
            </a:r>
            <a:r>
              <a:rPr lang="en-US" dirty="0"/>
              <a:t>to</a:t>
            </a:r>
            <a:r>
              <a:rPr lang="en-US" baseline="0" dirty="0"/>
              <a:t> CRM and AX </a:t>
            </a:r>
            <a:r>
              <a:rPr lang="en-US" dirty="0"/>
              <a:t>on-prem </a:t>
            </a:r>
            <a:r>
              <a:rPr lang="en-US" baseline="0" dirty="0"/>
              <a:t>customers as of October 31, 2016.  The 40% discount will be applied to the Cloud </a:t>
            </a:r>
            <a:r>
              <a:rPr lang="en-US" baseline="0" dirty="0" err="1"/>
              <a:t>addon</a:t>
            </a:r>
            <a:r>
              <a:rPr lang="en-US" baseline="0" dirty="0"/>
              <a:t> and From SA SKUs when they transition to Microsoft Dynamics 365.  This offer will be available in EA, MPSA and CSP.  There really is </a:t>
            </a:r>
            <a:r>
              <a:rPr lang="en-US" dirty="0"/>
              <a:t>No Better time to buy!  New on-prem customers should act now before November 1</a:t>
            </a:r>
            <a:r>
              <a:rPr lang="en-US" baseline="30000" dirty="0"/>
              <a:t>st</a:t>
            </a:r>
            <a:r>
              <a:rPr lang="en-US" dirty="0"/>
              <a:t> to purchase their AX</a:t>
            </a:r>
            <a:r>
              <a:rPr lang="en-US" baseline="0" dirty="0"/>
              <a:t> or CRM licenses.</a:t>
            </a:r>
            <a:endParaRPr lang="en-US" dirty="0"/>
          </a:p>
        </p:txBody>
      </p:sp>
      <p:sp>
        <p:nvSpPr>
          <p:cNvPr id="4" name="Slide Number Placeholder 3"/>
          <p:cNvSpPr>
            <a:spLocks noGrp="1"/>
          </p:cNvSpPr>
          <p:nvPr>
            <p:ph type="sldNum" sz="quarter" idx="10"/>
          </p:nvPr>
        </p:nvSpPr>
        <p:spPr/>
        <p:txBody>
          <a:bodyPr/>
          <a:lstStyle/>
          <a:p>
            <a:pPr defTabSz="931774">
              <a:defRPr/>
            </a:pPr>
            <a:fld id="{BB65F9A6-8207-4CDE-A501-093AFE88231B}" type="slidenum">
              <a:rPr lang="en-US" sz="1800" kern="0">
                <a:solidFill>
                  <a:sysClr val="windowText" lastClr="000000"/>
                </a:solidFill>
              </a:rPr>
              <a:pPr defTabSz="931774">
                <a:defRPr/>
              </a:pPr>
              <a:t>88</a:t>
            </a:fld>
            <a:endParaRPr lang="en-US" sz="1800" kern="0">
              <a:solidFill>
                <a:sysClr val="windowText" lastClr="000000"/>
              </a:solidFill>
            </a:endParaRPr>
          </a:p>
        </p:txBody>
      </p:sp>
    </p:spTree>
    <p:extLst>
      <p:ext uri="{BB962C8B-B14F-4D97-AF65-F5344CB8AC3E}">
        <p14:creationId xmlns:p14="http://schemas.microsoft.com/office/powerpoint/2010/main" val="9132148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how the existing customer offer will work for AX on-prem </a:t>
            </a:r>
            <a:r>
              <a:rPr lang="en-US" baseline="0" dirty="0"/>
              <a:t>customers.  All existing AX </a:t>
            </a:r>
            <a:r>
              <a:rPr lang="en-US" dirty="0"/>
              <a:t>on-prem </a:t>
            </a:r>
            <a:r>
              <a:rPr lang="en-US" baseline="0" dirty="0"/>
              <a:t>CALs will receive 40% off the From SA and Cloud Add-on.  The Enterprise and functional users will actually receive the 40% off the Plan and not the Operations App.  The Operations App will only have the standard 15% discount.  However, this offer will make migrating to the plan significantly cheaper than moving to the Operations App. In addition to being a better deal, the user will also get access to CRM</a:t>
            </a:r>
            <a:r>
              <a:rPr lang="en-US" dirty="0"/>
              <a:t> and </a:t>
            </a:r>
            <a:r>
              <a:rPr lang="en-US" baseline="0" dirty="0"/>
              <a:t>Power Apps.  The Ax </a:t>
            </a:r>
            <a:r>
              <a:rPr lang="en-US" dirty="0"/>
              <a:t>on-prem</a:t>
            </a:r>
            <a:r>
              <a:rPr lang="en-US" baseline="0" dirty="0"/>
              <a:t> Task and Self Serve CALs will use the From SA and Cloud Add-on SKUs to migrate to the Dynamics 365 for Team Members USL also with a 40% discount.  Finally we have the Task Device license – this license will also get a 40% discount on the transition </a:t>
            </a:r>
            <a:r>
              <a:rPr lang="en-US" dirty="0"/>
              <a:t>SKU to Dynamics 365</a:t>
            </a:r>
            <a:r>
              <a:rPr lang="en-US" baseline="0" dirty="0"/>
              <a:t>.</a:t>
            </a:r>
            <a:endParaRPr lang="en-US" dirty="0"/>
          </a:p>
        </p:txBody>
      </p:sp>
      <p:sp>
        <p:nvSpPr>
          <p:cNvPr id="4" name="Slide Number Placeholder 3"/>
          <p:cNvSpPr>
            <a:spLocks noGrp="1"/>
          </p:cNvSpPr>
          <p:nvPr>
            <p:ph type="sldNum" sz="quarter" idx="10"/>
          </p:nvPr>
        </p:nvSpPr>
        <p:spPr/>
        <p:txBody>
          <a:bodyPr/>
          <a:lstStyle/>
          <a:p>
            <a:pPr defTabSz="931774">
              <a:defRPr/>
            </a:pPr>
            <a:fld id="{376CCD60-2EC0-4CB9-B465-483BA56A2EFD}" type="slidenum">
              <a:rPr lang="en-US" sz="1800" kern="0">
                <a:solidFill>
                  <a:sysClr val="windowText" lastClr="000000"/>
                </a:solidFill>
              </a:rPr>
              <a:pPr defTabSz="931774">
                <a:defRPr/>
              </a:pPr>
              <a:t>89</a:t>
            </a:fld>
            <a:endParaRPr lang="en-US" sz="1800" kern="0">
              <a:solidFill>
                <a:sysClr val="windowText" lastClr="000000"/>
              </a:solidFill>
            </a:endParaRPr>
          </a:p>
        </p:txBody>
      </p:sp>
    </p:spTree>
    <p:extLst>
      <p:ext uri="{BB962C8B-B14F-4D97-AF65-F5344CB8AC3E}">
        <p14:creationId xmlns:p14="http://schemas.microsoft.com/office/powerpoint/2010/main" val="7493644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module</a:t>
            </a:r>
            <a:r>
              <a:rPr lang="en-US" dirty="0"/>
              <a:t> </a:t>
            </a:r>
            <a:r>
              <a:rPr lang="en-US"/>
              <a:t>will </a:t>
            </a:r>
            <a:r>
              <a:rPr lang="en-US" dirty="0"/>
              <a:t>go into an additional option for Public Sector customers</a:t>
            </a:r>
            <a:r>
              <a:rPr lang="en-US"/>
              <a:t>. </a:t>
            </a:r>
            <a:endParaRPr lang="en-US" dirty="0"/>
          </a:p>
        </p:txBody>
      </p:sp>
      <p:sp>
        <p:nvSpPr>
          <p:cNvPr id="4" name="Slide Number Placeholder 3"/>
          <p:cNvSpPr>
            <a:spLocks noGrp="1"/>
          </p:cNvSpPr>
          <p:nvPr>
            <p:ph type="sldNum" sz="quarter" idx="10"/>
          </p:nvPr>
        </p:nvSpPr>
        <p:spPr/>
        <p:txBody>
          <a:bodyPr/>
          <a:lstStyle/>
          <a:p>
            <a:pPr defTabSz="931774">
              <a:defRPr/>
            </a:pPr>
            <a:fld id="{BB65F9A6-8207-4CDE-A501-093AFE88231B}" type="slidenum">
              <a:rPr lang="en-US" sz="1800" kern="0">
                <a:solidFill>
                  <a:sysClr val="windowText" lastClr="000000"/>
                </a:solidFill>
              </a:rPr>
              <a:pPr defTabSz="931774">
                <a:defRPr/>
              </a:pPr>
              <a:t>94</a:t>
            </a:fld>
            <a:endParaRPr lang="en-US" sz="1800" kern="0">
              <a:solidFill>
                <a:sysClr val="windowText" lastClr="000000"/>
              </a:solidFill>
            </a:endParaRPr>
          </a:p>
        </p:txBody>
      </p:sp>
    </p:spTree>
    <p:extLst>
      <p:ext uri="{BB962C8B-B14F-4D97-AF65-F5344CB8AC3E}">
        <p14:creationId xmlns:p14="http://schemas.microsoft.com/office/powerpoint/2010/main" val="15110374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r>
              <a:rPr lang="en-US" dirty="0"/>
              <a:t>Due to the approach to limit this to only public sector customers and leverage a lead status offer to enforce availability restrictions, Case management will have a relatively smaller availability as compared to the broader Plan 1 Apps &amp; </a:t>
            </a:r>
            <a:r>
              <a:rPr lang="en-US"/>
              <a:t>Team Members </a:t>
            </a:r>
            <a:r>
              <a:rPr lang="en-US" dirty="0"/>
              <a:t>availability, shown in the left column. It will not be available in CSP or MOSP, which do not have the concept of lead status. It</a:t>
            </a:r>
            <a:r>
              <a:rPr lang="en-US" b="0" dirty="0"/>
              <a:t> will be available in Enterprise Agreement and MPSA, with some limitations. </a:t>
            </a:r>
            <a:r>
              <a:rPr lang="en-US" dirty="0"/>
              <a:t> </a:t>
            </a:r>
            <a:r>
              <a:rPr lang="en-US" b="1" dirty="0"/>
              <a:t>&lt;CLICK&gt; </a:t>
            </a:r>
            <a:r>
              <a:rPr lang="en-US" b="0" dirty="0"/>
              <a:t>For Enterprise Agreement, it will only be available on the public government, academic, and GCC based (including government contractor) price lists. </a:t>
            </a:r>
            <a:r>
              <a:rPr lang="en-US" b="1" dirty="0"/>
              <a:t>&lt;CLICK&gt; </a:t>
            </a:r>
            <a:r>
              <a:rPr lang="en-US" b="0" dirty="0"/>
              <a:t>For MPSA, this will only be available for GCC, since lacking a lead-status mechanism for enforcement, we are relying on the GCC validation process to control for access. </a:t>
            </a:r>
            <a:endParaRPr lang="en-US" dirty="0"/>
          </a:p>
        </p:txBody>
      </p:sp>
      <p:sp>
        <p:nvSpPr>
          <p:cNvPr id="4" name="Date Placeholder 3"/>
          <p:cNvSpPr>
            <a:spLocks noGrp="1"/>
          </p:cNvSpPr>
          <p:nvPr>
            <p:ph type="dt" idx="10"/>
          </p:nvPr>
        </p:nvSpPr>
        <p:spPr/>
        <p:txBody>
          <a:bodyPr/>
          <a:lstStyle/>
          <a:p>
            <a:pPr defTabSz="931774">
              <a:defRPr/>
            </a:pPr>
            <a:fld id="{57C59907-4A03-46A6-B21D-785D30F6DD31}" type="datetime1">
              <a:rPr lang="en-US" sz="1800" kern="0">
                <a:solidFill>
                  <a:sysClr val="windowText" lastClr="000000"/>
                </a:solidFill>
              </a:rPr>
              <a:pPr defTabSz="931774">
                <a:defRPr/>
              </a:pPr>
              <a:t>12/6/2016</a:t>
            </a:fld>
            <a:endParaRPr lang="en-US" sz="1800" kern="0" dirty="0">
              <a:solidFill>
                <a:sysClr val="windowText" lastClr="000000"/>
              </a:solidFill>
            </a:endParaRPr>
          </a:p>
        </p:txBody>
      </p:sp>
      <p:sp>
        <p:nvSpPr>
          <p:cNvPr id="5" name="Slide Number Placeholder 4"/>
          <p:cNvSpPr>
            <a:spLocks noGrp="1"/>
          </p:cNvSpPr>
          <p:nvPr>
            <p:ph type="sldNum" sz="quarter" idx="11"/>
          </p:nvPr>
        </p:nvSpPr>
        <p:spPr/>
        <p:txBody>
          <a:bodyPr/>
          <a:lstStyle/>
          <a:p>
            <a:pPr defTabSz="931774">
              <a:defRPr/>
            </a:pPr>
            <a:fld id="{B4008EB6-D09E-4580-8CD6-DDB14511944F}" type="slidenum">
              <a:rPr lang="en-US" sz="1800" kern="0">
                <a:solidFill>
                  <a:sysClr val="windowText" lastClr="000000"/>
                </a:solidFill>
              </a:rPr>
              <a:pPr defTabSz="931774">
                <a:defRPr/>
              </a:pPr>
              <a:t>95</a:t>
            </a:fld>
            <a:endParaRPr lang="en-US" sz="1800" kern="0" dirty="0">
              <a:solidFill>
                <a:sysClr val="windowText" lastClr="000000"/>
              </a:solidFill>
            </a:endParaRPr>
          </a:p>
        </p:txBody>
      </p:sp>
      <p:sp>
        <p:nvSpPr>
          <p:cNvPr id="6" name="Header Placeholder 5"/>
          <p:cNvSpPr>
            <a:spLocks noGrp="1"/>
          </p:cNvSpPr>
          <p:nvPr>
            <p:ph type="hdr" sz="quarter" idx="12"/>
          </p:nvPr>
        </p:nvSpPr>
        <p:spPr/>
        <p:txBody>
          <a:bodyPr/>
          <a:lstStyle/>
          <a:p>
            <a:pPr defTabSz="931774">
              <a:defRPr/>
            </a:pPr>
            <a:r>
              <a:rPr lang="en-US" sz="1800" kern="0" dirty="0">
                <a:solidFill>
                  <a:sysClr val="windowText" lastClr="000000"/>
                </a:solidFill>
              </a:rPr>
              <a:t>Microsoft Office365</a:t>
            </a:r>
          </a:p>
        </p:txBody>
      </p:sp>
      <p:sp>
        <p:nvSpPr>
          <p:cNvPr id="7" name="Footer Placeholder 6"/>
          <p:cNvSpPr>
            <a:spLocks noGrp="1"/>
          </p:cNvSpPr>
          <p:nvPr>
            <p:ph type="ftr" sz="quarter" idx="13"/>
          </p:nvPr>
        </p:nvSpPr>
        <p:spPr/>
        <p:txBody>
          <a:bodyPr/>
          <a:lstStyle/>
          <a:p>
            <a:pPr marL="236179" defTabSz="931467" eaLnBrk="0" hangingPunct="0">
              <a:defRPr/>
            </a:pPr>
            <a:r>
              <a:rPr lang="en-US" sz="500" kern="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defTabSz="931467" eaLnBrk="0" hangingPunct="0">
              <a:defRPr/>
            </a:pPr>
            <a:r>
              <a:rPr lang="en-US" sz="500" kern="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854769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existing customer offer terms are defined in the existing customer module, as well as the on-premises module. We are just going to go into the details of those offers as relates to customer service. </a:t>
            </a:r>
          </a:p>
          <a:p>
            <a:br>
              <a:rPr lang="en-US" dirty="0"/>
            </a:br>
            <a:r>
              <a:rPr lang="en-US" b="1" dirty="0"/>
              <a:t>&lt;CLICK&gt;</a:t>
            </a:r>
            <a:r>
              <a:rPr lang="en-US" dirty="0"/>
              <a:t>For an Online to Online transition, there is no special transition price. Basic customers can step up from $30 to $40. </a:t>
            </a:r>
          </a:p>
          <a:p>
            <a:r>
              <a:rPr lang="en-US" b="1" dirty="0"/>
              <a:t>&lt;CLICK&gt;</a:t>
            </a:r>
            <a:r>
              <a:rPr lang="en-US" dirty="0"/>
              <a:t>For an On </a:t>
            </a:r>
            <a:r>
              <a:rPr lang="en-US" dirty="0" err="1"/>
              <a:t>Prem</a:t>
            </a:r>
            <a:r>
              <a:rPr lang="en-US" dirty="0"/>
              <a:t> to online migration, where we are incenting customers to move, to the cloud by offering them a From SA price of $30, a 25% discount vs. the full USL price. This is also available in a Cloud Add-on construct for $23 plus SA. </a:t>
            </a:r>
          </a:p>
          <a:p>
            <a:endParaRPr lang="en-US" dirty="0"/>
          </a:p>
          <a:p>
            <a:r>
              <a:rPr lang="en-US" b="1" dirty="0"/>
              <a:t>&lt;CLICK&gt;</a:t>
            </a:r>
            <a:r>
              <a:rPr lang="en-US" dirty="0"/>
              <a:t>Finally, for on </a:t>
            </a:r>
            <a:r>
              <a:rPr lang="en-US" dirty="0" err="1"/>
              <a:t>prem</a:t>
            </a:r>
            <a:r>
              <a:rPr lang="en-US" dirty="0"/>
              <a:t> to On </a:t>
            </a:r>
            <a:r>
              <a:rPr lang="en-US" dirty="0" err="1"/>
              <a:t>Prem</a:t>
            </a:r>
            <a:r>
              <a:rPr lang="en-US" dirty="0"/>
              <a:t> transitions, Case management will be available to basic customers for $14 EA-S No level or roughly $9 for just SA. </a:t>
            </a:r>
          </a:p>
          <a:p>
            <a:endParaRPr lang="en-US" dirty="0"/>
          </a:p>
          <a:p>
            <a:r>
              <a:rPr lang="en-US" dirty="0"/>
              <a:t>These transition offers will be applicable for the term of the customer agreement after renewal. </a:t>
            </a:r>
          </a:p>
        </p:txBody>
      </p:sp>
      <p:sp>
        <p:nvSpPr>
          <p:cNvPr id="4" name="Slide Number Placeholder 3"/>
          <p:cNvSpPr>
            <a:spLocks noGrp="1"/>
          </p:cNvSpPr>
          <p:nvPr>
            <p:ph type="sldNum" sz="quarter" idx="10"/>
          </p:nvPr>
        </p:nvSpPr>
        <p:spPr/>
        <p:txBody>
          <a:bodyPr/>
          <a:lstStyle/>
          <a:p>
            <a:pPr defTabSz="931774">
              <a:defRPr/>
            </a:pPr>
            <a:fld id="{376CCD60-2EC0-4CB9-B465-483BA56A2EFD}" type="slidenum">
              <a:rPr lang="en-US" sz="1800" kern="0">
                <a:solidFill>
                  <a:sysClr val="windowText" lastClr="000000"/>
                </a:solidFill>
              </a:rPr>
              <a:pPr defTabSz="931774">
                <a:defRPr/>
              </a:pPr>
              <a:t>96</a:t>
            </a:fld>
            <a:endParaRPr lang="en-US" sz="1800" kern="0">
              <a:solidFill>
                <a:sysClr val="windowText" lastClr="000000"/>
              </a:solidFill>
            </a:endParaRPr>
          </a:p>
        </p:txBody>
      </p:sp>
    </p:spTree>
    <p:extLst>
      <p:ext uri="{BB962C8B-B14F-4D97-AF65-F5344CB8AC3E}">
        <p14:creationId xmlns:p14="http://schemas.microsoft.com/office/powerpoint/2010/main" val="17508822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a:t>, </a:t>
            </a:r>
            <a:r>
              <a:rPr lang="en-US" dirty="0"/>
              <a:t>let’s walk through what this means for our Existing Customers.  We have flexible options for our customers to move to Dynamics 365 – let’s dive </a:t>
            </a:r>
            <a:r>
              <a:rPr lang="en-US"/>
              <a:t>in!!</a:t>
            </a:r>
            <a:endParaRPr lang="en-US" dirty="0"/>
          </a:p>
        </p:txBody>
      </p:sp>
      <p:sp>
        <p:nvSpPr>
          <p:cNvPr id="4" name="Header Placeholder 3"/>
          <p:cNvSpPr>
            <a:spLocks noGrp="1"/>
          </p:cNvSpPr>
          <p:nvPr>
            <p:ph type="hdr" sz="quarter" idx="10"/>
          </p:nvPr>
        </p:nvSpPr>
        <p:spPr/>
        <p:txBody>
          <a:bodyPr/>
          <a:lstStyle/>
          <a:p>
            <a:pPr defTabSz="931774">
              <a:defRPr/>
            </a:pPr>
            <a:endParaRPr lang="en-US" sz="1800" kern="0" dirty="0">
              <a:solidFill>
                <a:sysClr val="windowText" lastClr="000000"/>
              </a:solidFill>
            </a:endParaRPr>
          </a:p>
        </p:txBody>
      </p:sp>
      <p:sp>
        <p:nvSpPr>
          <p:cNvPr id="5" name="Footer Placeholder 4"/>
          <p:cNvSpPr>
            <a:spLocks noGrp="1"/>
          </p:cNvSpPr>
          <p:nvPr>
            <p:ph type="ftr" sz="quarter" idx="11"/>
          </p:nvPr>
        </p:nvSpPr>
        <p:spPr/>
        <p:txBody>
          <a:bodyPr/>
          <a:lstStyle/>
          <a:p>
            <a:pPr defTabSz="931467" eaLnBrk="0" hangingPunct="0">
              <a:defRPr/>
            </a:pPr>
            <a:r>
              <a:rPr lang="en-US" sz="400" kern="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defTabSz="931774">
              <a:defRPr/>
            </a:pPr>
            <a:fld id="{7D10C09F-FCA1-48C8-B40D-42E1045D109E}" type="datetime8">
              <a:rPr lang="en-US" sz="1800" kern="0">
                <a:solidFill>
                  <a:sysClr val="windowText" lastClr="000000"/>
                </a:solidFill>
              </a:rPr>
              <a:pPr defTabSz="931774">
                <a:defRPr/>
              </a:pPr>
              <a:t>12/6/2016 1:42 PM</a:t>
            </a:fld>
            <a:endParaRPr lang="en-US" sz="1800" kern="0" dirty="0">
              <a:solidFill>
                <a:sysClr val="windowText" lastClr="000000"/>
              </a:solidFill>
            </a:endParaRPr>
          </a:p>
        </p:txBody>
      </p:sp>
      <p:sp>
        <p:nvSpPr>
          <p:cNvPr id="7" name="Slide Number Placeholder 6"/>
          <p:cNvSpPr>
            <a:spLocks noGrp="1"/>
          </p:cNvSpPr>
          <p:nvPr>
            <p:ph type="sldNum" sz="quarter" idx="13"/>
          </p:nvPr>
        </p:nvSpPr>
        <p:spPr/>
        <p:txBody>
          <a:bodyPr/>
          <a:lstStyle/>
          <a:p>
            <a:pPr defTabSz="931774">
              <a:defRPr/>
            </a:pPr>
            <a:fld id="{B4008EB6-D09E-4580-8CD6-DDB14511944F}" type="slidenum">
              <a:rPr lang="en-US" sz="1800" kern="0">
                <a:solidFill>
                  <a:sysClr val="windowText" lastClr="000000"/>
                </a:solidFill>
              </a:rPr>
              <a:pPr defTabSz="931774">
                <a:defRPr/>
              </a:pPr>
              <a:t>97</a:t>
            </a:fld>
            <a:endParaRPr lang="en-US" sz="1800" kern="0" dirty="0">
              <a:solidFill>
                <a:sysClr val="windowText" lastClr="000000"/>
              </a:solidFill>
            </a:endParaRPr>
          </a:p>
        </p:txBody>
      </p:sp>
    </p:spTree>
    <p:extLst>
      <p:ext uri="{BB962C8B-B14F-4D97-AF65-F5344CB8AC3E}">
        <p14:creationId xmlns:p14="http://schemas.microsoft.com/office/powerpoint/2010/main" val="23622192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am excited to share a special existing customer offer to help drive the conversations with your customers!  B</a:t>
            </a:r>
            <a:r>
              <a:rPr lang="en-US" dirty="0"/>
              <a:t>beginning November 1</a:t>
            </a:r>
            <a:r>
              <a:rPr lang="en-US" baseline="30000" dirty="0"/>
              <a:t>st</a:t>
            </a:r>
            <a:r>
              <a:rPr lang="en-US" dirty="0"/>
              <a:t>, Microsoft will be offering existing NAV, GP and SL on-premises customers a 40% discount off of the full </a:t>
            </a:r>
            <a:r>
              <a:rPr lang="en-US" dirty="0" err="1"/>
              <a:t>USL</a:t>
            </a:r>
            <a:r>
              <a:rPr lang="en-US" dirty="0"/>
              <a:t> price of Financials. The discount will be applied to the From SA SKUs and to select Cloud Add-ons when they transition to Microsoft Dynamics 365.  This </a:t>
            </a:r>
            <a:r>
              <a:rPr lang="en-US" baseline="0" dirty="0"/>
              <a:t>offer</a:t>
            </a:r>
            <a:r>
              <a:rPr lang="en-US" dirty="0"/>
              <a:t> will be available in </a:t>
            </a:r>
            <a:r>
              <a:rPr lang="en-US" dirty="0" err="1"/>
              <a:t>CSP</a:t>
            </a:r>
            <a:r>
              <a:rPr lang="en-US" dirty="0"/>
              <a:t> only.  Let’s dive deeper into the transition discounts and SKU mapping on the next slide.  </a:t>
            </a:r>
          </a:p>
          <a:p>
            <a:endParaRPr lang="en-US" dirty="0"/>
          </a:p>
          <a:p>
            <a:r>
              <a:rPr lang="en-US" dirty="0"/>
              <a:t>Note, existing customers have to be customers before 11/1/16. </a:t>
            </a:r>
          </a:p>
        </p:txBody>
      </p:sp>
      <p:sp>
        <p:nvSpPr>
          <p:cNvPr id="4" name="Slide Number Placeholder 3"/>
          <p:cNvSpPr>
            <a:spLocks noGrp="1"/>
          </p:cNvSpPr>
          <p:nvPr>
            <p:ph type="sldNum" sz="quarter" idx="10"/>
          </p:nvPr>
        </p:nvSpPr>
        <p:spPr/>
        <p:txBody>
          <a:bodyPr/>
          <a:lstStyle/>
          <a:p>
            <a:pPr defTabSz="931774">
              <a:defRPr/>
            </a:pPr>
            <a:fld id="{BB65F9A6-8207-4CDE-A501-093AFE88231B}" type="slidenum">
              <a:rPr lang="en-US" sz="1800" kern="0">
                <a:solidFill>
                  <a:sysClr val="windowText" lastClr="000000"/>
                </a:solidFill>
              </a:rPr>
              <a:pPr defTabSz="931774">
                <a:defRPr/>
              </a:pPr>
              <a:t>100</a:t>
            </a:fld>
            <a:endParaRPr lang="en-US" sz="1800" kern="0">
              <a:solidFill>
                <a:sysClr val="windowText" lastClr="000000"/>
              </a:solidFill>
            </a:endParaRPr>
          </a:p>
        </p:txBody>
      </p:sp>
    </p:spTree>
    <p:extLst>
      <p:ext uri="{BB962C8B-B14F-4D97-AF65-F5344CB8AC3E}">
        <p14:creationId xmlns:p14="http://schemas.microsoft.com/office/powerpoint/2010/main" val="25310954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a:t> </a:t>
            </a:r>
            <a:r>
              <a:rPr lang="en-US" dirty="0"/>
              <a:t>that we reviewed the great discounts offered for Existing customers, let’s see how each of the user types map. </a:t>
            </a:r>
            <a:r>
              <a:rPr lang="en-US"/>
              <a:t> Each </a:t>
            </a:r>
            <a:r>
              <a:rPr lang="en-US" dirty="0"/>
              <a:t>of the existing user licenses on the latest Dynamics price list map to the new user licenses in Dynamics 365</a:t>
            </a:r>
            <a:r>
              <a:rPr lang="en-US"/>
              <a:t>. NAV </a:t>
            </a:r>
            <a:r>
              <a:rPr lang="en-US" dirty="0"/>
              <a:t>Full and Limited CALs map to Dynamics 365 for Financials either with a From SA USL or keeping Enhancement and leveraging a cloud-add on option. The From SA SKU is a 40% discount off of the regular priced offer of $40.  Customers can add the Cloud add-on for Full users at $3 or $0, which means they continue paying for Enhancement and add the cloud at $0.  Dynamics GP Full Users have options to move to Dynamics 365 for Financials, while the Limited User maps to the </a:t>
            </a:r>
            <a:r>
              <a:rPr lang="en-US"/>
              <a:t>Team Members USL</a:t>
            </a:r>
            <a:r>
              <a:rPr lang="en-US" dirty="0"/>
              <a:t>.  Lastly, SL Pro/AM/BE and Standard users have options to move to Dynamics 365 for Financials, while the light users map to the </a:t>
            </a:r>
            <a:r>
              <a:rPr lang="en-US"/>
              <a:t>Team Members </a:t>
            </a:r>
            <a:r>
              <a:rPr lang="en-US" dirty="0"/>
              <a:t>SKU.</a:t>
            </a:r>
            <a:r>
              <a:rPr lang="en-US"/>
              <a:t>  </a:t>
            </a:r>
            <a:endParaRPr lang="en-US" dirty="0"/>
          </a:p>
        </p:txBody>
      </p:sp>
      <p:sp>
        <p:nvSpPr>
          <p:cNvPr id="4" name="Slide Number Placeholder 3"/>
          <p:cNvSpPr>
            <a:spLocks noGrp="1"/>
          </p:cNvSpPr>
          <p:nvPr>
            <p:ph type="sldNum" sz="quarter" idx="10"/>
          </p:nvPr>
        </p:nvSpPr>
        <p:spPr/>
        <p:txBody>
          <a:bodyPr/>
          <a:lstStyle/>
          <a:p>
            <a:pPr defTabSz="931774">
              <a:defRPr/>
            </a:pPr>
            <a:fld id="{376CCD60-2EC0-4CB9-B465-483BA56A2EFD}" type="slidenum">
              <a:rPr lang="en-US" sz="1800" kern="0">
                <a:solidFill>
                  <a:sysClr val="windowText" lastClr="000000"/>
                </a:solidFill>
              </a:rPr>
              <a:pPr defTabSz="931774">
                <a:defRPr/>
              </a:pPr>
              <a:t>101</a:t>
            </a:fld>
            <a:endParaRPr lang="en-US" sz="1800" kern="0">
              <a:solidFill>
                <a:sysClr val="windowText" lastClr="000000"/>
              </a:solidFill>
            </a:endParaRPr>
          </a:p>
        </p:txBody>
      </p:sp>
    </p:spTree>
    <p:extLst>
      <p:ext uri="{BB962C8B-B14F-4D97-AF65-F5344CB8AC3E}">
        <p14:creationId xmlns:p14="http://schemas.microsoft.com/office/powerpoint/2010/main" val="2476041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make the price change smoother for our existing customers we will have these transition offers available for those renewing in the next calendar year. The options will depend on and be limited to the number of prior licenses owned. Previously professional users, or Basic users with a Field or Project Service Automation add-on can leverage options to move to any of the standalone Sales, Customer Service, Field Service, or Project Service apps at a discounted price of $76 per user per month. Our best transition offer is for those Pro customers who will move to Plan 1 and can do so for a discounted price of $86. </a:t>
            </a:r>
          </a:p>
          <a:p>
            <a:r>
              <a:rPr lang="en-US" dirty="0"/>
              <a:t>For users who were previously only using basic at $30, we will have more aggressive discounts available. These users can move to the Sales or Customer Service offers for $50, or to Plan 1 for $57, our best offer. </a:t>
            </a:r>
          </a:p>
          <a:p>
            <a:r>
              <a:rPr lang="en-US" dirty="0"/>
              <a:t>These transition offers will be applicable for the term of the customer agreement after renewal. </a:t>
            </a:r>
          </a:p>
        </p:txBody>
      </p:sp>
      <p:sp>
        <p:nvSpPr>
          <p:cNvPr id="4" name="Slide Number Placeholder 3"/>
          <p:cNvSpPr>
            <a:spLocks noGrp="1"/>
          </p:cNvSpPr>
          <p:nvPr>
            <p:ph type="sldNum" sz="quarter" idx="10"/>
          </p:nvPr>
        </p:nvSpPr>
        <p:spPr/>
        <p:txBody>
          <a:bodyPr/>
          <a:lstStyle/>
          <a:p>
            <a:pPr defTabSz="931774">
              <a:defRPr/>
            </a:pPr>
            <a:fld id="{376CCD60-2EC0-4CB9-B465-483BA56A2EFD}" type="slidenum">
              <a:rPr lang="en-US" sz="1800" kern="0">
                <a:solidFill>
                  <a:sysClr val="windowText" lastClr="000000"/>
                </a:solidFill>
              </a:rPr>
              <a:pPr defTabSz="931774">
                <a:defRPr/>
              </a:pPr>
              <a:t>11</a:t>
            </a:fld>
            <a:endParaRPr lang="en-US" sz="1800" kern="0">
              <a:solidFill>
                <a:sysClr val="windowText" lastClr="000000"/>
              </a:solidFill>
            </a:endParaRPr>
          </a:p>
        </p:txBody>
      </p:sp>
    </p:spTree>
    <p:extLst>
      <p:ext uri="{BB962C8B-B14F-4D97-AF65-F5344CB8AC3E}">
        <p14:creationId xmlns:p14="http://schemas.microsoft.com/office/powerpoint/2010/main" val="12023235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2375" cy="3544888"/>
          </a:xfrm>
        </p:spPr>
      </p:sp>
      <p:sp>
        <p:nvSpPr>
          <p:cNvPr id="3" name="Notes Placeholder 2"/>
          <p:cNvSpPr>
            <a:spLocks noGrp="1"/>
          </p:cNvSpPr>
          <p:nvPr>
            <p:ph type="body" idx="1"/>
          </p:nvPr>
        </p:nvSpPr>
        <p:spPr/>
        <p:txBody>
          <a:bodyPr/>
          <a:lstStyle/>
          <a:p>
            <a:r>
              <a:rPr lang="en-US" dirty="0"/>
              <a:t>Let’s talk about</a:t>
            </a:r>
            <a:r>
              <a:rPr lang="en-US" baseline="0" dirty="0"/>
              <a:t> the different options that existing customers have. </a:t>
            </a:r>
            <a:r>
              <a:rPr lang="en-GB" dirty="0"/>
              <a:t>Microsoft continues to develop and enhance Dynamics NAV, GP and SL, as we discussed earlier and we respect that customers will want to make their own decisions about whether and when they want to move to the cloud.  As and when customers are ready, we want to recognise the investment customers have already made and we have compelling transition options available to support them. </a:t>
            </a:r>
            <a:r>
              <a:rPr lang="en-US" baseline="0" dirty="0"/>
              <a:t> </a:t>
            </a:r>
          </a:p>
          <a:p>
            <a:r>
              <a:rPr lang="en-US" dirty="0"/>
              <a:t>First, for </a:t>
            </a:r>
            <a:r>
              <a:rPr lang="en-US" baseline="0" dirty="0"/>
              <a:t>our </a:t>
            </a:r>
            <a:r>
              <a:rPr lang="en-US" dirty="0"/>
              <a:t>on-prem </a:t>
            </a:r>
            <a:r>
              <a:rPr lang="en-US" baseline="0" dirty="0"/>
              <a:t>customers they can choose to stay with their </a:t>
            </a:r>
            <a:r>
              <a:rPr lang="en-US" dirty="0"/>
              <a:t>on-prem</a:t>
            </a:r>
            <a:r>
              <a:rPr lang="en-US" baseline="0" dirty="0"/>
              <a:t> deployment</a:t>
            </a:r>
            <a:r>
              <a:rPr lang="en-US" dirty="0"/>
              <a:t> and continue renewing Enhancement or SA…...  </a:t>
            </a:r>
            <a:r>
              <a:rPr lang="en-US" baseline="0" dirty="0"/>
              <a:t>However, if those customers are ready to </a:t>
            </a:r>
            <a:r>
              <a:rPr lang="en-US" dirty="0"/>
              <a:t>move</a:t>
            </a:r>
            <a:r>
              <a:rPr lang="en-US" baseline="0" dirty="0"/>
              <a:t> to the cloud they can do so via a Cloud Add-on SKU or From SA SKU.  We will now deep dive on each of the customer options.</a:t>
            </a:r>
            <a:endParaRPr lang="en-US" dirty="0"/>
          </a:p>
        </p:txBody>
      </p:sp>
      <p:sp>
        <p:nvSpPr>
          <p:cNvPr id="4" name="Date Placeholder 3"/>
          <p:cNvSpPr>
            <a:spLocks noGrp="1"/>
          </p:cNvSpPr>
          <p:nvPr>
            <p:ph type="dt" idx="10"/>
          </p:nvPr>
        </p:nvSpPr>
        <p:spPr/>
        <p:txBody>
          <a:bodyPr/>
          <a:lstStyle/>
          <a:p>
            <a:pPr defTabSz="931774">
              <a:defRPr/>
            </a:pPr>
            <a:fld id="{57C59907-4A03-46A6-B21D-785D30F6DD31}" type="datetime1">
              <a:rPr lang="en-US" sz="1800" kern="0">
                <a:solidFill>
                  <a:sysClr val="windowText" lastClr="000000"/>
                </a:solidFill>
              </a:rPr>
              <a:pPr defTabSz="931774">
                <a:defRPr/>
              </a:pPr>
              <a:t>12/6/2016</a:t>
            </a:fld>
            <a:endParaRPr lang="en-US" sz="1800" kern="0" dirty="0">
              <a:solidFill>
                <a:sysClr val="windowText" lastClr="000000"/>
              </a:solidFill>
            </a:endParaRPr>
          </a:p>
        </p:txBody>
      </p:sp>
      <p:sp>
        <p:nvSpPr>
          <p:cNvPr id="5" name="Slide Number Placeholder 4"/>
          <p:cNvSpPr>
            <a:spLocks noGrp="1"/>
          </p:cNvSpPr>
          <p:nvPr>
            <p:ph type="sldNum" sz="quarter" idx="11"/>
          </p:nvPr>
        </p:nvSpPr>
        <p:spPr/>
        <p:txBody>
          <a:bodyPr/>
          <a:lstStyle/>
          <a:p>
            <a:pPr defTabSz="931774">
              <a:defRPr/>
            </a:pPr>
            <a:fld id="{B4008EB6-D09E-4580-8CD6-DDB14511944F}" type="slidenum">
              <a:rPr lang="en-US" sz="1800" kern="0">
                <a:solidFill>
                  <a:sysClr val="windowText" lastClr="000000"/>
                </a:solidFill>
              </a:rPr>
              <a:pPr defTabSz="931774">
                <a:defRPr/>
              </a:pPr>
              <a:t>103</a:t>
            </a:fld>
            <a:endParaRPr lang="en-US" sz="1800" kern="0" dirty="0">
              <a:solidFill>
                <a:sysClr val="windowText" lastClr="000000"/>
              </a:solidFill>
            </a:endParaRPr>
          </a:p>
        </p:txBody>
      </p:sp>
      <p:sp>
        <p:nvSpPr>
          <p:cNvPr id="6" name="Header Placeholder 5"/>
          <p:cNvSpPr>
            <a:spLocks noGrp="1"/>
          </p:cNvSpPr>
          <p:nvPr>
            <p:ph type="hdr" sz="quarter" idx="12"/>
          </p:nvPr>
        </p:nvSpPr>
        <p:spPr/>
        <p:txBody>
          <a:bodyPr/>
          <a:lstStyle/>
          <a:p>
            <a:pPr defTabSz="931774">
              <a:defRPr/>
            </a:pPr>
            <a:r>
              <a:rPr lang="en-US" sz="1800" kern="0" dirty="0">
                <a:solidFill>
                  <a:sysClr val="windowText" lastClr="000000"/>
                </a:solidFill>
              </a:rPr>
              <a:t>Microsoft Office365</a:t>
            </a:r>
          </a:p>
        </p:txBody>
      </p:sp>
      <p:sp>
        <p:nvSpPr>
          <p:cNvPr id="7" name="Footer Placeholder 6"/>
          <p:cNvSpPr>
            <a:spLocks noGrp="1"/>
          </p:cNvSpPr>
          <p:nvPr>
            <p:ph type="ftr" sz="quarter" idx="13"/>
          </p:nvPr>
        </p:nvSpPr>
        <p:spPr/>
        <p:txBody>
          <a:bodyPr/>
          <a:lstStyle/>
          <a:p>
            <a:pPr marL="236179" defTabSz="931467" eaLnBrk="0" hangingPunct="0">
              <a:defRPr/>
            </a:pPr>
            <a:r>
              <a:rPr lang="en-US" sz="500" kern="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236179" defTabSz="931467" eaLnBrk="0" hangingPunct="0">
              <a:defRPr/>
            </a:pPr>
            <a:r>
              <a:rPr lang="en-US" sz="500" kern="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3821081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dirty="0"/>
              <a:t>Cloud add-ons are a simple, low-cost way for customers to add Dynamics 365 services at any time, while maintaining their current Enhancement benefits.  Cloud add-ons are optimal for customers who are at the beginning of their cloud journey and </a:t>
            </a:r>
            <a:r>
              <a:rPr lang="en-US" b="1" i="1" u="sng" dirty="0"/>
              <a:t>who want to move mid-term</a:t>
            </a:r>
            <a:r>
              <a:rPr lang="en-US" dirty="0"/>
              <a:t>.  Customers who want to move mid-term will be the likely scenario for Cloud Add-on purchases for SMB.  Add-ons do not require a change to the existing agreement and customers continue to get new version rights with an active Enhancement Plan. The </a:t>
            </a:r>
            <a:r>
              <a:rPr lang="en-US" dirty="0">
                <a:latin typeface="Segoe UI Light" pitchFamily="34" charset="0"/>
              </a:rPr>
              <a:t>price is equal to the Full USL, minus a standard discount recognizing the customers existing investments in the on-prem licenses, however, we’ll talk more in the next slide about the deeper discounts for existing customers transitioning.  </a:t>
            </a:r>
            <a:endParaRPr lang="en-US" b="1" dirty="0">
              <a:latin typeface="Segoe UI Light" pitchFamily="34" charset="0"/>
            </a:endParaRPr>
          </a:p>
          <a:p>
            <a:pPr fontAlgn="t"/>
            <a:endParaRPr lang="en-US" dirty="0">
              <a:latin typeface="Segoe UI Light" pitchFamily="34" charset="0"/>
            </a:endParaRPr>
          </a:p>
          <a:p>
            <a:pPr fontAlgn="t"/>
            <a:r>
              <a:rPr lang="en-US" b="1" dirty="0">
                <a:latin typeface="Segoe UI Light" pitchFamily="34" charset="0"/>
              </a:rPr>
              <a:t>The From SA SKU are applicable for customers who want to move all of their users to the cloud and drop the Enhancement Plan.  The From SA SKU is a program name, but is also applicable for customers on Enhancement. </a:t>
            </a:r>
            <a:r>
              <a:rPr lang="en-US" dirty="0"/>
              <a:t>These ‘From SA’ SKUs are available only at anniversary/renewal for customers with fully-paid perpetual licenses. (Subscription customers with at least 3 years prior investment are also eligible).</a:t>
            </a:r>
          </a:p>
          <a:p>
            <a:pPr fontAlgn="t"/>
            <a:endParaRPr lang="en-US" b="1" dirty="0">
              <a:latin typeface="Segoe UI Light" pitchFamily="34" charset="0"/>
            </a:endParaRPr>
          </a:p>
          <a:p>
            <a:pPr fontAlgn="t"/>
            <a:r>
              <a:rPr lang="en-US" b="1" dirty="0">
                <a:latin typeface="Segoe UI Light" pitchFamily="34" charset="0"/>
              </a:rPr>
              <a:t>We will </a:t>
            </a:r>
            <a:r>
              <a:rPr lang="en-US" dirty="0">
                <a:latin typeface="Segoe UI Light" pitchFamily="34" charset="0"/>
              </a:rPr>
              <a:t>never take away owned versions of licenses.  This is about perpetual rights to new versions after the point of transition.  While transition customers should keep up to date on versions - transition / Full USL customers can always go back to Enhancement (re-attach SA/Enhancement program).   </a:t>
            </a:r>
          </a:p>
          <a:p>
            <a:endParaRPr lang="en-US" dirty="0"/>
          </a:p>
        </p:txBody>
      </p:sp>
      <p:sp>
        <p:nvSpPr>
          <p:cNvPr id="4" name="Slide Number Placeholder 3"/>
          <p:cNvSpPr>
            <a:spLocks noGrp="1"/>
          </p:cNvSpPr>
          <p:nvPr>
            <p:ph type="sldNum" sz="quarter" idx="10"/>
          </p:nvPr>
        </p:nvSpPr>
        <p:spPr/>
        <p:txBody>
          <a:bodyPr/>
          <a:lstStyle/>
          <a:p>
            <a:pPr defTabSz="931774">
              <a:defRPr/>
            </a:pPr>
            <a:fld id="{376CCD60-2EC0-4CB9-B465-483BA56A2EFD}" type="slidenum">
              <a:rPr lang="en-US" sz="1800" kern="0">
                <a:solidFill>
                  <a:sysClr val="windowText" lastClr="000000"/>
                </a:solidFill>
              </a:rPr>
              <a:pPr defTabSz="931774">
                <a:defRPr/>
              </a:pPr>
              <a:t>104</a:t>
            </a:fld>
            <a:endParaRPr lang="en-US" sz="1800" kern="0">
              <a:solidFill>
                <a:sysClr val="windowText" lastClr="000000"/>
              </a:solidFill>
            </a:endParaRPr>
          </a:p>
        </p:txBody>
      </p:sp>
    </p:spTree>
    <p:extLst>
      <p:ext uri="{BB962C8B-B14F-4D97-AF65-F5344CB8AC3E}">
        <p14:creationId xmlns:p14="http://schemas.microsoft.com/office/powerpoint/2010/main" val="3042354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177"/>
            <a:r>
              <a:rPr lang="en-US" spc="-102" dirty="0">
                <a:ln w="3175">
                  <a:noFill/>
                </a:ln>
                <a:gradFill>
                  <a:gsLst>
                    <a:gs pos="1250">
                      <a:srgbClr val="EB3C00"/>
                    </a:gs>
                    <a:gs pos="100000">
                      <a:srgbClr val="EB3C00"/>
                    </a:gs>
                  </a:gsLst>
                  <a:lin ang="5400000" scaled="0"/>
                </a:gradFill>
                <a:cs typeface="Arial" charset="0"/>
              </a:rPr>
              <a:t>The Software assurance reattach allows </a:t>
            </a:r>
            <a:r>
              <a:rPr lang="en-US" sz="1400" dirty="0">
                <a:solidFill>
                  <a:srgbClr val="000000">
                    <a:lumMod val="65000"/>
                    <a:lumOff val="35000"/>
                  </a:srgbClr>
                </a:solidFill>
              </a:rPr>
              <a:t>an EA customer that has fully transitioned to the cloud via the From SA SKU to return to On-Premises.  They can do this at any time without penalty assuming the customer has:</a:t>
            </a:r>
          </a:p>
          <a:p>
            <a:pPr marL="349415" lvl="1" indent="-349415" defTabSz="931177">
              <a:buFont typeface="+mj-lt"/>
              <a:buAutoNum type="arabicPeriod"/>
              <a:tabLst>
                <a:tab pos="641827" algn="l"/>
              </a:tabLst>
            </a:pPr>
            <a:r>
              <a:rPr lang="en-US" sz="1400" dirty="0">
                <a:solidFill>
                  <a:srgbClr val="000000">
                    <a:lumMod val="65000"/>
                    <a:lumOff val="35000"/>
                  </a:srgbClr>
                </a:solidFill>
              </a:rPr>
              <a:t>Maintained continuity of their service with Microsoft</a:t>
            </a:r>
          </a:p>
          <a:p>
            <a:pPr marL="349415" lvl="1" indent="-349415" defTabSz="931177">
              <a:buFont typeface="+mj-lt"/>
              <a:buAutoNum type="arabicPeriod"/>
              <a:tabLst>
                <a:tab pos="641827" algn="l"/>
              </a:tabLst>
            </a:pPr>
            <a:r>
              <a:rPr lang="en-US" sz="1400" dirty="0">
                <a:solidFill>
                  <a:srgbClr val="000000">
                    <a:lumMod val="65000"/>
                    <a:lumOff val="35000"/>
                  </a:srgbClr>
                </a:solidFill>
              </a:rPr>
              <a:t>Fully transitioned to the cloud before beginning reattach  </a:t>
            </a:r>
          </a:p>
          <a:p>
            <a:pPr marL="349415" lvl="1" indent="-349415" defTabSz="931177">
              <a:buFont typeface="+mj-lt"/>
              <a:buAutoNum type="arabicPeriod"/>
              <a:tabLst>
                <a:tab pos="641827" algn="l"/>
              </a:tabLst>
            </a:pPr>
            <a:r>
              <a:rPr lang="en-US" sz="1400" dirty="0">
                <a:solidFill>
                  <a:srgbClr val="000000">
                    <a:lumMod val="65000"/>
                    <a:lumOff val="35000"/>
                  </a:srgbClr>
                </a:solidFill>
              </a:rPr>
              <a:t>Chosen to reattach the same number of licenses they had on their original EA.</a:t>
            </a:r>
          </a:p>
          <a:p>
            <a:pPr marL="0" lvl="1" defTabSz="931177">
              <a:tabLst>
                <a:tab pos="641827" algn="l"/>
              </a:tabLst>
            </a:pPr>
            <a:r>
              <a:rPr lang="en-US" sz="1400" dirty="0">
                <a:solidFill>
                  <a:srgbClr val="000000">
                    <a:lumMod val="65000"/>
                    <a:lumOff val="35000"/>
                  </a:srgbClr>
                </a:solidFill>
              </a:rPr>
              <a:t>This program should provide customers with additional reassurance in moving to the cloud knowing that if they decide to go back to on-prem they have an option to achieve that.  This will also be made available for customers transitioning from the Enhancement Plan.  </a:t>
            </a:r>
          </a:p>
          <a:p>
            <a:pPr marL="0" lvl="1" defTabSz="931177">
              <a:tabLst>
                <a:tab pos="641827" algn="l"/>
              </a:tabLst>
            </a:pPr>
            <a:endParaRPr lang="en-US" sz="1400" dirty="0">
              <a:solidFill>
                <a:srgbClr val="000000">
                  <a:lumMod val="65000"/>
                  <a:lumOff val="35000"/>
                </a:srgbClr>
              </a:solidFill>
            </a:endParaRPr>
          </a:p>
          <a:p>
            <a:pPr defTabSz="931177"/>
            <a:endParaRPr lang="en-US" sz="800" spc="-102" dirty="0">
              <a:ln w="3175">
                <a:noFill/>
              </a:ln>
              <a:gradFill>
                <a:gsLst>
                  <a:gs pos="1250">
                    <a:srgbClr val="EB3C00"/>
                  </a:gs>
                  <a:gs pos="100000">
                    <a:srgbClr val="EB3C00"/>
                  </a:gs>
                </a:gsLst>
                <a:lin ang="5400000" scaled="0"/>
              </a:gradFill>
              <a:cs typeface="Arial" charset="0"/>
            </a:endParaRPr>
          </a:p>
        </p:txBody>
      </p:sp>
      <p:sp>
        <p:nvSpPr>
          <p:cNvPr id="4" name="Header Placeholder 3"/>
          <p:cNvSpPr>
            <a:spLocks noGrp="1"/>
          </p:cNvSpPr>
          <p:nvPr>
            <p:ph type="hdr" sz="quarter" idx="10"/>
          </p:nvPr>
        </p:nvSpPr>
        <p:spPr/>
        <p:txBody>
          <a:bodyPr/>
          <a:lstStyle/>
          <a:p>
            <a:pPr defTabSz="931774">
              <a:defRPr/>
            </a:pPr>
            <a:r>
              <a:rPr lang="en-US" sz="1800" kern="0">
                <a:solidFill>
                  <a:sysClr val="windowText" lastClr="000000"/>
                </a:solidFill>
              </a:rPr>
              <a:t>Office Summit 2013</a:t>
            </a:r>
            <a:endParaRPr lang="en-US" sz="1800" kern="0" dirty="0">
              <a:solidFill>
                <a:sysClr val="windowText" lastClr="000000"/>
              </a:solidFill>
            </a:endParaRPr>
          </a:p>
        </p:txBody>
      </p:sp>
      <p:sp>
        <p:nvSpPr>
          <p:cNvPr id="5" name="Footer Placeholder 4"/>
          <p:cNvSpPr>
            <a:spLocks noGrp="1"/>
          </p:cNvSpPr>
          <p:nvPr>
            <p:ph type="ftr" sz="quarter" idx="11"/>
          </p:nvPr>
        </p:nvSpPr>
        <p:spPr/>
        <p:txBody>
          <a:bodyPr/>
          <a:lstStyle/>
          <a:p>
            <a:pPr defTabSz="931467" eaLnBrk="0" hangingPunct="0">
              <a:defRPr/>
            </a:pPr>
            <a:r>
              <a:rPr lang="en-US" sz="400" ker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kern="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defTabSz="931774">
              <a:defRPr/>
            </a:pPr>
            <a:fld id="{2DFDA5C7-BBAE-481E-8BF7-731156A2E2C1}" type="datetime8">
              <a:rPr lang="en-US" sz="1800" kern="0">
                <a:solidFill>
                  <a:sysClr val="windowText" lastClr="000000"/>
                </a:solidFill>
              </a:rPr>
              <a:pPr defTabSz="931774">
                <a:defRPr/>
              </a:pPr>
              <a:t>12/6/2016 1:43 PM</a:t>
            </a:fld>
            <a:endParaRPr lang="en-US" sz="1800" kern="0" dirty="0">
              <a:solidFill>
                <a:sysClr val="windowText" lastClr="000000"/>
              </a:solidFill>
            </a:endParaRPr>
          </a:p>
        </p:txBody>
      </p:sp>
      <p:sp>
        <p:nvSpPr>
          <p:cNvPr id="7" name="Slide Number Placeholder 6"/>
          <p:cNvSpPr>
            <a:spLocks noGrp="1"/>
          </p:cNvSpPr>
          <p:nvPr>
            <p:ph type="sldNum" sz="quarter" idx="13"/>
          </p:nvPr>
        </p:nvSpPr>
        <p:spPr/>
        <p:txBody>
          <a:bodyPr/>
          <a:lstStyle/>
          <a:p>
            <a:pPr defTabSz="931774">
              <a:defRPr/>
            </a:pPr>
            <a:fld id="{B4008EB6-D09E-4580-8CD6-DDB14511944F}" type="slidenum">
              <a:rPr lang="en-US" sz="1800" kern="0">
                <a:solidFill>
                  <a:sysClr val="windowText" lastClr="000000"/>
                </a:solidFill>
              </a:rPr>
              <a:pPr defTabSz="931774">
                <a:defRPr/>
              </a:pPr>
              <a:t>105</a:t>
            </a:fld>
            <a:endParaRPr lang="en-US" sz="1800" kern="0" dirty="0">
              <a:solidFill>
                <a:sysClr val="windowText" lastClr="000000"/>
              </a:solidFill>
            </a:endParaRPr>
          </a:p>
        </p:txBody>
      </p:sp>
    </p:spTree>
    <p:extLst>
      <p:ext uri="{BB962C8B-B14F-4D97-AF65-F5344CB8AC3E}">
        <p14:creationId xmlns:p14="http://schemas.microsoft.com/office/powerpoint/2010/main" val="20726480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let’s take some</a:t>
            </a:r>
            <a:r>
              <a:rPr lang="en-US" baseline="0" dirty="0"/>
              <a:t> time to discuss </a:t>
            </a:r>
            <a:r>
              <a:rPr lang="en-US" baseline="0"/>
              <a:t>the </a:t>
            </a:r>
            <a:r>
              <a:rPr lang="en-US"/>
              <a:t>on-premises</a:t>
            </a:r>
            <a:r>
              <a:rPr lang="en-US" baseline="0"/>
              <a:t> </a:t>
            </a:r>
            <a:r>
              <a:rPr lang="en-US" baseline="0" dirty="0"/>
              <a:t>existing customer options.</a:t>
            </a:r>
            <a:endParaRPr lang="en-US" dirty="0"/>
          </a:p>
        </p:txBody>
      </p:sp>
      <p:sp>
        <p:nvSpPr>
          <p:cNvPr id="4" name="Slide Number Placeholder 3"/>
          <p:cNvSpPr>
            <a:spLocks noGrp="1"/>
          </p:cNvSpPr>
          <p:nvPr>
            <p:ph type="sldNum" sz="quarter" idx="10"/>
          </p:nvPr>
        </p:nvSpPr>
        <p:spPr/>
        <p:txBody>
          <a:bodyPr/>
          <a:lstStyle/>
          <a:p>
            <a:pPr defTabSz="931774">
              <a:defRPr/>
            </a:pPr>
            <a:fld id="{BB65F9A6-8207-4CDE-A501-093AFE88231B}" type="slidenum">
              <a:rPr lang="en-US" sz="1800" kern="0">
                <a:solidFill>
                  <a:sysClr val="windowText" lastClr="000000"/>
                </a:solidFill>
              </a:rPr>
              <a:pPr defTabSz="931774">
                <a:defRPr/>
              </a:pPr>
              <a:t>106</a:t>
            </a:fld>
            <a:endParaRPr lang="en-US" sz="1800" kern="0">
              <a:solidFill>
                <a:sysClr val="windowText" lastClr="000000"/>
              </a:solidFill>
            </a:endParaRPr>
          </a:p>
        </p:txBody>
      </p:sp>
    </p:spTree>
    <p:extLst>
      <p:ext uri="{BB962C8B-B14F-4D97-AF65-F5344CB8AC3E}">
        <p14:creationId xmlns:p14="http://schemas.microsoft.com/office/powerpoint/2010/main" val="28708062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dirty="0"/>
              <a:t>Cloud add-ons are a simple, low-cost way for customers to add Dynamics 365 services at any time, while maintaining their current Enhancement benefits.  Cloud add-ons are optimal for customers who are at the beginning of their cloud journey.  Add-ons do not require a change to the existing agreement and customers continue to get new version rights with an active SA or Enhancement Plan. (slight pause)</a:t>
            </a:r>
            <a:endParaRPr lang="en-US" dirty="0">
              <a:latin typeface="Segoe UI Light" pitchFamily="34" charset="0"/>
            </a:endParaRPr>
          </a:p>
          <a:p>
            <a:pPr fontAlgn="t"/>
            <a:r>
              <a:rPr lang="en-US" b="1" dirty="0">
                <a:latin typeface="Segoe UI Light" pitchFamily="34" charset="0"/>
              </a:rPr>
              <a:t>The From SA SKU is applicable for customers who want to move all of their users to the cloud and drop their SA or Enhancement Plan.  The From SA SKU is a program name, but is also applicable for customers on Enhancement. </a:t>
            </a:r>
            <a:r>
              <a:rPr lang="en-US" dirty="0"/>
              <a:t>These ‘From SA’ SKUs are available only at anniversary or renewal for customers with fully-paid perpetual licenses. </a:t>
            </a:r>
          </a:p>
          <a:p>
            <a:pPr fontAlgn="t">
              <a:defRPr/>
            </a:pPr>
            <a:r>
              <a:rPr lang="en-US" dirty="0"/>
              <a:t>The </a:t>
            </a:r>
            <a:r>
              <a:rPr lang="en-US" dirty="0">
                <a:latin typeface="Segoe UI Light" pitchFamily="34" charset="0"/>
              </a:rPr>
              <a:t>price of the From SA and the Cloud add-on plus SA SKUs are equal to the Full USL, minus a 15% discount recognizing the customers existing investments in the on-prem licenses.  </a:t>
            </a:r>
            <a:endParaRPr lang="en-US" b="1" dirty="0">
              <a:latin typeface="Segoe UI Light" pitchFamily="34" charset="0"/>
            </a:endParaRPr>
          </a:p>
          <a:p>
            <a:endParaRPr lang="en-US" dirty="0"/>
          </a:p>
        </p:txBody>
      </p:sp>
      <p:sp>
        <p:nvSpPr>
          <p:cNvPr id="4" name="Slide Number Placeholder 3"/>
          <p:cNvSpPr>
            <a:spLocks noGrp="1"/>
          </p:cNvSpPr>
          <p:nvPr>
            <p:ph type="sldNum" sz="quarter" idx="10"/>
          </p:nvPr>
        </p:nvSpPr>
        <p:spPr/>
        <p:txBody>
          <a:bodyPr/>
          <a:lstStyle/>
          <a:p>
            <a:pPr defTabSz="931774">
              <a:defRPr/>
            </a:pPr>
            <a:fld id="{376CCD60-2EC0-4CB9-B465-483BA56A2EFD}" type="slidenum">
              <a:rPr lang="en-US" sz="1800" kern="0">
                <a:solidFill>
                  <a:sysClr val="windowText" lastClr="000000"/>
                </a:solidFill>
              </a:rPr>
              <a:pPr defTabSz="931774">
                <a:defRPr/>
              </a:pPr>
              <a:t>107</a:t>
            </a:fld>
            <a:endParaRPr lang="en-US" sz="1800" kern="0">
              <a:solidFill>
                <a:sysClr val="windowText" lastClr="000000"/>
              </a:solidFill>
            </a:endParaRPr>
          </a:p>
        </p:txBody>
      </p:sp>
    </p:spTree>
    <p:extLst>
      <p:ext uri="{BB962C8B-B14F-4D97-AF65-F5344CB8AC3E}">
        <p14:creationId xmlns:p14="http://schemas.microsoft.com/office/powerpoint/2010/main" val="27401810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US" dirty="0"/>
              <a:t>As mentioned on the previous slide Cloud add-ons allow users to add Dynamics 365 services at any time, while maintaining their current Enhancement benefits.  Please</a:t>
            </a:r>
            <a:r>
              <a:rPr lang="en-US" baseline="0" dirty="0"/>
              <a:t> note that this Cloud Add-on SKU is what was formally known in Dynamics as the For SA SKU.  </a:t>
            </a:r>
            <a:r>
              <a:rPr lang="en-US" dirty="0"/>
              <a:t>The Cloud add-on SKU applies to</a:t>
            </a:r>
            <a:r>
              <a:rPr lang="en-US" baseline="0" dirty="0"/>
              <a:t> both AX and CRM </a:t>
            </a:r>
            <a:r>
              <a:rPr lang="en-US" dirty="0"/>
              <a:t>on-prem</a:t>
            </a:r>
            <a:r>
              <a:rPr lang="en-US" baseline="0" dirty="0"/>
              <a:t> customers but I am going to walk through a current AX customer.  This customer has 250 AX enterprise CALs and wishes to move to the cloud in the middle of their </a:t>
            </a:r>
            <a:r>
              <a:rPr lang="en-US" dirty="0"/>
              <a:t>agreement</a:t>
            </a:r>
            <a:r>
              <a:rPr lang="en-US" baseline="0" dirty="0"/>
              <a:t>.  In order to do this the customer keeps paying their SA and adds the Enterprise Cloud add-on SKU at any time.  If the customer chooses they can keep paying their SA and the Cloud Add-on for as long as they wish to have cloud rights. In addition, should the customer decide they no longer want cloud they can simply drop the Cloud add-on SKU and still have on-</a:t>
            </a:r>
            <a:r>
              <a:rPr lang="en-US" baseline="0" dirty="0" err="1"/>
              <a:t>prem</a:t>
            </a:r>
            <a:r>
              <a:rPr lang="en-US" baseline="0" dirty="0"/>
              <a:t> rights with their continued SA payments. However, there is a second option, the From SA SKU.</a:t>
            </a:r>
            <a:endParaRPr lang="en-US" b="1" dirty="0">
              <a:latin typeface="Segoe UI Light" pitchFamily="34" charset="0"/>
            </a:endParaRPr>
          </a:p>
          <a:p>
            <a:pPr fontAlgn="t"/>
            <a:endParaRPr lang="en-US" dirty="0">
              <a:latin typeface="Segoe UI Light" pitchFamily="34" charset="0"/>
            </a:endParaRPr>
          </a:p>
          <a:p>
            <a:pPr defTabSz="908763">
              <a:lnSpc>
                <a:spcPct val="90000"/>
              </a:lnSpc>
              <a:spcAft>
                <a:spcPts val="330"/>
              </a:spcAft>
              <a:defRPr/>
            </a:pPr>
            <a:endParaRPr lang="en-US" dirty="0"/>
          </a:p>
        </p:txBody>
      </p:sp>
      <p:sp>
        <p:nvSpPr>
          <p:cNvPr id="4" name="Date Placeholder 3"/>
          <p:cNvSpPr>
            <a:spLocks noGrp="1"/>
          </p:cNvSpPr>
          <p:nvPr>
            <p:ph type="dt" idx="10"/>
          </p:nvPr>
        </p:nvSpPr>
        <p:spPr/>
        <p:txBody>
          <a:bodyPr/>
          <a:lstStyle/>
          <a:p>
            <a:pPr defTabSz="931774">
              <a:defRPr/>
            </a:pPr>
            <a:fld id="{049F5795-5D50-4831-98C7-86A926C0C0DE}" type="datetime1">
              <a:rPr lang="en-US">
                <a:solidFill>
                  <a:prstClr val="black"/>
                </a:solidFill>
                <a:latin typeface="Calibri" panose="020F0502020204030204"/>
              </a:rPr>
              <a:pPr defTabSz="931774">
                <a:defRPr/>
              </a:pPr>
              <a:t>12/6/2016</a:t>
            </a:fld>
            <a:endParaRPr lang="en-US" dirty="0">
              <a:solidFill>
                <a:prstClr val="black"/>
              </a:solidFill>
              <a:latin typeface="Calibri" panose="020F0502020204030204"/>
            </a:endParaRPr>
          </a:p>
        </p:txBody>
      </p:sp>
      <p:sp>
        <p:nvSpPr>
          <p:cNvPr id="5" name="Slide Number Placeholder 4"/>
          <p:cNvSpPr>
            <a:spLocks noGrp="1"/>
          </p:cNvSpPr>
          <p:nvPr>
            <p:ph type="sldNum" sz="quarter" idx="11"/>
          </p:nvPr>
        </p:nvSpPr>
        <p:spPr/>
        <p:txBody>
          <a:bodyPr/>
          <a:lstStyle/>
          <a:p>
            <a:pPr defTabSz="931774">
              <a:defRPr/>
            </a:pPr>
            <a:fld id="{B4008EB6-D09E-4580-8CD6-DDB14511944F}" type="slidenum">
              <a:rPr lang="en-US">
                <a:solidFill>
                  <a:prstClr val="black"/>
                </a:solidFill>
                <a:latin typeface="Calibri" panose="020F0502020204030204"/>
              </a:rPr>
              <a:pPr defTabSz="931774">
                <a:defRPr/>
              </a:pPr>
              <a:t>108</a:t>
            </a:fld>
            <a:endParaRPr lang="en-US" dirty="0">
              <a:solidFill>
                <a:prstClr val="black"/>
              </a:solidFill>
              <a:latin typeface="Calibri" panose="020F0502020204030204"/>
            </a:endParaRPr>
          </a:p>
        </p:txBody>
      </p:sp>
      <p:sp>
        <p:nvSpPr>
          <p:cNvPr id="6" name="Header Placeholder 5"/>
          <p:cNvSpPr>
            <a:spLocks noGrp="1"/>
          </p:cNvSpPr>
          <p:nvPr>
            <p:ph type="hdr" sz="quarter" idx="12"/>
          </p:nvPr>
        </p:nvSpPr>
        <p:spPr/>
        <p:txBody>
          <a:bodyPr/>
          <a:lstStyle/>
          <a:p>
            <a:pPr defTabSz="931774">
              <a:defRPr/>
            </a:pPr>
            <a:r>
              <a:rPr lang="en-US" dirty="0">
                <a:solidFill>
                  <a:prstClr val="black"/>
                </a:solidFill>
                <a:latin typeface="Calibri" panose="020F0502020204030204"/>
              </a:rPr>
              <a:t>Microsoft Office365</a:t>
            </a:r>
          </a:p>
        </p:txBody>
      </p:sp>
      <p:sp>
        <p:nvSpPr>
          <p:cNvPr id="8" name="Footer Placeholder 6"/>
          <p:cNvSpPr>
            <a:spLocks noGrp="1"/>
          </p:cNvSpPr>
          <p:nvPr>
            <p:ph type="ftr" sz="quarter" idx="4"/>
          </p:nvPr>
        </p:nvSpPr>
        <p:spPr>
          <a:xfrm>
            <a:off x="0" y="8977133"/>
            <a:ext cx="5923788" cy="378498"/>
          </a:xfrm>
          <a:prstGeom prst="rect">
            <a:avLst/>
          </a:prstGeom>
        </p:spPr>
        <p:txBody>
          <a:bodyPr/>
          <a:lstStyle/>
          <a:p>
            <a:pPr marL="238389" defTabSz="940181" eaLnBrk="0" hangingPunct="0">
              <a:defRPr/>
            </a:pPr>
            <a:r>
              <a:rPr lang="en-US" sz="5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marL="238389" defTabSz="940181" eaLnBrk="0" hangingPunct="0">
              <a:defRPr/>
            </a:pPr>
            <a:r>
              <a:rPr lang="en-US" sz="5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9617702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763">
              <a:lnSpc>
                <a:spcPct val="90000"/>
              </a:lnSpc>
              <a:spcAft>
                <a:spcPts val="330"/>
              </a:spcAft>
              <a:defRPr/>
            </a:pPr>
            <a:r>
              <a:rPr lang="en-US" b="0" dirty="0">
                <a:latin typeface="Segoe UI Light" pitchFamily="34" charset="0"/>
              </a:rPr>
              <a:t>The From SA SKU is for customers who want to move all of their users to the cloud and drop the Enhancement Plan</a:t>
            </a:r>
            <a:r>
              <a:rPr lang="en-US" dirty="0">
                <a:latin typeface="Segoe UI Light" pitchFamily="34" charset="0"/>
              </a:rPr>
              <a:t> or Software Assurance</a:t>
            </a:r>
            <a:r>
              <a:rPr lang="en-US" b="0" dirty="0">
                <a:latin typeface="Segoe UI Light" pitchFamily="34" charset="0"/>
              </a:rPr>
              <a:t>.  Using the same example as the previous </a:t>
            </a:r>
            <a:r>
              <a:rPr lang="en-US" dirty="0">
                <a:latin typeface="Segoe UI Light" pitchFamily="34" charset="0"/>
              </a:rPr>
              <a:t>slide</a:t>
            </a:r>
            <a:r>
              <a:rPr lang="en-US" b="0" dirty="0">
                <a:latin typeface="Segoe UI Light" pitchFamily="34" charset="0"/>
              </a:rPr>
              <a:t>. This customer has chosen to move to the cloud in the middle of their agreement by continuing</a:t>
            </a:r>
            <a:r>
              <a:rPr lang="en-US" b="0" baseline="0" dirty="0">
                <a:latin typeface="Segoe UI Light" pitchFamily="34" charset="0"/>
              </a:rPr>
              <a:t> to pay their SA and adding the Cloud Add-on SKU.  At anniversary they are able to drop their SA and the Cloud Add-on SKUs and migrate to the From SA SKU.  As a reminder the Cloud add-on can be added at any time but the From SA SKU can only be added at anniversary or renewal. Now if a customer with the From SA SKU no longer desires cloud we have a program called software assurance reattach that will allow them to return to </a:t>
            </a:r>
            <a:r>
              <a:rPr lang="en-US" dirty="0">
                <a:latin typeface="Segoe UI Light" pitchFamily="34" charset="0"/>
              </a:rPr>
              <a:t>on-prem</a:t>
            </a:r>
            <a:r>
              <a:rPr lang="en-US" b="0" baseline="0" dirty="0">
                <a:latin typeface="Segoe UI Light" pitchFamily="34" charset="0"/>
              </a:rPr>
              <a:t>.</a:t>
            </a:r>
            <a:endParaRPr lang="en-US" b="0" dirty="0"/>
          </a:p>
          <a:p>
            <a:pPr defTabSz="908763">
              <a:lnSpc>
                <a:spcPct val="90000"/>
              </a:lnSpc>
              <a:spcAft>
                <a:spcPts val="330"/>
              </a:spcAft>
              <a:defRPr/>
            </a:pPr>
            <a:endParaRPr lang="en-US" dirty="0"/>
          </a:p>
        </p:txBody>
      </p:sp>
      <p:sp>
        <p:nvSpPr>
          <p:cNvPr id="4" name="Date Placeholder 3"/>
          <p:cNvSpPr>
            <a:spLocks noGrp="1"/>
          </p:cNvSpPr>
          <p:nvPr>
            <p:ph type="dt" idx="10"/>
          </p:nvPr>
        </p:nvSpPr>
        <p:spPr/>
        <p:txBody>
          <a:bodyPr/>
          <a:lstStyle/>
          <a:p>
            <a:pPr defTabSz="931774">
              <a:defRPr/>
            </a:pPr>
            <a:fld id="{049F5795-5D50-4831-98C7-86A926C0C0DE}" type="datetime1">
              <a:rPr lang="en-US">
                <a:solidFill>
                  <a:prstClr val="black"/>
                </a:solidFill>
                <a:latin typeface="Calibri" panose="020F0502020204030204"/>
              </a:rPr>
              <a:pPr defTabSz="931774">
                <a:defRPr/>
              </a:pPr>
              <a:t>12/6/2016</a:t>
            </a:fld>
            <a:endParaRPr lang="en-US" dirty="0">
              <a:solidFill>
                <a:prstClr val="black"/>
              </a:solidFill>
              <a:latin typeface="Calibri" panose="020F0502020204030204"/>
            </a:endParaRPr>
          </a:p>
        </p:txBody>
      </p:sp>
      <p:sp>
        <p:nvSpPr>
          <p:cNvPr id="5" name="Slide Number Placeholder 4"/>
          <p:cNvSpPr>
            <a:spLocks noGrp="1"/>
          </p:cNvSpPr>
          <p:nvPr>
            <p:ph type="sldNum" sz="quarter" idx="11"/>
          </p:nvPr>
        </p:nvSpPr>
        <p:spPr/>
        <p:txBody>
          <a:bodyPr/>
          <a:lstStyle/>
          <a:p>
            <a:pPr defTabSz="931774">
              <a:defRPr/>
            </a:pPr>
            <a:fld id="{B4008EB6-D09E-4580-8CD6-DDB14511944F}" type="slidenum">
              <a:rPr lang="en-US">
                <a:solidFill>
                  <a:prstClr val="black"/>
                </a:solidFill>
                <a:latin typeface="Calibri" panose="020F0502020204030204"/>
              </a:rPr>
              <a:pPr defTabSz="931774">
                <a:defRPr/>
              </a:pPr>
              <a:t>109</a:t>
            </a:fld>
            <a:endParaRPr lang="en-US" dirty="0">
              <a:solidFill>
                <a:prstClr val="black"/>
              </a:solidFill>
              <a:latin typeface="Calibri" panose="020F0502020204030204"/>
            </a:endParaRPr>
          </a:p>
        </p:txBody>
      </p:sp>
      <p:sp>
        <p:nvSpPr>
          <p:cNvPr id="6" name="Header Placeholder 5"/>
          <p:cNvSpPr>
            <a:spLocks noGrp="1"/>
          </p:cNvSpPr>
          <p:nvPr>
            <p:ph type="hdr" sz="quarter" idx="12"/>
          </p:nvPr>
        </p:nvSpPr>
        <p:spPr/>
        <p:txBody>
          <a:bodyPr/>
          <a:lstStyle/>
          <a:p>
            <a:pPr defTabSz="931774">
              <a:defRPr/>
            </a:pPr>
            <a:r>
              <a:rPr lang="en-US" dirty="0">
                <a:solidFill>
                  <a:prstClr val="black"/>
                </a:solidFill>
                <a:latin typeface="Calibri" panose="020F0502020204030204"/>
              </a:rPr>
              <a:t>Microsoft Office365</a:t>
            </a:r>
          </a:p>
        </p:txBody>
      </p:sp>
      <p:sp>
        <p:nvSpPr>
          <p:cNvPr id="8" name="Footer Placeholder 6"/>
          <p:cNvSpPr>
            <a:spLocks noGrp="1"/>
          </p:cNvSpPr>
          <p:nvPr>
            <p:ph type="ftr" sz="quarter" idx="4"/>
          </p:nvPr>
        </p:nvSpPr>
        <p:spPr>
          <a:xfrm>
            <a:off x="0" y="8977133"/>
            <a:ext cx="5923788" cy="378498"/>
          </a:xfrm>
          <a:prstGeom prst="rect">
            <a:avLst/>
          </a:prstGeom>
        </p:spPr>
        <p:txBody>
          <a:bodyPr/>
          <a:lstStyle/>
          <a:p>
            <a:pPr marL="238389" defTabSz="940181" eaLnBrk="0" hangingPunct="0">
              <a:defRPr/>
            </a:pPr>
            <a:r>
              <a:rPr lang="en-US" sz="5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a:t>
            </a:r>
          </a:p>
          <a:p>
            <a:pPr marL="238389" defTabSz="940181" eaLnBrk="0" hangingPunct="0">
              <a:defRPr/>
            </a:pPr>
            <a:r>
              <a:rPr lang="en-US" sz="5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40959626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177"/>
            <a:r>
              <a:rPr lang="en-US" spc="-102" dirty="0">
                <a:ln w="3175">
                  <a:noFill/>
                </a:ln>
                <a:gradFill>
                  <a:gsLst>
                    <a:gs pos="1250">
                      <a:srgbClr val="EB3C00"/>
                    </a:gs>
                    <a:gs pos="100000">
                      <a:srgbClr val="EB3C00"/>
                    </a:gs>
                  </a:gsLst>
                  <a:lin ang="5400000" scaled="0"/>
                </a:gradFill>
                <a:cs typeface="Arial" charset="0"/>
              </a:rPr>
              <a:t>The Software assurance reattach allows </a:t>
            </a:r>
            <a:r>
              <a:rPr lang="en-US" sz="1400" dirty="0">
                <a:solidFill>
                  <a:srgbClr val="000000">
                    <a:lumMod val="65000"/>
                    <a:lumOff val="35000"/>
                  </a:srgbClr>
                </a:solidFill>
              </a:rPr>
              <a:t>an EA customer that has fully transitioned to the cloud via the From SA SKU to return to On-Premises.  They can do this at any time without penalty assuming the customer has:</a:t>
            </a:r>
          </a:p>
          <a:p>
            <a:pPr marL="349415" lvl="1" indent="-349415" defTabSz="931177">
              <a:buFont typeface="+mj-lt"/>
              <a:buAutoNum type="arabicPeriod"/>
              <a:tabLst>
                <a:tab pos="641827" algn="l"/>
              </a:tabLst>
            </a:pPr>
            <a:r>
              <a:rPr lang="en-US" sz="1400" dirty="0">
                <a:solidFill>
                  <a:srgbClr val="000000">
                    <a:lumMod val="65000"/>
                    <a:lumOff val="35000"/>
                  </a:srgbClr>
                </a:solidFill>
              </a:rPr>
              <a:t>Maintained continuity of their service with Microsoft</a:t>
            </a:r>
          </a:p>
          <a:p>
            <a:pPr marL="349415" lvl="1" indent="-349415" defTabSz="931177">
              <a:buFont typeface="+mj-lt"/>
              <a:buAutoNum type="arabicPeriod"/>
              <a:tabLst>
                <a:tab pos="641827" algn="l"/>
              </a:tabLst>
            </a:pPr>
            <a:r>
              <a:rPr lang="en-US" sz="1400" dirty="0">
                <a:solidFill>
                  <a:srgbClr val="000000">
                    <a:lumMod val="65000"/>
                    <a:lumOff val="35000"/>
                  </a:srgbClr>
                </a:solidFill>
              </a:rPr>
              <a:t>Fully transitioned to the cloud before beginning reattach  </a:t>
            </a:r>
          </a:p>
          <a:p>
            <a:pPr marL="349415" lvl="1" indent="-349415" defTabSz="931177">
              <a:buFont typeface="+mj-lt"/>
              <a:buAutoNum type="arabicPeriod"/>
              <a:tabLst>
                <a:tab pos="641827" algn="l"/>
              </a:tabLst>
            </a:pPr>
            <a:r>
              <a:rPr lang="en-US" sz="1400" dirty="0">
                <a:solidFill>
                  <a:srgbClr val="000000">
                    <a:lumMod val="65000"/>
                    <a:lumOff val="35000"/>
                  </a:srgbClr>
                </a:solidFill>
              </a:rPr>
              <a:t>Chosen to reattach the same number of licenses they had on their original EA.</a:t>
            </a:r>
          </a:p>
          <a:p>
            <a:pPr marL="0" lvl="1" defTabSz="931177">
              <a:tabLst>
                <a:tab pos="641827" algn="l"/>
              </a:tabLst>
            </a:pPr>
            <a:r>
              <a:rPr lang="en-US" sz="1400" dirty="0">
                <a:solidFill>
                  <a:srgbClr val="000000">
                    <a:lumMod val="65000"/>
                    <a:lumOff val="35000"/>
                  </a:srgbClr>
                </a:solidFill>
              </a:rPr>
              <a:t>This program should provide customers with additional reassurance in moving to the cloud knowing that if they decide to go back to on-prem they have an option to achieve that.  This will also be made available for customers transitioning from the Enhancement Plan.  </a:t>
            </a:r>
          </a:p>
          <a:p>
            <a:pPr marL="0" lvl="1" defTabSz="931177">
              <a:tabLst>
                <a:tab pos="641827" algn="l"/>
              </a:tabLst>
            </a:pPr>
            <a:endParaRPr lang="en-US" sz="1400" dirty="0">
              <a:solidFill>
                <a:srgbClr val="000000">
                  <a:lumMod val="65000"/>
                  <a:lumOff val="35000"/>
                </a:srgbClr>
              </a:solidFill>
            </a:endParaRPr>
          </a:p>
          <a:p>
            <a:pPr defTabSz="931177"/>
            <a:endParaRPr lang="en-US" sz="800" spc="-102" dirty="0">
              <a:ln w="3175">
                <a:noFill/>
              </a:ln>
              <a:gradFill>
                <a:gsLst>
                  <a:gs pos="1250">
                    <a:srgbClr val="EB3C00"/>
                  </a:gs>
                  <a:gs pos="100000">
                    <a:srgbClr val="EB3C00"/>
                  </a:gs>
                </a:gsLst>
                <a:lin ang="5400000" scaled="0"/>
              </a:gradFill>
              <a:cs typeface="Arial" charset="0"/>
            </a:endParaRPr>
          </a:p>
        </p:txBody>
      </p:sp>
      <p:sp>
        <p:nvSpPr>
          <p:cNvPr id="4" name="Header Placeholder 3"/>
          <p:cNvSpPr>
            <a:spLocks noGrp="1"/>
          </p:cNvSpPr>
          <p:nvPr>
            <p:ph type="hdr" sz="quarter" idx="10"/>
          </p:nvPr>
        </p:nvSpPr>
        <p:spPr/>
        <p:txBody>
          <a:bodyPr/>
          <a:lstStyle/>
          <a:p>
            <a:pPr defTabSz="931774">
              <a:defRPr/>
            </a:pPr>
            <a:r>
              <a:rPr lang="en-US" sz="1800" kern="0">
                <a:solidFill>
                  <a:sysClr val="windowText" lastClr="000000"/>
                </a:solidFill>
              </a:rPr>
              <a:t>Office Summit 2013</a:t>
            </a:r>
            <a:endParaRPr lang="en-US" sz="1800" kern="0" dirty="0">
              <a:solidFill>
                <a:sysClr val="windowText" lastClr="000000"/>
              </a:solidFill>
            </a:endParaRPr>
          </a:p>
        </p:txBody>
      </p:sp>
      <p:sp>
        <p:nvSpPr>
          <p:cNvPr id="5" name="Footer Placeholder 4"/>
          <p:cNvSpPr>
            <a:spLocks noGrp="1"/>
          </p:cNvSpPr>
          <p:nvPr>
            <p:ph type="ftr" sz="quarter" idx="11"/>
          </p:nvPr>
        </p:nvSpPr>
        <p:spPr/>
        <p:txBody>
          <a:bodyPr/>
          <a:lstStyle/>
          <a:p>
            <a:pPr defTabSz="931467" eaLnBrk="0" hangingPunct="0">
              <a:defRPr/>
            </a:pPr>
            <a:r>
              <a:rPr lang="en-US" sz="400" ker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kern="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pPr defTabSz="931774">
              <a:defRPr/>
            </a:pPr>
            <a:fld id="{2DFDA5C7-BBAE-481E-8BF7-731156A2E2C1}" type="datetime8">
              <a:rPr lang="en-US" sz="1800" kern="0">
                <a:solidFill>
                  <a:sysClr val="windowText" lastClr="000000"/>
                </a:solidFill>
              </a:rPr>
              <a:pPr defTabSz="931774">
                <a:defRPr/>
              </a:pPr>
              <a:t>12/6/2016 1:43 PM</a:t>
            </a:fld>
            <a:endParaRPr lang="en-US" sz="1800" kern="0" dirty="0">
              <a:solidFill>
                <a:sysClr val="windowText" lastClr="000000"/>
              </a:solidFill>
            </a:endParaRPr>
          </a:p>
        </p:txBody>
      </p:sp>
      <p:sp>
        <p:nvSpPr>
          <p:cNvPr id="7" name="Slide Number Placeholder 6"/>
          <p:cNvSpPr>
            <a:spLocks noGrp="1"/>
          </p:cNvSpPr>
          <p:nvPr>
            <p:ph type="sldNum" sz="quarter" idx="13"/>
          </p:nvPr>
        </p:nvSpPr>
        <p:spPr/>
        <p:txBody>
          <a:bodyPr/>
          <a:lstStyle/>
          <a:p>
            <a:pPr defTabSz="931774">
              <a:defRPr/>
            </a:pPr>
            <a:fld id="{B4008EB6-D09E-4580-8CD6-DDB14511944F}" type="slidenum">
              <a:rPr lang="en-US" sz="1800" kern="0">
                <a:solidFill>
                  <a:sysClr val="windowText" lastClr="000000"/>
                </a:solidFill>
              </a:rPr>
              <a:pPr defTabSz="931774">
                <a:defRPr/>
              </a:pPr>
              <a:t>110</a:t>
            </a:fld>
            <a:endParaRPr lang="en-US" sz="1800" kern="0" dirty="0">
              <a:solidFill>
                <a:sysClr val="windowText" lastClr="000000"/>
              </a:solidFill>
            </a:endParaRPr>
          </a:p>
        </p:txBody>
      </p:sp>
    </p:spTree>
    <p:extLst>
      <p:ext uri="{BB962C8B-B14F-4D97-AF65-F5344CB8AC3E}">
        <p14:creationId xmlns:p14="http://schemas.microsoft.com/office/powerpoint/2010/main" val="470877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2DDB4C-B23A-4E88-AC74-20EFC9AC43D3}" type="slidenum">
              <a:rPr lang="en-US" smtClean="0"/>
              <a:t>12</a:t>
            </a:fld>
            <a:endParaRPr lang="en-US"/>
          </a:p>
        </p:txBody>
      </p:sp>
    </p:spTree>
    <p:extLst>
      <p:ext uri="{BB962C8B-B14F-4D97-AF65-F5344CB8AC3E}">
        <p14:creationId xmlns:p14="http://schemas.microsoft.com/office/powerpoint/2010/main" val="2322974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2DDB4C-B23A-4E88-AC74-20EFC9AC43D3}" type="slidenum">
              <a:rPr lang="en-US" smtClean="0"/>
              <a:t>13</a:t>
            </a:fld>
            <a:endParaRPr lang="en-US"/>
          </a:p>
        </p:txBody>
      </p:sp>
    </p:spTree>
    <p:extLst>
      <p:ext uri="{BB962C8B-B14F-4D97-AF65-F5344CB8AC3E}">
        <p14:creationId xmlns:p14="http://schemas.microsoft.com/office/powerpoint/2010/main" val="6768614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2DDB4C-B23A-4E88-AC74-20EFC9AC43D3}" type="slidenum">
              <a:rPr lang="en-US" smtClean="0"/>
              <a:t>14</a:t>
            </a:fld>
            <a:endParaRPr lang="en-US"/>
          </a:p>
        </p:txBody>
      </p:sp>
    </p:spTree>
    <p:extLst>
      <p:ext uri="{BB962C8B-B14F-4D97-AF65-F5344CB8AC3E}">
        <p14:creationId xmlns:p14="http://schemas.microsoft.com/office/powerpoint/2010/main" val="28311082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sp>
        <p:nvSpPr>
          <p:cNvPr id="87" name="Freeform 16"/>
          <p:cNvSpPr>
            <a:spLocks/>
          </p:cNvSpPr>
          <p:nvPr userDrawn="1"/>
        </p:nvSpPr>
        <p:spPr bwMode="auto">
          <a:xfrm>
            <a:off x="0" y="3953546"/>
            <a:ext cx="5548185" cy="2904455"/>
          </a:xfrm>
          <a:custGeom>
            <a:avLst/>
            <a:gdLst>
              <a:gd name="T0" fmla="*/ 128 w 3565"/>
              <a:gd name="T1" fmla="*/ 957 h 1866"/>
              <a:gd name="T2" fmla="*/ 187 w 3565"/>
              <a:gd name="T3" fmla="*/ 982 h 1866"/>
              <a:gd name="T4" fmla="*/ 246 w 3565"/>
              <a:gd name="T5" fmla="*/ 909 h 1866"/>
              <a:gd name="T6" fmla="*/ 463 w 3565"/>
              <a:gd name="T7" fmla="*/ 816 h 1866"/>
              <a:gd name="T8" fmla="*/ 501 w 3565"/>
              <a:gd name="T9" fmla="*/ 874 h 1866"/>
              <a:gd name="T10" fmla="*/ 543 w 3565"/>
              <a:gd name="T11" fmla="*/ 926 h 1866"/>
              <a:gd name="T12" fmla="*/ 632 w 3565"/>
              <a:gd name="T13" fmla="*/ 677 h 1866"/>
              <a:gd name="T14" fmla="*/ 774 w 3565"/>
              <a:gd name="T15" fmla="*/ 719 h 1866"/>
              <a:gd name="T16" fmla="*/ 822 w 3565"/>
              <a:gd name="T17" fmla="*/ 771 h 1866"/>
              <a:gd name="T18" fmla="*/ 1040 w 3565"/>
              <a:gd name="T19" fmla="*/ 691 h 1866"/>
              <a:gd name="T20" fmla="*/ 1151 w 3565"/>
              <a:gd name="T21" fmla="*/ 823 h 1866"/>
              <a:gd name="T22" fmla="*/ 1209 w 3565"/>
              <a:gd name="T23" fmla="*/ 608 h 1866"/>
              <a:gd name="T24" fmla="*/ 1251 w 3565"/>
              <a:gd name="T25" fmla="*/ 543 h 1866"/>
              <a:gd name="T26" fmla="*/ 1372 w 3565"/>
              <a:gd name="T27" fmla="*/ 608 h 1866"/>
              <a:gd name="T28" fmla="*/ 1413 w 3565"/>
              <a:gd name="T29" fmla="*/ 567 h 1866"/>
              <a:gd name="T30" fmla="*/ 1458 w 3565"/>
              <a:gd name="T31" fmla="*/ 629 h 1866"/>
              <a:gd name="T32" fmla="*/ 1510 w 3565"/>
              <a:gd name="T33" fmla="*/ 871 h 1866"/>
              <a:gd name="T34" fmla="*/ 1548 w 3565"/>
              <a:gd name="T35" fmla="*/ 608 h 1866"/>
              <a:gd name="T36" fmla="*/ 1600 w 3565"/>
              <a:gd name="T37" fmla="*/ 563 h 1866"/>
              <a:gd name="T38" fmla="*/ 1627 w 3565"/>
              <a:gd name="T39" fmla="*/ 619 h 1866"/>
              <a:gd name="T40" fmla="*/ 1648 w 3565"/>
              <a:gd name="T41" fmla="*/ 764 h 1866"/>
              <a:gd name="T42" fmla="*/ 1683 w 3565"/>
              <a:gd name="T43" fmla="*/ 950 h 1866"/>
              <a:gd name="T44" fmla="*/ 1721 w 3565"/>
              <a:gd name="T45" fmla="*/ 847 h 1866"/>
              <a:gd name="T46" fmla="*/ 1752 w 3565"/>
              <a:gd name="T47" fmla="*/ 536 h 1866"/>
              <a:gd name="T48" fmla="*/ 2038 w 3565"/>
              <a:gd name="T49" fmla="*/ 456 h 1866"/>
              <a:gd name="T50" fmla="*/ 2059 w 3565"/>
              <a:gd name="T51" fmla="*/ 539 h 1866"/>
              <a:gd name="T52" fmla="*/ 2173 w 3565"/>
              <a:gd name="T53" fmla="*/ 246 h 1866"/>
              <a:gd name="T54" fmla="*/ 2252 w 3565"/>
              <a:gd name="T55" fmla="*/ 201 h 1866"/>
              <a:gd name="T56" fmla="*/ 2287 w 3565"/>
              <a:gd name="T57" fmla="*/ 259 h 1866"/>
              <a:gd name="T58" fmla="*/ 2356 w 3565"/>
              <a:gd name="T59" fmla="*/ 843 h 1866"/>
              <a:gd name="T60" fmla="*/ 2384 w 3565"/>
              <a:gd name="T61" fmla="*/ 612 h 1866"/>
              <a:gd name="T62" fmla="*/ 2398 w 3565"/>
              <a:gd name="T63" fmla="*/ 432 h 1866"/>
              <a:gd name="T64" fmla="*/ 2436 w 3565"/>
              <a:gd name="T65" fmla="*/ 139 h 1866"/>
              <a:gd name="T66" fmla="*/ 2567 w 3565"/>
              <a:gd name="T67" fmla="*/ 0 h 1866"/>
              <a:gd name="T68" fmla="*/ 2598 w 3565"/>
              <a:gd name="T69" fmla="*/ 121 h 1866"/>
              <a:gd name="T70" fmla="*/ 2629 w 3565"/>
              <a:gd name="T71" fmla="*/ 173 h 1866"/>
              <a:gd name="T72" fmla="*/ 2670 w 3565"/>
              <a:gd name="T73" fmla="*/ 491 h 1866"/>
              <a:gd name="T74" fmla="*/ 2988 w 3565"/>
              <a:gd name="T75" fmla="*/ 346 h 1866"/>
              <a:gd name="T76" fmla="*/ 3071 w 3565"/>
              <a:gd name="T77" fmla="*/ 532 h 1866"/>
              <a:gd name="T78" fmla="*/ 3126 w 3565"/>
              <a:gd name="T79" fmla="*/ 498 h 1866"/>
              <a:gd name="T80" fmla="*/ 3233 w 3565"/>
              <a:gd name="T81" fmla="*/ 550 h 1866"/>
              <a:gd name="T82" fmla="*/ 3320 w 3565"/>
              <a:gd name="T83" fmla="*/ 463 h 1866"/>
              <a:gd name="T84" fmla="*/ 3382 w 3565"/>
              <a:gd name="T85" fmla="*/ 398 h 1866"/>
              <a:gd name="T86" fmla="*/ 3565 w 3565"/>
              <a:gd name="T87" fmla="*/ 446 h 1866"/>
              <a:gd name="T88" fmla="*/ 3565 w 3565"/>
              <a:gd name="T89" fmla="*/ 1866 h 1866"/>
              <a:gd name="T90" fmla="*/ 0 w 3565"/>
              <a:gd name="T91" fmla="*/ 957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65" h="1866">
                <a:moveTo>
                  <a:pt x="0" y="957"/>
                </a:moveTo>
                <a:lnTo>
                  <a:pt x="128" y="957"/>
                </a:lnTo>
                <a:lnTo>
                  <a:pt x="128" y="982"/>
                </a:lnTo>
                <a:lnTo>
                  <a:pt x="187" y="982"/>
                </a:lnTo>
                <a:lnTo>
                  <a:pt x="187" y="909"/>
                </a:lnTo>
                <a:lnTo>
                  <a:pt x="246" y="909"/>
                </a:lnTo>
                <a:lnTo>
                  <a:pt x="246" y="816"/>
                </a:lnTo>
                <a:lnTo>
                  <a:pt x="463" y="816"/>
                </a:lnTo>
                <a:lnTo>
                  <a:pt x="463" y="874"/>
                </a:lnTo>
                <a:lnTo>
                  <a:pt x="501" y="874"/>
                </a:lnTo>
                <a:lnTo>
                  <a:pt x="501" y="926"/>
                </a:lnTo>
                <a:lnTo>
                  <a:pt x="543" y="926"/>
                </a:lnTo>
                <a:lnTo>
                  <a:pt x="543" y="677"/>
                </a:lnTo>
                <a:lnTo>
                  <a:pt x="632" y="677"/>
                </a:lnTo>
                <a:lnTo>
                  <a:pt x="632" y="719"/>
                </a:lnTo>
                <a:lnTo>
                  <a:pt x="774" y="719"/>
                </a:lnTo>
                <a:lnTo>
                  <a:pt x="774" y="771"/>
                </a:lnTo>
                <a:lnTo>
                  <a:pt x="822" y="771"/>
                </a:lnTo>
                <a:lnTo>
                  <a:pt x="822" y="691"/>
                </a:lnTo>
                <a:lnTo>
                  <a:pt x="1040" y="691"/>
                </a:lnTo>
                <a:lnTo>
                  <a:pt x="1040" y="823"/>
                </a:lnTo>
                <a:lnTo>
                  <a:pt x="1151" y="823"/>
                </a:lnTo>
                <a:lnTo>
                  <a:pt x="1151" y="608"/>
                </a:lnTo>
                <a:lnTo>
                  <a:pt x="1209" y="608"/>
                </a:lnTo>
                <a:lnTo>
                  <a:pt x="1209" y="543"/>
                </a:lnTo>
                <a:lnTo>
                  <a:pt x="1251" y="543"/>
                </a:lnTo>
                <a:lnTo>
                  <a:pt x="1251" y="608"/>
                </a:lnTo>
                <a:lnTo>
                  <a:pt x="1372" y="608"/>
                </a:lnTo>
                <a:lnTo>
                  <a:pt x="1372" y="567"/>
                </a:lnTo>
                <a:lnTo>
                  <a:pt x="1413" y="567"/>
                </a:lnTo>
                <a:lnTo>
                  <a:pt x="1413" y="629"/>
                </a:lnTo>
                <a:lnTo>
                  <a:pt x="1458" y="629"/>
                </a:lnTo>
                <a:lnTo>
                  <a:pt x="1458" y="871"/>
                </a:lnTo>
                <a:lnTo>
                  <a:pt x="1510" y="871"/>
                </a:lnTo>
                <a:lnTo>
                  <a:pt x="1510" y="608"/>
                </a:lnTo>
                <a:lnTo>
                  <a:pt x="1548" y="608"/>
                </a:lnTo>
                <a:lnTo>
                  <a:pt x="1548" y="563"/>
                </a:lnTo>
                <a:lnTo>
                  <a:pt x="1600" y="563"/>
                </a:lnTo>
                <a:lnTo>
                  <a:pt x="1600" y="619"/>
                </a:lnTo>
                <a:lnTo>
                  <a:pt x="1627" y="619"/>
                </a:lnTo>
                <a:lnTo>
                  <a:pt x="1627" y="764"/>
                </a:lnTo>
                <a:lnTo>
                  <a:pt x="1648" y="764"/>
                </a:lnTo>
                <a:lnTo>
                  <a:pt x="1648" y="950"/>
                </a:lnTo>
                <a:lnTo>
                  <a:pt x="1683" y="950"/>
                </a:lnTo>
                <a:lnTo>
                  <a:pt x="1683" y="847"/>
                </a:lnTo>
                <a:lnTo>
                  <a:pt x="1721" y="847"/>
                </a:lnTo>
                <a:lnTo>
                  <a:pt x="1721" y="536"/>
                </a:lnTo>
                <a:lnTo>
                  <a:pt x="1752" y="536"/>
                </a:lnTo>
                <a:lnTo>
                  <a:pt x="1752" y="456"/>
                </a:lnTo>
                <a:lnTo>
                  <a:pt x="2038" y="456"/>
                </a:lnTo>
                <a:lnTo>
                  <a:pt x="2038" y="539"/>
                </a:lnTo>
                <a:lnTo>
                  <a:pt x="2059" y="539"/>
                </a:lnTo>
                <a:lnTo>
                  <a:pt x="2059" y="246"/>
                </a:lnTo>
                <a:lnTo>
                  <a:pt x="2173" y="246"/>
                </a:lnTo>
                <a:lnTo>
                  <a:pt x="2173" y="201"/>
                </a:lnTo>
                <a:lnTo>
                  <a:pt x="2252" y="201"/>
                </a:lnTo>
                <a:lnTo>
                  <a:pt x="2252" y="259"/>
                </a:lnTo>
                <a:lnTo>
                  <a:pt x="2287" y="259"/>
                </a:lnTo>
                <a:lnTo>
                  <a:pt x="2287" y="843"/>
                </a:lnTo>
                <a:lnTo>
                  <a:pt x="2356" y="843"/>
                </a:lnTo>
                <a:lnTo>
                  <a:pt x="2356" y="612"/>
                </a:lnTo>
                <a:lnTo>
                  <a:pt x="2384" y="612"/>
                </a:lnTo>
                <a:lnTo>
                  <a:pt x="2384" y="449"/>
                </a:lnTo>
                <a:lnTo>
                  <a:pt x="2398" y="432"/>
                </a:lnTo>
                <a:lnTo>
                  <a:pt x="2398" y="139"/>
                </a:lnTo>
                <a:lnTo>
                  <a:pt x="2436" y="139"/>
                </a:lnTo>
                <a:lnTo>
                  <a:pt x="2436" y="0"/>
                </a:lnTo>
                <a:lnTo>
                  <a:pt x="2567" y="0"/>
                </a:lnTo>
                <a:lnTo>
                  <a:pt x="2567" y="121"/>
                </a:lnTo>
                <a:lnTo>
                  <a:pt x="2598" y="121"/>
                </a:lnTo>
                <a:lnTo>
                  <a:pt x="2598" y="173"/>
                </a:lnTo>
                <a:lnTo>
                  <a:pt x="2629" y="173"/>
                </a:lnTo>
                <a:lnTo>
                  <a:pt x="2629" y="491"/>
                </a:lnTo>
                <a:lnTo>
                  <a:pt x="2670" y="491"/>
                </a:lnTo>
                <a:lnTo>
                  <a:pt x="2670" y="346"/>
                </a:lnTo>
                <a:lnTo>
                  <a:pt x="2988" y="346"/>
                </a:lnTo>
                <a:lnTo>
                  <a:pt x="2988" y="532"/>
                </a:lnTo>
                <a:lnTo>
                  <a:pt x="3071" y="532"/>
                </a:lnTo>
                <a:lnTo>
                  <a:pt x="3071" y="498"/>
                </a:lnTo>
                <a:lnTo>
                  <a:pt x="3126" y="498"/>
                </a:lnTo>
                <a:lnTo>
                  <a:pt x="3126" y="550"/>
                </a:lnTo>
                <a:lnTo>
                  <a:pt x="3233" y="550"/>
                </a:lnTo>
                <a:lnTo>
                  <a:pt x="3233" y="463"/>
                </a:lnTo>
                <a:lnTo>
                  <a:pt x="3320" y="463"/>
                </a:lnTo>
                <a:lnTo>
                  <a:pt x="3320" y="398"/>
                </a:lnTo>
                <a:lnTo>
                  <a:pt x="3382" y="398"/>
                </a:lnTo>
                <a:lnTo>
                  <a:pt x="3382" y="446"/>
                </a:lnTo>
                <a:lnTo>
                  <a:pt x="3565" y="446"/>
                </a:lnTo>
                <a:lnTo>
                  <a:pt x="3565" y="1040"/>
                </a:lnTo>
                <a:lnTo>
                  <a:pt x="3565" y="1866"/>
                </a:lnTo>
                <a:lnTo>
                  <a:pt x="0" y="1866"/>
                </a:lnTo>
                <a:lnTo>
                  <a:pt x="0" y="957"/>
                </a:lnTo>
                <a:close/>
              </a:path>
            </a:pathLst>
          </a:custGeom>
          <a:solidFill>
            <a:schemeClr val="accent2"/>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88" name="Freeform 17"/>
          <p:cNvSpPr>
            <a:spLocks/>
          </p:cNvSpPr>
          <p:nvPr userDrawn="1"/>
        </p:nvSpPr>
        <p:spPr bwMode="auto">
          <a:xfrm>
            <a:off x="5395669" y="4470308"/>
            <a:ext cx="3084573" cy="2387692"/>
          </a:xfrm>
          <a:custGeom>
            <a:avLst/>
            <a:gdLst>
              <a:gd name="T0" fmla="*/ 1882 w 1982"/>
              <a:gd name="T1" fmla="*/ 456 h 1534"/>
              <a:gd name="T2" fmla="*/ 1882 w 1982"/>
              <a:gd name="T3" fmla="*/ 546 h 1534"/>
              <a:gd name="T4" fmla="*/ 1830 w 1982"/>
              <a:gd name="T5" fmla="*/ 546 h 1534"/>
              <a:gd name="T6" fmla="*/ 1830 w 1982"/>
              <a:gd name="T7" fmla="*/ 629 h 1534"/>
              <a:gd name="T8" fmla="*/ 1699 w 1982"/>
              <a:gd name="T9" fmla="*/ 629 h 1534"/>
              <a:gd name="T10" fmla="*/ 1699 w 1982"/>
              <a:gd name="T11" fmla="*/ 822 h 1534"/>
              <a:gd name="T12" fmla="*/ 1668 w 1982"/>
              <a:gd name="T13" fmla="*/ 822 h 1534"/>
              <a:gd name="T14" fmla="*/ 1668 w 1982"/>
              <a:gd name="T15" fmla="*/ 59 h 1534"/>
              <a:gd name="T16" fmla="*/ 1388 w 1982"/>
              <a:gd name="T17" fmla="*/ 59 h 1534"/>
              <a:gd name="T18" fmla="*/ 1388 w 1982"/>
              <a:gd name="T19" fmla="*/ 200 h 1534"/>
              <a:gd name="T20" fmla="*/ 1226 w 1982"/>
              <a:gd name="T21" fmla="*/ 200 h 1534"/>
              <a:gd name="T22" fmla="*/ 1226 w 1982"/>
              <a:gd name="T23" fmla="*/ 688 h 1534"/>
              <a:gd name="T24" fmla="*/ 1119 w 1982"/>
              <a:gd name="T25" fmla="*/ 688 h 1534"/>
              <a:gd name="T26" fmla="*/ 1119 w 1982"/>
              <a:gd name="T27" fmla="*/ 629 h 1534"/>
              <a:gd name="T28" fmla="*/ 1043 w 1982"/>
              <a:gd name="T29" fmla="*/ 629 h 1534"/>
              <a:gd name="T30" fmla="*/ 1043 w 1982"/>
              <a:gd name="T31" fmla="*/ 542 h 1534"/>
              <a:gd name="T32" fmla="*/ 839 w 1982"/>
              <a:gd name="T33" fmla="*/ 542 h 1534"/>
              <a:gd name="T34" fmla="*/ 839 w 1982"/>
              <a:gd name="T35" fmla="*/ 629 h 1534"/>
              <a:gd name="T36" fmla="*/ 736 w 1982"/>
              <a:gd name="T37" fmla="*/ 629 h 1534"/>
              <a:gd name="T38" fmla="*/ 736 w 1982"/>
              <a:gd name="T39" fmla="*/ 698 h 1534"/>
              <a:gd name="T40" fmla="*/ 694 w 1982"/>
              <a:gd name="T41" fmla="*/ 698 h 1534"/>
              <a:gd name="T42" fmla="*/ 694 w 1982"/>
              <a:gd name="T43" fmla="*/ 0 h 1534"/>
              <a:gd name="T44" fmla="*/ 331 w 1982"/>
              <a:gd name="T45" fmla="*/ 0 h 1534"/>
              <a:gd name="T46" fmla="*/ 331 w 1982"/>
              <a:gd name="T47" fmla="*/ 663 h 1534"/>
              <a:gd name="T48" fmla="*/ 245 w 1982"/>
              <a:gd name="T49" fmla="*/ 663 h 1534"/>
              <a:gd name="T50" fmla="*/ 245 w 1982"/>
              <a:gd name="T51" fmla="*/ 456 h 1534"/>
              <a:gd name="T52" fmla="*/ 93 w 1982"/>
              <a:gd name="T53" fmla="*/ 456 h 1534"/>
              <a:gd name="T54" fmla="*/ 93 w 1982"/>
              <a:gd name="T55" fmla="*/ 826 h 1534"/>
              <a:gd name="T56" fmla="*/ 0 w 1982"/>
              <a:gd name="T57" fmla="*/ 826 h 1534"/>
              <a:gd name="T58" fmla="*/ 0 w 1982"/>
              <a:gd name="T59" fmla="*/ 1534 h 1534"/>
              <a:gd name="T60" fmla="*/ 1982 w 1982"/>
              <a:gd name="T61" fmla="*/ 1534 h 1534"/>
              <a:gd name="T62" fmla="*/ 1982 w 1982"/>
              <a:gd name="T63" fmla="*/ 456 h 1534"/>
              <a:gd name="T64" fmla="*/ 1882 w 1982"/>
              <a:gd name="T65" fmla="*/ 456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82" h="1534">
                <a:moveTo>
                  <a:pt x="1882" y="456"/>
                </a:moveTo>
                <a:lnTo>
                  <a:pt x="1882" y="546"/>
                </a:lnTo>
                <a:lnTo>
                  <a:pt x="1830" y="546"/>
                </a:lnTo>
                <a:lnTo>
                  <a:pt x="1830" y="629"/>
                </a:lnTo>
                <a:lnTo>
                  <a:pt x="1699" y="629"/>
                </a:lnTo>
                <a:lnTo>
                  <a:pt x="1699" y="822"/>
                </a:lnTo>
                <a:lnTo>
                  <a:pt x="1668" y="822"/>
                </a:lnTo>
                <a:lnTo>
                  <a:pt x="1668" y="59"/>
                </a:lnTo>
                <a:lnTo>
                  <a:pt x="1388" y="59"/>
                </a:lnTo>
                <a:lnTo>
                  <a:pt x="1388" y="200"/>
                </a:lnTo>
                <a:lnTo>
                  <a:pt x="1226" y="200"/>
                </a:lnTo>
                <a:lnTo>
                  <a:pt x="1226" y="688"/>
                </a:lnTo>
                <a:lnTo>
                  <a:pt x="1119" y="688"/>
                </a:lnTo>
                <a:lnTo>
                  <a:pt x="1119" y="629"/>
                </a:lnTo>
                <a:lnTo>
                  <a:pt x="1043" y="629"/>
                </a:lnTo>
                <a:lnTo>
                  <a:pt x="1043" y="542"/>
                </a:lnTo>
                <a:lnTo>
                  <a:pt x="839" y="542"/>
                </a:lnTo>
                <a:lnTo>
                  <a:pt x="839" y="629"/>
                </a:lnTo>
                <a:lnTo>
                  <a:pt x="736" y="629"/>
                </a:lnTo>
                <a:lnTo>
                  <a:pt x="736" y="698"/>
                </a:lnTo>
                <a:lnTo>
                  <a:pt x="694" y="698"/>
                </a:lnTo>
                <a:lnTo>
                  <a:pt x="694" y="0"/>
                </a:lnTo>
                <a:lnTo>
                  <a:pt x="331" y="0"/>
                </a:lnTo>
                <a:lnTo>
                  <a:pt x="331" y="663"/>
                </a:lnTo>
                <a:lnTo>
                  <a:pt x="245" y="663"/>
                </a:lnTo>
                <a:lnTo>
                  <a:pt x="245" y="456"/>
                </a:lnTo>
                <a:lnTo>
                  <a:pt x="93" y="456"/>
                </a:lnTo>
                <a:lnTo>
                  <a:pt x="93" y="826"/>
                </a:lnTo>
                <a:lnTo>
                  <a:pt x="0" y="826"/>
                </a:lnTo>
                <a:lnTo>
                  <a:pt x="0" y="1534"/>
                </a:lnTo>
                <a:lnTo>
                  <a:pt x="1982" y="1534"/>
                </a:lnTo>
                <a:lnTo>
                  <a:pt x="1982" y="456"/>
                </a:lnTo>
                <a:lnTo>
                  <a:pt x="1882" y="456"/>
                </a:lnTo>
                <a:close/>
              </a:path>
            </a:pathLst>
          </a:custGeom>
          <a:solidFill>
            <a:schemeClr val="accent2"/>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89" name="Freeform 18"/>
          <p:cNvSpPr>
            <a:spLocks/>
          </p:cNvSpPr>
          <p:nvPr userDrawn="1"/>
        </p:nvSpPr>
        <p:spPr bwMode="auto">
          <a:xfrm flipH="1">
            <a:off x="8466235" y="2965159"/>
            <a:ext cx="3725766" cy="3892842"/>
          </a:xfrm>
          <a:custGeom>
            <a:avLst/>
            <a:gdLst>
              <a:gd name="T0" fmla="*/ 2308 w 2394"/>
              <a:gd name="T1" fmla="*/ 1385 h 2501"/>
              <a:gd name="T2" fmla="*/ 2270 w 2394"/>
              <a:gd name="T3" fmla="*/ 1420 h 2501"/>
              <a:gd name="T4" fmla="*/ 2228 w 2394"/>
              <a:gd name="T5" fmla="*/ 1323 h 2501"/>
              <a:gd name="T6" fmla="*/ 2083 w 2394"/>
              <a:gd name="T7" fmla="*/ 1202 h 2501"/>
              <a:gd name="T8" fmla="*/ 2055 w 2394"/>
              <a:gd name="T9" fmla="*/ 1278 h 2501"/>
              <a:gd name="T10" fmla="*/ 2031 w 2394"/>
              <a:gd name="T11" fmla="*/ 1344 h 2501"/>
              <a:gd name="T12" fmla="*/ 1969 w 2394"/>
              <a:gd name="T13" fmla="*/ 1019 h 2501"/>
              <a:gd name="T14" fmla="*/ 1872 w 2394"/>
              <a:gd name="T15" fmla="*/ 1071 h 2501"/>
              <a:gd name="T16" fmla="*/ 1845 w 2394"/>
              <a:gd name="T17" fmla="*/ 1140 h 2501"/>
              <a:gd name="T18" fmla="*/ 1696 w 2394"/>
              <a:gd name="T19" fmla="*/ 1036 h 2501"/>
              <a:gd name="T20" fmla="*/ 1620 w 2394"/>
              <a:gd name="T21" fmla="*/ 1209 h 2501"/>
              <a:gd name="T22" fmla="*/ 1582 w 2394"/>
              <a:gd name="T23" fmla="*/ 929 h 2501"/>
              <a:gd name="T24" fmla="*/ 1555 w 2394"/>
              <a:gd name="T25" fmla="*/ 843 h 2501"/>
              <a:gd name="T26" fmla="*/ 1472 w 2394"/>
              <a:gd name="T27" fmla="*/ 929 h 2501"/>
              <a:gd name="T28" fmla="*/ 1447 w 2394"/>
              <a:gd name="T29" fmla="*/ 874 h 2501"/>
              <a:gd name="T30" fmla="*/ 1416 w 2394"/>
              <a:gd name="T31" fmla="*/ 953 h 2501"/>
              <a:gd name="T32" fmla="*/ 1382 w 2394"/>
              <a:gd name="T33" fmla="*/ 1274 h 2501"/>
              <a:gd name="T34" fmla="*/ 1354 w 2394"/>
              <a:gd name="T35" fmla="*/ 929 h 2501"/>
              <a:gd name="T36" fmla="*/ 1320 w 2394"/>
              <a:gd name="T37" fmla="*/ 867 h 2501"/>
              <a:gd name="T38" fmla="*/ 1302 w 2394"/>
              <a:gd name="T39" fmla="*/ 939 h 2501"/>
              <a:gd name="T40" fmla="*/ 1285 w 2394"/>
              <a:gd name="T41" fmla="*/ 1133 h 2501"/>
              <a:gd name="T42" fmla="*/ 1264 w 2394"/>
              <a:gd name="T43" fmla="*/ 1378 h 2501"/>
              <a:gd name="T44" fmla="*/ 1240 w 2394"/>
              <a:gd name="T45" fmla="*/ 1243 h 2501"/>
              <a:gd name="T46" fmla="*/ 1216 w 2394"/>
              <a:gd name="T47" fmla="*/ 701 h 2501"/>
              <a:gd name="T48" fmla="*/ 1026 w 2394"/>
              <a:gd name="T49" fmla="*/ 597 h 2501"/>
              <a:gd name="T50" fmla="*/ 1009 w 2394"/>
              <a:gd name="T51" fmla="*/ 708 h 2501"/>
              <a:gd name="T52" fmla="*/ 933 w 2394"/>
              <a:gd name="T53" fmla="*/ 324 h 2501"/>
              <a:gd name="T54" fmla="*/ 881 w 2394"/>
              <a:gd name="T55" fmla="*/ 262 h 2501"/>
              <a:gd name="T56" fmla="*/ 857 w 2394"/>
              <a:gd name="T57" fmla="*/ 338 h 2501"/>
              <a:gd name="T58" fmla="*/ 812 w 2394"/>
              <a:gd name="T59" fmla="*/ 1243 h 2501"/>
              <a:gd name="T60" fmla="*/ 795 w 2394"/>
              <a:gd name="T61" fmla="*/ 939 h 2501"/>
              <a:gd name="T62" fmla="*/ 784 w 2394"/>
              <a:gd name="T63" fmla="*/ 566 h 2501"/>
              <a:gd name="T64" fmla="*/ 757 w 2394"/>
              <a:gd name="T65" fmla="*/ 183 h 2501"/>
              <a:gd name="T66" fmla="*/ 670 w 2394"/>
              <a:gd name="T67" fmla="*/ 0 h 2501"/>
              <a:gd name="T68" fmla="*/ 646 w 2394"/>
              <a:gd name="T69" fmla="*/ 155 h 2501"/>
              <a:gd name="T70" fmla="*/ 629 w 2394"/>
              <a:gd name="T71" fmla="*/ 228 h 2501"/>
              <a:gd name="T72" fmla="*/ 598 w 2394"/>
              <a:gd name="T73" fmla="*/ 642 h 2501"/>
              <a:gd name="T74" fmla="*/ 387 w 2394"/>
              <a:gd name="T75" fmla="*/ 456 h 2501"/>
              <a:gd name="T76" fmla="*/ 332 w 2394"/>
              <a:gd name="T77" fmla="*/ 698 h 2501"/>
              <a:gd name="T78" fmla="*/ 294 w 2394"/>
              <a:gd name="T79" fmla="*/ 653 h 2501"/>
              <a:gd name="T80" fmla="*/ 221 w 2394"/>
              <a:gd name="T81" fmla="*/ 722 h 2501"/>
              <a:gd name="T82" fmla="*/ 163 w 2394"/>
              <a:gd name="T83" fmla="*/ 604 h 2501"/>
              <a:gd name="T84" fmla="*/ 121 w 2394"/>
              <a:gd name="T85" fmla="*/ 521 h 2501"/>
              <a:gd name="T86" fmla="*/ 0 w 2394"/>
              <a:gd name="T87" fmla="*/ 587 h 2501"/>
              <a:gd name="T88" fmla="*/ 0 w 2394"/>
              <a:gd name="T89" fmla="*/ 2501 h 2501"/>
              <a:gd name="T90" fmla="*/ 2394 w 2394"/>
              <a:gd name="T91" fmla="*/ 1385 h 2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94" h="2501">
                <a:moveTo>
                  <a:pt x="2394" y="1385"/>
                </a:moveTo>
                <a:lnTo>
                  <a:pt x="2308" y="1385"/>
                </a:lnTo>
                <a:lnTo>
                  <a:pt x="2308" y="1420"/>
                </a:lnTo>
                <a:lnTo>
                  <a:pt x="2270" y="1420"/>
                </a:lnTo>
                <a:lnTo>
                  <a:pt x="2270" y="1323"/>
                </a:lnTo>
                <a:lnTo>
                  <a:pt x="2228" y="1323"/>
                </a:lnTo>
                <a:lnTo>
                  <a:pt x="2228" y="1202"/>
                </a:lnTo>
                <a:lnTo>
                  <a:pt x="2083" y="1202"/>
                </a:lnTo>
                <a:lnTo>
                  <a:pt x="2083" y="1278"/>
                </a:lnTo>
                <a:lnTo>
                  <a:pt x="2055" y="1278"/>
                </a:lnTo>
                <a:lnTo>
                  <a:pt x="2055" y="1344"/>
                </a:lnTo>
                <a:lnTo>
                  <a:pt x="2031" y="1344"/>
                </a:lnTo>
                <a:lnTo>
                  <a:pt x="2031" y="1019"/>
                </a:lnTo>
                <a:lnTo>
                  <a:pt x="1969" y="1019"/>
                </a:lnTo>
                <a:lnTo>
                  <a:pt x="1969" y="1071"/>
                </a:lnTo>
                <a:lnTo>
                  <a:pt x="1872" y="1071"/>
                </a:lnTo>
                <a:lnTo>
                  <a:pt x="1872" y="1140"/>
                </a:lnTo>
                <a:lnTo>
                  <a:pt x="1845" y="1140"/>
                </a:lnTo>
                <a:lnTo>
                  <a:pt x="1845" y="1036"/>
                </a:lnTo>
                <a:lnTo>
                  <a:pt x="1696" y="1036"/>
                </a:lnTo>
                <a:lnTo>
                  <a:pt x="1696" y="1209"/>
                </a:lnTo>
                <a:lnTo>
                  <a:pt x="1620" y="1209"/>
                </a:lnTo>
                <a:lnTo>
                  <a:pt x="1620" y="929"/>
                </a:lnTo>
                <a:lnTo>
                  <a:pt x="1582" y="929"/>
                </a:lnTo>
                <a:lnTo>
                  <a:pt x="1582" y="843"/>
                </a:lnTo>
                <a:lnTo>
                  <a:pt x="1555" y="843"/>
                </a:lnTo>
                <a:lnTo>
                  <a:pt x="1555" y="929"/>
                </a:lnTo>
                <a:lnTo>
                  <a:pt x="1472" y="929"/>
                </a:lnTo>
                <a:lnTo>
                  <a:pt x="1472" y="874"/>
                </a:lnTo>
                <a:lnTo>
                  <a:pt x="1447" y="874"/>
                </a:lnTo>
                <a:lnTo>
                  <a:pt x="1447" y="953"/>
                </a:lnTo>
                <a:lnTo>
                  <a:pt x="1416" y="953"/>
                </a:lnTo>
                <a:lnTo>
                  <a:pt x="1416" y="1274"/>
                </a:lnTo>
                <a:lnTo>
                  <a:pt x="1382" y="1274"/>
                </a:lnTo>
                <a:lnTo>
                  <a:pt x="1382" y="929"/>
                </a:lnTo>
                <a:lnTo>
                  <a:pt x="1354" y="929"/>
                </a:lnTo>
                <a:lnTo>
                  <a:pt x="1354" y="867"/>
                </a:lnTo>
                <a:lnTo>
                  <a:pt x="1320" y="867"/>
                </a:lnTo>
                <a:lnTo>
                  <a:pt x="1320" y="939"/>
                </a:lnTo>
                <a:lnTo>
                  <a:pt x="1302" y="939"/>
                </a:lnTo>
                <a:lnTo>
                  <a:pt x="1302" y="1133"/>
                </a:lnTo>
                <a:lnTo>
                  <a:pt x="1285" y="1133"/>
                </a:lnTo>
                <a:lnTo>
                  <a:pt x="1285" y="1378"/>
                </a:lnTo>
                <a:lnTo>
                  <a:pt x="1264" y="1378"/>
                </a:lnTo>
                <a:lnTo>
                  <a:pt x="1264" y="1243"/>
                </a:lnTo>
                <a:lnTo>
                  <a:pt x="1240" y="1243"/>
                </a:lnTo>
                <a:lnTo>
                  <a:pt x="1240" y="701"/>
                </a:lnTo>
                <a:lnTo>
                  <a:pt x="1216" y="701"/>
                </a:lnTo>
                <a:lnTo>
                  <a:pt x="1216" y="597"/>
                </a:lnTo>
                <a:lnTo>
                  <a:pt x="1026" y="597"/>
                </a:lnTo>
                <a:lnTo>
                  <a:pt x="1026" y="708"/>
                </a:lnTo>
                <a:lnTo>
                  <a:pt x="1009" y="708"/>
                </a:lnTo>
                <a:lnTo>
                  <a:pt x="1009" y="324"/>
                </a:lnTo>
                <a:lnTo>
                  <a:pt x="933" y="324"/>
                </a:lnTo>
                <a:lnTo>
                  <a:pt x="933" y="262"/>
                </a:lnTo>
                <a:lnTo>
                  <a:pt x="881" y="262"/>
                </a:lnTo>
                <a:lnTo>
                  <a:pt x="881" y="338"/>
                </a:lnTo>
                <a:lnTo>
                  <a:pt x="857" y="338"/>
                </a:lnTo>
                <a:lnTo>
                  <a:pt x="857" y="1243"/>
                </a:lnTo>
                <a:lnTo>
                  <a:pt x="812" y="1243"/>
                </a:lnTo>
                <a:lnTo>
                  <a:pt x="812" y="939"/>
                </a:lnTo>
                <a:lnTo>
                  <a:pt x="795" y="939"/>
                </a:lnTo>
                <a:lnTo>
                  <a:pt x="795" y="590"/>
                </a:lnTo>
                <a:lnTo>
                  <a:pt x="784" y="566"/>
                </a:lnTo>
                <a:lnTo>
                  <a:pt x="784" y="183"/>
                </a:lnTo>
                <a:lnTo>
                  <a:pt x="757" y="183"/>
                </a:lnTo>
                <a:lnTo>
                  <a:pt x="757" y="0"/>
                </a:lnTo>
                <a:lnTo>
                  <a:pt x="670" y="0"/>
                </a:lnTo>
                <a:lnTo>
                  <a:pt x="670" y="155"/>
                </a:lnTo>
                <a:lnTo>
                  <a:pt x="646" y="155"/>
                </a:lnTo>
                <a:lnTo>
                  <a:pt x="646" y="228"/>
                </a:lnTo>
                <a:lnTo>
                  <a:pt x="629" y="228"/>
                </a:lnTo>
                <a:lnTo>
                  <a:pt x="629" y="642"/>
                </a:lnTo>
                <a:lnTo>
                  <a:pt x="598" y="642"/>
                </a:lnTo>
                <a:lnTo>
                  <a:pt x="598" y="456"/>
                </a:lnTo>
                <a:lnTo>
                  <a:pt x="387" y="456"/>
                </a:lnTo>
                <a:lnTo>
                  <a:pt x="387" y="698"/>
                </a:lnTo>
                <a:lnTo>
                  <a:pt x="332" y="698"/>
                </a:lnTo>
                <a:lnTo>
                  <a:pt x="332" y="653"/>
                </a:lnTo>
                <a:lnTo>
                  <a:pt x="294" y="653"/>
                </a:lnTo>
                <a:lnTo>
                  <a:pt x="294" y="722"/>
                </a:lnTo>
                <a:lnTo>
                  <a:pt x="221" y="722"/>
                </a:lnTo>
                <a:lnTo>
                  <a:pt x="221" y="604"/>
                </a:lnTo>
                <a:lnTo>
                  <a:pt x="163" y="604"/>
                </a:lnTo>
                <a:lnTo>
                  <a:pt x="163" y="521"/>
                </a:lnTo>
                <a:lnTo>
                  <a:pt x="121" y="521"/>
                </a:lnTo>
                <a:lnTo>
                  <a:pt x="121" y="587"/>
                </a:lnTo>
                <a:lnTo>
                  <a:pt x="0" y="587"/>
                </a:lnTo>
                <a:lnTo>
                  <a:pt x="0" y="1503"/>
                </a:lnTo>
                <a:lnTo>
                  <a:pt x="0" y="2501"/>
                </a:lnTo>
                <a:lnTo>
                  <a:pt x="2394" y="2501"/>
                </a:lnTo>
                <a:lnTo>
                  <a:pt x="2394" y="1385"/>
                </a:lnTo>
                <a:close/>
              </a:path>
            </a:pathLst>
          </a:custGeom>
          <a:solidFill>
            <a:schemeClr val="accent2"/>
          </a:solidFill>
          <a:ln>
            <a:noFill/>
          </a:ln>
        </p:spPr>
        <p:txBody>
          <a:bodyPr vert="horz" wrap="square" lIns="89642" tIns="44821" rIns="89642" bIns="44821" numCol="1" anchor="t" anchorCtr="0" compatLnSpc="1">
            <a:prstTxWarp prst="textNoShape">
              <a:avLst/>
            </a:prstTxWarp>
          </a:bodyPr>
          <a:lstStyle/>
          <a:p>
            <a:pPr lvl="0"/>
            <a:endParaRPr lang="en-US" sz="1765"/>
          </a:p>
        </p:txBody>
      </p:sp>
      <p:sp>
        <p:nvSpPr>
          <p:cNvPr id="91" name="Freeform 20"/>
          <p:cNvSpPr>
            <a:spLocks noEditPoints="1"/>
          </p:cNvSpPr>
          <p:nvPr userDrawn="1"/>
        </p:nvSpPr>
        <p:spPr bwMode="auto">
          <a:xfrm>
            <a:off x="8105463" y="303197"/>
            <a:ext cx="535365" cy="5781420"/>
          </a:xfrm>
          <a:custGeom>
            <a:avLst/>
            <a:gdLst>
              <a:gd name="T0" fmla="*/ 51 w 93"/>
              <a:gd name="T1" fmla="*/ 1003 h 1003"/>
              <a:gd name="T2" fmla="*/ 51 w 93"/>
              <a:gd name="T3" fmla="*/ 1002 h 1003"/>
              <a:gd name="T4" fmla="*/ 42 w 93"/>
              <a:gd name="T5" fmla="*/ 1002 h 1003"/>
              <a:gd name="T6" fmla="*/ 42 w 93"/>
              <a:gd name="T7" fmla="*/ 1003 h 1003"/>
              <a:gd name="T8" fmla="*/ 0 w 93"/>
              <a:gd name="T9" fmla="*/ 1003 h 1003"/>
              <a:gd name="T10" fmla="*/ 34 w 93"/>
              <a:gd name="T11" fmla="*/ 384 h 1003"/>
              <a:gd name="T12" fmla="*/ 4 w 93"/>
              <a:gd name="T13" fmla="*/ 370 h 1003"/>
              <a:gd name="T14" fmla="*/ 13 w 93"/>
              <a:gd name="T15" fmla="*/ 360 h 1003"/>
              <a:gd name="T16" fmla="*/ 3 w 93"/>
              <a:gd name="T17" fmla="*/ 344 h 1003"/>
              <a:gd name="T18" fmla="*/ 15 w 93"/>
              <a:gd name="T19" fmla="*/ 325 h 1003"/>
              <a:gd name="T20" fmla="*/ 15 w 93"/>
              <a:gd name="T21" fmla="*/ 324 h 1003"/>
              <a:gd name="T22" fmla="*/ 29 w 93"/>
              <a:gd name="T23" fmla="*/ 309 h 1003"/>
              <a:gd name="T24" fmla="*/ 35 w 93"/>
              <a:gd name="T25" fmla="*/ 309 h 1003"/>
              <a:gd name="T26" fmla="*/ 35 w 93"/>
              <a:gd name="T27" fmla="*/ 300 h 1003"/>
              <a:gd name="T28" fmla="*/ 35 w 93"/>
              <a:gd name="T29" fmla="*/ 300 h 1003"/>
              <a:gd name="T30" fmla="*/ 29 w 93"/>
              <a:gd name="T31" fmla="*/ 294 h 1003"/>
              <a:gd name="T32" fmla="*/ 35 w 93"/>
              <a:gd name="T33" fmla="*/ 288 h 1003"/>
              <a:gd name="T34" fmla="*/ 35 w 93"/>
              <a:gd name="T35" fmla="*/ 288 h 1003"/>
              <a:gd name="T36" fmla="*/ 35 w 93"/>
              <a:gd name="T37" fmla="*/ 178 h 1003"/>
              <a:gd name="T38" fmla="*/ 58 w 93"/>
              <a:gd name="T39" fmla="*/ 178 h 1003"/>
              <a:gd name="T40" fmla="*/ 58 w 93"/>
              <a:gd name="T41" fmla="*/ 288 h 1003"/>
              <a:gd name="T42" fmla="*/ 58 w 93"/>
              <a:gd name="T43" fmla="*/ 288 h 1003"/>
              <a:gd name="T44" fmla="*/ 64 w 93"/>
              <a:gd name="T45" fmla="*/ 294 h 1003"/>
              <a:gd name="T46" fmla="*/ 58 w 93"/>
              <a:gd name="T47" fmla="*/ 300 h 1003"/>
              <a:gd name="T48" fmla="*/ 58 w 93"/>
              <a:gd name="T49" fmla="*/ 300 h 1003"/>
              <a:gd name="T50" fmla="*/ 58 w 93"/>
              <a:gd name="T51" fmla="*/ 309 h 1003"/>
              <a:gd name="T52" fmla="*/ 63 w 93"/>
              <a:gd name="T53" fmla="*/ 309 h 1003"/>
              <a:gd name="T54" fmla="*/ 78 w 93"/>
              <a:gd name="T55" fmla="*/ 324 h 1003"/>
              <a:gd name="T56" fmla="*/ 78 w 93"/>
              <a:gd name="T57" fmla="*/ 325 h 1003"/>
              <a:gd name="T58" fmla="*/ 90 w 93"/>
              <a:gd name="T59" fmla="*/ 344 h 1003"/>
              <a:gd name="T60" fmla="*/ 80 w 93"/>
              <a:gd name="T61" fmla="*/ 360 h 1003"/>
              <a:gd name="T62" fmla="*/ 89 w 93"/>
              <a:gd name="T63" fmla="*/ 370 h 1003"/>
              <a:gd name="T64" fmla="*/ 59 w 93"/>
              <a:gd name="T65" fmla="*/ 384 h 1003"/>
              <a:gd name="T66" fmla="*/ 93 w 93"/>
              <a:gd name="T67" fmla="*/ 1003 h 1003"/>
              <a:gd name="T68" fmla="*/ 51 w 93"/>
              <a:gd name="T69" fmla="*/ 1003 h 1003"/>
              <a:gd name="T70" fmla="*/ 63 w 93"/>
              <a:gd name="T71" fmla="*/ 177 h 1003"/>
              <a:gd name="T72" fmla="*/ 53 w 93"/>
              <a:gd name="T73" fmla="*/ 165 h 1003"/>
              <a:gd name="T74" fmla="*/ 53 w 93"/>
              <a:gd name="T75" fmla="*/ 94 h 1003"/>
              <a:gd name="T76" fmla="*/ 51 w 93"/>
              <a:gd name="T77" fmla="*/ 94 h 1003"/>
              <a:gd name="T78" fmla="*/ 51 w 93"/>
              <a:gd name="T79" fmla="*/ 66 h 1003"/>
              <a:gd name="T80" fmla="*/ 50 w 93"/>
              <a:gd name="T81" fmla="*/ 66 h 1003"/>
              <a:gd name="T82" fmla="*/ 50 w 93"/>
              <a:gd name="T83" fmla="*/ 35 h 1003"/>
              <a:gd name="T84" fmla="*/ 49 w 93"/>
              <a:gd name="T85" fmla="*/ 35 h 1003"/>
              <a:gd name="T86" fmla="*/ 49 w 93"/>
              <a:gd name="T87" fmla="*/ 0 h 1003"/>
              <a:gd name="T88" fmla="*/ 44 w 93"/>
              <a:gd name="T89" fmla="*/ 0 h 1003"/>
              <a:gd name="T90" fmla="*/ 44 w 93"/>
              <a:gd name="T91" fmla="*/ 35 h 1003"/>
              <a:gd name="T92" fmla="*/ 43 w 93"/>
              <a:gd name="T93" fmla="*/ 35 h 1003"/>
              <a:gd name="T94" fmla="*/ 43 w 93"/>
              <a:gd name="T95" fmla="*/ 66 h 1003"/>
              <a:gd name="T96" fmla="*/ 42 w 93"/>
              <a:gd name="T97" fmla="*/ 66 h 1003"/>
              <a:gd name="T98" fmla="*/ 42 w 93"/>
              <a:gd name="T99" fmla="*/ 94 h 1003"/>
              <a:gd name="T100" fmla="*/ 40 w 93"/>
              <a:gd name="T101" fmla="*/ 94 h 1003"/>
              <a:gd name="T102" fmla="*/ 40 w 93"/>
              <a:gd name="T103" fmla="*/ 165 h 1003"/>
              <a:gd name="T104" fmla="*/ 29 w 93"/>
              <a:gd name="T105" fmla="*/ 177 h 1003"/>
              <a:gd name="T106" fmla="*/ 29 w 93"/>
              <a:gd name="T107" fmla="*/ 177 h 1003"/>
              <a:gd name="T108" fmla="*/ 63 w 93"/>
              <a:gd name="T109" fmla="*/ 177 h 1003"/>
              <a:gd name="T110" fmla="*/ 63 w 93"/>
              <a:gd name="T111" fmla="*/ 177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003">
                <a:moveTo>
                  <a:pt x="51" y="1003"/>
                </a:moveTo>
                <a:cubicBezTo>
                  <a:pt x="51" y="1002"/>
                  <a:pt x="51" y="1002"/>
                  <a:pt x="51" y="1002"/>
                </a:cubicBezTo>
                <a:cubicBezTo>
                  <a:pt x="42" y="1002"/>
                  <a:pt x="42" y="1002"/>
                  <a:pt x="42" y="1002"/>
                </a:cubicBezTo>
                <a:cubicBezTo>
                  <a:pt x="42" y="1003"/>
                  <a:pt x="42" y="1003"/>
                  <a:pt x="42" y="1003"/>
                </a:cubicBezTo>
                <a:cubicBezTo>
                  <a:pt x="0" y="1003"/>
                  <a:pt x="0" y="1003"/>
                  <a:pt x="0" y="1003"/>
                </a:cubicBezTo>
                <a:cubicBezTo>
                  <a:pt x="0" y="1003"/>
                  <a:pt x="25" y="599"/>
                  <a:pt x="34" y="384"/>
                </a:cubicBezTo>
                <a:cubicBezTo>
                  <a:pt x="17" y="382"/>
                  <a:pt x="4" y="377"/>
                  <a:pt x="4" y="370"/>
                </a:cubicBezTo>
                <a:cubicBezTo>
                  <a:pt x="4" y="366"/>
                  <a:pt x="8" y="363"/>
                  <a:pt x="13" y="360"/>
                </a:cubicBezTo>
                <a:cubicBezTo>
                  <a:pt x="7" y="356"/>
                  <a:pt x="3" y="350"/>
                  <a:pt x="3" y="344"/>
                </a:cubicBezTo>
                <a:cubicBezTo>
                  <a:pt x="3" y="336"/>
                  <a:pt x="8" y="330"/>
                  <a:pt x="15" y="325"/>
                </a:cubicBezTo>
                <a:cubicBezTo>
                  <a:pt x="15" y="324"/>
                  <a:pt x="15" y="324"/>
                  <a:pt x="15" y="324"/>
                </a:cubicBezTo>
                <a:cubicBezTo>
                  <a:pt x="15" y="316"/>
                  <a:pt x="22" y="309"/>
                  <a:pt x="29" y="309"/>
                </a:cubicBezTo>
                <a:cubicBezTo>
                  <a:pt x="35" y="309"/>
                  <a:pt x="35" y="309"/>
                  <a:pt x="35" y="309"/>
                </a:cubicBezTo>
                <a:cubicBezTo>
                  <a:pt x="35" y="300"/>
                  <a:pt x="35" y="300"/>
                  <a:pt x="35" y="300"/>
                </a:cubicBezTo>
                <a:cubicBezTo>
                  <a:pt x="35" y="300"/>
                  <a:pt x="35" y="300"/>
                  <a:pt x="35" y="300"/>
                </a:cubicBezTo>
                <a:cubicBezTo>
                  <a:pt x="31" y="300"/>
                  <a:pt x="29" y="297"/>
                  <a:pt x="29" y="294"/>
                </a:cubicBezTo>
                <a:cubicBezTo>
                  <a:pt x="29" y="291"/>
                  <a:pt x="31" y="288"/>
                  <a:pt x="35" y="288"/>
                </a:cubicBezTo>
                <a:cubicBezTo>
                  <a:pt x="35" y="288"/>
                  <a:pt x="35" y="288"/>
                  <a:pt x="35" y="288"/>
                </a:cubicBezTo>
                <a:cubicBezTo>
                  <a:pt x="35" y="178"/>
                  <a:pt x="35" y="178"/>
                  <a:pt x="35" y="178"/>
                </a:cubicBezTo>
                <a:cubicBezTo>
                  <a:pt x="58" y="178"/>
                  <a:pt x="58" y="178"/>
                  <a:pt x="58" y="178"/>
                </a:cubicBezTo>
                <a:cubicBezTo>
                  <a:pt x="58" y="288"/>
                  <a:pt x="58" y="288"/>
                  <a:pt x="58" y="288"/>
                </a:cubicBezTo>
                <a:cubicBezTo>
                  <a:pt x="58" y="288"/>
                  <a:pt x="58" y="288"/>
                  <a:pt x="58" y="288"/>
                </a:cubicBezTo>
                <a:cubicBezTo>
                  <a:pt x="62" y="288"/>
                  <a:pt x="64" y="291"/>
                  <a:pt x="64" y="294"/>
                </a:cubicBezTo>
                <a:cubicBezTo>
                  <a:pt x="64" y="297"/>
                  <a:pt x="62" y="300"/>
                  <a:pt x="58" y="300"/>
                </a:cubicBezTo>
                <a:cubicBezTo>
                  <a:pt x="58" y="300"/>
                  <a:pt x="58" y="300"/>
                  <a:pt x="58" y="300"/>
                </a:cubicBezTo>
                <a:cubicBezTo>
                  <a:pt x="58" y="309"/>
                  <a:pt x="58" y="309"/>
                  <a:pt x="58" y="309"/>
                </a:cubicBezTo>
                <a:cubicBezTo>
                  <a:pt x="63" y="309"/>
                  <a:pt x="63" y="309"/>
                  <a:pt x="63" y="309"/>
                </a:cubicBezTo>
                <a:cubicBezTo>
                  <a:pt x="71" y="309"/>
                  <a:pt x="78" y="316"/>
                  <a:pt x="78" y="324"/>
                </a:cubicBezTo>
                <a:cubicBezTo>
                  <a:pt x="78" y="325"/>
                  <a:pt x="78" y="325"/>
                  <a:pt x="78" y="325"/>
                </a:cubicBezTo>
                <a:cubicBezTo>
                  <a:pt x="85" y="330"/>
                  <a:pt x="90" y="336"/>
                  <a:pt x="90" y="344"/>
                </a:cubicBezTo>
                <a:cubicBezTo>
                  <a:pt x="90" y="350"/>
                  <a:pt x="86" y="356"/>
                  <a:pt x="80" y="360"/>
                </a:cubicBezTo>
                <a:cubicBezTo>
                  <a:pt x="85" y="363"/>
                  <a:pt x="89" y="366"/>
                  <a:pt x="89" y="370"/>
                </a:cubicBezTo>
                <a:cubicBezTo>
                  <a:pt x="89" y="377"/>
                  <a:pt x="76" y="382"/>
                  <a:pt x="59" y="384"/>
                </a:cubicBezTo>
                <a:cubicBezTo>
                  <a:pt x="68" y="599"/>
                  <a:pt x="93" y="1003"/>
                  <a:pt x="93" y="1003"/>
                </a:cubicBezTo>
                <a:lnTo>
                  <a:pt x="51" y="1003"/>
                </a:lnTo>
                <a:close/>
                <a:moveTo>
                  <a:pt x="63" y="177"/>
                </a:moveTo>
                <a:cubicBezTo>
                  <a:pt x="63" y="171"/>
                  <a:pt x="59" y="167"/>
                  <a:pt x="53" y="165"/>
                </a:cubicBezTo>
                <a:cubicBezTo>
                  <a:pt x="53" y="94"/>
                  <a:pt x="53" y="94"/>
                  <a:pt x="53" y="94"/>
                </a:cubicBezTo>
                <a:cubicBezTo>
                  <a:pt x="51" y="94"/>
                  <a:pt x="51" y="94"/>
                  <a:pt x="51" y="94"/>
                </a:cubicBezTo>
                <a:cubicBezTo>
                  <a:pt x="51" y="66"/>
                  <a:pt x="51" y="66"/>
                  <a:pt x="51" y="66"/>
                </a:cubicBezTo>
                <a:cubicBezTo>
                  <a:pt x="50" y="66"/>
                  <a:pt x="50" y="66"/>
                  <a:pt x="50" y="66"/>
                </a:cubicBezTo>
                <a:cubicBezTo>
                  <a:pt x="50" y="35"/>
                  <a:pt x="50" y="35"/>
                  <a:pt x="50" y="35"/>
                </a:cubicBezTo>
                <a:cubicBezTo>
                  <a:pt x="49" y="35"/>
                  <a:pt x="49" y="35"/>
                  <a:pt x="49" y="35"/>
                </a:cubicBezTo>
                <a:cubicBezTo>
                  <a:pt x="49" y="0"/>
                  <a:pt x="49" y="0"/>
                  <a:pt x="49" y="0"/>
                </a:cubicBezTo>
                <a:cubicBezTo>
                  <a:pt x="44" y="0"/>
                  <a:pt x="44" y="0"/>
                  <a:pt x="44" y="0"/>
                </a:cubicBezTo>
                <a:cubicBezTo>
                  <a:pt x="44" y="35"/>
                  <a:pt x="44" y="35"/>
                  <a:pt x="44" y="35"/>
                </a:cubicBezTo>
                <a:cubicBezTo>
                  <a:pt x="43" y="35"/>
                  <a:pt x="43" y="35"/>
                  <a:pt x="43" y="35"/>
                </a:cubicBezTo>
                <a:cubicBezTo>
                  <a:pt x="43" y="66"/>
                  <a:pt x="43" y="66"/>
                  <a:pt x="43" y="66"/>
                </a:cubicBezTo>
                <a:cubicBezTo>
                  <a:pt x="42" y="66"/>
                  <a:pt x="42" y="66"/>
                  <a:pt x="42" y="66"/>
                </a:cubicBezTo>
                <a:cubicBezTo>
                  <a:pt x="42" y="94"/>
                  <a:pt x="42" y="94"/>
                  <a:pt x="42" y="94"/>
                </a:cubicBezTo>
                <a:cubicBezTo>
                  <a:pt x="40" y="94"/>
                  <a:pt x="40" y="94"/>
                  <a:pt x="40" y="94"/>
                </a:cubicBezTo>
                <a:cubicBezTo>
                  <a:pt x="40" y="165"/>
                  <a:pt x="40" y="165"/>
                  <a:pt x="40" y="165"/>
                </a:cubicBezTo>
                <a:cubicBezTo>
                  <a:pt x="34" y="167"/>
                  <a:pt x="29" y="171"/>
                  <a:pt x="29" y="177"/>
                </a:cubicBezTo>
                <a:cubicBezTo>
                  <a:pt x="29" y="177"/>
                  <a:pt x="29" y="177"/>
                  <a:pt x="29" y="177"/>
                </a:cubicBezTo>
                <a:cubicBezTo>
                  <a:pt x="63" y="177"/>
                  <a:pt x="63" y="177"/>
                  <a:pt x="63" y="177"/>
                </a:cubicBezTo>
                <a:cubicBezTo>
                  <a:pt x="63" y="177"/>
                  <a:pt x="63" y="177"/>
                  <a:pt x="63" y="177"/>
                </a:cubicBezTo>
                <a:close/>
              </a:path>
            </a:pathLst>
          </a:custGeom>
          <a:solidFill>
            <a:schemeClr val="accent4">
              <a:lumMod val="50000"/>
            </a:schemeClr>
          </a:solidFill>
          <a:ln>
            <a:noFill/>
          </a:ln>
        </p:spPr>
        <p:txBody>
          <a:bodyPr vert="horz" wrap="square" lIns="89642" tIns="44821" rIns="89642" bIns="44821" numCol="1" anchor="t" anchorCtr="0" compatLnSpc="1">
            <a:prstTxWarp prst="textNoShape">
              <a:avLst/>
            </a:prstTxWarp>
          </a:bodyPr>
          <a:lstStyle/>
          <a:p>
            <a:endParaRPr lang="en-US" sz="1765"/>
          </a:p>
        </p:txBody>
      </p:sp>
      <p:pic>
        <p:nvPicPr>
          <p:cNvPr id="19" name="Picture 18"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0203" y="6119147"/>
            <a:ext cx="1253377" cy="268786"/>
          </a:xfrm>
          <a:prstGeom prst="rect">
            <a:avLst/>
          </a:prstGeom>
        </p:spPr>
      </p:pic>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48213" y="470067"/>
            <a:ext cx="1421436" cy="300619"/>
          </a:xfrm>
          <a:prstGeom prst="rect">
            <a:avLst/>
          </a:prstGeom>
        </p:spPr>
      </p:pic>
      <p:grpSp>
        <p:nvGrpSpPr>
          <p:cNvPr id="6" name="Group 4"/>
          <p:cNvGrpSpPr>
            <a:grpSpLocks noChangeAspect="1"/>
          </p:cNvGrpSpPr>
          <p:nvPr userDrawn="1"/>
        </p:nvGrpSpPr>
        <p:grpSpPr bwMode="auto">
          <a:xfrm>
            <a:off x="386689" y="1299380"/>
            <a:ext cx="2541690" cy="2909434"/>
            <a:chOff x="1343" y="-743"/>
            <a:chExt cx="5148" cy="5892"/>
          </a:xfrm>
          <a:solidFill>
            <a:schemeClr val="tx1"/>
          </a:solidFill>
        </p:grpSpPr>
        <p:sp>
          <p:nvSpPr>
            <p:cNvPr id="11" name="Freeform 5"/>
            <p:cNvSpPr>
              <a:spLocks/>
            </p:cNvSpPr>
            <p:nvPr userDrawn="1"/>
          </p:nvSpPr>
          <p:spPr bwMode="auto">
            <a:xfrm>
              <a:off x="1426" y="-689"/>
              <a:ext cx="745" cy="743"/>
            </a:xfrm>
            <a:custGeom>
              <a:avLst/>
              <a:gdLst>
                <a:gd name="T0" fmla="*/ 315 w 315"/>
                <a:gd name="T1" fmla="*/ 314 h 314"/>
                <a:gd name="T2" fmla="*/ 279 w 315"/>
                <a:gd name="T3" fmla="*/ 314 h 314"/>
                <a:gd name="T4" fmla="*/ 279 w 315"/>
                <a:gd name="T5" fmla="*/ 103 h 314"/>
                <a:gd name="T6" fmla="*/ 282 w 315"/>
                <a:gd name="T7" fmla="*/ 42 h 314"/>
                <a:gd name="T8" fmla="*/ 281 w 315"/>
                <a:gd name="T9" fmla="*/ 42 h 314"/>
                <a:gd name="T10" fmla="*/ 272 w 315"/>
                <a:gd name="T11" fmla="*/ 72 h 314"/>
                <a:gd name="T12" fmla="*/ 166 w 315"/>
                <a:gd name="T13" fmla="*/ 314 h 314"/>
                <a:gd name="T14" fmla="*/ 149 w 315"/>
                <a:gd name="T15" fmla="*/ 314 h 314"/>
                <a:gd name="T16" fmla="*/ 43 w 315"/>
                <a:gd name="T17" fmla="*/ 74 h 314"/>
                <a:gd name="T18" fmla="*/ 34 w 315"/>
                <a:gd name="T19" fmla="*/ 42 h 314"/>
                <a:gd name="T20" fmla="*/ 33 w 315"/>
                <a:gd name="T21" fmla="*/ 42 h 314"/>
                <a:gd name="T22" fmla="*/ 35 w 315"/>
                <a:gd name="T23" fmla="*/ 103 h 314"/>
                <a:gd name="T24" fmla="*/ 35 w 315"/>
                <a:gd name="T25" fmla="*/ 314 h 314"/>
                <a:gd name="T26" fmla="*/ 0 w 315"/>
                <a:gd name="T27" fmla="*/ 314 h 314"/>
                <a:gd name="T28" fmla="*/ 0 w 315"/>
                <a:gd name="T29" fmla="*/ 0 h 314"/>
                <a:gd name="T30" fmla="*/ 48 w 315"/>
                <a:gd name="T31" fmla="*/ 0 h 314"/>
                <a:gd name="T32" fmla="*/ 142 w 315"/>
                <a:gd name="T33" fmla="*/ 219 h 314"/>
                <a:gd name="T34" fmla="*/ 156 w 315"/>
                <a:gd name="T35" fmla="*/ 256 h 314"/>
                <a:gd name="T36" fmla="*/ 158 w 315"/>
                <a:gd name="T37" fmla="*/ 256 h 314"/>
                <a:gd name="T38" fmla="*/ 173 w 315"/>
                <a:gd name="T39" fmla="*/ 218 h 314"/>
                <a:gd name="T40" fmla="*/ 270 w 315"/>
                <a:gd name="T41" fmla="*/ 0 h 314"/>
                <a:gd name="T42" fmla="*/ 315 w 315"/>
                <a:gd name="T43" fmla="*/ 0 h 314"/>
                <a:gd name="T44" fmla="*/ 315 w 315"/>
                <a:gd name="T45"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5" h="314">
                  <a:moveTo>
                    <a:pt x="315" y="314"/>
                  </a:moveTo>
                  <a:cubicBezTo>
                    <a:pt x="279" y="314"/>
                    <a:pt x="279" y="314"/>
                    <a:pt x="279" y="314"/>
                  </a:cubicBezTo>
                  <a:cubicBezTo>
                    <a:pt x="279" y="103"/>
                    <a:pt x="279" y="103"/>
                    <a:pt x="279" y="103"/>
                  </a:cubicBezTo>
                  <a:cubicBezTo>
                    <a:pt x="279" y="86"/>
                    <a:pt x="280" y="66"/>
                    <a:pt x="282" y="42"/>
                  </a:cubicBezTo>
                  <a:cubicBezTo>
                    <a:pt x="281" y="42"/>
                    <a:pt x="281" y="42"/>
                    <a:pt x="281" y="42"/>
                  </a:cubicBezTo>
                  <a:cubicBezTo>
                    <a:pt x="277" y="56"/>
                    <a:pt x="274" y="66"/>
                    <a:pt x="272" y="72"/>
                  </a:cubicBezTo>
                  <a:cubicBezTo>
                    <a:pt x="166" y="314"/>
                    <a:pt x="166" y="314"/>
                    <a:pt x="166" y="314"/>
                  </a:cubicBezTo>
                  <a:cubicBezTo>
                    <a:pt x="149" y="314"/>
                    <a:pt x="149" y="314"/>
                    <a:pt x="149" y="314"/>
                  </a:cubicBezTo>
                  <a:cubicBezTo>
                    <a:pt x="43" y="74"/>
                    <a:pt x="43" y="74"/>
                    <a:pt x="43" y="74"/>
                  </a:cubicBezTo>
                  <a:cubicBezTo>
                    <a:pt x="40" y="68"/>
                    <a:pt x="37" y="57"/>
                    <a:pt x="34" y="42"/>
                  </a:cubicBezTo>
                  <a:cubicBezTo>
                    <a:pt x="33" y="42"/>
                    <a:pt x="33" y="42"/>
                    <a:pt x="33" y="42"/>
                  </a:cubicBezTo>
                  <a:cubicBezTo>
                    <a:pt x="34" y="54"/>
                    <a:pt x="35" y="75"/>
                    <a:pt x="35" y="103"/>
                  </a:cubicBezTo>
                  <a:cubicBezTo>
                    <a:pt x="35" y="314"/>
                    <a:pt x="35" y="314"/>
                    <a:pt x="35" y="314"/>
                  </a:cubicBezTo>
                  <a:cubicBezTo>
                    <a:pt x="0" y="314"/>
                    <a:pt x="0" y="314"/>
                    <a:pt x="0" y="314"/>
                  </a:cubicBezTo>
                  <a:cubicBezTo>
                    <a:pt x="0" y="0"/>
                    <a:pt x="0" y="0"/>
                    <a:pt x="0" y="0"/>
                  </a:cubicBezTo>
                  <a:cubicBezTo>
                    <a:pt x="48" y="0"/>
                    <a:pt x="48" y="0"/>
                    <a:pt x="48" y="0"/>
                  </a:cubicBezTo>
                  <a:cubicBezTo>
                    <a:pt x="142" y="219"/>
                    <a:pt x="142" y="219"/>
                    <a:pt x="142" y="219"/>
                  </a:cubicBezTo>
                  <a:cubicBezTo>
                    <a:pt x="150" y="235"/>
                    <a:pt x="154" y="248"/>
                    <a:pt x="156" y="256"/>
                  </a:cubicBezTo>
                  <a:cubicBezTo>
                    <a:pt x="158" y="256"/>
                    <a:pt x="158" y="256"/>
                    <a:pt x="158" y="256"/>
                  </a:cubicBezTo>
                  <a:cubicBezTo>
                    <a:pt x="165" y="236"/>
                    <a:pt x="170" y="223"/>
                    <a:pt x="173" y="218"/>
                  </a:cubicBezTo>
                  <a:cubicBezTo>
                    <a:pt x="270" y="0"/>
                    <a:pt x="270" y="0"/>
                    <a:pt x="270" y="0"/>
                  </a:cubicBezTo>
                  <a:cubicBezTo>
                    <a:pt x="315" y="0"/>
                    <a:pt x="315" y="0"/>
                    <a:pt x="315" y="0"/>
                  </a:cubicBezTo>
                  <a:lnTo>
                    <a:pt x="315"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 name="Freeform 6"/>
            <p:cNvSpPr>
              <a:spLocks noEditPoints="1"/>
            </p:cNvSpPr>
            <p:nvPr userDrawn="1"/>
          </p:nvSpPr>
          <p:spPr bwMode="auto">
            <a:xfrm>
              <a:off x="2339" y="-722"/>
              <a:ext cx="111" cy="776"/>
            </a:xfrm>
            <a:custGeom>
              <a:avLst/>
              <a:gdLst>
                <a:gd name="T0" fmla="*/ 47 w 47"/>
                <a:gd name="T1" fmla="*/ 23 h 328"/>
                <a:gd name="T2" fmla="*/ 40 w 47"/>
                <a:gd name="T3" fmla="*/ 40 h 328"/>
                <a:gd name="T4" fmla="*/ 23 w 47"/>
                <a:gd name="T5" fmla="*/ 46 h 328"/>
                <a:gd name="T6" fmla="*/ 7 w 47"/>
                <a:gd name="T7" fmla="*/ 40 h 328"/>
                <a:gd name="T8" fmla="*/ 0 w 47"/>
                <a:gd name="T9" fmla="*/ 23 h 328"/>
                <a:gd name="T10" fmla="*/ 7 w 47"/>
                <a:gd name="T11" fmla="*/ 7 h 328"/>
                <a:gd name="T12" fmla="*/ 23 w 47"/>
                <a:gd name="T13" fmla="*/ 0 h 328"/>
                <a:gd name="T14" fmla="*/ 40 w 47"/>
                <a:gd name="T15" fmla="*/ 7 h 328"/>
                <a:gd name="T16" fmla="*/ 47 w 47"/>
                <a:gd name="T17" fmla="*/ 23 h 328"/>
                <a:gd name="T18" fmla="*/ 41 w 47"/>
                <a:gd name="T19" fmla="*/ 328 h 328"/>
                <a:gd name="T20" fmla="*/ 5 w 47"/>
                <a:gd name="T21" fmla="*/ 328 h 328"/>
                <a:gd name="T22" fmla="*/ 5 w 47"/>
                <a:gd name="T23" fmla="*/ 103 h 328"/>
                <a:gd name="T24" fmla="*/ 41 w 47"/>
                <a:gd name="T25" fmla="*/ 103 h 328"/>
                <a:gd name="T26" fmla="*/ 41 w 47"/>
                <a:gd name="T2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328">
                  <a:moveTo>
                    <a:pt x="47" y="23"/>
                  </a:moveTo>
                  <a:cubicBezTo>
                    <a:pt x="47" y="30"/>
                    <a:pt x="44" y="35"/>
                    <a:pt x="40" y="40"/>
                  </a:cubicBezTo>
                  <a:cubicBezTo>
                    <a:pt x="35" y="44"/>
                    <a:pt x="30" y="46"/>
                    <a:pt x="23" y="46"/>
                  </a:cubicBezTo>
                  <a:cubicBezTo>
                    <a:pt x="17" y="46"/>
                    <a:pt x="11" y="44"/>
                    <a:pt x="7" y="40"/>
                  </a:cubicBezTo>
                  <a:cubicBezTo>
                    <a:pt x="3" y="36"/>
                    <a:pt x="0" y="30"/>
                    <a:pt x="0" y="23"/>
                  </a:cubicBezTo>
                  <a:cubicBezTo>
                    <a:pt x="0" y="17"/>
                    <a:pt x="2" y="11"/>
                    <a:pt x="7" y="7"/>
                  </a:cubicBezTo>
                  <a:cubicBezTo>
                    <a:pt x="11" y="2"/>
                    <a:pt x="17" y="0"/>
                    <a:pt x="23" y="0"/>
                  </a:cubicBezTo>
                  <a:cubicBezTo>
                    <a:pt x="30" y="0"/>
                    <a:pt x="35" y="2"/>
                    <a:pt x="40" y="7"/>
                  </a:cubicBezTo>
                  <a:cubicBezTo>
                    <a:pt x="44" y="11"/>
                    <a:pt x="47" y="17"/>
                    <a:pt x="47" y="23"/>
                  </a:cubicBezTo>
                  <a:close/>
                  <a:moveTo>
                    <a:pt x="41" y="328"/>
                  </a:moveTo>
                  <a:cubicBezTo>
                    <a:pt x="5" y="328"/>
                    <a:pt x="5" y="328"/>
                    <a:pt x="5" y="328"/>
                  </a:cubicBezTo>
                  <a:cubicBezTo>
                    <a:pt x="5" y="103"/>
                    <a:pt x="5" y="103"/>
                    <a:pt x="5" y="103"/>
                  </a:cubicBezTo>
                  <a:cubicBezTo>
                    <a:pt x="41" y="103"/>
                    <a:pt x="41" y="103"/>
                    <a:pt x="41" y="103"/>
                  </a:cubicBezTo>
                  <a:lnTo>
                    <a:pt x="41" y="3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 name="Freeform 7"/>
            <p:cNvSpPr>
              <a:spLocks/>
            </p:cNvSpPr>
            <p:nvPr userDrawn="1"/>
          </p:nvSpPr>
          <p:spPr bwMode="auto">
            <a:xfrm>
              <a:off x="2564" y="-490"/>
              <a:ext cx="393" cy="555"/>
            </a:xfrm>
            <a:custGeom>
              <a:avLst/>
              <a:gdLst>
                <a:gd name="T0" fmla="*/ 166 w 166"/>
                <a:gd name="T1" fmla="*/ 219 h 235"/>
                <a:gd name="T2" fmla="*/ 105 w 166"/>
                <a:gd name="T3" fmla="*/ 235 h 235"/>
                <a:gd name="T4" fmla="*/ 51 w 166"/>
                <a:gd name="T5" fmla="*/ 221 h 235"/>
                <a:gd name="T6" fmla="*/ 14 w 166"/>
                <a:gd name="T7" fmla="*/ 181 h 235"/>
                <a:gd name="T8" fmla="*/ 0 w 166"/>
                <a:gd name="T9" fmla="*/ 123 h 235"/>
                <a:gd name="T10" fmla="*/ 32 w 166"/>
                <a:gd name="T11" fmla="*/ 34 h 235"/>
                <a:gd name="T12" fmla="*/ 115 w 166"/>
                <a:gd name="T13" fmla="*/ 0 h 235"/>
                <a:gd name="T14" fmla="*/ 166 w 166"/>
                <a:gd name="T15" fmla="*/ 11 h 235"/>
                <a:gd name="T16" fmla="*/ 166 w 166"/>
                <a:gd name="T17" fmla="*/ 48 h 235"/>
                <a:gd name="T18" fmla="*/ 114 w 166"/>
                <a:gd name="T19" fmla="*/ 31 h 235"/>
                <a:gd name="T20" fmla="*/ 58 w 166"/>
                <a:gd name="T21" fmla="*/ 55 h 235"/>
                <a:gd name="T22" fmla="*/ 37 w 166"/>
                <a:gd name="T23" fmla="*/ 120 h 235"/>
                <a:gd name="T24" fmla="*/ 57 w 166"/>
                <a:gd name="T25" fmla="*/ 182 h 235"/>
                <a:gd name="T26" fmla="*/ 111 w 166"/>
                <a:gd name="T27" fmla="*/ 204 h 235"/>
                <a:gd name="T28" fmla="*/ 166 w 166"/>
                <a:gd name="T29" fmla="*/ 185 h 235"/>
                <a:gd name="T30" fmla="*/ 166 w 166"/>
                <a:gd name="T31" fmla="*/ 21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6" h="235">
                  <a:moveTo>
                    <a:pt x="166" y="219"/>
                  </a:moveTo>
                  <a:cubicBezTo>
                    <a:pt x="149" y="230"/>
                    <a:pt x="129" y="235"/>
                    <a:pt x="105" y="235"/>
                  </a:cubicBezTo>
                  <a:cubicBezTo>
                    <a:pt x="85" y="235"/>
                    <a:pt x="67" y="230"/>
                    <a:pt x="51" y="221"/>
                  </a:cubicBezTo>
                  <a:cubicBezTo>
                    <a:pt x="35" y="212"/>
                    <a:pt x="23" y="198"/>
                    <a:pt x="14" y="181"/>
                  </a:cubicBezTo>
                  <a:cubicBezTo>
                    <a:pt x="5" y="164"/>
                    <a:pt x="0" y="144"/>
                    <a:pt x="0" y="123"/>
                  </a:cubicBezTo>
                  <a:cubicBezTo>
                    <a:pt x="0" y="86"/>
                    <a:pt x="11" y="56"/>
                    <a:pt x="32" y="34"/>
                  </a:cubicBezTo>
                  <a:cubicBezTo>
                    <a:pt x="53" y="11"/>
                    <a:pt x="80" y="0"/>
                    <a:pt x="115" y="0"/>
                  </a:cubicBezTo>
                  <a:cubicBezTo>
                    <a:pt x="134" y="0"/>
                    <a:pt x="151" y="4"/>
                    <a:pt x="166" y="11"/>
                  </a:cubicBezTo>
                  <a:cubicBezTo>
                    <a:pt x="166" y="48"/>
                    <a:pt x="166" y="48"/>
                    <a:pt x="166" y="48"/>
                  </a:cubicBezTo>
                  <a:cubicBezTo>
                    <a:pt x="150" y="36"/>
                    <a:pt x="132" y="31"/>
                    <a:pt x="114" y="31"/>
                  </a:cubicBezTo>
                  <a:cubicBezTo>
                    <a:pt x="91" y="31"/>
                    <a:pt x="72" y="39"/>
                    <a:pt x="58" y="55"/>
                  </a:cubicBezTo>
                  <a:cubicBezTo>
                    <a:pt x="44" y="72"/>
                    <a:pt x="37" y="93"/>
                    <a:pt x="37" y="120"/>
                  </a:cubicBezTo>
                  <a:cubicBezTo>
                    <a:pt x="37" y="146"/>
                    <a:pt x="43" y="166"/>
                    <a:pt x="57" y="182"/>
                  </a:cubicBezTo>
                  <a:cubicBezTo>
                    <a:pt x="70" y="197"/>
                    <a:pt x="89" y="204"/>
                    <a:pt x="111" y="204"/>
                  </a:cubicBezTo>
                  <a:cubicBezTo>
                    <a:pt x="131" y="204"/>
                    <a:pt x="149" y="198"/>
                    <a:pt x="166" y="185"/>
                  </a:cubicBezTo>
                  <a:lnTo>
                    <a:pt x="166"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 name="Freeform 8"/>
            <p:cNvSpPr>
              <a:spLocks/>
            </p:cNvSpPr>
            <p:nvPr userDrawn="1"/>
          </p:nvSpPr>
          <p:spPr bwMode="auto">
            <a:xfrm>
              <a:off x="3082" y="-488"/>
              <a:ext cx="272" cy="542"/>
            </a:xfrm>
            <a:custGeom>
              <a:avLst/>
              <a:gdLst>
                <a:gd name="T0" fmla="*/ 115 w 115"/>
                <a:gd name="T1" fmla="*/ 41 h 229"/>
                <a:gd name="T2" fmla="*/ 88 w 115"/>
                <a:gd name="T3" fmla="*/ 33 h 229"/>
                <a:gd name="T4" fmla="*/ 50 w 115"/>
                <a:gd name="T5" fmla="*/ 56 h 229"/>
                <a:gd name="T6" fmla="*/ 36 w 115"/>
                <a:gd name="T7" fmla="*/ 114 h 229"/>
                <a:gd name="T8" fmla="*/ 36 w 115"/>
                <a:gd name="T9" fmla="*/ 229 h 229"/>
                <a:gd name="T10" fmla="*/ 0 w 115"/>
                <a:gd name="T11" fmla="*/ 229 h 229"/>
                <a:gd name="T12" fmla="*/ 0 w 115"/>
                <a:gd name="T13" fmla="*/ 4 h 229"/>
                <a:gd name="T14" fmla="*/ 36 w 115"/>
                <a:gd name="T15" fmla="*/ 4 h 229"/>
                <a:gd name="T16" fmla="*/ 36 w 115"/>
                <a:gd name="T17" fmla="*/ 51 h 229"/>
                <a:gd name="T18" fmla="*/ 36 w 115"/>
                <a:gd name="T19" fmla="*/ 51 h 229"/>
                <a:gd name="T20" fmla="*/ 59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9" y="36"/>
                    <a:pt x="100" y="33"/>
                    <a:pt x="88" y="33"/>
                  </a:cubicBezTo>
                  <a:cubicBezTo>
                    <a:pt x="73" y="33"/>
                    <a:pt x="60" y="41"/>
                    <a:pt x="50" y="56"/>
                  </a:cubicBezTo>
                  <a:cubicBezTo>
                    <a:pt x="40" y="71"/>
                    <a:pt x="36" y="90"/>
                    <a:pt x="36" y="114"/>
                  </a:cubicBezTo>
                  <a:cubicBezTo>
                    <a:pt x="36" y="229"/>
                    <a:pt x="36" y="229"/>
                    <a:pt x="36" y="229"/>
                  </a:cubicBezTo>
                  <a:cubicBezTo>
                    <a:pt x="0" y="229"/>
                    <a:pt x="0" y="229"/>
                    <a:pt x="0" y="229"/>
                  </a:cubicBezTo>
                  <a:cubicBezTo>
                    <a:pt x="0" y="4"/>
                    <a:pt x="0" y="4"/>
                    <a:pt x="0" y="4"/>
                  </a:cubicBezTo>
                  <a:cubicBezTo>
                    <a:pt x="36" y="4"/>
                    <a:pt x="36" y="4"/>
                    <a:pt x="36" y="4"/>
                  </a:cubicBezTo>
                  <a:cubicBezTo>
                    <a:pt x="36" y="51"/>
                    <a:pt x="36" y="51"/>
                    <a:pt x="36" y="51"/>
                  </a:cubicBezTo>
                  <a:cubicBezTo>
                    <a:pt x="36" y="51"/>
                    <a:pt x="36" y="51"/>
                    <a:pt x="36" y="51"/>
                  </a:cubicBezTo>
                  <a:cubicBezTo>
                    <a:pt x="41" y="35"/>
                    <a:pt x="49" y="23"/>
                    <a:pt x="59" y="14"/>
                  </a:cubicBezTo>
                  <a:cubicBezTo>
                    <a:pt x="69" y="5"/>
                    <a:pt x="81"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 name="Freeform 9"/>
            <p:cNvSpPr>
              <a:spLocks noEditPoints="1"/>
            </p:cNvSpPr>
            <p:nvPr userDrawn="1"/>
          </p:nvSpPr>
          <p:spPr bwMode="auto">
            <a:xfrm>
              <a:off x="3392" y="-490"/>
              <a:ext cx="513" cy="555"/>
            </a:xfrm>
            <a:custGeom>
              <a:avLst/>
              <a:gdLst>
                <a:gd name="T0" fmla="*/ 217 w 217"/>
                <a:gd name="T1" fmla="*/ 117 h 235"/>
                <a:gd name="T2" fmla="*/ 188 w 217"/>
                <a:gd name="T3" fmla="*/ 203 h 235"/>
                <a:gd name="T4" fmla="*/ 108 w 217"/>
                <a:gd name="T5" fmla="*/ 235 h 235"/>
                <a:gd name="T6" fmla="*/ 29 w 217"/>
                <a:gd name="T7" fmla="*/ 203 h 235"/>
                <a:gd name="T8" fmla="*/ 0 w 217"/>
                <a:gd name="T9" fmla="*/ 120 h 235"/>
                <a:gd name="T10" fmla="*/ 30 w 217"/>
                <a:gd name="T11" fmla="*/ 32 h 235"/>
                <a:gd name="T12" fmla="*/ 113 w 217"/>
                <a:gd name="T13" fmla="*/ 0 h 235"/>
                <a:gd name="T14" fmla="*/ 190 w 217"/>
                <a:gd name="T15" fmla="*/ 31 h 235"/>
                <a:gd name="T16" fmla="*/ 217 w 217"/>
                <a:gd name="T17" fmla="*/ 117 h 235"/>
                <a:gd name="T18" fmla="*/ 181 w 217"/>
                <a:gd name="T19" fmla="*/ 118 h 235"/>
                <a:gd name="T20" fmla="*/ 163 w 217"/>
                <a:gd name="T21" fmla="*/ 53 h 235"/>
                <a:gd name="T22" fmla="*/ 110 w 217"/>
                <a:gd name="T23" fmla="*/ 31 h 235"/>
                <a:gd name="T24" fmla="*/ 56 w 217"/>
                <a:gd name="T25" fmla="*/ 54 h 235"/>
                <a:gd name="T26" fmla="*/ 36 w 217"/>
                <a:gd name="T27" fmla="*/ 119 h 235"/>
                <a:gd name="T28" fmla="*/ 56 w 217"/>
                <a:gd name="T29" fmla="*/ 182 h 235"/>
                <a:gd name="T30" fmla="*/ 110 w 217"/>
                <a:gd name="T31" fmla="*/ 204 h 235"/>
                <a:gd name="T32" fmla="*/ 163 w 217"/>
                <a:gd name="T33" fmla="*/ 182 h 235"/>
                <a:gd name="T34" fmla="*/ 181 w 217"/>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 h="235">
                  <a:moveTo>
                    <a:pt x="217" y="117"/>
                  </a:moveTo>
                  <a:cubicBezTo>
                    <a:pt x="217" y="152"/>
                    <a:pt x="207" y="181"/>
                    <a:pt x="188" y="203"/>
                  </a:cubicBezTo>
                  <a:cubicBezTo>
                    <a:pt x="168" y="224"/>
                    <a:pt x="141" y="235"/>
                    <a:pt x="108" y="235"/>
                  </a:cubicBezTo>
                  <a:cubicBezTo>
                    <a:pt x="75" y="235"/>
                    <a:pt x="49" y="225"/>
                    <a:pt x="29" y="203"/>
                  </a:cubicBezTo>
                  <a:cubicBezTo>
                    <a:pt x="10" y="182"/>
                    <a:pt x="0" y="155"/>
                    <a:pt x="0" y="120"/>
                  </a:cubicBezTo>
                  <a:cubicBezTo>
                    <a:pt x="0" y="83"/>
                    <a:pt x="10" y="54"/>
                    <a:pt x="30" y="32"/>
                  </a:cubicBezTo>
                  <a:cubicBezTo>
                    <a:pt x="50" y="11"/>
                    <a:pt x="78" y="0"/>
                    <a:pt x="113" y="0"/>
                  </a:cubicBezTo>
                  <a:cubicBezTo>
                    <a:pt x="145" y="0"/>
                    <a:pt x="171" y="10"/>
                    <a:pt x="190" y="31"/>
                  </a:cubicBezTo>
                  <a:cubicBezTo>
                    <a:pt x="208" y="52"/>
                    <a:pt x="217" y="80"/>
                    <a:pt x="217" y="117"/>
                  </a:cubicBezTo>
                  <a:close/>
                  <a:moveTo>
                    <a:pt x="181" y="118"/>
                  </a:moveTo>
                  <a:cubicBezTo>
                    <a:pt x="181" y="90"/>
                    <a:pt x="175" y="68"/>
                    <a:pt x="163" y="53"/>
                  </a:cubicBezTo>
                  <a:cubicBezTo>
                    <a:pt x="151" y="38"/>
                    <a:pt x="133" y="31"/>
                    <a:pt x="110" y="31"/>
                  </a:cubicBezTo>
                  <a:cubicBezTo>
                    <a:pt x="87" y="31"/>
                    <a:pt x="69" y="38"/>
                    <a:pt x="56" y="54"/>
                  </a:cubicBezTo>
                  <a:cubicBezTo>
                    <a:pt x="43" y="69"/>
                    <a:pt x="36" y="91"/>
                    <a:pt x="36" y="119"/>
                  </a:cubicBezTo>
                  <a:cubicBezTo>
                    <a:pt x="36" y="146"/>
                    <a:pt x="43" y="167"/>
                    <a:pt x="56" y="182"/>
                  </a:cubicBezTo>
                  <a:cubicBezTo>
                    <a:pt x="70" y="197"/>
                    <a:pt x="88" y="204"/>
                    <a:pt x="110" y="204"/>
                  </a:cubicBezTo>
                  <a:cubicBezTo>
                    <a:pt x="133" y="204"/>
                    <a:pt x="151"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 name="Freeform 10"/>
            <p:cNvSpPr>
              <a:spLocks/>
            </p:cNvSpPr>
            <p:nvPr userDrawn="1"/>
          </p:nvSpPr>
          <p:spPr bwMode="auto">
            <a:xfrm>
              <a:off x="4000" y="-490"/>
              <a:ext cx="322" cy="555"/>
            </a:xfrm>
            <a:custGeom>
              <a:avLst/>
              <a:gdLst>
                <a:gd name="T0" fmla="*/ 136 w 136"/>
                <a:gd name="T1" fmla="*/ 170 h 235"/>
                <a:gd name="T2" fmla="*/ 113 w 136"/>
                <a:gd name="T3" fmla="*/ 217 h 235"/>
                <a:gd name="T4" fmla="*/ 55 w 136"/>
                <a:gd name="T5" fmla="*/ 235 h 235"/>
                <a:gd name="T6" fmla="*/ 0 w 136"/>
                <a:gd name="T7" fmla="*/ 222 h 235"/>
                <a:gd name="T8" fmla="*/ 0 w 136"/>
                <a:gd name="T9" fmla="*/ 183 h 235"/>
                <a:gd name="T10" fmla="*/ 57 w 136"/>
                <a:gd name="T11" fmla="*/ 204 h 235"/>
                <a:gd name="T12" fmla="*/ 99 w 136"/>
                <a:gd name="T13" fmla="*/ 173 h 235"/>
                <a:gd name="T14" fmla="*/ 91 w 136"/>
                <a:gd name="T15" fmla="*/ 152 h 235"/>
                <a:gd name="T16" fmla="*/ 54 w 136"/>
                <a:gd name="T17" fmla="*/ 131 h 235"/>
                <a:gd name="T18" fmla="*/ 13 w 136"/>
                <a:gd name="T19" fmla="*/ 104 h 235"/>
                <a:gd name="T20" fmla="*/ 0 w 136"/>
                <a:gd name="T21" fmla="*/ 65 h 235"/>
                <a:gd name="T22" fmla="*/ 22 w 136"/>
                <a:gd name="T23" fmla="*/ 18 h 235"/>
                <a:gd name="T24" fmla="*/ 78 w 136"/>
                <a:gd name="T25" fmla="*/ 0 h 235"/>
                <a:gd name="T26" fmla="*/ 125 w 136"/>
                <a:gd name="T27" fmla="*/ 10 h 235"/>
                <a:gd name="T28" fmla="*/ 125 w 136"/>
                <a:gd name="T29" fmla="*/ 47 h 235"/>
                <a:gd name="T30" fmla="*/ 75 w 136"/>
                <a:gd name="T31" fmla="*/ 31 h 235"/>
                <a:gd name="T32" fmla="*/ 47 w 136"/>
                <a:gd name="T33" fmla="*/ 39 h 235"/>
                <a:gd name="T34" fmla="*/ 37 w 136"/>
                <a:gd name="T35" fmla="*/ 62 h 235"/>
                <a:gd name="T36" fmla="*/ 45 w 136"/>
                <a:gd name="T37" fmla="*/ 85 h 235"/>
                <a:gd name="T38" fmla="*/ 79 w 136"/>
                <a:gd name="T39" fmla="*/ 104 h 235"/>
                <a:gd name="T40" fmla="*/ 123 w 136"/>
                <a:gd name="T41" fmla="*/ 132 h 235"/>
                <a:gd name="T42" fmla="*/ 136 w 136"/>
                <a:gd name="T43" fmla="*/ 17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235">
                  <a:moveTo>
                    <a:pt x="136" y="170"/>
                  </a:moveTo>
                  <a:cubicBezTo>
                    <a:pt x="136" y="189"/>
                    <a:pt x="128" y="205"/>
                    <a:pt x="113" y="217"/>
                  </a:cubicBezTo>
                  <a:cubicBezTo>
                    <a:pt x="99" y="229"/>
                    <a:pt x="79" y="235"/>
                    <a:pt x="55" y="235"/>
                  </a:cubicBezTo>
                  <a:cubicBezTo>
                    <a:pt x="34" y="235"/>
                    <a:pt x="16" y="231"/>
                    <a:pt x="0" y="222"/>
                  </a:cubicBezTo>
                  <a:cubicBezTo>
                    <a:pt x="0" y="183"/>
                    <a:pt x="0" y="183"/>
                    <a:pt x="0" y="183"/>
                  </a:cubicBezTo>
                  <a:cubicBezTo>
                    <a:pt x="17" y="197"/>
                    <a:pt x="37" y="204"/>
                    <a:pt x="57" y="204"/>
                  </a:cubicBezTo>
                  <a:cubicBezTo>
                    <a:pt x="85" y="204"/>
                    <a:pt x="99" y="194"/>
                    <a:pt x="99" y="173"/>
                  </a:cubicBezTo>
                  <a:cubicBezTo>
                    <a:pt x="99" y="165"/>
                    <a:pt x="97" y="158"/>
                    <a:pt x="91" y="152"/>
                  </a:cubicBezTo>
                  <a:cubicBezTo>
                    <a:pt x="86" y="147"/>
                    <a:pt x="73" y="140"/>
                    <a:pt x="54" y="131"/>
                  </a:cubicBezTo>
                  <a:cubicBezTo>
                    <a:pt x="34" y="122"/>
                    <a:pt x="21" y="113"/>
                    <a:pt x="13" y="104"/>
                  </a:cubicBezTo>
                  <a:cubicBezTo>
                    <a:pt x="5" y="94"/>
                    <a:pt x="0" y="81"/>
                    <a:pt x="0" y="65"/>
                  </a:cubicBezTo>
                  <a:cubicBezTo>
                    <a:pt x="0" y="46"/>
                    <a:pt x="8" y="31"/>
                    <a:pt x="22" y="18"/>
                  </a:cubicBezTo>
                  <a:cubicBezTo>
                    <a:pt x="37" y="6"/>
                    <a:pt x="56" y="0"/>
                    <a:pt x="78" y="0"/>
                  </a:cubicBezTo>
                  <a:cubicBezTo>
                    <a:pt x="96" y="0"/>
                    <a:pt x="111" y="3"/>
                    <a:pt x="125" y="10"/>
                  </a:cubicBezTo>
                  <a:cubicBezTo>
                    <a:pt x="125" y="47"/>
                    <a:pt x="125" y="47"/>
                    <a:pt x="125" y="47"/>
                  </a:cubicBezTo>
                  <a:cubicBezTo>
                    <a:pt x="111" y="36"/>
                    <a:pt x="94" y="31"/>
                    <a:pt x="75" y="31"/>
                  </a:cubicBezTo>
                  <a:cubicBezTo>
                    <a:pt x="64" y="31"/>
                    <a:pt x="54" y="33"/>
                    <a:pt x="47" y="39"/>
                  </a:cubicBezTo>
                  <a:cubicBezTo>
                    <a:pt x="40" y="45"/>
                    <a:pt x="37" y="53"/>
                    <a:pt x="37" y="62"/>
                  </a:cubicBezTo>
                  <a:cubicBezTo>
                    <a:pt x="37" y="72"/>
                    <a:pt x="39" y="79"/>
                    <a:pt x="45" y="85"/>
                  </a:cubicBezTo>
                  <a:cubicBezTo>
                    <a:pt x="50" y="90"/>
                    <a:pt x="62" y="96"/>
                    <a:pt x="79" y="104"/>
                  </a:cubicBezTo>
                  <a:cubicBezTo>
                    <a:pt x="100" y="113"/>
                    <a:pt x="114" y="122"/>
                    <a:pt x="123" y="132"/>
                  </a:cubicBezTo>
                  <a:cubicBezTo>
                    <a:pt x="131" y="142"/>
                    <a:pt x="136" y="155"/>
                    <a:pt x="136"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 name="Freeform 11"/>
            <p:cNvSpPr>
              <a:spLocks noEditPoints="1"/>
            </p:cNvSpPr>
            <p:nvPr userDrawn="1"/>
          </p:nvSpPr>
          <p:spPr bwMode="auto">
            <a:xfrm>
              <a:off x="4402" y="-490"/>
              <a:ext cx="516" cy="555"/>
            </a:xfrm>
            <a:custGeom>
              <a:avLst/>
              <a:gdLst>
                <a:gd name="T0" fmla="*/ 218 w 218"/>
                <a:gd name="T1" fmla="*/ 117 h 235"/>
                <a:gd name="T2" fmla="*/ 188 w 218"/>
                <a:gd name="T3" fmla="*/ 203 h 235"/>
                <a:gd name="T4" fmla="*/ 108 w 218"/>
                <a:gd name="T5" fmla="*/ 235 h 235"/>
                <a:gd name="T6" fmla="*/ 30 w 218"/>
                <a:gd name="T7" fmla="*/ 203 h 235"/>
                <a:gd name="T8" fmla="*/ 0 w 218"/>
                <a:gd name="T9" fmla="*/ 120 h 235"/>
                <a:gd name="T10" fmla="*/ 30 w 218"/>
                <a:gd name="T11" fmla="*/ 32 h 235"/>
                <a:gd name="T12" fmla="*/ 113 w 218"/>
                <a:gd name="T13" fmla="*/ 0 h 235"/>
                <a:gd name="T14" fmla="*/ 190 w 218"/>
                <a:gd name="T15" fmla="*/ 31 h 235"/>
                <a:gd name="T16" fmla="*/ 218 w 218"/>
                <a:gd name="T17" fmla="*/ 117 h 235"/>
                <a:gd name="T18" fmla="*/ 181 w 218"/>
                <a:gd name="T19" fmla="*/ 118 h 235"/>
                <a:gd name="T20" fmla="*/ 163 w 218"/>
                <a:gd name="T21" fmla="*/ 53 h 235"/>
                <a:gd name="T22" fmla="*/ 110 w 218"/>
                <a:gd name="T23" fmla="*/ 31 h 235"/>
                <a:gd name="T24" fmla="*/ 57 w 218"/>
                <a:gd name="T25" fmla="*/ 54 h 235"/>
                <a:gd name="T26" fmla="*/ 37 w 218"/>
                <a:gd name="T27" fmla="*/ 119 h 235"/>
                <a:gd name="T28" fmla="*/ 57 w 218"/>
                <a:gd name="T29" fmla="*/ 182 h 235"/>
                <a:gd name="T30" fmla="*/ 110 w 218"/>
                <a:gd name="T31" fmla="*/ 204 h 235"/>
                <a:gd name="T32" fmla="*/ 163 w 218"/>
                <a:gd name="T33" fmla="*/ 182 h 235"/>
                <a:gd name="T34" fmla="*/ 181 w 218"/>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8" h="235">
                  <a:moveTo>
                    <a:pt x="218" y="117"/>
                  </a:moveTo>
                  <a:cubicBezTo>
                    <a:pt x="218" y="152"/>
                    <a:pt x="208" y="181"/>
                    <a:pt x="188" y="203"/>
                  </a:cubicBezTo>
                  <a:cubicBezTo>
                    <a:pt x="168" y="224"/>
                    <a:pt x="141" y="235"/>
                    <a:pt x="108" y="235"/>
                  </a:cubicBezTo>
                  <a:cubicBezTo>
                    <a:pt x="75" y="235"/>
                    <a:pt x="49" y="225"/>
                    <a:pt x="30" y="203"/>
                  </a:cubicBezTo>
                  <a:cubicBezTo>
                    <a:pt x="10" y="182"/>
                    <a:pt x="0" y="155"/>
                    <a:pt x="0" y="120"/>
                  </a:cubicBezTo>
                  <a:cubicBezTo>
                    <a:pt x="0" y="83"/>
                    <a:pt x="10" y="54"/>
                    <a:pt x="30" y="32"/>
                  </a:cubicBezTo>
                  <a:cubicBezTo>
                    <a:pt x="50" y="11"/>
                    <a:pt x="78" y="0"/>
                    <a:pt x="113" y="0"/>
                  </a:cubicBezTo>
                  <a:cubicBezTo>
                    <a:pt x="146" y="0"/>
                    <a:pt x="171" y="10"/>
                    <a:pt x="190" y="31"/>
                  </a:cubicBezTo>
                  <a:cubicBezTo>
                    <a:pt x="208" y="52"/>
                    <a:pt x="218" y="80"/>
                    <a:pt x="218" y="117"/>
                  </a:cubicBezTo>
                  <a:close/>
                  <a:moveTo>
                    <a:pt x="181" y="118"/>
                  </a:moveTo>
                  <a:cubicBezTo>
                    <a:pt x="181" y="90"/>
                    <a:pt x="175" y="68"/>
                    <a:pt x="163" y="53"/>
                  </a:cubicBezTo>
                  <a:cubicBezTo>
                    <a:pt x="151" y="38"/>
                    <a:pt x="133" y="31"/>
                    <a:pt x="110" y="31"/>
                  </a:cubicBezTo>
                  <a:cubicBezTo>
                    <a:pt x="88" y="31"/>
                    <a:pt x="70" y="38"/>
                    <a:pt x="57" y="54"/>
                  </a:cubicBezTo>
                  <a:cubicBezTo>
                    <a:pt x="43" y="69"/>
                    <a:pt x="37" y="91"/>
                    <a:pt x="37" y="119"/>
                  </a:cubicBezTo>
                  <a:cubicBezTo>
                    <a:pt x="37" y="146"/>
                    <a:pt x="43" y="167"/>
                    <a:pt x="57" y="182"/>
                  </a:cubicBezTo>
                  <a:cubicBezTo>
                    <a:pt x="70" y="197"/>
                    <a:pt x="88" y="204"/>
                    <a:pt x="110" y="204"/>
                  </a:cubicBezTo>
                  <a:cubicBezTo>
                    <a:pt x="133" y="204"/>
                    <a:pt x="151"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 name="Freeform 12"/>
            <p:cNvSpPr>
              <a:spLocks/>
            </p:cNvSpPr>
            <p:nvPr userDrawn="1"/>
          </p:nvSpPr>
          <p:spPr bwMode="auto">
            <a:xfrm>
              <a:off x="4970" y="-743"/>
              <a:ext cx="314" cy="797"/>
            </a:xfrm>
            <a:custGeom>
              <a:avLst/>
              <a:gdLst>
                <a:gd name="T0" fmla="*/ 133 w 133"/>
                <a:gd name="T1" fmla="*/ 36 h 337"/>
                <a:gd name="T2" fmla="*/ 110 w 133"/>
                <a:gd name="T3" fmla="*/ 30 h 337"/>
                <a:gd name="T4" fmla="*/ 73 w 133"/>
                <a:gd name="T5" fmla="*/ 78 h 337"/>
                <a:gd name="T6" fmla="*/ 73 w 133"/>
                <a:gd name="T7" fmla="*/ 112 h 337"/>
                <a:gd name="T8" fmla="*/ 125 w 133"/>
                <a:gd name="T9" fmla="*/ 112 h 337"/>
                <a:gd name="T10" fmla="*/ 125 w 133"/>
                <a:gd name="T11" fmla="*/ 143 h 337"/>
                <a:gd name="T12" fmla="*/ 73 w 133"/>
                <a:gd name="T13" fmla="*/ 143 h 337"/>
                <a:gd name="T14" fmla="*/ 73 w 133"/>
                <a:gd name="T15" fmla="*/ 337 h 337"/>
                <a:gd name="T16" fmla="*/ 38 w 133"/>
                <a:gd name="T17" fmla="*/ 337 h 337"/>
                <a:gd name="T18" fmla="*/ 38 w 133"/>
                <a:gd name="T19" fmla="*/ 143 h 337"/>
                <a:gd name="T20" fmla="*/ 0 w 133"/>
                <a:gd name="T21" fmla="*/ 143 h 337"/>
                <a:gd name="T22" fmla="*/ 0 w 133"/>
                <a:gd name="T23" fmla="*/ 112 h 337"/>
                <a:gd name="T24" fmla="*/ 38 w 133"/>
                <a:gd name="T25" fmla="*/ 112 h 337"/>
                <a:gd name="T26" fmla="*/ 38 w 133"/>
                <a:gd name="T27" fmla="*/ 76 h 337"/>
                <a:gd name="T28" fmla="*/ 57 w 133"/>
                <a:gd name="T29" fmla="*/ 21 h 337"/>
                <a:gd name="T30" fmla="*/ 108 w 133"/>
                <a:gd name="T31" fmla="*/ 0 h 337"/>
                <a:gd name="T32" fmla="*/ 133 w 133"/>
                <a:gd name="T33" fmla="*/ 4 h 337"/>
                <a:gd name="T34" fmla="*/ 133 w 133"/>
                <a:gd name="T35" fmla="*/ 36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3" h="337">
                  <a:moveTo>
                    <a:pt x="133" y="36"/>
                  </a:moveTo>
                  <a:cubicBezTo>
                    <a:pt x="127" y="32"/>
                    <a:pt x="119" y="30"/>
                    <a:pt x="110" y="30"/>
                  </a:cubicBezTo>
                  <a:cubicBezTo>
                    <a:pt x="85" y="30"/>
                    <a:pt x="73" y="46"/>
                    <a:pt x="73" y="78"/>
                  </a:cubicBezTo>
                  <a:cubicBezTo>
                    <a:pt x="73" y="112"/>
                    <a:pt x="73" y="112"/>
                    <a:pt x="73" y="112"/>
                  </a:cubicBezTo>
                  <a:cubicBezTo>
                    <a:pt x="125" y="112"/>
                    <a:pt x="125" y="112"/>
                    <a:pt x="125" y="112"/>
                  </a:cubicBezTo>
                  <a:cubicBezTo>
                    <a:pt x="125" y="143"/>
                    <a:pt x="125" y="143"/>
                    <a:pt x="125" y="143"/>
                  </a:cubicBezTo>
                  <a:cubicBezTo>
                    <a:pt x="73" y="143"/>
                    <a:pt x="73" y="143"/>
                    <a:pt x="73" y="143"/>
                  </a:cubicBezTo>
                  <a:cubicBezTo>
                    <a:pt x="73" y="337"/>
                    <a:pt x="73" y="337"/>
                    <a:pt x="73" y="337"/>
                  </a:cubicBezTo>
                  <a:cubicBezTo>
                    <a:pt x="38" y="337"/>
                    <a:pt x="38" y="337"/>
                    <a:pt x="38" y="337"/>
                  </a:cubicBezTo>
                  <a:cubicBezTo>
                    <a:pt x="38" y="143"/>
                    <a:pt x="38" y="143"/>
                    <a:pt x="38" y="143"/>
                  </a:cubicBezTo>
                  <a:cubicBezTo>
                    <a:pt x="0" y="143"/>
                    <a:pt x="0" y="143"/>
                    <a:pt x="0" y="143"/>
                  </a:cubicBezTo>
                  <a:cubicBezTo>
                    <a:pt x="0" y="112"/>
                    <a:pt x="0" y="112"/>
                    <a:pt x="0" y="112"/>
                  </a:cubicBezTo>
                  <a:cubicBezTo>
                    <a:pt x="38" y="112"/>
                    <a:pt x="38" y="112"/>
                    <a:pt x="38" y="112"/>
                  </a:cubicBezTo>
                  <a:cubicBezTo>
                    <a:pt x="38" y="76"/>
                    <a:pt x="38" y="76"/>
                    <a:pt x="38" y="76"/>
                  </a:cubicBezTo>
                  <a:cubicBezTo>
                    <a:pt x="38" y="53"/>
                    <a:pt x="44" y="35"/>
                    <a:pt x="57" y="21"/>
                  </a:cubicBezTo>
                  <a:cubicBezTo>
                    <a:pt x="71" y="7"/>
                    <a:pt x="87" y="0"/>
                    <a:pt x="108" y="0"/>
                  </a:cubicBezTo>
                  <a:cubicBezTo>
                    <a:pt x="119" y="0"/>
                    <a:pt x="127" y="1"/>
                    <a:pt x="133" y="4"/>
                  </a:cubicBezTo>
                  <a:lnTo>
                    <a:pt x="133"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1" name="Freeform 13"/>
            <p:cNvSpPr>
              <a:spLocks/>
            </p:cNvSpPr>
            <p:nvPr userDrawn="1"/>
          </p:nvSpPr>
          <p:spPr bwMode="auto">
            <a:xfrm>
              <a:off x="5310" y="-635"/>
              <a:ext cx="305" cy="700"/>
            </a:xfrm>
            <a:custGeom>
              <a:avLst/>
              <a:gdLst>
                <a:gd name="T0" fmla="*/ 129 w 129"/>
                <a:gd name="T1" fmla="*/ 288 h 296"/>
                <a:gd name="T2" fmla="*/ 96 w 129"/>
                <a:gd name="T3" fmla="*/ 296 h 296"/>
                <a:gd name="T4" fmla="*/ 38 w 129"/>
                <a:gd name="T5" fmla="*/ 230 h 296"/>
                <a:gd name="T6" fmla="*/ 38 w 129"/>
                <a:gd name="T7" fmla="*/ 97 h 296"/>
                <a:gd name="T8" fmla="*/ 0 w 129"/>
                <a:gd name="T9" fmla="*/ 97 h 296"/>
                <a:gd name="T10" fmla="*/ 0 w 129"/>
                <a:gd name="T11" fmla="*/ 66 h 296"/>
                <a:gd name="T12" fmla="*/ 38 w 129"/>
                <a:gd name="T13" fmla="*/ 66 h 296"/>
                <a:gd name="T14" fmla="*/ 38 w 129"/>
                <a:gd name="T15" fmla="*/ 12 h 296"/>
                <a:gd name="T16" fmla="*/ 73 w 129"/>
                <a:gd name="T17" fmla="*/ 0 h 296"/>
                <a:gd name="T18" fmla="*/ 73 w 129"/>
                <a:gd name="T19" fmla="*/ 66 h 296"/>
                <a:gd name="T20" fmla="*/ 129 w 129"/>
                <a:gd name="T21" fmla="*/ 66 h 296"/>
                <a:gd name="T22" fmla="*/ 129 w 129"/>
                <a:gd name="T23" fmla="*/ 97 h 296"/>
                <a:gd name="T24" fmla="*/ 73 w 129"/>
                <a:gd name="T25" fmla="*/ 97 h 296"/>
                <a:gd name="T26" fmla="*/ 73 w 129"/>
                <a:gd name="T27" fmla="*/ 223 h 296"/>
                <a:gd name="T28" fmla="*/ 81 w 129"/>
                <a:gd name="T29" fmla="*/ 255 h 296"/>
                <a:gd name="T30" fmla="*/ 106 w 129"/>
                <a:gd name="T31" fmla="*/ 265 h 296"/>
                <a:gd name="T32" fmla="*/ 129 w 129"/>
                <a:gd name="T33" fmla="*/ 258 h 296"/>
                <a:gd name="T34" fmla="*/ 129 w 129"/>
                <a:gd name="T35" fmla="*/ 28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9" h="296">
                  <a:moveTo>
                    <a:pt x="129" y="288"/>
                  </a:moveTo>
                  <a:cubicBezTo>
                    <a:pt x="120" y="293"/>
                    <a:pt x="109" y="296"/>
                    <a:pt x="96" y="296"/>
                  </a:cubicBezTo>
                  <a:cubicBezTo>
                    <a:pt x="57" y="296"/>
                    <a:pt x="38" y="274"/>
                    <a:pt x="38" y="230"/>
                  </a:cubicBezTo>
                  <a:cubicBezTo>
                    <a:pt x="38" y="97"/>
                    <a:pt x="38" y="97"/>
                    <a:pt x="38" y="97"/>
                  </a:cubicBezTo>
                  <a:cubicBezTo>
                    <a:pt x="0" y="97"/>
                    <a:pt x="0" y="97"/>
                    <a:pt x="0" y="97"/>
                  </a:cubicBezTo>
                  <a:cubicBezTo>
                    <a:pt x="0" y="66"/>
                    <a:pt x="0" y="66"/>
                    <a:pt x="0" y="66"/>
                  </a:cubicBezTo>
                  <a:cubicBezTo>
                    <a:pt x="38" y="66"/>
                    <a:pt x="38" y="66"/>
                    <a:pt x="38" y="66"/>
                  </a:cubicBezTo>
                  <a:cubicBezTo>
                    <a:pt x="38" y="12"/>
                    <a:pt x="38" y="12"/>
                    <a:pt x="38" y="12"/>
                  </a:cubicBezTo>
                  <a:cubicBezTo>
                    <a:pt x="73" y="0"/>
                    <a:pt x="73" y="0"/>
                    <a:pt x="73" y="0"/>
                  </a:cubicBezTo>
                  <a:cubicBezTo>
                    <a:pt x="73" y="66"/>
                    <a:pt x="73" y="66"/>
                    <a:pt x="73" y="66"/>
                  </a:cubicBezTo>
                  <a:cubicBezTo>
                    <a:pt x="129" y="66"/>
                    <a:pt x="129" y="66"/>
                    <a:pt x="129" y="66"/>
                  </a:cubicBezTo>
                  <a:cubicBezTo>
                    <a:pt x="129" y="97"/>
                    <a:pt x="129" y="97"/>
                    <a:pt x="129" y="97"/>
                  </a:cubicBezTo>
                  <a:cubicBezTo>
                    <a:pt x="73" y="97"/>
                    <a:pt x="73" y="97"/>
                    <a:pt x="73" y="97"/>
                  </a:cubicBezTo>
                  <a:cubicBezTo>
                    <a:pt x="73" y="223"/>
                    <a:pt x="73" y="223"/>
                    <a:pt x="73" y="223"/>
                  </a:cubicBezTo>
                  <a:cubicBezTo>
                    <a:pt x="73" y="238"/>
                    <a:pt x="76" y="249"/>
                    <a:pt x="81" y="255"/>
                  </a:cubicBezTo>
                  <a:cubicBezTo>
                    <a:pt x="86" y="262"/>
                    <a:pt x="94" y="265"/>
                    <a:pt x="106" y="265"/>
                  </a:cubicBezTo>
                  <a:cubicBezTo>
                    <a:pt x="115" y="265"/>
                    <a:pt x="122" y="263"/>
                    <a:pt x="129" y="258"/>
                  </a:cubicBezTo>
                  <a:lnTo>
                    <a:pt x="129"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2" name="Freeform 14"/>
            <p:cNvSpPr>
              <a:spLocks/>
            </p:cNvSpPr>
            <p:nvPr userDrawn="1"/>
          </p:nvSpPr>
          <p:spPr bwMode="auto">
            <a:xfrm>
              <a:off x="1343" y="434"/>
              <a:ext cx="949" cy="743"/>
            </a:xfrm>
            <a:custGeom>
              <a:avLst/>
              <a:gdLst>
                <a:gd name="T0" fmla="*/ 401 w 401"/>
                <a:gd name="T1" fmla="*/ 0 h 314"/>
                <a:gd name="T2" fmla="*/ 314 w 401"/>
                <a:gd name="T3" fmla="*/ 314 h 314"/>
                <a:gd name="T4" fmla="*/ 271 w 401"/>
                <a:gd name="T5" fmla="*/ 314 h 314"/>
                <a:gd name="T6" fmla="*/ 208 w 401"/>
                <a:gd name="T7" fmla="*/ 84 h 314"/>
                <a:gd name="T8" fmla="*/ 203 w 401"/>
                <a:gd name="T9" fmla="*/ 52 h 314"/>
                <a:gd name="T10" fmla="*/ 202 w 401"/>
                <a:gd name="T11" fmla="*/ 52 h 314"/>
                <a:gd name="T12" fmla="*/ 196 w 401"/>
                <a:gd name="T13" fmla="*/ 83 h 314"/>
                <a:gd name="T14" fmla="*/ 132 w 401"/>
                <a:gd name="T15" fmla="*/ 314 h 314"/>
                <a:gd name="T16" fmla="*/ 90 w 401"/>
                <a:gd name="T17" fmla="*/ 314 h 314"/>
                <a:gd name="T18" fmla="*/ 0 w 401"/>
                <a:gd name="T19" fmla="*/ 0 h 314"/>
                <a:gd name="T20" fmla="*/ 40 w 401"/>
                <a:gd name="T21" fmla="*/ 0 h 314"/>
                <a:gd name="T22" fmla="*/ 105 w 401"/>
                <a:gd name="T23" fmla="*/ 240 h 314"/>
                <a:gd name="T24" fmla="*/ 111 w 401"/>
                <a:gd name="T25" fmla="*/ 272 h 314"/>
                <a:gd name="T26" fmla="*/ 112 w 401"/>
                <a:gd name="T27" fmla="*/ 272 h 314"/>
                <a:gd name="T28" fmla="*/ 118 w 401"/>
                <a:gd name="T29" fmla="*/ 240 h 314"/>
                <a:gd name="T30" fmla="*/ 187 w 401"/>
                <a:gd name="T31" fmla="*/ 0 h 314"/>
                <a:gd name="T32" fmla="*/ 222 w 401"/>
                <a:gd name="T33" fmla="*/ 0 h 314"/>
                <a:gd name="T34" fmla="*/ 287 w 401"/>
                <a:gd name="T35" fmla="*/ 242 h 314"/>
                <a:gd name="T36" fmla="*/ 292 w 401"/>
                <a:gd name="T37" fmla="*/ 271 h 314"/>
                <a:gd name="T38" fmla="*/ 293 w 401"/>
                <a:gd name="T39" fmla="*/ 271 h 314"/>
                <a:gd name="T40" fmla="*/ 299 w 401"/>
                <a:gd name="T41" fmla="*/ 241 h 314"/>
                <a:gd name="T42" fmla="*/ 362 w 401"/>
                <a:gd name="T43" fmla="*/ 0 h 314"/>
                <a:gd name="T44" fmla="*/ 401 w 401"/>
                <a:gd name="T45"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1" h="314">
                  <a:moveTo>
                    <a:pt x="401" y="0"/>
                  </a:moveTo>
                  <a:cubicBezTo>
                    <a:pt x="314" y="314"/>
                    <a:pt x="314" y="314"/>
                    <a:pt x="314" y="314"/>
                  </a:cubicBezTo>
                  <a:cubicBezTo>
                    <a:pt x="271" y="314"/>
                    <a:pt x="271" y="314"/>
                    <a:pt x="271" y="314"/>
                  </a:cubicBezTo>
                  <a:cubicBezTo>
                    <a:pt x="208" y="84"/>
                    <a:pt x="208" y="84"/>
                    <a:pt x="208" y="84"/>
                  </a:cubicBezTo>
                  <a:cubicBezTo>
                    <a:pt x="205" y="75"/>
                    <a:pt x="204" y="65"/>
                    <a:pt x="203" y="52"/>
                  </a:cubicBezTo>
                  <a:cubicBezTo>
                    <a:pt x="202" y="52"/>
                    <a:pt x="202" y="52"/>
                    <a:pt x="202" y="52"/>
                  </a:cubicBezTo>
                  <a:cubicBezTo>
                    <a:pt x="201" y="63"/>
                    <a:pt x="199" y="73"/>
                    <a:pt x="196" y="83"/>
                  </a:cubicBezTo>
                  <a:cubicBezTo>
                    <a:pt x="132" y="314"/>
                    <a:pt x="132" y="314"/>
                    <a:pt x="132" y="314"/>
                  </a:cubicBezTo>
                  <a:cubicBezTo>
                    <a:pt x="90" y="314"/>
                    <a:pt x="90" y="314"/>
                    <a:pt x="90" y="314"/>
                  </a:cubicBezTo>
                  <a:cubicBezTo>
                    <a:pt x="0" y="0"/>
                    <a:pt x="0" y="0"/>
                    <a:pt x="0" y="0"/>
                  </a:cubicBezTo>
                  <a:cubicBezTo>
                    <a:pt x="40" y="0"/>
                    <a:pt x="40" y="0"/>
                    <a:pt x="40" y="0"/>
                  </a:cubicBezTo>
                  <a:cubicBezTo>
                    <a:pt x="105" y="240"/>
                    <a:pt x="105" y="240"/>
                    <a:pt x="105" y="240"/>
                  </a:cubicBezTo>
                  <a:cubicBezTo>
                    <a:pt x="108" y="251"/>
                    <a:pt x="110" y="262"/>
                    <a:pt x="111" y="272"/>
                  </a:cubicBezTo>
                  <a:cubicBezTo>
                    <a:pt x="112" y="272"/>
                    <a:pt x="112" y="272"/>
                    <a:pt x="112" y="272"/>
                  </a:cubicBezTo>
                  <a:cubicBezTo>
                    <a:pt x="112" y="263"/>
                    <a:pt x="115" y="253"/>
                    <a:pt x="118" y="240"/>
                  </a:cubicBezTo>
                  <a:cubicBezTo>
                    <a:pt x="187" y="0"/>
                    <a:pt x="187" y="0"/>
                    <a:pt x="187" y="0"/>
                  </a:cubicBezTo>
                  <a:cubicBezTo>
                    <a:pt x="222" y="0"/>
                    <a:pt x="222" y="0"/>
                    <a:pt x="222" y="0"/>
                  </a:cubicBezTo>
                  <a:cubicBezTo>
                    <a:pt x="287" y="242"/>
                    <a:pt x="287" y="242"/>
                    <a:pt x="287" y="242"/>
                  </a:cubicBezTo>
                  <a:cubicBezTo>
                    <a:pt x="289" y="251"/>
                    <a:pt x="291" y="261"/>
                    <a:pt x="292" y="271"/>
                  </a:cubicBezTo>
                  <a:cubicBezTo>
                    <a:pt x="293" y="271"/>
                    <a:pt x="293" y="271"/>
                    <a:pt x="293" y="271"/>
                  </a:cubicBezTo>
                  <a:cubicBezTo>
                    <a:pt x="294" y="264"/>
                    <a:pt x="296" y="254"/>
                    <a:pt x="299" y="241"/>
                  </a:cubicBezTo>
                  <a:cubicBezTo>
                    <a:pt x="362" y="0"/>
                    <a:pt x="362" y="0"/>
                    <a:pt x="362" y="0"/>
                  </a:cubicBezTo>
                  <a:lnTo>
                    <a:pt x="40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 name="Freeform 15"/>
            <p:cNvSpPr>
              <a:spLocks noEditPoints="1"/>
            </p:cNvSpPr>
            <p:nvPr userDrawn="1"/>
          </p:nvSpPr>
          <p:spPr bwMode="auto">
            <a:xfrm>
              <a:off x="2325" y="633"/>
              <a:ext cx="513" cy="556"/>
            </a:xfrm>
            <a:custGeom>
              <a:avLst/>
              <a:gdLst>
                <a:gd name="T0" fmla="*/ 217 w 217"/>
                <a:gd name="T1" fmla="*/ 117 h 235"/>
                <a:gd name="T2" fmla="*/ 187 w 217"/>
                <a:gd name="T3" fmla="*/ 203 h 235"/>
                <a:gd name="T4" fmla="*/ 107 w 217"/>
                <a:gd name="T5" fmla="*/ 235 h 235"/>
                <a:gd name="T6" fmla="*/ 29 w 217"/>
                <a:gd name="T7" fmla="*/ 203 h 235"/>
                <a:gd name="T8" fmla="*/ 0 w 217"/>
                <a:gd name="T9" fmla="*/ 120 h 235"/>
                <a:gd name="T10" fmla="*/ 30 w 217"/>
                <a:gd name="T11" fmla="*/ 32 h 235"/>
                <a:gd name="T12" fmla="*/ 112 w 217"/>
                <a:gd name="T13" fmla="*/ 0 h 235"/>
                <a:gd name="T14" fmla="*/ 189 w 217"/>
                <a:gd name="T15" fmla="*/ 31 h 235"/>
                <a:gd name="T16" fmla="*/ 217 w 217"/>
                <a:gd name="T17" fmla="*/ 117 h 235"/>
                <a:gd name="T18" fmla="*/ 181 w 217"/>
                <a:gd name="T19" fmla="*/ 118 h 235"/>
                <a:gd name="T20" fmla="*/ 162 w 217"/>
                <a:gd name="T21" fmla="*/ 53 h 235"/>
                <a:gd name="T22" fmla="*/ 110 w 217"/>
                <a:gd name="T23" fmla="*/ 31 h 235"/>
                <a:gd name="T24" fmla="*/ 56 w 217"/>
                <a:gd name="T25" fmla="*/ 54 h 235"/>
                <a:gd name="T26" fmla="*/ 36 w 217"/>
                <a:gd name="T27" fmla="*/ 119 h 235"/>
                <a:gd name="T28" fmla="*/ 56 w 217"/>
                <a:gd name="T29" fmla="*/ 182 h 235"/>
                <a:gd name="T30" fmla="*/ 110 w 217"/>
                <a:gd name="T31" fmla="*/ 204 h 235"/>
                <a:gd name="T32" fmla="*/ 163 w 217"/>
                <a:gd name="T33" fmla="*/ 182 h 235"/>
                <a:gd name="T34" fmla="*/ 181 w 217"/>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 h="235">
                  <a:moveTo>
                    <a:pt x="217" y="117"/>
                  </a:moveTo>
                  <a:cubicBezTo>
                    <a:pt x="217" y="152"/>
                    <a:pt x="207" y="181"/>
                    <a:pt x="187" y="203"/>
                  </a:cubicBezTo>
                  <a:cubicBezTo>
                    <a:pt x="167" y="224"/>
                    <a:pt x="141" y="235"/>
                    <a:pt x="107" y="235"/>
                  </a:cubicBezTo>
                  <a:cubicBezTo>
                    <a:pt x="75" y="235"/>
                    <a:pt x="48" y="225"/>
                    <a:pt x="29" y="203"/>
                  </a:cubicBezTo>
                  <a:cubicBezTo>
                    <a:pt x="10" y="182"/>
                    <a:pt x="0" y="155"/>
                    <a:pt x="0" y="120"/>
                  </a:cubicBezTo>
                  <a:cubicBezTo>
                    <a:pt x="0" y="83"/>
                    <a:pt x="10" y="54"/>
                    <a:pt x="30" y="32"/>
                  </a:cubicBezTo>
                  <a:cubicBezTo>
                    <a:pt x="50" y="11"/>
                    <a:pt x="77" y="0"/>
                    <a:pt x="112" y="0"/>
                  </a:cubicBezTo>
                  <a:cubicBezTo>
                    <a:pt x="145" y="0"/>
                    <a:pt x="171" y="10"/>
                    <a:pt x="189" y="31"/>
                  </a:cubicBezTo>
                  <a:cubicBezTo>
                    <a:pt x="208" y="52"/>
                    <a:pt x="217" y="80"/>
                    <a:pt x="217" y="117"/>
                  </a:cubicBezTo>
                  <a:close/>
                  <a:moveTo>
                    <a:pt x="181" y="118"/>
                  </a:moveTo>
                  <a:cubicBezTo>
                    <a:pt x="181" y="90"/>
                    <a:pt x="175" y="68"/>
                    <a:pt x="162" y="53"/>
                  </a:cubicBezTo>
                  <a:cubicBezTo>
                    <a:pt x="150" y="38"/>
                    <a:pt x="133" y="31"/>
                    <a:pt x="110" y="31"/>
                  </a:cubicBezTo>
                  <a:cubicBezTo>
                    <a:pt x="87" y="31"/>
                    <a:pt x="69" y="38"/>
                    <a:pt x="56" y="54"/>
                  </a:cubicBezTo>
                  <a:cubicBezTo>
                    <a:pt x="43" y="69"/>
                    <a:pt x="36" y="91"/>
                    <a:pt x="36" y="119"/>
                  </a:cubicBezTo>
                  <a:cubicBezTo>
                    <a:pt x="36" y="146"/>
                    <a:pt x="43" y="167"/>
                    <a:pt x="56" y="182"/>
                  </a:cubicBezTo>
                  <a:cubicBezTo>
                    <a:pt x="69" y="197"/>
                    <a:pt x="87" y="204"/>
                    <a:pt x="110" y="204"/>
                  </a:cubicBezTo>
                  <a:cubicBezTo>
                    <a:pt x="133" y="204"/>
                    <a:pt x="150"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 name="Freeform 16"/>
            <p:cNvSpPr>
              <a:spLocks/>
            </p:cNvSpPr>
            <p:nvPr userDrawn="1"/>
          </p:nvSpPr>
          <p:spPr bwMode="auto">
            <a:xfrm>
              <a:off x="2968" y="635"/>
              <a:ext cx="272" cy="542"/>
            </a:xfrm>
            <a:custGeom>
              <a:avLst/>
              <a:gdLst>
                <a:gd name="T0" fmla="*/ 115 w 115"/>
                <a:gd name="T1" fmla="*/ 41 h 229"/>
                <a:gd name="T2" fmla="*/ 88 w 115"/>
                <a:gd name="T3" fmla="*/ 33 h 229"/>
                <a:gd name="T4" fmla="*/ 50 w 115"/>
                <a:gd name="T5" fmla="*/ 56 h 229"/>
                <a:gd name="T6" fmla="*/ 35 w 115"/>
                <a:gd name="T7" fmla="*/ 114 h 229"/>
                <a:gd name="T8" fmla="*/ 35 w 115"/>
                <a:gd name="T9" fmla="*/ 229 h 229"/>
                <a:gd name="T10" fmla="*/ 0 w 115"/>
                <a:gd name="T11" fmla="*/ 229 h 229"/>
                <a:gd name="T12" fmla="*/ 0 w 115"/>
                <a:gd name="T13" fmla="*/ 4 h 229"/>
                <a:gd name="T14" fmla="*/ 35 w 115"/>
                <a:gd name="T15" fmla="*/ 4 h 229"/>
                <a:gd name="T16" fmla="*/ 35 w 115"/>
                <a:gd name="T17" fmla="*/ 51 h 229"/>
                <a:gd name="T18" fmla="*/ 36 w 115"/>
                <a:gd name="T19" fmla="*/ 51 h 229"/>
                <a:gd name="T20" fmla="*/ 59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8" y="36"/>
                    <a:pt x="100" y="33"/>
                    <a:pt x="88" y="33"/>
                  </a:cubicBezTo>
                  <a:cubicBezTo>
                    <a:pt x="72" y="33"/>
                    <a:pt x="59" y="41"/>
                    <a:pt x="50" y="56"/>
                  </a:cubicBezTo>
                  <a:cubicBezTo>
                    <a:pt x="40" y="71"/>
                    <a:pt x="35" y="90"/>
                    <a:pt x="35" y="114"/>
                  </a:cubicBezTo>
                  <a:cubicBezTo>
                    <a:pt x="35" y="229"/>
                    <a:pt x="35" y="229"/>
                    <a:pt x="35" y="229"/>
                  </a:cubicBezTo>
                  <a:cubicBezTo>
                    <a:pt x="0" y="229"/>
                    <a:pt x="0" y="229"/>
                    <a:pt x="0" y="229"/>
                  </a:cubicBezTo>
                  <a:cubicBezTo>
                    <a:pt x="0" y="4"/>
                    <a:pt x="0" y="4"/>
                    <a:pt x="0" y="4"/>
                  </a:cubicBezTo>
                  <a:cubicBezTo>
                    <a:pt x="35" y="4"/>
                    <a:pt x="35" y="4"/>
                    <a:pt x="35" y="4"/>
                  </a:cubicBezTo>
                  <a:cubicBezTo>
                    <a:pt x="35" y="51"/>
                    <a:pt x="35" y="51"/>
                    <a:pt x="35" y="51"/>
                  </a:cubicBezTo>
                  <a:cubicBezTo>
                    <a:pt x="36" y="51"/>
                    <a:pt x="36" y="51"/>
                    <a:pt x="36" y="51"/>
                  </a:cubicBezTo>
                  <a:cubicBezTo>
                    <a:pt x="41" y="35"/>
                    <a:pt x="48" y="23"/>
                    <a:pt x="59" y="14"/>
                  </a:cubicBezTo>
                  <a:cubicBezTo>
                    <a:pt x="69" y="5"/>
                    <a:pt x="80"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 name="Rectangle 17"/>
            <p:cNvSpPr>
              <a:spLocks noChangeArrowheads="1"/>
            </p:cNvSpPr>
            <p:nvPr userDrawn="1"/>
          </p:nvSpPr>
          <p:spPr bwMode="auto">
            <a:xfrm>
              <a:off x="3330" y="392"/>
              <a:ext cx="86" cy="7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 name="Freeform 18"/>
            <p:cNvSpPr>
              <a:spLocks noEditPoints="1"/>
            </p:cNvSpPr>
            <p:nvPr userDrawn="1"/>
          </p:nvSpPr>
          <p:spPr bwMode="auto">
            <a:xfrm>
              <a:off x="3543" y="392"/>
              <a:ext cx="483" cy="797"/>
            </a:xfrm>
            <a:custGeom>
              <a:avLst/>
              <a:gdLst>
                <a:gd name="T0" fmla="*/ 204 w 204"/>
                <a:gd name="T1" fmla="*/ 332 h 337"/>
                <a:gd name="T2" fmla="*/ 168 w 204"/>
                <a:gd name="T3" fmla="*/ 332 h 337"/>
                <a:gd name="T4" fmla="*/ 168 w 204"/>
                <a:gd name="T5" fmla="*/ 294 h 337"/>
                <a:gd name="T6" fmla="*/ 168 w 204"/>
                <a:gd name="T7" fmla="*/ 294 h 337"/>
                <a:gd name="T8" fmla="*/ 92 w 204"/>
                <a:gd name="T9" fmla="*/ 337 h 337"/>
                <a:gd name="T10" fmla="*/ 25 w 204"/>
                <a:gd name="T11" fmla="*/ 307 h 337"/>
                <a:gd name="T12" fmla="*/ 0 w 204"/>
                <a:gd name="T13" fmla="*/ 225 h 337"/>
                <a:gd name="T14" fmla="*/ 28 w 204"/>
                <a:gd name="T15" fmla="*/ 136 h 337"/>
                <a:gd name="T16" fmla="*/ 101 w 204"/>
                <a:gd name="T17" fmla="*/ 102 h 337"/>
                <a:gd name="T18" fmla="*/ 168 w 204"/>
                <a:gd name="T19" fmla="*/ 138 h 337"/>
                <a:gd name="T20" fmla="*/ 168 w 204"/>
                <a:gd name="T21" fmla="*/ 138 h 337"/>
                <a:gd name="T22" fmla="*/ 168 w 204"/>
                <a:gd name="T23" fmla="*/ 0 h 337"/>
                <a:gd name="T24" fmla="*/ 204 w 204"/>
                <a:gd name="T25" fmla="*/ 0 h 337"/>
                <a:gd name="T26" fmla="*/ 204 w 204"/>
                <a:gd name="T27" fmla="*/ 332 h 337"/>
                <a:gd name="T28" fmla="*/ 168 w 204"/>
                <a:gd name="T29" fmla="*/ 230 h 337"/>
                <a:gd name="T30" fmla="*/ 168 w 204"/>
                <a:gd name="T31" fmla="*/ 197 h 337"/>
                <a:gd name="T32" fmla="*/ 150 w 204"/>
                <a:gd name="T33" fmla="*/ 151 h 337"/>
                <a:gd name="T34" fmla="*/ 106 w 204"/>
                <a:gd name="T35" fmla="*/ 133 h 337"/>
                <a:gd name="T36" fmla="*/ 55 w 204"/>
                <a:gd name="T37" fmla="*/ 157 h 337"/>
                <a:gd name="T38" fmla="*/ 37 w 204"/>
                <a:gd name="T39" fmla="*/ 223 h 337"/>
                <a:gd name="T40" fmla="*/ 54 w 204"/>
                <a:gd name="T41" fmla="*/ 284 h 337"/>
                <a:gd name="T42" fmla="*/ 102 w 204"/>
                <a:gd name="T43" fmla="*/ 306 h 337"/>
                <a:gd name="T44" fmla="*/ 150 w 204"/>
                <a:gd name="T45" fmla="*/ 285 h 337"/>
                <a:gd name="T46" fmla="*/ 168 w 204"/>
                <a:gd name="T47" fmla="*/ 23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4" h="337">
                  <a:moveTo>
                    <a:pt x="204" y="332"/>
                  </a:moveTo>
                  <a:cubicBezTo>
                    <a:pt x="168" y="332"/>
                    <a:pt x="168" y="332"/>
                    <a:pt x="168" y="332"/>
                  </a:cubicBezTo>
                  <a:cubicBezTo>
                    <a:pt x="168" y="294"/>
                    <a:pt x="168" y="294"/>
                    <a:pt x="168" y="294"/>
                  </a:cubicBezTo>
                  <a:cubicBezTo>
                    <a:pt x="168" y="294"/>
                    <a:pt x="168" y="294"/>
                    <a:pt x="168" y="294"/>
                  </a:cubicBezTo>
                  <a:cubicBezTo>
                    <a:pt x="151" y="323"/>
                    <a:pt x="126" y="337"/>
                    <a:pt x="92" y="337"/>
                  </a:cubicBezTo>
                  <a:cubicBezTo>
                    <a:pt x="64" y="337"/>
                    <a:pt x="42" y="327"/>
                    <a:pt x="25" y="307"/>
                  </a:cubicBezTo>
                  <a:cubicBezTo>
                    <a:pt x="9" y="286"/>
                    <a:pt x="0" y="259"/>
                    <a:pt x="0" y="225"/>
                  </a:cubicBezTo>
                  <a:cubicBezTo>
                    <a:pt x="0" y="188"/>
                    <a:pt x="10" y="158"/>
                    <a:pt x="28" y="136"/>
                  </a:cubicBezTo>
                  <a:cubicBezTo>
                    <a:pt x="46" y="113"/>
                    <a:pt x="71" y="102"/>
                    <a:pt x="101" y="102"/>
                  </a:cubicBezTo>
                  <a:cubicBezTo>
                    <a:pt x="132" y="102"/>
                    <a:pt x="154" y="114"/>
                    <a:pt x="168" y="138"/>
                  </a:cubicBezTo>
                  <a:cubicBezTo>
                    <a:pt x="168" y="138"/>
                    <a:pt x="168" y="138"/>
                    <a:pt x="168" y="138"/>
                  </a:cubicBezTo>
                  <a:cubicBezTo>
                    <a:pt x="168" y="0"/>
                    <a:pt x="168" y="0"/>
                    <a:pt x="168" y="0"/>
                  </a:cubicBezTo>
                  <a:cubicBezTo>
                    <a:pt x="204" y="0"/>
                    <a:pt x="204" y="0"/>
                    <a:pt x="204" y="0"/>
                  </a:cubicBezTo>
                  <a:lnTo>
                    <a:pt x="204" y="332"/>
                  </a:lnTo>
                  <a:close/>
                  <a:moveTo>
                    <a:pt x="168" y="230"/>
                  </a:moveTo>
                  <a:cubicBezTo>
                    <a:pt x="168" y="197"/>
                    <a:pt x="168" y="197"/>
                    <a:pt x="168" y="197"/>
                  </a:cubicBezTo>
                  <a:cubicBezTo>
                    <a:pt x="168" y="179"/>
                    <a:pt x="162" y="163"/>
                    <a:pt x="150" y="151"/>
                  </a:cubicBezTo>
                  <a:cubicBezTo>
                    <a:pt x="138" y="139"/>
                    <a:pt x="123" y="133"/>
                    <a:pt x="106" y="133"/>
                  </a:cubicBezTo>
                  <a:cubicBezTo>
                    <a:pt x="85" y="133"/>
                    <a:pt x="68" y="141"/>
                    <a:pt x="55" y="157"/>
                  </a:cubicBezTo>
                  <a:cubicBezTo>
                    <a:pt x="43" y="173"/>
                    <a:pt x="37" y="195"/>
                    <a:pt x="37" y="223"/>
                  </a:cubicBezTo>
                  <a:cubicBezTo>
                    <a:pt x="37" y="249"/>
                    <a:pt x="43" y="269"/>
                    <a:pt x="54" y="284"/>
                  </a:cubicBezTo>
                  <a:cubicBezTo>
                    <a:pt x="66" y="299"/>
                    <a:pt x="82" y="306"/>
                    <a:pt x="102" y="306"/>
                  </a:cubicBezTo>
                  <a:cubicBezTo>
                    <a:pt x="121" y="306"/>
                    <a:pt x="137" y="299"/>
                    <a:pt x="150" y="285"/>
                  </a:cubicBezTo>
                  <a:cubicBezTo>
                    <a:pt x="162" y="271"/>
                    <a:pt x="168" y="252"/>
                    <a:pt x="168" y="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 name="Freeform 19"/>
            <p:cNvSpPr>
              <a:spLocks/>
            </p:cNvSpPr>
            <p:nvPr userDrawn="1"/>
          </p:nvSpPr>
          <p:spPr bwMode="auto">
            <a:xfrm>
              <a:off x="4123" y="645"/>
              <a:ext cx="728" cy="532"/>
            </a:xfrm>
            <a:custGeom>
              <a:avLst/>
              <a:gdLst>
                <a:gd name="T0" fmla="*/ 308 w 308"/>
                <a:gd name="T1" fmla="*/ 0 h 225"/>
                <a:gd name="T2" fmla="*/ 242 w 308"/>
                <a:gd name="T3" fmla="*/ 225 h 225"/>
                <a:gd name="T4" fmla="*/ 206 w 308"/>
                <a:gd name="T5" fmla="*/ 225 h 225"/>
                <a:gd name="T6" fmla="*/ 160 w 308"/>
                <a:gd name="T7" fmla="*/ 64 h 225"/>
                <a:gd name="T8" fmla="*/ 157 w 308"/>
                <a:gd name="T9" fmla="*/ 43 h 225"/>
                <a:gd name="T10" fmla="*/ 156 w 308"/>
                <a:gd name="T11" fmla="*/ 43 h 225"/>
                <a:gd name="T12" fmla="*/ 151 w 308"/>
                <a:gd name="T13" fmla="*/ 64 h 225"/>
                <a:gd name="T14" fmla="*/ 102 w 308"/>
                <a:gd name="T15" fmla="*/ 225 h 225"/>
                <a:gd name="T16" fmla="*/ 67 w 308"/>
                <a:gd name="T17" fmla="*/ 225 h 225"/>
                <a:gd name="T18" fmla="*/ 0 w 308"/>
                <a:gd name="T19" fmla="*/ 0 h 225"/>
                <a:gd name="T20" fmla="*/ 37 w 308"/>
                <a:gd name="T21" fmla="*/ 0 h 225"/>
                <a:gd name="T22" fmla="*/ 83 w 308"/>
                <a:gd name="T23" fmla="*/ 169 h 225"/>
                <a:gd name="T24" fmla="*/ 86 w 308"/>
                <a:gd name="T25" fmla="*/ 189 h 225"/>
                <a:gd name="T26" fmla="*/ 87 w 308"/>
                <a:gd name="T27" fmla="*/ 189 h 225"/>
                <a:gd name="T28" fmla="*/ 91 w 308"/>
                <a:gd name="T29" fmla="*/ 169 h 225"/>
                <a:gd name="T30" fmla="*/ 142 w 308"/>
                <a:gd name="T31" fmla="*/ 0 h 225"/>
                <a:gd name="T32" fmla="*/ 174 w 308"/>
                <a:gd name="T33" fmla="*/ 0 h 225"/>
                <a:gd name="T34" fmla="*/ 220 w 308"/>
                <a:gd name="T35" fmla="*/ 169 h 225"/>
                <a:gd name="T36" fmla="*/ 223 w 308"/>
                <a:gd name="T37" fmla="*/ 190 h 225"/>
                <a:gd name="T38" fmla="*/ 225 w 308"/>
                <a:gd name="T39" fmla="*/ 190 h 225"/>
                <a:gd name="T40" fmla="*/ 228 w 308"/>
                <a:gd name="T41" fmla="*/ 169 h 225"/>
                <a:gd name="T42" fmla="*/ 273 w 308"/>
                <a:gd name="T43" fmla="*/ 0 h 225"/>
                <a:gd name="T44" fmla="*/ 308 w 308"/>
                <a:gd name="T45"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8" h="225">
                  <a:moveTo>
                    <a:pt x="308" y="0"/>
                  </a:moveTo>
                  <a:cubicBezTo>
                    <a:pt x="242" y="225"/>
                    <a:pt x="242" y="225"/>
                    <a:pt x="242" y="225"/>
                  </a:cubicBezTo>
                  <a:cubicBezTo>
                    <a:pt x="206" y="225"/>
                    <a:pt x="206" y="225"/>
                    <a:pt x="206" y="225"/>
                  </a:cubicBezTo>
                  <a:cubicBezTo>
                    <a:pt x="160" y="64"/>
                    <a:pt x="160" y="64"/>
                    <a:pt x="160" y="64"/>
                  </a:cubicBezTo>
                  <a:cubicBezTo>
                    <a:pt x="158" y="59"/>
                    <a:pt x="157" y="52"/>
                    <a:pt x="157" y="43"/>
                  </a:cubicBezTo>
                  <a:cubicBezTo>
                    <a:pt x="156" y="43"/>
                    <a:pt x="156" y="43"/>
                    <a:pt x="156" y="43"/>
                  </a:cubicBezTo>
                  <a:cubicBezTo>
                    <a:pt x="155" y="49"/>
                    <a:pt x="154" y="55"/>
                    <a:pt x="151" y="64"/>
                  </a:cubicBezTo>
                  <a:cubicBezTo>
                    <a:pt x="102" y="225"/>
                    <a:pt x="102" y="225"/>
                    <a:pt x="102" y="225"/>
                  </a:cubicBezTo>
                  <a:cubicBezTo>
                    <a:pt x="67" y="225"/>
                    <a:pt x="67" y="225"/>
                    <a:pt x="67" y="225"/>
                  </a:cubicBezTo>
                  <a:cubicBezTo>
                    <a:pt x="0" y="0"/>
                    <a:pt x="0" y="0"/>
                    <a:pt x="0" y="0"/>
                  </a:cubicBezTo>
                  <a:cubicBezTo>
                    <a:pt x="37" y="0"/>
                    <a:pt x="37" y="0"/>
                    <a:pt x="37" y="0"/>
                  </a:cubicBezTo>
                  <a:cubicBezTo>
                    <a:pt x="83" y="169"/>
                    <a:pt x="83" y="169"/>
                    <a:pt x="83" y="169"/>
                  </a:cubicBezTo>
                  <a:cubicBezTo>
                    <a:pt x="84" y="175"/>
                    <a:pt x="85" y="182"/>
                    <a:pt x="86" y="189"/>
                  </a:cubicBezTo>
                  <a:cubicBezTo>
                    <a:pt x="87" y="189"/>
                    <a:pt x="87" y="189"/>
                    <a:pt x="87" y="189"/>
                  </a:cubicBezTo>
                  <a:cubicBezTo>
                    <a:pt x="88" y="184"/>
                    <a:pt x="89" y="177"/>
                    <a:pt x="91" y="169"/>
                  </a:cubicBezTo>
                  <a:cubicBezTo>
                    <a:pt x="142" y="0"/>
                    <a:pt x="142" y="0"/>
                    <a:pt x="142" y="0"/>
                  </a:cubicBezTo>
                  <a:cubicBezTo>
                    <a:pt x="174" y="0"/>
                    <a:pt x="174" y="0"/>
                    <a:pt x="174" y="0"/>
                  </a:cubicBezTo>
                  <a:cubicBezTo>
                    <a:pt x="220" y="169"/>
                    <a:pt x="220" y="169"/>
                    <a:pt x="220" y="169"/>
                  </a:cubicBezTo>
                  <a:cubicBezTo>
                    <a:pt x="222" y="175"/>
                    <a:pt x="223" y="182"/>
                    <a:pt x="223" y="190"/>
                  </a:cubicBezTo>
                  <a:cubicBezTo>
                    <a:pt x="225" y="190"/>
                    <a:pt x="225" y="190"/>
                    <a:pt x="225" y="190"/>
                  </a:cubicBezTo>
                  <a:cubicBezTo>
                    <a:pt x="225" y="183"/>
                    <a:pt x="226" y="176"/>
                    <a:pt x="228" y="169"/>
                  </a:cubicBezTo>
                  <a:cubicBezTo>
                    <a:pt x="273" y="0"/>
                    <a:pt x="273" y="0"/>
                    <a:pt x="273" y="0"/>
                  </a:cubicBezTo>
                  <a:lnTo>
                    <a:pt x="3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 name="Freeform 20"/>
            <p:cNvSpPr>
              <a:spLocks noEditPoints="1"/>
            </p:cNvSpPr>
            <p:nvPr userDrawn="1"/>
          </p:nvSpPr>
          <p:spPr bwMode="auto">
            <a:xfrm>
              <a:off x="4939" y="401"/>
              <a:ext cx="109" cy="776"/>
            </a:xfrm>
            <a:custGeom>
              <a:avLst/>
              <a:gdLst>
                <a:gd name="T0" fmla="*/ 46 w 46"/>
                <a:gd name="T1" fmla="*/ 23 h 328"/>
                <a:gd name="T2" fmla="*/ 39 w 46"/>
                <a:gd name="T3" fmla="*/ 40 h 328"/>
                <a:gd name="T4" fmla="*/ 23 w 46"/>
                <a:gd name="T5" fmla="*/ 46 h 328"/>
                <a:gd name="T6" fmla="*/ 6 w 46"/>
                <a:gd name="T7" fmla="*/ 40 h 328"/>
                <a:gd name="T8" fmla="*/ 0 w 46"/>
                <a:gd name="T9" fmla="*/ 23 h 328"/>
                <a:gd name="T10" fmla="*/ 6 w 46"/>
                <a:gd name="T11" fmla="*/ 7 h 328"/>
                <a:gd name="T12" fmla="*/ 23 w 46"/>
                <a:gd name="T13" fmla="*/ 0 h 328"/>
                <a:gd name="T14" fmla="*/ 39 w 46"/>
                <a:gd name="T15" fmla="*/ 7 h 328"/>
                <a:gd name="T16" fmla="*/ 46 w 46"/>
                <a:gd name="T17" fmla="*/ 23 h 328"/>
                <a:gd name="T18" fmla="*/ 40 w 46"/>
                <a:gd name="T19" fmla="*/ 328 h 328"/>
                <a:gd name="T20" fmla="*/ 4 w 46"/>
                <a:gd name="T21" fmla="*/ 328 h 328"/>
                <a:gd name="T22" fmla="*/ 4 w 46"/>
                <a:gd name="T23" fmla="*/ 103 h 328"/>
                <a:gd name="T24" fmla="*/ 40 w 46"/>
                <a:gd name="T25" fmla="*/ 103 h 328"/>
                <a:gd name="T26" fmla="*/ 40 w 46"/>
                <a:gd name="T2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328">
                  <a:moveTo>
                    <a:pt x="46" y="23"/>
                  </a:moveTo>
                  <a:cubicBezTo>
                    <a:pt x="46" y="30"/>
                    <a:pt x="44" y="35"/>
                    <a:pt x="39" y="40"/>
                  </a:cubicBezTo>
                  <a:cubicBezTo>
                    <a:pt x="34" y="44"/>
                    <a:pt x="29" y="46"/>
                    <a:pt x="23" y="46"/>
                  </a:cubicBezTo>
                  <a:cubicBezTo>
                    <a:pt x="16" y="46"/>
                    <a:pt x="11" y="44"/>
                    <a:pt x="6" y="40"/>
                  </a:cubicBezTo>
                  <a:cubicBezTo>
                    <a:pt x="2" y="36"/>
                    <a:pt x="0" y="30"/>
                    <a:pt x="0" y="23"/>
                  </a:cubicBezTo>
                  <a:cubicBezTo>
                    <a:pt x="0" y="17"/>
                    <a:pt x="2" y="11"/>
                    <a:pt x="6" y="7"/>
                  </a:cubicBezTo>
                  <a:cubicBezTo>
                    <a:pt x="10" y="2"/>
                    <a:pt x="16" y="0"/>
                    <a:pt x="23" y="0"/>
                  </a:cubicBezTo>
                  <a:cubicBezTo>
                    <a:pt x="29" y="0"/>
                    <a:pt x="35" y="2"/>
                    <a:pt x="39" y="7"/>
                  </a:cubicBezTo>
                  <a:cubicBezTo>
                    <a:pt x="44" y="11"/>
                    <a:pt x="46" y="17"/>
                    <a:pt x="46" y="23"/>
                  </a:cubicBezTo>
                  <a:close/>
                  <a:moveTo>
                    <a:pt x="40" y="328"/>
                  </a:moveTo>
                  <a:cubicBezTo>
                    <a:pt x="4" y="328"/>
                    <a:pt x="4" y="328"/>
                    <a:pt x="4" y="328"/>
                  </a:cubicBezTo>
                  <a:cubicBezTo>
                    <a:pt x="4" y="103"/>
                    <a:pt x="4" y="103"/>
                    <a:pt x="4" y="103"/>
                  </a:cubicBezTo>
                  <a:cubicBezTo>
                    <a:pt x="40" y="103"/>
                    <a:pt x="40" y="103"/>
                    <a:pt x="40" y="103"/>
                  </a:cubicBezTo>
                  <a:lnTo>
                    <a:pt x="40" y="3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 name="Freeform 21"/>
            <p:cNvSpPr>
              <a:spLocks noEditPoints="1"/>
            </p:cNvSpPr>
            <p:nvPr userDrawn="1"/>
          </p:nvSpPr>
          <p:spPr bwMode="auto">
            <a:xfrm>
              <a:off x="5164" y="392"/>
              <a:ext cx="480" cy="797"/>
            </a:xfrm>
            <a:custGeom>
              <a:avLst/>
              <a:gdLst>
                <a:gd name="T0" fmla="*/ 203 w 203"/>
                <a:gd name="T1" fmla="*/ 332 h 337"/>
                <a:gd name="T2" fmla="*/ 168 w 203"/>
                <a:gd name="T3" fmla="*/ 332 h 337"/>
                <a:gd name="T4" fmla="*/ 168 w 203"/>
                <a:gd name="T5" fmla="*/ 294 h 337"/>
                <a:gd name="T6" fmla="*/ 167 w 203"/>
                <a:gd name="T7" fmla="*/ 294 h 337"/>
                <a:gd name="T8" fmla="*/ 91 w 203"/>
                <a:gd name="T9" fmla="*/ 337 h 337"/>
                <a:gd name="T10" fmla="*/ 24 w 203"/>
                <a:gd name="T11" fmla="*/ 307 h 337"/>
                <a:gd name="T12" fmla="*/ 0 w 203"/>
                <a:gd name="T13" fmla="*/ 225 h 337"/>
                <a:gd name="T14" fmla="*/ 27 w 203"/>
                <a:gd name="T15" fmla="*/ 136 h 337"/>
                <a:gd name="T16" fmla="*/ 101 w 203"/>
                <a:gd name="T17" fmla="*/ 102 h 337"/>
                <a:gd name="T18" fmla="*/ 167 w 203"/>
                <a:gd name="T19" fmla="*/ 138 h 337"/>
                <a:gd name="T20" fmla="*/ 168 w 203"/>
                <a:gd name="T21" fmla="*/ 138 h 337"/>
                <a:gd name="T22" fmla="*/ 168 w 203"/>
                <a:gd name="T23" fmla="*/ 0 h 337"/>
                <a:gd name="T24" fmla="*/ 203 w 203"/>
                <a:gd name="T25" fmla="*/ 0 h 337"/>
                <a:gd name="T26" fmla="*/ 203 w 203"/>
                <a:gd name="T27" fmla="*/ 332 h 337"/>
                <a:gd name="T28" fmla="*/ 168 w 203"/>
                <a:gd name="T29" fmla="*/ 230 h 337"/>
                <a:gd name="T30" fmla="*/ 168 w 203"/>
                <a:gd name="T31" fmla="*/ 197 h 337"/>
                <a:gd name="T32" fmla="*/ 149 w 203"/>
                <a:gd name="T33" fmla="*/ 151 h 337"/>
                <a:gd name="T34" fmla="*/ 105 w 203"/>
                <a:gd name="T35" fmla="*/ 133 h 337"/>
                <a:gd name="T36" fmla="*/ 54 w 203"/>
                <a:gd name="T37" fmla="*/ 157 h 337"/>
                <a:gd name="T38" fmla="*/ 36 w 203"/>
                <a:gd name="T39" fmla="*/ 223 h 337"/>
                <a:gd name="T40" fmla="*/ 53 w 203"/>
                <a:gd name="T41" fmla="*/ 284 h 337"/>
                <a:gd name="T42" fmla="*/ 101 w 203"/>
                <a:gd name="T43" fmla="*/ 306 h 337"/>
                <a:gd name="T44" fmla="*/ 149 w 203"/>
                <a:gd name="T45" fmla="*/ 285 h 337"/>
                <a:gd name="T46" fmla="*/ 168 w 203"/>
                <a:gd name="T47" fmla="*/ 23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3" h="337">
                  <a:moveTo>
                    <a:pt x="203" y="332"/>
                  </a:moveTo>
                  <a:cubicBezTo>
                    <a:pt x="168" y="332"/>
                    <a:pt x="168" y="332"/>
                    <a:pt x="168" y="332"/>
                  </a:cubicBezTo>
                  <a:cubicBezTo>
                    <a:pt x="168" y="294"/>
                    <a:pt x="168" y="294"/>
                    <a:pt x="168" y="294"/>
                  </a:cubicBezTo>
                  <a:cubicBezTo>
                    <a:pt x="167" y="294"/>
                    <a:pt x="167" y="294"/>
                    <a:pt x="167" y="294"/>
                  </a:cubicBezTo>
                  <a:cubicBezTo>
                    <a:pt x="150" y="323"/>
                    <a:pt x="125" y="337"/>
                    <a:pt x="91" y="337"/>
                  </a:cubicBezTo>
                  <a:cubicBezTo>
                    <a:pt x="63" y="337"/>
                    <a:pt x="41" y="327"/>
                    <a:pt x="24" y="307"/>
                  </a:cubicBezTo>
                  <a:cubicBezTo>
                    <a:pt x="8" y="286"/>
                    <a:pt x="0" y="259"/>
                    <a:pt x="0" y="225"/>
                  </a:cubicBezTo>
                  <a:cubicBezTo>
                    <a:pt x="0" y="188"/>
                    <a:pt x="9" y="158"/>
                    <a:pt x="27" y="136"/>
                  </a:cubicBezTo>
                  <a:cubicBezTo>
                    <a:pt x="45" y="113"/>
                    <a:pt x="70" y="102"/>
                    <a:pt x="101" y="102"/>
                  </a:cubicBezTo>
                  <a:cubicBezTo>
                    <a:pt x="131" y="102"/>
                    <a:pt x="153" y="114"/>
                    <a:pt x="167" y="138"/>
                  </a:cubicBezTo>
                  <a:cubicBezTo>
                    <a:pt x="168" y="138"/>
                    <a:pt x="168" y="138"/>
                    <a:pt x="168" y="138"/>
                  </a:cubicBezTo>
                  <a:cubicBezTo>
                    <a:pt x="168" y="0"/>
                    <a:pt x="168" y="0"/>
                    <a:pt x="168" y="0"/>
                  </a:cubicBezTo>
                  <a:cubicBezTo>
                    <a:pt x="203" y="0"/>
                    <a:pt x="203" y="0"/>
                    <a:pt x="203" y="0"/>
                  </a:cubicBezTo>
                  <a:lnTo>
                    <a:pt x="203" y="332"/>
                  </a:lnTo>
                  <a:close/>
                  <a:moveTo>
                    <a:pt x="168" y="230"/>
                  </a:moveTo>
                  <a:cubicBezTo>
                    <a:pt x="168" y="197"/>
                    <a:pt x="168" y="197"/>
                    <a:pt x="168" y="197"/>
                  </a:cubicBezTo>
                  <a:cubicBezTo>
                    <a:pt x="168" y="179"/>
                    <a:pt x="162" y="163"/>
                    <a:pt x="149" y="151"/>
                  </a:cubicBezTo>
                  <a:cubicBezTo>
                    <a:pt x="137" y="139"/>
                    <a:pt x="122" y="133"/>
                    <a:pt x="105" y="133"/>
                  </a:cubicBezTo>
                  <a:cubicBezTo>
                    <a:pt x="84" y="133"/>
                    <a:pt x="67" y="141"/>
                    <a:pt x="54" y="157"/>
                  </a:cubicBezTo>
                  <a:cubicBezTo>
                    <a:pt x="42" y="173"/>
                    <a:pt x="36" y="195"/>
                    <a:pt x="36" y="223"/>
                  </a:cubicBezTo>
                  <a:cubicBezTo>
                    <a:pt x="36" y="249"/>
                    <a:pt x="42" y="269"/>
                    <a:pt x="53" y="284"/>
                  </a:cubicBezTo>
                  <a:cubicBezTo>
                    <a:pt x="65" y="299"/>
                    <a:pt x="81" y="306"/>
                    <a:pt x="101" y="306"/>
                  </a:cubicBezTo>
                  <a:cubicBezTo>
                    <a:pt x="120" y="306"/>
                    <a:pt x="136" y="299"/>
                    <a:pt x="149" y="285"/>
                  </a:cubicBezTo>
                  <a:cubicBezTo>
                    <a:pt x="161" y="271"/>
                    <a:pt x="168" y="252"/>
                    <a:pt x="168" y="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 name="Freeform 22"/>
            <p:cNvSpPr>
              <a:spLocks noEditPoints="1"/>
            </p:cNvSpPr>
            <p:nvPr userDrawn="1"/>
          </p:nvSpPr>
          <p:spPr bwMode="auto">
            <a:xfrm>
              <a:off x="5774" y="633"/>
              <a:ext cx="454" cy="556"/>
            </a:xfrm>
            <a:custGeom>
              <a:avLst/>
              <a:gdLst>
                <a:gd name="T0" fmla="*/ 192 w 192"/>
                <a:gd name="T1" fmla="*/ 126 h 235"/>
                <a:gd name="T2" fmla="*/ 36 w 192"/>
                <a:gd name="T3" fmla="*/ 126 h 235"/>
                <a:gd name="T4" fmla="*/ 56 w 192"/>
                <a:gd name="T5" fmla="*/ 184 h 235"/>
                <a:gd name="T6" fmla="*/ 108 w 192"/>
                <a:gd name="T7" fmla="*/ 204 h 235"/>
                <a:gd name="T8" fmla="*/ 177 w 192"/>
                <a:gd name="T9" fmla="*/ 180 h 235"/>
                <a:gd name="T10" fmla="*/ 177 w 192"/>
                <a:gd name="T11" fmla="*/ 213 h 235"/>
                <a:gd name="T12" fmla="*/ 100 w 192"/>
                <a:gd name="T13" fmla="*/ 235 h 235"/>
                <a:gd name="T14" fmla="*/ 26 w 192"/>
                <a:gd name="T15" fmla="*/ 204 h 235"/>
                <a:gd name="T16" fmla="*/ 0 w 192"/>
                <a:gd name="T17" fmla="*/ 118 h 235"/>
                <a:gd name="T18" fmla="*/ 13 w 192"/>
                <a:gd name="T19" fmla="*/ 58 h 235"/>
                <a:gd name="T20" fmla="*/ 49 w 192"/>
                <a:gd name="T21" fmla="*/ 15 h 235"/>
                <a:gd name="T22" fmla="*/ 101 w 192"/>
                <a:gd name="T23" fmla="*/ 0 h 235"/>
                <a:gd name="T24" fmla="*/ 168 w 192"/>
                <a:gd name="T25" fmla="*/ 28 h 235"/>
                <a:gd name="T26" fmla="*/ 192 w 192"/>
                <a:gd name="T27" fmla="*/ 108 h 235"/>
                <a:gd name="T28" fmla="*/ 192 w 192"/>
                <a:gd name="T29" fmla="*/ 126 h 235"/>
                <a:gd name="T30" fmla="*/ 156 w 192"/>
                <a:gd name="T31" fmla="*/ 96 h 235"/>
                <a:gd name="T32" fmla="*/ 141 w 192"/>
                <a:gd name="T33" fmla="*/ 48 h 235"/>
                <a:gd name="T34" fmla="*/ 101 w 192"/>
                <a:gd name="T35" fmla="*/ 31 h 235"/>
                <a:gd name="T36" fmla="*/ 59 w 192"/>
                <a:gd name="T37" fmla="*/ 48 h 235"/>
                <a:gd name="T38" fmla="*/ 37 w 192"/>
                <a:gd name="T39" fmla="*/ 96 h 235"/>
                <a:gd name="T40" fmla="*/ 156 w 192"/>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2" h="235">
                  <a:moveTo>
                    <a:pt x="192" y="126"/>
                  </a:moveTo>
                  <a:cubicBezTo>
                    <a:pt x="36" y="126"/>
                    <a:pt x="36" y="126"/>
                    <a:pt x="36" y="126"/>
                  </a:cubicBezTo>
                  <a:cubicBezTo>
                    <a:pt x="37" y="152"/>
                    <a:pt x="43" y="171"/>
                    <a:pt x="56" y="184"/>
                  </a:cubicBezTo>
                  <a:cubicBezTo>
                    <a:pt x="69" y="198"/>
                    <a:pt x="86" y="204"/>
                    <a:pt x="108" y="204"/>
                  </a:cubicBezTo>
                  <a:cubicBezTo>
                    <a:pt x="133" y="204"/>
                    <a:pt x="156" y="196"/>
                    <a:pt x="177" y="180"/>
                  </a:cubicBezTo>
                  <a:cubicBezTo>
                    <a:pt x="177" y="213"/>
                    <a:pt x="177" y="213"/>
                    <a:pt x="177" y="213"/>
                  </a:cubicBezTo>
                  <a:cubicBezTo>
                    <a:pt x="157" y="228"/>
                    <a:pt x="132" y="235"/>
                    <a:pt x="100" y="235"/>
                  </a:cubicBezTo>
                  <a:cubicBezTo>
                    <a:pt x="68" y="235"/>
                    <a:pt x="44" y="225"/>
                    <a:pt x="26" y="204"/>
                  </a:cubicBezTo>
                  <a:cubicBezTo>
                    <a:pt x="8" y="183"/>
                    <a:pt x="0" y="155"/>
                    <a:pt x="0" y="118"/>
                  </a:cubicBezTo>
                  <a:cubicBezTo>
                    <a:pt x="0" y="96"/>
                    <a:pt x="4" y="76"/>
                    <a:pt x="13" y="58"/>
                  </a:cubicBezTo>
                  <a:cubicBezTo>
                    <a:pt x="22" y="39"/>
                    <a:pt x="34" y="25"/>
                    <a:pt x="49" y="15"/>
                  </a:cubicBezTo>
                  <a:cubicBezTo>
                    <a:pt x="65" y="5"/>
                    <a:pt x="82" y="0"/>
                    <a:pt x="101" y="0"/>
                  </a:cubicBezTo>
                  <a:cubicBezTo>
                    <a:pt x="130" y="0"/>
                    <a:pt x="152" y="9"/>
                    <a:pt x="168" y="28"/>
                  </a:cubicBezTo>
                  <a:cubicBezTo>
                    <a:pt x="184" y="47"/>
                    <a:pt x="192" y="74"/>
                    <a:pt x="192" y="108"/>
                  </a:cubicBezTo>
                  <a:lnTo>
                    <a:pt x="192" y="126"/>
                  </a:lnTo>
                  <a:close/>
                  <a:moveTo>
                    <a:pt x="156" y="96"/>
                  </a:moveTo>
                  <a:cubicBezTo>
                    <a:pt x="156" y="75"/>
                    <a:pt x="151" y="59"/>
                    <a:pt x="141" y="48"/>
                  </a:cubicBezTo>
                  <a:cubicBezTo>
                    <a:pt x="132" y="36"/>
                    <a:pt x="118" y="31"/>
                    <a:pt x="101" y="31"/>
                  </a:cubicBezTo>
                  <a:cubicBezTo>
                    <a:pt x="84" y="31"/>
                    <a:pt x="70" y="37"/>
                    <a:pt x="59" y="48"/>
                  </a:cubicBezTo>
                  <a:cubicBezTo>
                    <a:pt x="47" y="60"/>
                    <a:pt x="40" y="76"/>
                    <a:pt x="37" y="96"/>
                  </a:cubicBezTo>
                  <a:lnTo>
                    <a:pt x="15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1" name="Freeform 23"/>
            <p:cNvSpPr>
              <a:spLocks noEditPoints="1"/>
            </p:cNvSpPr>
            <p:nvPr userDrawn="1"/>
          </p:nvSpPr>
          <p:spPr bwMode="auto">
            <a:xfrm>
              <a:off x="1426" y="1557"/>
              <a:ext cx="447" cy="743"/>
            </a:xfrm>
            <a:custGeom>
              <a:avLst/>
              <a:gdLst>
                <a:gd name="T0" fmla="*/ 189 w 189"/>
                <a:gd name="T1" fmla="*/ 93 h 314"/>
                <a:gd name="T2" fmla="*/ 158 w 189"/>
                <a:gd name="T3" fmla="*/ 167 h 314"/>
                <a:gd name="T4" fmla="*/ 77 w 189"/>
                <a:gd name="T5" fmla="*/ 195 h 314"/>
                <a:gd name="T6" fmla="*/ 36 w 189"/>
                <a:gd name="T7" fmla="*/ 195 h 314"/>
                <a:gd name="T8" fmla="*/ 36 w 189"/>
                <a:gd name="T9" fmla="*/ 314 h 314"/>
                <a:gd name="T10" fmla="*/ 0 w 189"/>
                <a:gd name="T11" fmla="*/ 314 h 314"/>
                <a:gd name="T12" fmla="*/ 0 w 189"/>
                <a:gd name="T13" fmla="*/ 0 h 314"/>
                <a:gd name="T14" fmla="*/ 85 w 189"/>
                <a:gd name="T15" fmla="*/ 0 h 314"/>
                <a:gd name="T16" fmla="*/ 161 w 189"/>
                <a:gd name="T17" fmla="*/ 24 h 314"/>
                <a:gd name="T18" fmla="*/ 189 w 189"/>
                <a:gd name="T19" fmla="*/ 93 h 314"/>
                <a:gd name="T20" fmla="*/ 151 w 189"/>
                <a:gd name="T21" fmla="*/ 95 h 314"/>
                <a:gd name="T22" fmla="*/ 78 w 189"/>
                <a:gd name="T23" fmla="*/ 33 h 314"/>
                <a:gd name="T24" fmla="*/ 36 w 189"/>
                <a:gd name="T25" fmla="*/ 33 h 314"/>
                <a:gd name="T26" fmla="*/ 36 w 189"/>
                <a:gd name="T27" fmla="*/ 162 h 314"/>
                <a:gd name="T28" fmla="*/ 74 w 189"/>
                <a:gd name="T29" fmla="*/ 162 h 314"/>
                <a:gd name="T30" fmla="*/ 131 w 189"/>
                <a:gd name="T31" fmla="*/ 144 h 314"/>
                <a:gd name="T32" fmla="*/ 151 w 189"/>
                <a:gd name="T33" fmla="*/ 9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9" h="314">
                  <a:moveTo>
                    <a:pt x="189" y="93"/>
                  </a:moveTo>
                  <a:cubicBezTo>
                    <a:pt x="189" y="124"/>
                    <a:pt x="178" y="148"/>
                    <a:pt x="158" y="167"/>
                  </a:cubicBezTo>
                  <a:cubicBezTo>
                    <a:pt x="137" y="185"/>
                    <a:pt x="110" y="195"/>
                    <a:pt x="77" y="195"/>
                  </a:cubicBezTo>
                  <a:cubicBezTo>
                    <a:pt x="36" y="195"/>
                    <a:pt x="36" y="195"/>
                    <a:pt x="36" y="195"/>
                  </a:cubicBezTo>
                  <a:cubicBezTo>
                    <a:pt x="36" y="314"/>
                    <a:pt x="36" y="314"/>
                    <a:pt x="36" y="314"/>
                  </a:cubicBezTo>
                  <a:cubicBezTo>
                    <a:pt x="0" y="314"/>
                    <a:pt x="0" y="314"/>
                    <a:pt x="0" y="314"/>
                  </a:cubicBezTo>
                  <a:cubicBezTo>
                    <a:pt x="0" y="0"/>
                    <a:pt x="0" y="0"/>
                    <a:pt x="0" y="0"/>
                  </a:cubicBezTo>
                  <a:cubicBezTo>
                    <a:pt x="85" y="0"/>
                    <a:pt x="85" y="0"/>
                    <a:pt x="85" y="0"/>
                  </a:cubicBezTo>
                  <a:cubicBezTo>
                    <a:pt x="118" y="0"/>
                    <a:pt x="143" y="8"/>
                    <a:pt x="161" y="24"/>
                  </a:cubicBezTo>
                  <a:cubicBezTo>
                    <a:pt x="180" y="41"/>
                    <a:pt x="189" y="64"/>
                    <a:pt x="189" y="93"/>
                  </a:cubicBezTo>
                  <a:close/>
                  <a:moveTo>
                    <a:pt x="151" y="95"/>
                  </a:moveTo>
                  <a:cubicBezTo>
                    <a:pt x="151" y="54"/>
                    <a:pt x="127" y="33"/>
                    <a:pt x="78" y="33"/>
                  </a:cubicBezTo>
                  <a:cubicBezTo>
                    <a:pt x="36" y="33"/>
                    <a:pt x="36" y="33"/>
                    <a:pt x="36" y="33"/>
                  </a:cubicBezTo>
                  <a:cubicBezTo>
                    <a:pt x="36" y="162"/>
                    <a:pt x="36" y="162"/>
                    <a:pt x="36" y="162"/>
                  </a:cubicBezTo>
                  <a:cubicBezTo>
                    <a:pt x="74" y="162"/>
                    <a:pt x="74" y="162"/>
                    <a:pt x="74" y="162"/>
                  </a:cubicBezTo>
                  <a:cubicBezTo>
                    <a:pt x="99" y="162"/>
                    <a:pt x="118" y="156"/>
                    <a:pt x="131" y="144"/>
                  </a:cubicBezTo>
                  <a:cubicBezTo>
                    <a:pt x="144" y="133"/>
                    <a:pt x="151" y="117"/>
                    <a:pt x="151" y="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2" name="Freeform 24"/>
            <p:cNvSpPr>
              <a:spLocks noEditPoints="1"/>
            </p:cNvSpPr>
            <p:nvPr userDrawn="1"/>
          </p:nvSpPr>
          <p:spPr bwMode="auto">
            <a:xfrm>
              <a:off x="1923" y="1756"/>
              <a:ext cx="411" cy="556"/>
            </a:xfrm>
            <a:custGeom>
              <a:avLst/>
              <a:gdLst>
                <a:gd name="T0" fmla="*/ 174 w 174"/>
                <a:gd name="T1" fmla="*/ 230 h 235"/>
                <a:gd name="T2" fmla="*/ 139 w 174"/>
                <a:gd name="T3" fmla="*/ 230 h 235"/>
                <a:gd name="T4" fmla="*/ 139 w 174"/>
                <a:gd name="T5" fmla="*/ 195 h 235"/>
                <a:gd name="T6" fmla="*/ 138 w 174"/>
                <a:gd name="T7" fmla="*/ 195 h 235"/>
                <a:gd name="T8" fmla="*/ 70 w 174"/>
                <a:gd name="T9" fmla="*/ 235 h 235"/>
                <a:gd name="T10" fmla="*/ 19 w 174"/>
                <a:gd name="T11" fmla="*/ 218 h 235"/>
                <a:gd name="T12" fmla="*/ 0 w 174"/>
                <a:gd name="T13" fmla="*/ 170 h 235"/>
                <a:gd name="T14" fmla="*/ 73 w 174"/>
                <a:gd name="T15" fmla="*/ 97 h 235"/>
                <a:gd name="T16" fmla="*/ 139 w 174"/>
                <a:gd name="T17" fmla="*/ 87 h 235"/>
                <a:gd name="T18" fmla="*/ 93 w 174"/>
                <a:gd name="T19" fmla="*/ 31 h 235"/>
                <a:gd name="T20" fmla="*/ 21 w 174"/>
                <a:gd name="T21" fmla="*/ 58 h 235"/>
                <a:gd name="T22" fmla="*/ 21 w 174"/>
                <a:gd name="T23" fmla="*/ 21 h 235"/>
                <a:gd name="T24" fmla="*/ 55 w 174"/>
                <a:gd name="T25" fmla="*/ 7 h 235"/>
                <a:gd name="T26" fmla="*/ 96 w 174"/>
                <a:gd name="T27" fmla="*/ 0 h 235"/>
                <a:gd name="T28" fmla="*/ 174 w 174"/>
                <a:gd name="T29" fmla="*/ 84 h 235"/>
                <a:gd name="T30" fmla="*/ 174 w 174"/>
                <a:gd name="T31" fmla="*/ 230 h 235"/>
                <a:gd name="T32" fmla="*/ 139 w 174"/>
                <a:gd name="T33" fmla="*/ 116 h 235"/>
                <a:gd name="T34" fmla="*/ 85 w 174"/>
                <a:gd name="T35" fmla="*/ 124 h 235"/>
                <a:gd name="T36" fmla="*/ 47 w 174"/>
                <a:gd name="T37" fmla="*/ 137 h 235"/>
                <a:gd name="T38" fmla="*/ 36 w 174"/>
                <a:gd name="T39" fmla="*/ 167 h 235"/>
                <a:gd name="T40" fmla="*/ 48 w 174"/>
                <a:gd name="T41" fmla="*/ 194 h 235"/>
                <a:gd name="T42" fmla="*/ 78 w 174"/>
                <a:gd name="T43" fmla="*/ 204 h 235"/>
                <a:gd name="T44" fmla="*/ 122 w 174"/>
                <a:gd name="T45" fmla="*/ 186 h 235"/>
                <a:gd name="T46" fmla="*/ 139 w 174"/>
                <a:gd name="T47" fmla="*/ 139 h 235"/>
                <a:gd name="T48" fmla="*/ 139 w 174"/>
                <a:gd name="T49" fmla="*/ 11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 h="235">
                  <a:moveTo>
                    <a:pt x="174" y="230"/>
                  </a:moveTo>
                  <a:cubicBezTo>
                    <a:pt x="139" y="230"/>
                    <a:pt x="139" y="230"/>
                    <a:pt x="139" y="230"/>
                  </a:cubicBezTo>
                  <a:cubicBezTo>
                    <a:pt x="139" y="195"/>
                    <a:pt x="139" y="195"/>
                    <a:pt x="139" y="195"/>
                  </a:cubicBezTo>
                  <a:cubicBezTo>
                    <a:pt x="138" y="195"/>
                    <a:pt x="138" y="195"/>
                    <a:pt x="138" y="195"/>
                  </a:cubicBezTo>
                  <a:cubicBezTo>
                    <a:pt x="123" y="222"/>
                    <a:pt x="100" y="235"/>
                    <a:pt x="70" y="235"/>
                  </a:cubicBezTo>
                  <a:cubicBezTo>
                    <a:pt x="49" y="235"/>
                    <a:pt x="32" y="229"/>
                    <a:pt x="19" y="218"/>
                  </a:cubicBezTo>
                  <a:cubicBezTo>
                    <a:pt x="6" y="206"/>
                    <a:pt x="0" y="190"/>
                    <a:pt x="0" y="170"/>
                  </a:cubicBezTo>
                  <a:cubicBezTo>
                    <a:pt x="0" y="128"/>
                    <a:pt x="24" y="104"/>
                    <a:pt x="73" y="97"/>
                  </a:cubicBezTo>
                  <a:cubicBezTo>
                    <a:pt x="139" y="87"/>
                    <a:pt x="139" y="87"/>
                    <a:pt x="139" y="87"/>
                  </a:cubicBezTo>
                  <a:cubicBezTo>
                    <a:pt x="139" y="50"/>
                    <a:pt x="124" y="31"/>
                    <a:pt x="93" y="31"/>
                  </a:cubicBezTo>
                  <a:cubicBezTo>
                    <a:pt x="67" y="31"/>
                    <a:pt x="43" y="40"/>
                    <a:pt x="21" y="58"/>
                  </a:cubicBezTo>
                  <a:cubicBezTo>
                    <a:pt x="21" y="21"/>
                    <a:pt x="21" y="21"/>
                    <a:pt x="21" y="21"/>
                  </a:cubicBezTo>
                  <a:cubicBezTo>
                    <a:pt x="28" y="16"/>
                    <a:pt x="39" y="11"/>
                    <a:pt x="55" y="7"/>
                  </a:cubicBezTo>
                  <a:cubicBezTo>
                    <a:pt x="70" y="2"/>
                    <a:pt x="84" y="0"/>
                    <a:pt x="96" y="0"/>
                  </a:cubicBezTo>
                  <a:cubicBezTo>
                    <a:pt x="148" y="0"/>
                    <a:pt x="174" y="28"/>
                    <a:pt x="174" y="84"/>
                  </a:cubicBezTo>
                  <a:lnTo>
                    <a:pt x="174" y="230"/>
                  </a:lnTo>
                  <a:close/>
                  <a:moveTo>
                    <a:pt x="139" y="116"/>
                  </a:moveTo>
                  <a:cubicBezTo>
                    <a:pt x="85" y="124"/>
                    <a:pt x="85" y="124"/>
                    <a:pt x="85" y="124"/>
                  </a:cubicBezTo>
                  <a:cubicBezTo>
                    <a:pt x="67" y="126"/>
                    <a:pt x="54" y="131"/>
                    <a:pt x="47" y="137"/>
                  </a:cubicBezTo>
                  <a:cubicBezTo>
                    <a:pt x="40" y="143"/>
                    <a:pt x="36" y="153"/>
                    <a:pt x="36" y="167"/>
                  </a:cubicBezTo>
                  <a:cubicBezTo>
                    <a:pt x="36" y="178"/>
                    <a:pt x="40" y="187"/>
                    <a:pt x="48" y="194"/>
                  </a:cubicBezTo>
                  <a:cubicBezTo>
                    <a:pt x="56" y="201"/>
                    <a:pt x="66" y="204"/>
                    <a:pt x="78" y="204"/>
                  </a:cubicBezTo>
                  <a:cubicBezTo>
                    <a:pt x="96" y="204"/>
                    <a:pt x="110" y="198"/>
                    <a:pt x="122" y="186"/>
                  </a:cubicBezTo>
                  <a:cubicBezTo>
                    <a:pt x="133" y="173"/>
                    <a:pt x="139" y="157"/>
                    <a:pt x="139" y="139"/>
                  </a:cubicBezTo>
                  <a:lnTo>
                    <a:pt x="139"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3" name="Freeform 25"/>
            <p:cNvSpPr>
              <a:spLocks/>
            </p:cNvSpPr>
            <p:nvPr userDrawn="1"/>
          </p:nvSpPr>
          <p:spPr bwMode="auto">
            <a:xfrm>
              <a:off x="2493" y="1758"/>
              <a:ext cx="272" cy="542"/>
            </a:xfrm>
            <a:custGeom>
              <a:avLst/>
              <a:gdLst>
                <a:gd name="T0" fmla="*/ 115 w 115"/>
                <a:gd name="T1" fmla="*/ 41 h 229"/>
                <a:gd name="T2" fmla="*/ 88 w 115"/>
                <a:gd name="T3" fmla="*/ 33 h 229"/>
                <a:gd name="T4" fmla="*/ 50 w 115"/>
                <a:gd name="T5" fmla="*/ 56 h 229"/>
                <a:gd name="T6" fmla="*/ 35 w 115"/>
                <a:gd name="T7" fmla="*/ 114 h 229"/>
                <a:gd name="T8" fmla="*/ 35 w 115"/>
                <a:gd name="T9" fmla="*/ 229 h 229"/>
                <a:gd name="T10" fmla="*/ 0 w 115"/>
                <a:gd name="T11" fmla="*/ 229 h 229"/>
                <a:gd name="T12" fmla="*/ 0 w 115"/>
                <a:gd name="T13" fmla="*/ 4 h 229"/>
                <a:gd name="T14" fmla="*/ 35 w 115"/>
                <a:gd name="T15" fmla="*/ 4 h 229"/>
                <a:gd name="T16" fmla="*/ 35 w 115"/>
                <a:gd name="T17" fmla="*/ 51 h 229"/>
                <a:gd name="T18" fmla="*/ 36 w 115"/>
                <a:gd name="T19" fmla="*/ 51 h 229"/>
                <a:gd name="T20" fmla="*/ 59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8" y="36"/>
                    <a:pt x="99" y="33"/>
                    <a:pt x="88" y="33"/>
                  </a:cubicBezTo>
                  <a:cubicBezTo>
                    <a:pt x="72" y="33"/>
                    <a:pt x="59" y="41"/>
                    <a:pt x="50" y="56"/>
                  </a:cubicBezTo>
                  <a:cubicBezTo>
                    <a:pt x="40" y="71"/>
                    <a:pt x="35" y="90"/>
                    <a:pt x="35" y="114"/>
                  </a:cubicBezTo>
                  <a:cubicBezTo>
                    <a:pt x="35" y="229"/>
                    <a:pt x="35" y="229"/>
                    <a:pt x="35" y="229"/>
                  </a:cubicBezTo>
                  <a:cubicBezTo>
                    <a:pt x="0" y="229"/>
                    <a:pt x="0" y="229"/>
                    <a:pt x="0" y="229"/>
                  </a:cubicBezTo>
                  <a:cubicBezTo>
                    <a:pt x="0" y="4"/>
                    <a:pt x="0" y="4"/>
                    <a:pt x="0" y="4"/>
                  </a:cubicBezTo>
                  <a:cubicBezTo>
                    <a:pt x="35" y="4"/>
                    <a:pt x="35" y="4"/>
                    <a:pt x="35" y="4"/>
                  </a:cubicBezTo>
                  <a:cubicBezTo>
                    <a:pt x="35" y="51"/>
                    <a:pt x="35" y="51"/>
                    <a:pt x="35" y="51"/>
                  </a:cubicBezTo>
                  <a:cubicBezTo>
                    <a:pt x="36" y="51"/>
                    <a:pt x="36" y="51"/>
                    <a:pt x="36" y="51"/>
                  </a:cubicBezTo>
                  <a:cubicBezTo>
                    <a:pt x="41" y="35"/>
                    <a:pt x="48" y="23"/>
                    <a:pt x="59" y="14"/>
                  </a:cubicBezTo>
                  <a:cubicBezTo>
                    <a:pt x="69" y="5"/>
                    <a:pt x="80"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 name="Freeform 26"/>
            <p:cNvSpPr>
              <a:spLocks/>
            </p:cNvSpPr>
            <p:nvPr userDrawn="1"/>
          </p:nvSpPr>
          <p:spPr bwMode="auto">
            <a:xfrm>
              <a:off x="2824" y="1612"/>
              <a:ext cx="303" cy="700"/>
            </a:xfrm>
            <a:custGeom>
              <a:avLst/>
              <a:gdLst>
                <a:gd name="T0" fmla="*/ 128 w 128"/>
                <a:gd name="T1" fmla="*/ 288 h 296"/>
                <a:gd name="T2" fmla="*/ 95 w 128"/>
                <a:gd name="T3" fmla="*/ 296 h 296"/>
                <a:gd name="T4" fmla="*/ 37 w 128"/>
                <a:gd name="T5" fmla="*/ 230 h 296"/>
                <a:gd name="T6" fmla="*/ 37 w 128"/>
                <a:gd name="T7" fmla="*/ 97 h 296"/>
                <a:gd name="T8" fmla="*/ 0 w 128"/>
                <a:gd name="T9" fmla="*/ 97 h 296"/>
                <a:gd name="T10" fmla="*/ 0 w 128"/>
                <a:gd name="T11" fmla="*/ 66 h 296"/>
                <a:gd name="T12" fmla="*/ 37 w 128"/>
                <a:gd name="T13" fmla="*/ 66 h 296"/>
                <a:gd name="T14" fmla="*/ 37 w 128"/>
                <a:gd name="T15" fmla="*/ 12 h 296"/>
                <a:gd name="T16" fmla="*/ 73 w 128"/>
                <a:gd name="T17" fmla="*/ 0 h 296"/>
                <a:gd name="T18" fmla="*/ 73 w 128"/>
                <a:gd name="T19" fmla="*/ 66 h 296"/>
                <a:gd name="T20" fmla="*/ 128 w 128"/>
                <a:gd name="T21" fmla="*/ 66 h 296"/>
                <a:gd name="T22" fmla="*/ 128 w 128"/>
                <a:gd name="T23" fmla="*/ 97 h 296"/>
                <a:gd name="T24" fmla="*/ 73 w 128"/>
                <a:gd name="T25" fmla="*/ 97 h 296"/>
                <a:gd name="T26" fmla="*/ 73 w 128"/>
                <a:gd name="T27" fmla="*/ 223 h 296"/>
                <a:gd name="T28" fmla="*/ 80 w 128"/>
                <a:gd name="T29" fmla="*/ 256 h 296"/>
                <a:gd name="T30" fmla="*/ 106 w 128"/>
                <a:gd name="T31" fmla="*/ 265 h 296"/>
                <a:gd name="T32" fmla="*/ 128 w 128"/>
                <a:gd name="T33" fmla="*/ 258 h 296"/>
                <a:gd name="T34" fmla="*/ 128 w 128"/>
                <a:gd name="T35" fmla="*/ 28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296">
                  <a:moveTo>
                    <a:pt x="128" y="288"/>
                  </a:moveTo>
                  <a:cubicBezTo>
                    <a:pt x="120" y="293"/>
                    <a:pt x="109" y="296"/>
                    <a:pt x="95" y="296"/>
                  </a:cubicBezTo>
                  <a:cubicBezTo>
                    <a:pt x="57" y="296"/>
                    <a:pt x="37" y="274"/>
                    <a:pt x="37" y="230"/>
                  </a:cubicBezTo>
                  <a:cubicBezTo>
                    <a:pt x="37" y="97"/>
                    <a:pt x="37" y="97"/>
                    <a:pt x="37" y="97"/>
                  </a:cubicBezTo>
                  <a:cubicBezTo>
                    <a:pt x="0" y="97"/>
                    <a:pt x="0" y="97"/>
                    <a:pt x="0" y="97"/>
                  </a:cubicBezTo>
                  <a:cubicBezTo>
                    <a:pt x="0" y="66"/>
                    <a:pt x="0" y="66"/>
                    <a:pt x="0" y="66"/>
                  </a:cubicBezTo>
                  <a:cubicBezTo>
                    <a:pt x="37" y="66"/>
                    <a:pt x="37" y="66"/>
                    <a:pt x="37" y="66"/>
                  </a:cubicBezTo>
                  <a:cubicBezTo>
                    <a:pt x="37" y="12"/>
                    <a:pt x="37" y="12"/>
                    <a:pt x="37" y="12"/>
                  </a:cubicBezTo>
                  <a:cubicBezTo>
                    <a:pt x="73" y="0"/>
                    <a:pt x="73" y="0"/>
                    <a:pt x="73" y="0"/>
                  </a:cubicBezTo>
                  <a:cubicBezTo>
                    <a:pt x="73" y="66"/>
                    <a:pt x="73" y="66"/>
                    <a:pt x="73" y="66"/>
                  </a:cubicBezTo>
                  <a:cubicBezTo>
                    <a:pt x="128" y="66"/>
                    <a:pt x="128" y="66"/>
                    <a:pt x="128" y="66"/>
                  </a:cubicBezTo>
                  <a:cubicBezTo>
                    <a:pt x="128" y="97"/>
                    <a:pt x="128" y="97"/>
                    <a:pt x="128" y="97"/>
                  </a:cubicBezTo>
                  <a:cubicBezTo>
                    <a:pt x="73" y="97"/>
                    <a:pt x="73" y="97"/>
                    <a:pt x="73" y="97"/>
                  </a:cubicBezTo>
                  <a:cubicBezTo>
                    <a:pt x="73" y="223"/>
                    <a:pt x="73" y="223"/>
                    <a:pt x="73" y="223"/>
                  </a:cubicBezTo>
                  <a:cubicBezTo>
                    <a:pt x="73" y="238"/>
                    <a:pt x="75" y="249"/>
                    <a:pt x="80" y="256"/>
                  </a:cubicBezTo>
                  <a:cubicBezTo>
                    <a:pt x="85" y="262"/>
                    <a:pt x="94" y="265"/>
                    <a:pt x="106" y="265"/>
                  </a:cubicBezTo>
                  <a:cubicBezTo>
                    <a:pt x="114" y="265"/>
                    <a:pt x="122" y="263"/>
                    <a:pt x="128" y="258"/>
                  </a:cubicBezTo>
                  <a:lnTo>
                    <a:pt x="128"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 name="Freeform 27"/>
            <p:cNvSpPr>
              <a:spLocks/>
            </p:cNvSpPr>
            <p:nvPr userDrawn="1"/>
          </p:nvSpPr>
          <p:spPr bwMode="auto">
            <a:xfrm>
              <a:off x="3240" y="1756"/>
              <a:ext cx="433" cy="544"/>
            </a:xfrm>
            <a:custGeom>
              <a:avLst/>
              <a:gdLst>
                <a:gd name="T0" fmla="*/ 183 w 183"/>
                <a:gd name="T1" fmla="*/ 230 h 230"/>
                <a:gd name="T2" fmla="*/ 147 w 183"/>
                <a:gd name="T3" fmla="*/ 230 h 230"/>
                <a:gd name="T4" fmla="*/ 147 w 183"/>
                <a:gd name="T5" fmla="*/ 102 h 230"/>
                <a:gd name="T6" fmla="*/ 96 w 183"/>
                <a:gd name="T7" fmla="*/ 31 h 230"/>
                <a:gd name="T8" fmla="*/ 52 w 183"/>
                <a:gd name="T9" fmla="*/ 51 h 230"/>
                <a:gd name="T10" fmla="*/ 35 w 183"/>
                <a:gd name="T11" fmla="*/ 102 h 230"/>
                <a:gd name="T12" fmla="*/ 35 w 183"/>
                <a:gd name="T13" fmla="*/ 230 h 230"/>
                <a:gd name="T14" fmla="*/ 0 w 183"/>
                <a:gd name="T15" fmla="*/ 230 h 230"/>
                <a:gd name="T16" fmla="*/ 0 w 183"/>
                <a:gd name="T17" fmla="*/ 5 h 230"/>
                <a:gd name="T18" fmla="*/ 35 w 183"/>
                <a:gd name="T19" fmla="*/ 5 h 230"/>
                <a:gd name="T20" fmla="*/ 35 w 183"/>
                <a:gd name="T21" fmla="*/ 43 h 230"/>
                <a:gd name="T22" fmla="*/ 36 w 183"/>
                <a:gd name="T23" fmla="*/ 43 h 230"/>
                <a:gd name="T24" fmla="*/ 108 w 183"/>
                <a:gd name="T25" fmla="*/ 0 h 230"/>
                <a:gd name="T26" fmla="*/ 164 w 183"/>
                <a:gd name="T27" fmla="*/ 24 h 230"/>
                <a:gd name="T28" fmla="*/ 183 w 183"/>
                <a:gd name="T29" fmla="*/ 92 h 230"/>
                <a:gd name="T30" fmla="*/ 183 w 183"/>
                <a:gd name="T31"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230">
                  <a:moveTo>
                    <a:pt x="183" y="230"/>
                  </a:moveTo>
                  <a:cubicBezTo>
                    <a:pt x="147" y="230"/>
                    <a:pt x="147" y="230"/>
                    <a:pt x="147" y="230"/>
                  </a:cubicBezTo>
                  <a:cubicBezTo>
                    <a:pt x="147" y="102"/>
                    <a:pt x="147" y="102"/>
                    <a:pt x="147" y="102"/>
                  </a:cubicBezTo>
                  <a:cubicBezTo>
                    <a:pt x="147" y="54"/>
                    <a:pt x="130" y="31"/>
                    <a:pt x="96" y="31"/>
                  </a:cubicBezTo>
                  <a:cubicBezTo>
                    <a:pt x="79" y="31"/>
                    <a:pt x="64" y="37"/>
                    <a:pt x="52" y="51"/>
                  </a:cubicBezTo>
                  <a:cubicBezTo>
                    <a:pt x="41" y="64"/>
                    <a:pt x="35" y="81"/>
                    <a:pt x="35" y="102"/>
                  </a:cubicBezTo>
                  <a:cubicBezTo>
                    <a:pt x="35" y="230"/>
                    <a:pt x="35" y="230"/>
                    <a:pt x="35" y="230"/>
                  </a:cubicBezTo>
                  <a:cubicBezTo>
                    <a:pt x="0" y="230"/>
                    <a:pt x="0" y="230"/>
                    <a:pt x="0" y="230"/>
                  </a:cubicBezTo>
                  <a:cubicBezTo>
                    <a:pt x="0" y="5"/>
                    <a:pt x="0" y="5"/>
                    <a:pt x="0" y="5"/>
                  </a:cubicBezTo>
                  <a:cubicBezTo>
                    <a:pt x="35" y="5"/>
                    <a:pt x="35" y="5"/>
                    <a:pt x="35" y="5"/>
                  </a:cubicBezTo>
                  <a:cubicBezTo>
                    <a:pt x="35" y="43"/>
                    <a:pt x="35" y="43"/>
                    <a:pt x="35" y="43"/>
                  </a:cubicBezTo>
                  <a:cubicBezTo>
                    <a:pt x="36" y="43"/>
                    <a:pt x="36" y="43"/>
                    <a:pt x="36" y="43"/>
                  </a:cubicBezTo>
                  <a:cubicBezTo>
                    <a:pt x="52" y="14"/>
                    <a:pt x="76" y="0"/>
                    <a:pt x="108" y="0"/>
                  </a:cubicBezTo>
                  <a:cubicBezTo>
                    <a:pt x="132" y="0"/>
                    <a:pt x="151" y="8"/>
                    <a:pt x="164" y="24"/>
                  </a:cubicBezTo>
                  <a:cubicBezTo>
                    <a:pt x="176" y="40"/>
                    <a:pt x="183" y="63"/>
                    <a:pt x="183" y="92"/>
                  </a:cubicBezTo>
                  <a:lnTo>
                    <a:pt x="183"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 name="Freeform 28"/>
            <p:cNvSpPr>
              <a:spLocks noEditPoints="1"/>
            </p:cNvSpPr>
            <p:nvPr userDrawn="1"/>
          </p:nvSpPr>
          <p:spPr bwMode="auto">
            <a:xfrm>
              <a:off x="3789" y="1756"/>
              <a:ext cx="457" cy="556"/>
            </a:xfrm>
            <a:custGeom>
              <a:avLst/>
              <a:gdLst>
                <a:gd name="T0" fmla="*/ 193 w 193"/>
                <a:gd name="T1" fmla="*/ 126 h 235"/>
                <a:gd name="T2" fmla="*/ 37 w 193"/>
                <a:gd name="T3" fmla="*/ 126 h 235"/>
                <a:gd name="T4" fmla="*/ 57 w 193"/>
                <a:gd name="T5" fmla="*/ 184 h 235"/>
                <a:gd name="T6" fmla="*/ 109 w 193"/>
                <a:gd name="T7" fmla="*/ 204 h 235"/>
                <a:gd name="T8" fmla="*/ 177 w 193"/>
                <a:gd name="T9" fmla="*/ 180 h 235"/>
                <a:gd name="T10" fmla="*/ 177 w 193"/>
                <a:gd name="T11" fmla="*/ 213 h 235"/>
                <a:gd name="T12" fmla="*/ 101 w 193"/>
                <a:gd name="T13" fmla="*/ 235 h 235"/>
                <a:gd name="T14" fmla="*/ 27 w 193"/>
                <a:gd name="T15" fmla="*/ 204 h 235"/>
                <a:gd name="T16" fmla="*/ 0 w 193"/>
                <a:gd name="T17" fmla="*/ 118 h 235"/>
                <a:gd name="T18" fmla="*/ 14 w 193"/>
                <a:gd name="T19" fmla="*/ 58 h 235"/>
                <a:gd name="T20" fmla="*/ 50 w 193"/>
                <a:gd name="T21" fmla="*/ 15 h 235"/>
                <a:gd name="T22" fmla="*/ 102 w 193"/>
                <a:gd name="T23" fmla="*/ 0 h 235"/>
                <a:gd name="T24" fmla="*/ 169 w 193"/>
                <a:gd name="T25" fmla="*/ 28 h 235"/>
                <a:gd name="T26" fmla="*/ 193 w 193"/>
                <a:gd name="T27" fmla="*/ 108 h 235"/>
                <a:gd name="T28" fmla="*/ 193 w 193"/>
                <a:gd name="T29" fmla="*/ 126 h 235"/>
                <a:gd name="T30" fmla="*/ 157 w 193"/>
                <a:gd name="T31" fmla="*/ 96 h 235"/>
                <a:gd name="T32" fmla="*/ 142 w 193"/>
                <a:gd name="T33" fmla="*/ 48 h 235"/>
                <a:gd name="T34" fmla="*/ 102 w 193"/>
                <a:gd name="T35" fmla="*/ 31 h 235"/>
                <a:gd name="T36" fmla="*/ 60 w 193"/>
                <a:gd name="T37" fmla="*/ 49 h 235"/>
                <a:gd name="T38" fmla="*/ 38 w 193"/>
                <a:gd name="T39" fmla="*/ 96 h 235"/>
                <a:gd name="T40" fmla="*/ 157 w 193"/>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235">
                  <a:moveTo>
                    <a:pt x="193" y="126"/>
                  </a:moveTo>
                  <a:cubicBezTo>
                    <a:pt x="37" y="126"/>
                    <a:pt x="37" y="126"/>
                    <a:pt x="37" y="126"/>
                  </a:cubicBezTo>
                  <a:cubicBezTo>
                    <a:pt x="38" y="152"/>
                    <a:pt x="44" y="171"/>
                    <a:pt x="57" y="184"/>
                  </a:cubicBezTo>
                  <a:cubicBezTo>
                    <a:pt x="69" y="198"/>
                    <a:pt x="87" y="204"/>
                    <a:pt x="109" y="204"/>
                  </a:cubicBezTo>
                  <a:cubicBezTo>
                    <a:pt x="134" y="204"/>
                    <a:pt x="157" y="196"/>
                    <a:pt x="177" y="180"/>
                  </a:cubicBezTo>
                  <a:cubicBezTo>
                    <a:pt x="177" y="213"/>
                    <a:pt x="177" y="213"/>
                    <a:pt x="177" y="213"/>
                  </a:cubicBezTo>
                  <a:cubicBezTo>
                    <a:pt x="158" y="228"/>
                    <a:pt x="133" y="235"/>
                    <a:pt x="101" y="235"/>
                  </a:cubicBezTo>
                  <a:cubicBezTo>
                    <a:pt x="69" y="235"/>
                    <a:pt x="45" y="225"/>
                    <a:pt x="27" y="204"/>
                  </a:cubicBezTo>
                  <a:cubicBezTo>
                    <a:pt x="9" y="183"/>
                    <a:pt x="0" y="155"/>
                    <a:pt x="0" y="118"/>
                  </a:cubicBezTo>
                  <a:cubicBezTo>
                    <a:pt x="0" y="96"/>
                    <a:pt x="5" y="76"/>
                    <a:pt x="14" y="58"/>
                  </a:cubicBezTo>
                  <a:cubicBezTo>
                    <a:pt x="23" y="39"/>
                    <a:pt x="35" y="25"/>
                    <a:pt x="50" y="15"/>
                  </a:cubicBezTo>
                  <a:cubicBezTo>
                    <a:pt x="66" y="5"/>
                    <a:pt x="83" y="0"/>
                    <a:pt x="102" y="0"/>
                  </a:cubicBezTo>
                  <a:cubicBezTo>
                    <a:pt x="131" y="0"/>
                    <a:pt x="153" y="9"/>
                    <a:pt x="169" y="28"/>
                  </a:cubicBezTo>
                  <a:cubicBezTo>
                    <a:pt x="185" y="47"/>
                    <a:pt x="193" y="74"/>
                    <a:pt x="193" y="108"/>
                  </a:cubicBezTo>
                  <a:lnTo>
                    <a:pt x="193" y="126"/>
                  </a:lnTo>
                  <a:close/>
                  <a:moveTo>
                    <a:pt x="157" y="96"/>
                  </a:moveTo>
                  <a:cubicBezTo>
                    <a:pt x="156" y="75"/>
                    <a:pt x="152" y="59"/>
                    <a:pt x="142" y="48"/>
                  </a:cubicBezTo>
                  <a:cubicBezTo>
                    <a:pt x="132" y="36"/>
                    <a:pt x="119" y="31"/>
                    <a:pt x="102" y="31"/>
                  </a:cubicBezTo>
                  <a:cubicBezTo>
                    <a:pt x="85" y="31"/>
                    <a:pt x="71" y="37"/>
                    <a:pt x="60" y="49"/>
                  </a:cubicBezTo>
                  <a:cubicBezTo>
                    <a:pt x="48" y="60"/>
                    <a:pt x="41" y="76"/>
                    <a:pt x="38" y="96"/>
                  </a:cubicBezTo>
                  <a:lnTo>
                    <a:pt x="15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7" name="Freeform 29"/>
            <p:cNvSpPr>
              <a:spLocks/>
            </p:cNvSpPr>
            <p:nvPr userDrawn="1"/>
          </p:nvSpPr>
          <p:spPr bwMode="auto">
            <a:xfrm>
              <a:off x="4369" y="1758"/>
              <a:ext cx="272" cy="542"/>
            </a:xfrm>
            <a:custGeom>
              <a:avLst/>
              <a:gdLst>
                <a:gd name="T0" fmla="*/ 115 w 115"/>
                <a:gd name="T1" fmla="*/ 41 h 229"/>
                <a:gd name="T2" fmla="*/ 88 w 115"/>
                <a:gd name="T3" fmla="*/ 33 h 229"/>
                <a:gd name="T4" fmla="*/ 50 w 115"/>
                <a:gd name="T5" fmla="*/ 56 h 229"/>
                <a:gd name="T6" fmla="*/ 35 w 115"/>
                <a:gd name="T7" fmla="*/ 114 h 229"/>
                <a:gd name="T8" fmla="*/ 35 w 115"/>
                <a:gd name="T9" fmla="*/ 229 h 229"/>
                <a:gd name="T10" fmla="*/ 0 w 115"/>
                <a:gd name="T11" fmla="*/ 229 h 229"/>
                <a:gd name="T12" fmla="*/ 0 w 115"/>
                <a:gd name="T13" fmla="*/ 4 h 229"/>
                <a:gd name="T14" fmla="*/ 35 w 115"/>
                <a:gd name="T15" fmla="*/ 4 h 229"/>
                <a:gd name="T16" fmla="*/ 35 w 115"/>
                <a:gd name="T17" fmla="*/ 51 h 229"/>
                <a:gd name="T18" fmla="*/ 36 w 115"/>
                <a:gd name="T19" fmla="*/ 51 h 229"/>
                <a:gd name="T20" fmla="*/ 58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8" y="36"/>
                    <a:pt x="99" y="33"/>
                    <a:pt x="88" y="33"/>
                  </a:cubicBezTo>
                  <a:cubicBezTo>
                    <a:pt x="72" y="33"/>
                    <a:pt x="59" y="41"/>
                    <a:pt x="50" y="56"/>
                  </a:cubicBezTo>
                  <a:cubicBezTo>
                    <a:pt x="40" y="71"/>
                    <a:pt x="35" y="90"/>
                    <a:pt x="35" y="114"/>
                  </a:cubicBezTo>
                  <a:cubicBezTo>
                    <a:pt x="35" y="229"/>
                    <a:pt x="35" y="229"/>
                    <a:pt x="35" y="229"/>
                  </a:cubicBezTo>
                  <a:cubicBezTo>
                    <a:pt x="0" y="229"/>
                    <a:pt x="0" y="229"/>
                    <a:pt x="0" y="229"/>
                  </a:cubicBezTo>
                  <a:cubicBezTo>
                    <a:pt x="0" y="4"/>
                    <a:pt x="0" y="4"/>
                    <a:pt x="0" y="4"/>
                  </a:cubicBezTo>
                  <a:cubicBezTo>
                    <a:pt x="35" y="4"/>
                    <a:pt x="35" y="4"/>
                    <a:pt x="35" y="4"/>
                  </a:cubicBezTo>
                  <a:cubicBezTo>
                    <a:pt x="35" y="51"/>
                    <a:pt x="35" y="51"/>
                    <a:pt x="35" y="51"/>
                  </a:cubicBezTo>
                  <a:cubicBezTo>
                    <a:pt x="36" y="51"/>
                    <a:pt x="36" y="51"/>
                    <a:pt x="36" y="51"/>
                  </a:cubicBezTo>
                  <a:cubicBezTo>
                    <a:pt x="41" y="35"/>
                    <a:pt x="48" y="23"/>
                    <a:pt x="58" y="14"/>
                  </a:cubicBezTo>
                  <a:cubicBezTo>
                    <a:pt x="69" y="5"/>
                    <a:pt x="80"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8" name="Freeform 30"/>
            <p:cNvSpPr>
              <a:spLocks/>
            </p:cNvSpPr>
            <p:nvPr userDrawn="1"/>
          </p:nvSpPr>
          <p:spPr bwMode="auto">
            <a:xfrm>
              <a:off x="1379" y="2666"/>
              <a:ext cx="544" cy="769"/>
            </a:xfrm>
            <a:custGeom>
              <a:avLst/>
              <a:gdLst>
                <a:gd name="T0" fmla="*/ 230 w 230"/>
                <a:gd name="T1" fmla="*/ 307 h 325"/>
                <a:gd name="T2" fmla="*/ 145 w 230"/>
                <a:gd name="T3" fmla="*/ 325 h 325"/>
                <a:gd name="T4" fmla="*/ 69 w 230"/>
                <a:gd name="T5" fmla="*/ 306 h 325"/>
                <a:gd name="T6" fmla="*/ 17 w 230"/>
                <a:gd name="T7" fmla="*/ 250 h 325"/>
                <a:gd name="T8" fmla="*/ 0 w 230"/>
                <a:gd name="T9" fmla="*/ 169 h 325"/>
                <a:gd name="T10" fmla="*/ 20 w 230"/>
                <a:gd name="T11" fmla="*/ 82 h 325"/>
                <a:gd name="T12" fmla="*/ 76 w 230"/>
                <a:gd name="T13" fmla="*/ 22 h 325"/>
                <a:gd name="T14" fmla="*/ 157 w 230"/>
                <a:gd name="T15" fmla="*/ 0 h 325"/>
                <a:gd name="T16" fmla="*/ 230 w 230"/>
                <a:gd name="T17" fmla="*/ 13 h 325"/>
                <a:gd name="T18" fmla="*/ 230 w 230"/>
                <a:gd name="T19" fmla="*/ 52 h 325"/>
                <a:gd name="T20" fmla="*/ 157 w 230"/>
                <a:gd name="T21" fmla="*/ 33 h 325"/>
                <a:gd name="T22" fmla="*/ 95 w 230"/>
                <a:gd name="T23" fmla="*/ 50 h 325"/>
                <a:gd name="T24" fmla="*/ 52 w 230"/>
                <a:gd name="T25" fmla="*/ 97 h 325"/>
                <a:gd name="T26" fmla="*/ 37 w 230"/>
                <a:gd name="T27" fmla="*/ 166 h 325"/>
                <a:gd name="T28" fmla="*/ 51 w 230"/>
                <a:gd name="T29" fmla="*/ 232 h 325"/>
                <a:gd name="T30" fmla="*/ 91 w 230"/>
                <a:gd name="T31" fmla="*/ 276 h 325"/>
                <a:gd name="T32" fmla="*/ 150 w 230"/>
                <a:gd name="T33" fmla="*/ 292 h 325"/>
                <a:gd name="T34" fmla="*/ 230 w 230"/>
                <a:gd name="T35" fmla="*/ 271 h 325"/>
                <a:gd name="T36" fmla="*/ 230 w 230"/>
                <a:gd name="T37" fmla="*/ 30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0" h="325">
                  <a:moveTo>
                    <a:pt x="230" y="307"/>
                  </a:moveTo>
                  <a:cubicBezTo>
                    <a:pt x="207" y="319"/>
                    <a:pt x="179" y="325"/>
                    <a:pt x="145" y="325"/>
                  </a:cubicBezTo>
                  <a:cubicBezTo>
                    <a:pt x="116" y="325"/>
                    <a:pt x="91" y="319"/>
                    <a:pt x="69" y="306"/>
                  </a:cubicBezTo>
                  <a:cubicBezTo>
                    <a:pt x="47" y="293"/>
                    <a:pt x="29" y="274"/>
                    <a:pt x="17" y="250"/>
                  </a:cubicBezTo>
                  <a:cubicBezTo>
                    <a:pt x="6" y="226"/>
                    <a:pt x="0" y="199"/>
                    <a:pt x="0" y="169"/>
                  </a:cubicBezTo>
                  <a:cubicBezTo>
                    <a:pt x="0" y="137"/>
                    <a:pt x="6" y="108"/>
                    <a:pt x="20" y="82"/>
                  </a:cubicBezTo>
                  <a:cubicBezTo>
                    <a:pt x="33" y="56"/>
                    <a:pt x="52" y="36"/>
                    <a:pt x="76" y="22"/>
                  </a:cubicBezTo>
                  <a:cubicBezTo>
                    <a:pt x="100" y="7"/>
                    <a:pt x="127" y="0"/>
                    <a:pt x="157" y="0"/>
                  </a:cubicBezTo>
                  <a:cubicBezTo>
                    <a:pt x="186" y="0"/>
                    <a:pt x="210" y="5"/>
                    <a:pt x="230" y="13"/>
                  </a:cubicBezTo>
                  <a:cubicBezTo>
                    <a:pt x="230" y="52"/>
                    <a:pt x="230" y="52"/>
                    <a:pt x="230" y="52"/>
                  </a:cubicBezTo>
                  <a:cubicBezTo>
                    <a:pt x="208" y="40"/>
                    <a:pt x="183" y="33"/>
                    <a:pt x="157" y="33"/>
                  </a:cubicBezTo>
                  <a:cubicBezTo>
                    <a:pt x="133" y="33"/>
                    <a:pt x="113" y="39"/>
                    <a:pt x="95" y="50"/>
                  </a:cubicBezTo>
                  <a:cubicBezTo>
                    <a:pt x="76" y="61"/>
                    <a:pt x="62" y="76"/>
                    <a:pt x="52" y="97"/>
                  </a:cubicBezTo>
                  <a:cubicBezTo>
                    <a:pt x="42" y="117"/>
                    <a:pt x="37" y="140"/>
                    <a:pt x="37" y="166"/>
                  </a:cubicBezTo>
                  <a:cubicBezTo>
                    <a:pt x="37" y="191"/>
                    <a:pt x="42" y="213"/>
                    <a:pt x="51" y="232"/>
                  </a:cubicBezTo>
                  <a:cubicBezTo>
                    <a:pt x="61" y="251"/>
                    <a:pt x="74" y="266"/>
                    <a:pt x="91" y="276"/>
                  </a:cubicBezTo>
                  <a:cubicBezTo>
                    <a:pt x="108" y="287"/>
                    <a:pt x="128" y="292"/>
                    <a:pt x="150" y="292"/>
                  </a:cubicBezTo>
                  <a:cubicBezTo>
                    <a:pt x="181" y="292"/>
                    <a:pt x="207" y="285"/>
                    <a:pt x="230" y="271"/>
                  </a:cubicBezTo>
                  <a:lnTo>
                    <a:pt x="230" y="3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9" name="Freeform 31"/>
            <p:cNvSpPr>
              <a:spLocks noEditPoints="1"/>
            </p:cNvSpPr>
            <p:nvPr userDrawn="1"/>
          </p:nvSpPr>
          <p:spPr bwMode="auto">
            <a:xfrm>
              <a:off x="2020" y="2879"/>
              <a:ext cx="516" cy="556"/>
            </a:xfrm>
            <a:custGeom>
              <a:avLst/>
              <a:gdLst>
                <a:gd name="T0" fmla="*/ 218 w 218"/>
                <a:gd name="T1" fmla="*/ 117 h 235"/>
                <a:gd name="T2" fmla="*/ 188 w 218"/>
                <a:gd name="T3" fmla="*/ 203 h 235"/>
                <a:gd name="T4" fmla="*/ 108 w 218"/>
                <a:gd name="T5" fmla="*/ 235 h 235"/>
                <a:gd name="T6" fmla="*/ 30 w 218"/>
                <a:gd name="T7" fmla="*/ 203 h 235"/>
                <a:gd name="T8" fmla="*/ 0 w 218"/>
                <a:gd name="T9" fmla="*/ 120 h 235"/>
                <a:gd name="T10" fmla="*/ 30 w 218"/>
                <a:gd name="T11" fmla="*/ 32 h 235"/>
                <a:gd name="T12" fmla="*/ 113 w 218"/>
                <a:gd name="T13" fmla="*/ 0 h 235"/>
                <a:gd name="T14" fmla="*/ 190 w 218"/>
                <a:gd name="T15" fmla="*/ 31 h 235"/>
                <a:gd name="T16" fmla="*/ 218 w 218"/>
                <a:gd name="T17" fmla="*/ 117 h 235"/>
                <a:gd name="T18" fmla="*/ 181 w 218"/>
                <a:gd name="T19" fmla="*/ 118 h 235"/>
                <a:gd name="T20" fmla="*/ 163 w 218"/>
                <a:gd name="T21" fmla="*/ 53 h 235"/>
                <a:gd name="T22" fmla="*/ 110 w 218"/>
                <a:gd name="T23" fmla="*/ 31 h 235"/>
                <a:gd name="T24" fmla="*/ 56 w 218"/>
                <a:gd name="T25" fmla="*/ 54 h 235"/>
                <a:gd name="T26" fmla="*/ 37 w 218"/>
                <a:gd name="T27" fmla="*/ 119 h 235"/>
                <a:gd name="T28" fmla="*/ 57 w 218"/>
                <a:gd name="T29" fmla="*/ 182 h 235"/>
                <a:gd name="T30" fmla="*/ 110 w 218"/>
                <a:gd name="T31" fmla="*/ 204 h 235"/>
                <a:gd name="T32" fmla="*/ 163 w 218"/>
                <a:gd name="T33" fmla="*/ 182 h 235"/>
                <a:gd name="T34" fmla="*/ 181 w 218"/>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8" h="235">
                  <a:moveTo>
                    <a:pt x="218" y="117"/>
                  </a:moveTo>
                  <a:cubicBezTo>
                    <a:pt x="218" y="152"/>
                    <a:pt x="208" y="181"/>
                    <a:pt x="188" y="203"/>
                  </a:cubicBezTo>
                  <a:cubicBezTo>
                    <a:pt x="168" y="224"/>
                    <a:pt x="141" y="235"/>
                    <a:pt x="108" y="235"/>
                  </a:cubicBezTo>
                  <a:cubicBezTo>
                    <a:pt x="75" y="235"/>
                    <a:pt x="49" y="225"/>
                    <a:pt x="30" y="203"/>
                  </a:cubicBezTo>
                  <a:cubicBezTo>
                    <a:pt x="10" y="182"/>
                    <a:pt x="0" y="155"/>
                    <a:pt x="0" y="120"/>
                  </a:cubicBezTo>
                  <a:cubicBezTo>
                    <a:pt x="0" y="83"/>
                    <a:pt x="10" y="54"/>
                    <a:pt x="30" y="32"/>
                  </a:cubicBezTo>
                  <a:cubicBezTo>
                    <a:pt x="50" y="11"/>
                    <a:pt x="78" y="0"/>
                    <a:pt x="113" y="0"/>
                  </a:cubicBezTo>
                  <a:cubicBezTo>
                    <a:pt x="146" y="0"/>
                    <a:pt x="171" y="10"/>
                    <a:pt x="190" y="31"/>
                  </a:cubicBezTo>
                  <a:cubicBezTo>
                    <a:pt x="208" y="52"/>
                    <a:pt x="218" y="80"/>
                    <a:pt x="218" y="117"/>
                  </a:cubicBezTo>
                  <a:close/>
                  <a:moveTo>
                    <a:pt x="181" y="118"/>
                  </a:moveTo>
                  <a:cubicBezTo>
                    <a:pt x="181" y="90"/>
                    <a:pt x="175" y="68"/>
                    <a:pt x="163" y="53"/>
                  </a:cubicBezTo>
                  <a:cubicBezTo>
                    <a:pt x="151" y="38"/>
                    <a:pt x="133" y="31"/>
                    <a:pt x="110" y="31"/>
                  </a:cubicBezTo>
                  <a:cubicBezTo>
                    <a:pt x="88" y="31"/>
                    <a:pt x="70" y="38"/>
                    <a:pt x="56" y="54"/>
                  </a:cubicBezTo>
                  <a:cubicBezTo>
                    <a:pt x="43" y="69"/>
                    <a:pt x="37" y="91"/>
                    <a:pt x="37" y="119"/>
                  </a:cubicBezTo>
                  <a:cubicBezTo>
                    <a:pt x="37" y="146"/>
                    <a:pt x="43" y="167"/>
                    <a:pt x="57" y="182"/>
                  </a:cubicBezTo>
                  <a:cubicBezTo>
                    <a:pt x="70" y="197"/>
                    <a:pt x="88" y="204"/>
                    <a:pt x="110" y="204"/>
                  </a:cubicBezTo>
                  <a:cubicBezTo>
                    <a:pt x="133" y="204"/>
                    <a:pt x="151"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 name="Freeform 32"/>
            <p:cNvSpPr>
              <a:spLocks/>
            </p:cNvSpPr>
            <p:nvPr userDrawn="1"/>
          </p:nvSpPr>
          <p:spPr bwMode="auto">
            <a:xfrm>
              <a:off x="2663" y="2879"/>
              <a:ext cx="433" cy="544"/>
            </a:xfrm>
            <a:custGeom>
              <a:avLst/>
              <a:gdLst>
                <a:gd name="T0" fmla="*/ 183 w 183"/>
                <a:gd name="T1" fmla="*/ 230 h 230"/>
                <a:gd name="T2" fmla="*/ 148 w 183"/>
                <a:gd name="T3" fmla="*/ 230 h 230"/>
                <a:gd name="T4" fmla="*/ 148 w 183"/>
                <a:gd name="T5" fmla="*/ 102 h 230"/>
                <a:gd name="T6" fmla="*/ 97 w 183"/>
                <a:gd name="T7" fmla="*/ 31 h 230"/>
                <a:gd name="T8" fmla="*/ 53 w 183"/>
                <a:gd name="T9" fmla="*/ 51 h 230"/>
                <a:gd name="T10" fmla="*/ 36 w 183"/>
                <a:gd name="T11" fmla="*/ 102 h 230"/>
                <a:gd name="T12" fmla="*/ 36 w 183"/>
                <a:gd name="T13" fmla="*/ 230 h 230"/>
                <a:gd name="T14" fmla="*/ 0 w 183"/>
                <a:gd name="T15" fmla="*/ 230 h 230"/>
                <a:gd name="T16" fmla="*/ 0 w 183"/>
                <a:gd name="T17" fmla="*/ 5 h 230"/>
                <a:gd name="T18" fmla="*/ 36 w 183"/>
                <a:gd name="T19" fmla="*/ 5 h 230"/>
                <a:gd name="T20" fmla="*/ 36 w 183"/>
                <a:gd name="T21" fmla="*/ 43 h 230"/>
                <a:gd name="T22" fmla="*/ 37 w 183"/>
                <a:gd name="T23" fmla="*/ 43 h 230"/>
                <a:gd name="T24" fmla="*/ 109 w 183"/>
                <a:gd name="T25" fmla="*/ 0 h 230"/>
                <a:gd name="T26" fmla="*/ 164 w 183"/>
                <a:gd name="T27" fmla="*/ 24 h 230"/>
                <a:gd name="T28" fmla="*/ 183 w 183"/>
                <a:gd name="T29" fmla="*/ 92 h 230"/>
                <a:gd name="T30" fmla="*/ 183 w 183"/>
                <a:gd name="T31"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230">
                  <a:moveTo>
                    <a:pt x="183" y="230"/>
                  </a:moveTo>
                  <a:cubicBezTo>
                    <a:pt x="148" y="230"/>
                    <a:pt x="148" y="230"/>
                    <a:pt x="148" y="230"/>
                  </a:cubicBezTo>
                  <a:cubicBezTo>
                    <a:pt x="148" y="102"/>
                    <a:pt x="148" y="102"/>
                    <a:pt x="148" y="102"/>
                  </a:cubicBezTo>
                  <a:cubicBezTo>
                    <a:pt x="148" y="54"/>
                    <a:pt x="131" y="31"/>
                    <a:pt x="97" y="31"/>
                  </a:cubicBezTo>
                  <a:cubicBezTo>
                    <a:pt x="79" y="31"/>
                    <a:pt x="65" y="37"/>
                    <a:pt x="53" y="51"/>
                  </a:cubicBezTo>
                  <a:cubicBezTo>
                    <a:pt x="42" y="64"/>
                    <a:pt x="36" y="81"/>
                    <a:pt x="36" y="102"/>
                  </a:cubicBezTo>
                  <a:cubicBezTo>
                    <a:pt x="36" y="230"/>
                    <a:pt x="36" y="230"/>
                    <a:pt x="36" y="230"/>
                  </a:cubicBezTo>
                  <a:cubicBezTo>
                    <a:pt x="0" y="230"/>
                    <a:pt x="0" y="230"/>
                    <a:pt x="0" y="230"/>
                  </a:cubicBezTo>
                  <a:cubicBezTo>
                    <a:pt x="0" y="5"/>
                    <a:pt x="0" y="5"/>
                    <a:pt x="0" y="5"/>
                  </a:cubicBezTo>
                  <a:cubicBezTo>
                    <a:pt x="36" y="5"/>
                    <a:pt x="36" y="5"/>
                    <a:pt x="36" y="5"/>
                  </a:cubicBezTo>
                  <a:cubicBezTo>
                    <a:pt x="36" y="43"/>
                    <a:pt x="36" y="43"/>
                    <a:pt x="36" y="43"/>
                  </a:cubicBezTo>
                  <a:cubicBezTo>
                    <a:pt x="37" y="43"/>
                    <a:pt x="37" y="43"/>
                    <a:pt x="37" y="43"/>
                  </a:cubicBezTo>
                  <a:cubicBezTo>
                    <a:pt x="53" y="14"/>
                    <a:pt x="77" y="0"/>
                    <a:pt x="109" y="0"/>
                  </a:cubicBezTo>
                  <a:cubicBezTo>
                    <a:pt x="133" y="0"/>
                    <a:pt x="152" y="8"/>
                    <a:pt x="164" y="24"/>
                  </a:cubicBezTo>
                  <a:cubicBezTo>
                    <a:pt x="177" y="40"/>
                    <a:pt x="183" y="63"/>
                    <a:pt x="183" y="92"/>
                  </a:cubicBezTo>
                  <a:lnTo>
                    <a:pt x="183"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 name="Freeform 33"/>
            <p:cNvSpPr>
              <a:spLocks/>
            </p:cNvSpPr>
            <p:nvPr userDrawn="1"/>
          </p:nvSpPr>
          <p:spPr bwMode="auto">
            <a:xfrm>
              <a:off x="3198" y="2626"/>
              <a:ext cx="315" cy="797"/>
            </a:xfrm>
            <a:custGeom>
              <a:avLst/>
              <a:gdLst>
                <a:gd name="T0" fmla="*/ 133 w 133"/>
                <a:gd name="T1" fmla="*/ 36 h 337"/>
                <a:gd name="T2" fmla="*/ 110 w 133"/>
                <a:gd name="T3" fmla="*/ 30 h 337"/>
                <a:gd name="T4" fmla="*/ 73 w 133"/>
                <a:gd name="T5" fmla="*/ 78 h 337"/>
                <a:gd name="T6" fmla="*/ 73 w 133"/>
                <a:gd name="T7" fmla="*/ 112 h 337"/>
                <a:gd name="T8" fmla="*/ 124 w 133"/>
                <a:gd name="T9" fmla="*/ 112 h 337"/>
                <a:gd name="T10" fmla="*/ 124 w 133"/>
                <a:gd name="T11" fmla="*/ 143 h 337"/>
                <a:gd name="T12" fmla="*/ 73 w 133"/>
                <a:gd name="T13" fmla="*/ 143 h 337"/>
                <a:gd name="T14" fmla="*/ 73 w 133"/>
                <a:gd name="T15" fmla="*/ 337 h 337"/>
                <a:gd name="T16" fmla="*/ 37 w 133"/>
                <a:gd name="T17" fmla="*/ 337 h 337"/>
                <a:gd name="T18" fmla="*/ 37 w 133"/>
                <a:gd name="T19" fmla="*/ 143 h 337"/>
                <a:gd name="T20" fmla="*/ 0 w 133"/>
                <a:gd name="T21" fmla="*/ 143 h 337"/>
                <a:gd name="T22" fmla="*/ 0 w 133"/>
                <a:gd name="T23" fmla="*/ 112 h 337"/>
                <a:gd name="T24" fmla="*/ 37 w 133"/>
                <a:gd name="T25" fmla="*/ 112 h 337"/>
                <a:gd name="T26" fmla="*/ 37 w 133"/>
                <a:gd name="T27" fmla="*/ 76 h 337"/>
                <a:gd name="T28" fmla="*/ 57 w 133"/>
                <a:gd name="T29" fmla="*/ 21 h 337"/>
                <a:gd name="T30" fmla="*/ 107 w 133"/>
                <a:gd name="T31" fmla="*/ 0 h 337"/>
                <a:gd name="T32" fmla="*/ 133 w 133"/>
                <a:gd name="T33" fmla="*/ 4 h 337"/>
                <a:gd name="T34" fmla="*/ 133 w 133"/>
                <a:gd name="T35" fmla="*/ 36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3" h="337">
                  <a:moveTo>
                    <a:pt x="133" y="36"/>
                  </a:moveTo>
                  <a:cubicBezTo>
                    <a:pt x="126" y="32"/>
                    <a:pt x="118" y="30"/>
                    <a:pt x="110" y="30"/>
                  </a:cubicBezTo>
                  <a:cubicBezTo>
                    <a:pt x="85" y="30"/>
                    <a:pt x="73" y="46"/>
                    <a:pt x="73" y="78"/>
                  </a:cubicBezTo>
                  <a:cubicBezTo>
                    <a:pt x="73" y="112"/>
                    <a:pt x="73" y="112"/>
                    <a:pt x="73" y="112"/>
                  </a:cubicBezTo>
                  <a:cubicBezTo>
                    <a:pt x="124" y="112"/>
                    <a:pt x="124" y="112"/>
                    <a:pt x="124" y="112"/>
                  </a:cubicBezTo>
                  <a:cubicBezTo>
                    <a:pt x="124" y="143"/>
                    <a:pt x="124" y="143"/>
                    <a:pt x="124" y="143"/>
                  </a:cubicBezTo>
                  <a:cubicBezTo>
                    <a:pt x="73" y="143"/>
                    <a:pt x="73" y="143"/>
                    <a:pt x="73" y="143"/>
                  </a:cubicBezTo>
                  <a:cubicBezTo>
                    <a:pt x="73" y="337"/>
                    <a:pt x="73" y="337"/>
                    <a:pt x="73" y="337"/>
                  </a:cubicBezTo>
                  <a:cubicBezTo>
                    <a:pt x="37" y="337"/>
                    <a:pt x="37" y="337"/>
                    <a:pt x="37" y="337"/>
                  </a:cubicBezTo>
                  <a:cubicBezTo>
                    <a:pt x="37" y="143"/>
                    <a:pt x="37" y="143"/>
                    <a:pt x="37" y="143"/>
                  </a:cubicBezTo>
                  <a:cubicBezTo>
                    <a:pt x="0" y="143"/>
                    <a:pt x="0" y="143"/>
                    <a:pt x="0" y="143"/>
                  </a:cubicBezTo>
                  <a:cubicBezTo>
                    <a:pt x="0" y="112"/>
                    <a:pt x="0" y="112"/>
                    <a:pt x="0" y="112"/>
                  </a:cubicBezTo>
                  <a:cubicBezTo>
                    <a:pt x="37" y="112"/>
                    <a:pt x="37" y="112"/>
                    <a:pt x="37" y="112"/>
                  </a:cubicBezTo>
                  <a:cubicBezTo>
                    <a:pt x="37" y="76"/>
                    <a:pt x="37" y="76"/>
                    <a:pt x="37" y="76"/>
                  </a:cubicBezTo>
                  <a:cubicBezTo>
                    <a:pt x="37" y="53"/>
                    <a:pt x="44" y="35"/>
                    <a:pt x="57" y="21"/>
                  </a:cubicBezTo>
                  <a:cubicBezTo>
                    <a:pt x="70" y="7"/>
                    <a:pt x="87" y="0"/>
                    <a:pt x="107" y="0"/>
                  </a:cubicBezTo>
                  <a:cubicBezTo>
                    <a:pt x="118" y="0"/>
                    <a:pt x="127" y="1"/>
                    <a:pt x="133" y="4"/>
                  </a:cubicBezTo>
                  <a:lnTo>
                    <a:pt x="133"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 name="Freeform 34"/>
            <p:cNvSpPr>
              <a:spLocks noEditPoints="1"/>
            </p:cNvSpPr>
            <p:nvPr userDrawn="1"/>
          </p:nvSpPr>
          <p:spPr bwMode="auto">
            <a:xfrm>
              <a:off x="3541" y="2879"/>
              <a:ext cx="456" cy="556"/>
            </a:xfrm>
            <a:custGeom>
              <a:avLst/>
              <a:gdLst>
                <a:gd name="T0" fmla="*/ 193 w 193"/>
                <a:gd name="T1" fmla="*/ 126 h 235"/>
                <a:gd name="T2" fmla="*/ 37 w 193"/>
                <a:gd name="T3" fmla="*/ 126 h 235"/>
                <a:gd name="T4" fmla="*/ 57 w 193"/>
                <a:gd name="T5" fmla="*/ 184 h 235"/>
                <a:gd name="T6" fmla="*/ 109 w 193"/>
                <a:gd name="T7" fmla="*/ 204 h 235"/>
                <a:gd name="T8" fmla="*/ 177 w 193"/>
                <a:gd name="T9" fmla="*/ 180 h 235"/>
                <a:gd name="T10" fmla="*/ 177 w 193"/>
                <a:gd name="T11" fmla="*/ 213 h 235"/>
                <a:gd name="T12" fmla="*/ 101 w 193"/>
                <a:gd name="T13" fmla="*/ 235 h 235"/>
                <a:gd name="T14" fmla="*/ 27 w 193"/>
                <a:gd name="T15" fmla="*/ 204 h 235"/>
                <a:gd name="T16" fmla="*/ 0 w 193"/>
                <a:gd name="T17" fmla="*/ 118 h 235"/>
                <a:gd name="T18" fmla="*/ 14 w 193"/>
                <a:gd name="T19" fmla="*/ 58 h 235"/>
                <a:gd name="T20" fmla="*/ 50 w 193"/>
                <a:gd name="T21" fmla="*/ 15 h 235"/>
                <a:gd name="T22" fmla="*/ 102 w 193"/>
                <a:gd name="T23" fmla="*/ 0 h 235"/>
                <a:gd name="T24" fmla="*/ 169 w 193"/>
                <a:gd name="T25" fmla="*/ 28 h 235"/>
                <a:gd name="T26" fmla="*/ 193 w 193"/>
                <a:gd name="T27" fmla="*/ 108 h 235"/>
                <a:gd name="T28" fmla="*/ 193 w 193"/>
                <a:gd name="T29" fmla="*/ 126 h 235"/>
                <a:gd name="T30" fmla="*/ 157 w 193"/>
                <a:gd name="T31" fmla="*/ 96 h 235"/>
                <a:gd name="T32" fmla="*/ 142 w 193"/>
                <a:gd name="T33" fmla="*/ 48 h 235"/>
                <a:gd name="T34" fmla="*/ 101 w 193"/>
                <a:gd name="T35" fmla="*/ 31 h 235"/>
                <a:gd name="T36" fmla="*/ 59 w 193"/>
                <a:gd name="T37" fmla="*/ 49 h 235"/>
                <a:gd name="T38" fmla="*/ 37 w 193"/>
                <a:gd name="T39" fmla="*/ 96 h 235"/>
                <a:gd name="T40" fmla="*/ 157 w 193"/>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235">
                  <a:moveTo>
                    <a:pt x="193" y="126"/>
                  </a:moveTo>
                  <a:cubicBezTo>
                    <a:pt x="37" y="126"/>
                    <a:pt x="37" y="126"/>
                    <a:pt x="37" y="126"/>
                  </a:cubicBezTo>
                  <a:cubicBezTo>
                    <a:pt x="38" y="152"/>
                    <a:pt x="44" y="171"/>
                    <a:pt x="57" y="184"/>
                  </a:cubicBezTo>
                  <a:cubicBezTo>
                    <a:pt x="69" y="198"/>
                    <a:pt x="87" y="204"/>
                    <a:pt x="109" y="204"/>
                  </a:cubicBezTo>
                  <a:cubicBezTo>
                    <a:pt x="134" y="204"/>
                    <a:pt x="157" y="196"/>
                    <a:pt x="177" y="180"/>
                  </a:cubicBezTo>
                  <a:cubicBezTo>
                    <a:pt x="177" y="213"/>
                    <a:pt x="177" y="213"/>
                    <a:pt x="177" y="213"/>
                  </a:cubicBezTo>
                  <a:cubicBezTo>
                    <a:pt x="158" y="228"/>
                    <a:pt x="132" y="235"/>
                    <a:pt x="101" y="235"/>
                  </a:cubicBezTo>
                  <a:cubicBezTo>
                    <a:pt x="69" y="235"/>
                    <a:pt x="45" y="225"/>
                    <a:pt x="27" y="204"/>
                  </a:cubicBezTo>
                  <a:cubicBezTo>
                    <a:pt x="9" y="183"/>
                    <a:pt x="0" y="155"/>
                    <a:pt x="0" y="118"/>
                  </a:cubicBezTo>
                  <a:cubicBezTo>
                    <a:pt x="0" y="96"/>
                    <a:pt x="5" y="76"/>
                    <a:pt x="14" y="58"/>
                  </a:cubicBezTo>
                  <a:cubicBezTo>
                    <a:pt x="22" y="39"/>
                    <a:pt x="35" y="25"/>
                    <a:pt x="50" y="15"/>
                  </a:cubicBezTo>
                  <a:cubicBezTo>
                    <a:pt x="66" y="5"/>
                    <a:pt x="83" y="0"/>
                    <a:pt x="102" y="0"/>
                  </a:cubicBezTo>
                  <a:cubicBezTo>
                    <a:pt x="130" y="0"/>
                    <a:pt x="153" y="9"/>
                    <a:pt x="169" y="28"/>
                  </a:cubicBezTo>
                  <a:cubicBezTo>
                    <a:pt x="185" y="47"/>
                    <a:pt x="193" y="74"/>
                    <a:pt x="193" y="108"/>
                  </a:cubicBezTo>
                  <a:lnTo>
                    <a:pt x="193" y="126"/>
                  </a:lnTo>
                  <a:close/>
                  <a:moveTo>
                    <a:pt x="157" y="96"/>
                  </a:moveTo>
                  <a:cubicBezTo>
                    <a:pt x="156" y="75"/>
                    <a:pt x="151" y="59"/>
                    <a:pt x="142" y="48"/>
                  </a:cubicBezTo>
                  <a:cubicBezTo>
                    <a:pt x="132" y="36"/>
                    <a:pt x="119" y="31"/>
                    <a:pt x="101" y="31"/>
                  </a:cubicBezTo>
                  <a:cubicBezTo>
                    <a:pt x="85" y="31"/>
                    <a:pt x="71" y="37"/>
                    <a:pt x="59" y="49"/>
                  </a:cubicBezTo>
                  <a:cubicBezTo>
                    <a:pt x="48" y="60"/>
                    <a:pt x="40" y="76"/>
                    <a:pt x="37" y="96"/>
                  </a:cubicBezTo>
                  <a:lnTo>
                    <a:pt x="15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 name="Freeform 35"/>
            <p:cNvSpPr>
              <a:spLocks/>
            </p:cNvSpPr>
            <p:nvPr userDrawn="1"/>
          </p:nvSpPr>
          <p:spPr bwMode="auto">
            <a:xfrm>
              <a:off x="4118" y="2882"/>
              <a:ext cx="274" cy="541"/>
            </a:xfrm>
            <a:custGeom>
              <a:avLst/>
              <a:gdLst>
                <a:gd name="T0" fmla="*/ 116 w 116"/>
                <a:gd name="T1" fmla="*/ 41 h 229"/>
                <a:gd name="T2" fmla="*/ 89 w 116"/>
                <a:gd name="T3" fmla="*/ 33 h 229"/>
                <a:gd name="T4" fmla="*/ 50 w 116"/>
                <a:gd name="T5" fmla="*/ 56 h 229"/>
                <a:gd name="T6" fmla="*/ 36 w 116"/>
                <a:gd name="T7" fmla="*/ 114 h 229"/>
                <a:gd name="T8" fmla="*/ 36 w 116"/>
                <a:gd name="T9" fmla="*/ 229 h 229"/>
                <a:gd name="T10" fmla="*/ 0 w 116"/>
                <a:gd name="T11" fmla="*/ 229 h 229"/>
                <a:gd name="T12" fmla="*/ 0 w 116"/>
                <a:gd name="T13" fmla="*/ 4 h 229"/>
                <a:gd name="T14" fmla="*/ 36 w 116"/>
                <a:gd name="T15" fmla="*/ 4 h 229"/>
                <a:gd name="T16" fmla="*/ 36 w 116"/>
                <a:gd name="T17" fmla="*/ 51 h 229"/>
                <a:gd name="T18" fmla="*/ 37 w 116"/>
                <a:gd name="T19" fmla="*/ 51 h 229"/>
                <a:gd name="T20" fmla="*/ 59 w 116"/>
                <a:gd name="T21" fmla="*/ 14 h 229"/>
                <a:gd name="T22" fmla="*/ 94 w 116"/>
                <a:gd name="T23" fmla="*/ 0 h 229"/>
                <a:gd name="T24" fmla="*/ 116 w 116"/>
                <a:gd name="T25" fmla="*/ 3 h 229"/>
                <a:gd name="T26" fmla="*/ 116 w 116"/>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 h="229">
                  <a:moveTo>
                    <a:pt x="116" y="41"/>
                  </a:moveTo>
                  <a:cubicBezTo>
                    <a:pt x="109" y="36"/>
                    <a:pt x="100" y="33"/>
                    <a:pt x="89" y="33"/>
                  </a:cubicBezTo>
                  <a:cubicBezTo>
                    <a:pt x="73" y="33"/>
                    <a:pt x="60" y="41"/>
                    <a:pt x="50" y="56"/>
                  </a:cubicBezTo>
                  <a:cubicBezTo>
                    <a:pt x="41" y="71"/>
                    <a:pt x="36" y="90"/>
                    <a:pt x="36" y="114"/>
                  </a:cubicBezTo>
                  <a:cubicBezTo>
                    <a:pt x="36" y="229"/>
                    <a:pt x="36" y="229"/>
                    <a:pt x="36" y="229"/>
                  </a:cubicBezTo>
                  <a:cubicBezTo>
                    <a:pt x="0" y="229"/>
                    <a:pt x="0" y="229"/>
                    <a:pt x="0" y="229"/>
                  </a:cubicBezTo>
                  <a:cubicBezTo>
                    <a:pt x="0" y="4"/>
                    <a:pt x="0" y="4"/>
                    <a:pt x="0" y="4"/>
                  </a:cubicBezTo>
                  <a:cubicBezTo>
                    <a:pt x="36" y="4"/>
                    <a:pt x="36" y="4"/>
                    <a:pt x="36" y="4"/>
                  </a:cubicBezTo>
                  <a:cubicBezTo>
                    <a:pt x="36" y="51"/>
                    <a:pt x="36" y="51"/>
                    <a:pt x="36" y="51"/>
                  </a:cubicBezTo>
                  <a:cubicBezTo>
                    <a:pt x="37" y="51"/>
                    <a:pt x="37" y="51"/>
                    <a:pt x="37" y="51"/>
                  </a:cubicBezTo>
                  <a:cubicBezTo>
                    <a:pt x="42" y="35"/>
                    <a:pt x="49" y="23"/>
                    <a:pt x="59" y="14"/>
                  </a:cubicBezTo>
                  <a:cubicBezTo>
                    <a:pt x="69" y="5"/>
                    <a:pt x="81" y="0"/>
                    <a:pt x="94" y="0"/>
                  </a:cubicBezTo>
                  <a:cubicBezTo>
                    <a:pt x="104" y="0"/>
                    <a:pt x="111" y="1"/>
                    <a:pt x="116" y="3"/>
                  </a:cubicBezTo>
                  <a:lnTo>
                    <a:pt x="116"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 name="Freeform 36"/>
            <p:cNvSpPr>
              <a:spLocks noEditPoints="1"/>
            </p:cNvSpPr>
            <p:nvPr userDrawn="1"/>
          </p:nvSpPr>
          <p:spPr bwMode="auto">
            <a:xfrm>
              <a:off x="4428" y="2879"/>
              <a:ext cx="457" cy="556"/>
            </a:xfrm>
            <a:custGeom>
              <a:avLst/>
              <a:gdLst>
                <a:gd name="T0" fmla="*/ 193 w 193"/>
                <a:gd name="T1" fmla="*/ 126 h 235"/>
                <a:gd name="T2" fmla="*/ 37 w 193"/>
                <a:gd name="T3" fmla="*/ 126 h 235"/>
                <a:gd name="T4" fmla="*/ 57 w 193"/>
                <a:gd name="T5" fmla="*/ 184 h 235"/>
                <a:gd name="T6" fmla="*/ 109 w 193"/>
                <a:gd name="T7" fmla="*/ 204 h 235"/>
                <a:gd name="T8" fmla="*/ 177 w 193"/>
                <a:gd name="T9" fmla="*/ 180 h 235"/>
                <a:gd name="T10" fmla="*/ 177 w 193"/>
                <a:gd name="T11" fmla="*/ 213 h 235"/>
                <a:gd name="T12" fmla="*/ 101 w 193"/>
                <a:gd name="T13" fmla="*/ 235 h 235"/>
                <a:gd name="T14" fmla="*/ 27 w 193"/>
                <a:gd name="T15" fmla="*/ 204 h 235"/>
                <a:gd name="T16" fmla="*/ 0 w 193"/>
                <a:gd name="T17" fmla="*/ 118 h 235"/>
                <a:gd name="T18" fmla="*/ 14 w 193"/>
                <a:gd name="T19" fmla="*/ 58 h 235"/>
                <a:gd name="T20" fmla="*/ 50 w 193"/>
                <a:gd name="T21" fmla="*/ 15 h 235"/>
                <a:gd name="T22" fmla="*/ 102 w 193"/>
                <a:gd name="T23" fmla="*/ 0 h 235"/>
                <a:gd name="T24" fmla="*/ 169 w 193"/>
                <a:gd name="T25" fmla="*/ 28 h 235"/>
                <a:gd name="T26" fmla="*/ 193 w 193"/>
                <a:gd name="T27" fmla="*/ 108 h 235"/>
                <a:gd name="T28" fmla="*/ 193 w 193"/>
                <a:gd name="T29" fmla="*/ 126 h 235"/>
                <a:gd name="T30" fmla="*/ 157 w 193"/>
                <a:gd name="T31" fmla="*/ 96 h 235"/>
                <a:gd name="T32" fmla="*/ 142 w 193"/>
                <a:gd name="T33" fmla="*/ 48 h 235"/>
                <a:gd name="T34" fmla="*/ 102 w 193"/>
                <a:gd name="T35" fmla="*/ 31 h 235"/>
                <a:gd name="T36" fmla="*/ 60 w 193"/>
                <a:gd name="T37" fmla="*/ 49 h 235"/>
                <a:gd name="T38" fmla="*/ 38 w 193"/>
                <a:gd name="T39" fmla="*/ 96 h 235"/>
                <a:gd name="T40" fmla="*/ 157 w 193"/>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235">
                  <a:moveTo>
                    <a:pt x="193" y="126"/>
                  </a:moveTo>
                  <a:cubicBezTo>
                    <a:pt x="37" y="126"/>
                    <a:pt x="37" y="126"/>
                    <a:pt x="37" y="126"/>
                  </a:cubicBezTo>
                  <a:cubicBezTo>
                    <a:pt x="38" y="152"/>
                    <a:pt x="44" y="171"/>
                    <a:pt x="57" y="184"/>
                  </a:cubicBezTo>
                  <a:cubicBezTo>
                    <a:pt x="69" y="198"/>
                    <a:pt x="87" y="204"/>
                    <a:pt x="109" y="204"/>
                  </a:cubicBezTo>
                  <a:cubicBezTo>
                    <a:pt x="134" y="204"/>
                    <a:pt x="157" y="196"/>
                    <a:pt x="177" y="180"/>
                  </a:cubicBezTo>
                  <a:cubicBezTo>
                    <a:pt x="177" y="213"/>
                    <a:pt x="177" y="213"/>
                    <a:pt x="177" y="213"/>
                  </a:cubicBezTo>
                  <a:cubicBezTo>
                    <a:pt x="158" y="228"/>
                    <a:pt x="133" y="235"/>
                    <a:pt x="101" y="235"/>
                  </a:cubicBezTo>
                  <a:cubicBezTo>
                    <a:pt x="69" y="235"/>
                    <a:pt x="45" y="225"/>
                    <a:pt x="27" y="204"/>
                  </a:cubicBezTo>
                  <a:cubicBezTo>
                    <a:pt x="9" y="183"/>
                    <a:pt x="0" y="155"/>
                    <a:pt x="0" y="118"/>
                  </a:cubicBezTo>
                  <a:cubicBezTo>
                    <a:pt x="0" y="96"/>
                    <a:pt x="5" y="76"/>
                    <a:pt x="14" y="58"/>
                  </a:cubicBezTo>
                  <a:cubicBezTo>
                    <a:pt x="23" y="39"/>
                    <a:pt x="35" y="25"/>
                    <a:pt x="50" y="15"/>
                  </a:cubicBezTo>
                  <a:cubicBezTo>
                    <a:pt x="66" y="5"/>
                    <a:pt x="83" y="0"/>
                    <a:pt x="102" y="0"/>
                  </a:cubicBezTo>
                  <a:cubicBezTo>
                    <a:pt x="131" y="0"/>
                    <a:pt x="153" y="9"/>
                    <a:pt x="169" y="28"/>
                  </a:cubicBezTo>
                  <a:cubicBezTo>
                    <a:pt x="185" y="47"/>
                    <a:pt x="193" y="74"/>
                    <a:pt x="193" y="108"/>
                  </a:cubicBezTo>
                  <a:lnTo>
                    <a:pt x="193" y="126"/>
                  </a:lnTo>
                  <a:close/>
                  <a:moveTo>
                    <a:pt x="157" y="96"/>
                  </a:moveTo>
                  <a:cubicBezTo>
                    <a:pt x="156" y="75"/>
                    <a:pt x="151" y="59"/>
                    <a:pt x="142" y="48"/>
                  </a:cubicBezTo>
                  <a:cubicBezTo>
                    <a:pt x="132" y="36"/>
                    <a:pt x="119" y="31"/>
                    <a:pt x="102" y="31"/>
                  </a:cubicBezTo>
                  <a:cubicBezTo>
                    <a:pt x="85" y="31"/>
                    <a:pt x="71" y="37"/>
                    <a:pt x="60" y="49"/>
                  </a:cubicBezTo>
                  <a:cubicBezTo>
                    <a:pt x="48" y="60"/>
                    <a:pt x="41" y="76"/>
                    <a:pt x="38" y="96"/>
                  </a:cubicBezTo>
                  <a:lnTo>
                    <a:pt x="15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 name="Freeform 37"/>
            <p:cNvSpPr>
              <a:spLocks/>
            </p:cNvSpPr>
            <p:nvPr userDrawn="1"/>
          </p:nvSpPr>
          <p:spPr bwMode="auto">
            <a:xfrm>
              <a:off x="5008" y="2879"/>
              <a:ext cx="432" cy="544"/>
            </a:xfrm>
            <a:custGeom>
              <a:avLst/>
              <a:gdLst>
                <a:gd name="T0" fmla="*/ 183 w 183"/>
                <a:gd name="T1" fmla="*/ 230 h 230"/>
                <a:gd name="T2" fmla="*/ 147 w 183"/>
                <a:gd name="T3" fmla="*/ 230 h 230"/>
                <a:gd name="T4" fmla="*/ 147 w 183"/>
                <a:gd name="T5" fmla="*/ 102 h 230"/>
                <a:gd name="T6" fmla="*/ 96 w 183"/>
                <a:gd name="T7" fmla="*/ 31 h 230"/>
                <a:gd name="T8" fmla="*/ 52 w 183"/>
                <a:gd name="T9" fmla="*/ 51 h 230"/>
                <a:gd name="T10" fmla="*/ 35 w 183"/>
                <a:gd name="T11" fmla="*/ 102 h 230"/>
                <a:gd name="T12" fmla="*/ 35 w 183"/>
                <a:gd name="T13" fmla="*/ 230 h 230"/>
                <a:gd name="T14" fmla="*/ 0 w 183"/>
                <a:gd name="T15" fmla="*/ 230 h 230"/>
                <a:gd name="T16" fmla="*/ 0 w 183"/>
                <a:gd name="T17" fmla="*/ 5 h 230"/>
                <a:gd name="T18" fmla="*/ 35 w 183"/>
                <a:gd name="T19" fmla="*/ 5 h 230"/>
                <a:gd name="T20" fmla="*/ 35 w 183"/>
                <a:gd name="T21" fmla="*/ 43 h 230"/>
                <a:gd name="T22" fmla="*/ 36 w 183"/>
                <a:gd name="T23" fmla="*/ 43 h 230"/>
                <a:gd name="T24" fmla="*/ 108 w 183"/>
                <a:gd name="T25" fmla="*/ 0 h 230"/>
                <a:gd name="T26" fmla="*/ 164 w 183"/>
                <a:gd name="T27" fmla="*/ 24 h 230"/>
                <a:gd name="T28" fmla="*/ 183 w 183"/>
                <a:gd name="T29" fmla="*/ 92 h 230"/>
                <a:gd name="T30" fmla="*/ 183 w 183"/>
                <a:gd name="T31"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230">
                  <a:moveTo>
                    <a:pt x="183" y="230"/>
                  </a:moveTo>
                  <a:cubicBezTo>
                    <a:pt x="147" y="230"/>
                    <a:pt x="147" y="230"/>
                    <a:pt x="147" y="230"/>
                  </a:cubicBezTo>
                  <a:cubicBezTo>
                    <a:pt x="147" y="102"/>
                    <a:pt x="147" y="102"/>
                    <a:pt x="147" y="102"/>
                  </a:cubicBezTo>
                  <a:cubicBezTo>
                    <a:pt x="147" y="54"/>
                    <a:pt x="130" y="31"/>
                    <a:pt x="96" y="31"/>
                  </a:cubicBezTo>
                  <a:cubicBezTo>
                    <a:pt x="79" y="31"/>
                    <a:pt x="64" y="37"/>
                    <a:pt x="52" y="51"/>
                  </a:cubicBezTo>
                  <a:cubicBezTo>
                    <a:pt x="41" y="64"/>
                    <a:pt x="35" y="81"/>
                    <a:pt x="35" y="102"/>
                  </a:cubicBezTo>
                  <a:cubicBezTo>
                    <a:pt x="35" y="230"/>
                    <a:pt x="35" y="230"/>
                    <a:pt x="35" y="230"/>
                  </a:cubicBezTo>
                  <a:cubicBezTo>
                    <a:pt x="0" y="230"/>
                    <a:pt x="0" y="230"/>
                    <a:pt x="0" y="230"/>
                  </a:cubicBezTo>
                  <a:cubicBezTo>
                    <a:pt x="0" y="5"/>
                    <a:pt x="0" y="5"/>
                    <a:pt x="0" y="5"/>
                  </a:cubicBezTo>
                  <a:cubicBezTo>
                    <a:pt x="35" y="5"/>
                    <a:pt x="35" y="5"/>
                    <a:pt x="35" y="5"/>
                  </a:cubicBezTo>
                  <a:cubicBezTo>
                    <a:pt x="35" y="43"/>
                    <a:pt x="35" y="43"/>
                    <a:pt x="35" y="43"/>
                  </a:cubicBezTo>
                  <a:cubicBezTo>
                    <a:pt x="36" y="43"/>
                    <a:pt x="36" y="43"/>
                    <a:pt x="36" y="43"/>
                  </a:cubicBezTo>
                  <a:cubicBezTo>
                    <a:pt x="52" y="14"/>
                    <a:pt x="76" y="0"/>
                    <a:pt x="108" y="0"/>
                  </a:cubicBezTo>
                  <a:cubicBezTo>
                    <a:pt x="132" y="0"/>
                    <a:pt x="151" y="8"/>
                    <a:pt x="164" y="24"/>
                  </a:cubicBezTo>
                  <a:cubicBezTo>
                    <a:pt x="176" y="40"/>
                    <a:pt x="183" y="63"/>
                    <a:pt x="183" y="92"/>
                  </a:cubicBezTo>
                  <a:lnTo>
                    <a:pt x="183"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 name="Freeform 38"/>
            <p:cNvSpPr>
              <a:spLocks/>
            </p:cNvSpPr>
            <p:nvPr userDrawn="1"/>
          </p:nvSpPr>
          <p:spPr bwMode="auto">
            <a:xfrm>
              <a:off x="5559" y="2879"/>
              <a:ext cx="390" cy="556"/>
            </a:xfrm>
            <a:custGeom>
              <a:avLst/>
              <a:gdLst>
                <a:gd name="T0" fmla="*/ 165 w 165"/>
                <a:gd name="T1" fmla="*/ 219 h 235"/>
                <a:gd name="T2" fmla="*/ 104 w 165"/>
                <a:gd name="T3" fmla="*/ 235 h 235"/>
                <a:gd name="T4" fmla="*/ 50 w 165"/>
                <a:gd name="T5" fmla="*/ 221 h 235"/>
                <a:gd name="T6" fmla="*/ 13 w 165"/>
                <a:gd name="T7" fmla="*/ 181 h 235"/>
                <a:gd name="T8" fmla="*/ 0 w 165"/>
                <a:gd name="T9" fmla="*/ 123 h 235"/>
                <a:gd name="T10" fmla="*/ 31 w 165"/>
                <a:gd name="T11" fmla="*/ 34 h 235"/>
                <a:gd name="T12" fmla="*/ 114 w 165"/>
                <a:gd name="T13" fmla="*/ 0 h 235"/>
                <a:gd name="T14" fmla="*/ 165 w 165"/>
                <a:gd name="T15" fmla="*/ 11 h 235"/>
                <a:gd name="T16" fmla="*/ 165 w 165"/>
                <a:gd name="T17" fmla="*/ 48 h 235"/>
                <a:gd name="T18" fmla="*/ 113 w 165"/>
                <a:gd name="T19" fmla="*/ 31 h 235"/>
                <a:gd name="T20" fmla="*/ 57 w 165"/>
                <a:gd name="T21" fmla="*/ 55 h 235"/>
                <a:gd name="T22" fmla="*/ 36 w 165"/>
                <a:gd name="T23" fmla="*/ 120 h 235"/>
                <a:gd name="T24" fmla="*/ 56 w 165"/>
                <a:gd name="T25" fmla="*/ 182 h 235"/>
                <a:gd name="T26" fmla="*/ 111 w 165"/>
                <a:gd name="T27" fmla="*/ 204 h 235"/>
                <a:gd name="T28" fmla="*/ 165 w 165"/>
                <a:gd name="T29" fmla="*/ 185 h 235"/>
                <a:gd name="T30" fmla="*/ 165 w 165"/>
                <a:gd name="T31" fmla="*/ 21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5" h="235">
                  <a:moveTo>
                    <a:pt x="165" y="219"/>
                  </a:moveTo>
                  <a:cubicBezTo>
                    <a:pt x="148" y="230"/>
                    <a:pt x="128" y="235"/>
                    <a:pt x="104" y="235"/>
                  </a:cubicBezTo>
                  <a:cubicBezTo>
                    <a:pt x="84" y="235"/>
                    <a:pt x="66" y="230"/>
                    <a:pt x="50" y="221"/>
                  </a:cubicBezTo>
                  <a:cubicBezTo>
                    <a:pt x="34" y="212"/>
                    <a:pt x="22" y="198"/>
                    <a:pt x="13" y="181"/>
                  </a:cubicBezTo>
                  <a:cubicBezTo>
                    <a:pt x="4" y="164"/>
                    <a:pt x="0" y="144"/>
                    <a:pt x="0" y="123"/>
                  </a:cubicBezTo>
                  <a:cubicBezTo>
                    <a:pt x="0" y="86"/>
                    <a:pt x="10" y="56"/>
                    <a:pt x="31" y="34"/>
                  </a:cubicBezTo>
                  <a:cubicBezTo>
                    <a:pt x="52" y="11"/>
                    <a:pt x="80" y="0"/>
                    <a:pt x="114" y="0"/>
                  </a:cubicBezTo>
                  <a:cubicBezTo>
                    <a:pt x="134" y="0"/>
                    <a:pt x="151" y="4"/>
                    <a:pt x="165" y="11"/>
                  </a:cubicBezTo>
                  <a:cubicBezTo>
                    <a:pt x="165" y="48"/>
                    <a:pt x="165" y="48"/>
                    <a:pt x="165" y="48"/>
                  </a:cubicBezTo>
                  <a:cubicBezTo>
                    <a:pt x="149" y="36"/>
                    <a:pt x="131" y="31"/>
                    <a:pt x="113" y="31"/>
                  </a:cubicBezTo>
                  <a:cubicBezTo>
                    <a:pt x="90" y="31"/>
                    <a:pt x="71" y="39"/>
                    <a:pt x="57" y="55"/>
                  </a:cubicBezTo>
                  <a:cubicBezTo>
                    <a:pt x="43" y="72"/>
                    <a:pt x="36" y="93"/>
                    <a:pt x="36" y="120"/>
                  </a:cubicBezTo>
                  <a:cubicBezTo>
                    <a:pt x="36" y="146"/>
                    <a:pt x="42" y="167"/>
                    <a:pt x="56" y="182"/>
                  </a:cubicBezTo>
                  <a:cubicBezTo>
                    <a:pt x="70" y="197"/>
                    <a:pt x="88" y="204"/>
                    <a:pt x="111" y="204"/>
                  </a:cubicBezTo>
                  <a:cubicBezTo>
                    <a:pt x="130" y="204"/>
                    <a:pt x="148" y="198"/>
                    <a:pt x="165" y="185"/>
                  </a:cubicBezTo>
                  <a:lnTo>
                    <a:pt x="165"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 name="Freeform 39"/>
            <p:cNvSpPr>
              <a:spLocks noEditPoints="1"/>
            </p:cNvSpPr>
            <p:nvPr userDrawn="1"/>
          </p:nvSpPr>
          <p:spPr bwMode="auto">
            <a:xfrm>
              <a:off x="6037" y="2879"/>
              <a:ext cx="454" cy="556"/>
            </a:xfrm>
            <a:custGeom>
              <a:avLst/>
              <a:gdLst>
                <a:gd name="T0" fmla="*/ 192 w 192"/>
                <a:gd name="T1" fmla="*/ 126 h 235"/>
                <a:gd name="T2" fmla="*/ 36 w 192"/>
                <a:gd name="T3" fmla="*/ 126 h 235"/>
                <a:gd name="T4" fmla="*/ 56 w 192"/>
                <a:gd name="T5" fmla="*/ 184 h 235"/>
                <a:gd name="T6" fmla="*/ 108 w 192"/>
                <a:gd name="T7" fmla="*/ 204 h 235"/>
                <a:gd name="T8" fmla="*/ 177 w 192"/>
                <a:gd name="T9" fmla="*/ 180 h 235"/>
                <a:gd name="T10" fmla="*/ 177 w 192"/>
                <a:gd name="T11" fmla="*/ 213 h 235"/>
                <a:gd name="T12" fmla="*/ 100 w 192"/>
                <a:gd name="T13" fmla="*/ 235 h 235"/>
                <a:gd name="T14" fmla="*/ 26 w 192"/>
                <a:gd name="T15" fmla="*/ 204 h 235"/>
                <a:gd name="T16" fmla="*/ 0 w 192"/>
                <a:gd name="T17" fmla="*/ 118 h 235"/>
                <a:gd name="T18" fmla="*/ 13 w 192"/>
                <a:gd name="T19" fmla="*/ 58 h 235"/>
                <a:gd name="T20" fmla="*/ 49 w 192"/>
                <a:gd name="T21" fmla="*/ 15 h 235"/>
                <a:gd name="T22" fmla="*/ 101 w 192"/>
                <a:gd name="T23" fmla="*/ 0 h 235"/>
                <a:gd name="T24" fmla="*/ 168 w 192"/>
                <a:gd name="T25" fmla="*/ 28 h 235"/>
                <a:gd name="T26" fmla="*/ 192 w 192"/>
                <a:gd name="T27" fmla="*/ 108 h 235"/>
                <a:gd name="T28" fmla="*/ 192 w 192"/>
                <a:gd name="T29" fmla="*/ 126 h 235"/>
                <a:gd name="T30" fmla="*/ 156 w 192"/>
                <a:gd name="T31" fmla="*/ 96 h 235"/>
                <a:gd name="T32" fmla="*/ 141 w 192"/>
                <a:gd name="T33" fmla="*/ 48 h 235"/>
                <a:gd name="T34" fmla="*/ 101 w 192"/>
                <a:gd name="T35" fmla="*/ 31 h 235"/>
                <a:gd name="T36" fmla="*/ 59 w 192"/>
                <a:gd name="T37" fmla="*/ 49 h 235"/>
                <a:gd name="T38" fmla="*/ 37 w 192"/>
                <a:gd name="T39" fmla="*/ 96 h 235"/>
                <a:gd name="T40" fmla="*/ 156 w 192"/>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2" h="235">
                  <a:moveTo>
                    <a:pt x="192" y="126"/>
                  </a:moveTo>
                  <a:cubicBezTo>
                    <a:pt x="36" y="126"/>
                    <a:pt x="36" y="126"/>
                    <a:pt x="36" y="126"/>
                  </a:cubicBezTo>
                  <a:cubicBezTo>
                    <a:pt x="37" y="152"/>
                    <a:pt x="43" y="171"/>
                    <a:pt x="56" y="184"/>
                  </a:cubicBezTo>
                  <a:cubicBezTo>
                    <a:pt x="69" y="198"/>
                    <a:pt x="86" y="204"/>
                    <a:pt x="108" y="204"/>
                  </a:cubicBezTo>
                  <a:cubicBezTo>
                    <a:pt x="133" y="204"/>
                    <a:pt x="156" y="196"/>
                    <a:pt x="177" y="180"/>
                  </a:cubicBezTo>
                  <a:cubicBezTo>
                    <a:pt x="177" y="213"/>
                    <a:pt x="177" y="213"/>
                    <a:pt x="177" y="213"/>
                  </a:cubicBezTo>
                  <a:cubicBezTo>
                    <a:pt x="157" y="228"/>
                    <a:pt x="132" y="235"/>
                    <a:pt x="100" y="235"/>
                  </a:cubicBezTo>
                  <a:cubicBezTo>
                    <a:pt x="68" y="235"/>
                    <a:pt x="44" y="225"/>
                    <a:pt x="26" y="204"/>
                  </a:cubicBezTo>
                  <a:cubicBezTo>
                    <a:pt x="8" y="183"/>
                    <a:pt x="0" y="155"/>
                    <a:pt x="0" y="118"/>
                  </a:cubicBezTo>
                  <a:cubicBezTo>
                    <a:pt x="0" y="96"/>
                    <a:pt x="4" y="76"/>
                    <a:pt x="13" y="58"/>
                  </a:cubicBezTo>
                  <a:cubicBezTo>
                    <a:pt x="22" y="39"/>
                    <a:pt x="34" y="25"/>
                    <a:pt x="49" y="15"/>
                  </a:cubicBezTo>
                  <a:cubicBezTo>
                    <a:pt x="65" y="5"/>
                    <a:pt x="82" y="0"/>
                    <a:pt x="101" y="0"/>
                  </a:cubicBezTo>
                  <a:cubicBezTo>
                    <a:pt x="130" y="0"/>
                    <a:pt x="152" y="9"/>
                    <a:pt x="168" y="28"/>
                  </a:cubicBezTo>
                  <a:cubicBezTo>
                    <a:pt x="184" y="47"/>
                    <a:pt x="192" y="74"/>
                    <a:pt x="192" y="108"/>
                  </a:cubicBezTo>
                  <a:lnTo>
                    <a:pt x="192" y="126"/>
                  </a:lnTo>
                  <a:close/>
                  <a:moveTo>
                    <a:pt x="156" y="96"/>
                  </a:moveTo>
                  <a:cubicBezTo>
                    <a:pt x="156" y="75"/>
                    <a:pt x="151" y="59"/>
                    <a:pt x="141" y="48"/>
                  </a:cubicBezTo>
                  <a:cubicBezTo>
                    <a:pt x="132" y="36"/>
                    <a:pt x="118" y="31"/>
                    <a:pt x="101" y="31"/>
                  </a:cubicBezTo>
                  <a:cubicBezTo>
                    <a:pt x="84" y="31"/>
                    <a:pt x="70" y="37"/>
                    <a:pt x="59" y="49"/>
                  </a:cubicBezTo>
                  <a:cubicBezTo>
                    <a:pt x="47" y="60"/>
                    <a:pt x="40" y="76"/>
                    <a:pt x="37" y="96"/>
                  </a:cubicBezTo>
                  <a:lnTo>
                    <a:pt x="15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 name="Freeform 40"/>
            <p:cNvSpPr>
              <a:spLocks/>
            </p:cNvSpPr>
            <p:nvPr userDrawn="1"/>
          </p:nvSpPr>
          <p:spPr bwMode="auto">
            <a:xfrm>
              <a:off x="1388" y="3830"/>
              <a:ext cx="282" cy="404"/>
            </a:xfrm>
            <a:custGeom>
              <a:avLst/>
              <a:gdLst>
                <a:gd name="T0" fmla="*/ 282 w 282"/>
                <a:gd name="T1" fmla="*/ 42 h 404"/>
                <a:gd name="T2" fmla="*/ 166 w 282"/>
                <a:gd name="T3" fmla="*/ 42 h 404"/>
                <a:gd name="T4" fmla="*/ 166 w 282"/>
                <a:gd name="T5" fmla="*/ 404 h 404"/>
                <a:gd name="T6" fmla="*/ 119 w 282"/>
                <a:gd name="T7" fmla="*/ 404 h 404"/>
                <a:gd name="T8" fmla="*/ 119 w 282"/>
                <a:gd name="T9" fmla="*/ 42 h 404"/>
                <a:gd name="T10" fmla="*/ 0 w 282"/>
                <a:gd name="T11" fmla="*/ 42 h 404"/>
                <a:gd name="T12" fmla="*/ 0 w 282"/>
                <a:gd name="T13" fmla="*/ 0 h 404"/>
                <a:gd name="T14" fmla="*/ 282 w 282"/>
                <a:gd name="T15" fmla="*/ 0 h 404"/>
                <a:gd name="T16" fmla="*/ 282 w 282"/>
                <a:gd name="T17" fmla="*/ 4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2" h="404">
                  <a:moveTo>
                    <a:pt x="282" y="42"/>
                  </a:moveTo>
                  <a:lnTo>
                    <a:pt x="166" y="42"/>
                  </a:lnTo>
                  <a:lnTo>
                    <a:pt x="166" y="404"/>
                  </a:lnTo>
                  <a:lnTo>
                    <a:pt x="119" y="404"/>
                  </a:lnTo>
                  <a:lnTo>
                    <a:pt x="119" y="42"/>
                  </a:lnTo>
                  <a:lnTo>
                    <a:pt x="0" y="42"/>
                  </a:lnTo>
                  <a:lnTo>
                    <a:pt x="0" y="0"/>
                  </a:lnTo>
                  <a:lnTo>
                    <a:pt x="282" y="0"/>
                  </a:lnTo>
                  <a:lnTo>
                    <a:pt x="282"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 name="Freeform 41"/>
            <p:cNvSpPr>
              <a:spLocks noEditPoints="1"/>
            </p:cNvSpPr>
            <p:nvPr userDrawn="1"/>
          </p:nvSpPr>
          <p:spPr bwMode="auto">
            <a:xfrm>
              <a:off x="1646" y="3939"/>
              <a:ext cx="284" cy="302"/>
            </a:xfrm>
            <a:custGeom>
              <a:avLst/>
              <a:gdLst>
                <a:gd name="T0" fmla="*/ 120 w 120"/>
                <a:gd name="T1" fmla="*/ 64 h 128"/>
                <a:gd name="T2" fmla="*/ 104 w 120"/>
                <a:gd name="T3" fmla="*/ 110 h 128"/>
                <a:gd name="T4" fmla="*/ 59 w 120"/>
                <a:gd name="T5" fmla="*/ 128 h 128"/>
                <a:gd name="T6" fmla="*/ 16 w 120"/>
                <a:gd name="T7" fmla="*/ 111 h 128"/>
                <a:gd name="T8" fmla="*/ 0 w 120"/>
                <a:gd name="T9" fmla="*/ 65 h 128"/>
                <a:gd name="T10" fmla="*/ 16 w 120"/>
                <a:gd name="T11" fmla="*/ 18 h 128"/>
                <a:gd name="T12" fmla="*/ 62 w 120"/>
                <a:gd name="T13" fmla="*/ 0 h 128"/>
                <a:gd name="T14" fmla="*/ 105 w 120"/>
                <a:gd name="T15" fmla="*/ 17 h 128"/>
                <a:gd name="T16" fmla="*/ 120 w 120"/>
                <a:gd name="T17" fmla="*/ 64 h 128"/>
                <a:gd name="T18" fmla="*/ 100 w 120"/>
                <a:gd name="T19" fmla="*/ 64 h 128"/>
                <a:gd name="T20" fmla="*/ 90 w 120"/>
                <a:gd name="T21" fmla="*/ 29 h 128"/>
                <a:gd name="T22" fmla="*/ 61 w 120"/>
                <a:gd name="T23" fmla="*/ 17 h 128"/>
                <a:gd name="T24" fmla="*/ 31 w 120"/>
                <a:gd name="T25" fmla="*/ 29 h 128"/>
                <a:gd name="T26" fmla="*/ 20 w 120"/>
                <a:gd name="T27" fmla="*/ 65 h 128"/>
                <a:gd name="T28" fmla="*/ 31 w 120"/>
                <a:gd name="T29" fmla="*/ 99 h 128"/>
                <a:gd name="T30" fmla="*/ 61 w 120"/>
                <a:gd name="T31" fmla="*/ 111 h 128"/>
                <a:gd name="T32" fmla="*/ 90 w 120"/>
                <a:gd name="T33" fmla="*/ 99 h 128"/>
                <a:gd name="T34" fmla="*/ 100 w 120"/>
                <a:gd name="T35"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20" y="64"/>
                  </a:moveTo>
                  <a:cubicBezTo>
                    <a:pt x="120" y="83"/>
                    <a:pt x="115" y="99"/>
                    <a:pt x="104" y="110"/>
                  </a:cubicBezTo>
                  <a:cubicBezTo>
                    <a:pt x="93" y="122"/>
                    <a:pt x="78" y="128"/>
                    <a:pt x="59" y="128"/>
                  </a:cubicBezTo>
                  <a:cubicBezTo>
                    <a:pt x="41" y="128"/>
                    <a:pt x="27" y="122"/>
                    <a:pt x="16" y="111"/>
                  </a:cubicBezTo>
                  <a:cubicBezTo>
                    <a:pt x="5" y="99"/>
                    <a:pt x="0" y="84"/>
                    <a:pt x="0" y="65"/>
                  </a:cubicBezTo>
                  <a:cubicBezTo>
                    <a:pt x="0" y="45"/>
                    <a:pt x="5" y="29"/>
                    <a:pt x="16" y="18"/>
                  </a:cubicBezTo>
                  <a:cubicBezTo>
                    <a:pt x="27" y="6"/>
                    <a:pt x="43" y="0"/>
                    <a:pt x="62" y="0"/>
                  </a:cubicBezTo>
                  <a:cubicBezTo>
                    <a:pt x="80" y="0"/>
                    <a:pt x="94" y="6"/>
                    <a:pt x="105" y="17"/>
                  </a:cubicBezTo>
                  <a:cubicBezTo>
                    <a:pt x="115" y="28"/>
                    <a:pt x="120" y="44"/>
                    <a:pt x="120" y="64"/>
                  </a:cubicBezTo>
                  <a:close/>
                  <a:moveTo>
                    <a:pt x="100" y="64"/>
                  </a:moveTo>
                  <a:cubicBezTo>
                    <a:pt x="100" y="49"/>
                    <a:pt x="97" y="37"/>
                    <a:pt x="90" y="29"/>
                  </a:cubicBezTo>
                  <a:cubicBezTo>
                    <a:pt x="83" y="21"/>
                    <a:pt x="73" y="17"/>
                    <a:pt x="61" y="17"/>
                  </a:cubicBezTo>
                  <a:cubicBezTo>
                    <a:pt x="48" y="17"/>
                    <a:pt x="38" y="21"/>
                    <a:pt x="31" y="29"/>
                  </a:cubicBezTo>
                  <a:cubicBezTo>
                    <a:pt x="24" y="38"/>
                    <a:pt x="20" y="50"/>
                    <a:pt x="20" y="65"/>
                  </a:cubicBezTo>
                  <a:cubicBezTo>
                    <a:pt x="20" y="79"/>
                    <a:pt x="24" y="91"/>
                    <a:pt x="31" y="99"/>
                  </a:cubicBezTo>
                  <a:cubicBezTo>
                    <a:pt x="38" y="107"/>
                    <a:pt x="48" y="111"/>
                    <a:pt x="61" y="111"/>
                  </a:cubicBezTo>
                  <a:cubicBezTo>
                    <a:pt x="73" y="111"/>
                    <a:pt x="83" y="107"/>
                    <a:pt x="90" y="99"/>
                  </a:cubicBezTo>
                  <a:cubicBezTo>
                    <a:pt x="97" y="91"/>
                    <a:pt x="100" y="79"/>
                    <a:pt x="10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 name="Freeform 42"/>
            <p:cNvSpPr>
              <a:spLocks/>
            </p:cNvSpPr>
            <p:nvPr userDrawn="1"/>
          </p:nvSpPr>
          <p:spPr bwMode="auto">
            <a:xfrm>
              <a:off x="2001" y="3941"/>
              <a:ext cx="151" cy="293"/>
            </a:xfrm>
            <a:custGeom>
              <a:avLst/>
              <a:gdLst>
                <a:gd name="T0" fmla="*/ 64 w 64"/>
                <a:gd name="T1" fmla="*/ 22 h 124"/>
                <a:gd name="T2" fmla="*/ 49 w 64"/>
                <a:gd name="T3" fmla="*/ 18 h 124"/>
                <a:gd name="T4" fmla="*/ 28 w 64"/>
                <a:gd name="T5" fmla="*/ 30 h 124"/>
                <a:gd name="T6" fmla="*/ 20 w 64"/>
                <a:gd name="T7" fmla="*/ 62 h 124"/>
                <a:gd name="T8" fmla="*/ 20 w 64"/>
                <a:gd name="T9" fmla="*/ 124 h 124"/>
                <a:gd name="T10" fmla="*/ 0 w 64"/>
                <a:gd name="T11" fmla="*/ 124 h 124"/>
                <a:gd name="T12" fmla="*/ 0 w 64"/>
                <a:gd name="T13" fmla="*/ 2 h 124"/>
                <a:gd name="T14" fmla="*/ 20 w 64"/>
                <a:gd name="T15" fmla="*/ 2 h 124"/>
                <a:gd name="T16" fmla="*/ 20 w 64"/>
                <a:gd name="T17" fmla="*/ 27 h 124"/>
                <a:gd name="T18" fmla="*/ 20 w 64"/>
                <a:gd name="T19" fmla="*/ 27 h 124"/>
                <a:gd name="T20" fmla="*/ 33 w 64"/>
                <a:gd name="T21" fmla="*/ 7 h 124"/>
                <a:gd name="T22" fmla="*/ 52 w 64"/>
                <a:gd name="T23" fmla="*/ 0 h 124"/>
                <a:gd name="T24" fmla="*/ 64 w 64"/>
                <a:gd name="T25" fmla="*/ 2 h 124"/>
                <a:gd name="T26" fmla="*/ 64 w 64"/>
                <a:gd name="T27" fmla="*/ 2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124">
                  <a:moveTo>
                    <a:pt x="64" y="22"/>
                  </a:moveTo>
                  <a:cubicBezTo>
                    <a:pt x="61" y="19"/>
                    <a:pt x="56" y="18"/>
                    <a:pt x="49" y="18"/>
                  </a:cubicBezTo>
                  <a:cubicBezTo>
                    <a:pt x="40" y="18"/>
                    <a:pt x="33" y="22"/>
                    <a:pt x="28" y="30"/>
                  </a:cubicBezTo>
                  <a:cubicBezTo>
                    <a:pt x="23" y="38"/>
                    <a:pt x="20" y="49"/>
                    <a:pt x="20" y="62"/>
                  </a:cubicBezTo>
                  <a:cubicBezTo>
                    <a:pt x="20" y="124"/>
                    <a:pt x="20" y="124"/>
                    <a:pt x="20" y="124"/>
                  </a:cubicBezTo>
                  <a:cubicBezTo>
                    <a:pt x="0" y="124"/>
                    <a:pt x="0" y="124"/>
                    <a:pt x="0" y="124"/>
                  </a:cubicBezTo>
                  <a:cubicBezTo>
                    <a:pt x="0" y="2"/>
                    <a:pt x="0" y="2"/>
                    <a:pt x="0" y="2"/>
                  </a:cubicBezTo>
                  <a:cubicBezTo>
                    <a:pt x="20" y="2"/>
                    <a:pt x="20" y="2"/>
                    <a:pt x="20" y="2"/>
                  </a:cubicBezTo>
                  <a:cubicBezTo>
                    <a:pt x="20" y="27"/>
                    <a:pt x="20" y="27"/>
                    <a:pt x="20" y="27"/>
                  </a:cubicBezTo>
                  <a:cubicBezTo>
                    <a:pt x="20" y="27"/>
                    <a:pt x="20" y="27"/>
                    <a:pt x="20" y="27"/>
                  </a:cubicBezTo>
                  <a:cubicBezTo>
                    <a:pt x="23" y="19"/>
                    <a:pt x="27" y="12"/>
                    <a:pt x="33" y="7"/>
                  </a:cubicBezTo>
                  <a:cubicBezTo>
                    <a:pt x="39" y="2"/>
                    <a:pt x="45" y="0"/>
                    <a:pt x="52" y="0"/>
                  </a:cubicBezTo>
                  <a:cubicBezTo>
                    <a:pt x="57" y="0"/>
                    <a:pt x="61" y="0"/>
                    <a:pt x="64" y="2"/>
                  </a:cubicBezTo>
                  <a:lnTo>
                    <a:pt x="6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 name="Freeform 43"/>
            <p:cNvSpPr>
              <a:spLocks noEditPoints="1"/>
            </p:cNvSpPr>
            <p:nvPr userDrawn="1"/>
          </p:nvSpPr>
          <p:spPr bwMode="auto">
            <a:xfrm>
              <a:off x="2174" y="3939"/>
              <a:ext cx="283" cy="302"/>
            </a:xfrm>
            <a:custGeom>
              <a:avLst/>
              <a:gdLst>
                <a:gd name="T0" fmla="*/ 120 w 120"/>
                <a:gd name="T1" fmla="*/ 64 h 128"/>
                <a:gd name="T2" fmla="*/ 104 w 120"/>
                <a:gd name="T3" fmla="*/ 110 h 128"/>
                <a:gd name="T4" fmla="*/ 59 w 120"/>
                <a:gd name="T5" fmla="*/ 128 h 128"/>
                <a:gd name="T6" fmla="*/ 16 w 120"/>
                <a:gd name="T7" fmla="*/ 111 h 128"/>
                <a:gd name="T8" fmla="*/ 0 w 120"/>
                <a:gd name="T9" fmla="*/ 65 h 128"/>
                <a:gd name="T10" fmla="*/ 16 w 120"/>
                <a:gd name="T11" fmla="*/ 18 h 128"/>
                <a:gd name="T12" fmla="*/ 62 w 120"/>
                <a:gd name="T13" fmla="*/ 0 h 128"/>
                <a:gd name="T14" fmla="*/ 105 w 120"/>
                <a:gd name="T15" fmla="*/ 17 h 128"/>
                <a:gd name="T16" fmla="*/ 120 w 120"/>
                <a:gd name="T17" fmla="*/ 64 h 128"/>
                <a:gd name="T18" fmla="*/ 100 w 120"/>
                <a:gd name="T19" fmla="*/ 64 h 128"/>
                <a:gd name="T20" fmla="*/ 90 w 120"/>
                <a:gd name="T21" fmla="*/ 29 h 128"/>
                <a:gd name="T22" fmla="*/ 61 w 120"/>
                <a:gd name="T23" fmla="*/ 17 h 128"/>
                <a:gd name="T24" fmla="*/ 31 w 120"/>
                <a:gd name="T25" fmla="*/ 29 h 128"/>
                <a:gd name="T26" fmla="*/ 20 w 120"/>
                <a:gd name="T27" fmla="*/ 65 h 128"/>
                <a:gd name="T28" fmla="*/ 31 w 120"/>
                <a:gd name="T29" fmla="*/ 99 h 128"/>
                <a:gd name="T30" fmla="*/ 61 w 120"/>
                <a:gd name="T31" fmla="*/ 111 h 128"/>
                <a:gd name="T32" fmla="*/ 90 w 120"/>
                <a:gd name="T33" fmla="*/ 99 h 128"/>
                <a:gd name="T34" fmla="*/ 100 w 120"/>
                <a:gd name="T35"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20" y="64"/>
                  </a:moveTo>
                  <a:cubicBezTo>
                    <a:pt x="120" y="83"/>
                    <a:pt x="115" y="99"/>
                    <a:pt x="104" y="110"/>
                  </a:cubicBezTo>
                  <a:cubicBezTo>
                    <a:pt x="93" y="122"/>
                    <a:pt x="78" y="128"/>
                    <a:pt x="59" y="128"/>
                  </a:cubicBezTo>
                  <a:cubicBezTo>
                    <a:pt x="41" y="128"/>
                    <a:pt x="27" y="122"/>
                    <a:pt x="16" y="111"/>
                  </a:cubicBezTo>
                  <a:cubicBezTo>
                    <a:pt x="5" y="99"/>
                    <a:pt x="0" y="84"/>
                    <a:pt x="0" y="65"/>
                  </a:cubicBezTo>
                  <a:cubicBezTo>
                    <a:pt x="0" y="45"/>
                    <a:pt x="5" y="29"/>
                    <a:pt x="16" y="18"/>
                  </a:cubicBezTo>
                  <a:cubicBezTo>
                    <a:pt x="27" y="6"/>
                    <a:pt x="43" y="0"/>
                    <a:pt x="62" y="0"/>
                  </a:cubicBezTo>
                  <a:cubicBezTo>
                    <a:pt x="80" y="0"/>
                    <a:pt x="94" y="6"/>
                    <a:pt x="105" y="17"/>
                  </a:cubicBezTo>
                  <a:cubicBezTo>
                    <a:pt x="115" y="28"/>
                    <a:pt x="120" y="44"/>
                    <a:pt x="120" y="64"/>
                  </a:cubicBezTo>
                  <a:close/>
                  <a:moveTo>
                    <a:pt x="100" y="64"/>
                  </a:moveTo>
                  <a:cubicBezTo>
                    <a:pt x="100" y="49"/>
                    <a:pt x="97" y="37"/>
                    <a:pt x="90" y="29"/>
                  </a:cubicBezTo>
                  <a:cubicBezTo>
                    <a:pt x="83" y="21"/>
                    <a:pt x="73" y="17"/>
                    <a:pt x="61" y="17"/>
                  </a:cubicBezTo>
                  <a:cubicBezTo>
                    <a:pt x="48" y="17"/>
                    <a:pt x="38" y="21"/>
                    <a:pt x="31" y="29"/>
                  </a:cubicBezTo>
                  <a:cubicBezTo>
                    <a:pt x="24" y="38"/>
                    <a:pt x="20" y="50"/>
                    <a:pt x="20" y="65"/>
                  </a:cubicBezTo>
                  <a:cubicBezTo>
                    <a:pt x="20" y="79"/>
                    <a:pt x="24" y="91"/>
                    <a:pt x="31" y="99"/>
                  </a:cubicBezTo>
                  <a:cubicBezTo>
                    <a:pt x="38" y="107"/>
                    <a:pt x="48" y="111"/>
                    <a:pt x="61" y="111"/>
                  </a:cubicBezTo>
                  <a:cubicBezTo>
                    <a:pt x="73" y="111"/>
                    <a:pt x="83" y="107"/>
                    <a:pt x="90" y="99"/>
                  </a:cubicBezTo>
                  <a:cubicBezTo>
                    <a:pt x="97" y="91"/>
                    <a:pt x="100" y="79"/>
                    <a:pt x="10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 name="Freeform 44"/>
            <p:cNvSpPr>
              <a:spLocks/>
            </p:cNvSpPr>
            <p:nvPr userDrawn="1"/>
          </p:nvSpPr>
          <p:spPr bwMode="auto">
            <a:xfrm>
              <a:off x="2528" y="3939"/>
              <a:ext cx="242" cy="295"/>
            </a:xfrm>
            <a:custGeom>
              <a:avLst/>
              <a:gdLst>
                <a:gd name="T0" fmla="*/ 102 w 102"/>
                <a:gd name="T1" fmla="*/ 125 h 125"/>
                <a:gd name="T2" fmla="*/ 82 w 102"/>
                <a:gd name="T3" fmla="*/ 125 h 125"/>
                <a:gd name="T4" fmla="*/ 82 w 102"/>
                <a:gd name="T5" fmla="*/ 55 h 125"/>
                <a:gd name="T6" fmla="*/ 54 w 102"/>
                <a:gd name="T7" fmla="*/ 17 h 125"/>
                <a:gd name="T8" fmla="*/ 30 w 102"/>
                <a:gd name="T9" fmla="*/ 28 h 125"/>
                <a:gd name="T10" fmla="*/ 20 w 102"/>
                <a:gd name="T11" fmla="*/ 55 h 125"/>
                <a:gd name="T12" fmla="*/ 20 w 102"/>
                <a:gd name="T13" fmla="*/ 125 h 125"/>
                <a:gd name="T14" fmla="*/ 0 w 102"/>
                <a:gd name="T15" fmla="*/ 125 h 125"/>
                <a:gd name="T16" fmla="*/ 0 w 102"/>
                <a:gd name="T17" fmla="*/ 3 h 125"/>
                <a:gd name="T18" fmla="*/ 20 w 102"/>
                <a:gd name="T19" fmla="*/ 3 h 125"/>
                <a:gd name="T20" fmla="*/ 20 w 102"/>
                <a:gd name="T21" fmla="*/ 23 h 125"/>
                <a:gd name="T22" fmla="*/ 20 w 102"/>
                <a:gd name="T23" fmla="*/ 23 h 125"/>
                <a:gd name="T24" fmla="*/ 60 w 102"/>
                <a:gd name="T25" fmla="*/ 0 h 125"/>
                <a:gd name="T26" fmla="*/ 91 w 102"/>
                <a:gd name="T27" fmla="*/ 13 h 125"/>
                <a:gd name="T28" fmla="*/ 102 w 102"/>
                <a:gd name="T29" fmla="*/ 50 h 125"/>
                <a:gd name="T30" fmla="*/ 102 w 102"/>
                <a:gd name="T31"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2" h="125">
                  <a:moveTo>
                    <a:pt x="102" y="125"/>
                  </a:moveTo>
                  <a:cubicBezTo>
                    <a:pt x="82" y="125"/>
                    <a:pt x="82" y="125"/>
                    <a:pt x="82" y="125"/>
                  </a:cubicBezTo>
                  <a:cubicBezTo>
                    <a:pt x="82" y="55"/>
                    <a:pt x="82" y="55"/>
                    <a:pt x="82" y="55"/>
                  </a:cubicBezTo>
                  <a:cubicBezTo>
                    <a:pt x="82" y="30"/>
                    <a:pt x="73" y="17"/>
                    <a:pt x="54" y="17"/>
                  </a:cubicBezTo>
                  <a:cubicBezTo>
                    <a:pt x="44" y="17"/>
                    <a:pt x="36" y="20"/>
                    <a:pt x="30" y="28"/>
                  </a:cubicBezTo>
                  <a:cubicBezTo>
                    <a:pt x="23" y="35"/>
                    <a:pt x="20" y="44"/>
                    <a:pt x="20" y="55"/>
                  </a:cubicBezTo>
                  <a:cubicBezTo>
                    <a:pt x="20" y="125"/>
                    <a:pt x="20" y="125"/>
                    <a:pt x="20" y="125"/>
                  </a:cubicBezTo>
                  <a:cubicBezTo>
                    <a:pt x="0" y="125"/>
                    <a:pt x="0" y="125"/>
                    <a:pt x="0" y="125"/>
                  </a:cubicBezTo>
                  <a:cubicBezTo>
                    <a:pt x="0" y="3"/>
                    <a:pt x="0" y="3"/>
                    <a:pt x="0" y="3"/>
                  </a:cubicBezTo>
                  <a:cubicBezTo>
                    <a:pt x="20" y="3"/>
                    <a:pt x="20" y="3"/>
                    <a:pt x="20" y="3"/>
                  </a:cubicBezTo>
                  <a:cubicBezTo>
                    <a:pt x="20" y="23"/>
                    <a:pt x="20" y="23"/>
                    <a:pt x="20" y="23"/>
                  </a:cubicBezTo>
                  <a:cubicBezTo>
                    <a:pt x="20" y="23"/>
                    <a:pt x="20" y="23"/>
                    <a:pt x="20" y="23"/>
                  </a:cubicBezTo>
                  <a:cubicBezTo>
                    <a:pt x="29" y="8"/>
                    <a:pt x="43" y="0"/>
                    <a:pt x="60" y="0"/>
                  </a:cubicBezTo>
                  <a:cubicBezTo>
                    <a:pt x="74" y="0"/>
                    <a:pt x="84" y="4"/>
                    <a:pt x="91" y="13"/>
                  </a:cubicBezTo>
                  <a:cubicBezTo>
                    <a:pt x="98" y="22"/>
                    <a:pt x="102" y="34"/>
                    <a:pt x="102" y="50"/>
                  </a:cubicBezTo>
                  <a:lnTo>
                    <a:pt x="102"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 name="Freeform 45"/>
            <p:cNvSpPr>
              <a:spLocks/>
            </p:cNvSpPr>
            <p:nvPr userDrawn="1"/>
          </p:nvSpPr>
          <p:spPr bwMode="auto">
            <a:xfrm>
              <a:off x="2822" y="3861"/>
              <a:ext cx="168" cy="380"/>
            </a:xfrm>
            <a:custGeom>
              <a:avLst/>
              <a:gdLst>
                <a:gd name="T0" fmla="*/ 71 w 71"/>
                <a:gd name="T1" fmla="*/ 157 h 161"/>
                <a:gd name="T2" fmla="*/ 53 w 71"/>
                <a:gd name="T3" fmla="*/ 161 h 161"/>
                <a:gd name="T4" fmla="*/ 21 w 71"/>
                <a:gd name="T5" fmla="*/ 125 h 161"/>
                <a:gd name="T6" fmla="*/ 21 w 71"/>
                <a:gd name="T7" fmla="*/ 53 h 161"/>
                <a:gd name="T8" fmla="*/ 0 w 71"/>
                <a:gd name="T9" fmla="*/ 53 h 161"/>
                <a:gd name="T10" fmla="*/ 0 w 71"/>
                <a:gd name="T11" fmla="*/ 36 h 161"/>
                <a:gd name="T12" fmla="*/ 21 w 71"/>
                <a:gd name="T13" fmla="*/ 36 h 161"/>
                <a:gd name="T14" fmla="*/ 21 w 71"/>
                <a:gd name="T15" fmla="*/ 6 h 161"/>
                <a:gd name="T16" fmla="*/ 40 w 71"/>
                <a:gd name="T17" fmla="*/ 0 h 161"/>
                <a:gd name="T18" fmla="*/ 40 w 71"/>
                <a:gd name="T19" fmla="*/ 36 h 161"/>
                <a:gd name="T20" fmla="*/ 71 w 71"/>
                <a:gd name="T21" fmla="*/ 36 h 161"/>
                <a:gd name="T22" fmla="*/ 71 w 71"/>
                <a:gd name="T23" fmla="*/ 53 h 161"/>
                <a:gd name="T24" fmla="*/ 40 w 71"/>
                <a:gd name="T25" fmla="*/ 53 h 161"/>
                <a:gd name="T26" fmla="*/ 40 w 71"/>
                <a:gd name="T27" fmla="*/ 122 h 161"/>
                <a:gd name="T28" fmla="*/ 45 w 71"/>
                <a:gd name="T29" fmla="*/ 139 h 161"/>
                <a:gd name="T30" fmla="*/ 59 w 71"/>
                <a:gd name="T31" fmla="*/ 144 h 161"/>
                <a:gd name="T32" fmla="*/ 71 w 71"/>
                <a:gd name="T33" fmla="*/ 140 h 161"/>
                <a:gd name="T34" fmla="*/ 71 w 71"/>
                <a:gd name="T35" fmla="*/ 15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61">
                  <a:moveTo>
                    <a:pt x="71" y="157"/>
                  </a:moveTo>
                  <a:cubicBezTo>
                    <a:pt x="66" y="160"/>
                    <a:pt x="60" y="161"/>
                    <a:pt x="53" y="161"/>
                  </a:cubicBezTo>
                  <a:cubicBezTo>
                    <a:pt x="31" y="161"/>
                    <a:pt x="21" y="149"/>
                    <a:pt x="21" y="125"/>
                  </a:cubicBezTo>
                  <a:cubicBezTo>
                    <a:pt x="21" y="53"/>
                    <a:pt x="21" y="53"/>
                    <a:pt x="21" y="53"/>
                  </a:cubicBezTo>
                  <a:cubicBezTo>
                    <a:pt x="0" y="53"/>
                    <a:pt x="0" y="53"/>
                    <a:pt x="0" y="53"/>
                  </a:cubicBezTo>
                  <a:cubicBezTo>
                    <a:pt x="0" y="36"/>
                    <a:pt x="0" y="36"/>
                    <a:pt x="0" y="36"/>
                  </a:cubicBezTo>
                  <a:cubicBezTo>
                    <a:pt x="21" y="36"/>
                    <a:pt x="21" y="36"/>
                    <a:pt x="21" y="36"/>
                  </a:cubicBezTo>
                  <a:cubicBezTo>
                    <a:pt x="21" y="6"/>
                    <a:pt x="21" y="6"/>
                    <a:pt x="21" y="6"/>
                  </a:cubicBezTo>
                  <a:cubicBezTo>
                    <a:pt x="40" y="0"/>
                    <a:pt x="40" y="0"/>
                    <a:pt x="40" y="0"/>
                  </a:cubicBezTo>
                  <a:cubicBezTo>
                    <a:pt x="40" y="36"/>
                    <a:pt x="40" y="36"/>
                    <a:pt x="40" y="36"/>
                  </a:cubicBezTo>
                  <a:cubicBezTo>
                    <a:pt x="71" y="36"/>
                    <a:pt x="71" y="36"/>
                    <a:pt x="71" y="36"/>
                  </a:cubicBezTo>
                  <a:cubicBezTo>
                    <a:pt x="71" y="53"/>
                    <a:pt x="71" y="53"/>
                    <a:pt x="71" y="53"/>
                  </a:cubicBezTo>
                  <a:cubicBezTo>
                    <a:pt x="40" y="53"/>
                    <a:pt x="40" y="53"/>
                    <a:pt x="40" y="53"/>
                  </a:cubicBezTo>
                  <a:cubicBezTo>
                    <a:pt x="40" y="122"/>
                    <a:pt x="40" y="122"/>
                    <a:pt x="40" y="122"/>
                  </a:cubicBezTo>
                  <a:cubicBezTo>
                    <a:pt x="40" y="130"/>
                    <a:pt x="42" y="136"/>
                    <a:pt x="45" y="139"/>
                  </a:cubicBezTo>
                  <a:cubicBezTo>
                    <a:pt x="47" y="142"/>
                    <a:pt x="52" y="144"/>
                    <a:pt x="59" y="144"/>
                  </a:cubicBezTo>
                  <a:cubicBezTo>
                    <a:pt x="63" y="144"/>
                    <a:pt x="68" y="143"/>
                    <a:pt x="71" y="140"/>
                  </a:cubicBezTo>
                  <a:lnTo>
                    <a:pt x="71"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 name="Freeform 46"/>
            <p:cNvSpPr>
              <a:spLocks noEditPoints="1"/>
            </p:cNvSpPr>
            <p:nvPr userDrawn="1"/>
          </p:nvSpPr>
          <p:spPr bwMode="auto">
            <a:xfrm>
              <a:off x="3030" y="3939"/>
              <a:ext cx="284" cy="302"/>
            </a:xfrm>
            <a:custGeom>
              <a:avLst/>
              <a:gdLst>
                <a:gd name="T0" fmla="*/ 120 w 120"/>
                <a:gd name="T1" fmla="*/ 64 h 128"/>
                <a:gd name="T2" fmla="*/ 104 w 120"/>
                <a:gd name="T3" fmla="*/ 110 h 128"/>
                <a:gd name="T4" fmla="*/ 59 w 120"/>
                <a:gd name="T5" fmla="*/ 128 h 128"/>
                <a:gd name="T6" fmla="*/ 16 w 120"/>
                <a:gd name="T7" fmla="*/ 111 h 128"/>
                <a:gd name="T8" fmla="*/ 0 w 120"/>
                <a:gd name="T9" fmla="*/ 65 h 128"/>
                <a:gd name="T10" fmla="*/ 17 w 120"/>
                <a:gd name="T11" fmla="*/ 18 h 128"/>
                <a:gd name="T12" fmla="*/ 62 w 120"/>
                <a:gd name="T13" fmla="*/ 0 h 128"/>
                <a:gd name="T14" fmla="*/ 105 w 120"/>
                <a:gd name="T15" fmla="*/ 17 h 128"/>
                <a:gd name="T16" fmla="*/ 120 w 120"/>
                <a:gd name="T17" fmla="*/ 64 h 128"/>
                <a:gd name="T18" fmla="*/ 100 w 120"/>
                <a:gd name="T19" fmla="*/ 64 h 128"/>
                <a:gd name="T20" fmla="*/ 90 w 120"/>
                <a:gd name="T21" fmla="*/ 29 h 128"/>
                <a:gd name="T22" fmla="*/ 61 w 120"/>
                <a:gd name="T23" fmla="*/ 17 h 128"/>
                <a:gd name="T24" fmla="*/ 31 w 120"/>
                <a:gd name="T25" fmla="*/ 29 h 128"/>
                <a:gd name="T26" fmla="*/ 20 w 120"/>
                <a:gd name="T27" fmla="*/ 65 h 128"/>
                <a:gd name="T28" fmla="*/ 31 w 120"/>
                <a:gd name="T29" fmla="*/ 99 h 128"/>
                <a:gd name="T30" fmla="*/ 61 w 120"/>
                <a:gd name="T31" fmla="*/ 111 h 128"/>
                <a:gd name="T32" fmla="*/ 90 w 120"/>
                <a:gd name="T33" fmla="*/ 99 h 128"/>
                <a:gd name="T34" fmla="*/ 100 w 120"/>
                <a:gd name="T35"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20" y="64"/>
                  </a:moveTo>
                  <a:cubicBezTo>
                    <a:pt x="120" y="83"/>
                    <a:pt x="115" y="99"/>
                    <a:pt x="104" y="110"/>
                  </a:cubicBezTo>
                  <a:cubicBezTo>
                    <a:pt x="93" y="122"/>
                    <a:pt x="78" y="128"/>
                    <a:pt x="59" y="128"/>
                  </a:cubicBezTo>
                  <a:cubicBezTo>
                    <a:pt x="41" y="128"/>
                    <a:pt x="27" y="122"/>
                    <a:pt x="16" y="111"/>
                  </a:cubicBezTo>
                  <a:cubicBezTo>
                    <a:pt x="5" y="99"/>
                    <a:pt x="0" y="84"/>
                    <a:pt x="0" y="65"/>
                  </a:cubicBezTo>
                  <a:cubicBezTo>
                    <a:pt x="0" y="45"/>
                    <a:pt x="5" y="29"/>
                    <a:pt x="17" y="18"/>
                  </a:cubicBezTo>
                  <a:cubicBezTo>
                    <a:pt x="28" y="6"/>
                    <a:pt x="43" y="0"/>
                    <a:pt x="62" y="0"/>
                  </a:cubicBezTo>
                  <a:cubicBezTo>
                    <a:pt x="80" y="0"/>
                    <a:pt x="95" y="6"/>
                    <a:pt x="105" y="17"/>
                  </a:cubicBezTo>
                  <a:cubicBezTo>
                    <a:pt x="115" y="28"/>
                    <a:pt x="120" y="44"/>
                    <a:pt x="120" y="64"/>
                  </a:cubicBezTo>
                  <a:close/>
                  <a:moveTo>
                    <a:pt x="100" y="64"/>
                  </a:moveTo>
                  <a:cubicBezTo>
                    <a:pt x="100" y="49"/>
                    <a:pt x="97" y="37"/>
                    <a:pt x="90" y="29"/>
                  </a:cubicBezTo>
                  <a:cubicBezTo>
                    <a:pt x="83" y="21"/>
                    <a:pt x="73" y="17"/>
                    <a:pt x="61" y="17"/>
                  </a:cubicBezTo>
                  <a:cubicBezTo>
                    <a:pt x="48" y="17"/>
                    <a:pt x="38" y="21"/>
                    <a:pt x="31" y="29"/>
                  </a:cubicBezTo>
                  <a:cubicBezTo>
                    <a:pt x="24" y="38"/>
                    <a:pt x="20" y="50"/>
                    <a:pt x="20" y="65"/>
                  </a:cubicBezTo>
                  <a:cubicBezTo>
                    <a:pt x="20" y="79"/>
                    <a:pt x="24" y="91"/>
                    <a:pt x="31" y="99"/>
                  </a:cubicBezTo>
                  <a:cubicBezTo>
                    <a:pt x="38" y="107"/>
                    <a:pt x="48" y="111"/>
                    <a:pt x="61" y="111"/>
                  </a:cubicBezTo>
                  <a:cubicBezTo>
                    <a:pt x="74" y="111"/>
                    <a:pt x="83" y="107"/>
                    <a:pt x="90" y="99"/>
                  </a:cubicBezTo>
                  <a:cubicBezTo>
                    <a:pt x="97" y="91"/>
                    <a:pt x="100" y="79"/>
                    <a:pt x="10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 name="Freeform 47"/>
            <p:cNvSpPr>
              <a:spLocks/>
            </p:cNvSpPr>
            <p:nvPr userDrawn="1"/>
          </p:nvSpPr>
          <p:spPr bwMode="auto">
            <a:xfrm>
              <a:off x="3349" y="4170"/>
              <a:ext cx="78" cy="140"/>
            </a:xfrm>
            <a:custGeom>
              <a:avLst/>
              <a:gdLst>
                <a:gd name="T0" fmla="*/ 78 w 78"/>
                <a:gd name="T1" fmla="*/ 0 h 140"/>
                <a:gd name="T2" fmla="*/ 33 w 78"/>
                <a:gd name="T3" fmla="*/ 140 h 140"/>
                <a:gd name="T4" fmla="*/ 0 w 78"/>
                <a:gd name="T5" fmla="*/ 140 h 140"/>
                <a:gd name="T6" fmla="*/ 33 w 78"/>
                <a:gd name="T7" fmla="*/ 0 h 140"/>
                <a:gd name="T8" fmla="*/ 78 w 78"/>
                <a:gd name="T9" fmla="*/ 0 h 140"/>
              </a:gdLst>
              <a:ahLst/>
              <a:cxnLst>
                <a:cxn ang="0">
                  <a:pos x="T0" y="T1"/>
                </a:cxn>
                <a:cxn ang="0">
                  <a:pos x="T2" y="T3"/>
                </a:cxn>
                <a:cxn ang="0">
                  <a:pos x="T4" y="T5"/>
                </a:cxn>
                <a:cxn ang="0">
                  <a:pos x="T6" y="T7"/>
                </a:cxn>
                <a:cxn ang="0">
                  <a:pos x="T8" y="T9"/>
                </a:cxn>
              </a:cxnLst>
              <a:rect l="0" t="0" r="r" b="b"/>
              <a:pathLst>
                <a:path w="78" h="140">
                  <a:moveTo>
                    <a:pt x="78" y="0"/>
                  </a:moveTo>
                  <a:lnTo>
                    <a:pt x="33" y="140"/>
                  </a:lnTo>
                  <a:lnTo>
                    <a:pt x="0" y="140"/>
                  </a:lnTo>
                  <a:lnTo>
                    <a:pt x="33" y="0"/>
                  </a:lnTo>
                  <a:lnTo>
                    <a:pt x="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 name="Freeform 48"/>
            <p:cNvSpPr>
              <a:spLocks/>
            </p:cNvSpPr>
            <p:nvPr userDrawn="1"/>
          </p:nvSpPr>
          <p:spPr bwMode="auto">
            <a:xfrm>
              <a:off x="3626" y="3823"/>
              <a:ext cx="300" cy="418"/>
            </a:xfrm>
            <a:custGeom>
              <a:avLst/>
              <a:gdLst>
                <a:gd name="T0" fmla="*/ 127 w 127"/>
                <a:gd name="T1" fmla="*/ 167 h 177"/>
                <a:gd name="T2" fmla="*/ 80 w 127"/>
                <a:gd name="T3" fmla="*/ 177 h 177"/>
                <a:gd name="T4" fmla="*/ 38 w 127"/>
                <a:gd name="T5" fmla="*/ 166 h 177"/>
                <a:gd name="T6" fmla="*/ 10 w 127"/>
                <a:gd name="T7" fmla="*/ 136 h 177"/>
                <a:gd name="T8" fmla="*/ 0 w 127"/>
                <a:gd name="T9" fmla="*/ 92 h 177"/>
                <a:gd name="T10" fmla="*/ 11 w 127"/>
                <a:gd name="T11" fmla="*/ 45 h 177"/>
                <a:gd name="T12" fmla="*/ 42 w 127"/>
                <a:gd name="T13" fmla="*/ 12 h 177"/>
                <a:gd name="T14" fmla="*/ 87 w 127"/>
                <a:gd name="T15" fmla="*/ 0 h 177"/>
                <a:gd name="T16" fmla="*/ 127 w 127"/>
                <a:gd name="T17" fmla="*/ 7 h 177"/>
                <a:gd name="T18" fmla="*/ 127 w 127"/>
                <a:gd name="T19" fmla="*/ 29 h 177"/>
                <a:gd name="T20" fmla="*/ 87 w 127"/>
                <a:gd name="T21" fmla="*/ 18 h 177"/>
                <a:gd name="T22" fmla="*/ 52 w 127"/>
                <a:gd name="T23" fmla="*/ 27 h 177"/>
                <a:gd name="T24" fmla="*/ 29 w 127"/>
                <a:gd name="T25" fmla="*/ 53 h 177"/>
                <a:gd name="T26" fmla="*/ 21 w 127"/>
                <a:gd name="T27" fmla="*/ 91 h 177"/>
                <a:gd name="T28" fmla="*/ 28 w 127"/>
                <a:gd name="T29" fmla="*/ 127 h 177"/>
                <a:gd name="T30" fmla="*/ 50 w 127"/>
                <a:gd name="T31" fmla="*/ 151 h 177"/>
                <a:gd name="T32" fmla="*/ 83 w 127"/>
                <a:gd name="T33" fmla="*/ 159 h 177"/>
                <a:gd name="T34" fmla="*/ 127 w 127"/>
                <a:gd name="T35" fmla="*/ 148 h 177"/>
                <a:gd name="T36" fmla="*/ 127 w 127"/>
                <a:gd name="T37" fmla="*/ 16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177">
                  <a:moveTo>
                    <a:pt x="127" y="167"/>
                  </a:moveTo>
                  <a:cubicBezTo>
                    <a:pt x="115" y="174"/>
                    <a:pt x="99" y="177"/>
                    <a:pt x="80" y="177"/>
                  </a:cubicBezTo>
                  <a:cubicBezTo>
                    <a:pt x="64" y="177"/>
                    <a:pt x="50" y="174"/>
                    <a:pt x="38" y="166"/>
                  </a:cubicBezTo>
                  <a:cubicBezTo>
                    <a:pt x="26" y="159"/>
                    <a:pt x="16" y="149"/>
                    <a:pt x="10" y="136"/>
                  </a:cubicBezTo>
                  <a:cubicBezTo>
                    <a:pt x="3" y="123"/>
                    <a:pt x="0" y="109"/>
                    <a:pt x="0" y="92"/>
                  </a:cubicBezTo>
                  <a:cubicBezTo>
                    <a:pt x="0" y="74"/>
                    <a:pt x="3" y="59"/>
                    <a:pt x="11" y="45"/>
                  </a:cubicBezTo>
                  <a:cubicBezTo>
                    <a:pt x="18" y="31"/>
                    <a:pt x="29" y="20"/>
                    <a:pt x="42" y="12"/>
                  </a:cubicBezTo>
                  <a:cubicBezTo>
                    <a:pt x="55" y="4"/>
                    <a:pt x="70" y="0"/>
                    <a:pt x="87" y="0"/>
                  </a:cubicBezTo>
                  <a:cubicBezTo>
                    <a:pt x="103" y="0"/>
                    <a:pt x="116" y="3"/>
                    <a:pt x="127" y="7"/>
                  </a:cubicBezTo>
                  <a:cubicBezTo>
                    <a:pt x="127" y="29"/>
                    <a:pt x="127" y="29"/>
                    <a:pt x="127" y="29"/>
                  </a:cubicBezTo>
                  <a:cubicBezTo>
                    <a:pt x="115" y="22"/>
                    <a:pt x="101" y="18"/>
                    <a:pt x="87" y="18"/>
                  </a:cubicBezTo>
                  <a:cubicBezTo>
                    <a:pt x="74" y="18"/>
                    <a:pt x="62" y="21"/>
                    <a:pt x="52" y="27"/>
                  </a:cubicBezTo>
                  <a:cubicBezTo>
                    <a:pt x="42" y="33"/>
                    <a:pt x="34" y="42"/>
                    <a:pt x="29" y="53"/>
                  </a:cubicBezTo>
                  <a:cubicBezTo>
                    <a:pt x="23" y="64"/>
                    <a:pt x="21" y="76"/>
                    <a:pt x="21" y="91"/>
                  </a:cubicBezTo>
                  <a:cubicBezTo>
                    <a:pt x="21" y="104"/>
                    <a:pt x="23" y="116"/>
                    <a:pt x="28" y="127"/>
                  </a:cubicBezTo>
                  <a:cubicBezTo>
                    <a:pt x="34" y="137"/>
                    <a:pt x="41" y="145"/>
                    <a:pt x="50" y="151"/>
                  </a:cubicBezTo>
                  <a:cubicBezTo>
                    <a:pt x="60" y="156"/>
                    <a:pt x="71" y="159"/>
                    <a:pt x="83" y="159"/>
                  </a:cubicBezTo>
                  <a:cubicBezTo>
                    <a:pt x="100" y="159"/>
                    <a:pt x="115" y="155"/>
                    <a:pt x="127" y="148"/>
                  </a:cubicBezTo>
                  <a:lnTo>
                    <a:pt x="127" y="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 name="Freeform 49"/>
            <p:cNvSpPr>
              <a:spLocks noEditPoints="1"/>
            </p:cNvSpPr>
            <p:nvPr userDrawn="1"/>
          </p:nvSpPr>
          <p:spPr bwMode="auto">
            <a:xfrm>
              <a:off x="3979" y="3939"/>
              <a:ext cx="229" cy="302"/>
            </a:xfrm>
            <a:custGeom>
              <a:avLst/>
              <a:gdLst>
                <a:gd name="T0" fmla="*/ 97 w 97"/>
                <a:gd name="T1" fmla="*/ 125 h 128"/>
                <a:gd name="T2" fmla="*/ 77 w 97"/>
                <a:gd name="T3" fmla="*/ 125 h 128"/>
                <a:gd name="T4" fmla="*/ 77 w 97"/>
                <a:gd name="T5" fmla="*/ 106 h 128"/>
                <a:gd name="T6" fmla="*/ 77 w 97"/>
                <a:gd name="T7" fmla="*/ 106 h 128"/>
                <a:gd name="T8" fmla="*/ 39 w 97"/>
                <a:gd name="T9" fmla="*/ 128 h 128"/>
                <a:gd name="T10" fmla="*/ 11 w 97"/>
                <a:gd name="T11" fmla="*/ 118 h 128"/>
                <a:gd name="T12" fmla="*/ 0 w 97"/>
                <a:gd name="T13" fmla="*/ 93 h 128"/>
                <a:gd name="T14" fmla="*/ 41 w 97"/>
                <a:gd name="T15" fmla="*/ 53 h 128"/>
                <a:gd name="T16" fmla="*/ 77 w 97"/>
                <a:gd name="T17" fmla="*/ 48 h 128"/>
                <a:gd name="T18" fmla="*/ 52 w 97"/>
                <a:gd name="T19" fmla="*/ 17 h 128"/>
                <a:gd name="T20" fmla="*/ 12 w 97"/>
                <a:gd name="T21" fmla="*/ 32 h 128"/>
                <a:gd name="T22" fmla="*/ 12 w 97"/>
                <a:gd name="T23" fmla="*/ 12 h 128"/>
                <a:gd name="T24" fmla="*/ 31 w 97"/>
                <a:gd name="T25" fmla="*/ 4 h 128"/>
                <a:gd name="T26" fmla="*/ 54 w 97"/>
                <a:gd name="T27" fmla="*/ 0 h 128"/>
                <a:gd name="T28" fmla="*/ 97 w 97"/>
                <a:gd name="T29" fmla="*/ 46 h 128"/>
                <a:gd name="T30" fmla="*/ 97 w 97"/>
                <a:gd name="T31" fmla="*/ 125 h 128"/>
                <a:gd name="T32" fmla="*/ 77 w 97"/>
                <a:gd name="T33" fmla="*/ 63 h 128"/>
                <a:gd name="T34" fmla="*/ 48 w 97"/>
                <a:gd name="T35" fmla="*/ 68 h 128"/>
                <a:gd name="T36" fmla="*/ 27 w 97"/>
                <a:gd name="T37" fmla="*/ 75 h 128"/>
                <a:gd name="T38" fmla="*/ 20 w 97"/>
                <a:gd name="T39" fmla="*/ 91 h 128"/>
                <a:gd name="T40" fmla="*/ 27 w 97"/>
                <a:gd name="T41" fmla="*/ 106 h 128"/>
                <a:gd name="T42" fmla="*/ 44 w 97"/>
                <a:gd name="T43" fmla="*/ 111 h 128"/>
                <a:gd name="T44" fmla="*/ 68 w 97"/>
                <a:gd name="T45" fmla="*/ 101 h 128"/>
                <a:gd name="T46" fmla="*/ 77 w 97"/>
                <a:gd name="T47" fmla="*/ 76 h 128"/>
                <a:gd name="T48" fmla="*/ 77 w 97"/>
                <a:gd name="T49" fmla="*/ 6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28">
                  <a:moveTo>
                    <a:pt x="97" y="125"/>
                  </a:moveTo>
                  <a:cubicBezTo>
                    <a:pt x="77" y="125"/>
                    <a:pt x="77" y="125"/>
                    <a:pt x="77" y="125"/>
                  </a:cubicBezTo>
                  <a:cubicBezTo>
                    <a:pt x="77" y="106"/>
                    <a:pt x="77" y="106"/>
                    <a:pt x="77" y="106"/>
                  </a:cubicBezTo>
                  <a:cubicBezTo>
                    <a:pt x="77" y="106"/>
                    <a:pt x="77" y="106"/>
                    <a:pt x="77" y="106"/>
                  </a:cubicBezTo>
                  <a:cubicBezTo>
                    <a:pt x="68" y="121"/>
                    <a:pt x="56" y="128"/>
                    <a:pt x="39" y="128"/>
                  </a:cubicBezTo>
                  <a:cubicBezTo>
                    <a:pt x="28" y="128"/>
                    <a:pt x="18" y="125"/>
                    <a:pt x="11" y="118"/>
                  </a:cubicBezTo>
                  <a:cubicBezTo>
                    <a:pt x="4" y="112"/>
                    <a:pt x="0" y="103"/>
                    <a:pt x="0" y="93"/>
                  </a:cubicBezTo>
                  <a:cubicBezTo>
                    <a:pt x="0" y="70"/>
                    <a:pt x="14" y="57"/>
                    <a:pt x="41" y="53"/>
                  </a:cubicBezTo>
                  <a:cubicBezTo>
                    <a:pt x="77" y="48"/>
                    <a:pt x="77" y="48"/>
                    <a:pt x="77" y="48"/>
                  </a:cubicBezTo>
                  <a:cubicBezTo>
                    <a:pt x="77" y="27"/>
                    <a:pt x="69" y="17"/>
                    <a:pt x="52" y="17"/>
                  </a:cubicBezTo>
                  <a:cubicBezTo>
                    <a:pt x="38" y="17"/>
                    <a:pt x="24" y="22"/>
                    <a:pt x="12" y="32"/>
                  </a:cubicBezTo>
                  <a:cubicBezTo>
                    <a:pt x="12" y="12"/>
                    <a:pt x="12" y="12"/>
                    <a:pt x="12" y="12"/>
                  </a:cubicBezTo>
                  <a:cubicBezTo>
                    <a:pt x="16" y="9"/>
                    <a:pt x="22" y="6"/>
                    <a:pt x="31" y="4"/>
                  </a:cubicBezTo>
                  <a:cubicBezTo>
                    <a:pt x="39" y="1"/>
                    <a:pt x="47" y="0"/>
                    <a:pt x="54" y="0"/>
                  </a:cubicBezTo>
                  <a:cubicBezTo>
                    <a:pt x="83" y="0"/>
                    <a:pt x="97" y="15"/>
                    <a:pt x="97" y="46"/>
                  </a:cubicBezTo>
                  <a:lnTo>
                    <a:pt x="97" y="125"/>
                  </a:lnTo>
                  <a:close/>
                  <a:moveTo>
                    <a:pt x="77" y="63"/>
                  </a:moveTo>
                  <a:cubicBezTo>
                    <a:pt x="48" y="68"/>
                    <a:pt x="48" y="68"/>
                    <a:pt x="48" y="68"/>
                  </a:cubicBezTo>
                  <a:cubicBezTo>
                    <a:pt x="38" y="69"/>
                    <a:pt x="31" y="71"/>
                    <a:pt x="27" y="75"/>
                  </a:cubicBezTo>
                  <a:cubicBezTo>
                    <a:pt x="23" y="78"/>
                    <a:pt x="20" y="84"/>
                    <a:pt x="20" y="91"/>
                  </a:cubicBezTo>
                  <a:cubicBezTo>
                    <a:pt x="20" y="97"/>
                    <a:pt x="23" y="102"/>
                    <a:pt x="27" y="106"/>
                  </a:cubicBezTo>
                  <a:cubicBezTo>
                    <a:pt x="31" y="110"/>
                    <a:pt x="37" y="111"/>
                    <a:pt x="44" y="111"/>
                  </a:cubicBezTo>
                  <a:cubicBezTo>
                    <a:pt x="54" y="111"/>
                    <a:pt x="62" y="108"/>
                    <a:pt x="68" y="101"/>
                  </a:cubicBezTo>
                  <a:cubicBezTo>
                    <a:pt x="74" y="94"/>
                    <a:pt x="77" y="86"/>
                    <a:pt x="77" y="76"/>
                  </a:cubicBezTo>
                  <a:lnTo>
                    <a:pt x="77"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 name="Freeform 50"/>
            <p:cNvSpPr>
              <a:spLocks/>
            </p:cNvSpPr>
            <p:nvPr userDrawn="1"/>
          </p:nvSpPr>
          <p:spPr bwMode="auto">
            <a:xfrm>
              <a:off x="4296" y="3939"/>
              <a:ext cx="238" cy="295"/>
            </a:xfrm>
            <a:custGeom>
              <a:avLst/>
              <a:gdLst>
                <a:gd name="T0" fmla="*/ 101 w 101"/>
                <a:gd name="T1" fmla="*/ 125 h 125"/>
                <a:gd name="T2" fmla="*/ 82 w 101"/>
                <a:gd name="T3" fmla="*/ 125 h 125"/>
                <a:gd name="T4" fmla="*/ 82 w 101"/>
                <a:gd name="T5" fmla="*/ 55 h 125"/>
                <a:gd name="T6" fmla="*/ 53 w 101"/>
                <a:gd name="T7" fmla="*/ 17 h 125"/>
                <a:gd name="T8" fmla="*/ 29 w 101"/>
                <a:gd name="T9" fmla="*/ 28 h 125"/>
                <a:gd name="T10" fmla="*/ 19 w 101"/>
                <a:gd name="T11" fmla="*/ 55 h 125"/>
                <a:gd name="T12" fmla="*/ 19 w 101"/>
                <a:gd name="T13" fmla="*/ 125 h 125"/>
                <a:gd name="T14" fmla="*/ 0 w 101"/>
                <a:gd name="T15" fmla="*/ 125 h 125"/>
                <a:gd name="T16" fmla="*/ 0 w 101"/>
                <a:gd name="T17" fmla="*/ 3 h 125"/>
                <a:gd name="T18" fmla="*/ 19 w 101"/>
                <a:gd name="T19" fmla="*/ 3 h 125"/>
                <a:gd name="T20" fmla="*/ 19 w 101"/>
                <a:gd name="T21" fmla="*/ 23 h 125"/>
                <a:gd name="T22" fmla="*/ 20 w 101"/>
                <a:gd name="T23" fmla="*/ 23 h 125"/>
                <a:gd name="T24" fmla="*/ 60 w 101"/>
                <a:gd name="T25" fmla="*/ 0 h 125"/>
                <a:gd name="T26" fmla="*/ 91 w 101"/>
                <a:gd name="T27" fmla="*/ 13 h 125"/>
                <a:gd name="T28" fmla="*/ 101 w 101"/>
                <a:gd name="T29" fmla="*/ 50 h 125"/>
                <a:gd name="T30" fmla="*/ 101 w 101"/>
                <a:gd name="T31"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 h="125">
                  <a:moveTo>
                    <a:pt x="101" y="125"/>
                  </a:moveTo>
                  <a:cubicBezTo>
                    <a:pt x="82" y="125"/>
                    <a:pt x="82" y="125"/>
                    <a:pt x="82" y="125"/>
                  </a:cubicBezTo>
                  <a:cubicBezTo>
                    <a:pt x="82" y="55"/>
                    <a:pt x="82" y="55"/>
                    <a:pt x="82" y="55"/>
                  </a:cubicBezTo>
                  <a:cubicBezTo>
                    <a:pt x="82" y="30"/>
                    <a:pt x="72" y="17"/>
                    <a:pt x="53" y="17"/>
                  </a:cubicBezTo>
                  <a:cubicBezTo>
                    <a:pt x="44" y="17"/>
                    <a:pt x="36" y="20"/>
                    <a:pt x="29" y="28"/>
                  </a:cubicBezTo>
                  <a:cubicBezTo>
                    <a:pt x="23" y="35"/>
                    <a:pt x="19" y="44"/>
                    <a:pt x="19" y="55"/>
                  </a:cubicBezTo>
                  <a:cubicBezTo>
                    <a:pt x="19" y="125"/>
                    <a:pt x="19" y="125"/>
                    <a:pt x="19" y="125"/>
                  </a:cubicBezTo>
                  <a:cubicBezTo>
                    <a:pt x="0" y="125"/>
                    <a:pt x="0" y="125"/>
                    <a:pt x="0" y="125"/>
                  </a:cubicBezTo>
                  <a:cubicBezTo>
                    <a:pt x="0" y="3"/>
                    <a:pt x="0" y="3"/>
                    <a:pt x="0" y="3"/>
                  </a:cubicBezTo>
                  <a:cubicBezTo>
                    <a:pt x="19" y="3"/>
                    <a:pt x="19" y="3"/>
                    <a:pt x="19" y="3"/>
                  </a:cubicBezTo>
                  <a:cubicBezTo>
                    <a:pt x="19" y="23"/>
                    <a:pt x="19" y="23"/>
                    <a:pt x="19" y="23"/>
                  </a:cubicBezTo>
                  <a:cubicBezTo>
                    <a:pt x="20" y="23"/>
                    <a:pt x="20" y="23"/>
                    <a:pt x="20" y="23"/>
                  </a:cubicBezTo>
                  <a:cubicBezTo>
                    <a:pt x="29" y="8"/>
                    <a:pt x="42" y="0"/>
                    <a:pt x="60" y="0"/>
                  </a:cubicBezTo>
                  <a:cubicBezTo>
                    <a:pt x="73" y="0"/>
                    <a:pt x="84" y="4"/>
                    <a:pt x="91" y="13"/>
                  </a:cubicBezTo>
                  <a:cubicBezTo>
                    <a:pt x="98" y="22"/>
                    <a:pt x="101" y="34"/>
                    <a:pt x="101" y="50"/>
                  </a:cubicBezTo>
                  <a:lnTo>
                    <a:pt x="10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9" name="Freeform 51"/>
            <p:cNvSpPr>
              <a:spLocks noEditPoints="1"/>
            </p:cNvSpPr>
            <p:nvPr userDrawn="1"/>
          </p:nvSpPr>
          <p:spPr bwMode="auto">
            <a:xfrm>
              <a:off x="4598" y="3939"/>
              <a:ext cx="227" cy="302"/>
            </a:xfrm>
            <a:custGeom>
              <a:avLst/>
              <a:gdLst>
                <a:gd name="T0" fmla="*/ 96 w 96"/>
                <a:gd name="T1" fmla="*/ 125 h 128"/>
                <a:gd name="T2" fmla="*/ 77 w 96"/>
                <a:gd name="T3" fmla="*/ 125 h 128"/>
                <a:gd name="T4" fmla="*/ 77 w 96"/>
                <a:gd name="T5" fmla="*/ 106 h 128"/>
                <a:gd name="T6" fmla="*/ 76 w 96"/>
                <a:gd name="T7" fmla="*/ 106 h 128"/>
                <a:gd name="T8" fmla="*/ 39 w 96"/>
                <a:gd name="T9" fmla="*/ 128 h 128"/>
                <a:gd name="T10" fmla="*/ 11 w 96"/>
                <a:gd name="T11" fmla="*/ 118 h 128"/>
                <a:gd name="T12" fmla="*/ 0 w 96"/>
                <a:gd name="T13" fmla="*/ 93 h 128"/>
                <a:gd name="T14" fmla="*/ 40 w 96"/>
                <a:gd name="T15" fmla="*/ 53 h 128"/>
                <a:gd name="T16" fmla="*/ 77 w 96"/>
                <a:gd name="T17" fmla="*/ 48 h 128"/>
                <a:gd name="T18" fmla="*/ 52 w 96"/>
                <a:gd name="T19" fmla="*/ 17 h 128"/>
                <a:gd name="T20" fmla="*/ 12 w 96"/>
                <a:gd name="T21" fmla="*/ 32 h 128"/>
                <a:gd name="T22" fmla="*/ 12 w 96"/>
                <a:gd name="T23" fmla="*/ 12 h 128"/>
                <a:gd name="T24" fmla="*/ 30 w 96"/>
                <a:gd name="T25" fmla="*/ 4 h 128"/>
                <a:gd name="T26" fmla="*/ 53 w 96"/>
                <a:gd name="T27" fmla="*/ 0 h 128"/>
                <a:gd name="T28" fmla="*/ 96 w 96"/>
                <a:gd name="T29" fmla="*/ 46 h 128"/>
                <a:gd name="T30" fmla="*/ 96 w 96"/>
                <a:gd name="T31" fmla="*/ 125 h 128"/>
                <a:gd name="T32" fmla="*/ 77 w 96"/>
                <a:gd name="T33" fmla="*/ 63 h 128"/>
                <a:gd name="T34" fmla="*/ 47 w 96"/>
                <a:gd name="T35" fmla="*/ 68 h 128"/>
                <a:gd name="T36" fmla="*/ 26 w 96"/>
                <a:gd name="T37" fmla="*/ 75 h 128"/>
                <a:gd name="T38" fmla="*/ 20 w 96"/>
                <a:gd name="T39" fmla="*/ 91 h 128"/>
                <a:gd name="T40" fmla="*/ 27 w 96"/>
                <a:gd name="T41" fmla="*/ 106 h 128"/>
                <a:gd name="T42" fmla="*/ 43 w 96"/>
                <a:gd name="T43" fmla="*/ 111 h 128"/>
                <a:gd name="T44" fmla="*/ 67 w 96"/>
                <a:gd name="T45" fmla="*/ 101 h 128"/>
                <a:gd name="T46" fmla="*/ 77 w 96"/>
                <a:gd name="T47" fmla="*/ 76 h 128"/>
                <a:gd name="T48" fmla="*/ 77 w 96"/>
                <a:gd name="T49" fmla="*/ 6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6" h="128">
                  <a:moveTo>
                    <a:pt x="96" y="125"/>
                  </a:moveTo>
                  <a:cubicBezTo>
                    <a:pt x="77" y="125"/>
                    <a:pt x="77" y="125"/>
                    <a:pt x="77" y="125"/>
                  </a:cubicBezTo>
                  <a:cubicBezTo>
                    <a:pt x="77" y="106"/>
                    <a:pt x="77" y="106"/>
                    <a:pt x="77" y="106"/>
                  </a:cubicBezTo>
                  <a:cubicBezTo>
                    <a:pt x="76" y="106"/>
                    <a:pt x="76" y="106"/>
                    <a:pt x="76" y="106"/>
                  </a:cubicBezTo>
                  <a:cubicBezTo>
                    <a:pt x="68" y="121"/>
                    <a:pt x="55" y="128"/>
                    <a:pt x="39" y="128"/>
                  </a:cubicBezTo>
                  <a:cubicBezTo>
                    <a:pt x="27" y="128"/>
                    <a:pt x="18" y="125"/>
                    <a:pt x="11" y="118"/>
                  </a:cubicBezTo>
                  <a:cubicBezTo>
                    <a:pt x="3" y="112"/>
                    <a:pt x="0" y="103"/>
                    <a:pt x="0" y="93"/>
                  </a:cubicBezTo>
                  <a:cubicBezTo>
                    <a:pt x="0" y="70"/>
                    <a:pt x="13" y="57"/>
                    <a:pt x="40" y="53"/>
                  </a:cubicBezTo>
                  <a:cubicBezTo>
                    <a:pt x="77" y="48"/>
                    <a:pt x="77" y="48"/>
                    <a:pt x="77" y="48"/>
                  </a:cubicBezTo>
                  <a:cubicBezTo>
                    <a:pt x="77" y="27"/>
                    <a:pt x="68" y="17"/>
                    <a:pt x="52" y="17"/>
                  </a:cubicBezTo>
                  <a:cubicBezTo>
                    <a:pt x="37" y="17"/>
                    <a:pt x="24" y="22"/>
                    <a:pt x="12" y="32"/>
                  </a:cubicBezTo>
                  <a:cubicBezTo>
                    <a:pt x="12" y="12"/>
                    <a:pt x="12" y="12"/>
                    <a:pt x="12" y="12"/>
                  </a:cubicBezTo>
                  <a:cubicBezTo>
                    <a:pt x="15" y="9"/>
                    <a:pt x="22" y="6"/>
                    <a:pt x="30" y="4"/>
                  </a:cubicBezTo>
                  <a:cubicBezTo>
                    <a:pt x="39" y="1"/>
                    <a:pt x="47" y="0"/>
                    <a:pt x="53" y="0"/>
                  </a:cubicBezTo>
                  <a:cubicBezTo>
                    <a:pt x="82" y="0"/>
                    <a:pt x="96" y="15"/>
                    <a:pt x="96" y="46"/>
                  </a:cubicBezTo>
                  <a:lnTo>
                    <a:pt x="96" y="125"/>
                  </a:lnTo>
                  <a:close/>
                  <a:moveTo>
                    <a:pt x="77" y="63"/>
                  </a:moveTo>
                  <a:cubicBezTo>
                    <a:pt x="47" y="68"/>
                    <a:pt x="47" y="68"/>
                    <a:pt x="47" y="68"/>
                  </a:cubicBezTo>
                  <a:cubicBezTo>
                    <a:pt x="37" y="69"/>
                    <a:pt x="30" y="71"/>
                    <a:pt x="26" y="75"/>
                  </a:cubicBezTo>
                  <a:cubicBezTo>
                    <a:pt x="22" y="78"/>
                    <a:pt x="20" y="84"/>
                    <a:pt x="20" y="91"/>
                  </a:cubicBezTo>
                  <a:cubicBezTo>
                    <a:pt x="20" y="97"/>
                    <a:pt x="22" y="102"/>
                    <a:pt x="27" y="106"/>
                  </a:cubicBezTo>
                  <a:cubicBezTo>
                    <a:pt x="31" y="110"/>
                    <a:pt x="37" y="111"/>
                    <a:pt x="43" y="111"/>
                  </a:cubicBezTo>
                  <a:cubicBezTo>
                    <a:pt x="53" y="111"/>
                    <a:pt x="61" y="108"/>
                    <a:pt x="67" y="101"/>
                  </a:cubicBezTo>
                  <a:cubicBezTo>
                    <a:pt x="74" y="94"/>
                    <a:pt x="77" y="86"/>
                    <a:pt x="77" y="76"/>
                  </a:cubicBezTo>
                  <a:lnTo>
                    <a:pt x="77"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0" name="Freeform 52"/>
            <p:cNvSpPr>
              <a:spLocks noEditPoints="1"/>
            </p:cNvSpPr>
            <p:nvPr userDrawn="1"/>
          </p:nvSpPr>
          <p:spPr bwMode="auto">
            <a:xfrm>
              <a:off x="4892" y="3806"/>
              <a:ext cx="267" cy="435"/>
            </a:xfrm>
            <a:custGeom>
              <a:avLst/>
              <a:gdLst>
                <a:gd name="T0" fmla="*/ 113 w 113"/>
                <a:gd name="T1" fmla="*/ 181 h 184"/>
                <a:gd name="T2" fmla="*/ 93 w 113"/>
                <a:gd name="T3" fmla="*/ 181 h 184"/>
                <a:gd name="T4" fmla="*/ 93 w 113"/>
                <a:gd name="T5" fmla="*/ 160 h 184"/>
                <a:gd name="T6" fmla="*/ 92 w 113"/>
                <a:gd name="T7" fmla="*/ 160 h 184"/>
                <a:gd name="T8" fmla="*/ 51 w 113"/>
                <a:gd name="T9" fmla="*/ 184 h 184"/>
                <a:gd name="T10" fmla="*/ 14 w 113"/>
                <a:gd name="T11" fmla="*/ 167 h 184"/>
                <a:gd name="T12" fmla="*/ 0 w 113"/>
                <a:gd name="T13" fmla="*/ 123 h 184"/>
                <a:gd name="T14" fmla="*/ 15 w 113"/>
                <a:gd name="T15" fmla="*/ 74 h 184"/>
                <a:gd name="T16" fmla="*/ 56 w 113"/>
                <a:gd name="T17" fmla="*/ 56 h 184"/>
                <a:gd name="T18" fmla="*/ 92 w 113"/>
                <a:gd name="T19" fmla="*/ 76 h 184"/>
                <a:gd name="T20" fmla="*/ 93 w 113"/>
                <a:gd name="T21" fmla="*/ 76 h 184"/>
                <a:gd name="T22" fmla="*/ 93 w 113"/>
                <a:gd name="T23" fmla="*/ 0 h 184"/>
                <a:gd name="T24" fmla="*/ 113 w 113"/>
                <a:gd name="T25" fmla="*/ 0 h 184"/>
                <a:gd name="T26" fmla="*/ 113 w 113"/>
                <a:gd name="T27" fmla="*/ 181 h 184"/>
                <a:gd name="T28" fmla="*/ 93 w 113"/>
                <a:gd name="T29" fmla="*/ 126 h 184"/>
                <a:gd name="T30" fmla="*/ 93 w 113"/>
                <a:gd name="T31" fmla="*/ 108 h 184"/>
                <a:gd name="T32" fmla="*/ 83 w 113"/>
                <a:gd name="T33" fmla="*/ 83 h 184"/>
                <a:gd name="T34" fmla="*/ 58 w 113"/>
                <a:gd name="T35" fmla="*/ 73 h 184"/>
                <a:gd name="T36" fmla="*/ 30 w 113"/>
                <a:gd name="T37" fmla="*/ 86 h 184"/>
                <a:gd name="T38" fmla="*/ 20 w 113"/>
                <a:gd name="T39" fmla="*/ 122 h 184"/>
                <a:gd name="T40" fmla="*/ 30 w 113"/>
                <a:gd name="T41" fmla="*/ 155 h 184"/>
                <a:gd name="T42" fmla="*/ 56 w 113"/>
                <a:gd name="T43" fmla="*/ 167 h 184"/>
                <a:gd name="T44" fmla="*/ 83 w 113"/>
                <a:gd name="T45" fmla="*/ 156 h 184"/>
                <a:gd name="T46" fmla="*/ 93 w 113"/>
                <a:gd name="T47" fmla="*/ 12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3" h="184">
                  <a:moveTo>
                    <a:pt x="113" y="181"/>
                  </a:moveTo>
                  <a:cubicBezTo>
                    <a:pt x="93" y="181"/>
                    <a:pt x="93" y="181"/>
                    <a:pt x="93" y="181"/>
                  </a:cubicBezTo>
                  <a:cubicBezTo>
                    <a:pt x="93" y="160"/>
                    <a:pt x="93" y="160"/>
                    <a:pt x="93" y="160"/>
                  </a:cubicBezTo>
                  <a:cubicBezTo>
                    <a:pt x="92" y="160"/>
                    <a:pt x="92" y="160"/>
                    <a:pt x="92" y="160"/>
                  </a:cubicBezTo>
                  <a:cubicBezTo>
                    <a:pt x="83" y="176"/>
                    <a:pt x="69" y="184"/>
                    <a:pt x="51" y="184"/>
                  </a:cubicBezTo>
                  <a:cubicBezTo>
                    <a:pt x="35" y="184"/>
                    <a:pt x="23" y="179"/>
                    <a:pt x="14" y="167"/>
                  </a:cubicBezTo>
                  <a:cubicBezTo>
                    <a:pt x="5" y="156"/>
                    <a:pt x="0" y="142"/>
                    <a:pt x="0" y="123"/>
                  </a:cubicBezTo>
                  <a:cubicBezTo>
                    <a:pt x="0" y="103"/>
                    <a:pt x="5" y="87"/>
                    <a:pt x="15" y="74"/>
                  </a:cubicBezTo>
                  <a:cubicBezTo>
                    <a:pt x="25" y="62"/>
                    <a:pt x="39" y="56"/>
                    <a:pt x="56" y="56"/>
                  </a:cubicBezTo>
                  <a:cubicBezTo>
                    <a:pt x="73" y="56"/>
                    <a:pt x="85" y="63"/>
                    <a:pt x="92" y="76"/>
                  </a:cubicBezTo>
                  <a:cubicBezTo>
                    <a:pt x="93" y="76"/>
                    <a:pt x="93" y="76"/>
                    <a:pt x="93" y="76"/>
                  </a:cubicBezTo>
                  <a:cubicBezTo>
                    <a:pt x="93" y="0"/>
                    <a:pt x="93" y="0"/>
                    <a:pt x="93" y="0"/>
                  </a:cubicBezTo>
                  <a:cubicBezTo>
                    <a:pt x="113" y="0"/>
                    <a:pt x="113" y="0"/>
                    <a:pt x="113" y="0"/>
                  </a:cubicBezTo>
                  <a:lnTo>
                    <a:pt x="113" y="181"/>
                  </a:lnTo>
                  <a:close/>
                  <a:moveTo>
                    <a:pt x="93" y="126"/>
                  </a:moveTo>
                  <a:cubicBezTo>
                    <a:pt x="93" y="108"/>
                    <a:pt x="93" y="108"/>
                    <a:pt x="93" y="108"/>
                  </a:cubicBezTo>
                  <a:cubicBezTo>
                    <a:pt x="93" y="98"/>
                    <a:pt x="90" y="89"/>
                    <a:pt x="83" y="83"/>
                  </a:cubicBezTo>
                  <a:cubicBezTo>
                    <a:pt x="76" y="76"/>
                    <a:pt x="68" y="73"/>
                    <a:pt x="58" y="73"/>
                  </a:cubicBezTo>
                  <a:cubicBezTo>
                    <a:pt x="47" y="73"/>
                    <a:pt x="37" y="77"/>
                    <a:pt x="30" y="86"/>
                  </a:cubicBezTo>
                  <a:cubicBezTo>
                    <a:pt x="23" y="94"/>
                    <a:pt x="20" y="107"/>
                    <a:pt x="20" y="122"/>
                  </a:cubicBezTo>
                  <a:cubicBezTo>
                    <a:pt x="20" y="136"/>
                    <a:pt x="23" y="147"/>
                    <a:pt x="30" y="155"/>
                  </a:cubicBezTo>
                  <a:cubicBezTo>
                    <a:pt x="36" y="163"/>
                    <a:pt x="45" y="167"/>
                    <a:pt x="56" y="167"/>
                  </a:cubicBezTo>
                  <a:cubicBezTo>
                    <a:pt x="67" y="167"/>
                    <a:pt x="76" y="164"/>
                    <a:pt x="83" y="156"/>
                  </a:cubicBezTo>
                  <a:cubicBezTo>
                    <a:pt x="90" y="148"/>
                    <a:pt x="93" y="138"/>
                    <a:pt x="93"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1" name="Freeform 53"/>
            <p:cNvSpPr>
              <a:spLocks noEditPoints="1"/>
            </p:cNvSpPr>
            <p:nvPr userDrawn="1"/>
          </p:nvSpPr>
          <p:spPr bwMode="auto">
            <a:xfrm>
              <a:off x="5228" y="3939"/>
              <a:ext cx="229" cy="302"/>
            </a:xfrm>
            <a:custGeom>
              <a:avLst/>
              <a:gdLst>
                <a:gd name="T0" fmla="*/ 97 w 97"/>
                <a:gd name="T1" fmla="*/ 125 h 128"/>
                <a:gd name="T2" fmla="*/ 77 w 97"/>
                <a:gd name="T3" fmla="*/ 125 h 128"/>
                <a:gd name="T4" fmla="*/ 77 w 97"/>
                <a:gd name="T5" fmla="*/ 106 h 128"/>
                <a:gd name="T6" fmla="*/ 77 w 97"/>
                <a:gd name="T7" fmla="*/ 106 h 128"/>
                <a:gd name="T8" fmla="*/ 39 w 97"/>
                <a:gd name="T9" fmla="*/ 128 h 128"/>
                <a:gd name="T10" fmla="*/ 11 w 97"/>
                <a:gd name="T11" fmla="*/ 118 h 128"/>
                <a:gd name="T12" fmla="*/ 0 w 97"/>
                <a:gd name="T13" fmla="*/ 93 h 128"/>
                <a:gd name="T14" fmla="*/ 40 w 97"/>
                <a:gd name="T15" fmla="*/ 53 h 128"/>
                <a:gd name="T16" fmla="*/ 77 w 97"/>
                <a:gd name="T17" fmla="*/ 48 h 128"/>
                <a:gd name="T18" fmla="*/ 52 w 97"/>
                <a:gd name="T19" fmla="*/ 17 h 128"/>
                <a:gd name="T20" fmla="*/ 12 w 97"/>
                <a:gd name="T21" fmla="*/ 32 h 128"/>
                <a:gd name="T22" fmla="*/ 12 w 97"/>
                <a:gd name="T23" fmla="*/ 12 h 128"/>
                <a:gd name="T24" fmla="*/ 30 w 97"/>
                <a:gd name="T25" fmla="*/ 4 h 128"/>
                <a:gd name="T26" fmla="*/ 54 w 97"/>
                <a:gd name="T27" fmla="*/ 0 h 128"/>
                <a:gd name="T28" fmla="*/ 97 w 97"/>
                <a:gd name="T29" fmla="*/ 46 h 128"/>
                <a:gd name="T30" fmla="*/ 97 w 97"/>
                <a:gd name="T31" fmla="*/ 125 h 128"/>
                <a:gd name="T32" fmla="*/ 77 w 97"/>
                <a:gd name="T33" fmla="*/ 63 h 128"/>
                <a:gd name="T34" fmla="*/ 47 w 97"/>
                <a:gd name="T35" fmla="*/ 68 h 128"/>
                <a:gd name="T36" fmla="*/ 26 w 97"/>
                <a:gd name="T37" fmla="*/ 75 h 128"/>
                <a:gd name="T38" fmla="*/ 20 w 97"/>
                <a:gd name="T39" fmla="*/ 91 h 128"/>
                <a:gd name="T40" fmla="*/ 27 w 97"/>
                <a:gd name="T41" fmla="*/ 106 h 128"/>
                <a:gd name="T42" fmla="*/ 44 w 97"/>
                <a:gd name="T43" fmla="*/ 111 h 128"/>
                <a:gd name="T44" fmla="*/ 68 w 97"/>
                <a:gd name="T45" fmla="*/ 101 h 128"/>
                <a:gd name="T46" fmla="*/ 77 w 97"/>
                <a:gd name="T47" fmla="*/ 76 h 128"/>
                <a:gd name="T48" fmla="*/ 77 w 97"/>
                <a:gd name="T49" fmla="*/ 6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28">
                  <a:moveTo>
                    <a:pt x="97" y="125"/>
                  </a:moveTo>
                  <a:cubicBezTo>
                    <a:pt x="77" y="125"/>
                    <a:pt x="77" y="125"/>
                    <a:pt x="77" y="125"/>
                  </a:cubicBezTo>
                  <a:cubicBezTo>
                    <a:pt x="77" y="106"/>
                    <a:pt x="77" y="106"/>
                    <a:pt x="77" y="106"/>
                  </a:cubicBezTo>
                  <a:cubicBezTo>
                    <a:pt x="77" y="106"/>
                    <a:pt x="77" y="106"/>
                    <a:pt x="77" y="106"/>
                  </a:cubicBezTo>
                  <a:cubicBezTo>
                    <a:pt x="68" y="121"/>
                    <a:pt x="56" y="128"/>
                    <a:pt x="39" y="128"/>
                  </a:cubicBezTo>
                  <a:cubicBezTo>
                    <a:pt x="27" y="128"/>
                    <a:pt x="18" y="125"/>
                    <a:pt x="11" y="118"/>
                  </a:cubicBezTo>
                  <a:cubicBezTo>
                    <a:pt x="4" y="112"/>
                    <a:pt x="0" y="103"/>
                    <a:pt x="0" y="93"/>
                  </a:cubicBezTo>
                  <a:cubicBezTo>
                    <a:pt x="0" y="70"/>
                    <a:pt x="14" y="57"/>
                    <a:pt x="40" y="53"/>
                  </a:cubicBezTo>
                  <a:cubicBezTo>
                    <a:pt x="77" y="48"/>
                    <a:pt x="77" y="48"/>
                    <a:pt x="77" y="48"/>
                  </a:cubicBezTo>
                  <a:cubicBezTo>
                    <a:pt x="77" y="27"/>
                    <a:pt x="69" y="17"/>
                    <a:pt x="52" y="17"/>
                  </a:cubicBezTo>
                  <a:cubicBezTo>
                    <a:pt x="37" y="17"/>
                    <a:pt x="24" y="22"/>
                    <a:pt x="12" y="32"/>
                  </a:cubicBezTo>
                  <a:cubicBezTo>
                    <a:pt x="12" y="12"/>
                    <a:pt x="12" y="12"/>
                    <a:pt x="12" y="12"/>
                  </a:cubicBezTo>
                  <a:cubicBezTo>
                    <a:pt x="16" y="9"/>
                    <a:pt x="22" y="6"/>
                    <a:pt x="30" y="4"/>
                  </a:cubicBezTo>
                  <a:cubicBezTo>
                    <a:pt x="39" y="1"/>
                    <a:pt x="47" y="0"/>
                    <a:pt x="54" y="0"/>
                  </a:cubicBezTo>
                  <a:cubicBezTo>
                    <a:pt x="82" y="0"/>
                    <a:pt x="97" y="15"/>
                    <a:pt x="97" y="46"/>
                  </a:cubicBezTo>
                  <a:lnTo>
                    <a:pt x="97" y="125"/>
                  </a:lnTo>
                  <a:close/>
                  <a:moveTo>
                    <a:pt x="77" y="63"/>
                  </a:moveTo>
                  <a:cubicBezTo>
                    <a:pt x="47" y="68"/>
                    <a:pt x="47" y="68"/>
                    <a:pt x="47" y="68"/>
                  </a:cubicBezTo>
                  <a:cubicBezTo>
                    <a:pt x="37" y="69"/>
                    <a:pt x="30" y="71"/>
                    <a:pt x="26" y="75"/>
                  </a:cubicBezTo>
                  <a:cubicBezTo>
                    <a:pt x="22" y="78"/>
                    <a:pt x="20" y="84"/>
                    <a:pt x="20" y="91"/>
                  </a:cubicBezTo>
                  <a:cubicBezTo>
                    <a:pt x="20" y="97"/>
                    <a:pt x="22" y="102"/>
                    <a:pt x="27" y="106"/>
                  </a:cubicBezTo>
                  <a:cubicBezTo>
                    <a:pt x="31" y="110"/>
                    <a:pt x="37" y="111"/>
                    <a:pt x="44" y="111"/>
                  </a:cubicBezTo>
                  <a:cubicBezTo>
                    <a:pt x="53" y="111"/>
                    <a:pt x="61" y="108"/>
                    <a:pt x="68" y="101"/>
                  </a:cubicBezTo>
                  <a:cubicBezTo>
                    <a:pt x="74" y="94"/>
                    <a:pt x="77" y="86"/>
                    <a:pt x="77" y="76"/>
                  </a:cubicBezTo>
                  <a:lnTo>
                    <a:pt x="77"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2" name="Freeform 54"/>
            <p:cNvSpPr>
              <a:spLocks/>
            </p:cNvSpPr>
            <p:nvPr userDrawn="1"/>
          </p:nvSpPr>
          <p:spPr bwMode="auto">
            <a:xfrm>
              <a:off x="1386" y="4610"/>
              <a:ext cx="151" cy="412"/>
            </a:xfrm>
            <a:custGeom>
              <a:avLst/>
              <a:gdLst>
                <a:gd name="T0" fmla="*/ 64 w 64"/>
                <a:gd name="T1" fmla="*/ 110 h 174"/>
                <a:gd name="T2" fmla="*/ 51 w 64"/>
                <a:gd name="T3" fmla="*/ 157 h 174"/>
                <a:gd name="T4" fmla="*/ 16 w 64"/>
                <a:gd name="T5" fmla="*/ 174 h 174"/>
                <a:gd name="T6" fmla="*/ 0 w 64"/>
                <a:gd name="T7" fmla="*/ 171 h 174"/>
                <a:gd name="T8" fmla="*/ 0 w 64"/>
                <a:gd name="T9" fmla="*/ 151 h 174"/>
                <a:gd name="T10" fmla="*/ 17 w 64"/>
                <a:gd name="T11" fmla="*/ 156 h 174"/>
                <a:gd name="T12" fmla="*/ 44 w 64"/>
                <a:gd name="T13" fmla="*/ 110 h 174"/>
                <a:gd name="T14" fmla="*/ 44 w 64"/>
                <a:gd name="T15" fmla="*/ 0 h 174"/>
                <a:gd name="T16" fmla="*/ 64 w 64"/>
                <a:gd name="T17" fmla="*/ 0 h 174"/>
                <a:gd name="T18" fmla="*/ 64 w 64"/>
                <a:gd name="T19" fmla="*/ 11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174">
                  <a:moveTo>
                    <a:pt x="64" y="110"/>
                  </a:moveTo>
                  <a:cubicBezTo>
                    <a:pt x="64" y="129"/>
                    <a:pt x="59" y="145"/>
                    <a:pt x="51" y="157"/>
                  </a:cubicBezTo>
                  <a:cubicBezTo>
                    <a:pt x="43" y="168"/>
                    <a:pt x="31" y="174"/>
                    <a:pt x="16" y="174"/>
                  </a:cubicBezTo>
                  <a:cubicBezTo>
                    <a:pt x="10" y="174"/>
                    <a:pt x="4" y="173"/>
                    <a:pt x="0" y="171"/>
                  </a:cubicBezTo>
                  <a:cubicBezTo>
                    <a:pt x="0" y="151"/>
                    <a:pt x="0" y="151"/>
                    <a:pt x="0" y="151"/>
                  </a:cubicBezTo>
                  <a:cubicBezTo>
                    <a:pt x="4" y="154"/>
                    <a:pt x="10" y="156"/>
                    <a:pt x="17" y="156"/>
                  </a:cubicBezTo>
                  <a:cubicBezTo>
                    <a:pt x="35" y="156"/>
                    <a:pt x="44" y="140"/>
                    <a:pt x="44" y="110"/>
                  </a:cubicBezTo>
                  <a:cubicBezTo>
                    <a:pt x="44" y="0"/>
                    <a:pt x="44" y="0"/>
                    <a:pt x="44" y="0"/>
                  </a:cubicBezTo>
                  <a:cubicBezTo>
                    <a:pt x="64" y="0"/>
                    <a:pt x="64" y="0"/>
                    <a:pt x="64" y="0"/>
                  </a:cubicBezTo>
                  <a:lnTo>
                    <a:pt x="64"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3" name="Freeform 55"/>
            <p:cNvSpPr>
              <a:spLocks/>
            </p:cNvSpPr>
            <p:nvPr userDrawn="1"/>
          </p:nvSpPr>
          <p:spPr bwMode="auto">
            <a:xfrm>
              <a:off x="1627" y="4726"/>
              <a:ext cx="239" cy="296"/>
            </a:xfrm>
            <a:custGeom>
              <a:avLst/>
              <a:gdLst>
                <a:gd name="T0" fmla="*/ 101 w 101"/>
                <a:gd name="T1" fmla="*/ 122 h 125"/>
                <a:gd name="T2" fmla="*/ 82 w 101"/>
                <a:gd name="T3" fmla="*/ 122 h 125"/>
                <a:gd name="T4" fmla="*/ 82 w 101"/>
                <a:gd name="T5" fmla="*/ 103 h 125"/>
                <a:gd name="T6" fmla="*/ 81 w 101"/>
                <a:gd name="T7" fmla="*/ 103 h 125"/>
                <a:gd name="T8" fmla="*/ 43 w 101"/>
                <a:gd name="T9" fmla="*/ 125 h 125"/>
                <a:gd name="T10" fmla="*/ 0 w 101"/>
                <a:gd name="T11" fmla="*/ 73 h 125"/>
                <a:gd name="T12" fmla="*/ 0 w 101"/>
                <a:gd name="T13" fmla="*/ 0 h 125"/>
                <a:gd name="T14" fmla="*/ 19 w 101"/>
                <a:gd name="T15" fmla="*/ 0 h 125"/>
                <a:gd name="T16" fmla="*/ 19 w 101"/>
                <a:gd name="T17" fmla="*/ 70 h 125"/>
                <a:gd name="T18" fmla="*/ 49 w 101"/>
                <a:gd name="T19" fmla="*/ 108 h 125"/>
                <a:gd name="T20" fmla="*/ 72 w 101"/>
                <a:gd name="T21" fmla="*/ 98 h 125"/>
                <a:gd name="T22" fmla="*/ 82 w 101"/>
                <a:gd name="T23" fmla="*/ 70 h 125"/>
                <a:gd name="T24" fmla="*/ 82 w 101"/>
                <a:gd name="T25" fmla="*/ 0 h 125"/>
                <a:gd name="T26" fmla="*/ 101 w 101"/>
                <a:gd name="T27" fmla="*/ 0 h 125"/>
                <a:gd name="T28" fmla="*/ 101 w 101"/>
                <a:gd name="T29" fmla="*/ 12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 h="125">
                  <a:moveTo>
                    <a:pt x="101" y="122"/>
                  </a:moveTo>
                  <a:cubicBezTo>
                    <a:pt x="82" y="122"/>
                    <a:pt x="82" y="122"/>
                    <a:pt x="82" y="122"/>
                  </a:cubicBezTo>
                  <a:cubicBezTo>
                    <a:pt x="82" y="103"/>
                    <a:pt x="82" y="103"/>
                    <a:pt x="82" y="103"/>
                  </a:cubicBezTo>
                  <a:cubicBezTo>
                    <a:pt x="81" y="103"/>
                    <a:pt x="81" y="103"/>
                    <a:pt x="81" y="103"/>
                  </a:cubicBezTo>
                  <a:cubicBezTo>
                    <a:pt x="73" y="117"/>
                    <a:pt x="60" y="125"/>
                    <a:pt x="43" y="125"/>
                  </a:cubicBezTo>
                  <a:cubicBezTo>
                    <a:pt x="14" y="125"/>
                    <a:pt x="0" y="108"/>
                    <a:pt x="0" y="73"/>
                  </a:cubicBezTo>
                  <a:cubicBezTo>
                    <a:pt x="0" y="0"/>
                    <a:pt x="0" y="0"/>
                    <a:pt x="0" y="0"/>
                  </a:cubicBezTo>
                  <a:cubicBezTo>
                    <a:pt x="19" y="0"/>
                    <a:pt x="19" y="0"/>
                    <a:pt x="19" y="0"/>
                  </a:cubicBezTo>
                  <a:cubicBezTo>
                    <a:pt x="19" y="70"/>
                    <a:pt x="19" y="70"/>
                    <a:pt x="19" y="70"/>
                  </a:cubicBezTo>
                  <a:cubicBezTo>
                    <a:pt x="19" y="95"/>
                    <a:pt x="29" y="108"/>
                    <a:pt x="49" y="108"/>
                  </a:cubicBezTo>
                  <a:cubicBezTo>
                    <a:pt x="59" y="108"/>
                    <a:pt x="66" y="105"/>
                    <a:pt x="72" y="98"/>
                  </a:cubicBezTo>
                  <a:cubicBezTo>
                    <a:pt x="78" y="91"/>
                    <a:pt x="82" y="81"/>
                    <a:pt x="82" y="70"/>
                  </a:cubicBezTo>
                  <a:cubicBezTo>
                    <a:pt x="82" y="0"/>
                    <a:pt x="82" y="0"/>
                    <a:pt x="82" y="0"/>
                  </a:cubicBezTo>
                  <a:cubicBezTo>
                    <a:pt x="101" y="0"/>
                    <a:pt x="101" y="0"/>
                    <a:pt x="101" y="0"/>
                  </a:cubicBezTo>
                  <a:lnTo>
                    <a:pt x="101"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4" name="Rectangle 56"/>
            <p:cNvSpPr>
              <a:spLocks noChangeArrowheads="1"/>
            </p:cNvSpPr>
            <p:nvPr userDrawn="1"/>
          </p:nvSpPr>
          <p:spPr bwMode="auto">
            <a:xfrm>
              <a:off x="1961" y="4587"/>
              <a:ext cx="45" cy="42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5" name="Freeform 57"/>
            <p:cNvSpPr>
              <a:spLocks/>
            </p:cNvSpPr>
            <p:nvPr userDrawn="1"/>
          </p:nvSpPr>
          <p:spPr bwMode="auto">
            <a:xfrm>
              <a:off x="2058" y="4726"/>
              <a:ext cx="272" cy="423"/>
            </a:xfrm>
            <a:custGeom>
              <a:avLst/>
              <a:gdLst>
                <a:gd name="T0" fmla="*/ 115 w 115"/>
                <a:gd name="T1" fmla="*/ 0 h 179"/>
                <a:gd name="T2" fmla="*/ 59 w 115"/>
                <a:gd name="T3" fmla="*/ 141 h 179"/>
                <a:gd name="T4" fmla="*/ 17 w 115"/>
                <a:gd name="T5" fmla="*/ 179 h 179"/>
                <a:gd name="T6" fmla="*/ 4 w 115"/>
                <a:gd name="T7" fmla="*/ 178 h 179"/>
                <a:gd name="T8" fmla="*/ 4 w 115"/>
                <a:gd name="T9" fmla="*/ 160 h 179"/>
                <a:gd name="T10" fmla="*/ 15 w 115"/>
                <a:gd name="T11" fmla="*/ 162 h 179"/>
                <a:gd name="T12" fmla="*/ 38 w 115"/>
                <a:gd name="T13" fmla="*/ 145 h 179"/>
                <a:gd name="T14" fmla="*/ 47 w 115"/>
                <a:gd name="T15" fmla="*/ 122 h 179"/>
                <a:gd name="T16" fmla="*/ 0 w 115"/>
                <a:gd name="T17" fmla="*/ 0 h 179"/>
                <a:gd name="T18" fmla="*/ 21 w 115"/>
                <a:gd name="T19" fmla="*/ 0 h 179"/>
                <a:gd name="T20" fmla="*/ 54 w 115"/>
                <a:gd name="T21" fmla="*/ 94 h 179"/>
                <a:gd name="T22" fmla="*/ 57 w 115"/>
                <a:gd name="T23" fmla="*/ 103 h 179"/>
                <a:gd name="T24" fmla="*/ 58 w 115"/>
                <a:gd name="T25" fmla="*/ 103 h 179"/>
                <a:gd name="T26" fmla="*/ 60 w 115"/>
                <a:gd name="T27" fmla="*/ 94 h 179"/>
                <a:gd name="T28" fmla="*/ 95 w 115"/>
                <a:gd name="T29" fmla="*/ 0 h 179"/>
                <a:gd name="T30" fmla="*/ 115 w 115"/>
                <a:gd name="T3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179">
                  <a:moveTo>
                    <a:pt x="115" y="0"/>
                  </a:moveTo>
                  <a:cubicBezTo>
                    <a:pt x="59" y="141"/>
                    <a:pt x="59" y="141"/>
                    <a:pt x="59" y="141"/>
                  </a:cubicBezTo>
                  <a:cubicBezTo>
                    <a:pt x="49" y="167"/>
                    <a:pt x="35" y="179"/>
                    <a:pt x="17" y="179"/>
                  </a:cubicBezTo>
                  <a:cubicBezTo>
                    <a:pt x="11" y="179"/>
                    <a:pt x="7" y="179"/>
                    <a:pt x="4" y="178"/>
                  </a:cubicBezTo>
                  <a:cubicBezTo>
                    <a:pt x="4" y="160"/>
                    <a:pt x="4" y="160"/>
                    <a:pt x="4" y="160"/>
                  </a:cubicBezTo>
                  <a:cubicBezTo>
                    <a:pt x="8" y="162"/>
                    <a:pt x="12" y="162"/>
                    <a:pt x="15" y="162"/>
                  </a:cubicBezTo>
                  <a:cubicBezTo>
                    <a:pt x="25" y="162"/>
                    <a:pt x="33" y="157"/>
                    <a:pt x="38" y="145"/>
                  </a:cubicBezTo>
                  <a:cubicBezTo>
                    <a:pt x="47" y="122"/>
                    <a:pt x="47" y="122"/>
                    <a:pt x="47" y="122"/>
                  </a:cubicBezTo>
                  <a:cubicBezTo>
                    <a:pt x="0" y="0"/>
                    <a:pt x="0" y="0"/>
                    <a:pt x="0" y="0"/>
                  </a:cubicBezTo>
                  <a:cubicBezTo>
                    <a:pt x="21" y="0"/>
                    <a:pt x="21" y="0"/>
                    <a:pt x="21" y="0"/>
                  </a:cubicBezTo>
                  <a:cubicBezTo>
                    <a:pt x="54" y="94"/>
                    <a:pt x="54" y="94"/>
                    <a:pt x="54" y="94"/>
                  </a:cubicBezTo>
                  <a:cubicBezTo>
                    <a:pt x="57" y="103"/>
                    <a:pt x="57" y="103"/>
                    <a:pt x="57" y="103"/>
                  </a:cubicBezTo>
                  <a:cubicBezTo>
                    <a:pt x="58" y="103"/>
                    <a:pt x="58" y="103"/>
                    <a:pt x="58" y="103"/>
                  </a:cubicBezTo>
                  <a:cubicBezTo>
                    <a:pt x="58" y="101"/>
                    <a:pt x="59" y="98"/>
                    <a:pt x="60" y="94"/>
                  </a:cubicBezTo>
                  <a:cubicBezTo>
                    <a:pt x="95" y="0"/>
                    <a:pt x="95" y="0"/>
                    <a:pt x="95" y="0"/>
                  </a:cubicBezTo>
                  <a:lnTo>
                    <a:pt x="1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6" name="Freeform 58"/>
            <p:cNvSpPr>
              <a:spLocks/>
            </p:cNvSpPr>
            <p:nvPr userDrawn="1"/>
          </p:nvSpPr>
          <p:spPr bwMode="auto">
            <a:xfrm>
              <a:off x="2469" y="4601"/>
              <a:ext cx="140" cy="414"/>
            </a:xfrm>
            <a:custGeom>
              <a:avLst/>
              <a:gdLst>
                <a:gd name="T0" fmla="*/ 40 w 59"/>
                <a:gd name="T1" fmla="*/ 175 h 175"/>
                <a:gd name="T2" fmla="*/ 40 w 59"/>
                <a:gd name="T3" fmla="*/ 27 h 175"/>
                <a:gd name="T4" fmla="*/ 22 w 59"/>
                <a:gd name="T5" fmla="*/ 39 h 175"/>
                <a:gd name="T6" fmla="*/ 0 w 59"/>
                <a:gd name="T7" fmla="*/ 47 h 175"/>
                <a:gd name="T8" fmla="*/ 0 w 59"/>
                <a:gd name="T9" fmla="*/ 28 h 175"/>
                <a:gd name="T10" fmla="*/ 28 w 59"/>
                <a:gd name="T11" fmla="*/ 16 h 175"/>
                <a:gd name="T12" fmla="*/ 52 w 59"/>
                <a:gd name="T13" fmla="*/ 0 h 175"/>
                <a:gd name="T14" fmla="*/ 59 w 59"/>
                <a:gd name="T15" fmla="*/ 0 h 175"/>
                <a:gd name="T16" fmla="*/ 59 w 59"/>
                <a:gd name="T17" fmla="*/ 175 h 175"/>
                <a:gd name="T18" fmla="*/ 40 w 59"/>
                <a:gd name="T19"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175">
                  <a:moveTo>
                    <a:pt x="40" y="175"/>
                  </a:moveTo>
                  <a:cubicBezTo>
                    <a:pt x="40" y="27"/>
                    <a:pt x="40" y="27"/>
                    <a:pt x="40" y="27"/>
                  </a:cubicBezTo>
                  <a:cubicBezTo>
                    <a:pt x="36" y="31"/>
                    <a:pt x="30" y="34"/>
                    <a:pt x="22" y="39"/>
                  </a:cubicBezTo>
                  <a:cubicBezTo>
                    <a:pt x="14" y="43"/>
                    <a:pt x="7" y="46"/>
                    <a:pt x="0" y="47"/>
                  </a:cubicBezTo>
                  <a:cubicBezTo>
                    <a:pt x="0" y="28"/>
                    <a:pt x="0" y="28"/>
                    <a:pt x="0" y="28"/>
                  </a:cubicBezTo>
                  <a:cubicBezTo>
                    <a:pt x="9" y="25"/>
                    <a:pt x="18" y="21"/>
                    <a:pt x="28" y="16"/>
                  </a:cubicBezTo>
                  <a:cubicBezTo>
                    <a:pt x="38" y="11"/>
                    <a:pt x="46" y="5"/>
                    <a:pt x="52" y="0"/>
                  </a:cubicBezTo>
                  <a:cubicBezTo>
                    <a:pt x="59" y="0"/>
                    <a:pt x="59" y="0"/>
                    <a:pt x="59" y="0"/>
                  </a:cubicBezTo>
                  <a:cubicBezTo>
                    <a:pt x="59" y="175"/>
                    <a:pt x="59" y="175"/>
                    <a:pt x="59" y="175"/>
                  </a:cubicBezTo>
                  <a:lnTo>
                    <a:pt x="4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7" name="Freeform 59"/>
            <p:cNvSpPr>
              <a:spLocks noEditPoints="1"/>
            </p:cNvSpPr>
            <p:nvPr userDrawn="1"/>
          </p:nvSpPr>
          <p:spPr bwMode="auto">
            <a:xfrm>
              <a:off x="2696" y="4603"/>
              <a:ext cx="263" cy="419"/>
            </a:xfrm>
            <a:custGeom>
              <a:avLst/>
              <a:gdLst>
                <a:gd name="T0" fmla="*/ 111 w 111"/>
                <a:gd name="T1" fmla="*/ 88 h 177"/>
                <a:gd name="T2" fmla="*/ 96 w 111"/>
                <a:gd name="T3" fmla="*/ 153 h 177"/>
                <a:gd name="T4" fmla="*/ 54 w 111"/>
                <a:gd name="T5" fmla="*/ 177 h 177"/>
                <a:gd name="T6" fmla="*/ 14 w 111"/>
                <a:gd name="T7" fmla="*/ 155 h 177"/>
                <a:gd name="T8" fmla="*/ 0 w 111"/>
                <a:gd name="T9" fmla="*/ 92 h 177"/>
                <a:gd name="T10" fmla="*/ 14 w 111"/>
                <a:gd name="T11" fmla="*/ 24 h 177"/>
                <a:gd name="T12" fmla="*/ 57 w 111"/>
                <a:gd name="T13" fmla="*/ 0 h 177"/>
                <a:gd name="T14" fmla="*/ 111 w 111"/>
                <a:gd name="T15" fmla="*/ 88 h 177"/>
                <a:gd name="T16" fmla="*/ 91 w 111"/>
                <a:gd name="T17" fmla="*/ 90 h 177"/>
                <a:gd name="T18" fmla="*/ 56 w 111"/>
                <a:gd name="T19" fmla="*/ 17 h 177"/>
                <a:gd name="T20" fmla="*/ 20 w 111"/>
                <a:gd name="T21" fmla="*/ 91 h 177"/>
                <a:gd name="T22" fmla="*/ 55 w 111"/>
                <a:gd name="T23" fmla="*/ 160 h 177"/>
                <a:gd name="T24" fmla="*/ 91 w 111"/>
                <a:gd name="T2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177">
                  <a:moveTo>
                    <a:pt x="111" y="88"/>
                  </a:moveTo>
                  <a:cubicBezTo>
                    <a:pt x="111" y="116"/>
                    <a:pt x="106" y="138"/>
                    <a:pt x="96" y="153"/>
                  </a:cubicBezTo>
                  <a:cubicBezTo>
                    <a:pt x="86" y="169"/>
                    <a:pt x="72" y="177"/>
                    <a:pt x="54" y="177"/>
                  </a:cubicBezTo>
                  <a:cubicBezTo>
                    <a:pt x="36" y="177"/>
                    <a:pt x="23" y="170"/>
                    <a:pt x="14" y="155"/>
                  </a:cubicBezTo>
                  <a:cubicBezTo>
                    <a:pt x="4" y="140"/>
                    <a:pt x="0" y="119"/>
                    <a:pt x="0" y="92"/>
                  </a:cubicBezTo>
                  <a:cubicBezTo>
                    <a:pt x="0" y="62"/>
                    <a:pt x="4" y="39"/>
                    <a:pt x="14" y="24"/>
                  </a:cubicBezTo>
                  <a:cubicBezTo>
                    <a:pt x="24" y="8"/>
                    <a:pt x="38" y="0"/>
                    <a:pt x="57" y="0"/>
                  </a:cubicBezTo>
                  <a:cubicBezTo>
                    <a:pt x="93" y="0"/>
                    <a:pt x="111" y="29"/>
                    <a:pt x="111" y="88"/>
                  </a:cubicBezTo>
                  <a:close/>
                  <a:moveTo>
                    <a:pt x="91" y="90"/>
                  </a:moveTo>
                  <a:cubicBezTo>
                    <a:pt x="91" y="41"/>
                    <a:pt x="79" y="17"/>
                    <a:pt x="56" y="17"/>
                  </a:cubicBezTo>
                  <a:cubicBezTo>
                    <a:pt x="32" y="17"/>
                    <a:pt x="20" y="41"/>
                    <a:pt x="20" y="91"/>
                  </a:cubicBezTo>
                  <a:cubicBezTo>
                    <a:pt x="20" y="137"/>
                    <a:pt x="32" y="160"/>
                    <a:pt x="55" y="160"/>
                  </a:cubicBezTo>
                  <a:cubicBezTo>
                    <a:pt x="79" y="160"/>
                    <a:pt x="91" y="137"/>
                    <a:pt x="91"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8" name="Rectangle 60"/>
            <p:cNvSpPr>
              <a:spLocks noChangeArrowheads="1"/>
            </p:cNvSpPr>
            <p:nvPr userDrawn="1"/>
          </p:nvSpPr>
          <p:spPr bwMode="auto">
            <a:xfrm>
              <a:off x="3030" y="4835"/>
              <a:ext cx="154" cy="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 name="Freeform 61"/>
            <p:cNvSpPr>
              <a:spLocks/>
            </p:cNvSpPr>
            <p:nvPr userDrawn="1"/>
          </p:nvSpPr>
          <p:spPr bwMode="auto">
            <a:xfrm>
              <a:off x="3236" y="4601"/>
              <a:ext cx="142" cy="414"/>
            </a:xfrm>
            <a:custGeom>
              <a:avLst/>
              <a:gdLst>
                <a:gd name="T0" fmla="*/ 40 w 60"/>
                <a:gd name="T1" fmla="*/ 175 h 175"/>
                <a:gd name="T2" fmla="*/ 40 w 60"/>
                <a:gd name="T3" fmla="*/ 27 h 175"/>
                <a:gd name="T4" fmla="*/ 23 w 60"/>
                <a:gd name="T5" fmla="*/ 39 h 175"/>
                <a:gd name="T6" fmla="*/ 0 w 60"/>
                <a:gd name="T7" fmla="*/ 47 h 175"/>
                <a:gd name="T8" fmla="*/ 0 w 60"/>
                <a:gd name="T9" fmla="*/ 28 h 175"/>
                <a:gd name="T10" fmla="*/ 28 w 60"/>
                <a:gd name="T11" fmla="*/ 16 h 175"/>
                <a:gd name="T12" fmla="*/ 52 w 60"/>
                <a:gd name="T13" fmla="*/ 0 h 175"/>
                <a:gd name="T14" fmla="*/ 60 w 60"/>
                <a:gd name="T15" fmla="*/ 0 h 175"/>
                <a:gd name="T16" fmla="*/ 60 w 60"/>
                <a:gd name="T17" fmla="*/ 175 h 175"/>
                <a:gd name="T18" fmla="*/ 40 w 60"/>
                <a:gd name="T19"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75">
                  <a:moveTo>
                    <a:pt x="40" y="175"/>
                  </a:moveTo>
                  <a:cubicBezTo>
                    <a:pt x="40" y="27"/>
                    <a:pt x="40" y="27"/>
                    <a:pt x="40" y="27"/>
                  </a:cubicBezTo>
                  <a:cubicBezTo>
                    <a:pt x="37" y="31"/>
                    <a:pt x="31" y="34"/>
                    <a:pt x="23" y="39"/>
                  </a:cubicBezTo>
                  <a:cubicBezTo>
                    <a:pt x="14" y="43"/>
                    <a:pt x="7" y="46"/>
                    <a:pt x="0" y="47"/>
                  </a:cubicBezTo>
                  <a:cubicBezTo>
                    <a:pt x="0" y="28"/>
                    <a:pt x="0" y="28"/>
                    <a:pt x="0" y="28"/>
                  </a:cubicBezTo>
                  <a:cubicBezTo>
                    <a:pt x="9" y="25"/>
                    <a:pt x="18" y="21"/>
                    <a:pt x="28" y="16"/>
                  </a:cubicBezTo>
                  <a:cubicBezTo>
                    <a:pt x="38" y="11"/>
                    <a:pt x="46" y="5"/>
                    <a:pt x="52" y="0"/>
                  </a:cubicBezTo>
                  <a:cubicBezTo>
                    <a:pt x="60" y="0"/>
                    <a:pt x="60" y="0"/>
                    <a:pt x="60" y="0"/>
                  </a:cubicBezTo>
                  <a:cubicBezTo>
                    <a:pt x="60" y="175"/>
                    <a:pt x="60" y="175"/>
                    <a:pt x="60" y="175"/>
                  </a:cubicBezTo>
                  <a:lnTo>
                    <a:pt x="4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 name="Freeform 62"/>
            <p:cNvSpPr>
              <a:spLocks noEditPoints="1"/>
            </p:cNvSpPr>
            <p:nvPr userDrawn="1"/>
          </p:nvSpPr>
          <p:spPr bwMode="auto">
            <a:xfrm>
              <a:off x="3453" y="4610"/>
              <a:ext cx="298" cy="405"/>
            </a:xfrm>
            <a:custGeom>
              <a:avLst/>
              <a:gdLst>
                <a:gd name="T0" fmla="*/ 99 w 126"/>
                <a:gd name="T1" fmla="*/ 0 h 171"/>
                <a:gd name="T2" fmla="*/ 99 w 126"/>
                <a:gd name="T3" fmla="*/ 113 h 171"/>
                <a:gd name="T4" fmla="*/ 126 w 126"/>
                <a:gd name="T5" fmla="*/ 113 h 171"/>
                <a:gd name="T6" fmla="*/ 126 w 126"/>
                <a:gd name="T7" fmla="*/ 131 h 171"/>
                <a:gd name="T8" fmla="*/ 99 w 126"/>
                <a:gd name="T9" fmla="*/ 131 h 171"/>
                <a:gd name="T10" fmla="*/ 99 w 126"/>
                <a:gd name="T11" fmla="*/ 171 h 171"/>
                <a:gd name="T12" fmla="*/ 80 w 126"/>
                <a:gd name="T13" fmla="*/ 171 h 171"/>
                <a:gd name="T14" fmla="*/ 80 w 126"/>
                <a:gd name="T15" fmla="*/ 131 h 171"/>
                <a:gd name="T16" fmla="*/ 0 w 126"/>
                <a:gd name="T17" fmla="*/ 131 h 171"/>
                <a:gd name="T18" fmla="*/ 0 w 126"/>
                <a:gd name="T19" fmla="*/ 114 h 171"/>
                <a:gd name="T20" fmla="*/ 46 w 126"/>
                <a:gd name="T21" fmla="*/ 55 h 171"/>
                <a:gd name="T22" fmla="*/ 78 w 126"/>
                <a:gd name="T23" fmla="*/ 0 h 171"/>
                <a:gd name="T24" fmla="*/ 99 w 126"/>
                <a:gd name="T25" fmla="*/ 0 h 171"/>
                <a:gd name="T26" fmla="*/ 22 w 126"/>
                <a:gd name="T27" fmla="*/ 113 h 171"/>
                <a:gd name="T28" fmla="*/ 80 w 126"/>
                <a:gd name="T29" fmla="*/ 113 h 171"/>
                <a:gd name="T30" fmla="*/ 80 w 126"/>
                <a:gd name="T31" fmla="*/ 29 h 171"/>
                <a:gd name="T32" fmla="*/ 34 w 126"/>
                <a:gd name="T33" fmla="*/ 97 h 171"/>
                <a:gd name="T34" fmla="*/ 22 w 126"/>
                <a:gd name="T35" fmla="*/ 11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6" h="171">
                  <a:moveTo>
                    <a:pt x="99" y="0"/>
                  </a:moveTo>
                  <a:cubicBezTo>
                    <a:pt x="99" y="113"/>
                    <a:pt x="99" y="113"/>
                    <a:pt x="99" y="113"/>
                  </a:cubicBezTo>
                  <a:cubicBezTo>
                    <a:pt x="126" y="113"/>
                    <a:pt x="126" y="113"/>
                    <a:pt x="126" y="113"/>
                  </a:cubicBezTo>
                  <a:cubicBezTo>
                    <a:pt x="126" y="131"/>
                    <a:pt x="126" y="131"/>
                    <a:pt x="126" y="131"/>
                  </a:cubicBezTo>
                  <a:cubicBezTo>
                    <a:pt x="99" y="131"/>
                    <a:pt x="99" y="131"/>
                    <a:pt x="99" y="131"/>
                  </a:cubicBezTo>
                  <a:cubicBezTo>
                    <a:pt x="99" y="171"/>
                    <a:pt x="99" y="171"/>
                    <a:pt x="99" y="171"/>
                  </a:cubicBezTo>
                  <a:cubicBezTo>
                    <a:pt x="80" y="171"/>
                    <a:pt x="80" y="171"/>
                    <a:pt x="80" y="171"/>
                  </a:cubicBezTo>
                  <a:cubicBezTo>
                    <a:pt x="80" y="131"/>
                    <a:pt x="80" y="131"/>
                    <a:pt x="80" y="131"/>
                  </a:cubicBezTo>
                  <a:cubicBezTo>
                    <a:pt x="0" y="131"/>
                    <a:pt x="0" y="131"/>
                    <a:pt x="0" y="131"/>
                  </a:cubicBezTo>
                  <a:cubicBezTo>
                    <a:pt x="0" y="114"/>
                    <a:pt x="0" y="114"/>
                    <a:pt x="0" y="114"/>
                  </a:cubicBezTo>
                  <a:cubicBezTo>
                    <a:pt x="17" y="95"/>
                    <a:pt x="32" y="75"/>
                    <a:pt x="46" y="55"/>
                  </a:cubicBezTo>
                  <a:cubicBezTo>
                    <a:pt x="60" y="34"/>
                    <a:pt x="71" y="16"/>
                    <a:pt x="78" y="0"/>
                  </a:cubicBezTo>
                  <a:lnTo>
                    <a:pt x="99" y="0"/>
                  </a:lnTo>
                  <a:close/>
                  <a:moveTo>
                    <a:pt x="22" y="113"/>
                  </a:moveTo>
                  <a:cubicBezTo>
                    <a:pt x="80" y="113"/>
                    <a:pt x="80" y="113"/>
                    <a:pt x="80" y="113"/>
                  </a:cubicBezTo>
                  <a:cubicBezTo>
                    <a:pt x="80" y="29"/>
                    <a:pt x="80" y="29"/>
                    <a:pt x="80" y="29"/>
                  </a:cubicBezTo>
                  <a:cubicBezTo>
                    <a:pt x="65" y="56"/>
                    <a:pt x="50" y="78"/>
                    <a:pt x="34" y="97"/>
                  </a:cubicBezTo>
                  <a:lnTo>
                    <a:pt x="2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1" name="Freeform 63"/>
            <p:cNvSpPr>
              <a:spLocks/>
            </p:cNvSpPr>
            <p:nvPr userDrawn="1"/>
          </p:nvSpPr>
          <p:spPr bwMode="auto">
            <a:xfrm>
              <a:off x="3773" y="4951"/>
              <a:ext cx="78" cy="137"/>
            </a:xfrm>
            <a:custGeom>
              <a:avLst/>
              <a:gdLst>
                <a:gd name="T0" fmla="*/ 78 w 78"/>
                <a:gd name="T1" fmla="*/ 0 h 137"/>
                <a:gd name="T2" fmla="*/ 33 w 78"/>
                <a:gd name="T3" fmla="*/ 137 h 137"/>
                <a:gd name="T4" fmla="*/ 0 w 78"/>
                <a:gd name="T5" fmla="*/ 137 h 137"/>
                <a:gd name="T6" fmla="*/ 33 w 78"/>
                <a:gd name="T7" fmla="*/ 0 h 137"/>
                <a:gd name="T8" fmla="*/ 78 w 78"/>
                <a:gd name="T9" fmla="*/ 0 h 137"/>
              </a:gdLst>
              <a:ahLst/>
              <a:cxnLst>
                <a:cxn ang="0">
                  <a:pos x="T0" y="T1"/>
                </a:cxn>
                <a:cxn ang="0">
                  <a:pos x="T2" y="T3"/>
                </a:cxn>
                <a:cxn ang="0">
                  <a:pos x="T4" y="T5"/>
                </a:cxn>
                <a:cxn ang="0">
                  <a:pos x="T6" y="T7"/>
                </a:cxn>
                <a:cxn ang="0">
                  <a:pos x="T8" y="T9"/>
                </a:cxn>
              </a:cxnLst>
              <a:rect l="0" t="0" r="r" b="b"/>
              <a:pathLst>
                <a:path w="78" h="137">
                  <a:moveTo>
                    <a:pt x="78" y="0"/>
                  </a:moveTo>
                  <a:lnTo>
                    <a:pt x="33" y="137"/>
                  </a:lnTo>
                  <a:lnTo>
                    <a:pt x="0" y="137"/>
                  </a:lnTo>
                  <a:lnTo>
                    <a:pt x="33" y="0"/>
                  </a:lnTo>
                  <a:lnTo>
                    <a:pt x="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2" name="Freeform 64"/>
            <p:cNvSpPr>
              <a:spLocks/>
            </p:cNvSpPr>
            <p:nvPr userDrawn="1"/>
          </p:nvSpPr>
          <p:spPr bwMode="auto">
            <a:xfrm>
              <a:off x="4052" y="4603"/>
              <a:ext cx="251" cy="412"/>
            </a:xfrm>
            <a:custGeom>
              <a:avLst/>
              <a:gdLst>
                <a:gd name="T0" fmla="*/ 79 w 106"/>
                <a:gd name="T1" fmla="*/ 48 h 174"/>
                <a:gd name="T2" fmla="*/ 71 w 106"/>
                <a:gd name="T3" fmla="*/ 25 h 174"/>
                <a:gd name="T4" fmla="*/ 48 w 106"/>
                <a:gd name="T5" fmla="*/ 17 h 174"/>
                <a:gd name="T6" fmla="*/ 27 w 106"/>
                <a:gd name="T7" fmla="*/ 22 h 174"/>
                <a:gd name="T8" fmla="*/ 7 w 106"/>
                <a:gd name="T9" fmla="*/ 38 h 174"/>
                <a:gd name="T10" fmla="*/ 7 w 106"/>
                <a:gd name="T11" fmla="*/ 17 h 174"/>
                <a:gd name="T12" fmla="*/ 25 w 106"/>
                <a:gd name="T13" fmla="*/ 4 h 174"/>
                <a:gd name="T14" fmla="*/ 50 w 106"/>
                <a:gd name="T15" fmla="*/ 0 h 174"/>
                <a:gd name="T16" fmla="*/ 86 w 106"/>
                <a:gd name="T17" fmla="*/ 13 h 174"/>
                <a:gd name="T18" fmla="*/ 99 w 106"/>
                <a:gd name="T19" fmla="*/ 46 h 174"/>
                <a:gd name="T20" fmla="*/ 91 w 106"/>
                <a:gd name="T21" fmla="*/ 78 h 174"/>
                <a:gd name="T22" fmla="*/ 61 w 106"/>
                <a:gd name="T23" fmla="*/ 108 h 174"/>
                <a:gd name="T24" fmla="*/ 33 w 106"/>
                <a:gd name="T25" fmla="*/ 129 h 174"/>
                <a:gd name="T26" fmla="*/ 24 w 106"/>
                <a:gd name="T27" fmla="*/ 142 h 174"/>
                <a:gd name="T28" fmla="*/ 21 w 106"/>
                <a:gd name="T29" fmla="*/ 156 h 174"/>
                <a:gd name="T30" fmla="*/ 106 w 106"/>
                <a:gd name="T31" fmla="*/ 156 h 174"/>
                <a:gd name="T32" fmla="*/ 106 w 106"/>
                <a:gd name="T33" fmla="*/ 174 h 174"/>
                <a:gd name="T34" fmla="*/ 0 w 106"/>
                <a:gd name="T35" fmla="*/ 174 h 174"/>
                <a:gd name="T36" fmla="*/ 0 w 106"/>
                <a:gd name="T37" fmla="*/ 165 h 174"/>
                <a:gd name="T38" fmla="*/ 4 w 106"/>
                <a:gd name="T39" fmla="*/ 142 h 174"/>
                <a:gd name="T40" fmla="*/ 16 w 106"/>
                <a:gd name="T41" fmla="*/ 124 h 174"/>
                <a:gd name="T42" fmla="*/ 47 w 106"/>
                <a:gd name="T43" fmla="*/ 98 h 174"/>
                <a:gd name="T44" fmla="*/ 72 w 106"/>
                <a:gd name="T45" fmla="*/ 74 h 174"/>
                <a:gd name="T46" fmla="*/ 79 w 106"/>
                <a:gd name="T47" fmla="*/ 4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 h="174">
                  <a:moveTo>
                    <a:pt x="79" y="48"/>
                  </a:moveTo>
                  <a:cubicBezTo>
                    <a:pt x="79" y="38"/>
                    <a:pt x="77" y="31"/>
                    <a:pt x="71" y="25"/>
                  </a:cubicBezTo>
                  <a:cubicBezTo>
                    <a:pt x="65" y="19"/>
                    <a:pt x="58" y="17"/>
                    <a:pt x="48" y="17"/>
                  </a:cubicBezTo>
                  <a:cubicBezTo>
                    <a:pt x="41" y="17"/>
                    <a:pt x="34" y="19"/>
                    <a:pt x="27" y="22"/>
                  </a:cubicBezTo>
                  <a:cubicBezTo>
                    <a:pt x="19" y="26"/>
                    <a:pt x="13" y="31"/>
                    <a:pt x="7" y="38"/>
                  </a:cubicBezTo>
                  <a:cubicBezTo>
                    <a:pt x="7" y="17"/>
                    <a:pt x="7" y="17"/>
                    <a:pt x="7" y="17"/>
                  </a:cubicBezTo>
                  <a:cubicBezTo>
                    <a:pt x="13" y="11"/>
                    <a:pt x="19" y="7"/>
                    <a:pt x="25" y="4"/>
                  </a:cubicBezTo>
                  <a:cubicBezTo>
                    <a:pt x="32" y="2"/>
                    <a:pt x="41" y="0"/>
                    <a:pt x="50" y="0"/>
                  </a:cubicBezTo>
                  <a:cubicBezTo>
                    <a:pt x="65" y="0"/>
                    <a:pt x="77" y="4"/>
                    <a:pt x="86" y="13"/>
                  </a:cubicBezTo>
                  <a:cubicBezTo>
                    <a:pt x="95" y="21"/>
                    <a:pt x="99" y="32"/>
                    <a:pt x="99" y="46"/>
                  </a:cubicBezTo>
                  <a:cubicBezTo>
                    <a:pt x="99" y="58"/>
                    <a:pt x="97" y="69"/>
                    <a:pt x="91" y="78"/>
                  </a:cubicBezTo>
                  <a:cubicBezTo>
                    <a:pt x="85" y="88"/>
                    <a:pt x="75" y="97"/>
                    <a:pt x="61" y="108"/>
                  </a:cubicBezTo>
                  <a:cubicBezTo>
                    <a:pt x="47" y="118"/>
                    <a:pt x="38" y="125"/>
                    <a:pt x="33" y="129"/>
                  </a:cubicBezTo>
                  <a:cubicBezTo>
                    <a:pt x="29" y="133"/>
                    <a:pt x="25" y="138"/>
                    <a:pt x="24" y="142"/>
                  </a:cubicBezTo>
                  <a:cubicBezTo>
                    <a:pt x="22" y="146"/>
                    <a:pt x="21" y="151"/>
                    <a:pt x="21" y="156"/>
                  </a:cubicBezTo>
                  <a:cubicBezTo>
                    <a:pt x="106" y="156"/>
                    <a:pt x="106" y="156"/>
                    <a:pt x="106" y="156"/>
                  </a:cubicBezTo>
                  <a:cubicBezTo>
                    <a:pt x="106" y="174"/>
                    <a:pt x="106" y="174"/>
                    <a:pt x="106" y="174"/>
                  </a:cubicBezTo>
                  <a:cubicBezTo>
                    <a:pt x="0" y="174"/>
                    <a:pt x="0" y="174"/>
                    <a:pt x="0" y="174"/>
                  </a:cubicBezTo>
                  <a:cubicBezTo>
                    <a:pt x="0" y="165"/>
                    <a:pt x="0" y="165"/>
                    <a:pt x="0" y="165"/>
                  </a:cubicBezTo>
                  <a:cubicBezTo>
                    <a:pt x="0" y="156"/>
                    <a:pt x="2" y="149"/>
                    <a:pt x="4" y="142"/>
                  </a:cubicBezTo>
                  <a:cubicBezTo>
                    <a:pt x="6" y="136"/>
                    <a:pt x="10" y="130"/>
                    <a:pt x="16" y="124"/>
                  </a:cubicBezTo>
                  <a:cubicBezTo>
                    <a:pt x="22" y="118"/>
                    <a:pt x="32" y="109"/>
                    <a:pt x="47" y="98"/>
                  </a:cubicBezTo>
                  <a:cubicBezTo>
                    <a:pt x="59" y="90"/>
                    <a:pt x="67" y="82"/>
                    <a:pt x="72" y="74"/>
                  </a:cubicBezTo>
                  <a:cubicBezTo>
                    <a:pt x="77" y="66"/>
                    <a:pt x="79" y="58"/>
                    <a:pt x="7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3" name="Freeform 65"/>
            <p:cNvSpPr>
              <a:spLocks noEditPoints="1"/>
            </p:cNvSpPr>
            <p:nvPr userDrawn="1"/>
          </p:nvSpPr>
          <p:spPr bwMode="auto">
            <a:xfrm>
              <a:off x="4357" y="4603"/>
              <a:ext cx="265" cy="419"/>
            </a:xfrm>
            <a:custGeom>
              <a:avLst/>
              <a:gdLst>
                <a:gd name="T0" fmla="*/ 112 w 112"/>
                <a:gd name="T1" fmla="*/ 88 h 177"/>
                <a:gd name="T2" fmla="*/ 97 w 112"/>
                <a:gd name="T3" fmla="*/ 153 h 177"/>
                <a:gd name="T4" fmla="*/ 54 w 112"/>
                <a:gd name="T5" fmla="*/ 177 h 177"/>
                <a:gd name="T6" fmla="*/ 14 w 112"/>
                <a:gd name="T7" fmla="*/ 155 h 177"/>
                <a:gd name="T8" fmla="*/ 0 w 112"/>
                <a:gd name="T9" fmla="*/ 92 h 177"/>
                <a:gd name="T10" fmla="*/ 15 w 112"/>
                <a:gd name="T11" fmla="*/ 24 h 177"/>
                <a:gd name="T12" fmla="*/ 58 w 112"/>
                <a:gd name="T13" fmla="*/ 0 h 177"/>
                <a:gd name="T14" fmla="*/ 112 w 112"/>
                <a:gd name="T15" fmla="*/ 88 h 177"/>
                <a:gd name="T16" fmla="*/ 92 w 112"/>
                <a:gd name="T17" fmla="*/ 90 h 177"/>
                <a:gd name="T18" fmla="*/ 57 w 112"/>
                <a:gd name="T19" fmla="*/ 17 h 177"/>
                <a:gd name="T20" fmla="*/ 20 w 112"/>
                <a:gd name="T21" fmla="*/ 91 h 177"/>
                <a:gd name="T22" fmla="*/ 56 w 112"/>
                <a:gd name="T23" fmla="*/ 160 h 177"/>
                <a:gd name="T24" fmla="*/ 92 w 112"/>
                <a:gd name="T2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77">
                  <a:moveTo>
                    <a:pt x="112" y="88"/>
                  </a:moveTo>
                  <a:cubicBezTo>
                    <a:pt x="112" y="116"/>
                    <a:pt x="107" y="138"/>
                    <a:pt x="97" y="153"/>
                  </a:cubicBezTo>
                  <a:cubicBezTo>
                    <a:pt x="87" y="169"/>
                    <a:pt x="73" y="177"/>
                    <a:pt x="54" y="177"/>
                  </a:cubicBezTo>
                  <a:cubicBezTo>
                    <a:pt x="37" y="177"/>
                    <a:pt x="24" y="170"/>
                    <a:pt x="14" y="155"/>
                  </a:cubicBezTo>
                  <a:cubicBezTo>
                    <a:pt x="5" y="140"/>
                    <a:pt x="0" y="119"/>
                    <a:pt x="0" y="92"/>
                  </a:cubicBezTo>
                  <a:cubicBezTo>
                    <a:pt x="0" y="62"/>
                    <a:pt x="5" y="39"/>
                    <a:pt x="15" y="24"/>
                  </a:cubicBezTo>
                  <a:cubicBezTo>
                    <a:pt x="25" y="8"/>
                    <a:pt x="39" y="0"/>
                    <a:pt x="58" y="0"/>
                  </a:cubicBezTo>
                  <a:cubicBezTo>
                    <a:pt x="94" y="0"/>
                    <a:pt x="112" y="29"/>
                    <a:pt x="112" y="88"/>
                  </a:cubicBezTo>
                  <a:close/>
                  <a:moveTo>
                    <a:pt x="92" y="90"/>
                  </a:moveTo>
                  <a:cubicBezTo>
                    <a:pt x="92" y="41"/>
                    <a:pt x="80" y="17"/>
                    <a:pt x="57" y="17"/>
                  </a:cubicBezTo>
                  <a:cubicBezTo>
                    <a:pt x="32" y="17"/>
                    <a:pt x="20" y="41"/>
                    <a:pt x="20" y="91"/>
                  </a:cubicBezTo>
                  <a:cubicBezTo>
                    <a:pt x="20" y="137"/>
                    <a:pt x="32" y="160"/>
                    <a:pt x="56" y="160"/>
                  </a:cubicBezTo>
                  <a:cubicBezTo>
                    <a:pt x="80" y="160"/>
                    <a:pt x="92" y="137"/>
                    <a:pt x="92"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4" name="Freeform 66"/>
            <p:cNvSpPr>
              <a:spLocks/>
            </p:cNvSpPr>
            <p:nvPr userDrawn="1"/>
          </p:nvSpPr>
          <p:spPr bwMode="auto">
            <a:xfrm>
              <a:off x="4667" y="4601"/>
              <a:ext cx="142" cy="414"/>
            </a:xfrm>
            <a:custGeom>
              <a:avLst/>
              <a:gdLst>
                <a:gd name="T0" fmla="*/ 40 w 60"/>
                <a:gd name="T1" fmla="*/ 175 h 175"/>
                <a:gd name="T2" fmla="*/ 40 w 60"/>
                <a:gd name="T3" fmla="*/ 27 h 175"/>
                <a:gd name="T4" fmla="*/ 23 w 60"/>
                <a:gd name="T5" fmla="*/ 39 h 175"/>
                <a:gd name="T6" fmla="*/ 0 w 60"/>
                <a:gd name="T7" fmla="*/ 47 h 175"/>
                <a:gd name="T8" fmla="*/ 0 w 60"/>
                <a:gd name="T9" fmla="*/ 28 h 175"/>
                <a:gd name="T10" fmla="*/ 28 w 60"/>
                <a:gd name="T11" fmla="*/ 16 h 175"/>
                <a:gd name="T12" fmla="*/ 52 w 60"/>
                <a:gd name="T13" fmla="*/ 0 h 175"/>
                <a:gd name="T14" fmla="*/ 60 w 60"/>
                <a:gd name="T15" fmla="*/ 0 h 175"/>
                <a:gd name="T16" fmla="*/ 60 w 60"/>
                <a:gd name="T17" fmla="*/ 175 h 175"/>
                <a:gd name="T18" fmla="*/ 40 w 60"/>
                <a:gd name="T19"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75">
                  <a:moveTo>
                    <a:pt x="40" y="175"/>
                  </a:moveTo>
                  <a:cubicBezTo>
                    <a:pt x="40" y="27"/>
                    <a:pt x="40" y="27"/>
                    <a:pt x="40" y="27"/>
                  </a:cubicBezTo>
                  <a:cubicBezTo>
                    <a:pt x="37" y="31"/>
                    <a:pt x="31" y="34"/>
                    <a:pt x="23" y="39"/>
                  </a:cubicBezTo>
                  <a:cubicBezTo>
                    <a:pt x="15" y="43"/>
                    <a:pt x="7" y="46"/>
                    <a:pt x="0" y="47"/>
                  </a:cubicBezTo>
                  <a:cubicBezTo>
                    <a:pt x="0" y="28"/>
                    <a:pt x="0" y="28"/>
                    <a:pt x="0" y="28"/>
                  </a:cubicBezTo>
                  <a:cubicBezTo>
                    <a:pt x="9" y="25"/>
                    <a:pt x="18" y="21"/>
                    <a:pt x="28" y="16"/>
                  </a:cubicBezTo>
                  <a:cubicBezTo>
                    <a:pt x="38" y="11"/>
                    <a:pt x="46" y="5"/>
                    <a:pt x="52" y="0"/>
                  </a:cubicBezTo>
                  <a:cubicBezTo>
                    <a:pt x="60" y="0"/>
                    <a:pt x="60" y="0"/>
                    <a:pt x="60" y="0"/>
                  </a:cubicBezTo>
                  <a:cubicBezTo>
                    <a:pt x="60" y="175"/>
                    <a:pt x="60" y="175"/>
                    <a:pt x="60" y="175"/>
                  </a:cubicBezTo>
                  <a:lnTo>
                    <a:pt x="4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5" name="Freeform 67"/>
            <p:cNvSpPr>
              <a:spLocks noEditPoints="1"/>
            </p:cNvSpPr>
            <p:nvPr userDrawn="1"/>
          </p:nvSpPr>
          <p:spPr bwMode="auto">
            <a:xfrm>
              <a:off x="4901" y="4603"/>
              <a:ext cx="258" cy="419"/>
            </a:xfrm>
            <a:custGeom>
              <a:avLst/>
              <a:gdLst>
                <a:gd name="T0" fmla="*/ 109 w 109"/>
                <a:gd name="T1" fmla="*/ 120 h 177"/>
                <a:gd name="T2" fmla="*/ 102 w 109"/>
                <a:gd name="T3" fmla="*/ 149 h 177"/>
                <a:gd name="T4" fmla="*/ 82 w 109"/>
                <a:gd name="T5" fmla="*/ 170 h 177"/>
                <a:gd name="T6" fmla="*/ 55 w 109"/>
                <a:gd name="T7" fmla="*/ 177 h 177"/>
                <a:gd name="T8" fmla="*/ 15 w 109"/>
                <a:gd name="T9" fmla="*/ 156 h 177"/>
                <a:gd name="T10" fmla="*/ 0 w 109"/>
                <a:gd name="T11" fmla="*/ 99 h 177"/>
                <a:gd name="T12" fmla="*/ 9 w 109"/>
                <a:gd name="T13" fmla="*/ 47 h 177"/>
                <a:gd name="T14" fmla="*/ 33 w 109"/>
                <a:gd name="T15" fmla="*/ 12 h 177"/>
                <a:gd name="T16" fmla="*/ 70 w 109"/>
                <a:gd name="T17" fmla="*/ 0 h 177"/>
                <a:gd name="T18" fmla="*/ 98 w 109"/>
                <a:gd name="T19" fmla="*/ 5 h 177"/>
                <a:gd name="T20" fmla="*/ 98 w 109"/>
                <a:gd name="T21" fmla="*/ 23 h 177"/>
                <a:gd name="T22" fmla="*/ 70 w 109"/>
                <a:gd name="T23" fmla="*/ 17 h 177"/>
                <a:gd name="T24" fmla="*/ 34 w 109"/>
                <a:gd name="T25" fmla="*/ 37 h 177"/>
                <a:gd name="T26" fmla="*/ 20 w 109"/>
                <a:gd name="T27" fmla="*/ 91 h 177"/>
                <a:gd name="T28" fmla="*/ 21 w 109"/>
                <a:gd name="T29" fmla="*/ 91 h 177"/>
                <a:gd name="T30" fmla="*/ 60 w 109"/>
                <a:gd name="T31" fmla="*/ 67 h 177"/>
                <a:gd name="T32" fmla="*/ 95 w 109"/>
                <a:gd name="T33" fmla="*/ 81 h 177"/>
                <a:gd name="T34" fmla="*/ 109 w 109"/>
                <a:gd name="T35" fmla="*/ 120 h 177"/>
                <a:gd name="T36" fmla="*/ 89 w 109"/>
                <a:gd name="T37" fmla="*/ 122 h 177"/>
                <a:gd name="T38" fmla="*/ 80 w 109"/>
                <a:gd name="T39" fmla="*/ 94 h 177"/>
                <a:gd name="T40" fmla="*/ 55 w 109"/>
                <a:gd name="T41" fmla="*/ 84 h 177"/>
                <a:gd name="T42" fmla="*/ 31 w 109"/>
                <a:gd name="T43" fmla="*/ 94 h 177"/>
                <a:gd name="T44" fmla="*/ 21 w 109"/>
                <a:gd name="T45" fmla="*/ 118 h 177"/>
                <a:gd name="T46" fmla="*/ 31 w 109"/>
                <a:gd name="T47" fmla="*/ 148 h 177"/>
                <a:gd name="T48" fmla="*/ 56 w 109"/>
                <a:gd name="T49" fmla="*/ 160 h 177"/>
                <a:gd name="T50" fmla="*/ 79 w 109"/>
                <a:gd name="T51" fmla="*/ 150 h 177"/>
                <a:gd name="T52" fmla="*/ 89 w 109"/>
                <a:gd name="T53" fmla="*/ 122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9" h="177">
                  <a:moveTo>
                    <a:pt x="109" y="120"/>
                  </a:moveTo>
                  <a:cubicBezTo>
                    <a:pt x="109" y="130"/>
                    <a:pt x="106" y="140"/>
                    <a:pt x="102" y="149"/>
                  </a:cubicBezTo>
                  <a:cubicBezTo>
                    <a:pt x="97" y="158"/>
                    <a:pt x="90" y="165"/>
                    <a:pt x="82" y="170"/>
                  </a:cubicBezTo>
                  <a:cubicBezTo>
                    <a:pt x="74" y="174"/>
                    <a:pt x="65" y="177"/>
                    <a:pt x="55" y="177"/>
                  </a:cubicBezTo>
                  <a:cubicBezTo>
                    <a:pt x="38" y="177"/>
                    <a:pt x="24" y="170"/>
                    <a:pt x="15" y="156"/>
                  </a:cubicBezTo>
                  <a:cubicBezTo>
                    <a:pt x="5" y="143"/>
                    <a:pt x="0" y="123"/>
                    <a:pt x="0" y="99"/>
                  </a:cubicBezTo>
                  <a:cubicBezTo>
                    <a:pt x="0" y="79"/>
                    <a:pt x="3" y="62"/>
                    <a:pt x="9" y="47"/>
                  </a:cubicBezTo>
                  <a:cubicBezTo>
                    <a:pt x="14" y="32"/>
                    <a:pt x="23" y="20"/>
                    <a:pt x="33" y="12"/>
                  </a:cubicBezTo>
                  <a:cubicBezTo>
                    <a:pt x="44" y="4"/>
                    <a:pt x="56" y="0"/>
                    <a:pt x="70" y="0"/>
                  </a:cubicBezTo>
                  <a:cubicBezTo>
                    <a:pt x="81" y="0"/>
                    <a:pt x="91" y="2"/>
                    <a:pt x="98" y="5"/>
                  </a:cubicBezTo>
                  <a:cubicBezTo>
                    <a:pt x="98" y="23"/>
                    <a:pt x="98" y="23"/>
                    <a:pt x="98" y="23"/>
                  </a:cubicBezTo>
                  <a:cubicBezTo>
                    <a:pt x="89" y="19"/>
                    <a:pt x="80" y="17"/>
                    <a:pt x="70" y="17"/>
                  </a:cubicBezTo>
                  <a:cubicBezTo>
                    <a:pt x="55" y="17"/>
                    <a:pt x="43" y="23"/>
                    <a:pt x="34" y="37"/>
                  </a:cubicBezTo>
                  <a:cubicBezTo>
                    <a:pt x="25" y="51"/>
                    <a:pt x="20" y="69"/>
                    <a:pt x="20" y="91"/>
                  </a:cubicBezTo>
                  <a:cubicBezTo>
                    <a:pt x="21" y="91"/>
                    <a:pt x="21" y="91"/>
                    <a:pt x="21" y="91"/>
                  </a:cubicBezTo>
                  <a:cubicBezTo>
                    <a:pt x="29" y="75"/>
                    <a:pt x="42" y="67"/>
                    <a:pt x="60" y="67"/>
                  </a:cubicBezTo>
                  <a:cubicBezTo>
                    <a:pt x="74" y="67"/>
                    <a:pt x="86" y="72"/>
                    <a:pt x="95" y="81"/>
                  </a:cubicBezTo>
                  <a:cubicBezTo>
                    <a:pt x="104" y="91"/>
                    <a:pt x="109" y="104"/>
                    <a:pt x="109" y="120"/>
                  </a:cubicBezTo>
                  <a:close/>
                  <a:moveTo>
                    <a:pt x="89" y="122"/>
                  </a:moveTo>
                  <a:cubicBezTo>
                    <a:pt x="89" y="110"/>
                    <a:pt x="86" y="101"/>
                    <a:pt x="80" y="94"/>
                  </a:cubicBezTo>
                  <a:cubicBezTo>
                    <a:pt x="74" y="87"/>
                    <a:pt x="66" y="84"/>
                    <a:pt x="55" y="84"/>
                  </a:cubicBezTo>
                  <a:cubicBezTo>
                    <a:pt x="46" y="84"/>
                    <a:pt x="38" y="87"/>
                    <a:pt x="31" y="94"/>
                  </a:cubicBezTo>
                  <a:cubicBezTo>
                    <a:pt x="25" y="100"/>
                    <a:pt x="21" y="108"/>
                    <a:pt x="21" y="118"/>
                  </a:cubicBezTo>
                  <a:cubicBezTo>
                    <a:pt x="21" y="130"/>
                    <a:pt x="25" y="140"/>
                    <a:pt x="31" y="148"/>
                  </a:cubicBezTo>
                  <a:cubicBezTo>
                    <a:pt x="38" y="156"/>
                    <a:pt x="46" y="160"/>
                    <a:pt x="56" y="160"/>
                  </a:cubicBezTo>
                  <a:cubicBezTo>
                    <a:pt x="65" y="160"/>
                    <a:pt x="73" y="157"/>
                    <a:pt x="79" y="150"/>
                  </a:cubicBezTo>
                  <a:cubicBezTo>
                    <a:pt x="85" y="143"/>
                    <a:pt x="89" y="133"/>
                    <a:pt x="89"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sp>
        <p:nvSpPr>
          <p:cNvPr id="76" name="Freeform 6"/>
          <p:cNvSpPr>
            <a:spLocks/>
          </p:cNvSpPr>
          <p:nvPr userDrawn="1"/>
        </p:nvSpPr>
        <p:spPr bwMode="auto">
          <a:xfrm>
            <a:off x="8433553" y="6059509"/>
            <a:ext cx="4669" cy="4670"/>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1" y="0"/>
                  <a:pt x="1" y="1"/>
                </a:cubicBezTo>
                <a:cubicBezTo>
                  <a:pt x="1" y="0"/>
                  <a:pt x="1" y="0"/>
                  <a:pt x="1" y="0"/>
                </a:cubicBezTo>
                <a:close/>
              </a:path>
            </a:pathLst>
          </a:custGeom>
          <a:solidFill>
            <a:srgbClr val="A83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90" name="Freeform 19"/>
          <p:cNvSpPr>
            <a:spLocks/>
          </p:cNvSpPr>
          <p:nvPr userDrawn="1"/>
        </p:nvSpPr>
        <p:spPr bwMode="auto">
          <a:xfrm>
            <a:off x="8402428" y="5626799"/>
            <a:ext cx="4669" cy="4670"/>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1" y="0"/>
                  <a:pt x="1" y="1"/>
                </a:cubicBezTo>
                <a:cubicBezTo>
                  <a:pt x="1" y="0"/>
                  <a:pt x="1" y="0"/>
                  <a:pt x="1" y="0"/>
                </a:cubicBezTo>
                <a:close/>
              </a:path>
            </a:pathLst>
          </a:custGeom>
          <a:solidFill>
            <a:srgbClr val="A83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grpSp>
        <p:nvGrpSpPr>
          <p:cNvPr id="103" name="Group 102"/>
          <p:cNvGrpSpPr/>
          <p:nvPr userDrawn="1"/>
        </p:nvGrpSpPr>
        <p:grpSpPr>
          <a:xfrm>
            <a:off x="0" y="4244614"/>
            <a:ext cx="12192000" cy="2613387"/>
            <a:chOff x="0" y="4329113"/>
            <a:chExt cx="12436475" cy="2665413"/>
          </a:xfrm>
        </p:grpSpPr>
        <p:sp>
          <p:nvSpPr>
            <p:cNvPr id="92" name="Freeform 21"/>
            <p:cNvSpPr>
              <a:spLocks noEditPoints="1"/>
            </p:cNvSpPr>
            <p:nvPr userDrawn="1"/>
          </p:nvSpPr>
          <p:spPr bwMode="auto">
            <a:xfrm>
              <a:off x="3273425" y="4329113"/>
              <a:ext cx="9163050" cy="2665413"/>
            </a:xfrm>
            <a:custGeom>
              <a:avLst/>
              <a:gdLst>
                <a:gd name="T0" fmla="*/ 1597 w 1671"/>
                <a:gd name="T1" fmla="*/ 16 h 486"/>
                <a:gd name="T2" fmla="*/ 1574 w 1671"/>
                <a:gd name="T3" fmla="*/ 67 h 486"/>
                <a:gd name="T4" fmla="*/ 1470 w 1671"/>
                <a:gd name="T5" fmla="*/ 142 h 486"/>
                <a:gd name="T6" fmla="*/ 1369 w 1671"/>
                <a:gd name="T7" fmla="*/ 200 h 486"/>
                <a:gd name="T8" fmla="*/ 1309 w 1671"/>
                <a:gd name="T9" fmla="*/ 219 h 486"/>
                <a:gd name="T10" fmla="*/ 1241 w 1671"/>
                <a:gd name="T11" fmla="*/ 220 h 486"/>
                <a:gd name="T12" fmla="*/ 1143 w 1671"/>
                <a:gd name="T13" fmla="*/ 240 h 486"/>
                <a:gd name="T14" fmla="*/ 952 w 1671"/>
                <a:gd name="T15" fmla="*/ 283 h 486"/>
                <a:gd name="T16" fmla="*/ 898 w 1671"/>
                <a:gd name="T17" fmla="*/ 291 h 486"/>
                <a:gd name="T18" fmla="*/ 647 w 1671"/>
                <a:gd name="T19" fmla="*/ 226 h 486"/>
                <a:gd name="T20" fmla="*/ 248 w 1671"/>
                <a:gd name="T21" fmla="*/ 223 h 486"/>
                <a:gd name="T22" fmla="*/ 114 w 1671"/>
                <a:gd name="T23" fmla="*/ 239 h 486"/>
                <a:gd name="T24" fmla="*/ 50 w 1671"/>
                <a:gd name="T25" fmla="*/ 239 h 486"/>
                <a:gd name="T26" fmla="*/ 64 w 1671"/>
                <a:gd name="T27" fmla="*/ 486 h 486"/>
                <a:gd name="T28" fmla="*/ 114 w 1671"/>
                <a:gd name="T29" fmla="*/ 486 h 486"/>
                <a:gd name="T30" fmla="*/ 185 w 1671"/>
                <a:gd name="T31" fmla="*/ 486 h 486"/>
                <a:gd name="T32" fmla="*/ 248 w 1671"/>
                <a:gd name="T33" fmla="*/ 486 h 486"/>
                <a:gd name="T34" fmla="*/ 653 w 1671"/>
                <a:gd name="T35" fmla="*/ 486 h 486"/>
                <a:gd name="T36" fmla="*/ 727 w 1671"/>
                <a:gd name="T37" fmla="*/ 486 h 486"/>
                <a:gd name="T38" fmla="*/ 917 w 1671"/>
                <a:gd name="T39" fmla="*/ 486 h 486"/>
                <a:gd name="T40" fmla="*/ 952 w 1671"/>
                <a:gd name="T41" fmla="*/ 486 h 486"/>
                <a:gd name="T42" fmla="*/ 1091 w 1671"/>
                <a:gd name="T43" fmla="*/ 486 h 486"/>
                <a:gd name="T44" fmla="*/ 1491 w 1671"/>
                <a:gd name="T45" fmla="*/ 486 h 486"/>
                <a:gd name="T46" fmla="*/ 1571 w 1671"/>
                <a:gd name="T47" fmla="*/ 486 h 486"/>
                <a:gd name="T48" fmla="*/ 304 w 1671"/>
                <a:gd name="T49" fmla="*/ 376 h 486"/>
                <a:gd name="T50" fmla="*/ 304 w 1671"/>
                <a:gd name="T51" fmla="*/ 365 h 486"/>
                <a:gd name="T52" fmla="*/ 304 w 1671"/>
                <a:gd name="T53" fmla="*/ 354 h 486"/>
                <a:gd name="T54" fmla="*/ 334 w 1671"/>
                <a:gd name="T55" fmla="*/ 376 h 486"/>
                <a:gd name="T56" fmla="*/ 334 w 1671"/>
                <a:gd name="T57" fmla="*/ 365 h 486"/>
                <a:gd name="T58" fmla="*/ 334 w 1671"/>
                <a:gd name="T59" fmla="*/ 354 h 486"/>
                <a:gd name="T60" fmla="*/ 364 w 1671"/>
                <a:gd name="T61" fmla="*/ 376 h 486"/>
                <a:gd name="T62" fmla="*/ 364 w 1671"/>
                <a:gd name="T63" fmla="*/ 365 h 486"/>
                <a:gd name="T64" fmla="*/ 364 w 1671"/>
                <a:gd name="T65" fmla="*/ 354 h 486"/>
                <a:gd name="T66" fmla="*/ 447 w 1671"/>
                <a:gd name="T67" fmla="*/ 376 h 486"/>
                <a:gd name="T68" fmla="*/ 447 w 1671"/>
                <a:gd name="T69" fmla="*/ 365 h 486"/>
                <a:gd name="T70" fmla="*/ 447 w 1671"/>
                <a:gd name="T71" fmla="*/ 354 h 486"/>
                <a:gd name="T72" fmla="*/ 477 w 1671"/>
                <a:gd name="T73" fmla="*/ 376 h 486"/>
                <a:gd name="T74" fmla="*/ 477 w 1671"/>
                <a:gd name="T75" fmla="*/ 365 h 486"/>
                <a:gd name="T76" fmla="*/ 477 w 1671"/>
                <a:gd name="T77" fmla="*/ 354 h 486"/>
                <a:gd name="T78" fmla="*/ 507 w 1671"/>
                <a:gd name="T79" fmla="*/ 376 h 486"/>
                <a:gd name="T80" fmla="*/ 507 w 1671"/>
                <a:gd name="T81" fmla="*/ 365 h 486"/>
                <a:gd name="T82" fmla="*/ 507 w 1671"/>
                <a:gd name="T83" fmla="*/ 354 h 486"/>
                <a:gd name="T84" fmla="*/ 416 w 1671"/>
                <a:gd name="T85" fmla="*/ 246 h 486"/>
                <a:gd name="T86" fmla="*/ 568 w 1671"/>
                <a:gd name="T87" fmla="*/ 376 h 486"/>
                <a:gd name="T88" fmla="*/ 568 w 1671"/>
                <a:gd name="T89" fmla="*/ 365 h 486"/>
                <a:gd name="T90" fmla="*/ 568 w 1671"/>
                <a:gd name="T91" fmla="*/ 354 h 486"/>
                <a:gd name="T92" fmla="*/ 598 w 1671"/>
                <a:gd name="T93" fmla="*/ 376 h 486"/>
                <a:gd name="T94" fmla="*/ 598 w 1671"/>
                <a:gd name="T95" fmla="*/ 365 h 486"/>
                <a:gd name="T96" fmla="*/ 598 w 1671"/>
                <a:gd name="T97" fmla="*/ 354 h 486"/>
                <a:gd name="T98" fmla="*/ 628 w 1671"/>
                <a:gd name="T99" fmla="*/ 376 h 486"/>
                <a:gd name="T100" fmla="*/ 628 w 1671"/>
                <a:gd name="T101" fmla="*/ 365 h 486"/>
                <a:gd name="T102" fmla="*/ 628 w 1671"/>
                <a:gd name="T103" fmla="*/ 35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71" h="486">
                  <a:moveTo>
                    <a:pt x="1607" y="78"/>
                  </a:moveTo>
                  <a:cubicBezTo>
                    <a:pt x="1607" y="67"/>
                    <a:pt x="1607" y="67"/>
                    <a:pt x="1607" y="67"/>
                  </a:cubicBezTo>
                  <a:cubicBezTo>
                    <a:pt x="1598" y="67"/>
                    <a:pt x="1598" y="67"/>
                    <a:pt x="1598" y="67"/>
                  </a:cubicBezTo>
                  <a:cubicBezTo>
                    <a:pt x="1598" y="16"/>
                    <a:pt x="1598" y="16"/>
                    <a:pt x="1598" y="16"/>
                  </a:cubicBezTo>
                  <a:cubicBezTo>
                    <a:pt x="1597" y="16"/>
                    <a:pt x="1597" y="16"/>
                    <a:pt x="1597" y="16"/>
                  </a:cubicBezTo>
                  <a:cubicBezTo>
                    <a:pt x="1597" y="67"/>
                    <a:pt x="1597" y="67"/>
                    <a:pt x="1597" y="67"/>
                  </a:cubicBezTo>
                  <a:cubicBezTo>
                    <a:pt x="1577" y="67"/>
                    <a:pt x="1577" y="67"/>
                    <a:pt x="1577" y="67"/>
                  </a:cubicBezTo>
                  <a:cubicBezTo>
                    <a:pt x="1577" y="0"/>
                    <a:pt x="1577" y="0"/>
                    <a:pt x="1577" y="0"/>
                  </a:cubicBezTo>
                  <a:cubicBezTo>
                    <a:pt x="1574" y="0"/>
                    <a:pt x="1574" y="0"/>
                    <a:pt x="1574" y="0"/>
                  </a:cubicBezTo>
                  <a:cubicBezTo>
                    <a:pt x="1574" y="67"/>
                    <a:pt x="1574" y="67"/>
                    <a:pt x="1574" y="67"/>
                  </a:cubicBezTo>
                  <a:cubicBezTo>
                    <a:pt x="1567" y="67"/>
                    <a:pt x="1567" y="67"/>
                    <a:pt x="1567" y="67"/>
                  </a:cubicBezTo>
                  <a:cubicBezTo>
                    <a:pt x="1567" y="78"/>
                    <a:pt x="1567" y="78"/>
                    <a:pt x="1567" y="78"/>
                  </a:cubicBezTo>
                  <a:cubicBezTo>
                    <a:pt x="1559" y="78"/>
                    <a:pt x="1559" y="78"/>
                    <a:pt x="1559" y="78"/>
                  </a:cubicBezTo>
                  <a:cubicBezTo>
                    <a:pt x="1543" y="84"/>
                    <a:pt x="1543" y="84"/>
                    <a:pt x="1543" y="84"/>
                  </a:cubicBezTo>
                  <a:cubicBezTo>
                    <a:pt x="1470" y="142"/>
                    <a:pt x="1470" y="142"/>
                    <a:pt x="1470" y="142"/>
                  </a:cubicBezTo>
                  <a:cubicBezTo>
                    <a:pt x="1437" y="147"/>
                    <a:pt x="1437" y="147"/>
                    <a:pt x="1437" y="147"/>
                  </a:cubicBezTo>
                  <a:cubicBezTo>
                    <a:pt x="1437" y="207"/>
                    <a:pt x="1437" y="207"/>
                    <a:pt x="1437" y="207"/>
                  </a:cubicBezTo>
                  <a:cubicBezTo>
                    <a:pt x="1387" y="207"/>
                    <a:pt x="1387" y="207"/>
                    <a:pt x="1387" y="207"/>
                  </a:cubicBezTo>
                  <a:cubicBezTo>
                    <a:pt x="1380" y="200"/>
                    <a:pt x="1380" y="200"/>
                    <a:pt x="1380" y="200"/>
                  </a:cubicBezTo>
                  <a:cubicBezTo>
                    <a:pt x="1369" y="200"/>
                    <a:pt x="1369" y="200"/>
                    <a:pt x="1369" y="200"/>
                  </a:cubicBezTo>
                  <a:cubicBezTo>
                    <a:pt x="1369" y="189"/>
                    <a:pt x="1369" y="189"/>
                    <a:pt x="1369" y="189"/>
                  </a:cubicBezTo>
                  <a:cubicBezTo>
                    <a:pt x="1325" y="189"/>
                    <a:pt x="1325" y="189"/>
                    <a:pt x="1325" y="189"/>
                  </a:cubicBezTo>
                  <a:cubicBezTo>
                    <a:pt x="1325" y="199"/>
                    <a:pt x="1325" y="199"/>
                    <a:pt x="1325" y="199"/>
                  </a:cubicBezTo>
                  <a:cubicBezTo>
                    <a:pt x="1309" y="206"/>
                    <a:pt x="1309" y="206"/>
                    <a:pt x="1309" y="206"/>
                  </a:cubicBezTo>
                  <a:cubicBezTo>
                    <a:pt x="1309" y="219"/>
                    <a:pt x="1309" y="219"/>
                    <a:pt x="1309" y="219"/>
                  </a:cubicBezTo>
                  <a:cubicBezTo>
                    <a:pt x="1284" y="219"/>
                    <a:pt x="1284" y="219"/>
                    <a:pt x="1284" y="219"/>
                  </a:cubicBezTo>
                  <a:cubicBezTo>
                    <a:pt x="1284" y="205"/>
                    <a:pt x="1284" y="205"/>
                    <a:pt x="1284" y="205"/>
                  </a:cubicBezTo>
                  <a:cubicBezTo>
                    <a:pt x="1262" y="205"/>
                    <a:pt x="1262" y="205"/>
                    <a:pt x="1262" y="205"/>
                  </a:cubicBezTo>
                  <a:cubicBezTo>
                    <a:pt x="1262" y="220"/>
                    <a:pt x="1262" y="220"/>
                    <a:pt x="1262" y="220"/>
                  </a:cubicBezTo>
                  <a:cubicBezTo>
                    <a:pt x="1241" y="220"/>
                    <a:pt x="1241" y="220"/>
                    <a:pt x="1241" y="220"/>
                  </a:cubicBezTo>
                  <a:cubicBezTo>
                    <a:pt x="1241" y="234"/>
                    <a:pt x="1241" y="234"/>
                    <a:pt x="1241" y="234"/>
                  </a:cubicBezTo>
                  <a:cubicBezTo>
                    <a:pt x="1183" y="234"/>
                    <a:pt x="1183" y="234"/>
                    <a:pt x="1183" y="234"/>
                  </a:cubicBezTo>
                  <a:cubicBezTo>
                    <a:pt x="1183" y="226"/>
                    <a:pt x="1183" y="226"/>
                    <a:pt x="1183" y="226"/>
                  </a:cubicBezTo>
                  <a:cubicBezTo>
                    <a:pt x="1143" y="226"/>
                    <a:pt x="1143" y="226"/>
                    <a:pt x="1143" y="226"/>
                  </a:cubicBezTo>
                  <a:cubicBezTo>
                    <a:pt x="1143" y="240"/>
                    <a:pt x="1143" y="240"/>
                    <a:pt x="1143" y="240"/>
                  </a:cubicBezTo>
                  <a:cubicBezTo>
                    <a:pt x="1091" y="240"/>
                    <a:pt x="1091" y="240"/>
                    <a:pt x="1091" y="240"/>
                  </a:cubicBezTo>
                  <a:cubicBezTo>
                    <a:pt x="1091" y="141"/>
                    <a:pt x="1091" y="141"/>
                    <a:pt x="1091" y="141"/>
                  </a:cubicBezTo>
                  <a:cubicBezTo>
                    <a:pt x="970" y="141"/>
                    <a:pt x="970" y="141"/>
                    <a:pt x="970" y="141"/>
                  </a:cubicBezTo>
                  <a:cubicBezTo>
                    <a:pt x="970" y="283"/>
                    <a:pt x="970" y="283"/>
                    <a:pt x="970" y="283"/>
                  </a:cubicBezTo>
                  <a:cubicBezTo>
                    <a:pt x="952" y="283"/>
                    <a:pt x="952" y="283"/>
                    <a:pt x="952" y="283"/>
                  </a:cubicBezTo>
                  <a:cubicBezTo>
                    <a:pt x="952" y="294"/>
                    <a:pt x="952" y="294"/>
                    <a:pt x="952" y="294"/>
                  </a:cubicBezTo>
                  <a:cubicBezTo>
                    <a:pt x="917" y="294"/>
                    <a:pt x="917" y="294"/>
                    <a:pt x="917" y="294"/>
                  </a:cubicBezTo>
                  <a:cubicBezTo>
                    <a:pt x="917" y="316"/>
                    <a:pt x="917" y="316"/>
                    <a:pt x="917" y="316"/>
                  </a:cubicBezTo>
                  <a:cubicBezTo>
                    <a:pt x="898" y="316"/>
                    <a:pt x="898" y="316"/>
                    <a:pt x="898" y="316"/>
                  </a:cubicBezTo>
                  <a:cubicBezTo>
                    <a:pt x="898" y="291"/>
                    <a:pt x="898" y="291"/>
                    <a:pt x="898" y="291"/>
                  </a:cubicBezTo>
                  <a:cubicBezTo>
                    <a:pt x="761" y="291"/>
                    <a:pt x="761" y="291"/>
                    <a:pt x="761" y="291"/>
                  </a:cubicBezTo>
                  <a:cubicBezTo>
                    <a:pt x="761" y="281"/>
                    <a:pt x="761" y="281"/>
                    <a:pt x="761" y="281"/>
                  </a:cubicBezTo>
                  <a:cubicBezTo>
                    <a:pt x="727" y="281"/>
                    <a:pt x="727" y="281"/>
                    <a:pt x="727" y="281"/>
                  </a:cubicBezTo>
                  <a:cubicBezTo>
                    <a:pt x="727" y="226"/>
                    <a:pt x="727" y="226"/>
                    <a:pt x="727" y="226"/>
                  </a:cubicBezTo>
                  <a:cubicBezTo>
                    <a:pt x="647" y="226"/>
                    <a:pt x="647" y="226"/>
                    <a:pt x="647" y="226"/>
                  </a:cubicBezTo>
                  <a:cubicBezTo>
                    <a:pt x="647" y="294"/>
                    <a:pt x="647" y="294"/>
                    <a:pt x="647" y="294"/>
                  </a:cubicBezTo>
                  <a:cubicBezTo>
                    <a:pt x="477" y="154"/>
                    <a:pt x="326" y="244"/>
                    <a:pt x="276" y="283"/>
                  </a:cubicBezTo>
                  <a:cubicBezTo>
                    <a:pt x="276" y="247"/>
                    <a:pt x="276" y="247"/>
                    <a:pt x="276" y="247"/>
                  </a:cubicBezTo>
                  <a:cubicBezTo>
                    <a:pt x="248" y="247"/>
                    <a:pt x="248" y="247"/>
                    <a:pt x="248" y="247"/>
                  </a:cubicBezTo>
                  <a:cubicBezTo>
                    <a:pt x="248" y="223"/>
                    <a:pt x="248" y="223"/>
                    <a:pt x="248" y="223"/>
                  </a:cubicBezTo>
                  <a:cubicBezTo>
                    <a:pt x="185" y="223"/>
                    <a:pt x="185" y="223"/>
                    <a:pt x="185" y="223"/>
                  </a:cubicBezTo>
                  <a:cubicBezTo>
                    <a:pt x="185" y="353"/>
                    <a:pt x="185" y="353"/>
                    <a:pt x="185" y="353"/>
                  </a:cubicBezTo>
                  <a:cubicBezTo>
                    <a:pt x="153" y="353"/>
                    <a:pt x="153" y="353"/>
                    <a:pt x="153" y="353"/>
                  </a:cubicBezTo>
                  <a:cubicBezTo>
                    <a:pt x="153" y="239"/>
                    <a:pt x="153" y="239"/>
                    <a:pt x="153" y="239"/>
                  </a:cubicBezTo>
                  <a:cubicBezTo>
                    <a:pt x="114" y="239"/>
                    <a:pt x="114" y="239"/>
                    <a:pt x="114" y="239"/>
                  </a:cubicBezTo>
                  <a:cubicBezTo>
                    <a:pt x="114" y="199"/>
                    <a:pt x="114" y="199"/>
                    <a:pt x="114" y="199"/>
                  </a:cubicBezTo>
                  <a:cubicBezTo>
                    <a:pt x="64" y="199"/>
                    <a:pt x="64" y="199"/>
                    <a:pt x="64" y="199"/>
                  </a:cubicBezTo>
                  <a:cubicBezTo>
                    <a:pt x="64" y="343"/>
                    <a:pt x="64" y="343"/>
                    <a:pt x="64" y="343"/>
                  </a:cubicBezTo>
                  <a:cubicBezTo>
                    <a:pt x="50" y="343"/>
                    <a:pt x="50" y="343"/>
                    <a:pt x="50" y="343"/>
                  </a:cubicBezTo>
                  <a:cubicBezTo>
                    <a:pt x="50" y="239"/>
                    <a:pt x="50" y="239"/>
                    <a:pt x="50" y="239"/>
                  </a:cubicBezTo>
                  <a:cubicBezTo>
                    <a:pt x="0" y="239"/>
                    <a:pt x="0" y="239"/>
                    <a:pt x="0" y="239"/>
                  </a:cubicBezTo>
                  <a:cubicBezTo>
                    <a:pt x="0" y="486"/>
                    <a:pt x="0" y="486"/>
                    <a:pt x="0" y="486"/>
                  </a:cubicBezTo>
                  <a:cubicBezTo>
                    <a:pt x="36" y="486"/>
                    <a:pt x="36" y="486"/>
                    <a:pt x="36" y="486"/>
                  </a:cubicBezTo>
                  <a:cubicBezTo>
                    <a:pt x="50" y="486"/>
                    <a:pt x="50" y="486"/>
                    <a:pt x="50" y="486"/>
                  </a:cubicBezTo>
                  <a:cubicBezTo>
                    <a:pt x="64" y="486"/>
                    <a:pt x="64" y="486"/>
                    <a:pt x="64" y="486"/>
                  </a:cubicBezTo>
                  <a:cubicBezTo>
                    <a:pt x="66" y="486"/>
                    <a:pt x="66" y="486"/>
                    <a:pt x="66" y="486"/>
                  </a:cubicBezTo>
                  <a:cubicBezTo>
                    <a:pt x="75" y="486"/>
                    <a:pt x="75" y="486"/>
                    <a:pt x="75" y="486"/>
                  </a:cubicBezTo>
                  <a:cubicBezTo>
                    <a:pt x="103" y="486"/>
                    <a:pt x="103" y="486"/>
                    <a:pt x="103" y="486"/>
                  </a:cubicBezTo>
                  <a:cubicBezTo>
                    <a:pt x="112" y="486"/>
                    <a:pt x="112" y="486"/>
                    <a:pt x="112" y="486"/>
                  </a:cubicBezTo>
                  <a:cubicBezTo>
                    <a:pt x="114" y="486"/>
                    <a:pt x="114" y="486"/>
                    <a:pt x="114" y="486"/>
                  </a:cubicBezTo>
                  <a:cubicBezTo>
                    <a:pt x="125" y="486"/>
                    <a:pt x="125" y="486"/>
                    <a:pt x="125" y="486"/>
                  </a:cubicBezTo>
                  <a:cubicBezTo>
                    <a:pt x="141" y="486"/>
                    <a:pt x="141" y="486"/>
                    <a:pt x="141" y="486"/>
                  </a:cubicBezTo>
                  <a:cubicBezTo>
                    <a:pt x="153" y="486"/>
                    <a:pt x="153" y="486"/>
                    <a:pt x="153" y="486"/>
                  </a:cubicBezTo>
                  <a:cubicBezTo>
                    <a:pt x="165" y="486"/>
                    <a:pt x="165" y="486"/>
                    <a:pt x="165" y="486"/>
                  </a:cubicBezTo>
                  <a:cubicBezTo>
                    <a:pt x="185" y="486"/>
                    <a:pt x="185" y="486"/>
                    <a:pt x="185" y="486"/>
                  </a:cubicBezTo>
                  <a:cubicBezTo>
                    <a:pt x="192" y="486"/>
                    <a:pt x="192" y="486"/>
                    <a:pt x="192" y="486"/>
                  </a:cubicBezTo>
                  <a:cubicBezTo>
                    <a:pt x="197" y="486"/>
                    <a:pt x="197" y="486"/>
                    <a:pt x="197" y="486"/>
                  </a:cubicBezTo>
                  <a:cubicBezTo>
                    <a:pt x="219" y="486"/>
                    <a:pt x="219" y="486"/>
                    <a:pt x="219" y="486"/>
                  </a:cubicBezTo>
                  <a:cubicBezTo>
                    <a:pt x="239" y="486"/>
                    <a:pt x="239" y="486"/>
                    <a:pt x="239" y="486"/>
                  </a:cubicBezTo>
                  <a:cubicBezTo>
                    <a:pt x="248" y="486"/>
                    <a:pt x="248" y="486"/>
                    <a:pt x="248" y="486"/>
                  </a:cubicBezTo>
                  <a:cubicBezTo>
                    <a:pt x="268" y="486"/>
                    <a:pt x="268" y="486"/>
                    <a:pt x="268" y="486"/>
                  </a:cubicBezTo>
                  <a:cubicBezTo>
                    <a:pt x="276" y="486"/>
                    <a:pt x="276" y="486"/>
                    <a:pt x="276" y="486"/>
                  </a:cubicBezTo>
                  <a:cubicBezTo>
                    <a:pt x="635" y="486"/>
                    <a:pt x="635" y="486"/>
                    <a:pt x="635" y="486"/>
                  </a:cubicBezTo>
                  <a:cubicBezTo>
                    <a:pt x="647" y="486"/>
                    <a:pt x="647" y="486"/>
                    <a:pt x="647" y="486"/>
                  </a:cubicBezTo>
                  <a:cubicBezTo>
                    <a:pt x="653" y="486"/>
                    <a:pt x="653" y="486"/>
                    <a:pt x="653" y="486"/>
                  </a:cubicBezTo>
                  <a:cubicBezTo>
                    <a:pt x="665" y="486"/>
                    <a:pt x="665" y="486"/>
                    <a:pt x="665" y="486"/>
                  </a:cubicBezTo>
                  <a:cubicBezTo>
                    <a:pt x="673" y="486"/>
                    <a:pt x="673" y="486"/>
                    <a:pt x="673" y="486"/>
                  </a:cubicBezTo>
                  <a:cubicBezTo>
                    <a:pt x="703" y="486"/>
                    <a:pt x="703" y="486"/>
                    <a:pt x="703" y="486"/>
                  </a:cubicBezTo>
                  <a:cubicBezTo>
                    <a:pt x="717" y="486"/>
                    <a:pt x="717" y="486"/>
                    <a:pt x="717" y="486"/>
                  </a:cubicBezTo>
                  <a:cubicBezTo>
                    <a:pt x="727" y="486"/>
                    <a:pt x="727" y="486"/>
                    <a:pt x="727" y="486"/>
                  </a:cubicBezTo>
                  <a:cubicBezTo>
                    <a:pt x="751" y="486"/>
                    <a:pt x="751" y="486"/>
                    <a:pt x="751" y="486"/>
                  </a:cubicBezTo>
                  <a:cubicBezTo>
                    <a:pt x="761" y="486"/>
                    <a:pt x="761" y="486"/>
                    <a:pt x="761" y="486"/>
                  </a:cubicBezTo>
                  <a:cubicBezTo>
                    <a:pt x="888" y="486"/>
                    <a:pt x="888" y="486"/>
                    <a:pt x="888" y="486"/>
                  </a:cubicBezTo>
                  <a:cubicBezTo>
                    <a:pt x="898" y="486"/>
                    <a:pt x="898" y="486"/>
                    <a:pt x="898" y="486"/>
                  </a:cubicBezTo>
                  <a:cubicBezTo>
                    <a:pt x="917" y="486"/>
                    <a:pt x="917" y="486"/>
                    <a:pt x="917" y="486"/>
                  </a:cubicBezTo>
                  <a:cubicBezTo>
                    <a:pt x="926" y="486"/>
                    <a:pt x="926" y="486"/>
                    <a:pt x="926" y="486"/>
                  </a:cubicBezTo>
                  <a:cubicBezTo>
                    <a:pt x="929" y="486"/>
                    <a:pt x="929" y="486"/>
                    <a:pt x="929" y="486"/>
                  </a:cubicBezTo>
                  <a:cubicBezTo>
                    <a:pt x="930" y="486"/>
                    <a:pt x="930" y="486"/>
                    <a:pt x="930" y="486"/>
                  </a:cubicBezTo>
                  <a:cubicBezTo>
                    <a:pt x="945" y="486"/>
                    <a:pt x="945" y="486"/>
                    <a:pt x="945" y="486"/>
                  </a:cubicBezTo>
                  <a:cubicBezTo>
                    <a:pt x="952" y="486"/>
                    <a:pt x="952" y="486"/>
                    <a:pt x="952" y="486"/>
                  </a:cubicBezTo>
                  <a:cubicBezTo>
                    <a:pt x="961" y="486"/>
                    <a:pt x="961" y="486"/>
                    <a:pt x="961" y="486"/>
                  </a:cubicBezTo>
                  <a:cubicBezTo>
                    <a:pt x="970" y="486"/>
                    <a:pt x="970" y="486"/>
                    <a:pt x="970" y="486"/>
                  </a:cubicBezTo>
                  <a:cubicBezTo>
                    <a:pt x="977" y="486"/>
                    <a:pt x="977" y="486"/>
                    <a:pt x="977" y="486"/>
                  </a:cubicBezTo>
                  <a:cubicBezTo>
                    <a:pt x="1087" y="486"/>
                    <a:pt x="1087" y="486"/>
                    <a:pt x="1087" y="486"/>
                  </a:cubicBezTo>
                  <a:cubicBezTo>
                    <a:pt x="1091" y="486"/>
                    <a:pt x="1091" y="486"/>
                    <a:pt x="1091" y="486"/>
                  </a:cubicBezTo>
                  <a:cubicBezTo>
                    <a:pt x="1143" y="486"/>
                    <a:pt x="1143" y="486"/>
                    <a:pt x="1143" y="486"/>
                  </a:cubicBezTo>
                  <a:cubicBezTo>
                    <a:pt x="1147" y="486"/>
                    <a:pt x="1147" y="486"/>
                    <a:pt x="1147" y="486"/>
                  </a:cubicBezTo>
                  <a:cubicBezTo>
                    <a:pt x="1183" y="486"/>
                    <a:pt x="1183" y="486"/>
                    <a:pt x="1183" y="486"/>
                  </a:cubicBezTo>
                  <a:cubicBezTo>
                    <a:pt x="1484" y="486"/>
                    <a:pt x="1484" y="486"/>
                    <a:pt x="1484" y="486"/>
                  </a:cubicBezTo>
                  <a:cubicBezTo>
                    <a:pt x="1491" y="486"/>
                    <a:pt x="1491" y="486"/>
                    <a:pt x="1491" y="486"/>
                  </a:cubicBezTo>
                  <a:cubicBezTo>
                    <a:pt x="1494" y="486"/>
                    <a:pt x="1494" y="486"/>
                    <a:pt x="1494" y="486"/>
                  </a:cubicBezTo>
                  <a:cubicBezTo>
                    <a:pt x="1514" y="486"/>
                    <a:pt x="1514" y="486"/>
                    <a:pt x="1514" y="486"/>
                  </a:cubicBezTo>
                  <a:cubicBezTo>
                    <a:pt x="1515" y="486"/>
                    <a:pt x="1515" y="486"/>
                    <a:pt x="1515" y="486"/>
                  </a:cubicBezTo>
                  <a:cubicBezTo>
                    <a:pt x="1524" y="486"/>
                    <a:pt x="1524" y="486"/>
                    <a:pt x="1524" y="486"/>
                  </a:cubicBezTo>
                  <a:cubicBezTo>
                    <a:pt x="1571" y="486"/>
                    <a:pt x="1571" y="486"/>
                    <a:pt x="1571" y="486"/>
                  </a:cubicBezTo>
                  <a:cubicBezTo>
                    <a:pt x="1603" y="486"/>
                    <a:pt x="1603" y="486"/>
                    <a:pt x="1603" y="486"/>
                  </a:cubicBezTo>
                  <a:cubicBezTo>
                    <a:pt x="1671" y="486"/>
                    <a:pt x="1671" y="486"/>
                    <a:pt x="1671" y="486"/>
                  </a:cubicBezTo>
                  <a:cubicBezTo>
                    <a:pt x="1671" y="78"/>
                    <a:pt x="1671" y="78"/>
                    <a:pt x="1671" y="78"/>
                  </a:cubicBezTo>
                  <a:lnTo>
                    <a:pt x="1607" y="78"/>
                  </a:lnTo>
                  <a:close/>
                  <a:moveTo>
                    <a:pt x="304" y="376"/>
                  </a:moveTo>
                  <a:cubicBezTo>
                    <a:pt x="281" y="376"/>
                    <a:pt x="281" y="376"/>
                    <a:pt x="281" y="376"/>
                  </a:cubicBezTo>
                  <a:cubicBezTo>
                    <a:pt x="281" y="369"/>
                    <a:pt x="281" y="369"/>
                    <a:pt x="281" y="369"/>
                  </a:cubicBezTo>
                  <a:cubicBezTo>
                    <a:pt x="304" y="369"/>
                    <a:pt x="304" y="369"/>
                    <a:pt x="304" y="369"/>
                  </a:cubicBezTo>
                  <a:lnTo>
                    <a:pt x="304" y="376"/>
                  </a:lnTo>
                  <a:close/>
                  <a:moveTo>
                    <a:pt x="304" y="365"/>
                  </a:moveTo>
                  <a:cubicBezTo>
                    <a:pt x="281" y="365"/>
                    <a:pt x="281" y="365"/>
                    <a:pt x="281" y="365"/>
                  </a:cubicBezTo>
                  <a:cubicBezTo>
                    <a:pt x="281" y="357"/>
                    <a:pt x="281" y="357"/>
                    <a:pt x="281" y="357"/>
                  </a:cubicBezTo>
                  <a:cubicBezTo>
                    <a:pt x="304" y="357"/>
                    <a:pt x="304" y="357"/>
                    <a:pt x="304" y="357"/>
                  </a:cubicBezTo>
                  <a:lnTo>
                    <a:pt x="304" y="365"/>
                  </a:lnTo>
                  <a:close/>
                  <a:moveTo>
                    <a:pt x="304" y="354"/>
                  </a:moveTo>
                  <a:cubicBezTo>
                    <a:pt x="281" y="354"/>
                    <a:pt x="281" y="354"/>
                    <a:pt x="281" y="354"/>
                  </a:cubicBezTo>
                  <a:cubicBezTo>
                    <a:pt x="281" y="346"/>
                    <a:pt x="281" y="346"/>
                    <a:pt x="281" y="346"/>
                  </a:cubicBezTo>
                  <a:cubicBezTo>
                    <a:pt x="304" y="346"/>
                    <a:pt x="304" y="346"/>
                    <a:pt x="304" y="346"/>
                  </a:cubicBezTo>
                  <a:lnTo>
                    <a:pt x="304" y="354"/>
                  </a:lnTo>
                  <a:close/>
                  <a:moveTo>
                    <a:pt x="334" y="376"/>
                  </a:moveTo>
                  <a:cubicBezTo>
                    <a:pt x="311" y="376"/>
                    <a:pt x="311" y="376"/>
                    <a:pt x="311" y="376"/>
                  </a:cubicBezTo>
                  <a:cubicBezTo>
                    <a:pt x="311" y="369"/>
                    <a:pt x="311" y="369"/>
                    <a:pt x="311" y="369"/>
                  </a:cubicBezTo>
                  <a:cubicBezTo>
                    <a:pt x="334" y="369"/>
                    <a:pt x="334" y="369"/>
                    <a:pt x="334" y="369"/>
                  </a:cubicBezTo>
                  <a:lnTo>
                    <a:pt x="334" y="376"/>
                  </a:lnTo>
                  <a:close/>
                  <a:moveTo>
                    <a:pt x="334" y="365"/>
                  </a:moveTo>
                  <a:cubicBezTo>
                    <a:pt x="311" y="365"/>
                    <a:pt x="311" y="365"/>
                    <a:pt x="311" y="365"/>
                  </a:cubicBezTo>
                  <a:cubicBezTo>
                    <a:pt x="311" y="357"/>
                    <a:pt x="311" y="357"/>
                    <a:pt x="311" y="357"/>
                  </a:cubicBezTo>
                  <a:cubicBezTo>
                    <a:pt x="334" y="357"/>
                    <a:pt x="334" y="357"/>
                    <a:pt x="334" y="357"/>
                  </a:cubicBezTo>
                  <a:lnTo>
                    <a:pt x="334" y="365"/>
                  </a:lnTo>
                  <a:close/>
                  <a:moveTo>
                    <a:pt x="334" y="354"/>
                  </a:moveTo>
                  <a:cubicBezTo>
                    <a:pt x="311" y="354"/>
                    <a:pt x="311" y="354"/>
                    <a:pt x="311" y="354"/>
                  </a:cubicBezTo>
                  <a:cubicBezTo>
                    <a:pt x="311" y="346"/>
                    <a:pt x="311" y="346"/>
                    <a:pt x="311" y="346"/>
                  </a:cubicBezTo>
                  <a:cubicBezTo>
                    <a:pt x="334" y="346"/>
                    <a:pt x="334" y="346"/>
                    <a:pt x="334" y="346"/>
                  </a:cubicBezTo>
                  <a:lnTo>
                    <a:pt x="334" y="354"/>
                  </a:lnTo>
                  <a:close/>
                  <a:moveTo>
                    <a:pt x="364" y="376"/>
                  </a:moveTo>
                  <a:cubicBezTo>
                    <a:pt x="341" y="376"/>
                    <a:pt x="341" y="376"/>
                    <a:pt x="341" y="376"/>
                  </a:cubicBezTo>
                  <a:cubicBezTo>
                    <a:pt x="341" y="369"/>
                    <a:pt x="341" y="369"/>
                    <a:pt x="341" y="369"/>
                  </a:cubicBezTo>
                  <a:cubicBezTo>
                    <a:pt x="364" y="369"/>
                    <a:pt x="364" y="369"/>
                    <a:pt x="364" y="369"/>
                  </a:cubicBezTo>
                  <a:lnTo>
                    <a:pt x="364" y="376"/>
                  </a:lnTo>
                  <a:close/>
                  <a:moveTo>
                    <a:pt x="364" y="365"/>
                  </a:moveTo>
                  <a:cubicBezTo>
                    <a:pt x="341" y="365"/>
                    <a:pt x="341" y="365"/>
                    <a:pt x="341" y="365"/>
                  </a:cubicBezTo>
                  <a:cubicBezTo>
                    <a:pt x="341" y="357"/>
                    <a:pt x="341" y="357"/>
                    <a:pt x="341" y="357"/>
                  </a:cubicBezTo>
                  <a:cubicBezTo>
                    <a:pt x="364" y="357"/>
                    <a:pt x="364" y="357"/>
                    <a:pt x="364" y="357"/>
                  </a:cubicBezTo>
                  <a:lnTo>
                    <a:pt x="364" y="365"/>
                  </a:lnTo>
                  <a:close/>
                  <a:moveTo>
                    <a:pt x="364" y="354"/>
                  </a:moveTo>
                  <a:cubicBezTo>
                    <a:pt x="341" y="354"/>
                    <a:pt x="341" y="354"/>
                    <a:pt x="341" y="354"/>
                  </a:cubicBezTo>
                  <a:cubicBezTo>
                    <a:pt x="341" y="346"/>
                    <a:pt x="341" y="346"/>
                    <a:pt x="341" y="346"/>
                  </a:cubicBezTo>
                  <a:cubicBezTo>
                    <a:pt x="364" y="346"/>
                    <a:pt x="364" y="346"/>
                    <a:pt x="364" y="346"/>
                  </a:cubicBezTo>
                  <a:lnTo>
                    <a:pt x="364" y="354"/>
                  </a:lnTo>
                  <a:close/>
                  <a:moveTo>
                    <a:pt x="447" y="376"/>
                  </a:moveTo>
                  <a:cubicBezTo>
                    <a:pt x="424" y="376"/>
                    <a:pt x="424" y="376"/>
                    <a:pt x="424" y="376"/>
                  </a:cubicBezTo>
                  <a:cubicBezTo>
                    <a:pt x="424" y="369"/>
                    <a:pt x="424" y="369"/>
                    <a:pt x="424" y="369"/>
                  </a:cubicBezTo>
                  <a:cubicBezTo>
                    <a:pt x="447" y="369"/>
                    <a:pt x="447" y="369"/>
                    <a:pt x="447" y="369"/>
                  </a:cubicBezTo>
                  <a:lnTo>
                    <a:pt x="447" y="376"/>
                  </a:lnTo>
                  <a:close/>
                  <a:moveTo>
                    <a:pt x="447" y="365"/>
                  </a:moveTo>
                  <a:cubicBezTo>
                    <a:pt x="424" y="365"/>
                    <a:pt x="424" y="365"/>
                    <a:pt x="424" y="365"/>
                  </a:cubicBezTo>
                  <a:cubicBezTo>
                    <a:pt x="424" y="357"/>
                    <a:pt x="424" y="357"/>
                    <a:pt x="424" y="357"/>
                  </a:cubicBezTo>
                  <a:cubicBezTo>
                    <a:pt x="447" y="357"/>
                    <a:pt x="447" y="357"/>
                    <a:pt x="447" y="357"/>
                  </a:cubicBezTo>
                  <a:lnTo>
                    <a:pt x="447" y="365"/>
                  </a:lnTo>
                  <a:close/>
                  <a:moveTo>
                    <a:pt x="447" y="354"/>
                  </a:moveTo>
                  <a:cubicBezTo>
                    <a:pt x="424" y="354"/>
                    <a:pt x="424" y="354"/>
                    <a:pt x="424" y="354"/>
                  </a:cubicBezTo>
                  <a:cubicBezTo>
                    <a:pt x="424" y="346"/>
                    <a:pt x="424" y="346"/>
                    <a:pt x="424" y="346"/>
                  </a:cubicBezTo>
                  <a:cubicBezTo>
                    <a:pt x="447" y="346"/>
                    <a:pt x="447" y="346"/>
                    <a:pt x="447" y="346"/>
                  </a:cubicBezTo>
                  <a:lnTo>
                    <a:pt x="447" y="354"/>
                  </a:lnTo>
                  <a:close/>
                  <a:moveTo>
                    <a:pt x="477" y="376"/>
                  </a:moveTo>
                  <a:cubicBezTo>
                    <a:pt x="454" y="376"/>
                    <a:pt x="454" y="376"/>
                    <a:pt x="454" y="376"/>
                  </a:cubicBezTo>
                  <a:cubicBezTo>
                    <a:pt x="454" y="369"/>
                    <a:pt x="454" y="369"/>
                    <a:pt x="454" y="369"/>
                  </a:cubicBezTo>
                  <a:cubicBezTo>
                    <a:pt x="477" y="369"/>
                    <a:pt x="477" y="369"/>
                    <a:pt x="477" y="369"/>
                  </a:cubicBezTo>
                  <a:lnTo>
                    <a:pt x="477" y="376"/>
                  </a:lnTo>
                  <a:close/>
                  <a:moveTo>
                    <a:pt x="477" y="365"/>
                  </a:moveTo>
                  <a:cubicBezTo>
                    <a:pt x="454" y="365"/>
                    <a:pt x="454" y="365"/>
                    <a:pt x="454" y="365"/>
                  </a:cubicBezTo>
                  <a:cubicBezTo>
                    <a:pt x="454" y="357"/>
                    <a:pt x="454" y="357"/>
                    <a:pt x="454" y="357"/>
                  </a:cubicBezTo>
                  <a:cubicBezTo>
                    <a:pt x="477" y="357"/>
                    <a:pt x="477" y="357"/>
                    <a:pt x="477" y="357"/>
                  </a:cubicBezTo>
                  <a:lnTo>
                    <a:pt x="477" y="365"/>
                  </a:lnTo>
                  <a:close/>
                  <a:moveTo>
                    <a:pt x="477" y="354"/>
                  </a:moveTo>
                  <a:cubicBezTo>
                    <a:pt x="454" y="354"/>
                    <a:pt x="454" y="354"/>
                    <a:pt x="454" y="354"/>
                  </a:cubicBezTo>
                  <a:cubicBezTo>
                    <a:pt x="454" y="346"/>
                    <a:pt x="454" y="346"/>
                    <a:pt x="454" y="346"/>
                  </a:cubicBezTo>
                  <a:cubicBezTo>
                    <a:pt x="477" y="346"/>
                    <a:pt x="477" y="346"/>
                    <a:pt x="477" y="346"/>
                  </a:cubicBezTo>
                  <a:lnTo>
                    <a:pt x="477" y="354"/>
                  </a:lnTo>
                  <a:close/>
                  <a:moveTo>
                    <a:pt x="507" y="376"/>
                  </a:moveTo>
                  <a:cubicBezTo>
                    <a:pt x="484" y="376"/>
                    <a:pt x="484" y="376"/>
                    <a:pt x="484" y="376"/>
                  </a:cubicBezTo>
                  <a:cubicBezTo>
                    <a:pt x="484" y="369"/>
                    <a:pt x="484" y="369"/>
                    <a:pt x="484" y="369"/>
                  </a:cubicBezTo>
                  <a:cubicBezTo>
                    <a:pt x="507" y="369"/>
                    <a:pt x="507" y="369"/>
                    <a:pt x="507" y="369"/>
                  </a:cubicBezTo>
                  <a:lnTo>
                    <a:pt x="507" y="376"/>
                  </a:lnTo>
                  <a:close/>
                  <a:moveTo>
                    <a:pt x="507" y="365"/>
                  </a:moveTo>
                  <a:cubicBezTo>
                    <a:pt x="484" y="365"/>
                    <a:pt x="484" y="365"/>
                    <a:pt x="484" y="365"/>
                  </a:cubicBezTo>
                  <a:cubicBezTo>
                    <a:pt x="484" y="357"/>
                    <a:pt x="484" y="357"/>
                    <a:pt x="484" y="357"/>
                  </a:cubicBezTo>
                  <a:cubicBezTo>
                    <a:pt x="507" y="357"/>
                    <a:pt x="507" y="357"/>
                    <a:pt x="507" y="357"/>
                  </a:cubicBezTo>
                  <a:lnTo>
                    <a:pt x="507" y="365"/>
                  </a:lnTo>
                  <a:close/>
                  <a:moveTo>
                    <a:pt x="507" y="354"/>
                  </a:moveTo>
                  <a:cubicBezTo>
                    <a:pt x="484" y="354"/>
                    <a:pt x="484" y="354"/>
                    <a:pt x="484" y="354"/>
                  </a:cubicBezTo>
                  <a:cubicBezTo>
                    <a:pt x="484" y="346"/>
                    <a:pt x="484" y="346"/>
                    <a:pt x="484" y="346"/>
                  </a:cubicBezTo>
                  <a:cubicBezTo>
                    <a:pt x="507" y="346"/>
                    <a:pt x="507" y="346"/>
                    <a:pt x="507" y="346"/>
                  </a:cubicBezTo>
                  <a:lnTo>
                    <a:pt x="507" y="354"/>
                  </a:lnTo>
                  <a:close/>
                  <a:moveTo>
                    <a:pt x="416" y="246"/>
                  </a:moveTo>
                  <a:cubicBezTo>
                    <a:pt x="551" y="224"/>
                    <a:pt x="641" y="326"/>
                    <a:pt x="641" y="326"/>
                  </a:cubicBezTo>
                  <a:cubicBezTo>
                    <a:pt x="511" y="326"/>
                    <a:pt x="511" y="326"/>
                    <a:pt x="511" y="326"/>
                  </a:cubicBezTo>
                  <a:cubicBezTo>
                    <a:pt x="482" y="263"/>
                    <a:pt x="416" y="246"/>
                    <a:pt x="416" y="246"/>
                  </a:cubicBezTo>
                  <a:close/>
                  <a:moveTo>
                    <a:pt x="590" y="376"/>
                  </a:moveTo>
                  <a:cubicBezTo>
                    <a:pt x="568" y="376"/>
                    <a:pt x="568" y="376"/>
                    <a:pt x="568" y="376"/>
                  </a:cubicBezTo>
                  <a:cubicBezTo>
                    <a:pt x="568" y="369"/>
                    <a:pt x="568" y="369"/>
                    <a:pt x="568" y="369"/>
                  </a:cubicBezTo>
                  <a:cubicBezTo>
                    <a:pt x="590" y="369"/>
                    <a:pt x="590" y="369"/>
                    <a:pt x="590" y="369"/>
                  </a:cubicBezTo>
                  <a:lnTo>
                    <a:pt x="590" y="376"/>
                  </a:lnTo>
                  <a:close/>
                  <a:moveTo>
                    <a:pt x="590" y="365"/>
                  </a:moveTo>
                  <a:cubicBezTo>
                    <a:pt x="568" y="365"/>
                    <a:pt x="568" y="365"/>
                    <a:pt x="568" y="365"/>
                  </a:cubicBezTo>
                  <a:cubicBezTo>
                    <a:pt x="568" y="357"/>
                    <a:pt x="568" y="357"/>
                    <a:pt x="568" y="357"/>
                  </a:cubicBezTo>
                  <a:cubicBezTo>
                    <a:pt x="590" y="357"/>
                    <a:pt x="590" y="357"/>
                    <a:pt x="590" y="357"/>
                  </a:cubicBezTo>
                  <a:lnTo>
                    <a:pt x="590" y="365"/>
                  </a:lnTo>
                  <a:close/>
                  <a:moveTo>
                    <a:pt x="590" y="354"/>
                  </a:moveTo>
                  <a:cubicBezTo>
                    <a:pt x="568" y="354"/>
                    <a:pt x="568" y="354"/>
                    <a:pt x="568" y="354"/>
                  </a:cubicBezTo>
                  <a:cubicBezTo>
                    <a:pt x="568" y="346"/>
                    <a:pt x="568" y="346"/>
                    <a:pt x="568" y="346"/>
                  </a:cubicBezTo>
                  <a:cubicBezTo>
                    <a:pt x="590" y="346"/>
                    <a:pt x="590" y="346"/>
                    <a:pt x="590" y="346"/>
                  </a:cubicBezTo>
                  <a:lnTo>
                    <a:pt x="590" y="354"/>
                  </a:lnTo>
                  <a:close/>
                  <a:moveTo>
                    <a:pt x="620" y="376"/>
                  </a:moveTo>
                  <a:cubicBezTo>
                    <a:pt x="598" y="376"/>
                    <a:pt x="598" y="376"/>
                    <a:pt x="598" y="376"/>
                  </a:cubicBezTo>
                  <a:cubicBezTo>
                    <a:pt x="598" y="369"/>
                    <a:pt x="598" y="369"/>
                    <a:pt x="598" y="369"/>
                  </a:cubicBezTo>
                  <a:cubicBezTo>
                    <a:pt x="620" y="369"/>
                    <a:pt x="620" y="369"/>
                    <a:pt x="620" y="369"/>
                  </a:cubicBezTo>
                  <a:lnTo>
                    <a:pt x="620" y="376"/>
                  </a:lnTo>
                  <a:close/>
                  <a:moveTo>
                    <a:pt x="620" y="365"/>
                  </a:moveTo>
                  <a:cubicBezTo>
                    <a:pt x="598" y="365"/>
                    <a:pt x="598" y="365"/>
                    <a:pt x="598" y="365"/>
                  </a:cubicBezTo>
                  <a:cubicBezTo>
                    <a:pt x="598" y="357"/>
                    <a:pt x="598" y="357"/>
                    <a:pt x="598" y="357"/>
                  </a:cubicBezTo>
                  <a:cubicBezTo>
                    <a:pt x="620" y="357"/>
                    <a:pt x="620" y="357"/>
                    <a:pt x="620" y="357"/>
                  </a:cubicBezTo>
                  <a:lnTo>
                    <a:pt x="620" y="365"/>
                  </a:lnTo>
                  <a:close/>
                  <a:moveTo>
                    <a:pt x="620" y="354"/>
                  </a:moveTo>
                  <a:cubicBezTo>
                    <a:pt x="598" y="354"/>
                    <a:pt x="598" y="354"/>
                    <a:pt x="598" y="354"/>
                  </a:cubicBezTo>
                  <a:cubicBezTo>
                    <a:pt x="598" y="346"/>
                    <a:pt x="598" y="346"/>
                    <a:pt x="598" y="346"/>
                  </a:cubicBezTo>
                  <a:cubicBezTo>
                    <a:pt x="620" y="346"/>
                    <a:pt x="620" y="346"/>
                    <a:pt x="620" y="346"/>
                  </a:cubicBezTo>
                  <a:lnTo>
                    <a:pt x="620" y="354"/>
                  </a:lnTo>
                  <a:close/>
                  <a:moveTo>
                    <a:pt x="650" y="376"/>
                  </a:moveTo>
                  <a:cubicBezTo>
                    <a:pt x="628" y="376"/>
                    <a:pt x="628" y="376"/>
                    <a:pt x="628" y="376"/>
                  </a:cubicBezTo>
                  <a:cubicBezTo>
                    <a:pt x="628" y="369"/>
                    <a:pt x="628" y="369"/>
                    <a:pt x="628" y="369"/>
                  </a:cubicBezTo>
                  <a:cubicBezTo>
                    <a:pt x="650" y="369"/>
                    <a:pt x="650" y="369"/>
                    <a:pt x="650" y="369"/>
                  </a:cubicBezTo>
                  <a:lnTo>
                    <a:pt x="650" y="376"/>
                  </a:lnTo>
                  <a:close/>
                  <a:moveTo>
                    <a:pt x="650" y="365"/>
                  </a:moveTo>
                  <a:cubicBezTo>
                    <a:pt x="628" y="365"/>
                    <a:pt x="628" y="365"/>
                    <a:pt x="628" y="365"/>
                  </a:cubicBezTo>
                  <a:cubicBezTo>
                    <a:pt x="628" y="357"/>
                    <a:pt x="628" y="357"/>
                    <a:pt x="628" y="357"/>
                  </a:cubicBezTo>
                  <a:cubicBezTo>
                    <a:pt x="650" y="357"/>
                    <a:pt x="650" y="357"/>
                    <a:pt x="650" y="357"/>
                  </a:cubicBezTo>
                  <a:lnTo>
                    <a:pt x="650" y="365"/>
                  </a:lnTo>
                  <a:close/>
                  <a:moveTo>
                    <a:pt x="650" y="354"/>
                  </a:moveTo>
                  <a:cubicBezTo>
                    <a:pt x="628" y="354"/>
                    <a:pt x="628" y="354"/>
                    <a:pt x="628" y="354"/>
                  </a:cubicBezTo>
                  <a:cubicBezTo>
                    <a:pt x="628" y="346"/>
                    <a:pt x="628" y="346"/>
                    <a:pt x="628" y="346"/>
                  </a:cubicBezTo>
                  <a:cubicBezTo>
                    <a:pt x="650" y="346"/>
                    <a:pt x="650" y="346"/>
                    <a:pt x="650" y="346"/>
                  </a:cubicBezTo>
                  <a:lnTo>
                    <a:pt x="650" y="354"/>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568"/>
            </a:p>
          </p:txBody>
        </p:sp>
        <p:grpSp>
          <p:nvGrpSpPr>
            <p:cNvPr id="102" name="Group 101"/>
            <p:cNvGrpSpPr/>
            <p:nvPr userDrawn="1"/>
          </p:nvGrpSpPr>
          <p:grpSpPr>
            <a:xfrm>
              <a:off x="0" y="5397500"/>
              <a:ext cx="3292189" cy="1597025"/>
              <a:chOff x="0" y="5691798"/>
              <a:chExt cx="3292189" cy="1302727"/>
            </a:xfrm>
          </p:grpSpPr>
          <p:sp>
            <p:nvSpPr>
              <p:cNvPr id="94" name="Rectangle 93"/>
              <p:cNvSpPr/>
              <p:nvPr userDrawn="1"/>
            </p:nvSpPr>
            <p:spPr bwMode="auto">
              <a:xfrm>
                <a:off x="2560677" y="6148993"/>
                <a:ext cx="731512" cy="845532"/>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568" dirty="0" err="1">
                  <a:solidFill>
                    <a:schemeClr val="tx1"/>
                  </a:solidFill>
                </a:endParaRPr>
              </a:p>
            </p:txBody>
          </p:sp>
          <p:sp>
            <p:nvSpPr>
              <p:cNvPr id="95" name="Rectangle 94"/>
              <p:cNvSpPr/>
              <p:nvPr userDrawn="1"/>
            </p:nvSpPr>
            <p:spPr bwMode="auto">
              <a:xfrm>
                <a:off x="2012043" y="5966115"/>
                <a:ext cx="731512" cy="1028410"/>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568" dirty="0" err="1">
                  <a:solidFill>
                    <a:schemeClr val="tx1"/>
                  </a:solidFill>
                </a:endParaRPr>
              </a:p>
            </p:txBody>
          </p:sp>
          <p:sp>
            <p:nvSpPr>
              <p:cNvPr id="96" name="Rectangle 95"/>
              <p:cNvSpPr/>
              <p:nvPr userDrawn="1"/>
            </p:nvSpPr>
            <p:spPr bwMode="auto">
              <a:xfrm>
                <a:off x="1554847" y="5691798"/>
                <a:ext cx="457195" cy="1302727"/>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568" dirty="0" err="1">
                  <a:solidFill>
                    <a:schemeClr val="tx1"/>
                  </a:solidFill>
                </a:endParaRPr>
              </a:p>
            </p:txBody>
          </p:sp>
          <p:sp>
            <p:nvSpPr>
              <p:cNvPr id="97" name="Rectangle 96"/>
              <p:cNvSpPr/>
              <p:nvPr userDrawn="1"/>
            </p:nvSpPr>
            <p:spPr bwMode="auto">
              <a:xfrm>
                <a:off x="1097653" y="5966115"/>
                <a:ext cx="457195" cy="1028410"/>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568" dirty="0" err="1">
                  <a:solidFill>
                    <a:schemeClr val="tx1"/>
                  </a:solidFill>
                </a:endParaRPr>
              </a:p>
            </p:txBody>
          </p:sp>
          <p:sp>
            <p:nvSpPr>
              <p:cNvPr id="98" name="Rectangle 97"/>
              <p:cNvSpPr/>
              <p:nvPr userDrawn="1"/>
            </p:nvSpPr>
            <p:spPr bwMode="auto">
              <a:xfrm>
                <a:off x="823336" y="5783263"/>
                <a:ext cx="274317" cy="1211262"/>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568" dirty="0" err="1">
                  <a:solidFill>
                    <a:schemeClr val="tx1"/>
                  </a:solidFill>
                </a:endParaRPr>
              </a:p>
            </p:txBody>
          </p:sp>
          <p:sp>
            <p:nvSpPr>
              <p:cNvPr id="99" name="Rectangle 98"/>
              <p:cNvSpPr/>
              <p:nvPr userDrawn="1"/>
            </p:nvSpPr>
            <p:spPr bwMode="auto">
              <a:xfrm>
                <a:off x="549019" y="5691798"/>
                <a:ext cx="274317" cy="1302727"/>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568" dirty="0" err="1">
                  <a:solidFill>
                    <a:schemeClr val="tx1"/>
                  </a:solidFill>
                </a:endParaRPr>
              </a:p>
            </p:txBody>
          </p:sp>
          <p:sp>
            <p:nvSpPr>
              <p:cNvPr id="100" name="Rectangle 99"/>
              <p:cNvSpPr/>
              <p:nvPr userDrawn="1"/>
            </p:nvSpPr>
            <p:spPr bwMode="auto">
              <a:xfrm>
                <a:off x="0" y="5966115"/>
                <a:ext cx="731512" cy="1028410"/>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568" dirty="0" err="1">
                  <a:solidFill>
                    <a:schemeClr val="tx1"/>
                  </a:solidFill>
                </a:endParaRPr>
              </a:p>
            </p:txBody>
          </p:sp>
        </p:grpSp>
      </p:grpSp>
      <p:sp>
        <p:nvSpPr>
          <p:cNvPr id="3" name="TextBox 2"/>
          <p:cNvSpPr txBox="1"/>
          <p:nvPr userDrawn="1"/>
        </p:nvSpPr>
        <p:spPr>
          <a:xfrm>
            <a:off x="10418150" y="5950485"/>
            <a:ext cx="1504547" cy="615609"/>
          </a:xfrm>
          <a:prstGeom prst="rect">
            <a:avLst/>
          </a:prstGeom>
          <a:noFill/>
        </p:spPr>
        <p:txBody>
          <a:bodyPr wrap="none" lIns="179285" tIns="143428" rIns="179285" bIns="143428" rtlCol="0" anchor="b">
            <a:spAutoFit/>
          </a:bodyPr>
          <a:lstStyle/>
          <a:p>
            <a:pPr algn="r">
              <a:lnSpc>
                <a:spcPct val="90000"/>
              </a:lnSpc>
              <a:spcAft>
                <a:spcPts val="588"/>
              </a:spcAft>
            </a:pPr>
            <a:r>
              <a:rPr lang="en-US" sz="2353" dirty="0">
                <a:gradFill>
                  <a:gsLst>
                    <a:gs pos="2917">
                      <a:schemeClr val="tx1"/>
                    </a:gs>
                    <a:gs pos="30000">
                      <a:schemeClr val="tx1"/>
                    </a:gs>
                  </a:gsLst>
                  <a:lin ang="5400000" scaled="0"/>
                </a:gradFill>
              </a:rPr>
              <a:t>#WPC16</a:t>
            </a:r>
          </a:p>
        </p:txBody>
      </p:sp>
    </p:spTree>
    <p:extLst>
      <p:ext uri="{BB962C8B-B14F-4D97-AF65-F5344CB8AC3E}">
        <p14:creationId xmlns:p14="http://schemas.microsoft.com/office/powerpoint/2010/main" val="41826735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729319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2Title &amp; 2-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48" y="333375"/>
            <a:ext cx="5397954" cy="821658"/>
          </a:xfrm>
        </p:spPr>
        <p:txBody>
          <a:bodyPr anchor="ctr"/>
          <a:lstStyle>
            <a:lvl1pPr>
              <a:defRPr sz="3600">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517660" y="1155034"/>
            <a:ext cx="5396365" cy="4598067"/>
          </a:xfrm>
        </p:spPr>
        <p:txBody>
          <a:bodyPr>
            <a:noAutofit/>
          </a:bodyPr>
          <a:lstStyle>
            <a:lvl1pPr marL="292100" indent="-292100">
              <a:spcBef>
                <a:spcPts val="1200"/>
              </a:spcBef>
              <a:buClr>
                <a:schemeClr val="bg2"/>
              </a:buClr>
              <a:buSzPct val="100000"/>
              <a:buFont typeface="Wingdings" pitchFamily="2" charset="2"/>
              <a:buChar char=""/>
              <a:defRPr lang="en-US" sz="2200" kern="1200" spc="-70" baseline="0" dirty="0" smtClean="0">
                <a:gradFill>
                  <a:gsLst>
                    <a:gs pos="1250">
                      <a:schemeClr val="bg2"/>
                    </a:gs>
                    <a:gs pos="100000">
                      <a:schemeClr val="bg2"/>
                    </a:gs>
                  </a:gsLst>
                  <a:lin ang="5400000" scaled="0"/>
                </a:gradFill>
                <a:latin typeface="+mn-lt"/>
                <a:ea typeface="+mn-ea"/>
                <a:cs typeface="+mn-cs"/>
              </a:defRPr>
            </a:lvl1pPr>
            <a:lvl2pPr marL="520700" indent="-228600">
              <a:defRPr sz="1800"/>
            </a:lvl2pPr>
            <a:lvl3pPr marL="685800" indent="-165100">
              <a:tabLst/>
              <a:defRPr sz="1800"/>
            </a:lvl3pPr>
            <a:lvl4pPr marL="863600" indent="-177800">
              <a:defRPr sz="1800"/>
            </a:lvl4pPr>
            <a:lvl5pPr marL="1028700" indent="-165100">
              <a:tabLst/>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1"/>
          </p:nvPr>
        </p:nvSpPr>
        <p:spPr>
          <a:xfrm>
            <a:off x="6279563" y="1155034"/>
            <a:ext cx="5396365" cy="4598067"/>
          </a:xfrm>
        </p:spPr>
        <p:txBody>
          <a:bodyPr>
            <a:noAutofit/>
          </a:bodyPr>
          <a:lstStyle>
            <a:lvl1pPr marL="339725" indent="-339725">
              <a:spcBef>
                <a:spcPts val="1200"/>
              </a:spcBef>
              <a:buClr>
                <a:schemeClr val="bg2"/>
              </a:buClr>
              <a:buFont typeface="Arial" pitchFamily="34" charset="0"/>
              <a:buChar char="•"/>
              <a:defRPr lang="en-US" sz="2200" kern="1200" spc="-70" baseline="0" dirty="0" smtClean="0">
                <a:gradFill>
                  <a:gsLst>
                    <a:gs pos="1250">
                      <a:schemeClr val="bg2"/>
                    </a:gs>
                    <a:gs pos="100000">
                      <a:schemeClr val="bg2"/>
                    </a:gs>
                  </a:gsLst>
                  <a:lin ang="5400000" scaled="0"/>
                </a:gradFill>
                <a:latin typeface="+mn-lt"/>
                <a:ea typeface="+mn-ea"/>
                <a:cs typeface="+mn-cs"/>
              </a:defRPr>
            </a:lvl1pPr>
            <a:lvl2pPr marL="635000" indent="-342900">
              <a:defRPr lang="en-US" sz="1800" kern="1200" spc="0" baseline="0" dirty="0" smtClean="0">
                <a:gradFill>
                  <a:gsLst>
                    <a:gs pos="1250">
                      <a:schemeClr val="bg2"/>
                    </a:gs>
                    <a:gs pos="100000">
                      <a:schemeClr val="bg2"/>
                    </a:gs>
                  </a:gsLst>
                  <a:lin ang="5400000" scaled="0"/>
                </a:gradFill>
                <a:latin typeface="+mn-lt"/>
                <a:ea typeface="+mn-ea"/>
                <a:cs typeface="+mn-cs"/>
              </a:defRPr>
            </a:lvl2pPr>
            <a:lvl3pPr marL="635000" indent="-342900">
              <a:defRPr lang="en-US" sz="1800" kern="1200" spc="0" baseline="0" dirty="0" smtClean="0">
                <a:gradFill>
                  <a:gsLst>
                    <a:gs pos="1250">
                      <a:schemeClr val="bg2"/>
                    </a:gs>
                    <a:gs pos="100000">
                      <a:schemeClr val="bg2"/>
                    </a:gs>
                  </a:gsLst>
                  <a:lin ang="5400000" scaled="0"/>
                </a:gradFill>
                <a:latin typeface="+mn-lt"/>
                <a:ea typeface="+mn-ea"/>
                <a:cs typeface="+mn-cs"/>
              </a:defRPr>
            </a:lvl3pPr>
            <a:lvl4pPr marL="1028700" indent="-342900">
              <a:defRPr lang="en-US" sz="1800" kern="1200" spc="0" baseline="0" dirty="0" smtClean="0">
                <a:gradFill>
                  <a:gsLst>
                    <a:gs pos="1250">
                      <a:schemeClr val="bg2"/>
                    </a:gs>
                    <a:gs pos="100000">
                      <a:schemeClr val="bg2"/>
                    </a:gs>
                  </a:gsLst>
                  <a:lin ang="5400000" scaled="0"/>
                </a:gradFill>
                <a:latin typeface="+mn-lt"/>
                <a:ea typeface="+mn-ea"/>
                <a:cs typeface="+mn-cs"/>
              </a:defRPr>
            </a:lvl4pPr>
            <a:lvl5pPr marL="1206500" indent="-342900">
              <a:defRPr lang="en-US" sz="1800" kern="1200" spc="0" baseline="0" dirty="0">
                <a:gradFill>
                  <a:gsLst>
                    <a:gs pos="1250">
                      <a:schemeClr val="bg2"/>
                    </a:gs>
                    <a:gs pos="100000">
                      <a:schemeClr val="bg2"/>
                    </a:gs>
                  </a:gsLst>
                  <a:lin ang="5400000" scaled="0"/>
                </a:gradFill>
                <a:latin typeface="+mn-lt"/>
                <a:ea typeface="+mn-ea"/>
                <a:cs typeface="+mn-cs"/>
              </a:defRPr>
            </a:lvl5pPr>
            <a:lvl6pPr marL="1028700" indent="-342900">
              <a:defRPr/>
            </a:lvl6pPr>
          </a:lstStyle>
          <a:p>
            <a:pPr marL="292100" marR="0" lvl="0"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Click to edit Master text styles</a:t>
            </a:r>
          </a:p>
          <a:p>
            <a:pPr marL="292100" marR="0" lvl="1"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Second level</a:t>
            </a:r>
          </a:p>
          <a:p>
            <a:pPr marL="292100" marR="0" lvl="2"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Third level</a:t>
            </a:r>
          </a:p>
          <a:p>
            <a:pPr marL="292100" marR="0" lvl="3"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Fourth level</a:t>
            </a:r>
          </a:p>
          <a:p>
            <a:pPr marL="292100" marR="0" lvl="4"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Fifth level</a:t>
            </a:r>
            <a:endParaRPr lang="en-US" dirty="0"/>
          </a:p>
        </p:txBody>
      </p:sp>
      <p:sp>
        <p:nvSpPr>
          <p:cNvPr id="5" name="Text Placeholder 4"/>
          <p:cNvSpPr>
            <a:spLocks noGrp="1"/>
          </p:cNvSpPr>
          <p:nvPr>
            <p:ph type="body" sz="quarter" idx="13"/>
          </p:nvPr>
        </p:nvSpPr>
        <p:spPr>
          <a:xfrm>
            <a:off x="6280199" y="333375"/>
            <a:ext cx="5395730" cy="821659"/>
          </a:xfrm>
        </p:spPr>
        <p:txBody>
          <a:bodyPr anchor="ctr"/>
          <a:lstStyle>
            <a:lvl1pPr marL="0" indent="0">
              <a:buFontTx/>
              <a:buNone/>
              <a:defRPr lang="en-US" sz="3600" b="0" kern="1200" cap="none" spc="-100" baseline="0" dirty="0">
                <a:ln w="3175">
                  <a:noFill/>
                </a:ln>
                <a:gradFill>
                  <a:gsLst>
                    <a:gs pos="1250">
                      <a:schemeClr val="tx2"/>
                    </a:gs>
                    <a:gs pos="100000">
                      <a:schemeClr val="tx2"/>
                    </a:gs>
                  </a:gsLst>
                  <a:lin ang="5400000" scaled="0"/>
                </a:gradFill>
                <a:effectLst/>
                <a:latin typeface="+mj-lt"/>
                <a:ea typeface="+mn-ea"/>
                <a:cs typeface="Arial" charset="0"/>
              </a:defRPr>
            </a:lvl1pPr>
          </a:lstStyle>
          <a:p>
            <a:pPr lvl="0"/>
            <a:r>
              <a:rPr lang="en-US"/>
              <a:t>Click to edit Master text styles</a:t>
            </a:r>
          </a:p>
        </p:txBody>
      </p:sp>
      <p:sp>
        <p:nvSpPr>
          <p:cNvPr id="8" name="Slide Number Placeholder 9"/>
          <p:cNvSpPr>
            <a:spLocks noGrp="1"/>
          </p:cNvSpPr>
          <p:nvPr>
            <p:ph type="sldNum" sz="quarter" idx="12"/>
          </p:nvPr>
        </p:nvSpPr>
        <p:spPr>
          <a:xfrm>
            <a:off x="11390749" y="6332493"/>
            <a:ext cx="560832" cy="388420"/>
          </a:xfrm>
          <a:prstGeom prst="rect">
            <a:avLst/>
          </a:prstGeom>
        </p:spPr>
        <p:txBody>
          <a:bodyPr lIns="36576" tIns="36576" rIns="36576" bIns="36576" anchor="ctr"/>
          <a:lstStyle>
            <a:lvl1pPr algn="r">
              <a:defRPr sz="1200">
                <a:solidFill>
                  <a:schemeClr val="bg1">
                    <a:lumMod val="75000"/>
                    <a:alpha val="8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1DCDB6-6D19-40AE-B978-80A2CACF4D3D}" type="slidenum">
              <a:rPr kumimoji="0" lang="en-US" sz="1200" b="0" i="0" u="none" strike="noStrike" kern="1200" cap="none" spc="0" normalizeH="0" baseline="0" noProof="0" smtClean="0">
                <a:ln>
                  <a:noFill/>
                </a:ln>
                <a:solidFill>
                  <a:srgbClr val="FFFFFF">
                    <a:lumMod val="75000"/>
                    <a:alpha val="8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lumMod val="75000"/>
                  <a:alpha val="85000"/>
                </a:srgbClr>
              </a:solidFill>
              <a:effectLst/>
              <a:uLnTx/>
              <a:uFillTx/>
              <a:latin typeface="Segoe UI"/>
              <a:ea typeface="+mn-ea"/>
              <a:cs typeface="+mn-cs"/>
            </a:endParaRPr>
          </a:p>
        </p:txBody>
      </p:sp>
    </p:spTree>
    <p:extLst>
      <p:ext uri="{BB962C8B-B14F-4D97-AF65-F5344CB8AC3E}">
        <p14:creationId xmlns:p14="http://schemas.microsoft.com/office/powerpoint/2010/main" val="3589926199"/>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Large &amp; Small Content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20836" y="1681905"/>
            <a:ext cx="4747862" cy="2404321"/>
          </a:xfrm>
          <a:prstGeom prst="rect">
            <a:avLst/>
          </a:prstGeom>
        </p:spPr>
        <p:txBody>
          <a:bodyPr>
            <a:noAutofit/>
          </a:bodyPr>
          <a:lstStyle>
            <a:lvl1pPr marL="0" indent="0">
              <a:buNone/>
              <a:defRPr sz="4000" b="0" cap="none" baseline="0">
                <a:gradFill>
                  <a:gsLst>
                    <a:gs pos="100000">
                      <a:schemeClr val="tx2"/>
                    </a:gs>
                    <a:gs pos="0">
                      <a:schemeClr val="tx2"/>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6" name="Content Placeholder 5"/>
          <p:cNvSpPr>
            <a:spLocks noGrp="1"/>
          </p:cNvSpPr>
          <p:nvPr>
            <p:ph sz="quarter" idx="4"/>
          </p:nvPr>
        </p:nvSpPr>
        <p:spPr>
          <a:xfrm>
            <a:off x="5706962" y="1681904"/>
            <a:ext cx="5968968" cy="3823546"/>
          </a:xfrm>
          <a:prstGeom prst="rect">
            <a:avLst/>
          </a:prstGeom>
        </p:spPr>
        <p:txBody>
          <a:bodyP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
        <p:nvSpPr>
          <p:cNvPr id="12" name="Title 1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7" name="Slide Number Placeholder 9"/>
          <p:cNvSpPr txBox="1">
            <a:spLocks/>
          </p:cNvSpPr>
          <p:nvPr userDrawn="1"/>
        </p:nvSpPr>
        <p:spPr>
          <a:xfrm>
            <a:off x="11390749" y="6323784"/>
            <a:ext cx="560832" cy="388420"/>
          </a:xfrm>
          <a:prstGeom prst="rect">
            <a:avLst/>
          </a:prstGeom>
        </p:spPr>
        <p:txBody>
          <a:bodyPr vert="horz" lIns="36576" tIns="36576" rIns="36576" bIns="36576" rtlCol="0" anchor="ctr"/>
          <a:lstStyle>
            <a:defPPr>
              <a:defRPr lang="en-US"/>
            </a:defPPr>
            <a:lvl1pPr marL="0" algn="r" defTabSz="914400" rtl="0" eaLnBrk="1" latinLnBrk="0" hangingPunct="1">
              <a:defRPr sz="1200" kern="1200">
                <a:solidFill>
                  <a:schemeClr val="bg1">
                    <a:lumMod val="75000"/>
                    <a:alpha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E1DCDB6-6D19-40AE-B978-80A2CACF4D3D}" type="slidenum">
              <a:rPr kumimoji="0" lang="en-US" sz="1200" b="0" i="0" u="none" strike="noStrike" kern="1200" cap="none" spc="0" normalizeH="0" baseline="0" noProof="0" smtClean="0">
                <a:ln>
                  <a:noFill/>
                </a:ln>
                <a:solidFill>
                  <a:srgbClr val="FFFFFF">
                    <a:lumMod val="75000"/>
                    <a:alpha val="8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lumMod val="75000"/>
                  <a:alpha val="85000"/>
                </a:srgbClr>
              </a:solidFill>
              <a:effectLst/>
              <a:uLnTx/>
              <a:uFillTx/>
              <a:latin typeface="Segoe UI"/>
              <a:ea typeface="+mn-ea"/>
              <a:cs typeface="+mn-cs"/>
            </a:endParaRPr>
          </a:p>
        </p:txBody>
      </p:sp>
    </p:spTree>
    <p:extLst>
      <p:ext uri="{BB962C8B-B14F-4D97-AF65-F5344CB8AC3E}">
        <p14:creationId xmlns:p14="http://schemas.microsoft.com/office/powerpoint/2010/main" val="36385196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Gemini 1 &amp; 2 Thinking">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726743"/>
          </a:xfrm>
        </p:spPr>
        <p:txBody>
          <a:bodyPr>
            <a:normAutofit/>
          </a:bodyPr>
          <a:lstStyle/>
          <a:p>
            <a:r>
              <a:rPr lang="en-US"/>
              <a:t>Click to edit Master title style</a:t>
            </a:r>
            <a:endParaRPr lang="en-US" dirty="0"/>
          </a:p>
        </p:txBody>
      </p:sp>
      <p:sp>
        <p:nvSpPr>
          <p:cNvPr id="5" name="TextBox 4"/>
          <p:cNvSpPr txBox="1"/>
          <p:nvPr/>
        </p:nvSpPr>
        <p:spPr>
          <a:xfrm>
            <a:off x="6221339" y="2404400"/>
            <a:ext cx="5452527" cy="369332"/>
          </a:xfrm>
          <a:prstGeom prst="rect">
            <a:avLst/>
          </a:prstGeom>
          <a:solidFill>
            <a:schemeClr val="tx2"/>
          </a:solidFill>
          <a:ln>
            <a:solidFill>
              <a:schemeClr val="tx2"/>
            </a:solidFill>
          </a:ln>
        </p:spPr>
        <p:style>
          <a:lnRef idx="2">
            <a:schemeClr val="accent5"/>
          </a:lnRef>
          <a:fillRef idx="1">
            <a:schemeClr val="lt1"/>
          </a:fillRef>
          <a:effectRef idx="0">
            <a:schemeClr val="accent5"/>
          </a:effectRef>
          <a:fontRef idx="minor">
            <a:schemeClr val="dk1"/>
          </a:fontRef>
        </p:style>
        <p:txBody>
          <a:bodyPr wrap="square" rtlCol="0" anchor="ctr">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Office Gemini2</a:t>
            </a:r>
          </a:p>
        </p:txBody>
      </p:sp>
      <p:sp>
        <p:nvSpPr>
          <p:cNvPr id="7" name="TextBox 6"/>
          <p:cNvSpPr txBox="1"/>
          <p:nvPr/>
        </p:nvSpPr>
        <p:spPr>
          <a:xfrm>
            <a:off x="519383" y="2404400"/>
            <a:ext cx="5452527" cy="369332"/>
          </a:xfrm>
          <a:prstGeom prst="rect">
            <a:avLst/>
          </a:prstGeom>
          <a:solidFill>
            <a:schemeClr val="tx2"/>
          </a:solidFill>
          <a:ln>
            <a:solidFill>
              <a:schemeClr val="tx2"/>
            </a:solidFill>
          </a:ln>
        </p:spPr>
        <p:style>
          <a:lnRef idx="2">
            <a:schemeClr val="accent5"/>
          </a:lnRef>
          <a:fillRef idx="1">
            <a:schemeClr val="lt1"/>
          </a:fillRef>
          <a:effectRef idx="0">
            <a:schemeClr val="accent5"/>
          </a:effectRef>
          <a:fontRef idx="minor">
            <a:schemeClr val="dk1"/>
          </a:fontRef>
        </p:style>
        <p:txBody>
          <a:bodyPr wrap="square" rtlCol="0" anchor="ctr">
            <a:spAutoFit/>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mn-ea"/>
                <a:cs typeface="+mn-cs"/>
              </a:rPr>
              <a:t>Office Gemini1</a:t>
            </a:r>
          </a:p>
        </p:txBody>
      </p:sp>
      <p:sp>
        <p:nvSpPr>
          <p:cNvPr id="9" name="Text Placeholder 8"/>
          <p:cNvSpPr>
            <a:spLocks noGrp="1"/>
          </p:cNvSpPr>
          <p:nvPr>
            <p:ph type="body" sz="quarter" idx="11"/>
          </p:nvPr>
        </p:nvSpPr>
        <p:spPr>
          <a:xfrm>
            <a:off x="519248" y="2760663"/>
            <a:ext cx="5451244" cy="2138362"/>
          </a:xfrm>
          <a:ln>
            <a:solidFill>
              <a:schemeClr val="tx2"/>
            </a:solidFill>
          </a:ln>
        </p:spPr>
        <p:txBody>
          <a:bodyPr lIns="91440" tIns="91440" rIns="91440" bIns="91440"/>
          <a:lstStyle>
            <a:lvl1pPr marL="0" indent="0">
              <a:spcBef>
                <a:spcPts val="540"/>
              </a:spcBef>
              <a:buClr>
                <a:schemeClr val="tx1">
                  <a:lumMod val="50000"/>
                  <a:lumOff val="50000"/>
                </a:schemeClr>
              </a:buClr>
              <a:buSzPct val="85000"/>
              <a:buFont typeface="Arial" panose="020B0604020202020204" pitchFamily="34" charset="0"/>
              <a:buNone/>
              <a:defRPr sz="1800">
                <a:solidFill>
                  <a:schemeClr val="tx1">
                    <a:lumMod val="50000"/>
                    <a:lumOff val="50000"/>
                  </a:schemeClr>
                </a:solidFill>
                <a:latin typeface="+mn-lt"/>
              </a:defRPr>
            </a:lvl1pPr>
            <a:lvl2pPr marL="384048" indent="-182880">
              <a:spcBef>
                <a:spcPts val="200"/>
              </a:spcBef>
              <a:buClr>
                <a:schemeClr val="tx1">
                  <a:lumMod val="50000"/>
                  <a:lumOff val="50000"/>
                </a:schemeClr>
              </a:buClr>
              <a:buSzPct val="85000"/>
              <a:buFont typeface="Arial" panose="020B0604020202020204" pitchFamily="34" charset="0"/>
              <a:buChar char="•"/>
              <a:defRPr sz="1600">
                <a:solidFill>
                  <a:schemeClr val="tx1">
                    <a:lumMod val="50000"/>
                    <a:lumOff val="50000"/>
                  </a:schemeClr>
                </a:solidFill>
                <a:latin typeface="+mn-lt"/>
              </a:defRPr>
            </a:lvl2pPr>
            <a:lvl3pPr marL="594360" indent="-182880">
              <a:buClr>
                <a:schemeClr val="tx1">
                  <a:lumMod val="50000"/>
                  <a:lumOff val="50000"/>
                </a:schemeClr>
              </a:buClr>
              <a:buSzPct val="85000"/>
              <a:buFont typeface="Arial" panose="020B0604020202020204" pitchFamily="34" charset="0"/>
              <a:buChar char="•"/>
              <a:defRPr sz="1400">
                <a:solidFill>
                  <a:schemeClr val="tx1">
                    <a:lumMod val="50000"/>
                    <a:lumOff val="50000"/>
                  </a:schemeClr>
                </a:solidFill>
                <a:latin typeface="+mn-lt"/>
              </a:defRPr>
            </a:lvl3pPr>
            <a:lvl4pPr marL="804672" indent="-182880">
              <a:buClr>
                <a:schemeClr val="tx1">
                  <a:lumMod val="50000"/>
                  <a:lumOff val="50000"/>
                </a:schemeClr>
              </a:buClr>
              <a:buSzPct val="85000"/>
              <a:buFont typeface="Arial" panose="020B0604020202020204" pitchFamily="34" charset="0"/>
              <a:buChar char="•"/>
              <a:defRPr sz="1400">
                <a:solidFill>
                  <a:schemeClr val="tx1">
                    <a:lumMod val="50000"/>
                    <a:lumOff val="50000"/>
                  </a:schemeClr>
                </a:solidFill>
                <a:latin typeface="+mn-lt"/>
              </a:defRPr>
            </a:lvl4pPr>
            <a:lvl5pPr marL="1005840" indent="-182880">
              <a:buClr>
                <a:schemeClr val="tx1">
                  <a:lumMod val="50000"/>
                  <a:lumOff val="50000"/>
                </a:schemeClr>
              </a:buClr>
              <a:buSzPct val="85000"/>
              <a:buFont typeface="Arial" panose="020B0604020202020204" pitchFamily="34" charset="0"/>
              <a:buChar char="•"/>
              <a:defRPr sz="1400">
                <a:solidFill>
                  <a:schemeClr val="tx1">
                    <a:lumMod val="50000"/>
                    <a:lumOff val="5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8"/>
          <p:cNvSpPr>
            <a:spLocks noGrp="1"/>
          </p:cNvSpPr>
          <p:nvPr>
            <p:ph type="body" sz="quarter" idx="12"/>
          </p:nvPr>
        </p:nvSpPr>
        <p:spPr>
          <a:xfrm>
            <a:off x="6219921" y="2760663"/>
            <a:ext cx="5451244" cy="2138362"/>
          </a:xfrm>
          <a:ln>
            <a:solidFill>
              <a:schemeClr val="tx2"/>
            </a:solidFill>
          </a:ln>
        </p:spPr>
        <p:txBody>
          <a:bodyPr lIns="91440" tIns="91440" rIns="91440" bIns="91440"/>
          <a:lstStyle>
            <a:lvl1pPr marL="0" indent="0">
              <a:buClr>
                <a:schemeClr val="tx1">
                  <a:lumMod val="50000"/>
                  <a:lumOff val="50000"/>
                </a:schemeClr>
              </a:buClr>
              <a:buSzPct val="85000"/>
              <a:buFont typeface="Arial" panose="020B0604020202020204" pitchFamily="34" charset="0"/>
              <a:buNone/>
              <a:defRPr sz="1800">
                <a:solidFill>
                  <a:schemeClr val="tx1">
                    <a:lumMod val="50000"/>
                    <a:lumOff val="50000"/>
                  </a:schemeClr>
                </a:solidFill>
                <a:latin typeface="+mn-lt"/>
              </a:defRPr>
            </a:lvl1pPr>
            <a:lvl2pPr marL="384048" indent="-182880">
              <a:spcBef>
                <a:spcPts val="200"/>
              </a:spcBef>
              <a:buClr>
                <a:schemeClr val="tx1">
                  <a:lumMod val="50000"/>
                  <a:lumOff val="50000"/>
                </a:schemeClr>
              </a:buClr>
              <a:buSzPct val="85000"/>
              <a:buFont typeface="Arial" panose="020B0604020202020204" pitchFamily="34" charset="0"/>
              <a:buChar char="•"/>
              <a:defRPr sz="1600">
                <a:solidFill>
                  <a:schemeClr val="tx1">
                    <a:lumMod val="50000"/>
                    <a:lumOff val="50000"/>
                  </a:schemeClr>
                </a:solidFill>
                <a:latin typeface="+mn-lt"/>
              </a:defRPr>
            </a:lvl2pPr>
            <a:lvl3pPr marL="594360" indent="-182880">
              <a:buClr>
                <a:schemeClr val="tx1">
                  <a:lumMod val="50000"/>
                  <a:lumOff val="50000"/>
                </a:schemeClr>
              </a:buClr>
              <a:buSzPct val="85000"/>
              <a:buFont typeface="Arial" panose="020B0604020202020204" pitchFamily="34" charset="0"/>
              <a:buChar char="•"/>
              <a:defRPr sz="1400">
                <a:solidFill>
                  <a:schemeClr val="tx1">
                    <a:lumMod val="50000"/>
                    <a:lumOff val="50000"/>
                  </a:schemeClr>
                </a:solidFill>
                <a:latin typeface="+mn-lt"/>
              </a:defRPr>
            </a:lvl3pPr>
            <a:lvl4pPr marL="804672" indent="-182880">
              <a:buClr>
                <a:schemeClr val="tx1">
                  <a:lumMod val="50000"/>
                  <a:lumOff val="50000"/>
                </a:schemeClr>
              </a:buClr>
              <a:buSzPct val="85000"/>
              <a:buFont typeface="Arial" panose="020B0604020202020204" pitchFamily="34" charset="0"/>
              <a:buChar char="•"/>
              <a:defRPr sz="1400">
                <a:solidFill>
                  <a:schemeClr val="tx1">
                    <a:lumMod val="50000"/>
                    <a:lumOff val="50000"/>
                  </a:schemeClr>
                </a:solidFill>
                <a:latin typeface="+mn-lt"/>
              </a:defRPr>
            </a:lvl4pPr>
            <a:lvl5pPr marL="1005840" indent="-182880">
              <a:buClr>
                <a:schemeClr val="tx1">
                  <a:lumMod val="50000"/>
                  <a:lumOff val="50000"/>
                </a:schemeClr>
              </a:buClr>
              <a:buSzPct val="85000"/>
              <a:buFont typeface="Arial" panose="020B0604020202020204" pitchFamily="34" charset="0"/>
              <a:buChar char="•"/>
              <a:defRPr sz="1400">
                <a:solidFill>
                  <a:schemeClr val="tx1">
                    <a:lumMod val="50000"/>
                    <a:lumOff val="50000"/>
                  </a:schemeClr>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12"/>
          <p:cNvSpPr>
            <a:spLocks noGrp="1"/>
          </p:cNvSpPr>
          <p:nvPr>
            <p:ph type="body" sz="quarter" idx="13"/>
          </p:nvPr>
        </p:nvSpPr>
        <p:spPr>
          <a:xfrm>
            <a:off x="519248" y="1065213"/>
            <a:ext cx="11151916" cy="1316285"/>
          </a:xfrm>
        </p:spPr>
        <p:txBody>
          <a:bodyPr/>
          <a:lstStyle>
            <a:lvl1pPr marL="0" indent="0">
              <a:buNone/>
              <a:defRPr sz="2800">
                <a:solidFill>
                  <a:schemeClr val="tx2"/>
                </a:solidFill>
              </a:defRPr>
            </a:lvl1pPr>
            <a:lvl2pPr marL="0" indent="-182880">
              <a:spcBef>
                <a:spcPts val="200"/>
              </a:spcBef>
              <a:spcAft>
                <a:spcPts val="200"/>
              </a:spcAft>
              <a:defRPr sz="1800">
                <a:solidFill>
                  <a:schemeClr val="tx1">
                    <a:lumMod val="50000"/>
                    <a:lumOff val="50000"/>
                  </a:schemeClr>
                </a:solidFill>
              </a:defRPr>
            </a:lvl2pPr>
            <a:lvl3pPr marL="365760" indent="-182880">
              <a:spcBef>
                <a:spcPts val="200"/>
              </a:spcBef>
              <a:spcAft>
                <a:spcPts val="200"/>
              </a:spcAft>
              <a:defRPr lang="en-US" sz="1600" kern="1200" spc="0" baseline="0" dirty="0" smtClean="0">
                <a:solidFill>
                  <a:schemeClr val="tx1">
                    <a:lumMod val="50000"/>
                    <a:lumOff val="50000"/>
                  </a:schemeClr>
                </a:solidFill>
                <a:latin typeface="+mn-lt"/>
                <a:ea typeface="+mn-ea"/>
                <a:cs typeface="+mn-cs"/>
              </a:defRPr>
            </a:lvl3pPr>
            <a:lvl4pPr marL="548640" indent="-182880">
              <a:spcBef>
                <a:spcPts val="200"/>
              </a:spcBef>
              <a:spcAft>
                <a:spcPts val="200"/>
              </a:spcAft>
              <a:defRPr lang="en-US" sz="1400" kern="1200" spc="0" baseline="0" dirty="0" smtClean="0">
                <a:solidFill>
                  <a:schemeClr val="tx1">
                    <a:lumMod val="50000"/>
                    <a:lumOff val="50000"/>
                  </a:schemeClr>
                </a:solidFill>
                <a:latin typeface="+mn-lt"/>
                <a:ea typeface="+mn-ea"/>
                <a:cs typeface="+mn-cs"/>
              </a:defRPr>
            </a:lvl4pPr>
            <a:lvl5pPr marL="731520" indent="-182880">
              <a:spcBef>
                <a:spcPts val="200"/>
              </a:spcBef>
              <a:spcAft>
                <a:spcPts val="200"/>
              </a:spcAft>
              <a:defRPr lang="en-US" sz="1400" kern="1200" spc="0" baseline="0" dirty="0" smtClean="0">
                <a:solidFill>
                  <a:schemeClr val="tx1">
                    <a:lumMod val="50000"/>
                    <a:lumOff val="50000"/>
                  </a:schemeClr>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2"/>
          <p:cNvSpPr>
            <a:spLocks noGrp="1"/>
          </p:cNvSpPr>
          <p:nvPr>
            <p:ph type="body" sz="quarter" idx="14"/>
          </p:nvPr>
        </p:nvSpPr>
        <p:spPr>
          <a:xfrm>
            <a:off x="519248" y="4953961"/>
            <a:ext cx="11151916" cy="1316285"/>
          </a:xfrm>
        </p:spPr>
        <p:txBody>
          <a:bodyPr/>
          <a:lstStyle>
            <a:lvl1pPr marL="0" indent="0">
              <a:buNone/>
              <a:defRPr sz="2800">
                <a:solidFill>
                  <a:schemeClr val="tx2"/>
                </a:solidFill>
              </a:defRPr>
            </a:lvl1pPr>
            <a:lvl2pPr marL="0" indent="-182880">
              <a:spcBef>
                <a:spcPts val="200"/>
              </a:spcBef>
              <a:spcAft>
                <a:spcPts val="200"/>
              </a:spcAft>
              <a:defRPr sz="1800">
                <a:solidFill>
                  <a:schemeClr val="tx1">
                    <a:lumMod val="50000"/>
                    <a:lumOff val="50000"/>
                  </a:schemeClr>
                </a:solidFill>
              </a:defRPr>
            </a:lvl2pPr>
            <a:lvl3pPr marL="365760" indent="-182880">
              <a:spcBef>
                <a:spcPts val="200"/>
              </a:spcBef>
              <a:spcAft>
                <a:spcPts val="200"/>
              </a:spcAft>
              <a:defRPr lang="en-US" sz="1600" kern="1200" spc="0" baseline="0" dirty="0" smtClean="0">
                <a:solidFill>
                  <a:schemeClr val="tx1">
                    <a:lumMod val="50000"/>
                    <a:lumOff val="50000"/>
                  </a:schemeClr>
                </a:solidFill>
                <a:latin typeface="+mn-lt"/>
                <a:ea typeface="+mn-ea"/>
                <a:cs typeface="+mn-cs"/>
              </a:defRPr>
            </a:lvl3pPr>
            <a:lvl4pPr marL="548640" indent="-182880">
              <a:spcBef>
                <a:spcPts val="200"/>
              </a:spcBef>
              <a:spcAft>
                <a:spcPts val="200"/>
              </a:spcAft>
              <a:defRPr lang="en-US" sz="1400" kern="1200" spc="0" baseline="0" dirty="0" smtClean="0">
                <a:solidFill>
                  <a:schemeClr val="tx1">
                    <a:lumMod val="50000"/>
                    <a:lumOff val="50000"/>
                  </a:schemeClr>
                </a:solidFill>
                <a:latin typeface="+mn-lt"/>
                <a:ea typeface="+mn-ea"/>
                <a:cs typeface="+mn-cs"/>
              </a:defRPr>
            </a:lvl4pPr>
            <a:lvl5pPr marL="731520" indent="-182880">
              <a:spcBef>
                <a:spcPts val="200"/>
              </a:spcBef>
              <a:spcAft>
                <a:spcPts val="200"/>
              </a:spcAft>
              <a:defRPr lang="en-US" sz="1400" kern="1200" spc="0" baseline="0" dirty="0" smtClean="0">
                <a:solidFill>
                  <a:schemeClr val="tx1">
                    <a:lumMod val="50000"/>
                    <a:lumOff val="50000"/>
                  </a:schemeClr>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p:cNvSpPr txBox="1">
            <a:spLocks/>
          </p:cNvSpPr>
          <p:nvPr userDrawn="1"/>
        </p:nvSpPr>
        <p:spPr>
          <a:xfrm>
            <a:off x="11390749" y="6323784"/>
            <a:ext cx="560832" cy="388420"/>
          </a:xfrm>
          <a:prstGeom prst="rect">
            <a:avLst/>
          </a:prstGeom>
        </p:spPr>
        <p:txBody>
          <a:bodyPr vert="horz" lIns="36576" tIns="36576" rIns="36576" bIns="36576" rtlCol="0" anchor="ctr"/>
          <a:lstStyle>
            <a:defPPr>
              <a:defRPr lang="en-US"/>
            </a:defPPr>
            <a:lvl1pPr marL="0" algn="r" defTabSz="914400" rtl="0" eaLnBrk="1" latinLnBrk="0" hangingPunct="1">
              <a:defRPr sz="1200" kern="1200">
                <a:solidFill>
                  <a:schemeClr val="bg1">
                    <a:lumMod val="75000"/>
                    <a:alpha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E1DCDB6-6D19-40AE-B978-80A2CACF4D3D}" type="slidenum">
              <a:rPr kumimoji="0" lang="en-US" sz="1200" b="0" i="0" u="none" strike="noStrike" kern="1200" cap="none" spc="0" normalizeH="0" baseline="0" noProof="0" smtClean="0">
                <a:ln>
                  <a:noFill/>
                </a:ln>
                <a:solidFill>
                  <a:srgbClr val="FFFFFF">
                    <a:lumMod val="75000"/>
                    <a:alpha val="8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lumMod val="75000"/>
                  <a:alpha val="85000"/>
                </a:srgbClr>
              </a:solidFill>
              <a:effectLst/>
              <a:uLnTx/>
              <a:uFillTx/>
              <a:latin typeface="Segoe UI"/>
              <a:ea typeface="+mn-ea"/>
              <a:cs typeface="+mn-cs"/>
            </a:endParaRPr>
          </a:p>
        </p:txBody>
      </p:sp>
    </p:spTree>
    <p:extLst>
      <p:ext uri="{BB962C8B-B14F-4D97-AF65-F5344CB8AC3E}">
        <p14:creationId xmlns:p14="http://schemas.microsoft.com/office/powerpoint/2010/main" val="3070315043"/>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p:cSld name="Color Block Header on Left &amp; Text on Right ">
    <p:spTree>
      <p:nvGrpSpPr>
        <p:cNvPr id="1" name=""/>
        <p:cNvGrpSpPr/>
        <p:nvPr/>
      </p:nvGrpSpPr>
      <p:grpSpPr>
        <a:xfrm>
          <a:off x="0" y="0"/>
          <a:ext cx="0" cy="0"/>
          <a:chOff x="0" y="0"/>
          <a:chExt cx="0" cy="0"/>
        </a:xfrm>
      </p:grpSpPr>
      <p:sp>
        <p:nvSpPr>
          <p:cNvPr id="2" name="Rectangle 1"/>
          <p:cNvSpPr/>
          <p:nvPr/>
        </p:nvSpPr>
        <p:spPr bwMode="white">
          <a:xfrm>
            <a:off x="-9528" y="0"/>
            <a:ext cx="4573191"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ext Placeholder 2"/>
          <p:cNvSpPr>
            <a:spLocks noGrp="1"/>
          </p:cNvSpPr>
          <p:nvPr>
            <p:ph type="body" idx="1" hasCustomPrompt="1"/>
          </p:nvPr>
        </p:nvSpPr>
        <p:spPr>
          <a:xfrm>
            <a:off x="520836" y="1028702"/>
            <a:ext cx="3647006" cy="4800598"/>
          </a:xfrm>
          <a:prstGeom prst="rect">
            <a:avLst/>
          </a:prstGeom>
        </p:spPr>
        <p:txBody>
          <a:bodyPr anchor="ct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6" name="Content Placeholder 5"/>
          <p:cNvSpPr>
            <a:spLocks noGrp="1"/>
          </p:cNvSpPr>
          <p:nvPr>
            <p:ph sz="quarter" idx="4"/>
          </p:nvPr>
        </p:nvSpPr>
        <p:spPr>
          <a:xfrm>
            <a:off x="4834186" y="1028701"/>
            <a:ext cx="6837845" cy="4842164"/>
          </a:xfrm>
          <a:prstGeom prst="rect">
            <a:avLst/>
          </a:prstGeom>
        </p:spPr>
        <p:txBody>
          <a:bodyPr anchor="ct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solidFill>
                  <a:schemeClr val="bg1">
                    <a:lumMod val="9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E1DCDB6-6D19-40AE-B978-80A2CACF4D3D}" type="slidenum">
              <a:rPr kumimoji="0" lang="en-US" sz="1600" b="0" i="0" u="none" strike="noStrike" kern="1200" cap="none" spc="0" normalizeH="0" baseline="0" noProof="0" smtClean="0">
                <a:ln>
                  <a:noFill/>
                </a:ln>
                <a:solidFill>
                  <a:srgbClr val="FFFFFF">
                    <a:lumMod val="95000"/>
                  </a:srgbClr>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FFFFFF">
                  <a:lumMod val="95000"/>
                </a:srgbClr>
              </a:solidFill>
              <a:effectLst/>
              <a:uLnTx/>
              <a:uFillTx/>
              <a:latin typeface="Segoe UI"/>
              <a:ea typeface="+mn-ea"/>
              <a:cs typeface="+mn-cs"/>
            </a:endParaRPr>
          </a:p>
        </p:txBody>
      </p:sp>
      <p:sp>
        <p:nvSpPr>
          <p:cNvPr id="10" name="Date Placeholder 3"/>
          <p:cNvSpPr txBox="1">
            <a:spLocks/>
          </p:cNvSpPr>
          <p:nvPr/>
        </p:nvSpPr>
        <p:spPr>
          <a:xfrm>
            <a:off x="971851" y="6399557"/>
            <a:ext cx="3496538" cy="29074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95000"/>
                    <a:alpha val="85000"/>
                  </a:srgbClr>
                </a:solidFill>
                <a:effectLst/>
                <a:uLnTx/>
                <a:uFillTx/>
                <a:latin typeface="Segoe UI"/>
                <a:ea typeface="+mn-ea"/>
                <a:cs typeface="+mn-cs"/>
              </a:rPr>
              <a:t>Microsoft Confidential, For Internal Use Only</a:t>
            </a:r>
          </a:p>
        </p:txBody>
      </p:sp>
    </p:spTree>
    <p:extLst>
      <p:ext uri="{BB962C8B-B14F-4D97-AF65-F5344CB8AC3E}">
        <p14:creationId xmlns:p14="http://schemas.microsoft.com/office/powerpoint/2010/main" val="21400413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1_Color Block Header on Left &amp; Text on Right ">
    <p:spTree>
      <p:nvGrpSpPr>
        <p:cNvPr id="1" name=""/>
        <p:cNvGrpSpPr/>
        <p:nvPr/>
      </p:nvGrpSpPr>
      <p:grpSpPr>
        <a:xfrm>
          <a:off x="0" y="0"/>
          <a:ext cx="0" cy="0"/>
          <a:chOff x="0" y="0"/>
          <a:chExt cx="0" cy="0"/>
        </a:xfrm>
      </p:grpSpPr>
      <p:sp>
        <p:nvSpPr>
          <p:cNvPr id="2" name="Rectangle 1"/>
          <p:cNvSpPr/>
          <p:nvPr/>
        </p:nvSpPr>
        <p:spPr bwMode="white">
          <a:xfrm>
            <a:off x="7618809" y="0"/>
            <a:ext cx="4573191"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ext Placeholder 2"/>
          <p:cNvSpPr>
            <a:spLocks noGrp="1"/>
          </p:cNvSpPr>
          <p:nvPr>
            <p:ph type="body" idx="1" hasCustomPrompt="1"/>
          </p:nvPr>
        </p:nvSpPr>
        <p:spPr>
          <a:xfrm>
            <a:off x="8031481" y="1028702"/>
            <a:ext cx="3647006" cy="4800598"/>
          </a:xfrm>
          <a:prstGeom prst="rect">
            <a:avLst/>
          </a:prstGeom>
        </p:spPr>
        <p:txBody>
          <a:bodyPr anchor="ct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6" name="Content Placeholder 5"/>
          <p:cNvSpPr>
            <a:spLocks noGrp="1"/>
          </p:cNvSpPr>
          <p:nvPr>
            <p:ph sz="quarter" idx="4"/>
          </p:nvPr>
        </p:nvSpPr>
        <p:spPr>
          <a:xfrm>
            <a:off x="456886" y="987136"/>
            <a:ext cx="6837845" cy="4842164"/>
          </a:xfrm>
          <a:prstGeom prst="rect">
            <a:avLst/>
          </a:prstGeom>
        </p:spPr>
        <p:txBody>
          <a:bodyPr anchor="ctr">
            <a:noAutofit/>
          </a:bodyPr>
          <a:lstStyle>
            <a:lvl1pPr marL="0" indent="0">
              <a:spcBef>
                <a:spcPts val="1200"/>
              </a:spcBef>
              <a:buNone/>
              <a:defRPr lang="en-US" sz="2000" kern="1200" spc="0" dirty="0" smtClean="0">
                <a:gradFill>
                  <a:gsLst>
                    <a:gs pos="100000">
                      <a:schemeClr val="bg2"/>
                    </a:gs>
                    <a:gs pos="0">
                      <a:schemeClr val="bg2"/>
                    </a:gs>
                  </a:gsLst>
                  <a:lin ang="5400000" scaled="0"/>
                </a:gradFill>
                <a:latin typeface="+mn-lt"/>
                <a:ea typeface="+mn-ea"/>
                <a:cs typeface="Segoe UI" pitchFamily="34" charset="0"/>
              </a:defRPr>
            </a:lvl1pPr>
            <a:lvl2pPr marL="914240" indent="-380933">
              <a:defRPr lang="en-US" sz="2100" kern="1200" dirty="0" smtClean="0">
                <a:solidFill>
                  <a:schemeClr val="bg2">
                    <a:lumMod val="50000"/>
                  </a:schemeClr>
                </a:solidFill>
                <a:latin typeface="+mn-lt"/>
                <a:ea typeface="+mn-ea"/>
                <a:cs typeface="Arial" pitchFamily="34" charset="0"/>
              </a:defRPr>
            </a:lvl2pPr>
            <a:lvl3pPr marL="914240" indent="-228560">
              <a:defRPr lang="en-US" sz="1900" kern="1200" dirty="0" smtClean="0">
                <a:solidFill>
                  <a:schemeClr val="bg2">
                    <a:lumMod val="50000"/>
                  </a:schemeClr>
                </a:solidFill>
                <a:latin typeface="+mn-lt"/>
                <a:ea typeface="+mn-ea"/>
                <a:cs typeface="Arial" pitchFamily="34" charset="0"/>
              </a:defRPr>
            </a:lvl3pPr>
            <a:lvl4pPr marL="1218987" indent="-228560">
              <a:defRPr lang="en-US" sz="1600" kern="1200" dirty="0" smtClean="0">
                <a:solidFill>
                  <a:schemeClr val="bg2">
                    <a:lumMod val="50000"/>
                  </a:schemeClr>
                </a:solidFill>
                <a:latin typeface="+mn-lt"/>
                <a:ea typeface="+mn-ea"/>
                <a:cs typeface="Arial" pitchFamily="34" charset="0"/>
              </a:defRPr>
            </a:lvl4pPr>
            <a:lvl5pPr marL="1447547" indent="-228560">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E1DCDB6-6D19-40AE-B978-80A2CACF4D3D}" type="slidenum">
              <a:rPr kumimoji="0" lang="en-US" sz="1600" b="0" i="0" u="none" strike="noStrike" kern="1200" cap="none" spc="0" normalizeH="0" baseline="0" noProof="0" smtClean="0">
                <a:ln>
                  <a:noFill/>
                </a:ln>
                <a:solidFill>
                  <a:srgbClr val="FFFFFF">
                    <a:lumMod val="65000"/>
                  </a:srgbClr>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1" name="Date Placeholder 3"/>
          <p:cNvSpPr txBox="1">
            <a:spLocks/>
          </p:cNvSpPr>
          <p:nvPr/>
        </p:nvSpPr>
        <p:spPr>
          <a:xfrm>
            <a:off x="971851" y="6399557"/>
            <a:ext cx="512737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65000"/>
                  </a:prstClr>
                </a:solidFill>
                <a:effectLst/>
                <a:uLnTx/>
                <a:uFillTx/>
                <a:latin typeface="Segoe UI"/>
                <a:ea typeface="+mn-ea"/>
                <a:cs typeface="+mn-cs"/>
              </a:rPr>
              <a:t>Microsoft Office Division   |  Microsoft Confidential, For Internal Use Only</a:t>
            </a:r>
          </a:p>
        </p:txBody>
      </p:sp>
    </p:spTree>
    <p:extLst>
      <p:ext uri="{BB962C8B-B14F-4D97-AF65-F5344CB8AC3E}">
        <p14:creationId xmlns:p14="http://schemas.microsoft.com/office/powerpoint/2010/main" val="10727418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Photo and Color Block">
    <p:spTree>
      <p:nvGrpSpPr>
        <p:cNvPr id="1" name=""/>
        <p:cNvGrpSpPr/>
        <p:nvPr/>
      </p:nvGrpSpPr>
      <p:grpSpPr>
        <a:xfrm>
          <a:off x="0" y="0"/>
          <a:ext cx="0" cy="0"/>
          <a:chOff x="0" y="0"/>
          <a:chExt cx="0" cy="0"/>
        </a:xfrm>
      </p:grpSpPr>
      <p:sp>
        <p:nvSpPr>
          <p:cNvPr id="2" name="Rectangle 1"/>
          <p:cNvSpPr/>
          <p:nvPr/>
        </p:nvSpPr>
        <p:spPr bwMode="white">
          <a:xfrm>
            <a:off x="7618809" y="0"/>
            <a:ext cx="4573191" cy="68580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ext Placeholder 2"/>
          <p:cNvSpPr>
            <a:spLocks noGrp="1"/>
          </p:cNvSpPr>
          <p:nvPr>
            <p:ph type="body" idx="1" hasCustomPrompt="1"/>
          </p:nvPr>
        </p:nvSpPr>
        <p:spPr>
          <a:xfrm>
            <a:off x="8031481" y="1028702"/>
            <a:ext cx="3647006" cy="4800598"/>
          </a:xfrm>
          <a:prstGeom prst="rect">
            <a:avLst/>
          </a:prstGeom>
        </p:spPr>
        <p:txBody>
          <a:bodyPr anchor="ctr">
            <a:noAutofit/>
          </a:bodyPr>
          <a:lstStyle>
            <a:lvl1pPr marL="0" indent="0">
              <a:buNone/>
              <a:defRPr sz="4000" b="0" cap="none" baseline="0">
                <a:gradFill>
                  <a:gsLst>
                    <a:gs pos="100000">
                      <a:schemeClr val="bg1"/>
                    </a:gs>
                    <a:gs pos="0">
                      <a:schemeClr val="bg1"/>
                    </a:gs>
                  </a:gsLst>
                  <a:lin ang="5400000" scaled="0"/>
                </a:gradFill>
                <a:latin typeface="+mj-lt"/>
              </a:defRPr>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a:defRPr>
                <a:solidFill>
                  <a:schemeClr val="bg1">
                    <a:lumMod val="6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E1DCDB6-6D19-40AE-B978-80A2CACF4D3D}" type="slidenum">
              <a:rPr kumimoji="0" lang="en-US" sz="1600" b="0" i="0" u="none" strike="noStrike" kern="1200" cap="none" spc="0" normalizeH="0" baseline="0" noProof="0" smtClean="0">
                <a:ln>
                  <a:noFill/>
                </a:ln>
                <a:solidFill>
                  <a:srgbClr val="FFFFFF">
                    <a:lumMod val="65000"/>
                  </a:srgbClr>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FFFFFF">
                  <a:lumMod val="65000"/>
                </a:srgbClr>
              </a:solidFill>
              <a:effectLst/>
              <a:uLnTx/>
              <a:uFillTx/>
              <a:latin typeface="Segoe UI"/>
              <a:ea typeface="+mn-ea"/>
              <a:cs typeface="+mn-cs"/>
            </a:endParaRPr>
          </a:p>
        </p:txBody>
      </p:sp>
      <p:sp>
        <p:nvSpPr>
          <p:cNvPr id="11" name="Date Placeholder 3"/>
          <p:cNvSpPr txBox="1">
            <a:spLocks/>
          </p:cNvSpPr>
          <p:nvPr/>
        </p:nvSpPr>
        <p:spPr>
          <a:xfrm>
            <a:off x="971851" y="6399557"/>
            <a:ext cx="512737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65000"/>
                  </a:prstClr>
                </a:solidFill>
                <a:effectLst/>
                <a:uLnTx/>
                <a:uFillTx/>
                <a:latin typeface="Segoe UI"/>
                <a:ea typeface="+mn-ea"/>
                <a:cs typeface="+mn-cs"/>
              </a:rPr>
              <a:t>Microsoft Office Division   |  Microsoft Confidential, For Internal Use Only</a:t>
            </a:r>
          </a:p>
        </p:txBody>
      </p:sp>
      <p:sp>
        <p:nvSpPr>
          <p:cNvPr id="10" name="Picture Placeholder 9"/>
          <p:cNvSpPr>
            <a:spLocks noGrp="1"/>
          </p:cNvSpPr>
          <p:nvPr>
            <p:ph type="pic" sz="quarter" idx="11"/>
          </p:nvPr>
        </p:nvSpPr>
        <p:spPr>
          <a:xfrm>
            <a:off x="1" y="0"/>
            <a:ext cx="7618809" cy="6858000"/>
          </a:xfrm>
          <a:solidFill>
            <a:schemeClr val="bg1">
              <a:lumMod val="75000"/>
            </a:schemeClr>
          </a:solidFill>
        </p:spPr>
        <p:txBody>
          <a:bodyPr anchor="ctr"/>
          <a:lstStyle>
            <a:lvl1pPr marL="0" indent="0" algn="l">
              <a:buNone/>
              <a:defRPr/>
            </a:lvl1pPr>
          </a:lstStyle>
          <a:p>
            <a:r>
              <a:rPr lang="en-US" dirty="0"/>
              <a:t>Click icon to add picture</a:t>
            </a:r>
          </a:p>
        </p:txBody>
      </p:sp>
    </p:spTree>
    <p:extLst>
      <p:ext uri="{BB962C8B-B14F-4D97-AF65-F5344CB8AC3E}">
        <p14:creationId xmlns:p14="http://schemas.microsoft.com/office/powerpoint/2010/main" val="90530528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6886" y="5418668"/>
            <a:ext cx="10973115" cy="845654"/>
          </a:xfrm>
        </p:spPr>
        <p:txBody>
          <a:bodyPr anchor="ctr">
            <a:normAutofit/>
          </a:bodyPr>
          <a:lstStyle>
            <a:lvl1pPr>
              <a:defRPr sz="3199" b="0">
                <a:solidFill>
                  <a:srgbClr val="FFFFFF"/>
                </a:solidFill>
              </a:defRPr>
            </a:lvl1pPr>
          </a:lstStyle>
          <a:p>
            <a:r>
              <a:rPr lang="en-US"/>
              <a:t>Click to edit Master title style</a:t>
            </a:r>
            <a:endParaRPr lang="en-US" dirty="0"/>
          </a:p>
        </p:txBody>
      </p:sp>
      <p:sp>
        <p:nvSpPr>
          <p:cNvPr id="6" name="Picture Placeholder 5"/>
          <p:cNvSpPr>
            <a:spLocks noGrp="1"/>
          </p:cNvSpPr>
          <p:nvPr>
            <p:ph type="pic" sz="quarter" idx="13"/>
          </p:nvPr>
        </p:nvSpPr>
        <p:spPr>
          <a:xfrm>
            <a:off x="3222" y="0"/>
            <a:ext cx="12192000" cy="5307106"/>
          </a:xfrm>
          <a:solidFill>
            <a:schemeClr val="bg1">
              <a:lumMod val="75000"/>
            </a:schemeClr>
          </a:solidFill>
        </p:spPr>
        <p:txBody>
          <a:bodyPr anchor="t"/>
          <a:lstStyle>
            <a:lvl1pPr marL="0" indent="0" algn="ctr">
              <a:buNone/>
              <a:defRPr/>
            </a:lvl1pPr>
          </a:lstStyle>
          <a:p>
            <a:r>
              <a:rPr lang="en-US" dirty="0"/>
              <a:t>Click icon to add picture</a:t>
            </a:r>
          </a:p>
        </p:txBody>
      </p:sp>
      <p:sp>
        <p:nvSpPr>
          <p:cNvPr id="7" name="Slide Number Placeholder 6"/>
          <p:cNvSpPr>
            <a:spLocks noGrp="1"/>
          </p:cNvSpPr>
          <p:nvPr>
            <p:ph type="sldNum" sz="quarter" idx="14"/>
          </p:nvPr>
        </p:nvSpPr>
        <p:spPr/>
        <p:txBody>
          <a:bodyPr/>
          <a:lstStyle>
            <a:lvl1pPr>
              <a:defRPr>
                <a:solidFill>
                  <a:schemeClr val="bg1">
                    <a:lumMod val="95000"/>
                    <a:alpha val="8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E1DCDB6-6D19-40AE-B978-80A2CACF4D3D}" type="slidenum">
              <a:rPr kumimoji="0" lang="en-US" sz="1600" b="0" i="0" u="none" strike="noStrike" kern="1200" cap="none" spc="0" normalizeH="0" baseline="0" noProof="0" smtClean="0">
                <a:ln>
                  <a:noFill/>
                </a:ln>
                <a:solidFill>
                  <a:srgbClr val="FFFFFF">
                    <a:lumMod val="95000"/>
                    <a:alpha val="85000"/>
                  </a:srgbClr>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FFFFFF">
                  <a:lumMod val="95000"/>
                  <a:alpha val="85000"/>
                </a:srgbClr>
              </a:solidFill>
              <a:effectLst/>
              <a:uLnTx/>
              <a:uFillTx/>
              <a:latin typeface="Segoe UI"/>
              <a:ea typeface="+mn-ea"/>
              <a:cs typeface="+mn-cs"/>
            </a:endParaRPr>
          </a:p>
        </p:txBody>
      </p:sp>
      <p:sp>
        <p:nvSpPr>
          <p:cNvPr id="18" name="Date Placeholder 3"/>
          <p:cNvSpPr txBox="1">
            <a:spLocks/>
          </p:cNvSpPr>
          <p:nvPr/>
        </p:nvSpPr>
        <p:spPr>
          <a:xfrm>
            <a:off x="971851" y="6399557"/>
            <a:ext cx="512737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95000"/>
                    <a:alpha val="85000"/>
                  </a:srgbClr>
                </a:solidFill>
                <a:effectLst/>
                <a:uLnTx/>
                <a:uFillTx/>
                <a:latin typeface="Segoe UI"/>
                <a:ea typeface="+mn-ea"/>
                <a:cs typeface="+mn-cs"/>
              </a:rPr>
              <a:t>Microsoft Office Division   |  Microsoft Confidential, For Internal Use Only</a:t>
            </a:r>
          </a:p>
        </p:txBody>
      </p:sp>
    </p:spTree>
    <p:extLst>
      <p:ext uri="{BB962C8B-B14F-4D97-AF65-F5344CB8AC3E}">
        <p14:creationId xmlns:p14="http://schemas.microsoft.com/office/powerpoint/2010/main" val="2365972614"/>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1DCDB6-6D19-40AE-B978-80A2CACF4D3D}" type="slidenum">
              <a:rPr kumimoji="0" lang="en-US" sz="1600" b="0" i="0" u="none" strike="noStrike" kern="1200" cap="none" spc="0" normalizeH="0" baseline="0" noProof="0" smtClean="0">
                <a:ln>
                  <a:noFill/>
                </a:ln>
                <a:solidFill>
                  <a:srgbClr val="FFFFFF">
                    <a:lumMod val="75000"/>
                    <a:alpha val="85000"/>
                  </a:srgbClr>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FFFFFF">
                  <a:lumMod val="75000"/>
                  <a:alpha val="85000"/>
                </a:srgbClr>
              </a:solidFill>
              <a:effectLst/>
              <a:uLnTx/>
              <a:uFillTx/>
              <a:latin typeface="Segoe UI"/>
              <a:ea typeface="+mn-ea"/>
              <a:cs typeface="+mn-cs"/>
            </a:endParaRPr>
          </a:p>
        </p:txBody>
      </p:sp>
    </p:spTree>
    <p:extLst>
      <p:ext uri="{BB962C8B-B14F-4D97-AF65-F5344CB8AC3E}">
        <p14:creationId xmlns:p14="http://schemas.microsoft.com/office/powerpoint/2010/main" val="2014181916"/>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1DCDB6-6D19-40AE-B978-80A2CACF4D3D}" type="slidenum">
              <a:rPr kumimoji="0" lang="en-US" sz="1600" b="0" i="0" u="none" strike="noStrike" kern="1200" cap="none" spc="0" normalizeH="0" baseline="0" noProof="0" smtClean="0">
                <a:ln>
                  <a:noFill/>
                </a:ln>
                <a:solidFill>
                  <a:srgbClr val="FFFFFF">
                    <a:lumMod val="75000"/>
                    <a:alpha val="85000"/>
                  </a:srgbClr>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FFFFFF">
                  <a:lumMod val="75000"/>
                  <a:alpha val="85000"/>
                </a:srgbClr>
              </a:solidFill>
              <a:effectLst/>
              <a:uLnTx/>
              <a:uFillTx/>
              <a:latin typeface="Segoe UI"/>
              <a:ea typeface="+mn-ea"/>
              <a:cs typeface="+mn-cs"/>
            </a:endParaRPr>
          </a:p>
        </p:txBody>
      </p:sp>
    </p:spTree>
    <p:extLst>
      <p:ext uri="{BB962C8B-B14F-4D97-AF65-F5344CB8AC3E}">
        <p14:creationId xmlns:p14="http://schemas.microsoft.com/office/powerpoint/2010/main" val="3297695906"/>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519248" y="1381126"/>
            <a:ext cx="11151917" cy="2905125"/>
          </a:xfrm>
        </p:spPr>
        <p:txBody>
          <a:bodyPr anchor="b"/>
          <a:lstStyle>
            <a:lvl1pPr>
              <a:defRPr sz="6400"/>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1DCDB6-6D19-40AE-B978-80A2CACF4D3D}" type="slidenum">
              <a:rPr kumimoji="0" lang="en-US" sz="1600" b="0" i="0" u="none" strike="noStrike" kern="1200" cap="none" spc="0" normalizeH="0" baseline="0" noProof="0" smtClean="0">
                <a:ln>
                  <a:noFill/>
                </a:ln>
                <a:solidFill>
                  <a:srgbClr val="FFFFFF">
                    <a:lumMod val="75000"/>
                    <a:alpha val="85000"/>
                  </a:srgbClr>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FFFFFF">
                  <a:lumMod val="75000"/>
                  <a:alpha val="85000"/>
                </a:srgbClr>
              </a:solidFill>
              <a:effectLst/>
              <a:uLnTx/>
              <a:uFillTx/>
              <a:latin typeface="Segoe UI"/>
              <a:ea typeface="+mn-ea"/>
              <a:cs typeface="+mn-cs"/>
            </a:endParaRPr>
          </a:p>
        </p:txBody>
      </p:sp>
      <p:sp>
        <p:nvSpPr>
          <p:cNvPr id="5" name="Text Placeholder 4"/>
          <p:cNvSpPr>
            <a:spLocks noGrp="1"/>
          </p:cNvSpPr>
          <p:nvPr>
            <p:ph type="body" sz="quarter" idx="11" hasCustomPrompt="1"/>
          </p:nvPr>
        </p:nvSpPr>
        <p:spPr>
          <a:xfrm>
            <a:off x="519248" y="4343401"/>
            <a:ext cx="8198398" cy="581025"/>
          </a:xfrm>
        </p:spPr>
        <p:txBody>
          <a:bodyPr/>
          <a:lstStyle>
            <a:lvl1pPr marL="0" indent="0">
              <a:buNone/>
              <a:defRPr sz="3200" baseline="0"/>
            </a:lvl1pPr>
          </a:lstStyle>
          <a:p>
            <a:pPr lvl="0"/>
            <a:r>
              <a:rPr lang="en-US" dirty="0"/>
              <a:t>- Quote Author </a:t>
            </a:r>
          </a:p>
        </p:txBody>
      </p:sp>
    </p:spTree>
    <p:extLst>
      <p:ext uri="{BB962C8B-B14F-4D97-AF65-F5344CB8AC3E}">
        <p14:creationId xmlns:p14="http://schemas.microsoft.com/office/powerpoint/2010/main" val="50734113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63973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Appendix ">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78663" y="685800"/>
            <a:ext cx="10426875" cy="2423160"/>
          </a:xfrm>
        </p:spPr>
        <p:txBody>
          <a:bodyPr anchor="b"/>
          <a:lstStyle>
            <a:lvl1pPr>
              <a:defRPr sz="7200">
                <a:solidFill>
                  <a:schemeClr val="bg1"/>
                </a:solidFil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solidFill>
                  <a:schemeClr val="bg1">
                    <a:lumMod val="95000"/>
                    <a:alpha val="8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E1DCDB6-6D19-40AE-B978-80A2CACF4D3D}" type="slidenum">
              <a:rPr kumimoji="0" lang="en-US" sz="1600" b="0" i="0" u="none" strike="noStrike" kern="1200" cap="none" spc="0" normalizeH="0" baseline="0" noProof="0" smtClean="0">
                <a:ln>
                  <a:noFill/>
                </a:ln>
                <a:solidFill>
                  <a:srgbClr val="FFFFFF">
                    <a:lumMod val="95000"/>
                    <a:alpha val="85000"/>
                  </a:srgbClr>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FFFFFF">
                  <a:lumMod val="95000"/>
                  <a:alpha val="85000"/>
                </a:srgbClr>
              </a:solidFill>
              <a:effectLst/>
              <a:uLnTx/>
              <a:uFillTx/>
              <a:latin typeface="Segoe UI"/>
              <a:ea typeface="+mn-ea"/>
              <a:cs typeface="+mn-cs"/>
            </a:endParaRPr>
          </a:p>
        </p:txBody>
      </p:sp>
      <p:sp>
        <p:nvSpPr>
          <p:cNvPr id="7" name="Date Placeholder 3"/>
          <p:cNvSpPr txBox="1">
            <a:spLocks/>
          </p:cNvSpPr>
          <p:nvPr/>
        </p:nvSpPr>
        <p:spPr>
          <a:xfrm>
            <a:off x="971851" y="6399557"/>
            <a:ext cx="512737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lumMod val="95000"/>
                    <a:alpha val="85000"/>
                  </a:srgbClr>
                </a:solidFill>
                <a:effectLst/>
                <a:uLnTx/>
                <a:uFillTx/>
                <a:latin typeface="Segoe UI"/>
                <a:ea typeface="+mn-ea"/>
                <a:cs typeface="+mn-cs"/>
              </a:rPr>
              <a:t>Microsoft Office Division   |  Microsoft Confidential, For Internal Use Only</a:t>
            </a:r>
          </a:p>
        </p:txBody>
      </p:sp>
    </p:spTree>
    <p:extLst>
      <p:ext uri="{BB962C8B-B14F-4D97-AF65-F5344CB8AC3E}">
        <p14:creationId xmlns:p14="http://schemas.microsoft.com/office/powerpoint/2010/main" val="2326952162"/>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b="0">
                <a:latin typeface="Segoe UI Light" panose="020B0502040204020203" pitchFamily="34" charset="0"/>
                <a:cs typeface="Segoe UI Light" panose="020B0502040204020203"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296331" y="6571352"/>
            <a:ext cx="3276600" cy="233589"/>
          </a:xfrm>
          <a:prstGeom prst="rect">
            <a:avLst/>
          </a:prstGeom>
        </p:spPr>
        <p:txBody>
          <a:bodyPr/>
          <a:lstStyle>
            <a:lvl1pPr>
              <a:defRPr>
                <a:latin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Segoe UI" panose="020B0502040204020203" pitchFamily="34" charset="0"/>
              <a:ea typeface="+mn-ea"/>
              <a:cs typeface="Segoe UI" panose="020B0502040204020203" pitchFamily="34" charset="0"/>
            </a:endParaRPr>
          </a:p>
        </p:txBody>
      </p:sp>
      <p:sp>
        <p:nvSpPr>
          <p:cNvPr id="5" name="Footer Placeholder 4"/>
          <p:cNvSpPr>
            <a:spLocks noGrp="1"/>
          </p:cNvSpPr>
          <p:nvPr>
            <p:ph type="ftr" sz="quarter" idx="11"/>
          </p:nvPr>
        </p:nvSpPr>
        <p:spPr>
          <a:xfrm>
            <a:off x="4648200" y="6574976"/>
            <a:ext cx="2895600" cy="233589"/>
          </a:xfrm>
          <a:prstGeom prst="rect">
            <a:avLst/>
          </a:prstGeom>
        </p:spPr>
        <p:txBody>
          <a:bodyPr/>
          <a:lstStyle>
            <a:lvl1pPr>
              <a:defRPr>
                <a:latin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tint val="75000"/>
                </a:prstClr>
              </a:solidFill>
              <a:effectLst/>
              <a:uLnTx/>
              <a:uFillTx/>
              <a:latin typeface="Segoe UI" panose="020B0502040204020203" pitchFamily="34" charset="0"/>
              <a:ea typeface="+mn-ea"/>
              <a:cs typeface="Segoe UI" panose="020B0502040204020203" pitchFamily="34" charset="0"/>
            </a:endParaRPr>
          </a:p>
        </p:txBody>
      </p:sp>
      <p:sp>
        <p:nvSpPr>
          <p:cNvPr id="6" name="Slide Number Placeholder 5"/>
          <p:cNvSpPr>
            <a:spLocks noGrp="1"/>
          </p:cNvSpPr>
          <p:nvPr>
            <p:ph type="sldNum" sz="quarter" idx="12"/>
          </p:nvPr>
        </p:nvSpPr>
        <p:spPr>
          <a:xfrm>
            <a:off x="11490646" y="6505583"/>
            <a:ext cx="572083" cy="365125"/>
          </a:xfrm>
        </p:spPr>
        <p:txBody>
          <a:bodyPr/>
          <a:lstStyle>
            <a:lvl1pPr algn="r">
              <a:defRPr sz="1200">
                <a:latin typeface="Segoe UI" panose="020B0502040204020203" pitchFamily="34" charset="0"/>
                <a:cs typeface="Segoe UI" panose="020B0502040204020203"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C8B59FD-427B-4A84-8643-38CBACBB0027}" type="slidenum">
              <a:rPr kumimoji="0" lang="en-US" sz="1200" b="0" i="0" u="none" strike="noStrike" kern="1200" cap="none" spc="0" normalizeH="0" baseline="0" noProof="0" smtClean="0">
                <a:ln>
                  <a:noFill/>
                </a:ln>
                <a:solidFill>
                  <a:prstClr val="black">
                    <a:tint val="75000"/>
                  </a:prstClr>
                </a:solidFill>
                <a:effectLst/>
                <a:uLnTx/>
                <a:uFillTx/>
                <a:latin typeface="Segoe UI" panose="020B0502040204020203" pitchFamily="34" charset="0"/>
                <a:ea typeface="+mn-ea"/>
                <a:cs typeface="Segoe UI"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8029000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accent2"/>
                    </a:gs>
                    <a:gs pos="100000">
                      <a:schemeClr val="accent2"/>
                    </a:gs>
                  </a:gsLst>
                  <a:lin ang="5400000" scaled="0"/>
                </a:gradFill>
              </a:defRPr>
            </a:lvl1p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6154666"/>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Title, Subtitle &amp; Text">
    <p:spTree>
      <p:nvGrpSpPr>
        <p:cNvPr id="1" name=""/>
        <p:cNvGrpSpPr/>
        <p:nvPr/>
      </p:nvGrpSpPr>
      <p:grpSpPr>
        <a:xfrm>
          <a:off x="0" y="0"/>
          <a:ext cx="0" cy="0"/>
          <a:chOff x="0" y="0"/>
          <a:chExt cx="0" cy="0"/>
        </a:xfrm>
      </p:grpSpPr>
      <p:sp>
        <p:nvSpPr>
          <p:cNvPr id="5" name="Title 1"/>
          <p:cNvSpPr>
            <a:spLocks noGrp="1"/>
          </p:cNvSpPr>
          <p:nvPr>
            <p:ph type="title"/>
          </p:nvPr>
        </p:nvSpPr>
        <p:spPr>
          <a:xfrm>
            <a:off x="269240" y="161429"/>
            <a:ext cx="11655840" cy="532332"/>
          </a:xfrm>
          <a:prstGeom prst="rect">
            <a:avLst/>
          </a:prstGeom>
        </p:spPr>
        <p:txBody>
          <a:bodyPr/>
          <a:lstStyle/>
          <a:p>
            <a:r>
              <a:rPr lang="en-US"/>
              <a:t>Click to edit Master title style</a:t>
            </a:r>
            <a:endParaRPr lang="en-US" dirty="0"/>
          </a:p>
        </p:txBody>
      </p:sp>
      <p:sp>
        <p:nvSpPr>
          <p:cNvPr id="6" name="Text Placeholder 2"/>
          <p:cNvSpPr>
            <a:spLocks noGrp="1"/>
          </p:cNvSpPr>
          <p:nvPr>
            <p:ph type="body" sz="quarter" idx="11"/>
          </p:nvPr>
        </p:nvSpPr>
        <p:spPr>
          <a:xfrm>
            <a:off x="269237" y="655501"/>
            <a:ext cx="11655840" cy="596144"/>
          </a:xfrm>
          <a:prstGeom prst="rect">
            <a:avLst/>
          </a:prstGeom>
        </p:spPr>
        <p:txBody>
          <a:bodyPr vert="horz" wrap="square" lIns="91440" tIns="0" rIns="91440" bIns="91440" rtlCol="0" anchor="t">
            <a:noAutofit/>
          </a:bodyPr>
          <a:lstStyle>
            <a:lvl1pPr marL="0" indent="0">
              <a:buFontTx/>
              <a:buNone/>
              <a:defRPr lang="en-US" sz="1568" b="0" i="1" cap="none" spc="-100" dirty="0" smtClean="0">
                <a:ln w="3175">
                  <a:noFill/>
                </a:ln>
                <a:solidFill>
                  <a:schemeClr val="bg1">
                    <a:lumMod val="50000"/>
                  </a:schemeClr>
                </a:solidFill>
                <a:effectLst/>
                <a:latin typeface="+mn-lt"/>
                <a:cs typeface="Segoe UI" pitchFamily="34" charset="0"/>
              </a:defRPr>
            </a:lvl1pPr>
            <a:lvl2pPr>
              <a:defRPr lang="en-US" sz="1568" dirty="0" smtClean="0"/>
            </a:lvl2pPr>
            <a:lvl3pPr>
              <a:defRPr lang="en-US" sz="1568" dirty="0" smtClean="0"/>
            </a:lvl3pPr>
            <a:lvl4pPr>
              <a:defRPr lang="en-US" sz="1372" dirty="0" smtClean="0"/>
            </a:lvl4pPr>
            <a:lvl5pPr>
              <a:defRPr lang="en-US" sz="1372" dirty="0"/>
            </a:lvl5pPr>
          </a:lstStyle>
          <a:p>
            <a:pPr lvl="0">
              <a:spcBef>
                <a:spcPct val="0"/>
              </a:spcBef>
              <a:buNone/>
            </a:pPr>
            <a:r>
              <a:rPr lang="en-US"/>
              <a:t>Click to edit Master text styles</a:t>
            </a:r>
          </a:p>
        </p:txBody>
      </p:sp>
    </p:spTree>
    <p:extLst>
      <p:ext uri="{BB962C8B-B14F-4D97-AF65-F5344CB8AC3E}">
        <p14:creationId xmlns:p14="http://schemas.microsoft.com/office/powerpoint/2010/main" val="22957088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2386" y="304801"/>
            <a:ext cx="11401219" cy="332399"/>
          </a:xfrm>
        </p:spPr>
        <p:txBody>
          <a:bodyPr/>
          <a:lstStyle/>
          <a:p>
            <a:r>
              <a:rPr lang="en-US" dirty="0"/>
              <a:t>Click to edit Master title style</a:t>
            </a:r>
          </a:p>
        </p:txBody>
      </p:sp>
      <p:sp>
        <p:nvSpPr>
          <p:cNvPr id="5" name="Text Placeholder 4"/>
          <p:cNvSpPr>
            <a:spLocks noGrp="1"/>
          </p:cNvSpPr>
          <p:nvPr>
            <p:ph type="body" sz="quarter" idx="10"/>
          </p:nvPr>
        </p:nvSpPr>
        <p:spPr>
          <a:xfrm>
            <a:off x="422386" y="1198568"/>
            <a:ext cx="11401219" cy="10202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7572595"/>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cSld name="Title_w_ST_Content_w_text">
    <p:spTree>
      <p:nvGrpSpPr>
        <p:cNvPr id="1" name=""/>
        <p:cNvGrpSpPr/>
        <p:nvPr/>
      </p:nvGrpSpPr>
      <p:grpSpPr>
        <a:xfrm>
          <a:off x="0" y="0"/>
          <a:ext cx="0" cy="0"/>
          <a:chOff x="0" y="0"/>
          <a:chExt cx="0" cy="0"/>
        </a:xfrm>
      </p:grpSpPr>
      <p:sp>
        <p:nvSpPr>
          <p:cNvPr id="6" name="Title 5"/>
          <p:cNvSpPr>
            <a:spLocks noGrp="1"/>
          </p:cNvSpPr>
          <p:nvPr>
            <p:ph type="title"/>
          </p:nvPr>
        </p:nvSpPr>
        <p:spPr>
          <a:xfrm>
            <a:off x="0" y="0"/>
            <a:ext cx="11655840" cy="899665"/>
          </a:xfrm>
        </p:spPr>
        <p:txBody>
          <a:bodyPr/>
          <a:lstStyle>
            <a:lvl1pPr>
              <a:lnSpc>
                <a:spcPct val="100000"/>
              </a:lnSpc>
              <a:defRPr sz="3600">
                <a:solidFill>
                  <a:srgbClr val="002060"/>
                </a:solidFill>
              </a:defRPr>
            </a:lvl1pPr>
          </a:lstStyle>
          <a:p>
            <a:r>
              <a:rPr lang="en-US" dirty="0"/>
              <a:t>Click to edit Master title style</a:t>
            </a:r>
          </a:p>
        </p:txBody>
      </p:sp>
      <p:sp>
        <p:nvSpPr>
          <p:cNvPr id="7" name="Slide Number Placeholder 1"/>
          <p:cNvSpPr>
            <a:spLocks noGrp="1"/>
          </p:cNvSpPr>
          <p:nvPr>
            <p:ph type="sldNum" sz="quarter" idx="11"/>
          </p:nvPr>
        </p:nvSpPr>
        <p:spPr>
          <a:xfrm>
            <a:off x="11612562" y="6486525"/>
            <a:ext cx="579438" cy="371475"/>
          </a:xfrm>
          <a:prstGeom prst="rect">
            <a:avLst/>
          </a:prstGeom>
        </p:spPr>
        <p:txBody>
          <a:bodyPr/>
          <a:lstStyle/>
          <a:p>
            <a:fld id="{840D8047-B893-4862-9D76-6DA481ED40D0}" type="slidenum">
              <a:rPr lang="en-IN" smtClean="0">
                <a:solidFill>
                  <a:srgbClr val="505050"/>
                </a:solidFill>
              </a:rPr>
              <a:pPr/>
              <a:t>‹#›</a:t>
            </a:fld>
            <a:endParaRPr lang="en-IN" dirty="0">
              <a:solidFill>
                <a:srgbClr val="505050"/>
              </a:solidFill>
            </a:endParaRPr>
          </a:p>
        </p:txBody>
      </p:sp>
      <p:sp>
        <p:nvSpPr>
          <p:cNvPr id="8" name="Text Placeholder 4"/>
          <p:cNvSpPr>
            <a:spLocks noGrp="1"/>
          </p:cNvSpPr>
          <p:nvPr>
            <p:ph type="body" sz="quarter" idx="10"/>
          </p:nvPr>
        </p:nvSpPr>
        <p:spPr>
          <a:xfrm>
            <a:off x="27432" y="548640"/>
            <a:ext cx="11920843" cy="523220"/>
          </a:xfrm>
        </p:spPr>
        <p:txBody>
          <a:bodyPr/>
          <a:lstStyle>
            <a:lvl1pPr marL="0" indent="0">
              <a:lnSpc>
                <a:spcPct val="100000"/>
              </a:lnSpc>
              <a:spcBef>
                <a:spcPts val="0"/>
              </a:spcBef>
              <a:buNone/>
              <a:defRPr lang="en-US" sz="2200" b="0" kern="1200" cap="none" spc="-102" baseline="0" dirty="0" smtClean="0">
                <a:ln w="3175">
                  <a:noFill/>
                </a:ln>
                <a:solidFill>
                  <a:srgbClr val="000000">
                    <a:lumMod val="65000"/>
                    <a:lumOff val="35000"/>
                  </a:srgbClr>
                </a:solidFill>
                <a:effectLst/>
                <a:latin typeface="+mj-lt"/>
                <a:ea typeface="+mn-ea"/>
                <a:cs typeface="Segoe UI" pitchFamily="34" charset="0"/>
              </a:defRPr>
            </a:lvl1pPr>
            <a:lvl2pPr>
              <a:defRPr lang="en-US" sz="2400" b="0" kern="1200" cap="none" spc="-102" baseline="0" dirty="0" smtClean="0">
                <a:ln w="3175">
                  <a:noFill/>
                </a:ln>
                <a:solidFill>
                  <a:srgbClr val="000000">
                    <a:lumMod val="65000"/>
                    <a:lumOff val="35000"/>
                  </a:srgbClr>
                </a:solidFill>
                <a:effectLst/>
                <a:latin typeface="+mj-lt"/>
                <a:ea typeface="+mn-ea"/>
                <a:cs typeface="Segoe UI" pitchFamily="34" charset="0"/>
              </a:defRPr>
            </a:lvl2pPr>
            <a:lvl3pPr>
              <a:defRPr lang="en-US" sz="2400" b="0" kern="1200" cap="none" spc="-102" baseline="0" dirty="0" smtClean="0">
                <a:ln w="3175">
                  <a:noFill/>
                </a:ln>
                <a:solidFill>
                  <a:srgbClr val="000000">
                    <a:lumMod val="65000"/>
                    <a:lumOff val="35000"/>
                  </a:srgbClr>
                </a:solidFill>
                <a:effectLst/>
                <a:latin typeface="+mj-lt"/>
                <a:ea typeface="+mn-ea"/>
                <a:cs typeface="Segoe UI" pitchFamily="34" charset="0"/>
              </a:defRPr>
            </a:lvl3pPr>
            <a:lvl4pPr>
              <a:defRPr lang="en-US" sz="2400" b="0" kern="1200" cap="none" spc="-102" baseline="0" dirty="0" smtClean="0">
                <a:ln w="3175">
                  <a:noFill/>
                </a:ln>
                <a:solidFill>
                  <a:srgbClr val="000000">
                    <a:lumMod val="65000"/>
                    <a:lumOff val="35000"/>
                  </a:srgbClr>
                </a:solidFill>
                <a:effectLst/>
                <a:latin typeface="+mj-lt"/>
                <a:ea typeface="+mn-ea"/>
                <a:cs typeface="Segoe UI" pitchFamily="34" charset="0"/>
              </a:defRPr>
            </a:lvl4pPr>
            <a:lvl5pPr>
              <a:defRPr lang="en-US" sz="2400" b="0" kern="1200" cap="none" spc="-102" baseline="0" dirty="0" smtClean="0">
                <a:ln w="3175">
                  <a:noFill/>
                </a:ln>
                <a:solidFill>
                  <a:srgbClr val="000000">
                    <a:lumMod val="65000"/>
                    <a:lumOff val="35000"/>
                  </a:srgbClr>
                </a:solidFill>
                <a:effectLst/>
                <a:latin typeface="+mj-lt"/>
                <a:ea typeface="+mn-ea"/>
                <a:cs typeface="Segoe UI" pitchFamily="34" charset="0"/>
              </a:defRPr>
            </a:lvl5pPr>
          </a:lstStyle>
          <a:p>
            <a:pPr lvl="0"/>
            <a:r>
              <a:rPr lang="en-US" dirty="0"/>
              <a:t>Click to edit Master text styles</a:t>
            </a:r>
          </a:p>
        </p:txBody>
      </p:sp>
      <p:sp>
        <p:nvSpPr>
          <p:cNvPr id="3" name="Content Placeholder 2"/>
          <p:cNvSpPr>
            <a:spLocks noGrp="1"/>
          </p:cNvSpPr>
          <p:nvPr>
            <p:ph sz="quarter" idx="12"/>
          </p:nvPr>
        </p:nvSpPr>
        <p:spPr>
          <a:xfrm>
            <a:off x="274638" y="1097280"/>
            <a:ext cx="8135937" cy="5248102"/>
          </a:xfrm>
        </p:spPr>
        <p:txBody>
          <a:bodyPr>
            <a:noAutofit/>
          </a:bodyPr>
          <a:lstStyle>
            <a:lvl1pPr marL="182880" indent="-182880">
              <a:defRPr sz="2800"/>
            </a:lvl1pPr>
            <a:lvl2pPr marL="365760" indent="-182880">
              <a:defRPr sz="2000"/>
            </a:lvl2pPr>
            <a:lvl3pPr marL="548640" indent="-182880">
              <a:defRPr sz="1800"/>
            </a:lvl3pPr>
            <a:lvl4pPr marL="731520" indent="-182880">
              <a:defRPr sz="1600"/>
            </a:lvl4pPr>
            <a:lvl5pPr marL="914400" indent="-182880">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3"/>
          </p:nvPr>
        </p:nvSpPr>
        <p:spPr>
          <a:xfrm>
            <a:off x="8556625" y="1097280"/>
            <a:ext cx="3503613" cy="5248102"/>
          </a:xfrm>
        </p:spPr>
        <p:txBody>
          <a:bodyPr>
            <a:noAutofit/>
          </a:bodyPr>
          <a:lstStyle>
            <a:lvl1pPr marL="182880" indent="-182880">
              <a:lnSpc>
                <a:spcPct val="100000"/>
              </a:lnSpc>
              <a:spcBef>
                <a:spcPts val="0"/>
              </a:spcBef>
              <a:defRPr sz="2000">
                <a:latin typeface="Segoe UI" panose="020B0502040204020203" pitchFamily="34" charset="0"/>
                <a:cs typeface="Segoe UI" panose="020B0502040204020203" pitchFamily="34" charset="0"/>
              </a:defRPr>
            </a:lvl1pPr>
            <a:lvl2pPr marL="365760" indent="-182880">
              <a:lnSpc>
                <a:spcPct val="100000"/>
              </a:lnSpc>
              <a:spcBef>
                <a:spcPts val="0"/>
              </a:spcBef>
              <a:defRPr sz="1800">
                <a:latin typeface="Segoe UI" panose="020B0502040204020203" pitchFamily="34" charset="0"/>
                <a:cs typeface="Segoe UI" panose="020B0502040204020203" pitchFamily="34" charset="0"/>
              </a:defRPr>
            </a:lvl2pPr>
            <a:lvl3pPr marL="548640" indent="-182880">
              <a:lnSpc>
                <a:spcPct val="100000"/>
              </a:lnSpc>
              <a:spcBef>
                <a:spcPts val="0"/>
              </a:spcBef>
              <a:defRPr sz="1600">
                <a:latin typeface="Segoe UI" panose="020B0502040204020203" pitchFamily="34" charset="0"/>
                <a:cs typeface="Segoe UI" panose="020B0502040204020203" pitchFamily="34" charset="0"/>
              </a:defRPr>
            </a:lvl3pPr>
            <a:lvl4pPr marL="731520" indent="-182880">
              <a:lnSpc>
                <a:spcPct val="100000"/>
              </a:lnSpc>
              <a:spcBef>
                <a:spcPts val="0"/>
              </a:spcBef>
              <a:defRPr sz="1400">
                <a:latin typeface="Segoe UI" panose="020B0502040204020203" pitchFamily="34" charset="0"/>
                <a:cs typeface="Segoe UI" panose="020B0502040204020203" pitchFamily="34" charset="0"/>
              </a:defRPr>
            </a:lvl4pPr>
            <a:lvl5pPr marL="914400" indent="-182880">
              <a:lnSpc>
                <a:spcPct val="100000"/>
              </a:lnSpc>
              <a:spcBef>
                <a:spcPts val="0"/>
              </a:spcBef>
              <a:defRPr sz="1200">
                <a:latin typeface="Segoe UI" panose="020B0502040204020203" pitchFamily="34" charset="0"/>
                <a:cs typeface="Segoe UI"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1015621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Small Title Only">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4156822"/>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5" name="Footer Placeholder 4"/>
          <p:cNvSpPr>
            <a:spLocks noGrp="1"/>
          </p:cNvSpPr>
          <p:nvPr>
            <p:ph type="ftr" sz="quarter" idx="11"/>
          </p:nvPr>
        </p:nvSpPr>
        <p:spPr>
          <a:xfrm>
            <a:off x="4038601" y="6356352"/>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6" name="Slide Number Placeholder 5"/>
          <p:cNvSpPr>
            <a:spLocks noGrp="1"/>
          </p:cNvSpPr>
          <p:nvPr>
            <p:ph type="sldNum" sz="quarter" idx="12"/>
          </p:nvPr>
        </p:nvSpPr>
        <p:spPr>
          <a:xfrm>
            <a:off x="11403561" y="6356352"/>
            <a:ext cx="572083" cy="365125"/>
          </a:xfrm>
        </p:spPr>
        <p:txBody>
          <a:bodyPr/>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1DCDB6-6D19-40AE-B978-80A2CACF4D3D}" type="slidenum">
              <a:rPr kumimoji="0" lang="en-US" sz="1200" b="0" i="0" u="none" strike="noStrike" kern="1200" cap="none" spc="0" normalizeH="0" baseline="0" noProof="0" smtClean="0">
                <a:ln>
                  <a:noFill/>
                </a:ln>
                <a:solidFill>
                  <a:srgbClr val="FFFFFF">
                    <a:lumMod val="75000"/>
                    <a:alpha val="8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lumMod val="75000"/>
                  <a:alpha val="85000"/>
                </a:srgbClr>
              </a:solidFill>
              <a:effectLst/>
              <a:uLnTx/>
              <a:uFillTx/>
              <a:latin typeface="Segoe UI"/>
              <a:ea typeface="+mn-ea"/>
              <a:cs typeface="+mn-cs"/>
            </a:endParaRPr>
          </a:p>
        </p:txBody>
      </p:sp>
    </p:spTree>
    <p:extLst>
      <p:ext uri="{BB962C8B-B14F-4D97-AF65-F5344CB8AC3E}">
        <p14:creationId xmlns:p14="http://schemas.microsoft.com/office/powerpoint/2010/main" val="38563665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77838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sp>
        <p:nvSpPr>
          <p:cNvPr id="87" name="Freeform 16"/>
          <p:cNvSpPr>
            <a:spLocks/>
          </p:cNvSpPr>
          <p:nvPr userDrawn="1"/>
        </p:nvSpPr>
        <p:spPr bwMode="auto">
          <a:xfrm>
            <a:off x="0" y="3953547"/>
            <a:ext cx="5548185" cy="2904455"/>
          </a:xfrm>
          <a:custGeom>
            <a:avLst/>
            <a:gdLst>
              <a:gd name="T0" fmla="*/ 128 w 3565"/>
              <a:gd name="T1" fmla="*/ 957 h 1866"/>
              <a:gd name="T2" fmla="*/ 187 w 3565"/>
              <a:gd name="T3" fmla="*/ 982 h 1866"/>
              <a:gd name="T4" fmla="*/ 246 w 3565"/>
              <a:gd name="T5" fmla="*/ 909 h 1866"/>
              <a:gd name="T6" fmla="*/ 463 w 3565"/>
              <a:gd name="T7" fmla="*/ 816 h 1866"/>
              <a:gd name="T8" fmla="*/ 501 w 3565"/>
              <a:gd name="T9" fmla="*/ 874 h 1866"/>
              <a:gd name="T10" fmla="*/ 543 w 3565"/>
              <a:gd name="T11" fmla="*/ 926 h 1866"/>
              <a:gd name="T12" fmla="*/ 632 w 3565"/>
              <a:gd name="T13" fmla="*/ 677 h 1866"/>
              <a:gd name="T14" fmla="*/ 774 w 3565"/>
              <a:gd name="T15" fmla="*/ 719 h 1866"/>
              <a:gd name="T16" fmla="*/ 822 w 3565"/>
              <a:gd name="T17" fmla="*/ 771 h 1866"/>
              <a:gd name="T18" fmla="*/ 1040 w 3565"/>
              <a:gd name="T19" fmla="*/ 691 h 1866"/>
              <a:gd name="T20" fmla="*/ 1151 w 3565"/>
              <a:gd name="T21" fmla="*/ 823 h 1866"/>
              <a:gd name="T22" fmla="*/ 1209 w 3565"/>
              <a:gd name="T23" fmla="*/ 608 h 1866"/>
              <a:gd name="T24" fmla="*/ 1251 w 3565"/>
              <a:gd name="T25" fmla="*/ 543 h 1866"/>
              <a:gd name="T26" fmla="*/ 1372 w 3565"/>
              <a:gd name="T27" fmla="*/ 608 h 1866"/>
              <a:gd name="T28" fmla="*/ 1413 w 3565"/>
              <a:gd name="T29" fmla="*/ 567 h 1866"/>
              <a:gd name="T30" fmla="*/ 1458 w 3565"/>
              <a:gd name="T31" fmla="*/ 629 h 1866"/>
              <a:gd name="T32" fmla="*/ 1510 w 3565"/>
              <a:gd name="T33" fmla="*/ 871 h 1866"/>
              <a:gd name="T34" fmla="*/ 1548 w 3565"/>
              <a:gd name="T35" fmla="*/ 608 h 1866"/>
              <a:gd name="T36" fmla="*/ 1600 w 3565"/>
              <a:gd name="T37" fmla="*/ 563 h 1866"/>
              <a:gd name="T38" fmla="*/ 1627 w 3565"/>
              <a:gd name="T39" fmla="*/ 619 h 1866"/>
              <a:gd name="T40" fmla="*/ 1648 w 3565"/>
              <a:gd name="T41" fmla="*/ 764 h 1866"/>
              <a:gd name="T42" fmla="*/ 1683 w 3565"/>
              <a:gd name="T43" fmla="*/ 950 h 1866"/>
              <a:gd name="T44" fmla="*/ 1721 w 3565"/>
              <a:gd name="T45" fmla="*/ 847 h 1866"/>
              <a:gd name="T46" fmla="*/ 1752 w 3565"/>
              <a:gd name="T47" fmla="*/ 536 h 1866"/>
              <a:gd name="T48" fmla="*/ 2038 w 3565"/>
              <a:gd name="T49" fmla="*/ 456 h 1866"/>
              <a:gd name="T50" fmla="*/ 2059 w 3565"/>
              <a:gd name="T51" fmla="*/ 539 h 1866"/>
              <a:gd name="T52" fmla="*/ 2173 w 3565"/>
              <a:gd name="T53" fmla="*/ 246 h 1866"/>
              <a:gd name="T54" fmla="*/ 2252 w 3565"/>
              <a:gd name="T55" fmla="*/ 201 h 1866"/>
              <a:gd name="T56" fmla="*/ 2287 w 3565"/>
              <a:gd name="T57" fmla="*/ 259 h 1866"/>
              <a:gd name="T58" fmla="*/ 2356 w 3565"/>
              <a:gd name="T59" fmla="*/ 843 h 1866"/>
              <a:gd name="T60" fmla="*/ 2384 w 3565"/>
              <a:gd name="T61" fmla="*/ 612 h 1866"/>
              <a:gd name="T62" fmla="*/ 2398 w 3565"/>
              <a:gd name="T63" fmla="*/ 432 h 1866"/>
              <a:gd name="T64" fmla="*/ 2436 w 3565"/>
              <a:gd name="T65" fmla="*/ 139 h 1866"/>
              <a:gd name="T66" fmla="*/ 2567 w 3565"/>
              <a:gd name="T67" fmla="*/ 0 h 1866"/>
              <a:gd name="T68" fmla="*/ 2598 w 3565"/>
              <a:gd name="T69" fmla="*/ 121 h 1866"/>
              <a:gd name="T70" fmla="*/ 2629 w 3565"/>
              <a:gd name="T71" fmla="*/ 173 h 1866"/>
              <a:gd name="T72" fmla="*/ 2670 w 3565"/>
              <a:gd name="T73" fmla="*/ 491 h 1866"/>
              <a:gd name="T74" fmla="*/ 2988 w 3565"/>
              <a:gd name="T75" fmla="*/ 346 h 1866"/>
              <a:gd name="T76" fmla="*/ 3071 w 3565"/>
              <a:gd name="T77" fmla="*/ 532 h 1866"/>
              <a:gd name="T78" fmla="*/ 3126 w 3565"/>
              <a:gd name="T79" fmla="*/ 498 h 1866"/>
              <a:gd name="T80" fmla="*/ 3233 w 3565"/>
              <a:gd name="T81" fmla="*/ 550 h 1866"/>
              <a:gd name="T82" fmla="*/ 3320 w 3565"/>
              <a:gd name="T83" fmla="*/ 463 h 1866"/>
              <a:gd name="T84" fmla="*/ 3382 w 3565"/>
              <a:gd name="T85" fmla="*/ 398 h 1866"/>
              <a:gd name="T86" fmla="*/ 3565 w 3565"/>
              <a:gd name="T87" fmla="*/ 446 h 1866"/>
              <a:gd name="T88" fmla="*/ 3565 w 3565"/>
              <a:gd name="T89" fmla="*/ 1866 h 1866"/>
              <a:gd name="T90" fmla="*/ 0 w 3565"/>
              <a:gd name="T91" fmla="*/ 957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65" h="1866">
                <a:moveTo>
                  <a:pt x="0" y="957"/>
                </a:moveTo>
                <a:lnTo>
                  <a:pt x="128" y="957"/>
                </a:lnTo>
                <a:lnTo>
                  <a:pt x="128" y="982"/>
                </a:lnTo>
                <a:lnTo>
                  <a:pt x="187" y="982"/>
                </a:lnTo>
                <a:lnTo>
                  <a:pt x="187" y="909"/>
                </a:lnTo>
                <a:lnTo>
                  <a:pt x="246" y="909"/>
                </a:lnTo>
                <a:lnTo>
                  <a:pt x="246" y="816"/>
                </a:lnTo>
                <a:lnTo>
                  <a:pt x="463" y="816"/>
                </a:lnTo>
                <a:lnTo>
                  <a:pt x="463" y="874"/>
                </a:lnTo>
                <a:lnTo>
                  <a:pt x="501" y="874"/>
                </a:lnTo>
                <a:lnTo>
                  <a:pt x="501" y="926"/>
                </a:lnTo>
                <a:lnTo>
                  <a:pt x="543" y="926"/>
                </a:lnTo>
                <a:lnTo>
                  <a:pt x="543" y="677"/>
                </a:lnTo>
                <a:lnTo>
                  <a:pt x="632" y="677"/>
                </a:lnTo>
                <a:lnTo>
                  <a:pt x="632" y="719"/>
                </a:lnTo>
                <a:lnTo>
                  <a:pt x="774" y="719"/>
                </a:lnTo>
                <a:lnTo>
                  <a:pt x="774" y="771"/>
                </a:lnTo>
                <a:lnTo>
                  <a:pt x="822" y="771"/>
                </a:lnTo>
                <a:lnTo>
                  <a:pt x="822" y="691"/>
                </a:lnTo>
                <a:lnTo>
                  <a:pt x="1040" y="691"/>
                </a:lnTo>
                <a:lnTo>
                  <a:pt x="1040" y="823"/>
                </a:lnTo>
                <a:lnTo>
                  <a:pt x="1151" y="823"/>
                </a:lnTo>
                <a:lnTo>
                  <a:pt x="1151" y="608"/>
                </a:lnTo>
                <a:lnTo>
                  <a:pt x="1209" y="608"/>
                </a:lnTo>
                <a:lnTo>
                  <a:pt x="1209" y="543"/>
                </a:lnTo>
                <a:lnTo>
                  <a:pt x="1251" y="543"/>
                </a:lnTo>
                <a:lnTo>
                  <a:pt x="1251" y="608"/>
                </a:lnTo>
                <a:lnTo>
                  <a:pt x="1372" y="608"/>
                </a:lnTo>
                <a:lnTo>
                  <a:pt x="1372" y="567"/>
                </a:lnTo>
                <a:lnTo>
                  <a:pt x="1413" y="567"/>
                </a:lnTo>
                <a:lnTo>
                  <a:pt x="1413" y="629"/>
                </a:lnTo>
                <a:lnTo>
                  <a:pt x="1458" y="629"/>
                </a:lnTo>
                <a:lnTo>
                  <a:pt x="1458" y="871"/>
                </a:lnTo>
                <a:lnTo>
                  <a:pt x="1510" y="871"/>
                </a:lnTo>
                <a:lnTo>
                  <a:pt x="1510" y="608"/>
                </a:lnTo>
                <a:lnTo>
                  <a:pt x="1548" y="608"/>
                </a:lnTo>
                <a:lnTo>
                  <a:pt x="1548" y="563"/>
                </a:lnTo>
                <a:lnTo>
                  <a:pt x="1600" y="563"/>
                </a:lnTo>
                <a:lnTo>
                  <a:pt x="1600" y="619"/>
                </a:lnTo>
                <a:lnTo>
                  <a:pt x="1627" y="619"/>
                </a:lnTo>
                <a:lnTo>
                  <a:pt x="1627" y="764"/>
                </a:lnTo>
                <a:lnTo>
                  <a:pt x="1648" y="764"/>
                </a:lnTo>
                <a:lnTo>
                  <a:pt x="1648" y="950"/>
                </a:lnTo>
                <a:lnTo>
                  <a:pt x="1683" y="950"/>
                </a:lnTo>
                <a:lnTo>
                  <a:pt x="1683" y="847"/>
                </a:lnTo>
                <a:lnTo>
                  <a:pt x="1721" y="847"/>
                </a:lnTo>
                <a:lnTo>
                  <a:pt x="1721" y="536"/>
                </a:lnTo>
                <a:lnTo>
                  <a:pt x="1752" y="536"/>
                </a:lnTo>
                <a:lnTo>
                  <a:pt x="1752" y="456"/>
                </a:lnTo>
                <a:lnTo>
                  <a:pt x="2038" y="456"/>
                </a:lnTo>
                <a:lnTo>
                  <a:pt x="2038" y="539"/>
                </a:lnTo>
                <a:lnTo>
                  <a:pt x="2059" y="539"/>
                </a:lnTo>
                <a:lnTo>
                  <a:pt x="2059" y="246"/>
                </a:lnTo>
                <a:lnTo>
                  <a:pt x="2173" y="246"/>
                </a:lnTo>
                <a:lnTo>
                  <a:pt x="2173" y="201"/>
                </a:lnTo>
                <a:lnTo>
                  <a:pt x="2252" y="201"/>
                </a:lnTo>
                <a:lnTo>
                  <a:pt x="2252" y="259"/>
                </a:lnTo>
                <a:lnTo>
                  <a:pt x="2287" y="259"/>
                </a:lnTo>
                <a:lnTo>
                  <a:pt x="2287" y="843"/>
                </a:lnTo>
                <a:lnTo>
                  <a:pt x="2356" y="843"/>
                </a:lnTo>
                <a:lnTo>
                  <a:pt x="2356" y="612"/>
                </a:lnTo>
                <a:lnTo>
                  <a:pt x="2384" y="612"/>
                </a:lnTo>
                <a:lnTo>
                  <a:pt x="2384" y="449"/>
                </a:lnTo>
                <a:lnTo>
                  <a:pt x="2398" y="432"/>
                </a:lnTo>
                <a:lnTo>
                  <a:pt x="2398" y="139"/>
                </a:lnTo>
                <a:lnTo>
                  <a:pt x="2436" y="139"/>
                </a:lnTo>
                <a:lnTo>
                  <a:pt x="2436" y="0"/>
                </a:lnTo>
                <a:lnTo>
                  <a:pt x="2567" y="0"/>
                </a:lnTo>
                <a:lnTo>
                  <a:pt x="2567" y="121"/>
                </a:lnTo>
                <a:lnTo>
                  <a:pt x="2598" y="121"/>
                </a:lnTo>
                <a:lnTo>
                  <a:pt x="2598" y="173"/>
                </a:lnTo>
                <a:lnTo>
                  <a:pt x="2629" y="173"/>
                </a:lnTo>
                <a:lnTo>
                  <a:pt x="2629" y="491"/>
                </a:lnTo>
                <a:lnTo>
                  <a:pt x="2670" y="491"/>
                </a:lnTo>
                <a:lnTo>
                  <a:pt x="2670" y="346"/>
                </a:lnTo>
                <a:lnTo>
                  <a:pt x="2988" y="346"/>
                </a:lnTo>
                <a:lnTo>
                  <a:pt x="2988" y="532"/>
                </a:lnTo>
                <a:lnTo>
                  <a:pt x="3071" y="532"/>
                </a:lnTo>
                <a:lnTo>
                  <a:pt x="3071" y="498"/>
                </a:lnTo>
                <a:lnTo>
                  <a:pt x="3126" y="498"/>
                </a:lnTo>
                <a:lnTo>
                  <a:pt x="3126" y="550"/>
                </a:lnTo>
                <a:lnTo>
                  <a:pt x="3233" y="550"/>
                </a:lnTo>
                <a:lnTo>
                  <a:pt x="3233" y="463"/>
                </a:lnTo>
                <a:lnTo>
                  <a:pt x="3320" y="463"/>
                </a:lnTo>
                <a:lnTo>
                  <a:pt x="3320" y="398"/>
                </a:lnTo>
                <a:lnTo>
                  <a:pt x="3382" y="398"/>
                </a:lnTo>
                <a:lnTo>
                  <a:pt x="3382" y="446"/>
                </a:lnTo>
                <a:lnTo>
                  <a:pt x="3565" y="446"/>
                </a:lnTo>
                <a:lnTo>
                  <a:pt x="3565" y="1040"/>
                </a:lnTo>
                <a:lnTo>
                  <a:pt x="3565" y="1866"/>
                </a:lnTo>
                <a:lnTo>
                  <a:pt x="0" y="1866"/>
                </a:lnTo>
                <a:lnTo>
                  <a:pt x="0" y="957"/>
                </a:lnTo>
                <a:close/>
              </a:path>
            </a:pathLst>
          </a:custGeom>
          <a:solidFill>
            <a:schemeClr val="accent2"/>
          </a:solidFill>
          <a:ln>
            <a:noFill/>
          </a:ln>
        </p:spPr>
        <p:txBody>
          <a:bodyPr vert="horz" wrap="square" lIns="89630" tIns="44814" rIns="89630" bIns="44814" numCol="1" anchor="t" anchorCtr="0" compatLnSpc="1">
            <a:prstTxWarp prst="textNoShape">
              <a:avLst/>
            </a:prstTxWarp>
          </a:bodyPr>
          <a:lstStyle/>
          <a:p>
            <a:endParaRPr lang="en-US" sz="1765"/>
          </a:p>
        </p:txBody>
      </p:sp>
      <p:sp>
        <p:nvSpPr>
          <p:cNvPr id="88" name="Freeform 17"/>
          <p:cNvSpPr>
            <a:spLocks/>
          </p:cNvSpPr>
          <p:nvPr userDrawn="1"/>
        </p:nvSpPr>
        <p:spPr bwMode="auto">
          <a:xfrm>
            <a:off x="5395670" y="4470308"/>
            <a:ext cx="3084573" cy="2387692"/>
          </a:xfrm>
          <a:custGeom>
            <a:avLst/>
            <a:gdLst>
              <a:gd name="T0" fmla="*/ 1882 w 1982"/>
              <a:gd name="T1" fmla="*/ 456 h 1534"/>
              <a:gd name="T2" fmla="*/ 1882 w 1982"/>
              <a:gd name="T3" fmla="*/ 546 h 1534"/>
              <a:gd name="T4" fmla="*/ 1830 w 1982"/>
              <a:gd name="T5" fmla="*/ 546 h 1534"/>
              <a:gd name="T6" fmla="*/ 1830 w 1982"/>
              <a:gd name="T7" fmla="*/ 629 h 1534"/>
              <a:gd name="T8" fmla="*/ 1699 w 1982"/>
              <a:gd name="T9" fmla="*/ 629 h 1534"/>
              <a:gd name="T10" fmla="*/ 1699 w 1982"/>
              <a:gd name="T11" fmla="*/ 822 h 1534"/>
              <a:gd name="T12" fmla="*/ 1668 w 1982"/>
              <a:gd name="T13" fmla="*/ 822 h 1534"/>
              <a:gd name="T14" fmla="*/ 1668 w 1982"/>
              <a:gd name="T15" fmla="*/ 59 h 1534"/>
              <a:gd name="T16" fmla="*/ 1388 w 1982"/>
              <a:gd name="T17" fmla="*/ 59 h 1534"/>
              <a:gd name="T18" fmla="*/ 1388 w 1982"/>
              <a:gd name="T19" fmla="*/ 200 h 1534"/>
              <a:gd name="T20" fmla="*/ 1226 w 1982"/>
              <a:gd name="T21" fmla="*/ 200 h 1534"/>
              <a:gd name="T22" fmla="*/ 1226 w 1982"/>
              <a:gd name="T23" fmla="*/ 688 h 1534"/>
              <a:gd name="T24" fmla="*/ 1119 w 1982"/>
              <a:gd name="T25" fmla="*/ 688 h 1534"/>
              <a:gd name="T26" fmla="*/ 1119 w 1982"/>
              <a:gd name="T27" fmla="*/ 629 h 1534"/>
              <a:gd name="T28" fmla="*/ 1043 w 1982"/>
              <a:gd name="T29" fmla="*/ 629 h 1534"/>
              <a:gd name="T30" fmla="*/ 1043 w 1982"/>
              <a:gd name="T31" fmla="*/ 542 h 1534"/>
              <a:gd name="T32" fmla="*/ 839 w 1982"/>
              <a:gd name="T33" fmla="*/ 542 h 1534"/>
              <a:gd name="T34" fmla="*/ 839 w 1982"/>
              <a:gd name="T35" fmla="*/ 629 h 1534"/>
              <a:gd name="T36" fmla="*/ 736 w 1982"/>
              <a:gd name="T37" fmla="*/ 629 h 1534"/>
              <a:gd name="T38" fmla="*/ 736 w 1982"/>
              <a:gd name="T39" fmla="*/ 698 h 1534"/>
              <a:gd name="T40" fmla="*/ 694 w 1982"/>
              <a:gd name="T41" fmla="*/ 698 h 1534"/>
              <a:gd name="T42" fmla="*/ 694 w 1982"/>
              <a:gd name="T43" fmla="*/ 0 h 1534"/>
              <a:gd name="T44" fmla="*/ 331 w 1982"/>
              <a:gd name="T45" fmla="*/ 0 h 1534"/>
              <a:gd name="T46" fmla="*/ 331 w 1982"/>
              <a:gd name="T47" fmla="*/ 663 h 1534"/>
              <a:gd name="T48" fmla="*/ 245 w 1982"/>
              <a:gd name="T49" fmla="*/ 663 h 1534"/>
              <a:gd name="T50" fmla="*/ 245 w 1982"/>
              <a:gd name="T51" fmla="*/ 456 h 1534"/>
              <a:gd name="T52" fmla="*/ 93 w 1982"/>
              <a:gd name="T53" fmla="*/ 456 h 1534"/>
              <a:gd name="T54" fmla="*/ 93 w 1982"/>
              <a:gd name="T55" fmla="*/ 826 h 1534"/>
              <a:gd name="T56" fmla="*/ 0 w 1982"/>
              <a:gd name="T57" fmla="*/ 826 h 1534"/>
              <a:gd name="T58" fmla="*/ 0 w 1982"/>
              <a:gd name="T59" fmla="*/ 1534 h 1534"/>
              <a:gd name="T60" fmla="*/ 1982 w 1982"/>
              <a:gd name="T61" fmla="*/ 1534 h 1534"/>
              <a:gd name="T62" fmla="*/ 1982 w 1982"/>
              <a:gd name="T63" fmla="*/ 456 h 1534"/>
              <a:gd name="T64" fmla="*/ 1882 w 1982"/>
              <a:gd name="T65" fmla="*/ 456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82" h="1534">
                <a:moveTo>
                  <a:pt x="1882" y="456"/>
                </a:moveTo>
                <a:lnTo>
                  <a:pt x="1882" y="546"/>
                </a:lnTo>
                <a:lnTo>
                  <a:pt x="1830" y="546"/>
                </a:lnTo>
                <a:lnTo>
                  <a:pt x="1830" y="629"/>
                </a:lnTo>
                <a:lnTo>
                  <a:pt x="1699" y="629"/>
                </a:lnTo>
                <a:lnTo>
                  <a:pt x="1699" y="822"/>
                </a:lnTo>
                <a:lnTo>
                  <a:pt x="1668" y="822"/>
                </a:lnTo>
                <a:lnTo>
                  <a:pt x="1668" y="59"/>
                </a:lnTo>
                <a:lnTo>
                  <a:pt x="1388" y="59"/>
                </a:lnTo>
                <a:lnTo>
                  <a:pt x="1388" y="200"/>
                </a:lnTo>
                <a:lnTo>
                  <a:pt x="1226" y="200"/>
                </a:lnTo>
                <a:lnTo>
                  <a:pt x="1226" y="688"/>
                </a:lnTo>
                <a:lnTo>
                  <a:pt x="1119" y="688"/>
                </a:lnTo>
                <a:lnTo>
                  <a:pt x="1119" y="629"/>
                </a:lnTo>
                <a:lnTo>
                  <a:pt x="1043" y="629"/>
                </a:lnTo>
                <a:lnTo>
                  <a:pt x="1043" y="542"/>
                </a:lnTo>
                <a:lnTo>
                  <a:pt x="839" y="542"/>
                </a:lnTo>
                <a:lnTo>
                  <a:pt x="839" y="629"/>
                </a:lnTo>
                <a:lnTo>
                  <a:pt x="736" y="629"/>
                </a:lnTo>
                <a:lnTo>
                  <a:pt x="736" y="698"/>
                </a:lnTo>
                <a:lnTo>
                  <a:pt x="694" y="698"/>
                </a:lnTo>
                <a:lnTo>
                  <a:pt x="694" y="0"/>
                </a:lnTo>
                <a:lnTo>
                  <a:pt x="331" y="0"/>
                </a:lnTo>
                <a:lnTo>
                  <a:pt x="331" y="663"/>
                </a:lnTo>
                <a:lnTo>
                  <a:pt x="245" y="663"/>
                </a:lnTo>
                <a:lnTo>
                  <a:pt x="245" y="456"/>
                </a:lnTo>
                <a:lnTo>
                  <a:pt x="93" y="456"/>
                </a:lnTo>
                <a:lnTo>
                  <a:pt x="93" y="826"/>
                </a:lnTo>
                <a:lnTo>
                  <a:pt x="0" y="826"/>
                </a:lnTo>
                <a:lnTo>
                  <a:pt x="0" y="1534"/>
                </a:lnTo>
                <a:lnTo>
                  <a:pt x="1982" y="1534"/>
                </a:lnTo>
                <a:lnTo>
                  <a:pt x="1982" y="456"/>
                </a:lnTo>
                <a:lnTo>
                  <a:pt x="1882" y="456"/>
                </a:lnTo>
                <a:close/>
              </a:path>
            </a:pathLst>
          </a:custGeom>
          <a:solidFill>
            <a:schemeClr val="accent2"/>
          </a:solidFill>
          <a:ln>
            <a:noFill/>
          </a:ln>
        </p:spPr>
        <p:txBody>
          <a:bodyPr vert="horz" wrap="square" lIns="89630" tIns="44814" rIns="89630" bIns="44814" numCol="1" anchor="t" anchorCtr="0" compatLnSpc="1">
            <a:prstTxWarp prst="textNoShape">
              <a:avLst/>
            </a:prstTxWarp>
          </a:bodyPr>
          <a:lstStyle/>
          <a:p>
            <a:endParaRPr lang="en-US" sz="1765"/>
          </a:p>
        </p:txBody>
      </p:sp>
      <p:sp>
        <p:nvSpPr>
          <p:cNvPr id="89" name="Freeform 18"/>
          <p:cNvSpPr>
            <a:spLocks/>
          </p:cNvSpPr>
          <p:nvPr userDrawn="1"/>
        </p:nvSpPr>
        <p:spPr bwMode="auto">
          <a:xfrm flipH="1">
            <a:off x="8466236" y="2965159"/>
            <a:ext cx="3725766" cy="3892842"/>
          </a:xfrm>
          <a:custGeom>
            <a:avLst/>
            <a:gdLst>
              <a:gd name="T0" fmla="*/ 2308 w 2394"/>
              <a:gd name="T1" fmla="*/ 1385 h 2501"/>
              <a:gd name="T2" fmla="*/ 2270 w 2394"/>
              <a:gd name="T3" fmla="*/ 1420 h 2501"/>
              <a:gd name="T4" fmla="*/ 2228 w 2394"/>
              <a:gd name="T5" fmla="*/ 1323 h 2501"/>
              <a:gd name="T6" fmla="*/ 2083 w 2394"/>
              <a:gd name="T7" fmla="*/ 1202 h 2501"/>
              <a:gd name="T8" fmla="*/ 2055 w 2394"/>
              <a:gd name="T9" fmla="*/ 1278 h 2501"/>
              <a:gd name="T10" fmla="*/ 2031 w 2394"/>
              <a:gd name="T11" fmla="*/ 1344 h 2501"/>
              <a:gd name="T12" fmla="*/ 1969 w 2394"/>
              <a:gd name="T13" fmla="*/ 1019 h 2501"/>
              <a:gd name="T14" fmla="*/ 1872 w 2394"/>
              <a:gd name="T15" fmla="*/ 1071 h 2501"/>
              <a:gd name="T16" fmla="*/ 1845 w 2394"/>
              <a:gd name="T17" fmla="*/ 1140 h 2501"/>
              <a:gd name="T18" fmla="*/ 1696 w 2394"/>
              <a:gd name="T19" fmla="*/ 1036 h 2501"/>
              <a:gd name="T20" fmla="*/ 1620 w 2394"/>
              <a:gd name="T21" fmla="*/ 1209 h 2501"/>
              <a:gd name="T22" fmla="*/ 1582 w 2394"/>
              <a:gd name="T23" fmla="*/ 929 h 2501"/>
              <a:gd name="T24" fmla="*/ 1555 w 2394"/>
              <a:gd name="T25" fmla="*/ 843 h 2501"/>
              <a:gd name="T26" fmla="*/ 1472 w 2394"/>
              <a:gd name="T27" fmla="*/ 929 h 2501"/>
              <a:gd name="T28" fmla="*/ 1447 w 2394"/>
              <a:gd name="T29" fmla="*/ 874 h 2501"/>
              <a:gd name="T30" fmla="*/ 1416 w 2394"/>
              <a:gd name="T31" fmla="*/ 953 h 2501"/>
              <a:gd name="T32" fmla="*/ 1382 w 2394"/>
              <a:gd name="T33" fmla="*/ 1274 h 2501"/>
              <a:gd name="T34" fmla="*/ 1354 w 2394"/>
              <a:gd name="T35" fmla="*/ 929 h 2501"/>
              <a:gd name="T36" fmla="*/ 1320 w 2394"/>
              <a:gd name="T37" fmla="*/ 867 h 2501"/>
              <a:gd name="T38" fmla="*/ 1302 w 2394"/>
              <a:gd name="T39" fmla="*/ 939 h 2501"/>
              <a:gd name="T40" fmla="*/ 1285 w 2394"/>
              <a:gd name="T41" fmla="*/ 1133 h 2501"/>
              <a:gd name="T42" fmla="*/ 1264 w 2394"/>
              <a:gd name="T43" fmla="*/ 1378 h 2501"/>
              <a:gd name="T44" fmla="*/ 1240 w 2394"/>
              <a:gd name="T45" fmla="*/ 1243 h 2501"/>
              <a:gd name="T46" fmla="*/ 1216 w 2394"/>
              <a:gd name="T47" fmla="*/ 701 h 2501"/>
              <a:gd name="T48" fmla="*/ 1026 w 2394"/>
              <a:gd name="T49" fmla="*/ 597 h 2501"/>
              <a:gd name="T50" fmla="*/ 1009 w 2394"/>
              <a:gd name="T51" fmla="*/ 708 h 2501"/>
              <a:gd name="T52" fmla="*/ 933 w 2394"/>
              <a:gd name="T53" fmla="*/ 324 h 2501"/>
              <a:gd name="T54" fmla="*/ 881 w 2394"/>
              <a:gd name="T55" fmla="*/ 262 h 2501"/>
              <a:gd name="T56" fmla="*/ 857 w 2394"/>
              <a:gd name="T57" fmla="*/ 338 h 2501"/>
              <a:gd name="T58" fmla="*/ 812 w 2394"/>
              <a:gd name="T59" fmla="*/ 1243 h 2501"/>
              <a:gd name="T60" fmla="*/ 795 w 2394"/>
              <a:gd name="T61" fmla="*/ 939 h 2501"/>
              <a:gd name="T62" fmla="*/ 784 w 2394"/>
              <a:gd name="T63" fmla="*/ 566 h 2501"/>
              <a:gd name="T64" fmla="*/ 757 w 2394"/>
              <a:gd name="T65" fmla="*/ 183 h 2501"/>
              <a:gd name="T66" fmla="*/ 670 w 2394"/>
              <a:gd name="T67" fmla="*/ 0 h 2501"/>
              <a:gd name="T68" fmla="*/ 646 w 2394"/>
              <a:gd name="T69" fmla="*/ 155 h 2501"/>
              <a:gd name="T70" fmla="*/ 629 w 2394"/>
              <a:gd name="T71" fmla="*/ 228 h 2501"/>
              <a:gd name="T72" fmla="*/ 598 w 2394"/>
              <a:gd name="T73" fmla="*/ 642 h 2501"/>
              <a:gd name="T74" fmla="*/ 387 w 2394"/>
              <a:gd name="T75" fmla="*/ 456 h 2501"/>
              <a:gd name="T76" fmla="*/ 332 w 2394"/>
              <a:gd name="T77" fmla="*/ 698 h 2501"/>
              <a:gd name="T78" fmla="*/ 294 w 2394"/>
              <a:gd name="T79" fmla="*/ 653 h 2501"/>
              <a:gd name="T80" fmla="*/ 221 w 2394"/>
              <a:gd name="T81" fmla="*/ 722 h 2501"/>
              <a:gd name="T82" fmla="*/ 163 w 2394"/>
              <a:gd name="T83" fmla="*/ 604 h 2501"/>
              <a:gd name="T84" fmla="*/ 121 w 2394"/>
              <a:gd name="T85" fmla="*/ 521 h 2501"/>
              <a:gd name="T86" fmla="*/ 0 w 2394"/>
              <a:gd name="T87" fmla="*/ 587 h 2501"/>
              <a:gd name="T88" fmla="*/ 0 w 2394"/>
              <a:gd name="T89" fmla="*/ 2501 h 2501"/>
              <a:gd name="T90" fmla="*/ 2394 w 2394"/>
              <a:gd name="T91" fmla="*/ 1385 h 2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94" h="2501">
                <a:moveTo>
                  <a:pt x="2394" y="1385"/>
                </a:moveTo>
                <a:lnTo>
                  <a:pt x="2308" y="1385"/>
                </a:lnTo>
                <a:lnTo>
                  <a:pt x="2308" y="1420"/>
                </a:lnTo>
                <a:lnTo>
                  <a:pt x="2270" y="1420"/>
                </a:lnTo>
                <a:lnTo>
                  <a:pt x="2270" y="1323"/>
                </a:lnTo>
                <a:lnTo>
                  <a:pt x="2228" y="1323"/>
                </a:lnTo>
                <a:lnTo>
                  <a:pt x="2228" y="1202"/>
                </a:lnTo>
                <a:lnTo>
                  <a:pt x="2083" y="1202"/>
                </a:lnTo>
                <a:lnTo>
                  <a:pt x="2083" y="1278"/>
                </a:lnTo>
                <a:lnTo>
                  <a:pt x="2055" y="1278"/>
                </a:lnTo>
                <a:lnTo>
                  <a:pt x="2055" y="1344"/>
                </a:lnTo>
                <a:lnTo>
                  <a:pt x="2031" y="1344"/>
                </a:lnTo>
                <a:lnTo>
                  <a:pt x="2031" y="1019"/>
                </a:lnTo>
                <a:lnTo>
                  <a:pt x="1969" y="1019"/>
                </a:lnTo>
                <a:lnTo>
                  <a:pt x="1969" y="1071"/>
                </a:lnTo>
                <a:lnTo>
                  <a:pt x="1872" y="1071"/>
                </a:lnTo>
                <a:lnTo>
                  <a:pt x="1872" y="1140"/>
                </a:lnTo>
                <a:lnTo>
                  <a:pt x="1845" y="1140"/>
                </a:lnTo>
                <a:lnTo>
                  <a:pt x="1845" y="1036"/>
                </a:lnTo>
                <a:lnTo>
                  <a:pt x="1696" y="1036"/>
                </a:lnTo>
                <a:lnTo>
                  <a:pt x="1696" y="1209"/>
                </a:lnTo>
                <a:lnTo>
                  <a:pt x="1620" y="1209"/>
                </a:lnTo>
                <a:lnTo>
                  <a:pt x="1620" y="929"/>
                </a:lnTo>
                <a:lnTo>
                  <a:pt x="1582" y="929"/>
                </a:lnTo>
                <a:lnTo>
                  <a:pt x="1582" y="843"/>
                </a:lnTo>
                <a:lnTo>
                  <a:pt x="1555" y="843"/>
                </a:lnTo>
                <a:lnTo>
                  <a:pt x="1555" y="929"/>
                </a:lnTo>
                <a:lnTo>
                  <a:pt x="1472" y="929"/>
                </a:lnTo>
                <a:lnTo>
                  <a:pt x="1472" y="874"/>
                </a:lnTo>
                <a:lnTo>
                  <a:pt x="1447" y="874"/>
                </a:lnTo>
                <a:lnTo>
                  <a:pt x="1447" y="953"/>
                </a:lnTo>
                <a:lnTo>
                  <a:pt x="1416" y="953"/>
                </a:lnTo>
                <a:lnTo>
                  <a:pt x="1416" y="1274"/>
                </a:lnTo>
                <a:lnTo>
                  <a:pt x="1382" y="1274"/>
                </a:lnTo>
                <a:lnTo>
                  <a:pt x="1382" y="929"/>
                </a:lnTo>
                <a:lnTo>
                  <a:pt x="1354" y="929"/>
                </a:lnTo>
                <a:lnTo>
                  <a:pt x="1354" y="867"/>
                </a:lnTo>
                <a:lnTo>
                  <a:pt x="1320" y="867"/>
                </a:lnTo>
                <a:lnTo>
                  <a:pt x="1320" y="939"/>
                </a:lnTo>
                <a:lnTo>
                  <a:pt x="1302" y="939"/>
                </a:lnTo>
                <a:lnTo>
                  <a:pt x="1302" y="1133"/>
                </a:lnTo>
                <a:lnTo>
                  <a:pt x="1285" y="1133"/>
                </a:lnTo>
                <a:lnTo>
                  <a:pt x="1285" y="1378"/>
                </a:lnTo>
                <a:lnTo>
                  <a:pt x="1264" y="1378"/>
                </a:lnTo>
                <a:lnTo>
                  <a:pt x="1264" y="1243"/>
                </a:lnTo>
                <a:lnTo>
                  <a:pt x="1240" y="1243"/>
                </a:lnTo>
                <a:lnTo>
                  <a:pt x="1240" y="701"/>
                </a:lnTo>
                <a:lnTo>
                  <a:pt x="1216" y="701"/>
                </a:lnTo>
                <a:lnTo>
                  <a:pt x="1216" y="597"/>
                </a:lnTo>
                <a:lnTo>
                  <a:pt x="1026" y="597"/>
                </a:lnTo>
                <a:lnTo>
                  <a:pt x="1026" y="708"/>
                </a:lnTo>
                <a:lnTo>
                  <a:pt x="1009" y="708"/>
                </a:lnTo>
                <a:lnTo>
                  <a:pt x="1009" y="324"/>
                </a:lnTo>
                <a:lnTo>
                  <a:pt x="933" y="324"/>
                </a:lnTo>
                <a:lnTo>
                  <a:pt x="933" y="262"/>
                </a:lnTo>
                <a:lnTo>
                  <a:pt x="881" y="262"/>
                </a:lnTo>
                <a:lnTo>
                  <a:pt x="881" y="338"/>
                </a:lnTo>
                <a:lnTo>
                  <a:pt x="857" y="338"/>
                </a:lnTo>
                <a:lnTo>
                  <a:pt x="857" y="1243"/>
                </a:lnTo>
                <a:lnTo>
                  <a:pt x="812" y="1243"/>
                </a:lnTo>
                <a:lnTo>
                  <a:pt x="812" y="939"/>
                </a:lnTo>
                <a:lnTo>
                  <a:pt x="795" y="939"/>
                </a:lnTo>
                <a:lnTo>
                  <a:pt x="795" y="590"/>
                </a:lnTo>
                <a:lnTo>
                  <a:pt x="784" y="566"/>
                </a:lnTo>
                <a:lnTo>
                  <a:pt x="784" y="183"/>
                </a:lnTo>
                <a:lnTo>
                  <a:pt x="757" y="183"/>
                </a:lnTo>
                <a:lnTo>
                  <a:pt x="757" y="0"/>
                </a:lnTo>
                <a:lnTo>
                  <a:pt x="670" y="0"/>
                </a:lnTo>
                <a:lnTo>
                  <a:pt x="670" y="155"/>
                </a:lnTo>
                <a:lnTo>
                  <a:pt x="646" y="155"/>
                </a:lnTo>
                <a:lnTo>
                  <a:pt x="646" y="228"/>
                </a:lnTo>
                <a:lnTo>
                  <a:pt x="629" y="228"/>
                </a:lnTo>
                <a:lnTo>
                  <a:pt x="629" y="642"/>
                </a:lnTo>
                <a:lnTo>
                  <a:pt x="598" y="642"/>
                </a:lnTo>
                <a:lnTo>
                  <a:pt x="598" y="456"/>
                </a:lnTo>
                <a:lnTo>
                  <a:pt x="387" y="456"/>
                </a:lnTo>
                <a:lnTo>
                  <a:pt x="387" y="698"/>
                </a:lnTo>
                <a:lnTo>
                  <a:pt x="332" y="698"/>
                </a:lnTo>
                <a:lnTo>
                  <a:pt x="332" y="653"/>
                </a:lnTo>
                <a:lnTo>
                  <a:pt x="294" y="653"/>
                </a:lnTo>
                <a:lnTo>
                  <a:pt x="294" y="722"/>
                </a:lnTo>
                <a:lnTo>
                  <a:pt x="221" y="722"/>
                </a:lnTo>
                <a:lnTo>
                  <a:pt x="221" y="604"/>
                </a:lnTo>
                <a:lnTo>
                  <a:pt x="163" y="604"/>
                </a:lnTo>
                <a:lnTo>
                  <a:pt x="163" y="521"/>
                </a:lnTo>
                <a:lnTo>
                  <a:pt x="121" y="521"/>
                </a:lnTo>
                <a:lnTo>
                  <a:pt x="121" y="587"/>
                </a:lnTo>
                <a:lnTo>
                  <a:pt x="0" y="587"/>
                </a:lnTo>
                <a:lnTo>
                  <a:pt x="0" y="1503"/>
                </a:lnTo>
                <a:lnTo>
                  <a:pt x="0" y="2501"/>
                </a:lnTo>
                <a:lnTo>
                  <a:pt x="2394" y="2501"/>
                </a:lnTo>
                <a:lnTo>
                  <a:pt x="2394" y="1385"/>
                </a:lnTo>
                <a:close/>
              </a:path>
            </a:pathLst>
          </a:custGeom>
          <a:solidFill>
            <a:schemeClr val="accent2"/>
          </a:solidFill>
          <a:ln>
            <a:noFill/>
          </a:ln>
        </p:spPr>
        <p:txBody>
          <a:bodyPr vert="horz" wrap="square" lIns="89630" tIns="44814" rIns="89630" bIns="44814" numCol="1" anchor="t" anchorCtr="0" compatLnSpc="1">
            <a:prstTxWarp prst="textNoShape">
              <a:avLst/>
            </a:prstTxWarp>
          </a:bodyPr>
          <a:lstStyle/>
          <a:p>
            <a:pPr lvl="0"/>
            <a:endParaRPr lang="en-US" sz="1765"/>
          </a:p>
        </p:txBody>
      </p:sp>
      <p:sp>
        <p:nvSpPr>
          <p:cNvPr id="91" name="Freeform 20"/>
          <p:cNvSpPr>
            <a:spLocks noEditPoints="1"/>
          </p:cNvSpPr>
          <p:nvPr userDrawn="1"/>
        </p:nvSpPr>
        <p:spPr bwMode="auto">
          <a:xfrm>
            <a:off x="8105463" y="303198"/>
            <a:ext cx="535365" cy="5781420"/>
          </a:xfrm>
          <a:custGeom>
            <a:avLst/>
            <a:gdLst>
              <a:gd name="T0" fmla="*/ 51 w 93"/>
              <a:gd name="T1" fmla="*/ 1003 h 1003"/>
              <a:gd name="T2" fmla="*/ 51 w 93"/>
              <a:gd name="T3" fmla="*/ 1002 h 1003"/>
              <a:gd name="T4" fmla="*/ 42 w 93"/>
              <a:gd name="T5" fmla="*/ 1002 h 1003"/>
              <a:gd name="T6" fmla="*/ 42 w 93"/>
              <a:gd name="T7" fmla="*/ 1003 h 1003"/>
              <a:gd name="T8" fmla="*/ 0 w 93"/>
              <a:gd name="T9" fmla="*/ 1003 h 1003"/>
              <a:gd name="T10" fmla="*/ 34 w 93"/>
              <a:gd name="T11" fmla="*/ 384 h 1003"/>
              <a:gd name="T12" fmla="*/ 4 w 93"/>
              <a:gd name="T13" fmla="*/ 370 h 1003"/>
              <a:gd name="T14" fmla="*/ 13 w 93"/>
              <a:gd name="T15" fmla="*/ 360 h 1003"/>
              <a:gd name="T16" fmla="*/ 3 w 93"/>
              <a:gd name="T17" fmla="*/ 344 h 1003"/>
              <a:gd name="T18" fmla="*/ 15 w 93"/>
              <a:gd name="T19" fmla="*/ 325 h 1003"/>
              <a:gd name="T20" fmla="*/ 15 w 93"/>
              <a:gd name="T21" fmla="*/ 324 h 1003"/>
              <a:gd name="T22" fmla="*/ 29 w 93"/>
              <a:gd name="T23" fmla="*/ 309 h 1003"/>
              <a:gd name="T24" fmla="*/ 35 w 93"/>
              <a:gd name="T25" fmla="*/ 309 h 1003"/>
              <a:gd name="T26" fmla="*/ 35 w 93"/>
              <a:gd name="T27" fmla="*/ 300 h 1003"/>
              <a:gd name="T28" fmla="*/ 35 w 93"/>
              <a:gd name="T29" fmla="*/ 300 h 1003"/>
              <a:gd name="T30" fmla="*/ 29 w 93"/>
              <a:gd name="T31" fmla="*/ 294 h 1003"/>
              <a:gd name="T32" fmla="*/ 35 w 93"/>
              <a:gd name="T33" fmla="*/ 288 h 1003"/>
              <a:gd name="T34" fmla="*/ 35 w 93"/>
              <a:gd name="T35" fmla="*/ 288 h 1003"/>
              <a:gd name="T36" fmla="*/ 35 w 93"/>
              <a:gd name="T37" fmla="*/ 178 h 1003"/>
              <a:gd name="T38" fmla="*/ 58 w 93"/>
              <a:gd name="T39" fmla="*/ 178 h 1003"/>
              <a:gd name="T40" fmla="*/ 58 w 93"/>
              <a:gd name="T41" fmla="*/ 288 h 1003"/>
              <a:gd name="T42" fmla="*/ 58 w 93"/>
              <a:gd name="T43" fmla="*/ 288 h 1003"/>
              <a:gd name="T44" fmla="*/ 64 w 93"/>
              <a:gd name="T45" fmla="*/ 294 h 1003"/>
              <a:gd name="T46" fmla="*/ 58 w 93"/>
              <a:gd name="T47" fmla="*/ 300 h 1003"/>
              <a:gd name="T48" fmla="*/ 58 w 93"/>
              <a:gd name="T49" fmla="*/ 300 h 1003"/>
              <a:gd name="T50" fmla="*/ 58 w 93"/>
              <a:gd name="T51" fmla="*/ 309 h 1003"/>
              <a:gd name="T52" fmla="*/ 63 w 93"/>
              <a:gd name="T53" fmla="*/ 309 h 1003"/>
              <a:gd name="T54" fmla="*/ 78 w 93"/>
              <a:gd name="T55" fmla="*/ 324 h 1003"/>
              <a:gd name="T56" fmla="*/ 78 w 93"/>
              <a:gd name="T57" fmla="*/ 325 h 1003"/>
              <a:gd name="T58" fmla="*/ 90 w 93"/>
              <a:gd name="T59" fmla="*/ 344 h 1003"/>
              <a:gd name="T60" fmla="*/ 80 w 93"/>
              <a:gd name="T61" fmla="*/ 360 h 1003"/>
              <a:gd name="T62" fmla="*/ 89 w 93"/>
              <a:gd name="T63" fmla="*/ 370 h 1003"/>
              <a:gd name="T64" fmla="*/ 59 w 93"/>
              <a:gd name="T65" fmla="*/ 384 h 1003"/>
              <a:gd name="T66" fmla="*/ 93 w 93"/>
              <a:gd name="T67" fmla="*/ 1003 h 1003"/>
              <a:gd name="T68" fmla="*/ 51 w 93"/>
              <a:gd name="T69" fmla="*/ 1003 h 1003"/>
              <a:gd name="T70" fmla="*/ 63 w 93"/>
              <a:gd name="T71" fmla="*/ 177 h 1003"/>
              <a:gd name="T72" fmla="*/ 53 w 93"/>
              <a:gd name="T73" fmla="*/ 165 h 1003"/>
              <a:gd name="T74" fmla="*/ 53 w 93"/>
              <a:gd name="T75" fmla="*/ 94 h 1003"/>
              <a:gd name="T76" fmla="*/ 51 w 93"/>
              <a:gd name="T77" fmla="*/ 94 h 1003"/>
              <a:gd name="T78" fmla="*/ 51 w 93"/>
              <a:gd name="T79" fmla="*/ 66 h 1003"/>
              <a:gd name="T80" fmla="*/ 50 w 93"/>
              <a:gd name="T81" fmla="*/ 66 h 1003"/>
              <a:gd name="T82" fmla="*/ 50 w 93"/>
              <a:gd name="T83" fmla="*/ 35 h 1003"/>
              <a:gd name="T84" fmla="*/ 49 w 93"/>
              <a:gd name="T85" fmla="*/ 35 h 1003"/>
              <a:gd name="T86" fmla="*/ 49 w 93"/>
              <a:gd name="T87" fmla="*/ 0 h 1003"/>
              <a:gd name="T88" fmla="*/ 44 w 93"/>
              <a:gd name="T89" fmla="*/ 0 h 1003"/>
              <a:gd name="T90" fmla="*/ 44 w 93"/>
              <a:gd name="T91" fmla="*/ 35 h 1003"/>
              <a:gd name="T92" fmla="*/ 43 w 93"/>
              <a:gd name="T93" fmla="*/ 35 h 1003"/>
              <a:gd name="T94" fmla="*/ 43 w 93"/>
              <a:gd name="T95" fmla="*/ 66 h 1003"/>
              <a:gd name="T96" fmla="*/ 42 w 93"/>
              <a:gd name="T97" fmla="*/ 66 h 1003"/>
              <a:gd name="T98" fmla="*/ 42 w 93"/>
              <a:gd name="T99" fmla="*/ 94 h 1003"/>
              <a:gd name="T100" fmla="*/ 40 w 93"/>
              <a:gd name="T101" fmla="*/ 94 h 1003"/>
              <a:gd name="T102" fmla="*/ 40 w 93"/>
              <a:gd name="T103" fmla="*/ 165 h 1003"/>
              <a:gd name="T104" fmla="*/ 29 w 93"/>
              <a:gd name="T105" fmla="*/ 177 h 1003"/>
              <a:gd name="T106" fmla="*/ 29 w 93"/>
              <a:gd name="T107" fmla="*/ 177 h 1003"/>
              <a:gd name="T108" fmla="*/ 63 w 93"/>
              <a:gd name="T109" fmla="*/ 177 h 1003"/>
              <a:gd name="T110" fmla="*/ 63 w 93"/>
              <a:gd name="T111" fmla="*/ 177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003">
                <a:moveTo>
                  <a:pt x="51" y="1003"/>
                </a:moveTo>
                <a:cubicBezTo>
                  <a:pt x="51" y="1002"/>
                  <a:pt x="51" y="1002"/>
                  <a:pt x="51" y="1002"/>
                </a:cubicBezTo>
                <a:cubicBezTo>
                  <a:pt x="42" y="1002"/>
                  <a:pt x="42" y="1002"/>
                  <a:pt x="42" y="1002"/>
                </a:cubicBezTo>
                <a:cubicBezTo>
                  <a:pt x="42" y="1003"/>
                  <a:pt x="42" y="1003"/>
                  <a:pt x="42" y="1003"/>
                </a:cubicBezTo>
                <a:cubicBezTo>
                  <a:pt x="0" y="1003"/>
                  <a:pt x="0" y="1003"/>
                  <a:pt x="0" y="1003"/>
                </a:cubicBezTo>
                <a:cubicBezTo>
                  <a:pt x="0" y="1003"/>
                  <a:pt x="25" y="599"/>
                  <a:pt x="34" y="384"/>
                </a:cubicBezTo>
                <a:cubicBezTo>
                  <a:pt x="17" y="382"/>
                  <a:pt x="4" y="377"/>
                  <a:pt x="4" y="370"/>
                </a:cubicBezTo>
                <a:cubicBezTo>
                  <a:pt x="4" y="366"/>
                  <a:pt x="8" y="363"/>
                  <a:pt x="13" y="360"/>
                </a:cubicBezTo>
                <a:cubicBezTo>
                  <a:pt x="7" y="356"/>
                  <a:pt x="3" y="350"/>
                  <a:pt x="3" y="344"/>
                </a:cubicBezTo>
                <a:cubicBezTo>
                  <a:pt x="3" y="336"/>
                  <a:pt x="8" y="330"/>
                  <a:pt x="15" y="325"/>
                </a:cubicBezTo>
                <a:cubicBezTo>
                  <a:pt x="15" y="324"/>
                  <a:pt x="15" y="324"/>
                  <a:pt x="15" y="324"/>
                </a:cubicBezTo>
                <a:cubicBezTo>
                  <a:pt x="15" y="316"/>
                  <a:pt x="22" y="309"/>
                  <a:pt x="29" y="309"/>
                </a:cubicBezTo>
                <a:cubicBezTo>
                  <a:pt x="35" y="309"/>
                  <a:pt x="35" y="309"/>
                  <a:pt x="35" y="309"/>
                </a:cubicBezTo>
                <a:cubicBezTo>
                  <a:pt x="35" y="300"/>
                  <a:pt x="35" y="300"/>
                  <a:pt x="35" y="300"/>
                </a:cubicBezTo>
                <a:cubicBezTo>
                  <a:pt x="35" y="300"/>
                  <a:pt x="35" y="300"/>
                  <a:pt x="35" y="300"/>
                </a:cubicBezTo>
                <a:cubicBezTo>
                  <a:pt x="31" y="300"/>
                  <a:pt x="29" y="297"/>
                  <a:pt x="29" y="294"/>
                </a:cubicBezTo>
                <a:cubicBezTo>
                  <a:pt x="29" y="291"/>
                  <a:pt x="31" y="288"/>
                  <a:pt x="35" y="288"/>
                </a:cubicBezTo>
                <a:cubicBezTo>
                  <a:pt x="35" y="288"/>
                  <a:pt x="35" y="288"/>
                  <a:pt x="35" y="288"/>
                </a:cubicBezTo>
                <a:cubicBezTo>
                  <a:pt x="35" y="178"/>
                  <a:pt x="35" y="178"/>
                  <a:pt x="35" y="178"/>
                </a:cubicBezTo>
                <a:cubicBezTo>
                  <a:pt x="58" y="178"/>
                  <a:pt x="58" y="178"/>
                  <a:pt x="58" y="178"/>
                </a:cubicBezTo>
                <a:cubicBezTo>
                  <a:pt x="58" y="288"/>
                  <a:pt x="58" y="288"/>
                  <a:pt x="58" y="288"/>
                </a:cubicBezTo>
                <a:cubicBezTo>
                  <a:pt x="58" y="288"/>
                  <a:pt x="58" y="288"/>
                  <a:pt x="58" y="288"/>
                </a:cubicBezTo>
                <a:cubicBezTo>
                  <a:pt x="62" y="288"/>
                  <a:pt x="64" y="291"/>
                  <a:pt x="64" y="294"/>
                </a:cubicBezTo>
                <a:cubicBezTo>
                  <a:pt x="64" y="297"/>
                  <a:pt x="62" y="300"/>
                  <a:pt x="58" y="300"/>
                </a:cubicBezTo>
                <a:cubicBezTo>
                  <a:pt x="58" y="300"/>
                  <a:pt x="58" y="300"/>
                  <a:pt x="58" y="300"/>
                </a:cubicBezTo>
                <a:cubicBezTo>
                  <a:pt x="58" y="309"/>
                  <a:pt x="58" y="309"/>
                  <a:pt x="58" y="309"/>
                </a:cubicBezTo>
                <a:cubicBezTo>
                  <a:pt x="63" y="309"/>
                  <a:pt x="63" y="309"/>
                  <a:pt x="63" y="309"/>
                </a:cubicBezTo>
                <a:cubicBezTo>
                  <a:pt x="71" y="309"/>
                  <a:pt x="78" y="316"/>
                  <a:pt x="78" y="324"/>
                </a:cubicBezTo>
                <a:cubicBezTo>
                  <a:pt x="78" y="325"/>
                  <a:pt x="78" y="325"/>
                  <a:pt x="78" y="325"/>
                </a:cubicBezTo>
                <a:cubicBezTo>
                  <a:pt x="85" y="330"/>
                  <a:pt x="90" y="336"/>
                  <a:pt x="90" y="344"/>
                </a:cubicBezTo>
                <a:cubicBezTo>
                  <a:pt x="90" y="350"/>
                  <a:pt x="86" y="356"/>
                  <a:pt x="80" y="360"/>
                </a:cubicBezTo>
                <a:cubicBezTo>
                  <a:pt x="85" y="363"/>
                  <a:pt x="89" y="366"/>
                  <a:pt x="89" y="370"/>
                </a:cubicBezTo>
                <a:cubicBezTo>
                  <a:pt x="89" y="377"/>
                  <a:pt x="76" y="382"/>
                  <a:pt x="59" y="384"/>
                </a:cubicBezTo>
                <a:cubicBezTo>
                  <a:pt x="68" y="599"/>
                  <a:pt x="93" y="1003"/>
                  <a:pt x="93" y="1003"/>
                </a:cubicBezTo>
                <a:lnTo>
                  <a:pt x="51" y="1003"/>
                </a:lnTo>
                <a:close/>
                <a:moveTo>
                  <a:pt x="63" y="177"/>
                </a:moveTo>
                <a:cubicBezTo>
                  <a:pt x="63" y="171"/>
                  <a:pt x="59" y="167"/>
                  <a:pt x="53" y="165"/>
                </a:cubicBezTo>
                <a:cubicBezTo>
                  <a:pt x="53" y="94"/>
                  <a:pt x="53" y="94"/>
                  <a:pt x="53" y="94"/>
                </a:cubicBezTo>
                <a:cubicBezTo>
                  <a:pt x="51" y="94"/>
                  <a:pt x="51" y="94"/>
                  <a:pt x="51" y="94"/>
                </a:cubicBezTo>
                <a:cubicBezTo>
                  <a:pt x="51" y="66"/>
                  <a:pt x="51" y="66"/>
                  <a:pt x="51" y="66"/>
                </a:cubicBezTo>
                <a:cubicBezTo>
                  <a:pt x="50" y="66"/>
                  <a:pt x="50" y="66"/>
                  <a:pt x="50" y="66"/>
                </a:cubicBezTo>
                <a:cubicBezTo>
                  <a:pt x="50" y="35"/>
                  <a:pt x="50" y="35"/>
                  <a:pt x="50" y="35"/>
                </a:cubicBezTo>
                <a:cubicBezTo>
                  <a:pt x="49" y="35"/>
                  <a:pt x="49" y="35"/>
                  <a:pt x="49" y="35"/>
                </a:cubicBezTo>
                <a:cubicBezTo>
                  <a:pt x="49" y="0"/>
                  <a:pt x="49" y="0"/>
                  <a:pt x="49" y="0"/>
                </a:cubicBezTo>
                <a:cubicBezTo>
                  <a:pt x="44" y="0"/>
                  <a:pt x="44" y="0"/>
                  <a:pt x="44" y="0"/>
                </a:cubicBezTo>
                <a:cubicBezTo>
                  <a:pt x="44" y="35"/>
                  <a:pt x="44" y="35"/>
                  <a:pt x="44" y="35"/>
                </a:cubicBezTo>
                <a:cubicBezTo>
                  <a:pt x="43" y="35"/>
                  <a:pt x="43" y="35"/>
                  <a:pt x="43" y="35"/>
                </a:cubicBezTo>
                <a:cubicBezTo>
                  <a:pt x="43" y="66"/>
                  <a:pt x="43" y="66"/>
                  <a:pt x="43" y="66"/>
                </a:cubicBezTo>
                <a:cubicBezTo>
                  <a:pt x="42" y="66"/>
                  <a:pt x="42" y="66"/>
                  <a:pt x="42" y="66"/>
                </a:cubicBezTo>
                <a:cubicBezTo>
                  <a:pt x="42" y="94"/>
                  <a:pt x="42" y="94"/>
                  <a:pt x="42" y="94"/>
                </a:cubicBezTo>
                <a:cubicBezTo>
                  <a:pt x="40" y="94"/>
                  <a:pt x="40" y="94"/>
                  <a:pt x="40" y="94"/>
                </a:cubicBezTo>
                <a:cubicBezTo>
                  <a:pt x="40" y="165"/>
                  <a:pt x="40" y="165"/>
                  <a:pt x="40" y="165"/>
                </a:cubicBezTo>
                <a:cubicBezTo>
                  <a:pt x="34" y="167"/>
                  <a:pt x="29" y="171"/>
                  <a:pt x="29" y="177"/>
                </a:cubicBezTo>
                <a:cubicBezTo>
                  <a:pt x="29" y="177"/>
                  <a:pt x="29" y="177"/>
                  <a:pt x="29" y="177"/>
                </a:cubicBezTo>
                <a:cubicBezTo>
                  <a:pt x="63" y="177"/>
                  <a:pt x="63" y="177"/>
                  <a:pt x="63" y="177"/>
                </a:cubicBezTo>
                <a:cubicBezTo>
                  <a:pt x="63" y="177"/>
                  <a:pt x="63" y="177"/>
                  <a:pt x="63" y="177"/>
                </a:cubicBezTo>
                <a:close/>
              </a:path>
            </a:pathLst>
          </a:custGeom>
          <a:solidFill>
            <a:schemeClr val="accent4">
              <a:lumMod val="50000"/>
            </a:schemeClr>
          </a:solidFill>
          <a:ln>
            <a:noFill/>
          </a:ln>
        </p:spPr>
        <p:txBody>
          <a:bodyPr vert="horz" wrap="square" lIns="89630" tIns="44814" rIns="89630" bIns="44814" numCol="1" anchor="t" anchorCtr="0" compatLnSpc="1">
            <a:prstTxWarp prst="textNoShape">
              <a:avLst/>
            </a:prstTxWarp>
          </a:bodyPr>
          <a:lstStyle/>
          <a:p>
            <a:endParaRPr lang="en-US" sz="1765"/>
          </a:p>
        </p:txBody>
      </p:sp>
      <p:pic>
        <p:nvPicPr>
          <p:cNvPr id="19" name="Picture 18"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0204" y="6119147"/>
            <a:ext cx="1253377" cy="268786"/>
          </a:xfrm>
          <a:prstGeom prst="rect">
            <a:avLst/>
          </a:prstGeom>
        </p:spPr>
      </p:pic>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48213" y="470067"/>
            <a:ext cx="1421436" cy="300619"/>
          </a:xfrm>
          <a:prstGeom prst="rect">
            <a:avLst/>
          </a:prstGeom>
        </p:spPr>
      </p:pic>
      <p:grpSp>
        <p:nvGrpSpPr>
          <p:cNvPr id="6" name="Group 4"/>
          <p:cNvGrpSpPr>
            <a:grpSpLocks noChangeAspect="1"/>
          </p:cNvGrpSpPr>
          <p:nvPr userDrawn="1"/>
        </p:nvGrpSpPr>
        <p:grpSpPr bwMode="auto">
          <a:xfrm>
            <a:off x="386689" y="1299380"/>
            <a:ext cx="2541690" cy="2909434"/>
            <a:chOff x="1343" y="-743"/>
            <a:chExt cx="5148" cy="5892"/>
          </a:xfrm>
          <a:solidFill>
            <a:schemeClr val="tx1"/>
          </a:solidFill>
        </p:grpSpPr>
        <p:sp>
          <p:nvSpPr>
            <p:cNvPr id="11" name="Freeform 5"/>
            <p:cNvSpPr>
              <a:spLocks/>
            </p:cNvSpPr>
            <p:nvPr userDrawn="1"/>
          </p:nvSpPr>
          <p:spPr bwMode="auto">
            <a:xfrm>
              <a:off x="1426" y="-689"/>
              <a:ext cx="745" cy="743"/>
            </a:xfrm>
            <a:custGeom>
              <a:avLst/>
              <a:gdLst>
                <a:gd name="T0" fmla="*/ 315 w 315"/>
                <a:gd name="T1" fmla="*/ 314 h 314"/>
                <a:gd name="T2" fmla="*/ 279 w 315"/>
                <a:gd name="T3" fmla="*/ 314 h 314"/>
                <a:gd name="T4" fmla="*/ 279 w 315"/>
                <a:gd name="T5" fmla="*/ 103 h 314"/>
                <a:gd name="T6" fmla="*/ 282 w 315"/>
                <a:gd name="T7" fmla="*/ 42 h 314"/>
                <a:gd name="T8" fmla="*/ 281 w 315"/>
                <a:gd name="T9" fmla="*/ 42 h 314"/>
                <a:gd name="T10" fmla="*/ 272 w 315"/>
                <a:gd name="T11" fmla="*/ 72 h 314"/>
                <a:gd name="T12" fmla="*/ 166 w 315"/>
                <a:gd name="T13" fmla="*/ 314 h 314"/>
                <a:gd name="T14" fmla="*/ 149 w 315"/>
                <a:gd name="T15" fmla="*/ 314 h 314"/>
                <a:gd name="T16" fmla="*/ 43 w 315"/>
                <a:gd name="T17" fmla="*/ 74 h 314"/>
                <a:gd name="T18" fmla="*/ 34 w 315"/>
                <a:gd name="T19" fmla="*/ 42 h 314"/>
                <a:gd name="T20" fmla="*/ 33 w 315"/>
                <a:gd name="T21" fmla="*/ 42 h 314"/>
                <a:gd name="T22" fmla="*/ 35 w 315"/>
                <a:gd name="T23" fmla="*/ 103 h 314"/>
                <a:gd name="T24" fmla="*/ 35 w 315"/>
                <a:gd name="T25" fmla="*/ 314 h 314"/>
                <a:gd name="T26" fmla="*/ 0 w 315"/>
                <a:gd name="T27" fmla="*/ 314 h 314"/>
                <a:gd name="T28" fmla="*/ 0 w 315"/>
                <a:gd name="T29" fmla="*/ 0 h 314"/>
                <a:gd name="T30" fmla="*/ 48 w 315"/>
                <a:gd name="T31" fmla="*/ 0 h 314"/>
                <a:gd name="T32" fmla="*/ 142 w 315"/>
                <a:gd name="T33" fmla="*/ 219 h 314"/>
                <a:gd name="T34" fmla="*/ 156 w 315"/>
                <a:gd name="T35" fmla="*/ 256 h 314"/>
                <a:gd name="T36" fmla="*/ 158 w 315"/>
                <a:gd name="T37" fmla="*/ 256 h 314"/>
                <a:gd name="T38" fmla="*/ 173 w 315"/>
                <a:gd name="T39" fmla="*/ 218 h 314"/>
                <a:gd name="T40" fmla="*/ 270 w 315"/>
                <a:gd name="T41" fmla="*/ 0 h 314"/>
                <a:gd name="T42" fmla="*/ 315 w 315"/>
                <a:gd name="T43" fmla="*/ 0 h 314"/>
                <a:gd name="T44" fmla="*/ 315 w 315"/>
                <a:gd name="T45"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5" h="314">
                  <a:moveTo>
                    <a:pt x="315" y="314"/>
                  </a:moveTo>
                  <a:cubicBezTo>
                    <a:pt x="279" y="314"/>
                    <a:pt x="279" y="314"/>
                    <a:pt x="279" y="314"/>
                  </a:cubicBezTo>
                  <a:cubicBezTo>
                    <a:pt x="279" y="103"/>
                    <a:pt x="279" y="103"/>
                    <a:pt x="279" y="103"/>
                  </a:cubicBezTo>
                  <a:cubicBezTo>
                    <a:pt x="279" y="86"/>
                    <a:pt x="280" y="66"/>
                    <a:pt x="282" y="42"/>
                  </a:cubicBezTo>
                  <a:cubicBezTo>
                    <a:pt x="281" y="42"/>
                    <a:pt x="281" y="42"/>
                    <a:pt x="281" y="42"/>
                  </a:cubicBezTo>
                  <a:cubicBezTo>
                    <a:pt x="277" y="56"/>
                    <a:pt x="274" y="66"/>
                    <a:pt x="272" y="72"/>
                  </a:cubicBezTo>
                  <a:cubicBezTo>
                    <a:pt x="166" y="314"/>
                    <a:pt x="166" y="314"/>
                    <a:pt x="166" y="314"/>
                  </a:cubicBezTo>
                  <a:cubicBezTo>
                    <a:pt x="149" y="314"/>
                    <a:pt x="149" y="314"/>
                    <a:pt x="149" y="314"/>
                  </a:cubicBezTo>
                  <a:cubicBezTo>
                    <a:pt x="43" y="74"/>
                    <a:pt x="43" y="74"/>
                    <a:pt x="43" y="74"/>
                  </a:cubicBezTo>
                  <a:cubicBezTo>
                    <a:pt x="40" y="68"/>
                    <a:pt x="37" y="57"/>
                    <a:pt x="34" y="42"/>
                  </a:cubicBezTo>
                  <a:cubicBezTo>
                    <a:pt x="33" y="42"/>
                    <a:pt x="33" y="42"/>
                    <a:pt x="33" y="42"/>
                  </a:cubicBezTo>
                  <a:cubicBezTo>
                    <a:pt x="34" y="54"/>
                    <a:pt x="35" y="75"/>
                    <a:pt x="35" y="103"/>
                  </a:cubicBezTo>
                  <a:cubicBezTo>
                    <a:pt x="35" y="314"/>
                    <a:pt x="35" y="314"/>
                    <a:pt x="35" y="314"/>
                  </a:cubicBezTo>
                  <a:cubicBezTo>
                    <a:pt x="0" y="314"/>
                    <a:pt x="0" y="314"/>
                    <a:pt x="0" y="314"/>
                  </a:cubicBezTo>
                  <a:cubicBezTo>
                    <a:pt x="0" y="0"/>
                    <a:pt x="0" y="0"/>
                    <a:pt x="0" y="0"/>
                  </a:cubicBezTo>
                  <a:cubicBezTo>
                    <a:pt x="48" y="0"/>
                    <a:pt x="48" y="0"/>
                    <a:pt x="48" y="0"/>
                  </a:cubicBezTo>
                  <a:cubicBezTo>
                    <a:pt x="142" y="219"/>
                    <a:pt x="142" y="219"/>
                    <a:pt x="142" y="219"/>
                  </a:cubicBezTo>
                  <a:cubicBezTo>
                    <a:pt x="150" y="235"/>
                    <a:pt x="154" y="248"/>
                    <a:pt x="156" y="256"/>
                  </a:cubicBezTo>
                  <a:cubicBezTo>
                    <a:pt x="158" y="256"/>
                    <a:pt x="158" y="256"/>
                    <a:pt x="158" y="256"/>
                  </a:cubicBezTo>
                  <a:cubicBezTo>
                    <a:pt x="165" y="236"/>
                    <a:pt x="170" y="223"/>
                    <a:pt x="173" y="218"/>
                  </a:cubicBezTo>
                  <a:cubicBezTo>
                    <a:pt x="270" y="0"/>
                    <a:pt x="270" y="0"/>
                    <a:pt x="270" y="0"/>
                  </a:cubicBezTo>
                  <a:cubicBezTo>
                    <a:pt x="315" y="0"/>
                    <a:pt x="315" y="0"/>
                    <a:pt x="315" y="0"/>
                  </a:cubicBezTo>
                  <a:lnTo>
                    <a:pt x="315"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 name="Freeform 6"/>
            <p:cNvSpPr>
              <a:spLocks noEditPoints="1"/>
            </p:cNvSpPr>
            <p:nvPr userDrawn="1"/>
          </p:nvSpPr>
          <p:spPr bwMode="auto">
            <a:xfrm>
              <a:off x="2339" y="-722"/>
              <a:ext cx="111" cy="776"/>
            </a:xfrm>
            <a:custGeom>
              <a:avLst/>
              <a:gdLst>
                <a:gd name="T0" fmla="*/ 47 w 47"/>
                <a:gd name="T1" fmla="*/ 23 h 328"/>
                <a:gd name="T2" fmla="*/ 40 w 47"/>
                <a:gd name="T3" fmla="*/ 40 h 328"/>
                <a:gd name="T4" fmla="*/ 23 w 47"/>
                <a:gd name="T5" fmla="*/ 46 h 328"/>
                <a:gd name="T6" fmla="*/ 7 w 47"/>
                <a:gd name="T7" fmla="*/ 40 h 328"/>
                <a:gd name="T8" fmla="*/ 0 w 47"/>
                <a:gd name="T9" fmla="*/ 23 h 328"/>
                <a:gd name="T10" fmla="*/ 7 w 47"/>
                <a:gd name="T11" fmla="*/ 7 h 328"/>
                <a:gd name="T12" fmla="*/ 23 w 47"/>
                <a:gd name="T13" fmla="*/ 0 h 328"/>
                <a:gd name="T14" fmla="*/ 40 w 47"/>
                <a:gd name="T15" fmla="*/ 7 h 328"/>
                <a:gd name="T16" fmla="*/ 47 w 47"/>
                <a:gd name="T17" fmla="*/ 23 h 328"/>
                <a:gd name="T18" fmla="*/ 41 w 47"/>
                <a:gd name="T19" fmla="*/ 328 h 328"/>
                <a:gd name="T20" fmla="*/ 5 w 47"/>
                <a:gd name="T21" fmla="*/ 328 h 328"/>
                <a:gd name="T22" fmla="*/ 5 w 47"/>
                <a:gd name="T23" fmla="*/ 103 h 328"/>
                <a:gd name="T24" fmla="*/ 41 w 47"/>
                <a:gd name="T25" fmla="*/ 103 h 328"/>
                <a:gd name="T26" fmla="*/ 41 w 47"/>
                <a:gd name="T2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328">
                  <a:moveTo>
                    <a:pt x="47" y="23"/>
                  </a:moveTo>
                  <a:cubicBezTo>
                    <a:pt x="47" y="30"/>
                    <a:pt x="44" y="35"/>
                    <a:pt x="40" y="40"/>
                  </a:cubicBezTo>
                  <a:cubicBezTo>
                    <a:pt x="35" y="44"/>
                    <a:pt x="30" y="46"/>
                    <a:pt x="23" y="46"/>
                  </a:cubicBezTo>
                  <a:cubicBezTo>
                    <a:pt x="17" y="46"/>
                    <a:pt x="11" y="44"/>
                    <a:pt x="7" y="40"/>
                  </a:cubicBezTo>
                  <a:cubicBezTo>
                    <a:pt x="3" y="36"/>
                    <a:pt x="0" y="30"/>
                    <a:pt x="0" y="23"/>
                  </a:cubicBezTo>
                  <a:cubicBezTo>
                    <a:pt x="0" y="17"/>
                    <a:pt x="2" y="11"/>
                    <a:pt x="7" y="7"/>
                  </a:cubicBezTo>
                  <a:cubicBezTo>
                    <a:pt x="11" y="2"/>
                    <a:pt x="17" y="0"/>
                    <a:pt x="23" y="0"/>
                  </a:cubicBezTo>
                  <a:cubicBezTo>
                    <a:pt x="30" y="0"/>
                    <a:pt x="35" y="2"/>
                    <a:pt x="40" y="7"/>
                  </a:cubicBezTo>
                  <a:cubicBezTo>
                    <a:pt x="44" y="11"/>
                    <a:pt x="47" y="17"/>
                    <a:pt x="47" y="23"/>
                  </a:cubicBezTo>
                  <a:close/>
                  <a:moveTo>
                    <a:pt x="41" y="328"/>
                  </a:moveTo>
                  <a:cubicBezTo>
                    <a:pt x="5" y="328"/>
                    <a:pt x="5" y="328"/>
                    <a:pt x="5" y="328"/>
                  </a:cubicBezTo>
                  <a:cubicBezTo>
                    <a:pt x="5" y="103"/>
                    <a:pt x="5" y="103"/>
                    <a:pt x="5" y="103"/>
                  </a:cubicBezTo>
                  <a:cubicBezTo>
                    <a:pt x="41" y="103"/>
                    <a:pt x="41" y="103"/>
                    <a:pt x="41" y="103"/>
                  </a:cubicBezTo>
                  <a:lnTo>
                    <a:pt x="41" y="3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 name="Freeform 7"/>
            <p:cNvSpPr>
              <a:spLocks/>
            </p:cNvSpPr>
            <p:nvPr userDrawn="1"/>
          </p:nvSpPr>
          <p:spPr bwMode="auto">
            <a:xfrm>
              <a:off x="2564" y="-490"/>
              <a:ext cx="393" cy="555"/>
            </a:xfrm>
            <a:custGeom>
              <a:avLst/>
              <a:gdLst>
                <a:gd name="T0" fmla="*/ 166 w 166"/>
                <a:gd name="T1" fmla="*/ 219 h 235"/>
                <a:gd name="T2" fmla="*/ 105 w 166"/>
                <a:gd name="T3" fmla="*/ 235 h 235"/>
                <a:gd name="T4" fmla="*/ 51 w 166"/>
                <a:gd name="T5" fmla="*/ 221 h 235"/>
                <a:gd name="T6" fmla="*/ 14 w 166"/>
                <a:gd name="T7" fmla="*/ 181 h 235"/>
                <a:gd name="T8" fmla="*/ 0 w 166"/>
                <a:gd name="T9" fmla="*/ 123 h 235"/>
                <a:gd name="T10" fmla="*/ 32 w 166"/>
                <a:gd name="T11" fmla="*/ 34 h 235"/>
                <a:gd name="T12" fmla="*/ 115 w 166"/>
                <a:gd name="T13" fmla="*/ 0 h 235"/>
                <a:gd name="T14" fmla="*/ 166 w 166"/>
                <a:gd name="T15" fmla="*/ 11 h 235"/>
                <a:gd name="T16" fmla="*/ 166 w 166"/>
                <a:gd name="T17" fmla="*/ 48 h 235"/>
                <a:gd name="T18" fmla="*/ 114 w 166"/>
                <a:gd name="T19" fmla="*/ 31 h 235"/>
                <a:gd name="T20" fmla="*/ 58 w 166"/>
                <a:gd name="T21" fmla="*/ 55 h 235"/>
                <a:gd name="T22" fmla="*/ 37 w 166"/>
                <a:gd name="T23" fmla="*/ 120 h 235"/>
                <a:gd name="T24" fmla="*/ 57 w 166"/>
                <a:gd name="T25" fmla="*/ 182 h 235"/>
                <a:gd name="T26" fmla="*/ 111 w 166"/>
                <a:gd name="T27" fmla="*/ 204 h 235"/>
                <a:gd name="T28" fmla="*/ 166 w 166"/>
                <a:gd name="T29" fmla="*/ 185 h 235"/>
                <a:gd name="T30" fmla="*/ 166 w 166"/>
                <a:gd name="T31" fmla="*/ 21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6" h="235">
                  <a:moveTo>
                    <a:pt x="166" y="219"/>
                  </a:moveTo>
                  <a:cubicBezTo>
                    <a:pt x="149" y="230"/>
                    <a:pt x="129" y="235"/>
                    <a:pt x="105" y="235"/>
                  </a:cubicBezTo>
                  <a:cubicBezTo>
                    <a:pt x="85" y="235"/>
                    <a:pt x="67" y="230"/>
                    <a:pt x="51" y="221"/>
                  </a:cubicBezTo>
                  <a:cubicBezTo>
                    <a:pt x="35" y="212"/>
                    <a:pt x="23" y="198"/>
                    <a:pt x="14" y="181"/>
                  </a:cubicBezTo>
                  <a:cubicBezTo>
                    <a:pt x="5" y="164"/>
                    <a:pt x="0" y="144"/>
                    <a:pt x="0" y="123"/>
                  </a:cubicBezTo>
                  <a:cubicBezTo>
                    <a:pt x="0" y="86"/>
                    <a:pt x="11" y="56"/>
                    <a:pt x="32" y="34"/>
                  </a:cubicBezTo>
                  <a:cubicBezTo>
                    <a:pt x="53" y="11"/>
                    <a:pt x="80" y="0"/>
                    <a:pt x="115" y="0"/>
                  </a:cubicBezTo>
                  <a:cubicBezTo>
                    <a:pt x="134" y="0"/>
                    <a:pt x="151" y="4"/>
                    <a:pt x="166" y="11"/>
                  </a:cubicBezTo>
                  <a:cubicBezTo>
                    <a:pt x="166" y="48"/>
                    <a:pt x="166" y="48"/>
                    <a:pt x="166" y="48"/>
                  </a:cubicBezTo>
                  <a:cubicBezTo>
                    <a:pt x="150" y="36"/>
                    <a:pt x="132" y="31"/>
                    <a:pt x="114" y="31"/>
                  </a:cubicBezTo>
                  <a:cubicBezTo>
                    <a:pt x="91" y="31"/>
                    <a:pt x="72" y="39"/>
                    <a:pt x="58" y="55"/>
                  </a:cubicBezTo>
                  <a:cubicBezTo>
                    <a:pt x="44" y="72"/>
                    <a:pt x="37" y="93"/>
                    <a:pt x="37" y="120"/>
                  </a:cubicBezTo>
                  <a:cubicBezTo>
                    <a:pt x="37" y="146"/>
                    <a:pt x="43" y="166"/>
                    <a:pt x="57" y="182"/>
                  </a:cubicBezTo>
                  <a:cubicBezTo>
                    <a:pt x="70" y="197"/>
                    <a:pt x="89" y="204"/>
                    <a:pt x="111" y="204"/>
                  </a:cubicBezTo>
                  <a:cubicBezTo>
                    <a:pt x="131" y="204"/>
                    <a:pt x="149" y="198"/>
                    <a:pt x="166" y="185"/>
                  </a:cubicBezTo>
                  <a:lnTo>
                    <a:pt x="166"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 name="Freeform 8"/>
            <p:cNvSpPr>
              <a:spLocks/>
            </p:cNvSpPr>
            <p:nvPr userDrawn="1"/>
          </p:nvSpPr>
          <p:spPr bwMode="auto">
            <a:xfrm>
              <a:off x="3082" y="-488"/>
              <a:ext cx="272" cy="542"/>
            </a:xfrm>
            <a:custGeom>
              <a:avLst/>
              <a:gdLst>
                <a:gd name="T0" fmla="*/ 115 w 115"/>
                <a:gd name="T1" fmla="*/ 41 h 229"/>
                <a:gd name="T2" fmla="*/ 88 w 115"/>
                <a:gd name="T3" fmla="*/ 33 h 229"/>
                <a:gd name="T4" fmla="*/ 50 w 115"/>
                <a:gd name="T5" fmla="*/ 56 h 229"/>
                <a:gd name="T6" fmla="*/ 36 w 115"/>
                <a:gd name="T7" fmla="*/ 114 h 229"/>
                <a:gd name="T8" fmla="*/ 36 w 115"/>
                <a:gd name="T9" fmla="*/ 229 h 229"/>
                <a:gd name="T10" fmla="*/ 0 w 115"/>
                <a:gd name="T11" fmla="*/ 229 h 229"/>
                <a:gd name="T12" fmla="*/ 0 w 115"/>
                <a:gd name="T13" fmla="*/ 4 h 229"/>
                <a:gd name="T14" fmla="*/ 36 w 115"/>
                <a:gd name="T15" fmla="*/ 4 h 229"/>
                <a:gd name="T16" fmla="*/ 36 w 115"/>
                <a:gd name="T17" fmla="*/ 51 h 229"/>
                <a:gd name="T18" fmla="*/ 36 w 115"/>
                <a:gd name="T19" fmla="*/ 51 h 229"/>
                <a:gd name="T20" fmla="*/ 59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9" y="36"/>
                    <a:pt x="100" y="33"/>
                    <a:pt x="88" y="33"/>
                  </a:cubicBezTo>
                  <a:cubicBezTo>
                    <a:pt x="73" y="33"/>
                    <a:pt x="60" y="41"/>
                    <a:pt x="50" y="56"/>
                  </a:cubicBezTo>
                  <a:cubicBezTo>
                    <a:pt x="40" y="71"/>
                    <a:pt x="36" y="90"/>
                    <a:pt x="36" y="114"/>
                  </a:cubicBezTo>
                  <a:cubicBezTo>
                    <a:pt x="36" y="229"/>
                    <a:pt x="36" y="229"/>
                    <a:pt x="36" y="229"/>
                  </a:cubicBezTo>
                  <a:cubicBezTo>
                    <a:pt x="0" y="229"/>
                    <a:pt x="0" y="229"/>
                    <a:pt x="0" y="229"/>
                  </a:cubicBezTo>
                  <a:cubicBezTo>
                    <a:pt x="0" y="4"/>
                    <a:pt x="0" y="4"/>
                    <a:pt x="0" y="4"/>
                  </a:cubicBezTo>
                  <a:cubicBezTo>
                    <a:pt x="36" y="4"/>
                    <a:pt x="36" y="4"/>
                    <a:pt x="36" y="4"/>
                  </a:cubicBezTo>
                  <a:cubicBezTo>
                    <a:pt x="36" y="51"/>
                    <a:pt x="36" y="51"/>
                    <a:pt x="36" y="51"/>
                  </a:cubicBezTo>
                  <a:cubicBezTo>
                    <a:pt x="36" y="51"/>
                    <a:pt x="36" y="51"/>
                    <a:pt x="36" y="51"/>
                  </a:cubicBezTo>
                  <a:cubicBezTo>
                    <a:pt x="41" y="35"/>
                    <a:pt x="49" y="23"/>
                    <a:pt x="59" y="14"/>
                  </a:cubicBezTo>
                  <a:cubicBezTo>
                    <a:pt x="69" y="5"/>
                    <a:pt x="81"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 name="Freeform 9"/>
            <p:cNvSpPr>
              <a:spLocks noEditPoints="1"/>
            </p:cNvSpPr>
            <p:nvPr userDrawn="1"/>
          </p:nvSpPr>
          <p:spPr bwMode="auto">
            <a:xfrm>
              <a:off x="3392" y="-490"/>
              <a:ext cx="513" cy="555"/>
            </a:xfrm>
            <a:custGeom>
              <a:avLst/>
              <a:gdLst>
                <a:gd name="T0" fmla="*/ 217 w 217"/>
                <a:gd name="T1" fmla="*/ 117 h 235"/>
                <a:gd name="T2" fmla="*/ 188 w 217"/>
                <a:gd name="T3" fmla="*/ 203 h 235"/>
                <a:gd name="T4" fmla="*/ 108 w 217"/>
                <a:gd name="T5" fmla="*/ 235 h 235"/>
                <a:gd name="T6" fmla="*/ 29 w 217"/>
                <a:gd name="T7" fmla="*/ 203 h 235"/>
                <a:gd name="T8" fmla="*/ 0 w 217"/>
                <a:gd name="T9" fmla="*/ 120 h 235"/>
                <a:gd name="T10" fmla="*/ 30 w 217"/>
                <a:gd name="T11" fmla="*/ 32 h 235"/>
                <a:gd name="T12" fmla="*/ 113 w 217"/>
                <a:gd name="T13" fmla="*/ 0 h 235"/>
                <a:gd name="T14" fmla="*/ 190 w 217"/>
                <a:gd name="T15" fmla="*/ 31 h 235"/>
                <a:gd name="T16" fmla="*/ 217 w 217"/>
                <a:gd name="T17" fmla="*/ 117 h 235"/>
                <a:gd name="T18" fmla="*/ 181 w 217"/>
                <a:gd name="T19" fmla="*/ 118 h 235"/>
                <a:gd name="T20" fmla="*/ 163 w 217"/>
                <a:gd name="T21" fmla="*/ 53 h 235"/>
                <a:gd name="T22" fmla="*/ 110 w 217"/>
                <a:gd name="T23" fmla="*/ 31 h 235"/>
                <a:gd name="T24" fmla="*/ 56 w 217"/>
                <a:gd name="T25" fmla="*/ 54 h 235"/>
                <a:gd name="T26" fmla="*/ 36 w 217"/>
                <a:gd name="T27" fmla="*/ 119 h 235"/>
                <a:gd name="T28" fmla="*/ 56 w 217"/>
                <a:gd name="T29" fmla="*/ 182 h 235"/>
                <a:gd name="T30" fmla="*/ 110 w 217"/>
                <a:gd name="T31" fmla="*/ 204 h 235"/>
                <a:gd name="T32" fmla="*/ 163 w 217"/>
                <a:gd name="T33" fmla="*/ 182 h 235"/>
                <a:gd name="T34" fmla="*/ 181 w 217"/>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 h="235">
                  <a:moveTo>
                    <a:pt x="217" y="117"/>
                  </a:moveTo>
                  <a:cubicBezTo>
                    <a:pt x="217" y="152"/>
                    <a:pt x="207" y="181"/>
                    <a:pt x="188" y="203"/>
                  </a:cubicBezTo>
                  <a:cubicBezTo>
                    <a:pt x="168" y="224"/>
                    <a:pt x="141" y="235"/>
                    <a:pt x="108" y="235"/>
                  </a:cubicBezTo>
                  <a:cubicBezTo>
                    <a:pt x="75" y="235"/>
                    <a:pt x="49" y="225"/>
                    <a:pt x="29" y="203"/>
                  </a:cubicBezTo>
                  <a:cubicBezTo>
                    <a:pt x="10" y="182"/>
                    <a:pt x="0" y="155"/>
                    <a:pt x="0" y="120"/>
                  </a:cubicBezTo>
                  <a:cubicBezTo>
                    <a:pt x="0" y="83"/>
                    <a:pt x="10" y="54"/>
                    <a:pt x="30" y="32"/>
                  </a:cubicBezTo>
                  <a:cubicBezTo>
                    <a:pt x="50" y="11"/>
                    <a:pt x="78" y="0"/>
                    <a:pt x="113" y="0"/>
                  </a:cubicBezTo>
                  <a:cubicBezTo>
                    <a:pt x="145" y="0"/>
                    <a:pt x="171" y="10"/>
                    <a:pt x="190" y="31"/>
                  </a:cubicBezTo>
                  <a:cubicBezTo>
                    <a:pt x="208" y="52"/>
                    <a:pt x="217" y="80"/>
                    <a:pt x="217" y="117"/>
                  </a:cubicBezTo>
                  <a:close/>
                  <a:moveTo>
                    <a:pt x="181" y="118"/>
                  </a:moveTo>
                  <a:cubicBezTo>
                    <a:pt x="181" y="90"/>
                    <a:pt x="175" y="68"/>
                    <a:pt x="163" y="53"/>
                  </a:cubicBezTo>
                  <a:cubicBezTo>
                    <a:pt x="151" y="38"/>
                    <a:pt x="133" y="31"/>
                    <a:pt x="110" y="31"/>
                  </a:cubicBezTo>
                  <a:cubicBezTo>
                    <a:pt x="87" y="31"/>
                    <a:pt x="69" y="38"/>
                    <a:pt x="56" y="54"/>
                  </a:cubicBezTo>
                  <a:cubicBezTo>
                    <a:pt x="43" y="69"/>
                    <a:pt x="36" y="91"/>
                    <a:pt x="36" y="119"/>
                  </a:cubicBezTo>
                  <a:cubicBezTo>
                    <a:pt x="36" y="146"/>
                    <a:pt x="43" y="167"/>
                    <a:pt x="56" y="182"/>
                  </a:cubicBezTo>
                  <a:cubicBezTo>
                    <a:pt x="70" y="197"/>
                    <a:pt x="88" y="204"/>
                    <a:pt x="110" y="204"/>
                  </a:cubicBezTo>
                  <a:cubicBezTo>
                    <a:pt x="133" y="204"/>
                    <a:pt x="151"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 name="Freeform 10"/>
            <p:cNvSpPr>
              <a:spLocks/>
            </p:cNvSpPr>
            <p:nvPr userDrawn="1"/>
          </p:nvSpPr>
          <p:spPr bwMode="auto">
            <a:xfrm>
              <a:off x="4000" y="-490"/>
              <a:ext cx="322" cy="555"/>
            </a:xfrm>
            <a:custGeom>
              <a:avLst/>
              <a:gdLst>
                <a:gd name="T0" fmla="*/ 136 w 136"/>
                <a:gd name="T1" fmla="*/ 170 h 235"/>
                <a:gd name="T2" fmla="*/ 113 w 136"/>
                <a:gd name="T3" fmla="*/ 217 h 235"/>
                <a:gd name="T4" fmla="*/ 55 w 136"/>
                <a:gd name="T5" fmla="*/ 235 h 235"/>
                <a:gd name="T6" fmla="*/ 0 w 136"/>
                <a:gd name="T7" fmla="*/ 222 h 235"/>
                <a:gd name="T8" fmla="*/ 0 w 136"/>
                <a:gd name="T9" fmla="*/ 183 h 235"/>
                <a:gd name="T10" fmla="*/ 57 w 136"/>
                <a:gd name="T11" fmla="*/ 204 h 235"/>
                <a:gd name="T12" fmla="*/ 99 w 136"/>
                <a:gd name="T13" fmla="*/ 173 h 235"/>
                <a:gd name="T14" fmla="*/ 91 w 136"/>
                <a:gd name="T15" fmla="*/ 152 h 235"/>
                <a:gd name="T16" fmla="*/ 54 w 136"/>
                <a:gd name="T17" fmla="*/ 131 h 235"/>
                <a:gd name="T18" fmla="*/ 13 w 136"/>
                <a:gd name="T19" fmla="*/ 104 h 235"/>
                <a:gd name="T20" fmla="*/ 0 w 136"/>
                <a:gd name="T21" fmla="*/ 65 h 235"/>
                <a:gd name="T22" fmla="*/ 22 w 136"/>
                <a:gd name="T23" fmla="*/ 18 h 235"/>
                <a:gd name="T24" fmla="*/ 78 w 136"/>
                <a:gd name="T25" fmla="*/ 0 h 235"/>
                <a:gd name="T26" fmla="*/ 125 w 136"/>
                <a:gd name="T27" fmla="*/ 10 h 235"/>
                <a:gd name="T28" fmla="*/ 125 w 136"/>
                <a:gd name="T29" fmla="*/ 47 h 235"/>
                <a:gd name="T30" fmla="*/ 75 w 136"/>
                <a:gd name="T31" fmla="*/ 31 h 235"/>
                <a:gd name="T32" fmla="*/ 47 w 136"/>
                <a:gd name="T33" fmla="*/ 39 h 235"/>
                <a:gd name="T34" fmla="*/ 37 w 136"/>
                <a:gd name="T35" fmla="*/ 62 h 235"/>
                <a:gd name="T36" fmla="*/ 45 w 136"/>
                <a:gd name="T37" fmla="*/ 85 h 235"/>
                <a:gd name="T38" fmla="*/ 79 w 136"/>
                <a:gd name="T39" fmla="*/ 104 h 235"/>
                <a:gd name="T40" fmla="*/ 123 w 136"/>
                <a:gd name="T41" fmla="*/ 132 h 235"/>
                <a:gd name="T42" fmla="*/ 136 w 136"/>
                <a:gd name="T43" fmla="*/ 17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235">
                  <a:moveTo>
                    <a:pt x="136" y="170"/>
                  </a:moveTo>
                  <a:cubicBezTo>
                    <a:pt x="136" y="189"/>
                    <a:pt x="128" y="205"/>
                    <a:pt x="113" y="217"/>
                  </a:cubicBezTo>
                  <a:cubicBezTo>
                    <a:pt x="99" y="229"/>
                    <a:pt x="79" y="235"/>
                    <a:pt x="55" y="235"/>
                  </a:cubicBezTo>
                  <a:cubicBezTo>
                    <a:pt x="34" y="235"/>
                    <a:pt x="16" y="231"/>
                    <a:pt x="0" y="222"/>
                  </a:cubicBezTo>
                  <a:cubicBezTo>
                    <a:pt x="0" y="183"/>
                    <a:pt x="0" y="183"/>
                    <a:pt x="0" y="183"/>
                  </a:cubicBezTo>
                  <a:cubicBezTo>
                    <a:pt x="17" y="197"/>
                    <a:pt x="37" y="204"/>
                    <a:pt x="57" y="204"/>
                  </a:cubicBezTo>
                  <a:cubicBezTo>
                    <a:pt x="85" y="204"/>
                    <a:pt x="99" y="194"/>
                    <a:pt x="99" y="173"/>
                  </a:cubicBezTo>
                  <a:cubicBezTo>
                    <a:pt x="99" y="165"/>
                    <a:pt x="97" y="158"/>
                    <a:pt x="91" y="152"/>
                  </a:cubicBezTo>
                  <a:cubicBezTo>
                    <a:pt x="86" y="147"/>
                    <a:pt x="73" y="140"/>
                    <a:pt x="54" y="131"/>
                  </a:cubicBezTo>
                  <a:cubicBezTo>
                    <a:pt x="34" y="122"/>
                    <a:pt x="21" y="113"/>
                    <a:pt x="13" y="104"/>
                  </a:cubicBezTo>
                  <a:cubicBezTo>
                    <a:pt x="5" y="94"/>
                    <a:pt x="0" y="81"/>
                    <a:pt x="0" y="65"/>
                  </a:cubicBezTo>
                  <a:cubicBezTo>
                    <a:pt x="0" y="46"/>
                    <a:pt x="8" y="31"/>
                    <a:pt x="22" y="18"/>
                  </a:cubicBezTo>
                  <a:cubicBezTo>
                    <a:pt x="37" y="6"/>
                    <a:pt x="56" y="0"/>
                    <a:pt x="78" y="0"/>
                  </a:cubicBezTo>
                  <a:cubicBezTo>
                    <a:pt x="96" y="0"/>
                    <a:pt x="111" y="3"/>
                    <a:pt x="125" y="10"/>
                  </a:cubicBezTo>
                  <a:cubicBezTo>
                    <a:pt x="125" y="47"/>
                    <a:pt x="125" y="47"/>
                    <a:pt x="125" y="47"/>
                  </a:cubicBezTo>
                  <a:cubicBezTo>
                    <a:pt x="111" y="36"/>
                    <a:pt x="94" y="31"/>
                    <a:pt x="75" y="31"/>
                  </a:cubicBezTo>
                  <a:cubicBezTo>
                    <a:pt x="64" y="31"/>
                    <a:pt x="54" y="33"/>
                    <a:pt x="47" y="39"/>
                  </a:cubicBezTo>
                  <a:cubicBezTo>
                    <a:pt x="40" y="45"/>
                    <a:pt x="37" y="53"/>
                    <a:pt x="37" y="62"/>
                  </a:cubicBezTo>
                  <a:cubicBezTo>
                    <a:pt x="37" y="72"/>
                    <a:pt x="39" y="79"/>
                    <a:pt x="45" y="85"/>
                  </a:cubicBezTo>
                  <a:cubicBezTo>
                    <a:pt x="50" y="90"/>
                    <a:pt x="62" y="96"/>
                    <a:pt x="79" y="104"/>
                  </a:cubicBezTo>
                  <a:cubicBezTo>
                    <a:pt x="100" y="113"/>
                    <a:pt x="114" y="122"/>
                    <a:pt x="123" y="132"/>
                  </a:cubicBezTo>
                  <a:cubicBezTo>
                    <a:pt x="131" y="142"/>
                    <a:pt x="136" y="155"/>
                    <a:pt x="136"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 name="Freeform 11"/>
            <p:cNvSpPr>
              <a:spLocks noEditPoints="1"/>
            </p:cNvSpPr>
            <p:nvPr userDrawn="1"/>
          </p:nvSpPr>
          <p:spPr bwMode="auto">
            <a:xfrm>
              <a:off x="4402" y="-490"/>
              <a:ext cx="516" cy="555"/>
            </a:xfrm>
            <a:custGeom>
              <a:avLst/>
              <a:gdLst>
                <a:gd name="T0" fmla="*/ 218 w 218"/>
                <a:gd name="T1" fmla="*/ 117 h 235"/>
                <a:gd name="T2" fmla="*/ 188 w 218"/>
                <a:gd name="T3" fmla="*/ 203 h 235"/>
                <a:gd name="T4" fmla="*/ 108 w 218"/>
                <a:gd name="T5" fmla="*/ 235 h 235"/>
                <a:gd name="T6" fmla="*/ 30 w 218"/>
                <a:gd name="T7" fmla="*/ 203 h 235"/>
                <a:gd name="T8" fmla="*/ 0 w 218"/>
                <a:gd name="T9" fmla="*/ 120 h 235"/>
                <a:gd name="T10" fmla="*/ 30 w 218"/>
                <a:gd name="T11" fmla="*/ 32 h 235"/>
                <a:gd name="T12" fmla="*/ 113 w 218"/>
                <a:gd name="T13" fmla="*/ 0 h 235"/>
                <a:gd name="T14" fmla="*/ 190 w 218"/>
                <a:gd name="T15" fmla="*/ 31 h 235"/>
                <a:gd name="T16" fmla="*/ 218 w 218"/>
                <a:gd name="T17" fmla="*/ 117 h 235"/>
                <a:gd name="T18" fmla="*/ 181 w 218"/>
                <a:gd name="T19" fmla="*/ 118 h 235"/>
                <a:gd name="T20" fmla="*/ 163 w 218"/>
                <a:gd name="T21" fmla="*/ 53 h 235"/>
                <a:gd name="T22" fmla="*/ 110 w 218"/>
                <a:gd name="T23" fmla="*/ 31 h 235"/>
                <a:gd name="T24" fmla="*/ 57 w 218"/>
                <a:gd name="T25" fmla="*/ 54 h 235"/>
                <a:gd name="T26" fmla="*/ 37 w 218"/>
                <a:gd name="T27" fmla="*/ 119 h 235"/>
                <a:gd name="T28" fmla="*/ 57 w 218"/>
                <a:gd name="T29" fmla="*/ 182 h 235"/>
                <a:gd name="T30" fmla="*/ 110 w 218"/>
                <a:gd name="T31" fmla="*/ 204 h 235"/>
                <a:gd name="T32" fmla="*/ 163 w 218"/>
                <a:gd name="T33" fmla="*/ 182 h 235"/>
                <a:gd name="T34" fmla="*/ 181 w 218"/>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8" h="235">
                  <a:moveTo>
                    <a:pt x="218" y="117"/>
                  </a:moveTo>
                  <a:cubicBezTo>
                    <a:pt x="218" y="152"/>
                    <a:pt x="208" y="181"/>
                    <a:pt x="188" y="203"/>
                  </a:cubicBezTo>
                  <a:cubicBezTo>
                    <a:pt x="168" y="224"/>
                    <a:pt x="141" y="235"/>
                    <a:pt x="108" y="235"/>
                  </a:cubicBezTo>
                  <a:cubicBezTo>
                    <a:pt x="75" y="235"/>
                    <a:pt x="49" y="225"/>
                    <a:pt x="30" y="203"/>
                  </a:cubicBezTo>
                  <a:cubicBezTo>
                    <a:pt x="10" y="182"/>
                    <a:pt x="0" y="155"/>
                    <a:pt x="0" y="120"/>
                  </a:cubicBezTo>
                  <a:cubicBezTo>
                    <a:pt x="0" y="83"/>
                    <a:pt x="10" y="54"/>
                    <a:pt x="30" y="32"/>
                  </a:cubicBezTo>
                  <a:cubicBezTo>
                    <a:pt x="50" y="11"/>
                    <a:pt x="78" y="0"/>
                    <a:pt x="113" y="0"/>
                  </a:cubicBezTo>
                  <a:cubicBezTo>
                    <a:pt x="146" y="0"/>
                    <a:pt x="171" y="10"/>
                    <a:pt x="190" y="31"/>
                  </a:cubicBezTo>
                  <a:cubicBezTo>
                    <a:pt x="208" y="52"/>
                    <a:pt x="218" y="80"/>
                    <a:pt x="218" y="117"/>
                  </a:cubicBezTo>
                  <a:close/>
                  <a:moveTo>
                    <a:pt x="181" y="118"/>
                  </a:moveTo>
                  <a:cubicBezTo>
                    <a:pt x="181" y="90"/>
                    <a:pt x="175" y="68"/>
                    <a:pt x="163" y="53"/>
                  </a:cubicBezTo>
                  <a:cubicBezTo>
                    <a:pt x="151" y="38"/>
                    <a:pt x="133" y="31"/>
                    <a:pt x="110" y="31"/>
                  </a:cubicBezTo>
                  <a:cubicBezTo>
                    <a:pt x="88" y="31"/>
                    <a:pt x="70" y="38"/>
                    <a:pt x="57" y="54"/>
                  </a:cubicBezTo>
                  <a:cubicBezTo>
                    <a:pt x="43" y="69"/>
                    <a:pt x="37" y="91"/>
                    <a:pt x="37" y="119"/>
                  </a:cubicBezTo>
                  <a:cubicBezTo>
                    <a:pt x="37" y="146"/>
                    <a:pt x="43" y="167"/>
                    <a:pt x="57" y="182"/>
                  </a:cubicBezTo>
                  <a:cubicBezTo>
                    <a:pt x="70" y="197"/>
                    <a:pt x="88" y="204"/>
                    <a:pt x="110" y="204"/>
                  </a:cubicBezTo>
                  <a:cubicBezTo>
                    <a:pt x="133" y="204"/>
                    <a:pt x="151"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 name="Freeform 12"/>
            <p:cNvSpPr>
              <a:spLocks/>
            </p:cNvSpPr>
            <p:nvPr userDrawn="1"/>
          </p:nvSpPr>
          <p:spPr bwMode="auto">
            <a:xfrm>
              <a:off x="4970" y="-743"/>
              <a:ext cx="314" cy="797"/>
            </a:xfrm>
            <a:custGeom>
              <a:avLst/>
              <a:gdLst>
                <a:gd name="T0" fmla="*/ 133 w 133"/>
                <a:gd name="T1" fmla="*/ 36 h 337"/>
                <a:gd name="T2" fmla="*/ 110 w 133"/>
                <a:gd name="T3" fmla="*/ 30 h 337"/>
                <a:gd name="T4" fmla="*/ 73 w 133"/>
                <a:gd name="T5" fmla="*/ 78 h 337"/>
                <a:gd name="T6" fmla="*/ 73 w 133"/>
                <a:gd name="T7" fmla="*/ 112 h 337"/>
                <a:gd name="T8" fmla="*/ 125 w 133"/>
                <a:gd name="T9" fmla="*/ 112 h 337"/>
                <a:gd name="T10" fmla="*/ 125 w 133"/>
                <a:gd name="T11" fmla="*/ 143 h 337"/>
                <a:gd name="T12" fmla="*/ 73 w 133"/>
                <a:gd name="T13" fmla="*/ 143 h 337"/>
                <a:gd name="T14" fmla="*/ 73 w 133"/>
                <a:gd name="T15" fmla="*/ 337 h 337"/>
                <a:gd name="T16" fmla="*/ 38 w 133"/>
                <a:gd name="T17" fmla="*/ 337 h 337"/>
                <a:gd name="T18" fmla="*/ 38 w 133"/>
                <a:gd name="T19" fmla="*/ 143 h 337"/>
                <a:gd name="T20" fmla="*/ 0 w 133"/>
                <a:gd name="T21" fmla="*/ 143 h 337"/>
                <a:gd name="T22" fmla="*/ 0 w 133"/>
                <a:gd name="T23" fmla="*/ 112 h 337"/>
                <a:gd name="T24" fmla="*/ 38 w 133"/>
                <a:gd name="T25" fmla="*/ 112 h 337"/>
                <a:gd name="T26" fmla="*/ 38 w 133"/>
                <a:gd name="T27" fmla="*/ 76 h 337"/>
                <a:gd name="T28" fmla="*/ 57 w 133"/>
                <a:gd name="T29" fmla="*/ 21 h 337"/>
                <a:gd name="T30" fmla="*/ 108 w 133"/>
                <a:gd name="T31" fmla="*/ 0 h 337"/>
                <a:gd name="T32" fmla="*/ 133 w 133"/>
                <a:gd name="T33" fmla="*/ 4 h 337"/>
                <a:gd name="T34" fmla="*/ 133 w 133"/>
                <a:gd name="T35" fmla="*/ 36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3" h="337">
                  <a:moveTo>
                    <a:pt x="133" y="36"/>
                  </a:moveTo>
                  <a:cubicBezTo>
                    <a:pt x="127" y="32"/>
                    <a:pt x="119" y="30"/>
                    <a:pt x="110" y="30"/>
                  </a:cubicBezTo>
                  <a:cubicBezTo>
                    <a:pt x="85" y="30"/>
                    <a:pt x="73" y="46"/>
                    <a:pt x="73" y="78"/>
                  </a:cubicBezTo>
                  <a:cubicBezTo>
                    <a:pt x="73" y="112"/>
                    <a:pt x="73" y="112"/>
                    <a:pt x="73" y="112"/>
                  </a:cubicBezTo>
                  <a:cubicBezTo>
                    <a:pt x="125" y="112"/>
                    <a:pt x="125" y="112"/>
                    <a:pt x="125" y="112"/>
                  </a:cubicBezTo>
                  <a:cubicBezTo>
                    <a:pt x="125" y="143"/>
                    <a:pt x="125" y="143"/>
                    <a:pt x="125" y="143"/>
                  </a:cubicBezTo>
                  <a:cubicBezTo>
                    <a:pt x="73" y="143"/>
                    <a:pt x="73" y="143"/>
                    <a:pt x="73" y="143"/>
                  </a:cubicBezTo>
                  <a:cubicBezTo>
                    <a:pt x="73" y="337"/>
                    <a:pt x="73" y="337"/>
                    <a:pt x="73" y="337"/>
                  </a:cubicBezTo>
                  <a:cubicBezTo>
                    <a:pt x="38" y="337"/>
                    <a:pt x="38" y="337"/>
                    <a:pt x="38" y="337"/>
                  </a:cubicBezTo>
                  <a:cubicBezTo>
                    <a:pt x="38" y="143"/>
                    <a:pt x="38" y="143"/>
                    <a:pt x="38" y="143"/>
                  </a:cubicBezTo>
                  <a:cubicBezTo>
                    <a:pt x="0" y="143"/>
                    <a:pt x="0" y="143"/>
                    <a:pt x="0" y="143"/>
                  </a:cubicBezTo>
                  <a:cubicBezTo>
                    <a:pt x="0" y="112"/>
                    <a:pt x="0" y="112"/>
                    <a:pt x="0" y="112"/>
                  </a:cubicBezTo>
                  <a:cubicBezTo>
                    <a:pt x="38" y="112"/>
                    <a:pt x="38" y="112"/>
                    <a:pt x="38" y="112"/>
                  </a:cubicBezTo>
                  <a:cubicBezTo>
                    <a:pt x="38" y="76"/>
                    <a:pt x="38" y="76"/>
                    <a:pt x="38" y="76"/>
                  </a:cubicBezTo>
                  <a:cubicBezTo>
                    <a:pt x="38" y="53"/>
                    <a:pt x="44" y="35"/>
                    <a:pt x="57" y="21"/>
                  </a:cubicBezTo>
                  <a:cubicBezTo>
                    <a:pt x="71" y="7"/>
                    <a:pt x="87" y="0"/>
                    <a:pt x="108" y="0"/>
                  </a:cubicBezTo>
                  <a:cubicBezTo>
                    <a:pt x="119" y="0"/>
                    <a:pt x="127" y="1"/>
                    <a:pt x="133" y="4"/>
                  </a:cubicBezTo>
                  <a:lnTo>
                    <a:pt x="133"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1" name="Freeform 13"/>
            <p:cNvSpPr>
              <a:spLocks/>
            </p:cNvSpPr>
            <p:nvPr userDrawn="1"/>
          </p:nvSpPr>
          <p:spPr bwMode="auto">
            <a:xfrm>
              <a:off x="5310" y="-635"/>
              <a:ext cx="305" cy="700"/>
            </a:xfrm>
            <a:custGeom>
              <a:avLst/>
              <a:gdLst>
                <a:gd name="T0" fmla="*/ 129 w 129"/>
                <a:gd name="T1" fmla="*/ 288 h 296"/>
                <a:gd name="T2" fmla="*/ 96 w 129"/>
                <a:gd name="T3" fmla="*/ 296 h 296"/>
                <a:gd name="T4" fmla="*/ 38 w 129"/>
                <a:gd name="T5" fmla="*/ 230 h 296"/>
                <a:gd name="T6" fmla="*/ 38 w 129"/>
                <a:gd name="T7" fmla="*/ 97 h 296"/>
                <a:gd name="T8" fmla="*/ 0 w 129"/>
                <a:gd name="T9" fmla="*/ 97 h 296"/>
                <a:gd name="T10" fmla="*/ 0 w 129"/>
                <a:gd name="T11" fmla="*/ 66 h 296"/>
                <a:gd name="T12" fmla="*/ 38 w 129"/>
                <a:gd name="T13" fmla="*/ 66 h 296"/>
                <a:gd name="T14" fmla="*/ 38 w 129"/>
                <a:gd name="T15" fmla="*/ 12 h 296"/>
                <a:gd name="T16" fmla="*/ 73 w 129"/>
                <a:gd name="T17" fmla="*/ 0 h 296"/>
                <a:gd name="T18" fmla="*/ 73 w 129"/>
                <a:gd name="T19" fmla="*/ 66 h 296"/>
                <a:gd name="T20" fmla="*/ 129 w 129"/>
                <a:gd name="T21" fmla="*/ 66 h 296"/>
                <a:gd name="T22" fmla="*/ 129 w 129"/>
                <a:gd name="T23" fmla="*/ 97 h 296"/>
                <a:gd name="T24" fmla="*/ 73 w 129"/>
                <a:gd name="T25" fmla="*/ 97 h 296"/>
                <a:gd name="T26" fmla="*/ 73 w 129"/>
                <a:gd name="T27" fmla="*/ 223 h 296"/>
                <a:gd name="T28" fmla="*/ 81 w 129"/>
                <a:gd name="T29" fmla="*/ 255 h 296"/>
                <a:gd name="T30" fmla="*/ 106 w 129"/>
                <a:gd name="T31" fmla="*/ 265 h 296"/>
                <a:gd name="T32" fmla="*/ 129 w 129"/>
                <a:gd name="T33" fmla="*/ 258 h 296"/>
                <a:gd name="T34" fmla="*/ 129 w 129"/>
                <a:gd name="T35" fmla="*/ 28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9" h="296">
                  <a:moveTo>
                    <a:pt x="129" y="288"/>
                  </a:moveTo>
                  <a:cubicBezTo>
                    <a:pt x="120" y="293"/>
                    <a:pt x="109" y="296"/>
                    <a:pt x="96" y="296"/>
                  </a:cubicBezTo>
                  <a:cubicBezTo>
                    <a:pt x="57" y="296"/>
                    <a:pt x="38" y="274"/>
                    <a:pt x="38" y="230"/>
                  </a:cubicBezTo>
                  <a:cubicBezTo>
                    <a:pt x="38" y="97"/>
                    <a:pt x="38" y="97"/>
                    <a:pt x="38" y="97"/>
                  </a:cubicBezTo>
                  <a:cubicBezTo>
                    <a:pt x="0" y="97"/>
                    <a:pt x="0" y="97"/>
                    <a:pt x="0" y="97"/>
                  </a:cubicBezTo>
                  <a:cubicBezTo>
                    <a:pt x="0" y="66"/>
                    <a:pt x="0" y="66"/>
                    <a:pt x="0" y="66"/>
                  </a:cubicBezTo>
                  <a:cubicBezTo>
                    <a:pt x="38" y="66"/>
                    <a:pt x="38" y="66"/>
                    <a:pt x="38" y="66"/>
                  </a:cubicBezTo>
                  <a:cubicBezTo>
                    <a:pt x="38" y="12"/>
                    <a:pt x="38" y="12"/>
                    <a:pt x="38" y="12"/>
                  </a:cubicBezTo>
                  <a:cubicBezTo>
                    <a:pt x="73" y="0"/>
                    <a:pt x="73" y="0"/>
                    <a:pt x="73" y="0"/>
                  </a:cubicBezTo>
                  <a:cubicBezTo>
                    <a:pt x="73" y="66"/>
                    <a:pt x="73" y="66"/>
                    <a:pt x="73" y="66"/>
                  </a:cubicBezTo>
                  <a:cubicBezTo>
                    <a:pt x="129" y="66"/>
                    <a:pt x="129" y="66"/>
                    <a:pt x="129" y="66"/>
                  </a:cubicBezTo>
                  <a:cubicBezTo>
                    <a:pt x="129" y="97"/>
                    <a:pt x="129" y="97"/>
                    <a:pt x="129" y="97"/>
                  </a:cubicBezTo>
                  <a:cubicBezTo>
                    <a:pt x="73" y="97"/>
                    <a:pt x="73" y="97"/>
                    <a:pt x="73" y="97"/>
                  </a:cubicBezTo>
                  <a:cubicBezTo>
                    <a:pt x="73" y="223"/>
                    <a:pt x="73" y="223"/>
                    <a:pt x="73" y="223"/>
                  </a:cubicBezTo>
                  <a:cubicBezTo>
                    <a:pt x="73" y="238"/>
                    <a:pt x="76" y="249"/>
                    <a:pt x="81" y="255"/>
                  </a:cubicBezTo>
                  <a:cubicBezTo>
                    <a:pt x="86" y="262"/>
                    <a:pt x="94" y="265"/>
                    <a:pt x="106" y="265"/>
                  </a:cubicBezTo>
                  <a:cubicBezTo>
                    <a:pt x="115" y="265"/>
                    <a:pt x="122" y="263"/>
                    <a:pt x="129" y="258"/>
                  </a:cubicBezTo>
                  <a:lnTo>
                    <a:pt x="129"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2" name="Freeform 14"/>
            <p:cNvSpPr>
              <a:spLocks/>
            </p:cNvSpPr>
            <p:nvPr userDrawn="1"/>
          </p:nvSpPr>
          <p:spPr bwMode="auto">
            <a:xfrm>
              <a:off x="1343" y="434"/>
              <a:ext cx="949" cy="743"/>
            </a:xfrm>
            <a:custGeom>
              <a:avLst/>
              <a:gdLst>
                <a:gd name="T0" fmla="*/ 401 w 401"/>
                <a:gd name="T1" fmla="*/ 0 h 314"/>
                <a:gd name="T2" fmla="*/ 314 w 401"/>
                <a:gd name="T3" fmla="*/ 314 h 314"/>
                <a:gd name="T4" fmla="*/ 271 w 401"/>
                <a:gd name="T5" fmla="*/ 314 h 314"/>
                <a:gd name="T6" fmla="*/ 208 w 401"/>
                <a:gd name="T7" fmla="*/ 84 h 314"/>
                <a:gd name="T8" fmla="*/ 203 w 401"/>
                <a:gd name="T9" fmla="*/ 52 h 314"/>
                <a:gd name="T10" fmla="*/ 202 w 401"/>
                <a:gd name="T11" fmla="*/ 52 h 314"/>
                <a:gd name="T12" fmla="*/ 196 w 401"/>
                <a:gd name="T13" fmla="*/ 83 h 314"/>
                <a:gd name="T14" fmla="*/ 132 w 401"/>
                <a:gd name="T15" fmla="*/ 314 h 314"/>
                <a:gd name="T16" fmla="*/ 90 w 401"/>
                <a:gd name="T17" fmla="*/ 314 h 314"/>
                <a:gd name="T18" fmla="*/ 0 w 401"/>
                <a:gd name="T19" fmla="*/ 0 h 314"/>
                <a:gd name="T20" fmla="*/ 40 w 401"/>
                <a:gd name="T21" fmla="*/ 0 h 314"/>
                <a:gd name="T22" fmla="*/ 105 w 401"/>
                <a:gd name="T23" fmla="*/ 240 h 314"/>
                <a:gd name="T24" fmla="*/ 111 w 401"/>
                <a:gd name="T25" fmla="*/ 272 h 314"/>
                <a:gd name="T26" fmla="*/ 112 w 401"/>
                <a:gd name="T27" fmla="*/ 272 h 314"/>
                <a:gd name="T28" fmla="*/ 118 w 401"/>
                <a:gd name="T29" fmla="*/ 240 h 314"/>
                <a:gd name="T30" fmla="*/ 187 w 401"/>
                <a:gd name="T31" fmla="*/ 0 h 314"/>
                <a:gd name="T32" fmla="*/ 222 w 401"/>
                <a:gd name="T33" fmla="*/ 0 h 314"/>
                <a:gd name="T34" fmla="*/ 287 w 401"/>
                <a:gd name="T35" fmla="*/ 242 h 314"/>
                <a:gd name="T36" fmla="*/ 292 w 401"/>
                <a:gd name="T37" fmla="*/ 271 h 314"/>
                <a:gd name="T38" fmla="*/ 293 w 401"/>
                <a:gd name="T39" fmla="*/ 271 h 314"/>
                <a:gd name="T40" fmla="*/ 299 w 401"/>
                <a:gd name="T41" fmla="*/ 241 h 314"/>
                <a:gd name="T42" fmla="*/ 362 w 401"/>
                <a:gd name="T43" fmla="*/ 0 h 314"/>
                <a:gd name="T44" fmla="*/ 401 w 401"/>
                <a:gd name="T45"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1" h="314">
                  <a:moveTo>
                    <a:pt x="401" y="0"/>
                  </a:moveTo>
                  <a:cubicBezTo>
                    <a:pt x="314" y="314"/>
                    <a:pt x="314" y="314"/>
                    <a:pt x="314" y="314"/>
                  </a:cubicBezTo>
                  <a:cubicBezTo>
                    <a:pt x="271" y="314"/>
                    <a:pt x="271" y="314"/>
                    <a:pt x="271" y="314"/>
                  </a:cubicBezTo>
                  <a:cubicBezTo>
                    <a:pt x="208" y="84"/>
                    <a:pt x="208" y="84"/>
                    <a:pt x="208" y="84"/>
                  </a:cubicBezTo>
                  <a:cubicBezTo>
                    <a:pt x="205" y="75"/>
                    <a:pt x="204" y="65"/>
                    <a:pt x="203" y="52"/>
                  </a:cubicBezTo>
                  <a:cubicBezTo>
                    <a:pt x="202" y="52"/>
                    <a:pt x="202" y="52"/>
                    <a:pt x="202" y="52"/>
                  </a:cubicBezTo>
                  <a:cubicBezTo>
                    <a:pt x="201" y="63"/>
                    <a:pt x="199" y="73"/>
                    <a:pt x="196" y="83"/>
                  </a:cubicBezTo>
                  <a:cubicBezTo>
                    <a:pt x="132" y="314"/>
                    <a:pt x="132" y="314"/>
                    <a:pt x="132" y="314"/>
                  </a:cubicBezTo>
                  <a:cubicBezTo>
                    <a:pt x="90" y="314"/>
                    <a:pt x="90" y="314"/>
                    <a:pt x="90" y="314"/>
                  </a:cubicBezTo>
                  <a:cubicBezTo>
                    <a:pt x="0" y="0"/>
                    <a:pt x="0" y="0"/>
                    <a:pt x="0" y="0"/>
                  </a:cubicBezTo>
                  <a:cubicBezTo>
                    <a:pt x="40" y="0"/>
                    <a:pt x="40" y="0"/>
                    <a:pt x="40" y="0"/>
                  </a:cubicBezTo>
                  <a:cubicBezTo>
                    <a:pt x="105" y="240"/>
                    <a:pt x="105" y="240"/>
                    <a:pt x="105" y="240"/>
                  </a:cubicBezTo>
                  <a:cubicBezTo>
                    <a:pt x="108" y="251"/>
                    <a:pt x="110" y="262"/>
                    <a:pt x="111" y="272"/>
                  </a:cubicBezTo>
                  <a:cubicBezTo>
                    <a:pt x="112" y="272"/>
                    <a:pt x="112" y="272"/>
                    <a:pt x="112" y="272"/>
                  </a:cubicBezTo>
                  <a:cubicBezTo>
                    <a:pt x="112" y="263"/>
                    <a:pt x="115" y="253"/>
                    <a:pt x="118" y="240"/>
                  </a:cubicBezTo>
                  <a:cubicBezTo>
                    <a:pt x="187" y="0"/>
                    <a:pt x="187" y="0"/>
                    <a:pt x="187" y="0"/>
                  </a:cubicBezTo>
                  <a:cubicBezTo>
                    <a:pt x="222" y="0"/>
                    <a:pt x="222" y="0"/>
                    <a:pt x="222" y="0"/>
                  </a:cubicBezTo>
                  <a:cubicBezTo>
                    <a:pt x="287" y="242"/>
                    <a:pt x="287" y="242"/>
                    <a:pt x="287" y="242"/>
                  </a:cubicBezTo>
                  <a:cubicBezTo>
                    <a:pt x="289" y="251"/>
                    <a:pt x="291" y="261"/>
                    <a:pt x="292" y="271"/>
                  </a:cubicBezTo>
                  <a:cubicBezTo>
                    <a:pt x="293" y="271"/>
                    <a:pt x="293" y="271"/>
                    <a:pt x="293" y="271"/>
                  </a:cubicBezTo>
                  <a:cubicBezTo>
                    <a:pt x="294" y="264"/>
                    <a:pt x="296" y="254"/>
                    <a:pt x="299" y="241"/>
                  </a:cubicBezTo>
                  <a:cubicBezTo>
                    <a:pt x="362" y="0"/>
                    <a:pt x="362" y="0"/>
                    <a:pt x="362" y="0"/>
                  </a:cubicBezTo>
                  <a:lnTo>
                    <a:pt x="40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 name="Freeform 15"/>
            <p:cNvSpPr>
              <a:spLocks noEditPoints="1"/>
            </p:cNvSpPr>
            <p:nvPr userDrawn="1"/>
          </p:nvSpPr>
          <p:spPr bwMode="auto">
            <a:xfrm>
              <a:off x="2325" y="633"/>
              <a:ext cx="513" cy="556"/>
            </a:xfrm>
            <a:custGeom>
              <a:avLst/>
              <a:gdLst>
                <a:gd name="T0" fmla="*/ 217 w 217"/>
                <a:gd name="T1" fmla="*/ 117 h 235"/>
                <a:gd name="T2" fmla="*/ 187 w 217"/>
                <a:gd name="T3" fmla="*/ 203 h 235"/>
                <a:gd name="T4" fmla="*/ 107 w 217"/>
                <a:gd name="T5" fmla="*/ 235 h 235"/>
                <a:gd name="T6" fmla="*/ 29 w 217"/>
                <a:gd name="T7" fmla="*/ 203 h 235"/>
                <a:gd name="T8" fmla="*/ 0 w 217"/>
                <a:gd name="T9" fmla="*/ 120 h 235"/>
                <a:gd name="T10" fmla="*/ 30 w 217"/>
                <a:gd name="T11" fmla="*/ 32 h 235"/>
                <a:gd name="T12" fmla="*/ 112 w 217"/>
                <a:gd name="T13" fmla="*/ 0 h 235"/>
                <a:gd name="T14" fmla="*/ 189 w 217"/>
                <a:gd name="T15" fmla="*/ 31 h 235"/>
                <a:gd name="T16" fmla="*/ 217 w 217"/>
                <a:gd name="T17" fmla="*/ 117 h 235"/>
                <a:gd name="T18" fmla="*/ 181 w 217"/>
                <a:gd name="T19" fmla="*/ 118 h 235"/>
                <a:gd name="T20" fmla="*/ 162 w 217"/>
                <a:gd name="T21" fmla="*/ 53 h 235"/>
                <a:gd name="T22" fmla="*/ 110 w 217"/>
                <a:gd name="T23" fmla="*/ 31 h 235"/>
                <a:gd name="T24" fmla="*/ 56 w 217"/>
                <a:gd name="T25" fmla="*/ 54 h 235"/>
                <a:gd name="T26" fmla="*/ 36 w 217"/>
                <a:gd name="T27" fmla="*/ 119 h 235"/>
                <a:gd name="T28" fmla="*/ 56 w 217"/>
                <a:gd name="T29" fmla="*/ 182 h 235"/>
                <a:gd name="T30" fmla="*/ 110 w 217"/>
                <a:gd name="T31" fmla="*/ 204 h 235"/>
                <a:gd name="T32" fmla="*/ 163 w 217"/>
                <a:gd name="T33" fmla="*/ 182 h 235"/>
                <a:gd name="T34" fmla="*/ 181 w 217"/>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 h="235">
                  <a:moveTo>
                    <a:pt x="217" y="117"/>
                  </a:moveTo>
                  <a:cubicBezTo>
                    <a:pt x="217" y="152"/>
                    <a:pt x="207" y="181"/>
                    <a:pt x="187" y="203"/>
                  </a:cubicBezTo>
                  <a:cubicBezTo>
                    <a:pt x="167" y="224"/>
                    <a:pt x="141" y="235"/>
                    <a:pt x="107" y="235"/>
                  </a:cubicBezTo>
                  <a:cubicBezTo>
                    <a:pt x="75" y="235"/>
                    <a:pt x="48" y="225"/>
                    <a:pt x="29" y="203"/>
                  </a:cubicBezTo>
                  <a:cubicBezTo>
                    <a:pt x="10" y="182"/>
                    <a:pt x="0" y="155"/>
                    <a:pt x="0" y="120"/>
                  </a:cubicBezTo>
                  <a:cubicBezTo>
                    <a:pt x="0" y="83"/>
                    <a:pt x="10" y="54"/>
                    <a:pt x="30" y="32"/>
                  </a:cubicBezTo>
                  <a:cubicBezTo>
                    <a:pt x="50" y="11"/>
                    <a:pt x="77" y="0"/>
                    <a:pt x="112" y="0"/>
                  </a:cubicBezTo>
                  <a:cubicBezTo>
                    <a:pt x="145" y="0"/>
                    <a:pt x="171" y="10"/>
                    <a:pt x="189" y="31"/>
                  </a:cubicBezTo>
                  <a:cubicBezTo>
                    <a:pt x="208" y="52"/>
                    <a:pt x="217" y="80"/>
                    <a:pt x="217" y="117"/>
                  </a:cubicBezTo>
                  <a:close/>
                  <a:moveTo>
                    <a:pt x="181" y="118"/>
                  </a:moveTo>
                  <a:cubicBezTo>
                    <a:pt x="181" y="90"/>
                    <a:pt x="175" y="68"/>
                    <a:pt x="162" y="53"/>
                  </a:cubicBezTo>
                  <a:cubicBezTo>
                    <a:pt x="150" y="38"/>
                    <a:pt x="133" y="31"/>
                    <a:pt x="110" y="31"/>
                  </a:cubicBezTo>
                  <a:cubicBezTo>
                    <a:pt x="87" y="31"/>
                    <a:pt x="69" y="38"/>
                    <a:pt x="56" y="54"/>
                  </a:cubicBezTo>
                  <a:cubicBezTo>
                    <a:pt x="43" y="69"/>
                    <a:pt x="36" y="91"/>
                    <a:pt x="36" y="119"/>
                  </a:cubicBezTo>
                  <a:cubicBezTo>
                    <a:pt x="36" y="146"/>
                    <a:pt x="43" y="167"/>
                    <a:pt x="56" y="182"/>
                  </a:cubicBezTo>
                  <a:cubicBezTo>
                    <a:pt x="69" y="197"/>
                    <a:pt x="87" y="204"/>
                    <a:pt x="110" y="204"/>
                  </a:cubicBezTo>
                  <a:cubicBezTo>
                    <a:pt x="133" y="204"/>
                    <a:pt x="150"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 name="Freeform 16"/>
            <p:cNvSpPr>
              <a:spLocks/>
            </p:cNvSpPr>
            <p:nvPr userDrawn="1"/>
          </p:nvSpPr>
          <p:spPr bwMode="auto">
            <a:xfrm>
              <a:off x="2968" y="635"/>
              <a:ext cx="272" cy="542"/>
            </a:xfrm>
            <a:custGeom>
              <a:avLst/>
              <a:gdLst>
                <a:gd name="T0" fmla="*/ 115 w 115"/>
                <a:gd name="T1" fmla="*/ 41 h 229"/>
                <a:gd name="T2" fmla="*/ 88 w 115"/>
                <a:gd name="T3" fmla="*/ 33 h 229"/>
                <a:gd name="T4" fmla="*/ 50 w 115"/>
                <a:gd name="T5" fmla="*/ 56 h 229"/>
                <a:gd name="T6" fmla="*/ 35 w 115"/>
                <a:gd name="T7" fmla="*/ 114 h 229"/>
                <a:gd name="T8" fmla="*/ 35 w 115"/>
                <a:gd name="T9" fmla="*/ 229 h 229"/>
                <a:gd name="T10" fmla="*/ 0 w 115"/>
                <a:gd name="T11" fmla="*/ 229 h 229"/>
                <a:gd name="T12" fmla="*/ 0 w 115"/>
                <a:gd name="T13" fmla="*/ 4 h 229"/>
                <a:gd name="T14" fmla="*/ 35 w 115"/>
                <a:gd name="T15" fmla="*/ 4 h 229"/>
                <a:gd name="T16" fmla="*/ 35 w 115"/>
                <a:gd name="T17" fmla="*/ 51 h 229"/>
                <a:gd name="T18" fmla="*/ 36 w 115"/>
                <a:gd name="T19" fmla="*/ 51 h 229"/>
                <a:gd name="T20" fmla="*/ 59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8" y="36"/>
                    <a:pt x="100" y="33"/>
                    <a:pt x="88" y="33"/>
                  </a:cubicBezTo>
                  <a:cubicBezTo>
                    <a:pt x="72" y="33"/>
                    <a:pt x="59" y="41"/>
                    <a:pt x="50" y="56"/>
                  </a:cubicBezTo>
                  <a:cubicBezTo>
                    <a:pt x="40" y="71"/>
                    <a:pt x="35" y="90"/>
                    <a:pt x="35" y="114"/>
                  </a:cubicBezTo>
                  <a:cubicBezTo>
                    <a:pt x="35" y="229"/>
                    <a:pt x="35" y="229"/>
                    <a:pt x="35" y="229"/>
                  </a:cubicBezTo>
                  <a:cubicBezTo>
                    <a:pt x="0" y="229"/>
                    <a:pt x="0" y="229"/>
                    <a:pt x="0" y="229"/>
                  </a:cubicBezTo>
                  <a:cubicBezTo>
                    <a:pt x="0" y="4"/>
                    <a:pt x="0" y="4"/>
                    <a:pt x="0" y="4"/>
                  </a:cubicBezTo>
                  <a:cubicBezTo>
                    <a:pt x="35" y="4"/>
                    <a:pt x="35" y="4"/>
                    <a:pt x="35" y="4"/>
                  </a:cubicBezTo>
                  <a:cubicBezTo>
                    <a:pt x="35" y="51"/>
                    <a:pt x="35" y="51"/>
                    <a:pt x="35" y="51"/>
                  </a:cubicBezTo>
                  <a:cubicBezTo>
                    <a:pt x="36" y="51"/>
                    <a:pt x="36" y="51"/>
                    <a:pt x="36" y="51"/>
                  </a:cubicBezTo>
                  <a:cubicBezTo>
                    <a:pt x="41" y="35"/>
                    <a:pt x="48" y="23"/>
                    <a:pt x="59" y="14"/>
                  </a:cubicBezTo>
                  <a:cubicBezTo>
                    <a:pt x="69" y="5"/>
                    <a:pt x="80"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 name="Rectangle 17"/>
            <p:cNvSpPr>
              <a:spLocks noChangeArrowheads="1"/>
            </p:cNvSpPr>
            <p:nvPr userDrawn="1"/>
          </p:nvSpPr>
          <p:spPr bwMode="auto">
            <a:xfrm>
              <a:off x="3330" y="392"/>
              <a:ext cx="86" cy="7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 name="Freeform 18"/>
            <p:cNvSpPr>
              <a:spLocks noEditPoints="1"/>
            </p:cNvSpPr>
            <p:nvPr userDrawn="1"/>
          </p:nvSpPr>
          <p:spPr bwMode="auto">
            <a:xfrm>
              <a:off x="3543" y="392"/>
              <a:ext cx="483" cy="797"/>
            </a:xfrm>
            <a:custGeom>
              <a:avLst/>
              <a:gdLst>
                <a:gd name="T0" fmla="*/ 204 w 204"/>
                <a:gd name="T1" fmla="*/ 332 h 337"/>
                <a:gd name="T2" fmla="*/ 168 w 204"/>
                <a:gd name="T3" fmla="*/ 332 h 337"/>
                <a:gd name="T4" fmla="*/ 168 w 204"/>
                <a:gd name="T5" fmla="*/ 294 h 337"/>
                <a:gd name="T6" fmla="*/ 168 w 204"/>
                <a:gd name="T7" fmla="*/ 294 h 337"/>
                <a:gd name="T8" fmla="*/ 92 w 204"/>
                <a:gd name="T9" fmla="*/ 337 h 337"/>
                <a:gd name="T10" fmla="*/ 25 w 204"/>
                <a:gd name="T11" fmla="*/ 307 h 337"/>
                <a:gd name="T12" fmla="*/ 0 w 204"/>
                <a:gd name="T13" fmla="*/ 225 h 337"/>
                <a:gd name="T14" fmla="*/ 28 w 204"/>
                <a:gd name="T15" fmla="*/ 136 h 337"/>
                <a:gd name="T16" fmla="*/ 101 w 204"/>
                <a:gd name="T17" fmla="*/ 102 h 337"/>
                <a:gd name="T18" fmla="*/ 168 w 204"/>
                <a:gd name="T19" fmla="*/ 138 h 337"/>
                <a:gd name="T20" fmla="*/ 168 w 204"/>
                <a:gd name="T21" fmla="*/ 138 h 337"/>
                <a:gd name="T22" fmla="*/ 168 w 204"/>
                <a:gd name="T23" fmla="*/ 0 h 337"/>
                <a:gd name="T24" fmla="*/ 204 w 204"/>
                <a:gd name="T25" fmla="*/ 0 h 337"/>
                <a:gd name="T26" fmla="*/ 204 w 204"/>
                <a:gd name="T27" fmla="*/ 332 h 337"/>
                <a:gd name="T28" fmla="*/ 168 w 204"/>
                <a:gd name="T29" fmla="*/ 230 h 337"/>
                <a:gd name="T30" fmla="*/ 168 w 204"/>
                <a:gd name="T31" fmla="*/ 197 h 337"/>
                <a:gd name="T32" fmla="*/ 150 w 204"/>
                <a:gd name="T33" fmla="*/ 151 h 337"/>
                <a:gd name="T34" fmla="*/ 106 w 204"/>
                <a:gd name="T35" fmla="*/ 133 h 337"/>
                <a:gd name="T36" fmla="*/ 55 w 204"/>
                <a:gd name="T37" fmla="*/ 157 h 337"/>
                <a:gd name="T38" fmla="*/ 37 w 204"/>
                <a:gd name="T39" fmla="*/ 223 h 337"/>
                <a:gd name="T40" fmla="*/ 54 w 204"/>
                <a:gd name="T41" fmla="*/ 284 h 337"/>
                <a:gd name="T42" fmla="*/ 102 w 204"/>
                <a:gd name="T43" fmla="*/ 306 h 337"/>
                <a:gd name="T44" fmla="*/ 150 w 204"/>
                <a:gd name="T45" fmla="*/ 285 h 337"/>
                <a:gd name="T46" fmla="*/ 168 w 204"/>
                <a:gd name="T47" fmla="*/ 23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4" h="337">
                  <a:moveTo>
                    <a:pt x="204" y="332"/>
                  </a:moveTo>
                  <a:cubicBezTo>
                    <a:pt x="168" y="332"/>
                    <a:pt x="168" y="332"/>
                    <a:pt x="168" y="332"/>
                  </a:cubicBezTo>
                  <a:cubicBezTo>
                    <a:pt x="168" y="294"/>
                    <a:pt x="168" y="294"/>
                    <a:pt x="168" y="294"/>
                  </a:cubicBezTo>
                  <a:cubicBezTo>
                    <a:pt x="168" y="294"/>
                    <a:pt x="168" y="294"/>
                    <a:pt x="168" y="294"/>
                  </a:cubicBezTo>
                  <a:cubicBezTo>
                    <a:pt x="151" y="323"/>
                    <a:pt x="126" y="337"/>
                    <a:pt x="92" y="337"/>
                  </a:cubicBezTo>
                  <a:cubicBezTo>
                    <a:pt x="64" y="337"/>
                    <a:pt x="42" y="327"/>
                    <a:pt x="25" y="307"/>
                  </a:cubicBezTo>
                  <a:cubicBezTo>
                    <a:pt x="9" y="286"/>
                    <a:pt x="0" y="259"/>
                    <a:pt x="0" y="225"/>
                  </a:cubicBezTo>
                  <a:cubicBezTo>
                    <a:pt x="0" y="188"/>
                    <a:pt x="10" y="158"/>
                    <a:pt x="28" y="136"/>
                  </a:cubicBezTo>
                  <a:cubicBezTo>
                    <a:pt x="46" y="113"/>
                    <a:pt x="71" y="102"/>
                    <a:pt x="101" y="102"/>
                  </a:cubicBezTo>
                  <a:cubicBezTo>
                    <a:pt x="132" y="102"/>
                    <a:pt x="154" y="114"/>
                    <a:pt x="168" y="138"/>
                  </a:cubicBezTo>
                  <a:cubicBezTo>
                    <a:pt x="168" y="138"/>
                    <a:pt x="168" y="138"/>
                    <a:pt x="168" y="138"/>
                  </a:cubicBezTo>
                  <a:cubicBezTo>
                    <a:pt x="168" y="0"/>
                    <a:pt x="168" y="0"/>
                    <a:pt x="168" y="0"/>
                  </a:cubicBezTo>
                  <a:cubicBezTo>
                    <a:pt x="204" y="0"/>
                    <a:pt x="204" y="0"/>
                    <a:pt x="204" y="0"/>
                  </a:cubicBezTo>
                  <a:lnTo>
                    <a:pt x="204" y="332"/>
                  </a:lnTo>
                  <a:close/>
                  <a:moveTo>
                    <a:pt x="168" y="230"/>
                  </a:moveTo>
                  <a:cubicBezTo>
                    <a:pt x="168" y="197"/>
                    <a:pt x="168" y="197"/>
                    <a:pt x="168" y="197"/>
                  </a:cubicBezTo>
                  <a:cubicBezTo>
                    <a:pt x="168" y="179"/>
                    <a:pt x="162" y="163"/>
                    <a:pt x="150" y="151"/>
                  </a:cubicBezTo>
                  <a:cubicBezTo>
                    <a:pt x="138" y="139"/>
                    <a:pt x="123" y="133"/>
                    <a:pt x="106" y="133"/>
                  </a:cubicBezTo>
                  <a:cubicBezTo>
                    <a:pt x="85" y="133"/>
                    <a:pt x="68" y="141"/>
                    <a:pt x="55" y="157"/>
                  </a:cubicBezTo>
                  <a:cubicBezTo>
                    <a:pt x="43" y="173"/>
                    <a:pt x="37" y="195"/>
                    <a:pt x="37" y="223"/>
                  </a:cubicBezTo>
                  <a:cubicBezTo>
                    <a:pt x="37" y="249"/>
                    <a:pt x="43" y="269"/>
                    <a:pt x="54" y="284"/>
                  </a:cubicBezTo>
                  <a:cubicBezTo>
                    <a:pt x="66" y="299"/>
                    <a:pt x="82" y="306"/>
                    <a:pt x="102" y="306"/>
                  </a:cubicBezTo>
                  <a:cubicBezTo>
                    <a:pt x="121" y="306"/>
                    <a:pt x="137" y="299"/>
                    <a:pt x="150" y="285"/>
                  </a:cubicBezTo>
                  <a:cubicBezTo>
                    <a:pt x="162" y="271"/>
                    <a:pt x="168" y="252"/>
                    <a:pt x="168" y="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 name="Freeform 19"/>
            <p:cNvSpPr>
              <a:spLocks/>
            </p:cNvSpPr>
            <p:nvPr userDrawn="1"/>
          </p:nvSpPr>
          <p:spPr bwMode="auto">
            <a:xfrm>
              <a:off x="4123" y="645"/>
              <a:ext cx="728" cy="532"/>
            </a:xfrm>
            <a:custGeom>
              <a:avLst/>
              <a:gdLst>
                <a:gd name="T0" fmla="*/ 308 w 308"/>
                <a:gd name="T1" fmla="*/ 0 h 225"/>
                <a:gd name="T2" fmla="*/ 242 w 308"/>
                <a:gd name="T3" fmla="*/ 225 h 225"/>
                <a:gd name="T4" fmla="*/ 206 w 308"/>
                <a:gd name="T5" fmla="*/ 225 h 225"/>
                <a:gd name="T6" fmla="*/ 160 w 308"/>
                <a:gd name="T7" fmla="*/ 64 h 225"/>
                <a:gd name="T8" fmla="*/ 157 w 308"/>
                <a:gd name="T9" fmla="*/ 43 h 225"/>
                <a:gd name="T10" fmla="*/ 156 w 308"/>
                <a:gd name="T11" fmla="*/ 43 h 225"/>
                <a:gd name="T12" fmla="*/ 151 w 308"/>
                <a:gd name="T13" fmla="*/ 64 h 225"/>
                <a:gd name="T14" fmla="*/ 102 w 308"/>
                <a:gd name="T15" fmla="*/ 225 h 225"/>
                <a:gd name="T16" fmla="*/ 67 w 308"/>
                <a:gd name="T17" fmla="*/ 225 h 225"/>
                <a:gd name="T18" fmla="*/ 0 w 308"/>
                <a:gd name="T19" fmla="*/ 0 h 225"/>
                <a:gd name="T20" fmla="*/ 37 w 308"/>
                <a:gd name="T21" fmla="*/ 0 h 225"/>
                <a:gd name="T22" fmla="*/ 83 w 308"/>
                <a:gd name="T23" fmla="*/ 169 h 225"/>
                <a:gd name="T24" fmla="*/ 86 w 308"/>
                <a:gd name="T25" fmla="*/ 189 h 225"/>
                <a:gd name="T26" fmla="*/ 87 w 308"/>
                <a:gd name="T27" fmla="*/ 189 h 225"/>
                <a:gd name="T28" fmla="*/ 91 w 308"/>
                <a:gd name="T29" fmla="*/ 169 h 225"/>
                <a:gd name="T30" fmla="*/ 142 w 308"/>
                <a:gd name="T31" fmla="*/ 0 h 225"/>
                <a:gd name="T32" fmla="*/ 174 w 308"/>
                <a:gd name="T33" fmla="*/ 0 h 225"/>
                <a:gd name="T34" fmla="*/ 220 w 308"/>
                <a:gd name="T35" fmla="*/ 169 h 225"/>
                <a:gd name="T36" fmla="*/ 223 w 308"/>
                <a:gd name="T37" fmla="*/ 190 h 225"/>
                <a:gd name="T38" fmla="*/ 225 w 308"/>
                <a:gd name="T39" fmla="*/ 190 h 225"/>
                <a:gd name="T40" fmla="*/ 228 w 308"/>
                <a:gd name="T41" fmla="*/ 169 h 225"/>
                <a:gd name="T42" fmla="*/ 273 w 308"/>
                <a:gd name="T43" fmla="*/ 0 h 225"/>
                <a:gd name="T44" fmla="*/ 308 w 308"/>
                <a:gd name="T45"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8" h="225">
                  <a:moveTo>
                    <a:pt x="308" y="0"/>
                  </a:moveTo>
                  <a:cubicBezTo>
                    <a:pt x="242" y="225"/>
                    <a:pt x="242" y="225"/>
                    <a:pt x="242" y="225"/>
                  </a:cubicBezTo>
                  <a:cubicBezTo>
                    <a:pt x="206" y="225"/>
                    <a:pt x="206" y="225"/>
                    <a:pt x="206" y="225"/>
                  </a:cubicBezTo>
                  <a:cubicBezTo>
                    <a:pt x="160" y="64"/>
                    <a:pt x="160" y="64"/>
                    <a:pt x="160" y="64"/>
                  </a:cubicBezTo>
                  <a:cubicBezTo>
                    <a:pt x="158" y="59"/>
                    <a:pt x="157" y="52"/>
                    <a:pt x="157" y="43"/>
                  </a:cubicBezTo>
                  <a:cubicBezTo>
                    <a:pt x="156" y="43"/>
                    <a:pt x="156" y="43"/>
                    <a:pt x="156" y="43"/>
                  </a:cubicBezTo>
                  <a:cubicBezTo>
                    <a:pt x="155" y="49"/>
                    <a:pt x="154" y="55"/>
                    <a:pt x="151" y="64"/>
                  </a:cubicBezTo>
                  <a:cubicBezTo>
                    <a:pt x="102" y="225"/>
                    <a:pt x="102" y="225"/>
                    <a:pt x="102" y="225"/>
                  </a:cubicBezTo>
                  <a:cubicBezTo>
                    <a:pt x="67" y="225"/>
                    <a:pt x="67" y="225"/>
                    <a:pt x="67" y="225"/>
                  </a:cubicBezTo>
                  <a:cubicBezTo>
                    <a:pt x="0" y="0"/>
                    <a:pt x="0" y="0"/>
                    <a:pt x="0" y="0"/>
                  </a:cubicBezTo>
                  <a:cubicBezTo>
                    <a:pt x="37" y="0"/>
                    <a:pt x="37" y="0"/>
                    <a:pt x="37" y="0"/>
                  </a:cubicBezTo>
                  <a:cubicBezTo>
                    <a:pt x="83" y="169"/>
                    <a:pt x="83" y="169"/>
                    <a:pt x="83" y="169"/>
                  </a:cubicBezTo>
                  <a:cubicBezTo>
                    <a:pt x="84" y="175"/>
                    <a:pt x="85" y="182"/>
                    <a:pt x="86" y="189"/>
                  </a:cubicBezTo>
                  <a:cubicBezTo>
                    <a:pt x="87" y="189"/>
                    <a:pt x="87" y="189"/>
                    <a:pt x="87" y="189"/>
                  </a:cubicBezTo>
                  <a:cubicBezTo>
                    <a:pt x="88" y="184"/>
                    <a:pt x="89" y="177"/>
                    <a:pt x="91" y="169"/>
                  </a:cubicBezTo>
                  <a:cubicBezTo>
                    <a:pt x="142" y="0"/>
                    <a:pt x="142" y="0"/>
                    <a:pt x="142" y="0"/>
                  </a:cubicBezTo>
                  <a:cubicBezTo>
                    <a:pt x="174" y="0"/>
                    <a:pt x="174" y="0"/>
                    <a:pt x="174" y="0"/>
                  </a:cubicBezTo>
                  <a:cubicBezTo>
                    <a:pt x="220" y="169"/>
                    <a:pt x="220" y="169"/>
                    <a:pt x="220" y="169"/>
                  </a:cubicBezTo>
                  <a:cubicBezTo>
                    <a:pt x="222" y="175"/>
                    <a:pt x="223" y="182"/>
                    <a:pt x="223" y="190"/>
                  </a:cubicBezTo>
                  <a:cubicBezTo>
                    <a:pt x="225" y="190"/>
                    <a:pt x="225" y="190"/>
                    <a:pt x="225" y="190"/>
                  </a:cubicBezTo>
                  <a:cubicBezTo>
                    <a:pt x="225" y="183"/>
                    <a:pt x="226" y="176"/>
                    <a:pt x="228" y="169"/>
                  </a:cubicBezTo>
                  <a:cubicBezTo>
                    <a:pt x="273" y="0"/>
                    <a:pt x="273" y="0"/>
                    <a:pt x="273" y="0"/>
                  </a:cubicBezTo>
                  <a:lnTo>
                    <a:pt x="3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 name="Freeform 20"/>
            <p:cNvSpPr>
              <a:spLocks noEditPoints="1"/>
            </p:cNvSpPr>
            <p:nvPr userDrawn="1"/>
          </p:nvSpPr>
          <p:spPr bwMode="auto">
            <a:xfrm>
              <a:off x="4939" y="401"/>
              <a:ext cx="109" cy="776"/>
            </a:xfrm>
            <a:custGeom>
              <a:avLst/>
              <a:gdLst>
                <a:gd name="T0" fmla="*/ 46 w 46"/>
                <a:gd name="T1" fmla="*/ 23 h 328"/>
                <a:gd name="T2" fmla="*/ 39 w 46"/>
                <a:gd name="T3" fmla="*/ 40 h 328"/>
                <a:gd name="T4" fmla="*/ 23 w 46"/>
                <a:gd name="T5" fmla="*/ 46 h 328"/>
                <a:gd name="T6" fmla="*/ 6 w 46"/>
                <a:gd name="T7" fmla="*/ 40 h 328"/>
                <a:gd name="T8" fmla="*/ 0 w 46"/>
                <a:gd name="T9" fmla="*/ 23 h 328"/>
                <a:gd name="T10" fmla="*/ 6 w 46"/>
                <a:gd name="T11" fmla="*/ 7 h 328"/>
                <a:gd name="T12" fmla="*/ 23 w 46"/>
                <a:gd name="T13" fmla="*/ 0 h 328"/>
                <a:gd name="T14" fmla="*/ 39 w 46"/>
                <a:gd name="T15" fmla="*/ 7 h 328"/>
                <a:gd name="T16" fmla="*/ 46 w 46"/>
                <a:gd name="T17" fmla="*/ 23 h 328"/>
                <a:gd name="T18" fmla="*/ 40 w 46"/>
                <a:gd name="T19" fmla="*/ 328 h 328"/>
                <a:gd name="T20" fmla="*/ 4 w 46"/>
                <a:gd name="T21" fmla="*/ 328 h 328"/>
                <a:gd name="T22" fmla="*/ 4 w 46"/>
                <a:gd name="T23" fmla="*/ 103 h 328"/>
                <a:gd name="T24" fmla="*/ 40 w 46"/>
                <a:gd name="T25" fmla="*/ 103 h 328"/>
                <a:gd name="T26" fmla="*/ 40 w 46"/>
                <a:gd name="T2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328">
                  <a:moveTo>
                    <a:pt x="46" y="23"/>
                  </a:moveTo>
                  <a:cubicBezTo>
                    <a:pt x="46" y="30"/>
                    <a:pt x="44" y="35"/>
                    <a:pt x="39" y="40"/>
                  </a:cubicBezTo>
                  <a:cubicBezTo>
                    <a:pt x="34" y="44"/>
                    <a:pt x="29" y="46"/>
                    <a:pt x="23" y="46"/>
                  </a:cubicBezTo>
                  <a:cubicBezTo>
                    <a:pt x="16" y="46"/>
                    <a:pt x="11" y="44"/>
                    <a:pt x="6" y="40"/>
                  </a:cubicBezTo>
                  <a:cubicBezTo>
                    <a:pt x="2" y="36"/>
                    <a:pt x="0" y="30"/>
                    <a:pt x="0" y="23"/>
                  </a:cubicBezTo>
                  <a:cubicBezTo>
                    <a:pt x="0" y="17"/>
                    <a:pt x="2" y="11"/>
                    <a:pt x="6" y="7"/>
                  </a:cubicBezTo>
                  <a:cubicBezTo>
                    <a:pt x="10" y="2"/>
                    <a:pt x="16" y="0"/>
                    <a:pt x="23" y="0"/>
                  </a:cubicBezTo>
                  <a:cubicBezTo>
                    <a:pt x="29" y="0"/>
                    <a:pt x="35" y="2"/>
                    <a:pt x="39" y="7"/>
                  </a:cubicBezTo>
                  <a:cubicBezTo>
                    <a:pt x="44" y="11"/>
                    <a:pt x="46" y="17"/>
                    <a:pt x="46" y="23"/>
                  </a:cubicBezTo>
                  <a:close/>
                  <a:moveTo>
                    <a:pt x="40" y="328"/>
                  </a:moveTo>
                  <a:cubicBezTo>
                    <a:pt x="4" y="328"/>
                    <a:pt x="4" y="328"/>
                    <a:pt x="4" y="328"/>
                  </a:cubicBezTo>
                  <a:cubicBezTo>
                    <a:pt x="4" y="103"/>
                    <a:pt x="4" y="103"/>
                    <a:pt x="4" y="103"/>
                  </a:cubicBezTo>
                  <a:cubicBezTo>
                    <a:pt x="40" y="103"/>
                    <a:pt x="40" y="103"/>
                    <a:pt x="40" y="103"/>
                  </a:cubicBezTo>
                  <a:lnTo>
                    <a:pt x="40" y="3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 name="Freeform 21"/>
            <p:cNvSpPr>
              <a:spLocks noEditPoints="1"/>
            </p:cNvSpPr>
            <p:nvPr userDrawn="1"/>
          </p:nvSpPr>
          <p:spPr bwMode="auto">
            <a:xfrm>
              <a:off x="5164" y="392"/>
              <a:ext cx="480" cy="797"/>
            </a:xfrm>
            <a:custGeom>
              <a:avLst/>
              <a:gdLst>
                <a:gd name="T0" fmla="*/ 203 w 203"/>
                <a:gd name="T1" fmla="*/ 332 h 337"/>
                <a:gd name="T2" fmla="*/ 168 w 203"/>
                <a:gd name="T3" fmla="*/ 332 h 337"/>
                <a:gd name="T4" fmla="*/ 168 w 203"/>
                <a:gd name="T5" fmla="*/ 294 h 337"/>
                <a:gd name="T6" fmla="*/ 167 w 203"/>
                <a:gd name="T7" fmla="*/ 294 h 337"/>
                <a:gd name="T8" fmla="*/ 91 w 203"/>
                <a:gd name="T9" fmla="*/ 337 h 337"/>
                <a:gd name="T10" fmla="*/ 24 w 203"/>
                <a:gd name="T11" fmla="*/ 307 h 337"/>
                <a:gd name="T12" fmla="*/ 0 w 203"/>
                <a:gd name="T13" fmla="*/ 225 h 337"/>
                <a:gd name="T14" fmla="*/ 27 w 203"/>
                <a:gd name="T15" fmla="*/ 136 h 337"/>
                <a:gd name="T16" fmla="*/ 101 w 203"/>
                <a:gd name="T17" fmla="*/ 102 h 337"/>
                <a:gd name="T18" fmla="*/ 167 w 203"/>
                <a:gd name="T19" fmla="*/ 138 h 337"/>
                <a:gd name="T20" fmla="*/ 168 w 203"/>
                <a:gd name="T21" fmla="*/ 138 h 337"/>
                <a:gd name="T22" fmla="*/ 168 w 203"/>
                <a:gd name="T23" fmla="*/ 0 h 337"/>
                <a:gd name="T24" fmla="*/ 203 w 203"/>
                <a:gd name="T25" fmla="*/ 0 h 337"/>
                <a:gd name="T26" fmla="*/ 203 w 203"/>
                <a:gd name="T27" fmla="*/ 332 h 337"/>
                <a:gd name="T28" fmla="*/ 168 w 203"/>
                <a:gd name="T29" fmla="*/ 230 h 337"/>
                <a:gd name="T30" fmla="*/ 168 w 203"/>
                <a:gd name="T31" fmla="*/ 197 h 337"/>
                <a:gd name="T32" fmla="*/ 149 w 203"/>
                <a:gd name="T33" fmla="*/ 151 h 337"/>
                <a:gd name="T34" fmla="*/ 105 w 203"/>
                <a:gd name="T35" fmla="*/ 133 h 337"/>
                <a:gd name="T36" fmla="*/ 54 w 203"/>
                <a:gd name="T37" fmla="*/ 157 h 337"/>
                <a:gd name="T38" fmla="*/ 36 w 203"/>
                <a:gd name="T39" fmla="*/ 223 h 337"/>
                <a:gd name="T40" fmla="*/ 53 w 203"/>
                <a:gd name="T41" fmla="*/ 284 h 337"/>
                <a:gd name="T42" fmla="*/ 101 w 203"/>
                <a:gd name="T43" fmla="*/ 306 h 337"/>
                <a:gd name="T44" fmla="*/ 149 w 203"/>
                <a:gd name="T45" fmla="*/ 285 h 337"/>
                <a:gd name="T46" fmla="*/ 168 w 203"/>
                <a:gd name="T47" fmla="*/ 23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3" h="337">
                  <a:moveTo>
                    <a:pt x="203" y="332"/>
                  </a:moveTo>
                  <a:cubicBezTo>
                    <a:pt x="168" y="332"/>
                    <a:pt x="168" y="332"/>
                    <a:pt x="168" y="332"/>
                  </a:cubicBezTo>
                  <a:cubicBezTo>
                    <a:pt x="168" y="294"/>
                    <a:pt x="168" y="294"/>
                    <a:pt x="168" y="294"/>
                  </a:cubicBezTo>
                  <a:cubicBezTo>
                    <a:pt x="167" y="294"/>
                    <a:pt x="167" y="294"/>
                    <a:pt x="167" y="294"/>
                  </a:cubicBezTo>
                  <a:cubicBezTo>
                    <a:pt x="150" y="323"/>
                    <a:pt x="125" y="337"/>
                    <a:pt x="91" y="337"/>
                  </a:cubicBezTo>
                  <a:cubicBezTo>
                    <a:pt x="63" y="337"/>
                    <a:pt x="41" y="327"/>
                    <a:pt x="24" y="307"/>
                  </a:cubicBezTo>
                  <a:cubicBezTo>
                    <a:pt x="8" y="286"/>
                    <a:pt x="0" y="259"/>
                    <a:pt x="0" y="225"/>
                  </a:cubicBezTo>
                  <a:cubicBezTo>
                    <a:pt x="0" y="188"/>
                    <a:pt x="9" y="158"/>
                    <a:pt x="27" y="136"/>
                  </a:cubicBezTo>
                  <a:cubicBezTo>
                    <a:pt x="45" y="113"/>
                    <a:pt x="70" y="102"/>
                    <a:pt x="101" y="102"/>
                  </a:cubicBezTo>
                  <a:cubicBezTo>
                    <a:pt x="131" y="102"/>
                    <a:pt x="153" y="114"/>
                    <a:pt x="167" y="138"/>
                  </a:cubicBezTo>
                  <a:cubicBezTo>
                    <a:pt x="168" y="138"/>
                    <a:pt x="168" y="138"/>
                    <a:pt x="168" y="138"/>
                  </a:cubicBezTo>
                  <a:cubicBezTo>
                    <a:pt x="168" y="0"/>
                    <a:pt x="168" y="0"/>
                    <a:pt x="168" y="0"/>
                  </a:cubicBezTo>
                  <a:cubicBezTo>
                    <a:pt x="203" y="0"/>
                    <a:pt x="203" y="0"/>
                    <a:pt x="203" y="0"/>
                  </a:cubicBezTo>
                  <a:lnTo>
                    <a:pt x="203" y="332"/>
                  </a:lnTo>
                  <a:close/>
                  <a:moveTo>
                    <a:pt x="168" y="230"/>
                  </a:moveTo>
                  <a:cubicBezTo>
                    <a:pt x="168" y="197"/>
                    <a:pt x="168" y="197"/>
                    <a:pt x="168" y="197"/>
                  </a:cubicBezTo>
                  <a:cubicBezTo>
                    <a:pt x="168" y="179"/>
                    <a:pt x="162" y="163"/>
                    <a:pt x="149" y="151"/>
                  </a:cubicBezTo>
                  <a:cubicBezTo>
                    <a:pt x="137" y="139"/>
                    <a:pt x="122" y="133"/>
                    <a:pt x="105" y="133"/>
                  </a:cubicBezTo>
                  <a:cubicBezTo>
                    <a:pt x="84" y="133"/>
                    <a:pt x="67" y="141"/>
                    <a:pt x="54" y="157"/>
                  </a:cubicBezTo>
                  <a:cubicBezTo>
                    <a:pt x="42" y="173"/>
                    <a:pt x="36" y="195"/>
                    <a:pt x="36" y="223"/>
                  </a:cubicBezTo>
                  <a:cubicBezTo>
                    <a:pt x="36" y="249"/>
                    <a:pt x="42" y="269"/>
                    <a:pt x="53" y="284"/>
                  </a:cubicBezTo>
                  <a:cubicBezTo>
                    <a:pt x="65" y="299"/>
                    <a:pt x="81" y="306"/>
                    <a:pt x="101" y="306"/>
                  </a:cubicBezTo>
                  <a:cubicBezTo>
                    <a:pt x="120" y="306"/>
                    <a:pt x="136" y="299"/>
                    <a:pt x="149" y="285"/>
                  </a:cubicBezTo>
                  <a:cubicBezTo>
                    <a:pt x="161" y="271"/>
                    <a:pt x="168" y="252"/>
                    <a:pt x="168" y="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 name="Freeform 22"/>
            <p:cNvSpPr>
              <a:spLocks noEditPoints="1"/>
            </p:cNvSpPr>
            <p:nvPr userDrawn="1"/>
          </p:nvSpPr>
          <p:spPr bwMode="auto">
            <a:xfrm>
              <a:off x="5774" y="633"/>
              <a:ext cx="454" cy="556"/>
            </a:xfrm>
            <a:custGeom>
              <a:avLst/>
              <a:gdLst>
                <a:gd name="T0" fmla="*/ 192 w 192"/>
                <a:gd name="T1" fmla="*/ 126 h 235"/>
                <a:gd name="T2" fmla="*/ 36 w 192"/>
                <a:gd name="T3" fmla="*/ 126 h 235"/>
                <a:gd name="T4" fmla="*/ 56 w 192"/>
                <a:gd name="T5" fmla="*/ 184 h 235"/>
                <a:gd name="T6" fmla="*/ 108 w 192"/>
                <a:gd name="T7" fmla="*/ 204 h 235"/>
                <a:gd name="T8" fmla="*/ 177 w 192"/>
                <a:gd name="T9" fmla="*/ 180 h 235"/>
                <a:gd name="T10" fmla="*/ 177 w 192"/>
                <a:gd name="T11" fmla="*/ 213 h 235"/>
                <a:gd name="T12" fmla="*/ 100 w 192"/>
                <a:gd name="T13" fmla="*/ 235 h 235"/>
                <a:gd name="T14" fmla="*/ 26 w 192"/>
                <a:gd name="T15" fmla="*/ 204 h 235"/>
                <a:gd name="T16" fmla="*/ 0 w 192"/>
                <a:gd name="T17" fmla="*/ 118 h 235"/>
                <a:gd name="T18" fmla="*/ 13 w 192"/>
                <a:gd name="T19" fmla="*/ 58 h 235"/>
                <a:gd name="T20" fmla="*/ 49 w 192"/>
                <a:gd name="T21" fmla="*/ 15 h 235"/>
                <a:gd name="T22" fmla="*/ 101 w 192"/>
                <a:gd name="T23" fmla="*/ 0 h 235"/>
                <a:gd name="T24" fmla="*/ 168 w 192"/>
                <a:gd name="T25" fmla="*/ 28 h 235"/>
                <a:gd name="T26" fmla="*/ 192 w 192"/>
                <a:gd name="T27" fmla="*/ 108 h 235"/>
                <a:gd name="T28" fmla="*/ 192 w 192"/>
                <a:gd name="T29" fmla="*/ 126 h 235"/>
                <a:gd name="T30" fmla="*/ 156 w 192"/>
                <a:gd name="T31" fmla="*/ 96 h 235"/>
                <a:gd name="T32" fmla="*/ 141 w 192"/>
                <a:gd name="T33" fmla="*/ 48 h 235"/>
                <a:gd name="T34" fmla="*/ 101 w 192"/>
                <a:gd name="T35" fmla="*/ 31 h 235"/>
                <a:gd name="T36" fmla="*/ 59 w 192"/>
                <a:gd name="T37" fmla="*/ 48 h 235"/>
                <a:gd name="T38" fmla="*/ 37 w 192"/>
                <a:gd name="T39" fmla="*/ 96 h 235"/>
                <a:gd name="T40" fmla="*/ 156 w 192"/>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2" h="235">
                  <a:moveTo>
                    <a:pt x="192" y="126"/>
                  </a:moveTo>
                  <a:cubicBezTo>
                    <a:pt x="36" y="126"/>
                    <a:pt x="36" y="126"/>
                    <a:pt x="36" y="126"/>
                  </a:cubicBezTo>
                  <a:cubicBezTo>
                    <a:pt x="37" y="152"/>
                    <a:pt x="43" y="171"/>
                    <a:pt x="56" y="184"/>
                  </a:cubicBezTo>
                  <a:cubicBezTo>
                    <a:pt x="69" y="198"/>
                    <a:pt x="86" y="204"/>
                    <a:pt x="108" y="204"/>
                  </a:cubicBezTo>
                  <a:cubicBezTo>
                    <a:pt x="133" y="204"/>
                    <a:pt x="156" y="196"/>
                    <a:pt x="177" y="180"/>
                  </a:cubicBezTo>
                  <a:cubicBezTo>
                    <a:pt x="177" y="213"/>
                    <a:pt x="177" y="213"/>
                    <a:pt x="177" y="213"/>
                  </a:cubicBezTo>
                  <a:cubicBezTo>
                    <a:pt x="157" y="228"/>
                    <a:pt x="132" y="235"/>
                    <a:pt x="100" y="235"/>
                  </a:cubicBezTo>
                  <a:cubicBezTo>
                    <a:pt x="68" y="235"/>
                    <a:pt x="44" y="225"/>
                    <a:pt x="26" y="204"/>
                  </a:cubicBezTo>
                  <a:cubicBezTo>
                    <a:pt x="8" y="183"/>
                    <a:pt x="0" y="155"/>
                    <a:pt x="0" y="118"/>
                  </a:cubicBezTo>
                  <a:cubicBezTo>
                    <a:pt x="0" y="96"/>
                    <a:pt x="4" y="76"/>
                    <a:pt x="13" y="58"/>
                  </a:cubicBezTo>
                  <a:cubicBezTo>
                    <a:pt x="22" y="39"/>
                    <a:pt x="34" y="25"/>
                    <a:pt x="49" y="15"/>
                  </a:cubicBezTo>
                  <a:cubicBezTo>
                    <a:pt x="65" y="5"/>
                    <a:pt x="82" y="0"/>
                    <a:pt x="101" y="0"/>
                  </a:cubicBezTo>
                  <a:cubicBezTo>
                    <a:pt x="130" y="0"/>
                    <a:pt x="152" y="9"/>
                    <a:pt x="168" y="28"/>
                  </a:cubicBezTo>
                  <a:cubicBezTo>
                    <a:pt x="184" y="47"/>
                    <a:pt x="192" y="74"/>
                    <a:pt x="192" y="108"/>
                  </a:cubicBezTo>
                  <a:lnTo>
                    <a:pt x="192" y="126"/>
                  </a:lnTo>
                  <a:close/>
                  <a:moveTo>
                    <a:pt x="156" y="96"/>
                  </a:moveTo>
                  <a:cubicBezTo>
                    <a:pt x="156" y="75"/>
                    <a:pt x="151" y="59"/>
                    <a:pt x="141" y="48"/>
                  </a:cubicBezTo>
                  <a:cubicBezTo>
                    <a:pt x="132" y="36"/>
                    <a:pt x="118" y="31"/>
                    <a:pt x="101" y="31"/>
                  </a:cubicBezTo>
                  <a:cubicBezTo>
                    <a:pt x="84" y="31"/>
                    <a:pt x="70" y="37"/>
                    <a:pt x="59" y="48"/>
                  </a:cubicBezTo>
                  <a:cubicBezTo>
                    <a:pt x="47" y="60"/>
                    <a:pt x="40" y="76"/>
                    <a:pt x="37" y="96"/>
                  </a:cubicBezTo>
                  <a:lnTo>
                    <a:pt x="15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1" name="Freeform 23"/>
            <p:cNvSpPr>
              <a:spLocks noEditPoints="1"/>
            </p:cNvSpPr>
            <p:nvPr userDrawn="1"/>
          </p:nvSpPr>
          <p:spPr bwMode="auto">
            <a:xfrm>
              <a:off x="1426" y="1557"/>
              <a:ext cx="447" cy="743"/>
            </a:xfrm>
            <a:custGeom>
              <a:avLst/>
              <a:gdLst>
                <a:gd name="T0" fmla="*/ 189 w 189"/>
                <a:gd name="T1" fmla="*/ 93 h 314"/>
                <a:gd name="T2" fmla="*/ 158 w 189"/>
                <a:gd name="T3" fmla="*/ 167 h 314"/>
                <a:gd name="T4" fmla="*/ 77 w 189"/>
                <a:gd name="T5" fmla="*/ 195 h 314"/>
                <a:gd name="T6" fmla="*/ 36 w 189"/>
                <a:gd name="T7" fmla="*/ 195 h 314"/>
                <a:gd name="T8" fmla="*/ 36 w 189"/>
                <a:gd name="T9" fmla="*/ 314 h 314"/>
                <a:gd name="T10" fmla="*/ 0 w 189"/>
                <a:gd name="T11" fmla="*/ 314 h 314"/>
                <a:gd name="T12" fmla="*/ 0 w 189"/>
                <a:gd name="T13" fmla="*/ 0 h 314"/>
                <a:gd name="T14" fmla="*/ 85 w 189"/>
                <a:gd name="T15" fmla="*/ 0 h 314"/>
                <a:gd name="T16" fmla="*/ 161 w 189"/>
                <a:gd name="T17" fmla="*/ 24 h 314"/>
                <a:gd name="T18" fmla="*/ 189 w 189"/>
                <a:gd name="T19" fmla="*/ 93 h 314"/>
                <a:gd name="T20" fmla="*/ 151 w 189"/>
                <a:gd name="T21" fmla="*/ 95 h 314"/>
                <a:gd name="T22" fmla="*/ 78 w 189"/>
                <a:gd name="T23" fmla="*/ 33 h 314"/>
                <a:gd name="T24" fmla="*/ 36 w 189"/>
                <a:gd name="T25" fmla="*/ 33 h 314"/>
                <a:gd name="T26" fmla="*/ 36 w 189"/>
                <a:gd name="T27" fmla="*/ 162 h 314"/>
                <a:gd name="T28" fmla="*/ 74 w 189"/>
                <a:gd name="T29" fmla="*/ 162 h 314"/>
                <a:gd name="T30" fmla="*/ 131 w 189"/>
                <a:gd name="T31" fmla="*/ 144 h 314"/>
                <a:gd name="T32" fmla="*/ 151 w 189"/>
                <a:gd name="T33" fmla="*/ 9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9" h="314">
                  <a:moveTo>
                    <a:pt x="189" y="93"/>
                  </a:moveTo>
                  <a:cubicBezTo>
                    <a:pt x="189" y="124"/>
                    <a:pt x="178" y="148"/>
                    <a:pt x="158" y="167"/>
                  </a:cubicBezTo>
                  <a:cubicBezTo>
                    <a:pt x="137" y="185"/>
                    <a:pt x="110" y="195"/>
                    <a:pt x="77" y="195"/>
                  </a:cubicBezTo>
                  <a:cubicBezTo>
                    <a:pt x="36" y="195"/>
                    <a:pt x="36" y="195"/>
                    <a:pt x="36" y="195"/>
                  </a:cubicBezTo>
                  <a:cubicBezTo>
                    <a:pt x="36" y="314"/>
                    <a:pt x="36" y="314"/>
                    <a:pt x="36" y="314"/>
                  </a:cubicBezTo>
                  <a:cubicBezTo>
                    <a:pt x="0" y="314"/>
                    <a:pt x="0" y="314"/>
                    <a:pt x="0" y="314"/>
                  </a:cubicBezTo>
                  <a:cubicBezTo>
                    <a:pt x="0" y="0"/>
                    <a:pt x="0" y="0"/>
                    <a:pt x="0" y="0"/>
                  </a:cubicBezTo>
                  <a:cubicBezTo>
                    <a:pt x="85" y="0"/>
                    <a:pt x="85" y="0"/>
                    <a:pt x="85" y="0"/>
                  </a:cubicBezTo>
                  <a:cubicBezTo>
                    <a:pt x="118" y="0"/>
                    <a:pt x="143" y="8"/>
                    <a:pt x="161" y="24"/>
                  </a:cubicBezTo>
                  <a:cubicBezTo>
                    <a:pt x="180" y="41"/>
                    <a:pt x="189" y="64"/>
                    <a:pt x="189" y="93"/>
                  </a:cubicBezTo>
                  <a:close/>
                  <a:moveTo>
                    <a:pt x="151" y="95"/>
                  </a:moveTo>
                  <a:cubicBezTo>
                    <a:pt x="151" y="54"/>
                    <a:pt x="127" y="33"/>
                    <a:pt x="78" y="33"/>
                  </a:cubicBezTo>
                  <a:cubicBezTo>
                    <a:pt x="36" y="33"/>
                    <a:pt x="36" y="33"/>
                    <a:pt x="36" y="33"/>
                  </a:cubicBezTo>
                  <a:cubicBezTo>
                    <a:pt x="36" y="162"/>
                    <a:pt x="36" y="162"/>
                    <a:pt x="36" y="162"/>
                  </a:cubicBezTo>
                  <a:cubicBezTo>
                    <a:pt x="74" y="162"/>
                    <a:pt x="74" y="162"/>
                    <a:pt x="74" y="162"/>
                  </a:cubicBezTo>
                  <a:cubicBezTo>
                    <a:pt x="99" y="162"/>
                    <a:pt x="118" y="156"/>
                    <a:pt x="131" y="144"/>
                  </a:cubicBezTo>
                  <a:cubicBezTo>
                    <a:pt x="144" y="133"/>
                    <a:pt x="151" y="117"/>
                    <a:pt x="151" y="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2" name="Freeform 24"/>
            <p:cNvSpPr>
              <a:spLocks noEditPoints="1"/>
            </p:cNvSpPr>
            <p:nvPr userDrawn="1"/>
          </p:nvSpPr>
          <p:spPr bwMode="auto">
            <a:xfrm>
              <a:off x="1923" y="1756"/>
              <a:ext cx="411" cy="556"/>
            </a:xfrm>
            <a:custGeom>
              <a:avLst/>
              <a:gdLst>
                <a:gd name="T0" fmla="*/ 174 w 174"/>
                <a:gd name="T1" fmla="*/ 230 h 235"/>
                <a:gd name="T2" fmla="*/ 139 w 174"/>
                <a:gd name="T3" fmla="*/ 230 h 235"/>
                <a:gd name="T4" fmla="*/ 139 w 174"/>
                <a:gd name="T5" fmla="*/ 195 h 235"/>
                <a:gd name="T6" fmla="*/ 138 w 174"/>
                <a:gd name="T7" fmla="*/ 195 h 235"/>
                <a:gd name="T8" fmla="*/ 70 w 174"/>
                <a:gd name="T9" fmla="*/ 235 h 235"/>
                <a:gd name="T10" fmla="*/ 19 w 174"/>
                <a:gd name="T11" fmla="*/ 218 h 235"/>
                <a:gd name="T12" fmla="*/ 0 w 174"/>
                <a:gd name="T13" fmla="*/ 170 h 235"/>
                <a:gd name="T14" fmla="*/ 73 w 174"/>
                <a:gd name="T15" fmla="*/ 97 h 235"/>
                <a:gd name="T16" fmla="*/ 139 w 174"/>
                <a:gd name="T17" fmla="*/ 87 h 235"/>
                <a:gd name="T18" fmla="*/ 93 w 174"/>
                <a:gd name="T19" fmla="*/ 31 h 235"/>
                <a:gd name="T20" fmla="*/ 21 w 174"/>
                <a:gd name="T21" fmla="*/ 58 h 235"/>
                <a:gd name="T22" fmla="*/ 21 w 174"/>
                <a:gd name="T23" fmla="*/ 21 h 235"/>
                <a:gd name="T24" fmla="*/ 55 w 174"/>
                <a:gd name="T25" fmla="*/ 7 h 235"/>
                <a:gd name="T26" fmla="*/ 96 w 174"/>
                <a:gd name="T27" fmla="*/ 0 h 235"/>
                <a:gd name="T28" fmla="*/ 174 w 174"/>
                <a:gd name="T29" fmla="*/ 84 h 235"/>
                <a:gd name="T30" fmla="*/ 174 w 174"/>
                <a:gd name="T31" fmla="*/ 230 h 235"/>
                <a:gd name="T32" fmla="*/ 139 w 174"/>
                <a:gd name="T33" fmla="*/ 116 h 235"/>
                <a:gd name="T34" fmla="*/ 85 w 174"/>
                <a:gd name="T35" fmla="*/ 124 h 235"/>
                <a:gd name="T36" fmla="*/ 47 w 174"/>
                <a:gd name="T37" fmla="*/ 137 h 235"/>
                <a:gd name="T38" fmla="*/ 36 w 174"/>
                <a:gd name="T39" fmla="*/ 167 h 235"/>
                <a:gd name="T40" fmla="*/ 48 w 174"/>
                <a:gd name="T41" fmla="*/ 194 h 235"/>
                <a:gd name="T42" fmla="*/ 78 w 174"/>
                <a:gd name="T43" fmla="*/ 204 h 235"/>
                <a:gd name="T44" fmla="*/ 122 w 174"/>
                <a:gd name="T45" fmla="*/ 186 h 235"/>
                <a:gd name="T46" fmla="*/ 139 w 174"/>
                <a:gd name="T47" fmla="*/ 139 h 235"/>
                <a:gd name="T48" fmla="*/ 139 w 174"/>
                <a:gd name="T49" fmla="*/ 11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 h="235">
                  <a:moveTo>
                    <a:pt x="174" y="230"/>
                  </a:moveTo>
                  <a:cubicBezTo>
                    <a:pt x="139" y="230"/>
                    <a:pt x="139" y="230"/>
                    <a:pt x="139" y="230"/>
                  </a:cubicBezTo>
                  <a:cubicBezTo>
                    <a:pt x="139" y="195"/>
                    <a:pt x="139" y="195"/>
                    <a:pt x="139" y="195"/>
                  </a:cubicBezTo>
                  <a:cubicBezTo>
                    <a:pt x="138" y="195"/>
                    <a:pt x="138" y="195"/>
                    <a:pt x="138" y="195"/>
                  </a:cubicBezTo>
                  <a:cubicBezTo>
                    <a:pt x="123" y="222"/>
                    <a:pt x="100" y="235"/>
                    <a:pt x="70" y="235"/>
                  </a:cubicBezTo>
                  <a:cubicBezTo>
                    <a:pt x="49" y="235"/>
                    <a:pt x="32" y="229"/>
                    <a:pt x="19" y="218"/>
                  </a:cubicBezTo>
                  <a:cubicBezTo>
                    <a:pt x="6" y="206"/>
                    <a:pt x="0" y="190"/>
                    <a:pt x="0" y="170"/>
                  </a:cubicBezTo>
                  <a:cubicBezTo>
                    <a:pt x="0" y="128"/>
                    <a:pt x="24" y="104"/>
                    <a:pt x="73" y="97"/>
                  </a:cubicBezTo>
                  <a:cubicBezTo>
                    <a:pt x="139" y="87"/>
                    <a:pt x="139" y="87"/>
                    <a:pt x="139" y="87"/>
                  </a:cubicBezTo>
                  <a:cubicBezTo>
                    <a:pt x="139" y="50"/>
                    <a:pt x="124" y="31"/>
                    <a:pt x="93" y="31"/>
                  </a:cubicBezTo>
                  <a:cubicBezTo>
                    <a:pt x="67" y="31"/>
                    <a:pt x="43" y="40"/>
                    <a:pt x="21" y="58"/>
                  </a:cubicBezTo>
                  <a:cubicBezTo>
                    <a:pt x="21" y="21"/>
                    <a:pt x="21" y="21"/>
                    <a:pt x="21" y="21"/>
                  </a:cubicBezTo>
                  <a:cubicBezTo>
                    <a:pt x="28" y="16"/>
                    <a:pt x="39" y="11"/>
                    <a:pt x="55" y="7"/>
                  </a:cubicBezTo>
                  <a:cubicBezTo>
                    <a:pt x="70" y="2"/>
                    <a:pt x="84" y="0"/>
                    <a:pt x="96" y="0"/>
                  </a:cubicBezTo>
                  <a:cubicBezTo>
                    <a:pt x="148" y="0"/>
                    <a:pt x="174" y="28"/>
                    <a:pt x="174" y="84"/>
                  </a:cubicBezTo>
                  <a:lnTo>
                    <a:pt x="174" y="230"/>
                  </a:lnTo>
                  <a:close/>
                  <a:moveTo>
                    <a:pt x="139" y="116"/>
                  </a:moveTo>
                  <a:cubicBezTo>
                    <a:pt x="85" y="124"/>
                    <a:pt x="85" y="124"/>
                    <a:pt x="85" y="124"/>
                  </a:cubicBezTo>
                  <a:cubicBezTo>
                    <a:pt x="67" y="126"/>
                    <a:pt x="54" y="131"/>
                    <a:pt x="47" y="137"/>
                  </a:cubicBezTo>
                  <a:cubicBezTo>
                    <a:pt x="40" y="143"/>
                    <a:pt x="36" y="153"/>
                    <a:pt x="36" y="167"/>
                  </a:cubicBezTo>
                  <a:cubicBezTo>
                    <a:pt x="36" y="178"/>
                    <a:pt x="40" y="187"/>
                    <a:pt x="48" y="194"/>
                  </a:cubicBezTo>
                  <a:cubicBezTo>
                    <a:pt x="56" y="201"/>
                    <a:pt x="66" y="204"/>
                    <a:pt x="78" y="204"/>
                  </a:cubicBezTo>
                  <a:cubicBezTo>
                    <a:pt x="96" y="204"/>
                    <a:pt x="110" y="198"/>
                    <a:pt x="122" y="186"/>
                  </a:cubicBezTo>
                  <a:cubicBezTo>
                    <a:pt x="133" y="173"/>
                    <a:pt x="139" y="157"/>
                    <a:pt x="139" y="139"/>
                  </a:cubicBezTo>
                  <a:lnTo>
                    <a:pt x="139"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3" name="Freeform 25"/>
            <p:cNvSpPr>
              <a:spLocks/>
            </p:cNvSpPr>
            <p:nvPr userDrawn="1"/>
          </p:nvSpPr>
          <p:spPr bwMode="auto">
            <a:xfrm>
              <a:off x="2493" y="1758"/>
              <a:ext cx="272" cy="542"/>
            </a:xfrm>
            <a:custGeom>
              <a:avLst/>
              <a:gdLst>
                <a:gd name="T0" fmla="*/ 115 w 115"/>
                <a:gd name="T1" fmla="*/ 41 h 229"/>
                <a:gd name="T2" fmla="*/ 88 w 115"/>
                <a:gd name="T3" fmla="*/ 33 h 229"/>
                <a:gd name="T4" fmla="*/ 50 w 115"/>
                <a:gd name="T5" fmla="*/ 56 h 229"/>
                <a:gd name="T6" fmla="*/ 35 w 115"/>
                <a:gd name="T7" fmla="*/ 114 h 229"/>
                <a:gd name="T8" fmla="*/ 35 w 115"/>
                <a:gd name="T9" fmla="*/ 229 h 229"/>
                <a:gd name="T10" fmla="*/ 0 w 115"/>
                <a:gd name="T11" fmla="*/ 229 h 229"/>
                <a:gd name="T12" fmla="*/ 0 w 115"/>
                <a:gd name="T13" fmla="*/ 4 h 229"/>
                <a:gd name="T14" fmla="*/ 35 w 115"/>
                <a:gd name="T15" fmla="*/ 4 h 229"/>
                <a:gd name="T16" fmla="*/ 35 w 115"/>
                <a:gd name="T17" fmla="*/ 51 h 229"/>
                <a:gd name="T18" fmla="*/ 36 w 115"/>
                <a:gd name="T19" fmla="*/ 51 h 229"/>
                <a:gd name="T20" fmla="*/ 59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8" y="36"/>
                    <a:pt x="99" y="33"/>
                    <a:pt x="88" y="33"/>
                  </a:cubicBezTo>
                  <a:cubicBezTo>
                    <a:pt x="72" y="33"/>
                    <a:pt x="59" y="41"/>
                    <a:pt x="50" y="56"/>
                  </a:cubicBezTo>
                  <a:cubicBezTo>
                    <a:pt x="40" y="71"/>
                    <a:pt x="35" y="90"/>
                    <a:pt x="35" y="114"/>
                  </a:cubicBezTo>
                  <a:cubicBezTo>
                    <a:pt x="35" y="229"/>
                    <a:pt x="35" y="229"/>
                    <a:pt x="35" y="229"/>
                  </a:cubicBezTo>
                  <a:cubicBezTo>
                    <a:pt x="0" y="229"/>
                    <a:pt x="0" y="229"/>
                    <a:pt x="0" y="229"/>
                  </a:cubicBezTo>
                  <a:cubicBezTo>
                    <a:pt x="0" y="4"/>
                    <a:pt x="0" y="4"/>
                    <a:pt x="0" y="4"/>
                  </a:cubicBezTo>
                  <a:cubicBezTo>
                    <a:pt x="35" y="4"/>
                    <a:pt x="35" y="4"/>
                    <a:pt x="35" y="4"/>
                  </a:cubicBezTo>
                  <a:cubicBezTo>
                    <a:pt x="35" y="51"/>
                    <a:pt x="35" y="51"/>
                    <a:pt x="35" y="51"/>
                  </a:cubicBezTo>
                  <a:cubicBezTo>
                    <a:pt x="36" y="51"/>
                    <a:pt x="36" y="51"/>
                    <a:pt x="36" y="51"/>
                  </a:cubicBezTo>
                  <a:cubicBezTo>
                    <a:pt x="41" y="35"/>
                    <a:pt x="48" y="23"/>
                    <a:pt x="59" y="14"/>
                  </a:cubicBezTo>
                  <a:cubicBezTo>
                    <a:pt x="69" y="5"/>
                    <a:pt x="80"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 name="Freeform 26"/>
            <p:cNvSpPr>
              <a:spLocks/>
            </p:cNvSpPr>
            <p:nvPr userDrawn="1"/>
          </p:nvSpPr>
          <p:spPr bwMode="auto">
            <a:xfrm>
              <a:off x="2824" y="1612"/>
              <a:ext cx="303" cy="700"/>
            </a:xfrm>
            <a:custGeom>
              <a:avLst/>
              <a:gdLst>
                <a:gd name="T0" fmla="*/ 128 w 128"/>
                <a:gd name="T1" fmla="*/ 288 h 296"/>
                <a:gd name="T2" fmla="*/ 95 w 128"/>
                <a:gd name="T3" fmla="*/ 296 h 296"/>
                <a:gd name="T4" fmla="*/ 37 w 128"/>
                <a:gd name="T5" fmla="*/ 230 h 296"/>
                <a:gd name="T6" fmla="*/ 37 w 128"/>
                <a:gd name="T7" fmla="*/ 97 h 296"/>
                <a:gd name="T8" fmla="*/ 0 w 128"/>
                <a:gd name="T9" fmla="*/ 97 h 296"/>
                <a:gd name="T10" fmla="*/ 0 w 128"/>
                <a:gd name="T11" fmla="*/ 66 h 296"/>
                <a:gd name="T12" fmla="*/ 37 w 128"/>
                <a:gd name="T13" fmla="*/ 66 h 296"/>
                <a:gd name="T14" fmla="*/ 37 w 128"/>
                <a:gd name="T15" fmla="*/ 12 h 296"/>
                <a:gd name="T16" fmla="*/ 73 w 128"/>
                <a:gd name="T17" fmla="*/ 0 h 296"/>
                <a:gd name="T18" fmla="*/ 73 w 128"/>
                <a:gd name="T19" fmla="*/ 66 h 296"/>
                <a:gd name="T20" fmla="*/ 128 w 128"/>
                <a:gd name="T21" fmla="*/ 66 h 296"/>
                <a:gd name="T22" fmla="*/ 128 w 128"/>
                <a:gd name="T23" fmla="*/ 97 h 296"/>
                <a:gd name="T24" fmla="*/ 73 w 128"/>
                <a:gd name="T25" fmla="*/ 97 h 296"/>
                <a:gd name="T26" fmla="*/ 73 w 128"/>
                <a:gd name="T27" fmla="*/ 223 h 296"/>
                <a:gd name="T28" fmla="*/ 80 w 128"/>
                <a:gd name="T29" fmla="*/ 256 h 296"/>
                <a:gd name="T30" fmla="*/ 106 w 128"/>
                <a:gd name="T31" fmla="*/ 265 h 296"/>
                <a:gd name="T32" fmla="*/ 128 w 128"/>
                <a:gd name="T33" fmla="*/ 258 h 296"/>
                <a:gd name="T34" fmla="*/ 128 w 128"/>
                <a:gd name="T35" fmla="*/ 28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296">
                  <a:moveTo>
                    <a:pt x="128" y="288"/>
                  </a:moveTo>
                  <a:cubicBezTo>
                    <a:pt x="120" y="293"/>
                    <a:pt x="109" y="296"/>
                    <a:pt x="95" y="296"/>
                  </a:cubicBezTo>
                  <a:cubicBezTo>
                    <a:pt x="57" y="296"/>
                    <a:pt x="37" y="274"/>
                    <a:pt x="37" y="230"/>
                  </a:cubicBezTo>
                  <a:cubicBezTo>
                    <a:pt x="37" y="97"/>
                    <a:pt x="37" y="97"/>
                    <a:pt x="37" y="97"/>
                  </a:cubicBezTo>
                  <a:cubicBezTo>
                    <a:pt x="0" y="97"/>
                    <a:pt x="0" y="97"/>
                    <a:pt x="0" y="97"/>
                  </a:cubicBezTo>
                  <a:cubicBezTo>
                    <a:pt x="0" y="66"/>
                    <a:pt x="0" y="66"/>
                    <a:pt x="0" y="66"/>
                  </a:cubicBezTo>
                  <a:cubicBezTo>
                    <a:pt x="37" y="66"/>
                    <a:pt x="37" y="66"/>
                    <a:pt x="37" y="66"/>
                  </a:cubicBezTo>
                  <a:cubicBezTo>
                    <a:pt x="37" y="12"/>
                    <a:pt x="37" y="12"/>
                    <a:pt x="37" y="12"/>
                  </a:cubicBezTo>
                  <a:cubicBezTo>
                    <a:pt x="73" y="0"/>
                    <a:pt x="73" y="0"/>
                    <a:pt x="73" y="0"/>
                  </a:cubicBezTo>
                  <a:cubicBezTo>
                    <a:pt x="73" y="66"/>
                    <a:pt x="73" y="66"/>
                    <a:pt x="73" y="66"/>
                  </a:cubicBezTo>
                  <a:cubicBezTo>
                    <a:pt x="128" y="66"/>
                    <a:pt x="128" y="66"/>
                    <a:pt x="128" y="66"/>
                  </a:cubicBezTo>
                  <a:cubicBezTo>
                    <a:pt x="128" y="97"/>
                    <a:pt x="128" y="97"/>
                    <a:pt x="128" y="97"/>
                  </a:cubicBezTo>
                  <a:cubicBezTo>
                    <a:pt x="73" y="97"/>
                    <a:pt x="73" y="97"/>
                    <a:pt x="73" y="97"/>
                  </a:cubicBezTo>
                  <a:cubicBezTo>
                    <a:pt x="73" y="223"/>
                    <a:pt x="73" y="223"/>
                    <a:pt x="73" y="223"/>
                  </a:cubicBezTo>
                  <a:cubicBezTo>
                    <a:pt x="73" y="238"/>
                    <a:pt x="75" y="249"/>
                    <a:pt x="80" y="256"/>
                  </a:cubicBezTo>
                  <a:cubicBezTo>
                    <a:pt x="85" y="262"/>
                    <a:pt x="94" y="265"/>
                    <a:pt x="106" y="265"/>
                  </a:cubicBezTo>
                  <a:cubicBezTo>
                    <a:pt x="114" y="265"/>
                    <a:pt x="122" y="263"/>
                    <a:pt x="128" y="258"/>
                  </a:cubicBezTo>
                  <a:lnTo>
                    <a:pt x="128"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 name="Freeform 27"/>
            <p:cNvSpPr>
              <a:spLocks/>
            </p:cNvSpPr>
            <p:nvPr userDrawn="1"/>
          </p:nvSpPr>
          <p:spPr bwMode="auto">
            <a:xfrm>
              <a:off x="3240" y="1756"/>
              <a:ext cx="433" cy="544"/>
            </a:xfrm>
            <a:custGeom>
              <a:avLst/>
              <a:gdLst>
                <a:gd name="T0" fmla="*/ 183 w 183"/>
                <a:gd name="T1" fmla="*/ 230 h 230"/>
                <a:gd name="T2" fmla="*/ 147 w 183"/>
                <a:gd name="T3" fmla="*/ 230 h 230"/>
                <a:gd name="T4" fmla="*/ 147 w 183"/>
                <a:gd name="T5" fmla="*/ 102 h 230"/>
                <a:gd name="T6" fmla="*/ 96 w 183"/>
                <a:gd name="T7" fmla="*/ 31 h 230"/>
                <a:gd name="T8" fmla="*/ 52 w 183"/>
                <a:gd name="T9" fmla="*/ 51 h 230"/>
                <a:gd name="T10" fmla="*/ 35 w 183"/>
                <a:gd name="T11" fmla="*/ 102 h 230"/>
                <a:gd name="T12" fmla="*/ 35 w 183"/>
                <a:gd name="T13" fmla="*/ 230 h 230"/>
                <a:gd name="T14" fmla="*/ 0 w 183"/>
                <a:gd name="T15" fmla="*/ 230 h 230"/>
                <a:gd name="T16" fmla="*/ 0 w 183"/>
                <a:gd name="T17" fmla="*/ 5 h 230"/>
                <a:gd name="T18" fmla="*/ 35 w 183"/>
                <a:gd name="T19" fmla="*/ 5 h 230"/>
                <a:gd name="T20" fmla="*/ 35 w 183"/>
                <a:gd name="T21" fmla="*/ 43 h 230"/>
                <a:gd name="T22" fmla="*/ 36 w 183"/>
                <a:gd name="T23" fmla="*/ 43 h 230"/>
                <a:gd name="T24" fmla="*/ 108 w 183"/>
                <a:gd name="T25" fmla="*/ 0 h 230"/>
                <a:gd name="T26" fmla="*/ 164 w 183"/>
                <a:gd name="T27" fmla="*/ 24 h 230"/>
                <a:gd name="T28" fmla="*/ 183 w 183"/>
                <a:gd name="T29" fmla="*/ 92 h 230"/>
                <a:gd name="T30" fmla="*/ 183 w 183"/>
                <a:gd name="T31"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230">
                  <a:moveTo>
                    <a:pt x="183" y="230"/>
                  </a:moveTo>
                  <a:cubicBezTo>
                    <a:pt x="147" y="230"/>
                    <a:pt x="147" y="230"/>
                    <a:pt x="147" y="230"/>
                  </a:cubicBezTo>
                  <a:cubicBezTo>
                    <a:pt x="147" y="102"/>
                    <a:pt x="147" y="102"/>
                    <a:pt x="147" y="102"/>
                  </a:cubicBezTo>
                  <a:cubicBezTo>
                    <a:pt x="147" y="54"/>
                    <a:pt x="130" y="31"/>
                    <a:pt x="96" y="31"/>
                  </a:cubicBezTo>
                  <a:cubicBezTo>
                    <a:pt x="79" y="31"/>
                    <a:pt x="64" y="37"/>
                    <a:pt x="52" y="51"/>
                  </a:cubicBezTo>
                  <a:cubicBezTo>
                    <a:pt x="41" y="64"/>
                    <a:pt x="35" y="81"/>
                    <a:pt x="35" y="102"/>
                  </a:cubicBezTo>
                  <a:cubicBezTo>
                    <a:pt x="35" y="230"/>
                    <a:pt x="35" y="230"/>
                    <a:pt x="35" y="230"/>
                  </a:cubicBezTo>
                  <a:cubicBezTo>
                    <a:pt x="0" y="230"/>
                    <a:pt x="0" y="230"/>
                    <a:pt x="0" y="230"/>
                  </a:cubicBezTo>
                  <a:cubicBezTo>
                    <a:pt x="0" y="5"/>
                    <a:pt x="0" y="5"/>
                    <a:pt x="0" y="5"/>
                  </a:cubicBezTo>
                  <a:cubicBezTo>
                    <a:pt x="35" y="5"/>
                    <a:pt x="35" y="5"/>
                    <a:pt x="35" y="5"/>
                  </a:cubicBezTo>
                  <a:cubicBezTo>
                    <a:pt x="35" y="43"/>
                    <a:pt x="35" y="43"/>
                    <a:pt x="35" y="43"/>
                  </a:cubicBezTo>
                  <a:cubicBezTo>
                    <a:pt x="36" y="43"/>
                    <a:pt x="36" y="43"/>
                    <a:pt x="36" y="43"/>
                  </a:cubicBezTo>
                  <a:cubicBezTo>
                    <a:pt x="52" y="14"/>
                    <a:pt x="76" y="0"/>
                    <a:pt x="108" y="0"/>
                  </a:cubicBezTo>
                  <a:cubicBezTo>
                    <a:pt x="132" y="0"/>
                    <a:pt x="151" y="8"/>
                    <a:pt x="164" y="24"/>
                  </a:cubicBezTo>
                  <a:cubicBezTo>
                    <a:pt x="176" y="40"/>
                    <a:pt x="183" y="63"/>
                    <a:pt x="183" y="92"/>
                  </a:cubicBezTo>
                  <a:lnTo>
                    <a:pt x="183"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 name="Freeform 28"/>
            <p:cNvSpPr>
              <a:spLocks noEditPoints="1"/>
            </p:cNvSpPr>
            <p:nvPr userDrawn="1"/>
          </p:nvSpPr>
          <p:spPr bwMode="auto">
            <a:xfrm>
              <a:off x="3789" y="1756"/>
              <a:ext cx="457" cy="556"/>
            </a:xfrm>
            <a:custGeom>
              <a:avLst/>
              <a:gdLst>
                <a:gd name="T0" fmla="*/ 193 w 193"/>
                <a:gd name="T1" fmla="*/ 126 h 235"/>
                <a:gd name="T2" fmla="*/ 37 w 193"/>
                <a:gd name="T3" fmla="*/ 126 h 235"/>
                <a:gd name="T4" fmla="*/ 57 w 193"/>
                <a:gd name="T5" fmla="*/ 184 h 235"/>
                <a:gd name="T6" fmla="*/ 109 w 193"/>
                <a:gd name="T7" fmla="*/ 204 h 235"/>
                <a:gd name="T8" fmla="*/ 177 w 193"/>
                <a:gd name="T9" fmla="*/ 180 h 235"/>
                <a:gd name="T10" fmla="*/ 177 w 193"/>
                <a:gd name="T11" fmla="*/ 213 h 235"/>
                <a:gd name="T12" fmla="*/ 101 w 193"/>
                <a:gd name="T13" fmla="*/ 235 h 235"/>
                <a:gd name="T14" fmla="*/ 27 w 193"/>
                <a:gd name="T15" fmla="*/ 204 h 235"/>
                <a:gd name="T16" fmla="*/ 0 w 193"/>
                <a:gd name="T17" fmla="*/ 118 h 235"/>
                <a:gd name="T18" fmla="*/ 14 w 193"/>
                <a:gd name="T19" fmla="*/ 58 h 235"/>
                <a:gd name="T20" fmla="*/ 50 w 193"/>
                <a:gd name="T21" fmla="*/ 15 h 235"/>
                <a:gd name="T22" fmla="*/ 102 w 193"/>
                <a:gd name="T23" fmla="*/ 0 h 235"/>
                <a:gd name="T24" fmla="*/ 169 w 193"/>
                <a:gd name="T25" fmla="*/ 28 h 235"/>
                <a:gd name="T26" fmla="*/ 193 w 193"/>
                <a:gd name="T27" fmla="*/ 108 h 235"/>
                <a:gd name="T28" fmla="*/ 193 w 193"/>
                <a:gd name="T29" fmla="*/ 126 h 235"/>
                <a:gd name="T30" fmla="*/ 157 w 193"/>
                <a:gd name="T31" fmla="*/ 96 h 235"/>
                <a:gd name="T32" fmla="*/ 142 w 193"/>
                <a:gd name="T33" fmla="*/ 48 h 235"/>
                <a:gd name="T34" fmla="*/ 102 w 193"/>
                <a:gd name="T35" fmla="*/ 31 h 235"/>
                <a:gd name="T36" fmla="*/ 60 w 193"/>
                <a:gd name="T37" fmla="*/ 49 h 235"/>
                <a:gd name="T38" fmla="*/ 38 w 193"/>
                <a:gd name="T39" fmla="*/ 96 h 235"/>
                <a:gd name="T40" fmla="*/ 157 w 193"/>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235">
                  <a:moveTo>
                    <a:pt x="193" y="126"/>
                  </a:moveTo>
                  <a:cubicBezTo>
                    <a:pt x="37" y="126"/>
                    <a:pt x="37" y="126"/>
                    <a:pt x="37" y="126"/>
                  </a:cubicBezTo>
                  <a:cubicBezTo>
                    <a:pt x="38" y="152"/>
                    <a:pt x="44" y="171"/>
                    <a:pt x="57" y="184"/>
                  </a:cubicBezTo>
                  <a:cubicBezTo>
                    <a:pt x="69" y="198"/>
                    <a:pt x="87" y="204"/>
                    <a:pt x="109" y="204"/>
                  </a:cubicBezTo>
                  <a:cubicBezTo>
                    <a:pt x="134" y="204"/>
                    <a:pt x="157" y="196"/>
                    <a:pt x="177" y="180"/>
                  </a:cubicBezTo>
                  <a:cubicBezTo>
                    <a:pt x="177" y="213"/>
                    <a:pt x="177" y="213"/>
                    <a:pt x="177" y="213"/>
                  </a:cubicBezTo>
                  <a:cubicBezTo>
                    <a:pt x="158" y="228"/>
                    <a:pt x="133" y="235"/>
                    <a:pt x="101" y="235"/>
                  </a:cubicBezTo>
                  <a:cubicBezTo>
                    <a:pt x="69" y="235"/>
                    <a:pt x="45" y="225"/>
                    <a:pt x="27" y="204"/>
                  </a:cubicBezTo>
                  <a:cubicBezTo>
                    <a:pt x="9" y="183"/>
                    <a:pt x="0" y="155"/>
                    <a:pt x="0" y="118"/>
                  </a:cubicBezTo>
                  <a:cubicBezTo>
                    <a:pt x="0" y="96"/>
                    <a:pt x="5" y="76"/>
                    <a:pt x="14" y="58"/>
                  </a:cubicBezTo>
                  <a:cubicBezTo>
                    <a:pt x="23" y="39"/>
                    <a:pt x="35" y="25"/>
                    <a:pt x="50" y="15"/>
                  </a:cubicBezTo>
                  <a:cubicBezTo>
                    <a:pt x="66" y="5"/>
                    <a:pt x="83" y="0"/>
                    <a:pt x="102" y="0"/>
                  </a:cubicBezTo>
                  <a:cubicBezTo>
                    <a:pt x="131" y="0"/>
                    <a:pt x="153" y="9"/>
                    <a:pt x="169" y="28"/>
                  </a:cubicBezTo>
                  <a:cubicBezTo>
                    <a:pt x="185" y="47"/>
                    <a:pt x="193" y="74"/>
                    <a:pt x="193" y="108"/>
                  </a:cubicBezTo>
                  <a:lnTo>
                    <a:pt x="193" y="126"/>
                  </a:lnTo>
                  <a:close/>
                  <a:moveTo>
                    <a:pt x="157" y="96"/>
                  </a:moveTo>
                  <a:cubicBezTo>
                    <a:pt x="156" y="75"/>
                    <a:pt x="152" y="59"/>
                    <a:pt x="142" y="48"/>
                  </a:cubicBezTo>
                  <a:cubicBezTo>
                    <a:pt x="132" y="36"/>
                    <a:pt x="119" y="31"/>
                    <a:pt x="102" y="31"/>
                  </a:cubicBezTo>
                  <a:cubicBezTo>
                    <a:pt x="85" y="31"/>
                    <a:pt x="71" y="37"/>
                    <a:pt x="60" y="49"/>
                  </a:cubicBezTo>
                  <a:cubicBezTo>
                    <a:pt x="48" y="60"/>
                    <a:pt x="41" y="76"/>
                    <a:pt x="38" y="96"/>
                  </a:cubicBezTo>
                  <a:lnTo>
                    <a:pt x="15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7" name="Freeform 29"/>
            <p:cNvSpPr>
              <a:spLocks/>
            </p:cNvSpPr>
            <p:nvPr userDrawn="1"/>
          </p:nvSpPr>
          <p:spPr bwMode="auto">
            <a:xfrm>
              <a:off x="4369" y="1758"/>
              <a:ext cx="272" cy="542"/>
            </a:xfrm>
            <a:custGeom>
              <a:avLst/>
              <a:gdLst>
                <a:gd name="T0" fmla="*/ 115 w 115"/>
                <a:gd name="T1" fmla="*/ 41 h 229"/>
                <a:gd name="T2" fmla="*/ 88 w 115"/>
                <a:gd name="T3" fmla="*/ 33 h 229"/>
                <a:gd name="T4" fmla="*/ 50 w 115"/>
                <a:gd name="T5" fmla="*/ 56 h 229"/>
                <a:gd name="T6" fmla="*/ 35 w 115"/>
                <a:gd name="T7" fmla="*/ 114 h 229"/>
                <a:gd name="T8" fmla="*/ 35 w 115"/>
                <a:gd name="T9" fmla="*/ 229 h 229"/>
                <a:gd name="T10" fmla="*/ 0 w 115"/>
                <a:gd name="T11" fmla="*/ 229 h 229"/>
                <a:gd name="T12" fmla="*/ 0 w 115"/>
                <a:gd name="T13" fmla="*/ 4 h 229"/>
                <a:gd name="T14" fmla="*/ 35 w 115"/>
                <a:gd name="T15" fmla="*/ 4 h 229"/>
                <a:gd name="T16" fmla="*/ 35 w 115"/>
                <a:gd name="T17" fmla="*/ 51 h 229"/>
                <a:gd name="T18" fmla="*/ 36 w 115"/>
                <a:gd name="T19" fmla="*/ 51 h 229"/>
                <a:gd name="T20" fmla="*/ 58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8" y="36"/>
                    <a:pt x="99" y="33"/>
                    <a:pt x="88" y="33"/>
                  </a:cubicBezTo>
                  <a:cubicBezTo>
                    <a:pt x="72" y="33"/>
                    <a:pt x="59" y="41"/>
                    <a:pt x="50" y="56"/>
                  </a:cubicBezTo>
                  <a:cubicBezTo>
                    <a:pt x="40" y="71"/>
                    <a:pt x="35" y="90"/>
                    <a:pt x="35" y="114"/>
                  </a:cubicBezTo>
                  <a:cubicBezTo>
                    <a:pt x="35" y="229"/>
                    <a:pt x="35" y="229"/>
                    <a:pt x="35" y="229"/>
                  </a:cubicBezTo>
                  <a:cubicBezTo>
                    <a:pt x="0" y="229"/>
                    <a:pt x="0" y="229"/>
                    <a:pt x="0" y="229"/>
                  </a:cubicBezTo>
                  <a:cubicBezTo>
                    <a:pt x="0" y="4"/>
                    <a:pt x="0" y="4"/>
                    <a:pt x="0" y="4"/>
                  </a:cubicBezTo>
                  <a:cubicBezTo>
                    <a:pt x="35" y="4"/>
                    <a:pt x="35" y="4"/>
                    <a:pt x="35" y="4"/>
                  </a:cubicBezTo>
                  <a:cubicBezTo>
                    <a:pt x="35" y="51"/>
                    <a:pt x="35" y="51"/>
                    <a:pt x="35" y="51"/>
                  </a:cubicBezTo>
                  <a:cubicBezTo>
                    <a:pt x="36" y="51"/>
                    <a:pt x="36" y="51"/>
                    <a:pt x="36" y="51"/>
                  </a:cubicBezTo>
                  <a:cubicBezTo>
                    <a:pt x="41" y="35"/>
                    <a:pt x="48" y="23"/>
                    <a:pt x="58" y="14"/>
                  </a:cubicBezTo>
                  <a:cubicBezTo>
                    <a:pt x="69" y="5"/>
                    <a:pt x="80"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8" name="Freeform 30"/>
            <p:cNvSpPr>
              <a:spLocks/>
            </p:cNvSpPr>
            <p:nvPr userDrawn="1"/>
          </p:nvSpPr>
          <p:spPr bwMode="auto">
            <a:xfrm>
              <a:off x="1379" y="2666"/>
              <a:ext cx="544" cy="769"/>
            </a:xfrm>
            <a:custGeom>
              <a:avLst/>
              <a:gdLst>
                <a:gd name="T0" fmla="*/ 230 w 230"/>
                <a:gd name="T1" fmla="*/ 307 h 325"/>
                <a:gd name="T2" fmla="*/ 145 w 230"/>
                <a:gd name="T3" fmla="*/ 325 h 325"/>
                <a:gd name="T4" fmla="*/ 69 w 230"/>
                <a:gd name="T5" fmla="*/ 306 h 325"/>
                <a:gd name="T6" fmla="*/ 17 w 230"/>
                <a:gd name="T7" fmla="*/ 250 h 325"/>
                <a:gd name="T8" fmla="*/ 0 w 230"/>
                <a:gd name="T9" fmla="*/ 169 h 325"/>
                <a:gd name="T10" fmla="*/ 20 w 230"/>
                <a:gd name="T11" fmla="*/ 82 h 325"/>
                <a:gd name="T12" fmla="*/ 76 w 230"/>
                <a:gd name="T13" fmla="*/ 22 h 325"/>
                <a:gd name="T14" fmla="*/ 157 w 230"/>
                <a:gd name="T15" fmla="*/ 0 h 325"/>
                <a:gd name="T16" fmla="*/ 230 w 230"/>
                <a:gd name="T17" fmla="*/ 13 h 325"/>
                <a:gd name="T18" fmla="*/ 230 w 230"/>
                <a:gd name="T19" fmla="*/ 52 h 325"/>
                <a:gd name="T20" fmla="*/ 157 w 230"/>
                <a:gd name="T21" fmla="*/ 33 h 325"/>
                <a:gd name="T22" fmla="*/ 95 w 230"/>
                <a:gd name="T23" fmla="*/ 50 h 325"/>
                <a:gd name="T24" fmla="*/ 52 w 230"/>
                <a:gd name="T25" fmla="*/ 97 h 325"/>
                <a:gd name="T26" fmla="*/ 37 w 230"/>
                <a:gd name="T27" fmla="*/ 166 h 325"/>
                <a:gd name="T28" fmla="*/ 51 w 230"/>
                <a:gd name="T29" fmla="*/ 232 h 325"/>
                <a:gd name="T30" fmla="*/ 91 w 230"/>
                <a:gd name="T31" fmla="*/ 276 h 325"/>
                <a:gd name="T32" fmla="*/ 150 w 230"/>
                <a:gd name="T33" fmla="*/ 292 h 325"/>
                <a:gd name="T34" fmla="*/ 230 w 230"/>
                <a:gd name="T35" fmla="*/ 271 h 325"/>
                <a:gd name="T36" fmla="*/ 230 w 230"/>
                <a:gd name="T37" fmla="*/ 30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0" h="325">
                  <a:moveTo>
                    <a:pt x="230" y="307"/>
                  </a:moveTo>
                  <a:cubicBezTo>
                    <a:pt x="207" y="319"/>
                    <a:pt x="179" y="325"/>
                    <a:pt x="145" y="325"/>
                  </a:cubicBezTo>
                  <a:cubicBezTo>
                    <a:pt x="116" y="325"/>
                    <a:pt x="91" y="319"/>
                    <a:pt x="69" y="306"/>
                  </a:cubicBezTo>
                  <a:cubicBezTo>
                    <a:pt x="47" y="293"/>
                    <a:pt x="29" y="274"/>
                    <a:pt x="17" y="250"/>
                  </a:cubicBezTo>
                  <a:cubicBezTo>
                    <a:pt x="6" y="226"/>
                    <a:pt x="0" y="199"/>
                    <a:pt x="0" y="169"/>
                  </a:cubicBezTo>
                  <a:cubicBezTo>
                    <a:pt x="0" y="137"/>
                    <a:pt x="6" y="108"/>
                    <a:pt x="20" y="82"/>
                  </a:cubicBezTo>
                  <a:cubicBezTo>
                    <a:pt x="33" y="56"/>
                    <a:pt x="52" y="36"/>
                    <a:pt x="76" y="22"/>
                  </a:cubicBezTo>
                  <a:cubicBezTo>
                    <a:pt x="100" y="7"/>
                    <a:pt x="127" y="0"/>
                    <a:pt x="157" y="0"/>
                  </a:cubicBezTo>
                  <a:cubicBezTo>
                    <a:pt x="186" y="0"/>
                    <a:pt x="210" y="5"/>
                    <a:pt x="230" y="13"/>
                  </a:cubicBezTo>
                  <a:cubicBezTo>
                    <a:pt x="230" y="52"/>
                    <a:pt x="230" y="52"/>
                    <a:pt x="230" y="52"/>
                  </a:cubicBezTo>
                  <a:cubicBezTo>
                    <a:pt x="208" y="40"/>
                    <a:pt x="183" y="33"/>
                    <a:pt x="157" y="33"/>
                  </a:cubicBezTo>
                  <a:cubicBezTo>
                    <a:pt x="133" y="33"/>
                    <a:pt x="113" y="39"/>
                    <a:pt x="95" y="50"/>
                  </a:cubicBezTo>
                  <a:cubicBezTo>
                    <a:pt x="76" y="61"/>
                    <a:pt x="62" y="76"/>
                    <a:pt x="52" y="97"/>
                  </a:cubicBezTo>
                  <a:cubicBezTo>
                    <a:pt x="42" y="117"/>
                    <a:pt x="37" y="140"/>
                    <a:pt x="37" y="166"/>
                  </a:cubicBezTo>
                  <a:cubicBezTo>
                    <a:pt x="37" y="191"/>
                    <a:pt x="42" y="213"/>
                    <a:pt x="51" y="232"/>
                  </a:cubicBezTo>
                  <a:cubicBezTo>
                    <a:pt x="61" y="251"/>
                    <a:pt x="74" y="266"/>
                    <a:pt x="91" y="276"/>
                  </a:cubicBezTo>
                  <a:cubicBezTo>
                    <a:pt x="108" y="287"/>
                    <a:pt x="128" y="292"/>
                    <a:pt x="150" y="292"/>
                  </a:cubicBezTo>
                  <a:cubicBezTo>
                    <a:pt x="181" y="292"/>
                    <a:pt x="207" y="285"/>
                    <a:pt x="230" y="271"/>
                  </a:cubicBezTo>
                  <a:lnTo>
                    <a:pt x="230" y="3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9" name="Freeform 31"/>
            <p:cNvSpPr>
              <a:spLocks noEditPoints="1"/>
            </p:cNvSpPr>
            <p:nvPr userDrawn="1"/>
          </p:nvSpPr>
          <p:spPr bwMode="auto">
            <a:xfrm>
              <a:off x="2020" y="2879"/>
              <a:ext cx="516" cy="556"/>
            </a:xfrm>
            <a:custGeom>
              <a:avLst/>
              <a:gdLst>
                <a:gd name="T0" fmla="*/ 218 w 218"/>
                <a:gd name="T1" fmla="*/ 117 h 235"/>
                <a:gd name="T2" fmla="*/ 188 w 218"/>
                <a:gd name="T3" fmla="*/ 203 h 235"/>
                <a:gd name="T4" fmla="*/ 108 w 218"/>
                <a:gd name="T5" fmla="*/ 235 h 235"/>
                <a:gd name="T6" fmla="*/ 30 w 218"/>
                <a:gd name="T7" fmla="*/ 203 h 235"/>
                <a:gd name="T8" fmla="*/ 0 w 218"/>
                <a:gd name="T9" fmla="*/ 120 h 235"/>
                <a:gd name="T10" fmla="*/ 30 w 218"/>
                <a:gd name="T11" fmla="*/ 32 h 235"/>
                <a:gd name="T12" fmla="*/ 113 w 218"/>
                <a:gd name="T13" fmla="*/ 0 h 235"/>
                <a:gd name="T14" fmla="*/ 190 w 218"/>
                <a:gd name="T15" fmla="*/ 31 h 235"/>
                <a:gd name="T16" fmla="*/ 218 w 218"/>
                <a:gd name="T17" fmla="*/ 117 h 235"/>
                <a:gd name="T18" fmla="*/ 181 w 218"/>
                <a:gd name="T19" fmla="*/ 118 h 235"/>
                <a:gd name="T20" fmla="*/ 163 w 218"/>
                <a:gd name="T21" fmla="*/ 53 h 235"/>
                <a:gd name="T22" fmla="*/ 110 w 218"/>
                <a:gd name="T23" fmla="*/ 31 h 235"/>
                <a:gd name="T24" fmla="*/ 56 w 218"/>
                <a:gd name="T25" fmla="*/ 54 h 235"/>
                <a:gd name="T26" fmla="*/ 37 w 218"/>
                <a:gd name="T27" fmla="*/ 119 h 235"/>
                <a:gd name="T28" fmla="*/ 57 w 218"/>
                <a:gd name="T29" fmla="*/ 182 h 235"/>
                <a:gd name="T30" fmla="*/ 110 w 218"/>
                <a:gd name="T31" fmla="*/ 204 h 235"/>
                <a:gd name="T32" fmla="*/ 163 w 218"/>
                <a:gd name="T33" fmla="*/ 182 h 235"/>
                <a:gd name="T34" fmla="*/ 181 w 218"/>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8" h="235">
                  <a:moveTo>
                    <a:pt x="218" y="117"/>
                  </a:moveTo>
                  <a:cubicBezTo>
                    <a:pt x="218" y="152"/>
                    <a:pt x="208" y="181"/>
                    <a:pt x="188" y="203"/>
                  </a:cubicBezTo>
                  <a:cubicBezTo>
                    <a:pt x="168" y="224"/>
                    <a:pt x="141" y="235"/>
                    <a:pt x="108" y="235"/>
                  </a:cubicBezTo>
                  <a:cubicBezTo>
                    <a:pt x="75" y="235"/>
                    <a:pt x="49" y="225"/>
                    <a:pt x="30" y="203"/>
                  </a:cubicBezTo>
                  <a:cubicBezTo>
                    <a:pt x="10" y="182"/>
                    <a:pt x="0" y="155"/>
                    <a:pt x="0" y="120"/>
                  </a:cubicBezTo>
                  <a:cubicBezTo>
                    <a:pt x="0" y="83"/>
                    <a:pt x="10" y="54"/>
                    <a:pt x="30" y="32"/>
                  </a:cubicBezTo>
                  <a:cubicBezTo>
                    <a:pt x="50" y="11"/>
                    <a:pt x="78" y="0"/>
                    <a:pt x="113" y="0"/>
                  </a:cubicBezTo>
                  <a:cubicBezTo>
                    <a:pt x="146" y="0"/>
                    <a:pt x="171" y="10"/>
                    <a:pt x="190" y="31"/>
                  </a:cubicBezTo>
                  <a:cubicBezTo>
                    <a:pt x="208" y="52"/>
                    <a:pt x="218" y="80"/>
                    <a:pt x="218" y="117"/>
                  </a:cubicBezTo>
                  <a:close/>
                  <a:moveTo>
                    <a:pt x="181" y="118"/>
                  </a:moveTo>
                  <a:cubicBezTo>
                    <a:pt x="181" y="90"/>
                    <a:pt x="175" y="68"/>
                    <a:pt x="163" y="53"/>
                  </a:cubicBezTo>
                  <a:cubicBezTo>
                    <a:pt x="151" y="38"/>
                    <a:pt x="133" y="31"/>
                    <a:pt x="110" y="31"/>
                  </a:cubicBezTo>
                  <a:cubicBezTo>
                    <a:pt x="88" y="31"/>
                    <a:pt x="70" y="38"/>
                    <a:pt x="56" y="54"/>
                  </a:cubicBezTo>
                  <a:cubicBezTo>
                    <a:pt x="43" y="69"/>
                    <a:pt x="37" y="91"/>
                    <a:pt x="37" y="119"/>
                  </a:cubicBezTo>
                  <a:cubicBezTo>
                    <a:pt x="37" y="146"/>
                    <a:pt x="43" y="167"/>
                    <a:pt x="57" y="182"/>
                  </a:cubicBezTo>
                  <a:cubicBezTo>
                    <a:pt x="70" y="197"/>
                    <a:pt x="88" y="204"/>
                    <a:pt x="110" y="204"/>
                  </a:cubicBezTo>
                  <a:cubicBezTo>
                    <a:pt x="133" y="204"/>
                    <a:pt x="151"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 name="Freeform 32"/>
            <p:cNvSpPr>
              <a:spLocks/>
            </p:cNvSpPr>
            <p:nvPr userDrawn="1"/>
          </p:nvSpPr>
          <p:spPr bwMode="auto">
            <a:xfrm>
              <a:off x="2663" y="2879"/>
              <a:ext cx="433" cy="544"/>
            </a:xfrm>
            <a:custGeom>
              <a:avLst/>
              <a:gdLst>
                <a:gd name="T0" fmla="*/ 183 w 183"/>
                <a:gd name="T1" fmla="*/ 230 h 230"/>
                <a:gd name="T2" fmla="*/ 148 w 183"/>
                <a:gd name="T3" fmla="*/ 230 h 230"/>
                <a:gd name="T4" fmla="*/ 148 w 183"/>
                <a:gd name="T5" fmla="*/ 102 h 230"/>
                <a:gd name="T6" fmla="*/ 97 w 183"/>
                <a:gd name="T7" fmla="*/ 31 h 230"/>
                <a:gd name="T8" fmla="*/ 53 w 183"/>
                <a:gd name="T9" fmla="*/ 51 h 230"/>
                <a:gd name="T10" fmla="*/ 36 w 183"/>
                <a:gd name="T11" fmla="*/ 102 h 230"/>
                <a:gd name="T12" fmla="*/ 36 w 183"/>
                <a:gd name="T13" fmla="*/ 230 h 230"/>
                <a:gd name="T14" fmla="*/ 0 w 183"/>
                <a:gd name="T15" fmla="*/ 230 h 230"/>
                <a:gd name="T16" fmla="*/ 0 w 183"/>
                <a:gd name="T17" fmla="*/ 5 h 230"/>
                <a:gd name="T18" fmla="*/ 36 w 183"/>
                <a:gd name="T19" fmla="*/ 5 h 230"/>
                <a:gd name="T20" fmla="*/ 36 w 183"/>
                <a:gd name="T21" fmla="*/ 43 h 230"/>
                <a:gd name="T22" fmla="*/ 37 w 183"/>
                <a:gd name="T23" fmla="*/ 43 h 230"/>
                <a:gd name="T24" fmla="*/ 109 w 183"/>
                <a:gd name="T25" fmla="*/ 0 h 230"/>
                <a:gd name="T26" fmla="*/ 164 w 183"/>
                <a:gd name="T27" fmla="*/ 24 h 230"/>
                <a:gd name="T28" fmla="*/ 183 w 183"/>
                <a:gd name="T29" fmla="*/ 92 h 230"/>
                <a:gd name="T30" fmla="*/ 183 w 183"/>
                <a:gd name="T31"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230">
                  <a:moveTo>
                    <a:pt x="183" y="230"/>
                  </a:moveTo>
                  <a:cubicBezTo>
                    <a:pt x="148" y="230"/>
                    <a:pt x="148" y="230"/>
                    <a:pt x="148" y="230"/>
                  </a:cubicBezTo>
                  <a:cubicBezTo>
                    <a:pt x="148" y="102"/>
                    <a:pt x="148" y="102"/>
                    <a:pt x="148" y="102"/>
                  </a:cubicBezTo>
                  <a:cubicBezTo>
                    <a:pt x="148" y="54"/>
                    <a:pt x="131" y="31"/>
                    <a:pt x="97" y="31"/>
                  </a:cubicBezTo>
                  <a:cubicBezTo>
                    <a:pt x="79" y="31"/>
                    <a:pt x="65" y="37"/>
                    <a:pt x="53" y="51"/>
                  </a:cubicBezTo>
                  <a:cubicBezTo>
                    <a:pt x="42" y="64"/>
                    <a:pt x="36" y="81"/>
                    <a:pt x="36" y="102"/>
                  </a:cubicBezTo>
                  <a:cubicBezTo>
                    <a:pt x="36" y="230"/>
                    <a:pt x="36" y="230"/>
                    <a:pt x="36" y="230"/>
                  </a:cubicBezTo>
                  <a:cubicBezTo>
                    <a:pt x="0" y="230"/>
                    <a:pt x="0" y="230"/>
                    <a:pt x="0" y="230"/>
                  </a:cubicBezTo>
                  <a:cubicBezTo>
                    <a:pt x="0" y="5"/>
                    <a:pt x="0" y="5"/>
                    <a:pt x="0" y="5"/>
                  </a:cubicBezTo>
                  <a:cubicBezTo>
                    <a:pt x="36" y="5"/>
                    <a:pt x="36" y="5"/>
                    <a:pt x="36" y="5"/>
                  </a:cubicBezTo>
                  <a:cubicBezTo>
                    <a:pt x="36" y="43"/>
                    <a:pt x="36" y="43"/>
                    <a:pt x="36" y="43"/>
                  </a:cubicBezTo>
                  <a:cubicBezTo>
                    <a:pt x="37" y="43"/>
                    <a:pt x="37" y="43"/>
                    <a:pt x="37" y="43"/>
                  </a:cubicBezTo>
                  <a:cubicBezTo>
                    <a:pt x="53" y="14"/>
                    <a:pt x="77" y="0"/>
                    <a:pt x="109" y="0"/>
                  </a:cubicBezTo>
                  <a:cubicBezTo>
                    <a:pt x="133" y="0"/>
                    <a:pt x="152" y="8"/>
                    <a:pt x="164" y="24"/>
                  </a:cubicBezTo>
                  <a:cubicBezTo>
                    <a:pt x="177" y="40"/>
                    <a:pt x="183" y="63"/>
                    <a:pt x="183" y="92"/>
                  </a:cubicBezTo>
                  <a:lnTo>
                    <a:pt x="183"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 name="Freeform 33"/>
            <p:cNvSpPr>
              <a:spLocks/>
            </p:cNvSpPr>
            <p:nvPr userDrawn="1"/>
          </p:nvSpPr>
          <p:spPr bwMode="auto">
            <a:xfrm>
              <a:off x="3198" y="2626"/>
              <a:ext cx="315" cy="797"/>
            </a:xfrm>
            <a:custGeom>
              <a:avLst/>
              <a:gdLst>
                <a:gd name="T0" fmla="*/ 133 w 133"/>
                <a:gd name="T1" fmla="*/ 36 h 337"/>
                <a:gd name="T2" fmla="*/ 110 w 133"/>
                <a:gd name="T3" fmla="*/ 30 h 337"/>
                <a:gd name="T4" fmla="*/ 73 w 133"/>
                <a:gd name="T5" fmla="*/ 78 h 337"/>
                <a:gd name="T6" fmla="*/ 73 w 133"/>
                <a:gd name="T7" fmla="*/ 112 h 337"/>
                <a:gd name="T8" fmla="*/ 124 w 133"/>
                <a:gd name="T9" fmla="*/ 112 h 337"/>
                <a:gd name="T10" fmla="*/ 124 w 133"/>
                <a:gd name="T11" fmla="*/ 143 h 337"/>
                <a:gd name="T12" fmla="*/ 73 w 133"/>
                <a:gd name="T13" fmla="*/ 143 h 337"/>
                <a:gd name="T14" fmla="*/ 73 w 133"/>
                <a:gd name="T15" fmla="*/ 337 h 337"/>
                <a:gd name="T16" fmla="*/ 37 w 133"/>
                <a:gd name="T17" fmla="*/ 337 h 337"/>
                <a:gd name="T18" fmla="*/ 37 w 133"/>
                <a:gd name="T19" fmla="*/ 143 h 337"/>
                <a:gd name="T20" fmla="*/ 0 w 133"/>
                <a:gd name="T21" fmla="*/ 143 h 337"/>
                <a:gd name="T22" fmla="*/ 0 w 133"/>
                <a:gd name="T23" fmla="*/ 112 h 337"/>
                <a:gd name="T24" fmla="*/ 37 w 133"/>
                <a:gd name="T25" fmla="*/ 112 h 337"/>
                <a:gd name="T26" fmla="*/ 37 w 133"/>
                <a:gd name="T27" fmla="*/ 76 h 337"/>
                <a:gd name="T28" fmla="*/ 57 w 133"/>
                <a:gd name="T29" fmla="*/ 21 h 337"/>
                <a:gd name="T30" fmla="*/ 107 w 133"/>
                <a:gd name="T31" fmla="*/ 0 h 337"/>
                <a:gd name="T32" fmla="*/ 133 w 133"/>
                <a:gd name="T33" fmla="*/ 4 h 337"/>
                <a:gd name="T34" fmla="*/ 133 w 133"/>
                <a:gd name="T35" fmla="*/ 36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3" h="337">
                  <a:moveTo>
                    <a:pt x="133" y="36"/>
                  </a:moveTo>
                  <a:cubicBezTo>
                    <a:pt x="126" y="32"/>
                    <a:pt x="118" y="30"/>
                    <a:pt x="110" y="30"/>
                  </a:cubicBezTo>
                  <a:cubicBezTo>
                    <a:pt x="85" y="30"/>
                    <a:pt x="73" y="46"/>
                    <a:pt x="73" y="78"/>
                  </a:cubicBezTo>
                  <a:cubicBezTo>
                    <a:pt x="73" y="112"/>
                    <a:pt x="73" y="112"/>
                    <a:pt x="73" y="112"/>
                  </a:cubicBezTo>
                  <a:cubicBezTo>
                    <a:pt x="124" y="112"/>
                    <a:pt x="124" y="112"/>
                    <a:pt x="124" y="112"/>
                  </a:cubicBezTo>
                  <a:cubicBezTo>
                    <a:pt x="124" y="143"/>
                    <a:pt x="124" y="143"/>
                    <a:pt x="124" y="143"/>
                  </a:cubicBezTo>
                  <a:cubicBezTo>
                    <a:pt x="73" y="143"/>
                    <a:pt x="73" y="143"/>
                    <a:pt x="73" y="143"/>
                  </a:cubicBezTo>
                  <a:cubicBezTo>
                    <a:pt x="73" y="337"/>
                    <a:pt x="73" y="337"/>
                    <a:pt x="73" y="337"/>
                  </a:cubicBezTo>
                  <a:cubicBezTo>
                    <a:pt x="37" y="337"/>
                    <a:pt x="37" y="337"/>
                    <a:pt x="37" y="337"/>
                  </a:cubicBezTo>
                  <a:cubicBezTo>
                    <a:pt x="37" y="143"/>
                    <a:pt x="37" y="143"/>
                    <a:pt x="37" y="143"/>
                  </a:cubicBezTo>
                  <a:cubicBezTo>
                    <a:pt x="0" y="143"/>
                    <a:pt x="0" y="143"/>
                    <a:pt x="0" y="143"/>
                  </a:cubicBezTo>
                  <a:cubicBezTo>
                    <a:pt x="0" y="112"/>
                    <a:pt x="0" y="112"/>
                    <a:pt x="0" y="112"/>
                  </a:cubicBezTo>
                  <a:cubicBezTo>
                    <a:pt x="37" y="112"/>
                    <a:pt x="37" y="112"/>
                    <a:pt x="37" y="112"/>
                  </a:cubicBezTo>
                  <a:cubicBezTo>
                    <a:pt x="37" y="76"/>
                    <a:pt x="37" y="76"/>
                    <a:pt x="37" y="76"/>
                  </a:cubicBezTo>
                  <a:cubicBezTo>
                    <a:pt x="37" y="53"/>
                    <a:pt x="44" y="35"/>
                    <a:pt x="57" y="21"/>
                  </a:cubicBezTo>
                  <a:cubicBezTo>
                    <a:pt x="70" y="7"/>
                    <a:pt x="87" y="0"/>
                    <a:pt x="107" y="0"/>
                  </a:cubicBezTo>
                  <a:cubicBezTo>
                    <a:pt x="118" y="0"/>
                    <a:pt x="127" y="1"/>
                    <a:pt x="133" y="4"/>
                  </a:cubicBezTo>
                  <a:lnTo>
                    <a:pt x="133"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 name="Freeform 34"/>
            <p:cNvSpPr>
              <a:spLocks noEditPoints="1"/>
            </p:cNvSpPr>
            <p:nvPr userDrawn="1"/>
          </p:nvSpPr>
          <p:spPr bwMode="auto">
            <a:xfrm>
              <a:off x="3541" y="2879"/>
              <a:ext cx="456" cy="556"/>
            </a:xfrm>
            <a:custGeom>
              <a:avLst/>
              <a:gdLst>
                <a:gd name="T0" fmla="*/ 193 w 193"/>
                <a:gd name="T1" fmla="*/ 126 h 235"/>
                <a:gd name="T2" fmla="*/ 37 w 193"/>
                <a:gd name="T3" fmla="*/ 126 h 235"/>
                <a:gd name="T4" fmla="*/ 57 w 193"/>
                <a:gd name="T5" fmla="*/ 184 h 235"/>
                <a:gd name="T6" fmla="*/ 109 w 193"/>
                <a:gd name="T7" fmla="*/ 204 h 235"/>
                <a:gd name="T8" fmla="*/ 177 w 193"/>
                <a:gd name="T9" fmla="*/ 180 h 235"/>
                <a:gd name="T10" fmla="*/ 177 w 193"/>
                <a:gd name="T11" fmla="*/ 213 h 235"/>
                <a:gd name="T12" fmla="*/ 101 w 193"/>
                <a:gd name="T13" fmla="*/ 235 h 235"/>
                <a:gd name="T14" fmla="*/ 27 w 193"/>
                <a:gd name="T15" fmla="*/ 204 h 235"/>
                <a:gd name="T16" fmla="*/ 0 w 193"/>
                <a:gd name="T17" fmla="*/ 118 h 235"/>
                <a:gd name="T18" fmla="*/ 14 w 193"/>
                <a:gd name="T19" fmla="*/ 58 h 235"/>
                <a:gd name="T20" fmla="*/ 50 w 193"/>
                <a:gd name="T21" fmla="*/ 15 h 235"/>
                <a:gd name="T22" fmla="*/ 102 w 193"/>
                <a:gd name="T23" fmla="*/ 0 h 235"/>
                <a:gd name="T24" fmla="*/ 169 w 193"/>
                <a:gd name="T25" fmla="*/ 28 h 235"/>
                <a:gd name="T26" fmla="*/ 193 w 193"/>
                <a:gd name="T27" fmla="*/ 108 h 235"/>
                <a:gd name="T28" fmla="*/ 193 w 193"/>
                <a:gd name="T29" fmla="*/ 126 h 235"/>
                <a:gd name="T30" fmla="*/ 157 w 193"/>
                <a:gd name="T31" fmla="*/ 96 h 235"/>
                <a:gd name="T32" fmla="*/ 142 w 193"/>
                <a:gd name="T33" fmla="*/ 48 h 235"/>
                <a:gd name="T34" fmla="*/ 101 w 193"/>
                <a:gd name="T35" fmla="*/ 31 h 235"/>
                <a:gd name="T36" fmla="*/ 59 w 193"/>
                <a:gd name="T37" fmla="*/ 49 h 235"/>
                <a:gd name="T38" fmla="*/ 37 w 193"/>
                <a:gd name="T39" fmla="*/ 96 h 235"/>
                <a:gd name="T40" fmla="*/ 157 w 193"/>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235">
                  <a:moveTo>
                    <a:pt x="193" y="126"/>
                  </a:moveTo>
                  <a:cubicBezTo>
                    <a:pt x="37" y="126"/>
                    <a:pt x="37" y="126"/>
                    <a:pt x="37" y="126"/>
                  </a:cubicBezTo>
                  <a:cubicBezTo>
                    <a:pt x="38" y="152"/>
                    <a:pt x="44" y="171"/>
                    <a:pt x="57" y="184"/>
                  </a:cubicBezTo>
                  <a:cubicBezTo>
                    <a:pt x="69" y="198"/>
                    <a:pt x="87" y="204"/>
                    <a:pt x="109" y="204"/>
                  </a:cubicBezTo>
                  <a:cubicBezTo>
                    <a:pt x="134" y="204"/>
                    <a:pt x="157" y="196"/>
                    <a:pt x="177" y="180"/>
                  </a:cubicBezTo>
                  <a:cubicBezTo>
                    <a:pt x="177" y="213"/>
                    <a:pt x="177" y="213"/>
                    <a:pt x="177" y="213"/>
                  </a:cubicBezTo>
                  <a:cubicBezTo>
                    <a:pt x="158" y="228"/>
                    <a:pt x="132" y="235"/>
                    <a:pt x="101" y="235"/>
                  </a:cubicBezTo>
                  <a:cubicBezTo>
                    <a:pt x="69" y="235"/>
                    <a:pt x="45" y="225"/>
                    <a:pt x="27" y="204"/>
                  </a:cubicBezTo>
                  <a:cubicBezTo>
                    <a:pt x="9" y="183"/>
                    <a:pt x="0" y="155"/>
                    <a:pt x="0" y="118"/>
                  </a:cubicBezTo>
                  <a:cubicBezTo>
                    <a:pt x="0" y="96"/>
                    <a:pt x="5" y="76"/>
                    <a:pt x="14" y="58"/>
                  </a:cubicBezTo>
                  <a:cubicBezTo>
                    <a:pt x="22" y="39"/>
                    <a:pt x="35" y="25"/>
                    <a:pt x="50" y="15"/>
                  </a:cubicBezTo>
                  <a:cubicBezTo>
                    <a:pt x="66" y="5"/>
                    <a:pt x="83" y="0"/>
                    <a:pt x="102" y="0"/>
                  </a:cubicBezTo>
                  <a:cubicBezTo>
                    <a:pt x="130" y="0"/>
                    <a:pt x="153" y="9"/>
                    <a:pt x="169" y="28"/>
                  </a:cubicBezTo>
                  <a:cubicBezTo>
                    <a:pt x="185" y="47"/>
                    <a:pt x="193" y="74"/>
                    <a:pt x="193" y="108"/>
                  </a:cubicBezTo>
                  <a:lnTo>
                    <a:pt x="193" y="126"/>
                  </a:lnTo>
                  <a:close/>
                  <a:moveTo>
                    <a:pt x="157" y="96"/>
                  </a:moveTo>
                  <a:cubicBezTo>
                    <a:pt x="156" y="75"/>
                    <a:pt x="151" y="59"/>
                    <a:pt x="142" y="48"/>
                  </a:cubicBezTo>
                  <a:cubicBezTo>
                    <a:pt x="132" y="36"/>
                    <a:pt x="119" y="31"/>
                    <a:pt x="101" y="31"/>
                  </a:cubicBezTo>
                  <a:cubicBezTo>
                    <a:pt x="85" y="31"/>
                    <a:pt x="71" y="37"/>
                    <a:pt x="59" y="49"/>
                  </a:cubicBezTo>
                  <a:cubicBezTo>
                    <a:pt x="48" y="60"/>
                    <a:pt x="40" y="76"/>
                    <a:pt x="37" y="96"/>
                  </a:cubicBezTo>
                  <a:lnTo>
                    <a:pt x="15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 name="Freeform 35"/>
            <p:cNvSpPr>
              <a:spLocks/>
            </p:cNvSpPr>
            <p:nvPr userDrawn="1"/>
          </p:nvSpPr>
          <p:spPr bwMode="auto">
            <a:xfrm>
              <a:off x="4118" y="2882"/>
              <a:ext cx="274" cy="541"/>
            </a:xfrm>
            <a:custGeom>
              <a:avLst/>
              <a:gdLst>
                <a:gd name="T0" fmla="*/ 116 w 116"/>
                <a:gd name="T1" fmla="*/ 41 h 229"/>
                <a:gd name="T2" fmla="*/ 89 w 116"/>
                <a:gd name="T3" fmla="*/ 33 h 229"/>
                <a:gd name="T4" fmla="*/ 50 w 116"/>
                <a:gd name="T5" fmla="*/ 56 h 229"/>
                <a:gd name="T6" fmla="*/ 36 w 116"/>
                <a:gd name="T7" fmla="*/ 114 h 229"/>
                <a:gd name="T8" fmla="*/ 36 w 116"/>
                <a:gd name="T9" fmla="*/ 229 h 229"/>
                <a:gd name="T10" fmla="*/ 0 w 116"/>
                <a:gd name="T11" fmla="*/ 229 h 229"/>
                <a:gd name="T12" fmla="*/ 0 w 116"/>
                <a:gd name="T13" fmla="*/ 4 h 229"/>
                <a:gd name="T14" fmla="*/ 36 w 116"/>
                <a:gd name="T15" fmla="*/ 4 h 229"/>
                <a:gd name="T16" fmla="*/ 36 w 116"/>
                <a:gd name="T17" fmla="*/ 51 h 229"/>
                <a:gd name="T18" fmla="*/ 37 w 116"/>
                <a:gd name="T19" fmla="*/ 51 h 229"/>
                <a:gd name="T20" fmla="*/ 59 w 116"/>
                <a:gd name="T21" fmla="*/ 14 h 229"/>
                <a:gd name="T22" fmla="*/ 94 w 116"/>
                <a:gd name="T23" fmla="*/ 0 h 229"/>
                <a:gd name="T24" fmla="*/ 116 w 116"/>
                <a:gd name="T25" fmla="*/ 3 h 229"/>
                <a:gd name="T26" fmla="*/ 116 w 116"/>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 h="229">
                  <a:moveTo>
                    <a:pt x="116" y="41"/>
                  </a:moveTo>
                  <a:cubicBezTo>
                    <a:pt x="109" y="36"/>
                    <a:pt x="100" y="33"/>
                    <a:pt x="89" y="33"/>
                  </a:cubicBezTo>
                  <a:cubicBezTo>
                    <a:pt x="73" y="33"/>
                    <a:pt x="60" y="41"/>
                    <a:pt x="50" y="56"/>
                  </a:cubicBezTo>
                  <a:cubicBezTo>
                    <a:pt x="41" y="71"/>
                    <a:pt x="36" y="90"/>
                    <a:pt x="36" y="114"/>
                  </a:cubicBezTo>
                  <a:cubicBezTo>
                    <a:pt x="36" y="229"/>
                    <a:pt x="36" y="229"/>
                    <a:pt x="36" y="229"/>
                  </a:cubicBezTo>
                  <a:cubicBezTo>
                    <a:pt x="0" y="229"/>
                    <a:pt x="0" y="229"/>
                    <a:pt x="0" y="229"/>
                  </a:cubicBezTo>
                  <a:cubicBezTo>
                    <a:pt x="0" y="4"/>
                    <a:pt x="0" y="4"/>
                    <a:pt x="0" y="4"/>
                  </a:cubicBezTo>
                  <a:cubicBezTo>
                    <a:pt x="36" y="4"/>
                    <a:pt x="36" y="4"/>
                    <a:pt x="36" y="4"/>
                  </a:cubicBezTo>
                  <a:cubicBezTo>
                    <a:pt x="36" y="51"/>
                    <a:pt x="36" y="51"/>
                    <a:pt x="36" y="51"/>
                  </a:cubicBezTo>
                  <a:cubicBezTo>
                    <a:pt x="37" y="51"/>
                    <a:pt x="37" y="51"/>
                    <a:pt x="37" y="51"/>
                  </a:cubicBezTo>
                  <a:cubicBezTo>
                    <a:pt x="42" y="35"/>
                    <a:pt x="49" y="23"/>
                    <a:pt x="59" y="14"/>
                  </a:cubicBezTo>
                  <a:cubicBezTo>
                    <a:pt x="69" y="5"/>
                    <a:pt x="81" y="0"/>
                    <a:pt x="94" y="0"/>
                  </a:cubicBezTo>
                  <a:cubicBezTo>
                    <a:pt x="104" y="0"/>
                    <a:pt x="111" y="1"/>
                    <a:pt x="116" y="3"/>
                  </a:cubicBezTo>
                  <a:lnTo>
                    <a:pt x="116"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 name="Freeform 36"/>
            <p:cNvSpPr>
              <a:spLocks noEditPoints="1"/>
            </p:cNvSpPr>
            <p:nvPr userDrawn="1"/>
          </p:nvSpPr>
          <p:spPr bwMode="auto">
            <a:xfrm>
              <a:off x="4428" y="2879"/>
              <a:ext cx="457" cy="556"/>
            </a:xfrm>
            <a:custGeom>
              <a:avLst/>
              <a:gdLst>
                <a:gd name="T0" fmla="*/ 193 w 193"/>
                <a:gd name="T1" fmla="*/ 126 h 235"/>
                <a:gd name="T2" fmla="*/ 37 w 193"/>
                <a:gd name="T3" fmla="*/ 126 h 235"/>
                <a:gd name="T4" fmla="*/ 57 w 193"/>
                <a:gd name="T5" fmla="*/ 184 h 235"/>
                <a:gd name="T6" fmla="*/ 109 w 193"/>
                <a:gd name="T7" fmla="*/ 204 h 235"/>
                <a:gd name="T8" fmla="*/ 177 w 193"/>
                <a:gd name="T9" fmla="*/ 180 h 235"/>
                <a:gd name="T10" fmla="*/ 177 w 193"/>
                <a:gd name="T11" fmla="*/ 213 h 235"/>
                <a:gd name="T12" fmla="*/ 101 w 193"/>
                <a:gd name="T13" fmla="*/ 235 h 235"/>
                <a:gd name="T14" fmla="*/ 27 w 193"/>
                <a:gd name="T15" fmla="*/ 204 h 235"/>
                <a:gd name="T16" fmla="*/ 0 w 193"/>
                <a:gd name="T17" fmla="*/ 118 h 235"/>
                <a:gd name="T18" fmla="*/ 14 w 193"/>
                <a:gd name="T19" fmla="*/ 58 h 235"/>
                <a:gd name="T20" fmla="*/ 50 w 193"/>
                <a:gd name="T21" fmla="*/ 15 h 235"/>
                <a:gd name="T22" fmla="*/ 102 w 193"/>
                <a:gd name="T23" fmla="*/ 0 h 235"/>
                <a:gd name="T24" fmla="*/ 169 w 193"/>
                <a:gd name="T25" fmla="*/ 28 h 235"/>
                <a:gd name="T26" fmla="*/ 193 w 193"/>
                <a:gd name="T27" fmla="*/ 108 h 235"/>
                <a:gd name="T28" fmla="*/ 193 w 193"/>
                <a:gd name="T29" fmla="*/ 126 h 235"/>
                <a:gd name="T30" fmla="*/ 157 w 193"/>
                <a:gd name="T31" fmla="*/ 96 h 235"/>
                <a:gd name="T32" fmla="*/ 142 w 193"/>
                <a:gd name="T33" fmla="*/ 48 h 235"/>
                <a:gd name="T34" fmla="*/ 102 w 193"/>
                <a:gd name="T35" fmla="*/ 31 h 235"/>
                <a:gd name="T36" fmla="*/ 60 w 193"/>
                <a:gd name="T37" fmla="*/ 49 h 235"/>
                <a:gd name="T38" fmla="*/ 38 w 193"/>
                <a:gd name="T39" fmla="*/ 96 h 235"/>
                <a:gd name="T40" fmla="*/ 157 w 193"/>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235">
                  <a:moveTo>
                    <a:pt x="193" y="126"/>
                  </a:moveTo>
                  <a:cubicBezTo>
                    <a:pt x="37" y="126"/>
                    <a:pt x="37" y="126"/>
                    <a:pt x="37" y="126"/>
                  </a:cubicBezTo>
                  <a:cubicBezTo>
                    <a:pt x="38" y="152"/>
                    <a:pt x="44" y="171"/>
                    <a:pt x="57" y="184"/>
                  </a:cubicBezTo>
                  <a:cubicBezTo>
                    <a:pt x="69" y="198"/>
                    <a:pt x="87" y="204"/>
                    <a:pt x="109" y="204"/>
                  </a:cubicBezTo>
                  <a:cubicBezTo>
                    <a:pt x="134" y="204"/>
                    <a:pt x="157" y="196"/>
                    <a:pt x="177" y="180"/>
                  </a:cubicBezTo>
                  <a:cubicBezTo>
                    <a:pt x="177" y="213"/>
                    <a:pt x="177" y="213"/>
                    <a:pt x="177" y="213"/>
                  </a:cubicBezTo>
                  <a:cubicBezTo>
                    <a:pt x="158" y="228"/>
                    <a:pt x="133" y="235"/>
                    <a:pt x="101" y="235"/>
                  </a:cubicBezTo>
                  <a:cubicBezTo>
                    <a:pt x="69" y="235"/>
                    <a:pt x="45" y="225"/>
                    <a:pt x="27" y="204"/>
                  </a:cubicBezTo>
                  <a:cubicBezTo>
                    <a:pt x="9" y="183"/>
                    <a:pt x="0" y="155"/>
                    <a:pt x="0" y="118"/>
                  </a:cubicBezTo>
                  <a:cubicBezTo>
                    <a:pt x="0" y="96"/>
                    <a:pt x="5" y="76"/>
                    <a:pt x="14" y="58"/>
                  </a:cubicBezTo>
                  <a:cubicBezTo>
                    <a:pt x="23" y="39"/>
                    <a:pt x="35" y="25"/>
                    <a:pt x="50" y="15"/>
                  </a:cubicBezTo>
                  <a:cubicBezTo>
                    <a:pt x="66" y="5"/>
                    <a:pt x="83" y="0"/>
                    <a:pt x="102" y="0"/>
                  </a:cubicBezTo>
                  <a:cubicBezTo>
                    <a:pt x="131" y="0"/>
                    <a:pt x="153" y="9"/>
                    <a:pt x="169" y="28"/>
                  </a:cubicBezTo>
                  <a:cubicBezTo>
                    <a:pt x="185" y="47"/>
                    <a:pt x="193" y="74"/>
                    <a:pt x="193" y="108"/>
                  </a:cubicBezTo>
                  <a:lnTo>
                    <a:pt x="193" y="126"/>
                  </a:lnTo>
                  <a:close/>
                  <a:moveTo>
                    <a:pt x="157" y="96"/>
                  </a:moveTo>
                  <a:cubicBezTo>
                    <a:pt x="156" y="75"/>
                    <a:pt x="151" y="59"/>
                    <a:pt x="142" y="48"/>
                  </a:cubicBezTo>
                  <a:cubicBezTo>
                    <a:pt x="132" y="36"/>
                    <a:pt x="119" y="31"/>
                    <a:pt x="102" y="31"/>
                  </a:cubicBezTo>
                  <a:cubicBezTo>
                    <a:pt x="85" y="31"/>
                    <a:pt x="71" y="37"/>
                    <a:pt x="60" y="49"/>
                  </a:cubicBezTo>
                  <a:cubicBezTo>
                    <a:pt x="48" y="60"/>
                    <a:pt x="41" y="76"/>
                    <a:pt x="38" y="96"/>
                  </a:cubicBezTo>
                  <a:lnTo>
                    <a:pt x="15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 name="Freeform 37"/>
            <p:cNvSpPr>
              <a:spLocks/>
            </p:cNvSpPr>
            <p:nvPr userDrawn="1"/>
          </p:nvSpPr>
          <p:spPr bwMode="auto">
            <a:xfrm>
              <a:off x="5008" y="2879"/>
              <a:ext cx="432" cy="544"/>
            </a:xfrm>
            <a:custGeom>
              <a:avLst/>
              <a:gdLst>
                <a:gd name="T0" fmla="*/ 183 w 183"/>
                <a:gd name="T1" fmla="*/ 230 h 230"/>
                <a:gd name="T2" fmla="*/ 147 w 183"/>
                <a:gd name="T3" fmla="*/ 230 h 230"/>
                <a:gd name="T4" fmla="*/ 147 w 183"/>
                <a:gd name="T5" fmla="*/ 102 h 230"/>
                <a:gd name="T6" fmla="*/ 96 w 183"/>
                <a:gd name="T7" fmla="*/ 31 h 230"/>
                <a:gd name="T8" fmla="*/ 52 w 183"/>
                <a:gd name="T9" fmla="*/ 51 h 230"/>
                <a:gd name="T10" fmla="*/ 35 w 183"/>
                <a:gd name="T11" fmla="*/ 102 h 230"/>
                <a:gd name="T12" fmla="*/ 35 w 183"/>
                <a:gd name="T13" fmla="*/ 230 h 230"/>
                <a:gd name="T14" fmla="*/ 0 w 183"/>
                <a:gd name="T15" fmla="*/ 230 h 230"/>
                <a:gd name="T16" fmla="*/ 0 w 183"/>
                <a:gd name="T17" fmla="*/ 5 h 230"/>
                <a:gd name="T18" fmla="*/ 35 w 183"/>
                <a:gd name="T19" fmla="*/ 5 h 230"/>
                <a:gd name="T20" fmla="*/ 35 w 183"/>
                <a:gd name="T21" fmla="*/ 43 h 230"/>
                <a:gd name="T22" fmla="*/ 36 w 183"/>
                <a:gd name="T23" fmla="*/ 43 h 230"/>
                <a:gd name="T24" fmla="*/ 108 w 183"/>
                <a:gd name="T25" fmla="*/ 0 h 230"/>
                <a:gd name="T26" fmla="*/ 164 w 183"/>
                <a:gd name="T27" fmla="*/ 24 h 230"/>
                <a:gd name="T28" fmla="*/ 183 w 183"/>
                <a:gd name="T29" fmla="*/ 92 h 230"/>
                <a:gd name="T30" fmla="*/ 183 w 183"/>
                <a:gd name="T31"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230">
                  <a:moveTo>
                    <a:pt x="183" y="230"/>
                  </a:moveTo>
                  <a:cubicBezTo>
                    <a:pt x="147" y="230"/>
                    <a:pt x="147" y="230"/>
                    <a:pt x="147" y="230"/>
                  </a:cubicBezTo>
                  <a:cubicBezTo>
                    <a:pt x="147" y="102"/>
                    <a:pt x="147" y="102"/>
                    <a:pt x="147" y="102"/>
                  </a:cubicBezTo>
                  <a:cubicBezTo>
                    <a:pt x="147" y="54"/>
                    <a:pt x="130" y="31"/>
                    <a:pt x="96" y="31"/>
                  </a:cubicBezTo>
                  <a:cubicBezTo>
                    <a:pt x="79" y="31"/>
                    <a:pt x="64" y="37"/>
                    <a:pt x="52" y="51"/>
                  </a:cubicBezTo>
                  <a:cubicBezTo>
                    <a:pt x="41" y="64"/>
                    <a:pt x="35" y="81"/>
                    <a:pt x="35" y="102"/>
                  </a:cubicBezTo>
                  <a:cubicBezTo>
                    <a:pt x="35" y="230"/>
                    <a:pt x="35" y="230"/>
                    <a:pt x="35" y="230"/>
                  </a:cubicBezTo>
                  <a:cubicBezTo>
                    <a:pt x="0" y="230"/>
                    <a:pt x="0" y="230"/>
                    <a:pt x="0" y="230"/>
                  </a:cubicBezTo>
                  <a:cubicBezTo>
                    <a:pt x="0" y="5"/>
                    <a:pt x="0" y="5"/>
                    <a:pt x="0" y="5"/>
                  </a:cubicBezTo>
                  <a:cubicBezTo>
                    <a:pt x="35" y="5"/>
                    <a:pt x="35" y="5"/>
                    <a:pt x="35" y="5"/>
                  </a:cubicBezTo>
                  <a:cubicBezTo>
                    <a:pt x="35" y="43"/>
                    <a:pt x="35" y="43"/>
                    <a:pt x="35" y="43"/>
                  </a:cubicBezTo>
                  <a:cubicBezTo>
                    <a:pt x="36" y="43"/>
                    <a:pt x="36" y="43"/>
                    <a:pt x="36" y="43"/>
                  </a:cubicBezTo>
                  <a:cubicBezTo>
                    <a:pt x="52" y="14"/>
                    <a:pt x="76" y="0"/>
                    <a:pt x="108" y="0"/>
                  </a:cubicBezTo>
                  <a:cubicBezTo>
                    <a:pt x="132" y="0"/>
                    <a:pt x="151" y="8"/>
                    <a:pt x="164" y="24"/>
                  </a:cubicBezTo>
                  <a:cubicBezTo>
                    <a:pt x="176" y="40"/>
                    <a:pt x="183" y="63"/>
                    <a:pt x="183" y="92"/>
                  </a:cubicBezTo>
                  <a:lnTo>
                    <a:pt x="183"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 name="Freeform 38"/>
            <p:cNvSpPr>
              <a:spLocks/>
            </p:cNvSpPr>
            <p:nvPr userDrawn="1"/>
          </p:nvSpPr>
          <p:spPr bwMode="auto">
            <a:xfrm>
              <a:off x="5559" y="2879"/>
              <a:ext cx="390" cy="556"/>
            </a:xfrm>
            <a:custGeom>
              <a:avLst/>
              <a:gdLst>
                <a:gd name="T0" fmla="*/ 165 w 165"/>
                <a:gd name="T1" fmla="*/ 219 h 235"/>
                <a:gd name="T2" fmla="*/ 104 w 165"/>
                <a:gd name="T3" fmla="*/ 235 h 235"/>
                <a:gd name="T4" fmla="*/ 50 w 165"/>
                <a:gd name="T5" fmla="*/ 221 h 235"/>
                <a:gd name="T6" fmla="*/ 13 w 165"/>
                <a:gd name="T7" fmla="*/ 181 h 235"/>
                <a:gd name="T8" fmla="*/ 0 w 165"/>
                <a:gd name="T9" fmla="*/ 123 h 235"/>
                <a:gd name="T10" fmla="*/ 31 w 165"/>
                <a:gd name="T11" fmla="*/ 34 h 235"/>
                <a:gd name="T12" fmla="*/ 114 w 165"/>
                <a:gd name="T13" fmla="*/ 0 h 235"/>
                <a:gd name="T14" fmla="*/ 165 w 165"/>
                <a:gd name="T15" fmla="*/ 11 h 235"/>
                <a:gd name="T16" fmla="*/ 165 w 165"/>
                <a:gd name="T17" fmla="*/ 48 h 235"/>
                <a:gd name="T18" fmla="*/ 113 w 165"/>
                <a:gd name="T19" fmla="*/ 31 h 235"/>
                <a:gd name="T20" fmla="*/ 57 w 165"/>
                <a:gd name="T21" fmla="*/ 55 h 235"/>
                <a:gd name="T22" fmla="*/ 36 w 165"/>
                <a:gd name="T23" fmla="*/ 120 h 235"/>
                <a:gd name="T24" fmla="*/ 56 w 165"/>
                <a:gd name="T25" fmla="*/ 182 h 235"/>
                <a:gd name="T26" fmla="*/ 111 w 165"/>
                <a:gd name="T27" fmla="*/ 204 h 235"/>
                <a:gd name="T28" fmla="*/ 165 w 165"/>
                <a:gd name="T29" fmla="*/ 185 h 235"/>
                <a:gd name="T30" fmla="*/ 165 w 165"/>
                <a:gd name="T31" fmla="*/ 21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5" h="235">
                  <a:moveTo>
                    <a:pt x="165" y="219"/>
                  </a:moveTo>
                  <a:cubicBezTo>
                    <a:pt x="148" y="230"/>
                    <a:pt x="128" y="235"/>
                    <a:pt x="104" y="235"/>
                  </a:cubicBezTo>
                  <a:cubicBezTo>
                    <a:pt x="84" y="235"/>
                    <a:pt x="66" y="230"/>
                    <a:pt x="50" y="221"/>
                  </a:cubicBezTo>
                  <a:cubicBezTo>
                    <a:pt x="34" y="212"/>
                    <a:pt x="22" y="198"/>
                    <a:pt x="13" y="181"/>
                  </a:cubicBezTo>
                  <a:cubicBezTo>
                    <a:pt x="4" y="164"/>
                    <a:pt x="0" y="144"/>
                    <a:pt x="0" y="123"/>
                  </a:cubicBezTo>
                  <a:cubicBezTo>
                    <a:pt x="0" y="86"/>
                    <a:pt x="10" y="56"/>
                    <a:pt x="31" y="34"/>
                  </a:cubicBezTo>
                  <a:cubicBezTo>
                    <a:pt x="52" y="11"/>
                    <a:pt x="80" y="0"/>
                    <a:pt x="114" y="0"/>
                  </a:cubicBezTo>
                  <a:cubicBezTo>
                    <a:pt x="134" y="0"/>
                    <a:pt x="151" y="4"/>
                    <a:pt x="165" y="11"/>
                  </a:cubicBezTo>
                  <a:cubicBezTo>
                    <a:pt x="165" y="48"/>
                    <a:pt x="165" y="48"/>
                    <a:pt x="165" y="48"/>
                  </a:cubicBezTo>
                  <a:cubicBezTo>
                    <a:pt x="149" y="36"/>
                    <a:pt x="131" y="31"/>
                    <a:pt x="113" y="31"/>
                  </a:cubicBezTo>
                  <a:cubicBezTo>
                    <a:pt x="90" y="31"/>
                    <a:pt x="71" y="39"/>
                    <a:pt x="57" y="55"/>
                  </a:cubicBezTo>
                  <a:cubicBezTo>
                    <a:pt x="43" y="72"/>
                    <a:pt x="36" y="93"/>
                    <a:pt x="36" y="120"/>
                  </a:cubicBezTo>
                  <a:cubicBezTo>
                    <a:pt x="36" y="146"/>
                    <a:pt x="42" y="167"/>
                    <a:pt x="56" y="182"/>
                  </a:cubicBezTo>
                  <a:cubicBezTo>
                    <a:pt x="70" y="197"/>
                    <a:pt x="88" y="204"/>
                    <a:pt x="111" y="204"/>
                  </a:cubicBezTo>
                  <a:cubicBezTo>
                    <a:pt x="130" y="204"/>
                    <a:pt x="148" y="198"/>
                    <a:pt x="165" y="185"/>
                  </a:cubicBezTo>
                  <a:lnTo>
                    <a:pt x="165"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 name="Freeform 39"/>
            <p:cNvSpPr>
              <a:spLocks noEditPoints="1"/>
            </p:cNvSpPr>
            <p:nvPr userDrawn="1"/>
          </p:nvSpPr>
          <p:spPr bwMode="auto">
            <a:xfrm>
              <a:off x="6037" y="2879"/>
              <a:ext cx="454" cy="556"/>
            </a:xfrm>
            <a:custGeom>
              <a:avLst/>
              <a:gdLst>
                <a:gd name="T0" fmla="*/ 192 w 192"/>
                <a:gd name="T1" fmla="*/ 126 h 235"/>
                <a:gd name="T2" fmla="*/ 36 w 192"/>
                <a:gd name="T3" fmla="*/ 126 h 235"/>
                <a:gd name="T4" fmla="*/ 56 w 192"/>
                <a:gd name="T5" fmla="*/ 184 h 235"/>
                <a:gd name="T6" fmla="*/ 108 w 192"/>
                <a:gd name="T7" fmla="*/ 204 h 235"/>
                <a:gd name="T8" fmla="*/ 177 w 192"/>
                <a:gd name="T9" fmla="*/ 180 h 235"/>
                <a:gd name="T10" fmla="*/ 177 w 192"/>
                <a:gd name="T11" fmla="*/ 213 h 235"/>
                <a:gd name="T12" fmla="*/ 100 w 192"/>
                <a:gd name="T13" fmla="*/ 235 h 235"/>
                <a:gd name="T14" fmla="*/ 26 w 192"/>
                <a:gd name="T15" fmla="*/ 204 h 235"/>
                <a:gd name="T16" fmla="*/ 0 w 192"/>
                <a:gd name="T17" fmla="*/ 118 h 235"/>
                <a:gd name="T18" fmla="*/ 13 w 192"/>
                <a:gd name="T19" fmla="*/ 58 h 235"/>
                <a:gd name="T20" fmla="*/ 49 w 192"/>
                <a:gd name="T21" fmla="*/ 15 h 235"/>
                <a:gd name="T22" fmla="*/ 101 w 192"/>
                <a:gd name="T23" fmla="*/ 0 h 235"/>
                <a:gd name="T24" fmla="*/ 168 w 192"/>
                <a:gd name="T25" fmla="*/ 28 h 235"/>
                <a:gd name="T26" fmla="*/ 192 w 192"/>
                <a:gd name="T27" fmla="*/ 108 h 235"/>
                <a:gd name="T28" fmla="*/ 192 w 192"/>
                <a:gd name="T29" fmla="*/ 126 h 235"/>
                <a:gd name="T30" fmla="*/ 156 w 192"/>
                <a:gd name="T31" fmla="*/ 96 h 235"/>
                <a:gd name="T32" fmla="*/ 141 w 192"/>
                <a:gd name="T33" fmla="*/ 48 h 235"/>
                <a:gd name="T34" fmla="*/ 101 w 192"/>
                <a:gd name="T35" fmla="*/ 31 h 235"/>
                <a:gd name="T36" fmla="*/ 59 w 192"/>
                <a:gd name="T37" fmla="*/ 49 h 235"/>
                <a:gd name="T38" fmla="*/ 37 w 192"/>
                <a:gd name="T39" fmla="*/ 96 h 235"/>
                <a:gd name="T40" fmla="*/ 156 w 192"/>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2" h="235">
                  <a:moveTo>
                    <a:pt x="192" y="126"/>
                  </a:moveTo>
                  <a:cubicBezTo>
                    <a:pt x="36" y="126"/>
                    <a:pt x="36" y="126"/>
                    <a:pt x="36" y="126"/>
                  </a:cubicBezTo>
                  <a:cubicBezTo>
                    <a:pt x="37" y="152"/>
                    <a:pt x="43" y="171"/>
                    <a:pt x="56" y="184"/>
                  </a:cubicBezTo>
                  <a:cubicBezTo>
                    <a:pt x="69" y="198"/>
                    <a:pt x="86" y="204"/>
                    <a:pt x="108" y="204"/>
                  </a:cubicBezTo>
                  <a:cubicBezTo>
                    <a:pt x="133" y="204"/>
                    <a:pt x="156" y="196"/>
                    <a:pt x="177" y="180"/>
                  </a:cubicBezTo>
                  <a:cubicBezTo>
                    <a:pt x="177" y="213"/>
                    <a:pt x="177" y="213"/>
                    <a:pt x="177" y="213"/>
                  </a:cubicBezTo>
                  <a:cubicBezTo>
                    <a:pt x="157" y="228"/>
                    <a:pt x="132" y="235"/>
                    <a:pt x="100" y="235"/>
                  </a:cubicBezTo>
                  <a:cubicBezTo>
                    <a:pt x="68" y="235"/>
                    <a:pt x="44" y="225"/>
                    <a:pt x="26" y="204"/>
                  </a:cubicBezTo>
                  <a:cubicBezTo>
                    <a:pt x="8" y="183"/>
                    <a:pt x="0" y="155"/>
                    <a:pt x="0" y="118"/>
                  </a:cubicBezTo>
                  <a:cubicBezTo>
                    <a:pt x="0" y="96"/>
                    <a:pt x="4" y="76"/>
                    <a:pt x="13" y="58"/>
                  </a:cubicBezTo>
                  <a:cubicBezTo>
                    <a:pt x="22" y="39"/>
                    <a:pt x="34" y="25"/>
                    <a:pt x="49" y="15"/>
                  </a:cubicBezTo>
                  <a:cubicBezTo>
                    <a:pt x="65" y="5"/>
                    <a:pt x="82" y="0"/>
                    <a:pt x="101" y="0"/>
                  </a:cubicBezTo>
                  <a:cubicBezTo>
                    <a:pt x="130" y="0"/>
                    <a:pt x="152" y="9"/>
                    <a:pt x="168" y="28"/>
                  </a:cubicBezTo>
                  <a:cubicBezTo>
                    <a:pt x="184" y="47"/>
                    <a:pt x="192" y="74"/>
                    <a:pt x="192" y="108"/>
                  </a:cubicBezTo>
                  <a:lnTo>
                    <a:pt x="192" y="126"/>
                  </a:lnTo>
                  <a:close/>
                  <a:moveTo>
                    <a:pt x="156" y="96"/>
                  </a:moveTo>
                  <a:cubicBezTo>
                    <a:pt x="156" y="75"/>
                    <a:pt x="151" y="59"/>
                    <a:pt x="141" y="48"/>
                  </a:cubicBezTo>
                  <a:cubicBezTo>
                    <a:pt x="132" y="36"/>
                    <a:pt x="118" y="31"/>
                    <a:pt x="101" y="31"/>
                  </a:cubicBezTo>
                  <a:cubicBezTo>
                    <a:pt x="84" y="31"/>
                    <a:pt x="70" y="37"/>
                    <a:pt x="59" y="49"/>
                  </a:cubicBezTo>
                  <a:cubicBezTo>
                    <a:pt x="47" y="60"/>
                    <a:pt x="40" y="76"/>
                    <a:pt x="37" y="96"/>
                  </a:cubicBezTo>
                  <a:lnTo>
                    <a:pt x="15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 name="Freeform 40"/>
            <p:cNvSpPr>
              <a:spLocks/>
            </p:cNvSpPr>
            <p:nvPr userDrawn="1"/>
          </p:nvSpPr>
          <p:spPr bwMode="auto">
            <a:xfrm>
              <a:off x="1388" y="3830"/>
              <a:ext cx="282" cy="404"/>
            </a:xfrm>
            <a:custGeom>
              <a:avLst/>
              <a:gdLst>
                <a:gd name="T0" fmla="*/ 282 w 282"/>
                <a:gd name="T1" fmla="*/ 42 h 404"/>
                <a:gd name="T2" fmla="*/ 166 w 282"/>
                <a:gd name="T3" fmla="*/ 42 h 404"/>
                <a:gd name="T4" fmla="*/ 166 w 282"/>
                <a:gd name="T5" fmla="*/ 404 h 404"/>
                <a:gd name="T6" fmla="*/ 119 w 282"/>
                <a:gd name="T7" fmla="*/ 404 h 404"/>
                <a:gd name="T8" fmla="*/ 119 w 282"/>
                <a:gd name="T9" fmla="*/ 42 h 404"/>
                <a:gd name="T10" fmla="*/ 0 w 282"/>
                <a:gd name="T11" fmla="*/ 42 h 404"/>
                <a:gd name="T12" fmla="*/ 0 w 282"/>
                <a:gd name="T13" fmla="*/ 0 h 404"/>
                <a:gd name="T14" fmla="*/ 282 w 282"/>
                <a:gd name="T15" fmla="*/ 0 h 404"/>
                <a:gd name="T16" fmla="*/ 282 w 282"/>
                <a:gd name="T17" fmla="*/ 4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2" h="404">
                  <a:moveTo>
                    <a:pt x="282" y="42"/>
                  </a:moveTo>
                  <a:lnTo>
                    <a:pt x="166" y="42"/>
                  </a:lnTo>
                  <a:lnTo>
                    <a:pt x="166" y="404"/>
                  </a:lnTo>
                  <a:lnTo>
                    <a:pt x="119" y="404"/>
                  </a:lnTo>
                  <a:lnTo>
                    <a:pt x="119" y="42"/>
                  </a:lnTo>
                  <a:lnTo>
                    <a:pt x="0" y="42"/>
                  </a:lnTo>
                  <a:lnTo>
                    <a:pt x="0" y="0"/>
                  </a:lnTo>
                  <a:lnTo>
                    <a:pt x="282" y="0"/>
                  </a:lnTo>
                  <a:lnTo>
                    <a:pt x="282"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 name="Freeform 41"/>
            <p:cNvSpPr>
              <a:spLocks noEditPoints="1"/>
            </p:cNvSpPr>
            <p:nvPr userDrawn="1"/>
          </p:nvSpPr>
          <p:spPr bwMode="auto">
            <a:xfrm>
              <a:off x="1646" y="3939"/>
              <a:ext cx="284" cy="302"/>
            </a:xfrm>
            <a:custGeom>
              <a:avLst/>
              <a:gdLst>
                <a:gd name="T0" fmla="*/ 120 w 120"/>
                <a:gd name="T1" fmla="*/ 64 h 128"/>
                <a:gd name="T2" fmla="*/ 104 w 120"/>
                <a:gd name="T3" fmla="*/ 110 h 128"/>
                <a:gd name="T4" fmla="*/ 59 w 120"/>
                <a:gd name="T5" fmla="*/ 128 h 128"/>
                <a:gd name="T6" fmla="*/ 16 w 120"/>
                <a:gd name="T7" fmla="*/ 111 h 128"/>
                <a:gd name="T8" fmla="*/ 0 w 120"/>
                <a:gd name="T9" fmla="*/ 65 h 128"/>
                <a:gd name="T10" fmla="*/ 16 w 120"/>
                <a:gd name="T11" fmla="*/ 18 h 128"/>
                <a:gd name="T12" fmla="*/ 62 w 120"/>
                <a:gd name="T13" fmla="*/ 0 h 128"/>
                <a:gd name="T14" fmla="*/ 105 w 120"/>
                <a:gd name="T15" fmla="*/ 17 h 128"/>
                <a:gd name="T16" fmla="*/ 120 w 120"/>
                <a:gd name="T17" fmla="*/ 64 h 128"/>
                <a:gd name="T18" fmla="*/ 100 w 120"/>
                <a:gd name="T19" fmla="*/ 64 h 128"/>
                <a:gd name="T20" fmla="*/ 90 w 120"/>
                <a:gd name="T21" fmla="*/ 29 h 128"/>
                <a:gd name="T22" fmla="*/ 61 w 120"/>
                <a:gd name="T23" fmla="*/ 17 h 128"/>
                <a:gd name="T24" fmla="*/ 31 w 120"/>
                <a:gd name="T25" fmla="*/ 29 h 128"/>
                <a:gd name="T26" fmla="*/ 20 w 120"/>
                <a:gd name="T27" fmla="*/ 65 h 128"/>
                <a:gd name="T28" fmla="*/ 31 w 120"/>
                <a:gd name="T29" fmla="*/ 99 h 128"/>
                <a:gd name="T30" fmla="*/ 61 w 120"/>
                <a:gd name="T31" fmla="*/ 111 h 128"/>
                <a:gd name="T32" fmla="*/ 90 w 120"/>
                <a:gd name="T33" fmla="*/ 99 h 128"/>
                <a:gd name="T34" fmla="*/ 100 w 120"/>
                <a:gd name="T35"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20" y="64"/>
                  </a:moveTo>
                  <a:cubicBezTo>
                    <a:pt x="120" y="83"/>
                    <a:pt x="115" y="99"/>
                    <a:pt x="104" y="110"/>
                  </a:cubicBezTo>
                  <a:cubicBezTo>
                    <a:pt x="93" y="122"/>
                    <a:pt x="78" y="128"/>
                    <a:pt x="59" y="128"/>
                  </a:cubicBezTo>
                  <a:cubicBezTo>
                    <a:pt x="41" y="128"/>
                    <a:pt x="27" y="122"/>
                    <a:pt x="16" y="111"/>
                  </a:cubicBezTo>
                  <a:cubicBezTo>
                    <a:pt x="5" y="99"/>
                    <a:pt x="0" y="84"/>
                    <a:pt x="0" y="65"/>
                  </a:cubicBezTo>
                  <a:cubicBezTo>
                    <a:pt x="0" y="45"/>
                    <a:pt x="5" y="29"/>
                    <a:pt x="16" y="18"/>
                  </a:cubicBezTo>
                  <a:cubicBezTo>
                    <a:pt x="27" y="6"/>
                    <a:pt x="43" y="0"/>
                    <a:pt x="62" y="0"/>
                  </a:cubicBezTo>
                  <a:cubicBezTo>
                    <a:pt x="80" y="0"/>
                    <a:pt x="94" y="6"/>
                    <a:pt x="105" y="17"/>
                  </a:cubicBezTo>
                  <a:cubicBezTo>
                    <a:pt x="115" y="28"/>
                    <a:pt x="120" y="44"/>
                    <a:pt x="120" y="64"/>
                  </a:cubicBezTo>
                  <a:close/>
                  <a:moveTo>
                    <a:pt x="100" y="64"/>
                  </a:moveTo>
                  <a:cubicBezTo>
                    <a:pt x="100" y="49"/>
                    <a:pt x="97" y="37"/>
                    <a:pt x="90" y="29"/>
                  </a:cubicBezTo>
                  <a:cubicBezTo>
                    <a:pt x="83" y="21"/>
                    <a:pt x="73" y="17"/>
                    <a:pt x="61" y="17"/>
                  </a:cubicBezTo>
                  <a:cubicBezTo>
                    <a:pt x="48" y="17"/>
                    <a:pt x="38" y="21"/>
                    <a:pt x="31" y="29"/>
                  </a:cubicBezTo>
                  <a:cubicBezTo>
                    <a:pt x="24" y="38"/>
                    <a:pt x="20" y="50"/>
                    <a:pt x="20" y="65"/>
                  </a:cubicBezTo>
                  <a:cubicBezTo>
                    <a:pt x="20" y="79"/>
                    <a:pt x="24" y="91"/>
                    <a:pt x="31" y="99"/>
                  </a:cubicBezTo>
                  <a:cubicBezTo>
                    <a:pt x="38" y="107"/>
                    <a:pt x="48" y="111"/>
                    <a:pt x="61" y="111"/>
                  </a:cubicBezTo>
                  <a:cubicBezTo>
                    <a:pt x="73" y="111"/>
                    <a:pt x="83" y="107"/>
                    <a:pt x="90" y="99"/>
                  </a:cubicBezTo>
                  <a:cubicBezTo>
                    <a:pt x="97" y="91"/>
                    <a:pt x="100" y="79"/>
                    <a:pt x="10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 name="Freeform 42"/>
            <p:cNvSpPr>
              <a:spLocks/>
            </p:cNvSpPr>
            <p:nvPr userDrawn="1"/>
          </p:nvSpPr>
          <p:spPr bwMode="auto">
            <a:xfrm>
              <a:off x="2001" y="3941"/>
              <a:ext cx="151" cy="293"/>
            </a:xfrm>
            <a:custGeom>
              <a:avLst/>
              <a:gdLst>
                <a:gd name="T0" fmla="*/ 64 w 64"/>
                <a:gd name="T1" fmla="*/ 22 h 124"/>
                <a:gd name="T2" fmla="*/ 49 w 64"/>
                <a:gd name="T3" fmla="*/ 18 h 124"/>
                <a:gd name="T4" fmla="*/ 28 w 64"/>
                <a:gd name="T5" fmla="*/ 30 h 124"/>
                <a:gd name="T6" fmla="*/ 20 w 64"/>
                <a:gd name="T7" fmla="*/ 62 h 124"/>
                <a:gd name="T8" fmla="*/ 20 w 64"/>
                <a:gd name="T9" fmla="*/ 124 h 124"/>
                <a:gd name="T10" fmla="*/ 0 w 64"/>
                <a:gd name="T11" fmla="*/ 124 h 124"/>
                <a:gd name="T12" fmla="*/ 0 w 64"/>
                <a:gd name="T13" fmla="*/ 2 h 124"/>
                <a:gd name="T14" fmla="*/ 20 w 64"/>
                <a:gd name="T15" fmla="*/ 2 h 124"/>
                <a:gd name="T16" fmla="*/ 20 w 64"/>
                <a:gd name="T17" fmla="*/ 27 h 124"/>
                <a:gd name="T18" fmla="*/ 20 w 64"/>
                <a:gd name="T19" fmla="*/ 27 h 124"/>
                <a:gd name="T20" fmla="*/ 33 w 64"/>
                <a:gd name="T21" fmla="*/ 7 h 124"/>
                <a:gd name="T22" fmla="*/ 52 w 64"/>
                <a:gd name="T23" fmla="*/ 0 h 124"/>
                <a:gd name="T24" fmla="*/ 64 w 64"/>
                <a:gd name="T25" fmla="*/ 2 h 124"/>
                <a:gd name="T26" fmla="*/ 64 w 64"/>
                <a:gd name="T27" fmla="*/ 2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124">
                  <a:moveTo>
                    <a:pt x="64" y="22"/>
                  </a:moveTo>
                  <a:cubicBezTo>
                    <a:pt x="61" y="19"/>
                    <a:pt x="56" y="18"/>
                    <a:pt x="49" y="18"/>
                  </a:cubicBezTo>
                  <a:cubicBezTo>
                    <a:pt x="40" y="18"/>
                    <a:pt x="33" y="22"/>
                    <a:pt x="28" y="30"/>
                  </a:cubicBezTo>
                  <a:cubicBezTo>
                    <a:pt x="23" y="38"/>
                    <a:pt x="20" y="49"/>
                    <a:pt x="20" y="62"/>
                  </a:cubicBezTo>
                  <a:cubicBezTo>
                    <a:pt x="20" y="124"/>
                    <a:pt x="20" y="124"/>
                    <a:pt x="20" y="124"/>
                  </a:cubicBezTo>
                  <a:cubicBezTo>
                    <a:pt x="0" y="124"/>
                    <a:pt x="0" y="124"/>
                    <a:pt x="0" y="124"/>
                  </a:cubicBezTo>
                  <a:cubicBezTo>
                    <a:pt x="0" y="2"/>
                    <a:pt x="0" y="2"/>
                    <a:pt x="0" y="2"/>
                  </a:cubicBezTo>
                  <a:cubicBezTo>
                    <a:pt x="20" y="2"/>
                    <a:pt x="20" y="2"/>
                    <a:pt x="20" y="2"/>
                  </a:cubicBezTo>
                  <a:cubicBezTo>
                    <a:pt x="20" y="27"/>
                    <a:pt x="20" y="27"/>
                    <a:pt x="20" y="27"/>
                  </a:cubicBezTo>
                  <a:cubicBezTo>
                    <a:pt x="20" y="27"/>
                    <a:pt x="20" y="27"/>
                    <a:pt x="20" y="27"/>
                  </a:cubicBezTo>
                  <a:cubicBezTo>
                    <a:pt x="23" y="19"/>
                    <a:pt x="27" y="12"/>
                    <a:pt x="33" y="7"/>
                  </a:cubicBezTo>
                  <a:cubicBezTo>
                    <a:pt x="39" y="2"/>
                    <a:pt x="45" y="0"/>
                    <a:pt x="52" y="0"/>
                  </a:cubicBezTo>
                  <a:cubicBezTo>
                    <a:pt x="57" y="0"/>
                    <a:pt x="61" y="0"/>
                    <a:pt x="64" y="2"/>
                  </a:cubicBezTo>
                  <a:lnTo>
                    <a:pt x="6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 name="Freeform 43"/>
            <p:cNvSpPr>
              <a:spLocks noEditPoints="1"/>
            </p:cNvSpPr>
            <p:nvPr userDrawn="1"/>
          </p:nvSpPr>
          <p:spPr bwMode="auto">
            <a:xfrm>
              <a:off x="2174" y="3939"/>
              <a:ext cx="283" cy="302"/>
            </a:xfrm>
            <a:custGeom>
              <a:avLst/>
              <a:gdLst>
                <a:gd name="T0" fmla="*/ 120 w 120"/>
                <a:gd name="T1" fmla="*/ 64 h 128"/>
                <a:gd name="T2" fmla="*/ 104 w 120"/>
                <a:gd name="T3" fmla="*/ 110 h 128"/>
                <a:gd name="T4" fmla="*/ 59 w 120"/>
                <a:gd name="T5" fmla="*/ 128 h 128"/>
                <a:gd name="T6" fmla="*/ 16 w 120"/>
                <a:gd name="T7" fmla="*/ 111 h 128"/>
                <a:gd name="T8" fmla="*/ 0 w 120"/>
                <a:gd name="T9" fmla="*/ 65 h 128"/>
                <a:gd name="T10" fmla="*/ 16 w 120"/>
                <a:gd name="T11" fmla="*/ 18 h 128"/>
                <a:gd name="T12" fmla="*/ 62 w 120"/>
                <a:gd name="T13" fmla="*/ 0 h 128"/>
                <a:gd name="T14" fmla="*/ 105 w 120"/>
                <a:gd name="T15" fmla="*/ 17 h 128"/>
                <a:gd name="T16" fmla="*/ 120 w 120"/>
                <a:gd name="T17" fmla="*/ 64 h 128"/>
                <a:gd name="T18" fmla="*/ 100 w 120"/>
                <a:gd name="T19" fmla="*/ 64 h 128"/>
                <a:gd name="T20" fmla="*/ 90 w 120"/>
                <a:gd name="T21" fmla="*/ 29 h 128"/>
                <a:gd name="T22" fmla="*/ 61 w 120"/>
                <a:gd name="T23" fmla="*/ 17 h 128"/>
                <a:gd name="T24" fmla="*/ 31 w 120"/>
                <a:gd name="T25" fmla="*/ 29 h 128"/>
                <a:gd name="T26" fmla="*/ 20 w 120"/>
                <a:gd name="T27" fmla="*/ 65 h 128"/>
                <a:gd name="T28" fmla="*/ 31 w 120"/>
                <a:gd name="T29" fmla="*/ 99 h 128"/>
                <a:gd name="T30" fmla="*/ 61 w 120"/>
                <a:gd name="T31" fmla="*/ 111 h 128"/>
                <a:gd name="T32" fmla="*/ 90 w 120"/>
                <a:gd name="T33" fmla="*/ 99 h 128"/>
                <a:gd name="T34" fmla="*/ 100 w 120"/>
                <a:gd name="T35"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20" y="64"/>
                  </a:moveTo>
                  <a:cubicBezTo>
                    <a:pt x="120" y="83"/>
                    <a:pt x="115" y="99"/>
                    <a:pt x="104" y="110"/>
                  </a:cubicBezTo>
                  <a:cubicBezTo>
                    <a:pt x="93" y="122"/>
                    <a:pt x="78" y="128"/>
                    <a:pt x="59" y="128"/>
                  </a:cubicBezTo>
                  <a:cubicBezTo>
                    <a:pt x="41" y="128"/>
                    <a:pt x="27" y="122"/>
                    <a:pt x="16" y="111"/>
                  </a:cubicBezTo>
                  <a:cubicBezTo>
                    <a:pt x="5" y="99"/>
                    <a:pt x="0" y="84"/>
                    <a:pt x="0" y="65"/>
                  </a:cubicBezTo>
                  <a:cubicBezTo>
                    <a:pt x="0" y="45"/>
                    <a:pt x="5" y="29"/>
                    <a:pt x="16" y="18"/>
                  </a:cubicBezTo>
                  <a:cubicBezTo>
                    <a:pt x="27" y="6"/>
                    <a:pt x="43" y="0"/>
                    <a:pt x="62" y="0"/>
                  </a:cubicBezTo>
                  <a:cubicBezTo>
                    <a:pt x="80" y="0"/>
                    <a:pt x="94" y="6"/>
                    <a:pt x="105" y="17"/>
                  </a:cubicBezTo>
                  <a:cubicBezTo>
                    <a:pt x="115" y="28"/>
                    <a:pt x="120" y="44"/>
                    <a:pt x="120" y="64"/>
                  </a:cubicBezTo>
                  <a:close/>
                  <a:moveTo>
                    <a:pt x="100" y="64"/>
                  </a:moveTo>
                  <a:cubicBezTo>
                    <a:pt x="100" y="49"/>
                    <a:pt x="97" y="37"/>
                    <a:pt x="90" y="29"/>
                  </a:cubicBezTo>
                  <a:cubicBezTo>
                    <a:pt x="83" y="21"/>
                    <a:pt x="73" y="17"/>
                    <a:pt x="61" y="17"/>
                  </a:cubicBezTo>
                  <a:cubicBezTo>
                    <a:pt x="48" y="17"/>
                    <a:pt x="38" y="21"/>
                    <a:pt x="31" y="29"/>
                  </a:cubicBezTo>
                  <a:cubicBezTo>
                    <a:pt x="24" y="38"/>
                    <a:pt x="20" y="50"/>
                    <a:pt x="20" y="65"/>
                  </a:cubicBezTo>
                  <a:cubicBezTo>
                    <a:pt x="20" y="79"/>
                    <a:pt x="24" y="91"/>
                    <a:pt x="31" y="99"/>
                  </a:cubicBezTo>
                  <a:cubicBezTo>
                    <a:pt x="38" y="107"/>
                    <a:pt x="48" y="111"/>
                    <a:pt x="61" y="111"/>
                  </a:cubicBezTo>
                  <a:cubicBezTo>
                    <a:pt x="73" y="111"/>
                    <a:pt x="83" y="107"/>
                    <a:pt x="90" y="99"/>
                  </a:cubicBezTo>
                  <a:cubicBezTo>
                    <a:pt x="97" y="91"/>
                    <a:pt x="100" y="79"/>
                    <a:pt x="10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 name="Freeform 44"/>
            <p:cNvSpPr>
              <a:spLocks/>
            </p:cNvSpPr>
            <p:nvPr userDrawn="1"/>
          </p:nvSpPr>
          <p:spPr bwMode="auto">
            <a:xfrm>
              <a:off x="2528" y="3939"/>
              <a:ext cx="242" cy="295"/>
            </a:xfrm>
            <a:custGeom>
              <a:avLst/>
              <a:gdLst>
                <a:gd name="T0" fmla="*/ 102 w 102"/>
                <a:gd name="T1" fmla="*/ 125 h 125"/>
                <a:gd name="T2" fmla="*/ 82 w 102"/>
                <a:gd name="T3" fmla="*/ 125 h 125"/>
                <a:gd name="T4" fmla="*/ 82 w 102"/>
                <a:gd name="T5" fmla="*/ 55 h 125"/>
                <a:gd name="T6" fmla="*/ 54 w 102"/>
                <a:gd name="T7" fmla="*/ 17 h 125"/>
                <a:gd name="T8" fmla="*/ 30 w 102"/>
                <a:gd name="T9" fmla="*/ 28 h 125"/>
                <a:gd name="T10" fmla="*/ 20 w 102"/>
                <a:gd name="T11" fmla="*/ 55 h 125"/>
                <a:gd name="T12" fmla="*/ 20 w 102"/>
                <a:gd name="T13" fmla="*/ 125 h 125"/>
                <a:gd name="T14" fmla="*/ 0 w 102"/>
                <a:gd name="T15" fmla="*/ 125 h 125"/>
                <a:gd name="T16" fmla="*/ 0 w 102"/>
                <a:gd name="T17" fmla="*/ 3 h 125"/>
                <a:gd name="T18" fmla="*/ 20 w 102"/>
                <a:gd name="T19" fmla="*/ 3 h 125"/>
                <a:gd name="T20" fmla="*/ 20 w 102"/>
                <a:gd name="T21" fmla="*/ 23 h 125"/>
                <a:gd name="T22" fmla="*/ 20 w 102"/>
                <a:gd name="T23" fmla="*/ 23 h 125"/>
                <a:gd name="T24" fmla="*/ 60 w 102"/>
                <a:gd name="T25" fmla="*/ 0 h 125"/>
                <a:gd name="T26" fmla="*/ 91 w 102"/>
                <a:gd name="T27" fmla="*/ 13 h 125"/>
                <a:gd name="T28" fmla="*/ 102 w 102"/>
                <a:gd name="T29" fmla="*/ 50 h 125"/>
                <a:gd name="T30" fmla="*/ 102 w 102"/>
                <a:gd name="T31"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2" h="125">
                  <a:moveTo>
                    <a:pt x="102" y="125"/>
                  </a:moveTo>
                  <a:cubicBezTo>
                    <a:pt x="82" y="125"/>
                    <a:pt x="82" y="125"/>
                    <a:pt x="82" y="125"/>
                  </a:cubicBezTo>
                  <a:cubicBezTo>
                    <a:pt x="82" y="55"/>
                    <a:pt x="82" y="55"/>
                    <a:pt x="82" y="55"/>
                  </a:cubicBezTo>
                  <a:cubicBezTo>
                    <a:pt x="82" y="30"/>
                    <a:pt x="73" y="17"/>
                    <a:pt x="54" y="17"/>
                  </a:cubicBezTo>
                  <a:cubicBezTo>
                    <a:pt x="44" y="17"/>
                    <a:pt x="36" y="20"/>
                    <a:pt x="30" y="28"/>
                  </a:cubicBezTo>
                  <a:cubicBezTo>
                    <a:pt x="23" y="35"/>
                    <a:pt x="20" y="44"/>
                    <a:pt x="20" y="55"/>
                  </a:cubicBezTo>
                  <a:cubicBezTo>
                    <a:pt x="20" y="125"/>
                    <a:pt x="20" y="125"/>
                    <a:pt x="20" y="125"/>
                  </a:cubicBezTo>
                  <a:cubicBezTo>
                    <a:pt x="0" y="125"/>
                    <a:pt x="0" y="125"/>
                    <a:pt x="0" y="125"/>
                  </a:cubicBezTo>
                  <a:cubicBezTo>
                    <a:pt x="0" y="3"/>
                    <a:pt x="0" y="3"/>
                    <a:pt x="0" y="3"/>
                  </a:cubicBezTo>
                  <a:cubicBezTo>
                    <a:pt x="20" y="3"/>
                    <a:pt x="20" y="3"/>
                    <a:pt x="20" y="3"/>
                  </a:cubicBezTo>
                  <a:cubicBezTo>
                    <a:pt x="20" y="23"/>
                    <a:pt x="20" y="23"/>
                    <a:pt x="20" y="23"/>
                  </a:cubicBezTo>
                  <a:cubicBezTo>
                    <a:pt x="20" y="23"/>
                    <a:pt x="20" y="23"/>
                    <a:pt x="20" y="23"/>
                  </a:cubicBezTo>
                  <a:cubicBezTo>
                    <a:pt x="29" y="8"/>
                    <a:pt x="43" y="0"/>
                    <a:pt x="60" y="0"/>
                  </a:cubicBezTo>
                  <a:cubicBezTo>
                    <a:pt x="74" y="0"/>
                    <a:pt x="84" y="4"/>
                    <a:pt x="91" y="13"/>
                  </a:cubicBezTo>
                  <a:cubicBezTo>
                    <a:pt x="98" y="22"/>
                    <a:pt x="102" y="34"/>
                    <a:pt x="102" y="50"/>
                  </a:cubicBezTo>
                  <a:lnTo>
                    <a:pt x="102"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 name="Freeform 45"/>
            <p:cNvSpPr>
              <a:spLocks/>
            </p:cNvSpPr>
            <p:nvPr userDrawn="1"/>
          </p:nvSpPr>
          <p:spPr bwMode="auto">
            <a:xfrm>
              <a:off x="2822" y="3861"/>
              <a:ext cx="168" cy="380"/>
            </a:xfrm>
            <a:custGeom>
              <a:avLst/>
              <a:gdLst>
                <a:gd name="T0" fmla="*/ 71 w 71"/>
                <a:gd name="T1" fmla="*/ 157 h 161"/>
                <a:gd name="T2" fmla="*/ 53 w 71"/>
                <a:gd name="T3" fmla="*/ 161 h 161"/>
                <a:gd name="T4" fmla="*/ 21 w 71"/>
                <a:gd name="T5" fmla="*/ 125 h 161"/>
                <a:gd name="T6" fmla="*/ 21 w 71"/>
                <a:gd name="T7" fmla="*/ 53 h 161"/>
                <a:gd name="T8" fmla="*/ 0 w 71"/>
                <a:gd name="T9" fmla="*/ 53 h 161"/>
                <a:gd name="T10" fmla="*/ 0 w 71"/>
                <a:gd name="T11" fmla="*/ 36 h 161"/>
                <a:gd name="T12" fmla="*/ 21 w 71"/>
                <a:gd name="T13" fmla="*/ 36 h 161"/>
                <a:gd name="T14" fmla="*/ 21 w 71"/>
                <a:gd name="T15" fmla="*/ 6 h 161"/>
                <a:gd name="T16" fmla="*/ 40 w 71"/>
                <a:gd name="T17" fmla="*/ 0 h 161"/>
                <a:gd name="T18" fmla="*/ 40 w 71"/>
                <a:gd name="T19" fmla="*/ 36 h 161"/>
                <a:gd name="T20" fmla="*/ 71 w 71"/>
                <a:gd name="T21" fmla="*/ 36 h 161"/>
                <a:gd name="T22" fmla="*/ 71 w 71"/>
                <a:gd name="T23" fmla="*/ 53 h 161"/>
                <a:gd name="T24" fmla="*/ 40 w 71"/>
                <a:gd name="T25" fmla="*/ 53 h 161"/>
                <a:gd name="T26" fmla="*/ 40 w 71"/>
                <a:gd name="T27" fmla="*/ 122 h 161"/>
                <a:gd name="T28" fmla="*/ 45 w 71"/>
                <a:gd name="T29" fmla="*/ 139 h 161"/>
                <a:gd name="T30" fmla="*/ 59 w 71"/>
                <a:gd name="T31" fmla="*/ 144 h 161"/>
                <a:gd name="T32" fmla="*/ 71 w 71"/>
                <a:gd name="T33" fmla="*/ 140 h 161"/>
                <a:gd name="T34" fmla="*/ 71 w 71"/>
                <a:gd name="T35" fmla="*/ 15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61">
                  <a:moveTo>
                    <a:pt x="71" y="157"/>
                  </a:moveTo>
                  <a:cubicBezTo>
                    <a:pt x="66" y="160"/>
                    <a:pt x="60" y="161"/>
                    <a:pt x="53" y="161"/>
                  </a:cubicBezTo>
                  <a:cubicBezTo>
                    <a:pt x="31" y="161"/>
                    <a:pt x="21" y="149"/>
                    <a:pt x="21" y="125"/>
                  </a:cubicBezTo>
                  <a:cubicBezTo>
                    <a:pt x="21" y="53"/>
                    <a:pt x="21" y="53"/>
                    <a:pt x="21" y="53"/>
                  </a:cubicBezTo>
                  <a:cubicBezTo>
                    <a:pt x="0" y="53"/>
                    <a:pt x="0" y="53"/>
                    <a:pt x="0" y="53"/>
                  </a:cubicBezTo>
                  <a:cubicBezTo>
                    <a:pt x="0" y="36"/>
                    <a:pt x="0" y="36"/>
                    <a:pt x="0" y="36"/>
                  </a:cubicBezTo>
                  <a:cubicBezTo>
                    <a:pt x="21" y="36"/>
                    <a:pt x="21" y="36"/>
                    <a:pt x="21" y="36"/>
                  </a:cubicBezTo>
                  <a:cubicBezTo>
                    <a:pt x="21" y="6"/>
                    <a:pt x="21" y="6"/>
                    <a:pt x="21" y="6"/>
                  </a:cubicBezTo>
                  <a:cubicBezTo>
                    <a:pt x="40" y="0"/>
                    <a:pt x="40" y="0"/>
                    <a:pt x="40" y="0"/>
                  </a:cubicBezTo>
                  <a:cubicBezTo>
                    <a:pt x="40" y="36"/>
                    <a:pt x="40" y="36"/>
                    <a:pt x="40" y="36"/>
                  </a:cubicBezTo>
                  <a:cubicBezTo>
                    <a:pt x="71" y="36"/>
                    <a:pt x="71" y="36"/>
                    <a:pt x="71" y="36"/>
                  </a:cubicBezTo>
                  <a:cubicBezTo>
                    <a:pt x="71" y="53"/>
                    <a:pt x="71" y="53"/>
                    <a:pt x="71" y="53"/>
                  </a:cubicBezTo>
                  <a:cubicBezTo>
                    <a:pt x="40" y="53"/>
                    <a:pt x="40" y="53"/>
                    <a:pt x="40" y="53"/>
                  </a:cubicBezTo>
                  <a:cubicBezTo>
                    <a:pt x="40" y="122"/>
                    <a:pt x="40" y="122"/>
                    <a:pt x="40" y="122"/>
                  </a:cubicBezTo>
                  <a:cubicBezTo>
                    <a:pt x="40" y="130"/>
                    <a:pt x="42" y="136"/>
                    <a:pt x="45" y="139"/>
                  </a:cubicBezTo>
                  <a:cubicBezTo>
                    <a:pt x="47" y="142"/>
                    <a:pt x="52" y="144"/>
                    <a:pt x="59" y="144"/>
                  </a:cubicBezTo>
                  <a:cubicBezTo>
                    <a:pt x="63" y="144"/>
                    <a:pt x="68" y="143"/>
                    <a:pt x="71" y="140"/>
                  </a:cubicBezTo>
                  <a:lnTo>
                    <a:pt x="71"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 name="Freeform 46"/>
            <p:cNvSpPr>
              <a:spLocks noEditPoints="1"/>
            </p:cNvSpPr>
            <p:nvPr userDrawn="1"/>
          </p:nvSpPr>
          <p:spPr bwMode="auto">
            <a:xfrm>
              <a:off x="3030" y="3939"/>
              <a:ext cx="284" cy="302"/>
            </a:xfrm>
            <a:custGeom>
              <a:avLst/>
              <a:gdLst>
                <a:gd name="T0" fmla="*/ 120 w 120"/>
                <a:gd name="T1" fmla="*/ 64 h 128"/>
                <a:gd name="T2" fmla="*/ 104 w 120"/>
                <a:gd name="T3" fmla="*/ 110 h 128"/>
                <a:gd name="T4" fmla="*/ 59 w 120"/>
                <a:gd name="T5" fmla="*/ 128 h 128"/>
                <a:gd name="T6" fmla="*/ 16 w 120"/>
                <a:gd name="T7" fmla="*/ 111 h 128"/>
                <a:gd name="T8" fmla="*/ 0 w 120"/>
                <a:gd name="T9" fmla="*/ 65 h 128"/>
                <a:gd name="T10" fmla="*/ 17 w 120"/>
                <a:gd name="T11" fmla="*/ 18 h 128"/>
                <a:gd name="T12" fmla="*/ 62 w 120"/>
                <a:gd name="T13" fmla="*/ 0 h 128"/>
                <a:gd name="T14" fmla="*/ 105 w 120"/>
                <a:gd name="T15" fmla="*/ 17 h 128"/>
                <a:gd name="T16" fmla="*/ 120 w 120"/>
                <a:gd name="T17" fmla="*/ 64 h 128"/>
                <a:gd name="T18" fmla="*/ 100 w 120"/>
                <a:gd name="T19" fmla="*/ 64 h 128"/>
                <a:gd name="T20" fmla="*/ 90 w 120"/>
                <a:gd name="T21" fmla="*/ 29 h 128"/>
                <a:gd name="T22" fmla="*/ 61 w 120"/>
                <a:gd name="T23" fmla="*/ 17 h 128"/>
                <a:gd name="T24" fmla="*/ 31 w 120"/>
                <a:gd name="T25" fmla="*/ 29 h 128"/>
                <a:gd name="T26" fmla="*/ 20 w 120"/>
                <a:gd name="T27" fmla="*/ 65 h 128"/>
                <a:gd name="T28" fmla="*/ 31 w 120"/>
                <a:gd name="T29" fmla="*/ 99 h 128"/>
                <a:gd name="T30" fmla="*/ 61 w 120"/>
                <a:gd name="T31" fmla="*/ 111 h 128"/>
                <a:gd name="T32" fmla="*/ 90 w 120"/>
                <a:gd name="T33" fmla="*/ 99 h 128"/>
                <a:gd name="T34" fmla="*/ 100 w 120"/>
                <a:gd name="T35"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20" y="64"/>
                  </a:moveTo>
                  <a:cubicBezTo>
                    <a:pt x="120" y="83"/>
                    <a:pt x="115" y="99"/>
                    <a:pt x="104" y="110"/>
                  </a:cubicBezTo>
                  <a:cubicBezTo>
                    <a:pt x="93" y="122"/>
                    <a:pt x="78" y="128"/>
                    <a:pt x="59" y="128"/>
                  </a:cubicBezTo>
                  <a:cubicBezTo>
                    <a:pt x="41" y="128"/>
                    <a:pt x="27" y="122"/>
                    <a:pt x="16" y="111"/>
                  </a:cubicBezTo>
                  <a:cubicBezTo>
                    <a:pt x="5" y="99"/>
                    <a:pt x="0" y="84"/>
                    <a:pt x="0" y="65"/>
                  </a:cubicBezTo>
                  <a:cubicBezTo>
                    <a:pt x="0" y="45"/>
                    <a:pt x="5" y="29"/>
                    <a:pt x="17" y="18"/>
                  </a:cubicBezTo>
                  <a:cubicBezTo>
                    <a:pt x="28" y="6"/>
                    <a:pt x="43" y="0"/>
                    <a:pt x="62" y="0"/>
                  </a:cubicBezTo>
                  <a:cubicBezTo>
                    <a:pt x="80" y="0"/>
                    <a:pt x="95" y="6"/>
                    <a:pt x="105" y="17"/>
                  </a:cubicBezTo>
                  <a:cubicBezTo>
                    <a:pt x="115" y="28"/>
                    <a:pt x="120" y="44"/>
                    <a:pt x="120" y="64"/>
                  </a:cubicBezTo>
                  <a:close/>
                  <a:moveTo>
                    <a:pt x="100" y="64"/>
                  </a:moveTo>
                  <a:cubicBezTo>
                    <a:pt x="100" y="49"/>
                    <a:pt x="97" y="37"/>
                    <a:pt x="90" y="29"/>
                  </a:cubicBezTo>
                  <a:cubicBezTo>
                    <a:pt x="83" y="21"/>
                    <a:pt x="73" y="17"/>
                    <a:pt x="61" y="17"/>
                  </a:cubicBezTo>
                  <a:cubicBezTo>
                    <a:pt x="48" y="17"/>
                    <a:pt x="38" y="21"/>
                    <a:pt x="31" y="29"/>
                  </a:cubicBezTo>
                  <a:cubicBezTo>
                    <a:pt x="24" y="38"/>
                    <a:pt x="20" y="50"/>
                    <a:pt x="20" y="65"/>
                  </a:cubicBezTo>
                  <a:cubicBezTo>
                    <a:pt x="20" y="79"/>
                    <a:pt x="24" y="91"/>
                    <a:pt x="31" y="99"/>
                  </a:cubicBezTo>
                  <a:cubicBezTo>
                    <a:pt x="38" y="107"/>
                    <a:pt x="48" y="111"/>
                    <a:pt x="61" y="111"/>
                  </a:cubicBezTo>
                  <a:cubicBezTo>
                    <a:pt x="74" y="111"/>
                    <a:pt x="83" y="107"/>
                    <a:pt x="90" y="99"/>
                  </a:cubicBezTo>
                  <a:cubicBezTo>
                    <a:pt x="97" y="91"/>
                    <a:pt x="100" y="79"/>
                    <a:pt x="10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 name="Freeform 47"/>
            <p:cNvSpPr>
              <a:spLocks/>
            </p:cNvSpPr>
            <p:nvPr userDrawn="1"/>
          </p:nvSpPr>
          <p:spPr bwMode="auto">
            <a:xfrm>
              <a:off x="3349" y="4170"/>
              <a:ext cx="78" cy="140"/>
            </a:xfrm>
            <a:custGeom>
              <a:avLst/>
              <a:gdLst>
                <a:gd name="T0" fmla="*/ 78 w 78"/>
                <a:gd name="T1" fmla="*/ 0 h 140"/>
                <a:gd name="T2" fmla="*/ 33 w 78"/>
                <a:gd name="T3" fmla="*/ 140 h 140"/>
                <a:gd name="T4" fmla="*/ 0 w 78"/>
                <a:gd name="T5" fmla="*/ 140 h 140"/>
                <a:gd name="T6" fmla="*/ 33 w 78"/>
                <a:gd name="T7" fmla="*/ 0 h 140"/>
                <a:gd name="T8" fmla="*/ 78 w 78"/>
                <a:gd name="T9" fmla="*/ 0 h 140"/>
              </a:gdLst>
              <a:ahLst/>
              <a:cxnLst>
                <a:cxn ang="0">
                  <a:pos x="T0" y="T1"/>
                </a:cxn>
                <a:cxn ang="0">
                  <a:pos x="T2" y="T3"/>
                </a:cxn>
                <a:cxn ang="0">
                  <a:pos x="T4" y="T5"/>
                </a:cxn>
                <a:cxn ang="0">
                  <a:pos x="T6" y="T7"/>
                </a:cxn>
                <a:cxn ang="0">
                  <a:pos x="T8" y="T9"/>
                </a:cxn>
              </a:cxnLst>
              <a:rect l="0" t="0" r="r" b="b"/>
              <a:pathLst>
                <a:path w="78" h="140">
                  <a:moveTo>
                    <a:pt x="78" y="0"/>
                  </a:moveTo>
                  <a:lnTo>
                    <a:pt x="33" y="140"/>
                  </a:lnTo>
                  <a:lnTo>
                    <a:pt x="0" y="140"/>
                  </a:lnTo>
                  <a:lnTo>
                    <a:pt x="33" y="0"/>
                  </a:lnTo>
                  <a:lnTo>
                    <a:pt x="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 name="Freeform 48"/>
            <p:cNvSpPr>
              <a:spLocks/>
            </p:cNvSpPr>
            <p:nvPr userDrawn="1"/>
          </p:nvSpPr>
          <p:spPr bwMode="auto">
            <a:xfrm>
              <a:off x="3626" y="3823"/>
              <a:ext cx="300" cy="418"/>
            </a:xfrm>
            <a:custGeom>
              <a:avLst/>
              <a:gdLst>
                <a:gd name="T0" fmla="*/ 127 w 127"/>
                <a:gd name="T1" fmla="*/ 167 h 177"/>
                <a:gd name="T2" fmla="*/ 80 w 127"/>
                <a:gd name="T3" fmla="*/ 177 h 177"/>
                <a:gd name="T4" fmla="*/ 38 w 127"/>
                <a:gd name="T5" fmla="*/ 166 h 177"/>
                <a:gd name="T6" fmla="*/ 10 w 127"/>
                <a:gd name="T7" fmla="*/ 136 h 177"/>
                <a:gd name="T8" fmla="*/ 0 w 127"/>
                <a:gd name="T9" fmla="*/ 92 h 177"/>
                <a:gd name="T10" fmla="*/ 11 w 127"/>
                <a:gd name="T11" fmla="*/ 45 h 177"/>
                <a:gd name="T12" fmla="*/ 42 w 127"/>
                <a:gd name="T13" fmla="*/ 12 h 177"/>
                <a:gd name="T14" fmla="*/ 87 w 127"/>
                <a:gd name="T15" fmla="*/ 0 h 177"/>
                <a:gd name="T16" fmla="*/ 127 w 127"/>
                <a:gd name="T17" fmla="*/ 7 h 177"/>
                <a:gd name="T18" fmla="*/ 127 w 127"/>
                <a:gd name="T19" fmla="*/ 29 h 177"/>
                <a:gd name="T20" fmla="*/ 87 w 127"/>
                <a:gd name="T21" fmla="*/ 18 h 177"/>
                <a:gd name="T22" fmla="*/ 52 w 127"/>
                <a:gd name="T23" fmla="*/ 27 h 177"/>
                <a:gd name="T24" fmla="*/ 29 w 127"/>
                <a:gd name="T25" fmla="*/ 53 h 177"/>
                <a:gd name="T26" fmla="*/ 21 w 127"/>
                <a:gd name="T27" fmla="*/ 91 h 177"/>
                <a:gd name="T28" fmla="*/ 28 w 127"/>
                <a:gd name="T29" fmla="*/ 127 h 177"/>
                <a:gd name="T30" fmla="*/ 50 w 127"/>
                <a:gd name="T31" fmla="*/ 151 h 177"/>
                <a:gd name="T32" fmla="*/ 83 w 127"/>
                <a:gd name="T33" fmla="*/ 159 h 177"/>
                <a:gd name="T34" fmla="*/ 127 w 127"/>
                <a:gd name="T35" fmla="*/ 148 h 177"/>
                <a:gd name="T36" fmla="*/ 127 w 127"/>
                <a:gd name="T37" fmla="*/ 16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177">
                  <a:moveTo>
                    <a:pt x="127" y="167"/>
                  </a:moveTo>
                  <a:cubicBezTo>
                    <a:pt x="115" y="174"/>
                    <a:pt x="99" y="177"/>
                    <a:pt x="80" y="177"/>
                  </a:cubicBezTo>
                  <a:cubicBezTo>
                    <a:pt x="64" y="177"/>
                    <a:pt x="50" y="174"/>
                    <a:pt x="38" y="166"/>
                  </a:cubicBezTo>
                  <a:cubicBezTo>
                    <a:pt x="26" y="159"/>
                    <a:pt x="16" y="149"/>
                    <a:pt x="10" y="136"/>
                  </a:cubicBezTo>
                  <a:cubicBezTo>
                    <a:pt x="3" y="123"/>
                    <a:pt x="0" y="109"/>
                    <a:pt x="0" y="92"/>
                  </a:cubicBezTo>
                  <a:cubicBezTo>
                    <a:pt x="0" y="74"/>
                    <a:pt x="3" y="59"/>
                    <a:pt x="11" y="45"/>
                  </a:cubicBezTo>
                  <a:cubicBezTo>
                    <a:pt x="18" y="31"/>
                    <a:pt x="29" y="20"/>
                    <a:pt x="42" y="12"/>
                  </a:cubicBezTo>
                  <a:cubicBezTo>
                    <a:pt x="55" y="4"/>
                    <a:pt x="70" y="0"/>
                    <a:pt x="87" y="0"/>
                  </a:cubicBezTo>
                  <a:cubicBezTo>
                    <a:pt x="103" y="0"/>
                    <a:pt x="116" y="3"/>
                    <a:pt x="127" y="7"/>
                  </a:cubicBezTo>
                  <a:cubicBezTo>
                    <a:pt x="127" y="29"/>
                    <a:pt x="127" y="29"/>
                    <a:pt x="127" y="29"/>
                  </a:cubicBezTo>
                  <a:cubicBezTo>
                    <a:pt x="115" y="22"/>
                    <a:pt x="101" y="18"/>
                    <a:pt x="87" y="18"/>
                  </a:cubicBezTo>
                  <a:cubicBezTo>
                    <a:pt x="74" y="18"/>
                    <a:pt x="62" y="21"/>
                    <a:pt x="52" y="27"/>
                  </a:cubicBezTo>
                  <a:cubicBezTo>
                    <a:pt x="42" y="33"/>
                    <a:pt x="34" y="42"/>
                    <a:pt x="29" y="53"/>
                  </a:cubicBezTo>
                  <a:cubicBezTo>
                    <a:pt x="23" y="64"/>
                    <a:pt x="21" y="76"/>
                    <a:pt x="21" y="91"/>
                  </a:cubicBezTo>
                  <a:cubicBezTo>
                    <a:pt x="21" y="104"/>
                    <a:pt x="23" y="116"/>
                    <a:pt x="28" y="127"/>
                  </a:cubicBezTo>
                  <a:cubicBezTo>
                    <a:pt x="34" y="137"/>
                    <a:pt x="41" y="145"/>
                    <a:pt x="50" y="151"/>
                  </a:cubicBezTo>
                  <a:cubicBezTo>
                    <a:pt x="60" y="156"/>
                    <a:pt x="71" y="159"/>
                    <a:pt x="83" y="159"/>
                  </a:cubicBezTo>
                  <a:cubicBezTo>
                    <a:pt x="100" y="159"/>
                    <a:pt x="115" y="155"/>
                    <a:pt x="127" y="148"/>
                  </a:cubicBezTo>
                  <a:lnTo>
                    <a:pt x="127" y="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 name="Freeform 49"/>
            <p:cNvSpPr>
              <a:spLocks noEditPoints="1"/>
            </p:cNvSpPr>
            <p:nvPr userDrawn="1"/>
          </p:nvSpPr>
          <p:spPr bwMode="auto">
            <a:xfrm>
              <a:off x="3979" y="3939"/>
              <a:ext cx="229" cy="302"/>
            </a:xfrm>
            <a:custGeom>
              <a:avLst/>
              <a:gdLst>
                <a:gd name="T0" fmla="*/ 97 w 97"/>
                <a:gd name="T1" fmla="*/ 125 h 128"/>
                <a:gd name="T2" fmla="*/ 77 w 97"/>
                <a:gd name="T3" fmla="*/ 125 h 128"/>
                <a:gd name="T4" fmla="*/ 77 w 97"/>
                <a:gd name="T5" fmla="*/ 106 h 128"/>
                <a:gd name="T6" fmla="*/ 77 w 97"/>
                <a:gd name="T7" fmla="*/ 106 h 128"/>
                <a:gd name="T8" fmla="*/ 39 w 97"/>
                <a:gd name="T9" fmla="*/ 128 h 128"/>
                <a:gd name="T10" fmla="*/ 11 w 97"/>
                <a:gd name="T11" fmla="*/ 118 h 128"/>
                <a:gd name="T12" fmla="*/ 0 w 97"/>
                <a:gd name="T13" fmla="*/ 93 h 128"/>
                <a:gd name="T14" fmla="*/ 41 w 97"/>
                <a:gd name="T15" fmla="*/ 53 h 128"/>
                <a:gd name="T16" fmla="*/ 77 w 97"/>
                <a:gd name="T17" fmla="*/ 48 h 128"/>
                <a:gd name="T18" fmla="*/ 52 w 97"/>
                <a:gd name="T19" fmla="*/ 17 h 128"/>
                <a:gd name="T20" fmla="*/ 12 w 97"/>
                <a:gd name="T21" fmla="*/ 32 h 128"/>
                <a:gd name="T22" fmla="*/ 12 w 97"/>
                <a:gd name="T23" fmla="*/ 12 h 128"/>
                <a:gd name="T24" fmla="*/ 31 w 97"/>
                <a:gd name="T25" fmla="*/ 4 h 128"/>
                <a:gd name="T26" fmla="*/ 54 w 97"/>
                <a:gd name="T27" fmla="*/ 0 h 128"/>
                <a:gd name="T28" fmla="*/ 97 w 97"/>
                <a:gd name="T29" fmla="*/ 46 h 128"/>
                <a:gd name="T30" fmla="*/ 97 w 97"/>
                <a:gd name="T31" fmla="*/ 125 h 128"/>
                <a:gd name="T32" fmla="*/ 77 w 97"/>
                <a:gd name="T33" fmla="*/ 63 h 128"/>
                <a:gd name="T34" fmla="*/ 48 w 97"/>
                <a:gd name="T35" fmla="*/ 68 h 128"/>
                <a:gd name="T36" fmla="*/ 27 w 97"/>
                <a:gd name="T37" fmla="*/ 75 h 128"/>
                <a:gd name="T38" fmla="*/ 20 w 97"/>
                <a:gd name="T39" fmla="*/ 91 h 128"/>
                <a:gd name="T40" fmla="*/ 27 w 97"/>
                <a:gd name="T41" fmla="*/ 106 h 128"/>
                <a:gd name="T42" fmla="*/ 44 w 97"/>
                <a:gd name="T43" fmla="*/ 111 h 128"/>
                <a:gd name="T44" fmla="*/ 68 w 97"/>
                <a:gd name="T45" fmla="*/ 101 h 128"/>
                <a:gd name="T46" fmla="*/ 77 w 97"/>
                <a:gd name="T47" fmla="*/ 76 h 128"/>
                <a:gd name="T48" fmla="*/ 77 w 97"/>
                <a:gd name="T49" fmla="*/ 6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28">
                  <a:moveTo>
                    <a:pt x="97" y="125"/>
                  </a:moveTo>
                  <a:cubicBezTo>
                    <a:pt x="77" y="125"/>
                    <a:pt x="77" y="125"/>
                    <a:pt x="77" y="125"/>
                  </a:cubicBezTo>
                  <a:cubicBezTo>
                    <a:pt x="77" y="106"/>
                    <a:pt x="77" y="106"/>
                    <a:pt x="77" y="106"/>
                  </a:cubicBezTo>
                  <a:cubicBezTo>
                    <a:pt x="77" y="106"/>
                    <a:pt x="77" y="106"/>
                    <a:pt x="77" y="106"/>
                  </a:cubicBezTo>
                  <a:cubicBezTo>
                    <a:pt x="68" y="121"/>
                    <a:pt x="56" y="128"/>
                    <a:pt x="39" y="128"/>
                  </a:cubicBezTo>
                  <a:cubicBezTo>
                    <a:pt x="28" y="128"/>
                    <a:pt x="18" y="125"/>
                    <a:pt x="11" y="118"/>
                  </a:cubicBezTo>
                  <a:cubicBezTo>
                    <a:pt x="4" y="112"/>
                    <a:pt x="0" y="103"/>
                    <a:pt x="0" y="93"/>
                  </a:cubicBezTo>
                  <a:cubicBezTo>
                    <a:pt x="0" y="70"/>
                    <a:pt x="14" y="57"/>
                    <a:pt x="41" y="53"/>
                  </a:cubicBezTo>
                  <a:cubicBezTo>
                    <a:pt x="77" y="48"/>
                    <a:pt x="77" y="48"/>
                    <a:pt x="77" y="48"/>
                  </a:cubicBezTo>
                  <a:cubicBezTo>
                    <a:pt x="77" y="27"/>
                    <a:pt x="69" y="17"/>
                    <a:pt x="52" y="17"/>
                  </a:cubicBezTo>
                  <a:cubicBezTo>
                    <a:pt x="38" y="17"/>
                    <a:pt x="24" y="22"/>
                    <a:pt x="12" y="32"/>
                  </a:cubicBezTo>
                  <a:cubicBezTo>
                    <a:pt x="12" y="12"/>
                    <a:pt x="12" y="12"/>
                    <a:pt x="12" y="12"/>
                  </a:cubicBezTo>
                  <a:cubicBezTo>
                    <a:pt x="16" y="9"/>
                    <a:pt x="22" y="6"/>
                    <a:pt x="31" y="4"/>
                  </a:cubicBezTo>
                  <a:cubicBezTo>
                    <a:pt x="39" y="1"/>
                    <a:pt x="47" y="0"/>
                    <a:pt x="54" y="0"/>
                  </a:cubicBezTo>
                  <a:cubicBezTo>
                    <a:pt x="83" y="0"/>
                    <a:pt x="97" y="15"/>
                    <a:pt x="97" y="46"/>
                  </a:cubicBezTo>
                  <a:lnTo>
                    <a:pt x="97" y="125"/>
                  </a:lnTo>
                  <a:close/>
                  <a:moveTo>
                    <a:pt x="77" y="63"/>
                  </a:moveTo>
                  <a:cubicBezTo>
                    <a:pt x="48" y="68"/>
                    <a:pt x="48" y="68"/>
                    <a:pt x="48" y="68"/>
                  </a:cubicBezTo>
                  <a:cubicBezTo>
                    <a:pt x="38" y="69"/>
                    <a:pt x="31" y="71"/>
                    <a:pt x="27" y="75"/>
                  </a:cubicBezTo>
                  <a:cubicBezTo>
                    <a:pt x="23" y="78"/>
                    <a:pt x="20" y="84"/>
                    <a:pt x="20" y="91"/>
                  </a:cubicBezTo>
                  <a:cubicBezTo>
                    <a:pt x="20" y="97"/>
                    <a:pt x="23" y="102"/>
                    <a:pt x="27" y="106"/>
                  </a:cubicBezTo>
                  <a:cubicBezTo>
                    <a:pt x="31" y="110"/>
                    <a:pt x="37" y="111"/>
                    <a:pt x="44" y="111"/>
                  </a:cubicBezTo>
                  <a:cubicBezTo>
                    <a:pt x="54" y="111"/>
                    <a:pt x="62" y="108"/>
                    <a:pt x="68" y="101"/>
                  </a:cubicBezTo>
                  <a:cubicBezTo>
                    <a:pt x="74" y="94"/>
                    <a:pt x="77" y="86"/>
                    <a:pt x="77" y="76"/>
                  </a:cubicBezTo>
                  <a:lnTo>
                    <a:pt x="77"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 name="Freeform 50"/>
            <p:cNvSpPr>
              <a:spLocks/>
            </p:cNvSpPr>
            <p:nvPr userDrawn="1"/>
          </p:nvSpPr>
          <p:spPr bwMode="auto">
            <a:xfrm>
              <a:off x="4296" y="3939"/>
              <a:ext cx="238" cy="295"/>
            </a:xfrm>
            <a:custGeom>
              <a:avLst/>
              <a:gdLst>
                <a:gd name="T0" fmla="*/ 101 w 101"/>
                <a:gd name="T1" fmla="*/ 125 h 125"/>
                <a:gd name="T2" fmla="*/ 82 w 101"/>
                <a:gd name="T3" fmla="*/ 125 h 125"/>
                <a:gd name="T4" fmla="*/ 82 w 101"/>
                <a:gd name="T5" fmla="*/ 55 h 125"/>
                <a:gd name="T6" fmla="*/ 53 w 101"/>
                <a:gd name="T7" fmla="*/ 17 h 125"/>
                <a:gd name="T8" fmla="*/ 29 w 101"/>
                <a:gd name="T9" fmla="*/ 28 h 125"/>
                <a:gd name="T10" fmla="*/ 19 w 101"/>
                <a:gd name="T11" fmla="*/ 55 h 125"/>
                <a:gd name="T12" fmla="*/ 19 w 101"/>
                <a:gd name="T13" fmla="*/ 125 h 125"/>
                <a:gd name="T14" fmla="*/ 0 w 101"/>
                <a:gd name="T15" fmla="*/ 125 h 125"/>
                <a:gd name="T16" fmla="*/ 0 w 101"/>
                <a:gd name="T17" fmla="*/ 3 h 125"/>
                <a:gd name="T18" fmla="*/ 19 w 101"/>
                <a:gd name="T19" fmla="*/ 3 h 125"/>
                <a:gd name="T20" fmla="*/ 19 w 101"/>
                <a:gd name="T21" fmla="*/ 23 h 125"/>
                <a:gd name="T22" fmla="*/ 20 w 101"/>
                <a:gd name="T23" fmla="*/ 23 h 125"/>
                <a:gd name="T24" fmla="*/ 60 w 101"/>
                <a:gd name="T25" fmla="*/ 0 h 125"/>
                <a:gd name="T26" fmla="*/ 91 w 101"/>
                <a:gd name="T27" fmla="*/ 13 h 125"/>
                <a:gd name="T28" fmla="*/ 101 w 101"/>
                <a:gd name="T29" fmla="*/ 50 h 125"/>
                <a:gd name="T30" fmla="*/ 101 w 101"/>
                <a:gd name="T31"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 h="125">
                  <a:moveTo>
                    <a:pt x="101" y="125"/>
                  </a:moveTo>
                  <a:cubicBezTo>
                    <a:pt x="82" y="125"/>
                    <a:pt x="82" y="125"/>
                    <a:pt x="82" y="125"/>
                  </a:cubicBezTo>
                  <a:cubicBezTo>
                    <a:pt x="82" y="55"/>
                    <a:pt x="82" y="55"/>
                    <a:pt x="82" y="55"/>
                  </a:cubicBezTo>
                  <a:cubicBezTo>
                    <a:pt x="82" y="30"/>
                    <a:pt x="72" y="17"/>
                    <a:pt x="53" y="17"/>
                  </a:cubicBezTo>
                  <a:cubicBezTo>
                    <a:pt x="44" y="17"/>
                    <a:pt x="36" y="20"/>
                    <a:pt x="29" y="28"/>
                  </a:cubicBezTo>
                  <a:cubicBezTo>
                    <a:pt x="23" y="35"/>
                    <a:pt x="19" y="44"/>
                    <a:pt x="19" y="55"/>
                  </a:cubicBezTo>
                  <a:cubicBezTo>
                    <a:pt x="19" y="125"/>
                    <a:pt x="19" y="125"/>
                    <a:pt x="19" y="125"/>
                  </a:cubicBezTo>
                  <a:cubicBezTo>
                    <a:pt x="0" y="125"/>
                    <a:pt x="0" y="125"/>
                    <a:pt x="0" y="125"/>
                  </a:cubicBezTo>
                  <a:cubicBezTo>
                    <a:pt x="0" y="3"/>
                    <a:pt x="0" y="3"/>
                    <a:pt x="0" y="3"/>
                  </a:cubicBezTo>
                  <a:cubicBezTo>
                    <a:pt x="19" y="3"/>
                    <a:pt x="19" y="3"/>
                    <a:pt x="19" y="3"/>
                  </a:cubicBezTo>
                  <a:cubicBezTo>
                    <a:pt x="19" y="23"/>
                    <a:pt x="19" y="23"/>
                    <a:pt x="19" y="23"/>
                  </a:cubicBezTo>
                  <a:cubicBezTo>
                    <a:pt x="20" y="23"/>
                    <a:pt x="20" y="23"/>
                    <a:pt x="20" y="23"/>
                  </a:cubicBezTo>
                  <a:cubicBezTo>
                    <a:pt x="29" y="8"/>
                    <a:pt x="42" y="0"/>
                    <a:pt x="60" y="0"/>
                  </a:cubicBezTo>
                  <a:cubicBezTo>
                    <a:pt x="73" y="0"/>
                    <a:pt x="84" y="4"/>
                    <a:pt x="91" y="13"/>
                  </a:cubicBezTo>
                  <a:cubicBezTo>
                    <a:pt x="98" y="22"/>
                    <a:pt x="101" y="34"/>
                    <a:pt x="101" y="50"/>
                  </a:cubicBezTo>
                  <a:lnTo>
                    <a:pt x="10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9" name="Freeform 51"/>
            <p:cNvSpPr>
              <a:spLocks noEditPoints="1"/>
            </p:cNvSpPr>
            <p:nvPr userDrawn="1"/>
          </p:nvSpPr>
          <p:spPr bwMode="auto">
            <a:xfrm>
              <a:off x="4598" y="3939"/>
              <a:ext cx="227" cy="302"/>
            </a:xfrm>
            <a:custGeom>
              <a:avLst/>
              <a:gdLst>
                <a:gd name="T0" fmla="*/ 96 w 96"/>
                <a:gd name="T1" fmla="*/ 125 h 128"/>
                <a:gd name="T2" fmla="*/ 77 w 96"/>
                <a:gd name="T3" fmla="*/ 125 h 128"/>
                <a:gd name="T4" fmla="*/ 77 w 96"/>
                <a:gd name="T5" fmla="*/ 106 h 128"/>
                <a:gd name="T6" fmla="*/ 76 w 96"/>
                <a:gd name="T7" fmla="*/ 106 h 128"/>
                <a:gd name="T8" fmla="*/ 39 w 96"/>
                <a:gd name="T9" fmla="*/ 128 h 128"/>
                <a:gd name="T10" fmla="*/ 11 w 96"/>
                <a:gd name="T11" fmla="*/ 118 h 128"/>
                <a:gd name="T12" fmla="*/ 0 w 96"/>
                <a:gd name="T13" fmla="*/ 93 h 128"/>
                <a:gd name="T14" fmla="*/ 40 w 96"/>
                <a:gd name="T15" fmla="*/ 53 h 128"/>
                <a:gd name="T16" fmla="*/ 77 w 96"/>
                <a:gd name="T17" fmla="*/ 48 h 128"/>
                <a:gd name="T18" fmla="*/ 52 w 96"/>
                <a:gd name="T19" fmla="*/ 17 h 128"/>
                <a:gd name="T20" fmla="*/ 12 w 96"/>
                <a:gd name="T21" fmla="*/ 32 h 128"/>
                <a:gd name="T22" fmla="*/ 12 w 96"/>
                <a:gd name="T23" fmla="*/ 12 h 128"/>
                <a:gd name="T24" fmla="*/ 30 w 96"/>
                <a:gd name="T25" fmla="*/ 4 h 128"/>
                <a:gd name="T26" fmla="*/ 53 w 96"/>
                <a:gd name="T27" fmla="*/ 0 h 128"/>
                <a:gd name="T28" fmla="*/ 96 w 96"/>
                <a:gd name="T29" fmla="*/ 46 h 128"/>
                <a:gd name="T30" fmla="*/ 96 w 96"/>
                <a:gd name="T31" fmla="*/ 125 h 128"/>
                <a:gd name="T32" fmla="*/ 77 w 96"/>
                <a:gd name="T33" fmla="*/ 63 h 128"/>
                <a:gd name="T34" fmla="*/ 47 w 96"/>
                <a:gd name="T35" fmla="*/ 68 h 128"/>
                <a:gd name="T36" fmla="*/ 26 w 96"/>
                <a:gd name="T37" fmla="*/ 75 h 128"/>
                <a:gd name="T38" fmla="*/ 20 w 96"/>
                <a:gd name="T39" fmla="*/ 91 h 128"/>
                <a:gd name="T40" fmla="*/ 27 w 96"/>
                <a:gd name="T41" fmla="*/ 106 h 128"/>
                <a:gd name="T42" fmla="*/ 43 w 96"/>
                <a:gd name="T43" fmla="*/ 111 h 128"/>
                <a:gd name="T44" fmla="*/ 67 w 96"/>
                <a:gd name="T45" fmla="*/ 101 h 128"/>
                <a:gd name="T46" fmla="*/ 77 w 96"/>
                <a:gd name="T47" fmla="*/ 76 h 128"/>
                <a:gd name="T48" fmla="*/ 77 w 96"/>
                <a:gd name="T49" fmla="*/ 6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6" h="128">
                  <a:moveTo>
                    <a:pt x="96" y="125"/>
                  </a:moveTo>
                  <a:cubicBezTo>
                    <a:pt x="77" y="125"/>
                    <a:pt x="77" y="125"/>
                    <a:pt x="77" y="125"/>
                  </a:cubicBezTo>
                  <a:cubicBezTo>
                    <a:pt x="77" y="106"/>
                    <a:pt x="77" y="106"/>
                    <a:pt x="77" y="106"/>
                  </a:cubicBezTo>
                  <a:cubicBezTo>
                    <a:pt x="76" y="106"/>
                    <a:pt x="76" y="106"/>
                    <a:pt x="76" y="106"/>
                  </a:cubicBezTo>
                  <a:cubicBezTo>
                    <a:pt x="68" y="121"/>
                    <a:pt x="55" y="128"/>
                    <a:pt x="39" y="128"/>
                  </a:cubicBezTo>
                  <a:cubicBezTo>
                    <a:pt x="27" y="128"/>
                    <a:pt x="18" y="125"/>
                    <a:pt x="11" y="118"/>
                  </a:cubicBezTo>
                  <a:cubicBezTo>
                    <a:pt x="3" y="112"/>
                    <a:pt x="0" y="103"/>
                    <a:pt x="0" y="93"/>
                  </a:cubicBezTo>
                  <a:cubicBezTo>
                    <a:pt x="0" y="70"/>
                    <a:pt x="13" y="57"/>
                    <a:pt x="40" y="53"/>
                  </a:cubicBezTo>
                  <a:cubicBezTo>
                    <a:pt x="77" y="48"/>
                    <a:pt x="77" y="48"/>
                    <a:pt x="77" y="48"/>
                  </a:cubicBezTo>
                  <a:cubicBezTo>
                    <a:pt x="77" y="27"/>
                    <a:pt x="68" y="17"/>
                    <a:pt x="52" y="17"/>
                  </a:cubicBezTo>
                  <a:cubicBezTo>
                    <a:pt x="37" y="17"/>
                    <a:pt x="24" y="22"/>
                    <a:pt x="12" y="32"/>
                  </a:cubicBezTo>
                  <a:cubicBezTo>
                    <a:pt x="12" y="12"/>
                    <a:pt x="12" y="12"/>
                    <a:pt x="12" y="12"/>
                  </a:cubicBezTo>
                  <a:cubicBezTo>
                    <a:pt x="15" y="9"/>
                    <a:pt x="22" y="6"/>
                    <a:pt x="30" y="4"/>
                  </a:cubicBezTo>
                  <a:cubicBezTo>
                    <a:pt x="39" y="1"/>
                    <a:pt x="47" y="0"/>
                    <a:pt x="53" y="0"/>
                  </a:cubicBezTo>
                  <a:cubicBezTo>
                    <a:pt x="82" y="0"/>
                    <a:pt x="96" y="15"/>
                    <a:pt x="96" y="46"/>
                  </a:cubicBezTo>
                  <a:lnTo>
                    <a:pt x="96" y="125"/>
                  </a:lnTo>
                  <a:close/>
                  <a:moveTo>
                    <a:pt x="77" y="63"/>
                  </a:moveTo>
                  <a:cubicBezTo>
                    <a:pt x="47" y="68"/>
                    <a:pt x="47" y="68"/>
                    <a:pt x="47" y="68"/>
                  </a:cubicBezTo>
                  <a:cubicBezTo>
                    <a:pt x="37" y="69"/>
                    <a:pt x="30" y="71"/>
                    <a:pt x="26" y="75"/>
                  </a:cubicBezTo>
                  <a:cubicBezTo>
                    <a:pt x="22" y="78"/>
                    <a:pt x="20" y="84"/>
                    <a:pt x="20" y="91"/>
                  </a:cubicBezTo>
                  <a:cubicBezTo>
                    <a:pt x="20" y="97"/>
                    <a:pt x="22" y="102"/>
                    <a:pt x="27" y="106"/>
                  </a:cubicBezTo>
                  <a:cubicBezTo>
                    <a:pt x="31" y="110"/>
                    <a:pt x="37" y="111"/>
                    <a:pt x="43" y="111"/>
                  </a:cubicBezTo>
                  <a:cubicBezTo>
                    <a:pt x="53" y="111"/>
                    <a:pt x="61" y="108"/>
                    <a:pt x="67" y="101"/>
                  </a:cubicBezTo>
                  <a:cubicBezTo>
                    <a:pt x="74" y="94"/>
                    <a:pt x="77" y="86"/>
                    <a:pt x="77" y="76"/>
                  </a:cubicBezTo>
                  <a:lnTo>
                    <a:pt x="77"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0" name="Freeform 52"/>
            <p:cNvSpPr>
              <a:spLocks noEditPoints="1"/>
            </p:cNvSpPr>
            <p:nvPr userDrawn="1"/>
          </p:nvSpPr>
          <p:spPr bwMode="auto">
            <a:xfrm>
              <a:off x="4892" y="3806"/>
              <a:ext cx="267" cy="435"/>
            </a:xfrm>
            <a:custGeom>
              <a:avLst/>
              <a:gdLst>
                <a:gd name="T0" fmla="*/ 113 w 113"/>
                <a:gd name="T1" fmla="*/ 181 h 184"/>
                <a:gd name="T2" fmla="*/ 93 w 113"/>
                <a:gd name="T3" fmla="*/ 181 h 184"/>
                <a:gd name="T4" fmla="*/ 93 w 113"/>
                <a:gd name="T5" fmla="*/ 160 h 184"/>
                <a:gd name="T6" fmla="*/ 92 w 113"/>
                <a:gd name="T7" fmla="*/ 160 h 184"/>
                <a:gd name="T8" fmla="*/ 51 w 113"/>
                <a:gd name="T9" fmla="*/ 184 h 184"/>
                <a:gd name="T10" fmla="*/ 14 w 113"/>
                <a:gd name="T11" fmla="*/ 167 h 184"/>
                <a:gd name="T12" fmla="*/ 0 w 113"/>
                <a:gd name="T13" fmla="*/ 123 h 184"/>
                <a:gd name="T14" fmla="*/ 15 w 113"/>
                <a:gd name="T15" fmla="*/ 74 h 184"/>
                <a:gd name="T16" fmla="*/ 56 w 113"/>
                <a:gd name="T17" fmla="*/ 56 h 184"/>
                <a:gd name="T18" fmla="*/ 92 w 113"/>
                <a:gd name="T19" fmla="*/ 76 h 184"/>
                <a:gd name="T20" fmla="*/ 93 w 113"/>
                <a:gd name="T21" fmla="*/ 76 h 184"/>
                <a:gd name="T22" fmla="*/ 93 w 113"/>
                <a:gd name="T23" fmla="*/ 0 h 184"/>
                <a:gd name="T24" fmla="*/ 113 w 113"/>
                <a:gd name="T25" fmla="*/ 0 h 184"/>
                <a:gd name="T26" fmla="*/ 113 w 113"/>
                <a:gd name="T27" fmla="*/ 181 h 184"/>
                <a:gd name="T28" fmla="*/ 93 w 113"/>
                <a:gd name="T29" fmla="*/ 126 h 184"/>
                <a:gd name="T30" fmla="*/ 93 w 113"/>
                <a:gd name="T31" fmla="*/ 108 h 184"/>
                <a:gd name="T32" fmla="*/ 83 w 113"/>
                <a:gd name="T33" fmla="*/ 83 h 184"/>
                <a:gd name="T34" fmla="*/ 58 w 113"/>
                <a:gd name="T35" fmla="*/ 73 h 184"/>
                <a:gd name="T36" fmla="*/ 30 w 113"/>
                <a:gd name="T37" fmla="*/ 86 h 184"/>
                <a:gd name="T38" fmla="*/ 20 w 113"/>
                <a:gd name="T39" fmla="*/ 122 h 184"/>
                <a:gd name="T40" fmla="*/ 30 w 113"/>
                <a:gd name="T41" fmla="*/ 155 h 184"/>
                <a:gd name="T42" fmla="*/ 56 w 113"/>
                <a:gd name="T43" fmla="*/ 167 h 184"/>
                <a:gd name="T44" fmla="*/ 83 w 113"/>
                <a:gd name="T45" fmla="*/ 156 h 184"/>
                <a:gd name="T46" fmla="*/ 93 w 113"/>
                <a:gd name="T47" fmla="*/ 12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3" h="184">
                  <a:moveTo>
                    <a:pt x="113" y="181"/>
                  </a:moveTo>
                  <a:cubicBezTo>
                    <a:pt x="93" y="181"/>
                    <a:pt x="93" y="181"/>
                    <a:pt x="93" y="181"/>
                  </a:cubicBezTo>
                  <a:cubicBezTo>
                    <a:pt x="93" y="160"/>
                    <a:pt x="93" y="160"/>
                    <a:pt x="93" y="160"/>
                  </a:cubicBezTo>
                  <a:cubicBezTo>
                    <a:pt x="92" y="160"/>
                    <a:pt x="92" y="160"/>
                    <a:pt x="92" y="160"/>
                  </a:cubicBezTo>
                  <a:cubicBezTo>
                    <a:pt x="83" y="176"/>
                    <a:pt x="69" y="184"/>
                    <a:pt x="51" y="184"/>
                  </a:cubicBezTo>
                  <a:cubicBezTo>
                    <a:pt x="35" y="184"/>
                    <a:pt x="23" y="179"/>
                    <a:pt x="14" y="167"/>
                  </a:cubicBezTo>
                  <a:cubicBezTo>
                    <a:pt x="5" y="156"/>
                    <a:pt x="0" y="142"/>
                    <a:pt x="0" y="123"/>
                  </a:cubicBezTo>
                  <a:cubicBezTo>
                    <a:pt x="0" y="103"/>
                    <a:pt x="5" y="87"/>
                    <a:pt x="15" y="74"/>
                  </a:cubicBezTo>
                  <a:cubicBezTo>
                    <a:pt x="25" y="62"/>
                    <a:pt x="39" y="56"/>
                    <a:pt x="56" y="56"/>
                  </a:cubicBezTo>
                  <a:cubicBezTo>
                    <a:pt x="73" y="56"/>
                    <a:pt x="85" y="63"/>
                    <a:pt x="92" y="76"/>
                  </a:cubicBezTo>
                  <a:cubicBezTo>
                    <a:pt x="93" y="76"/>
                    <a:pt x="93" y="76"/>
                    <a:pt x="93" y="76"/>
                  </a:cubicBezTo>
                  <a:cubicBezTo>
                    <a:pt x="93" y="0"/>
                    <a:pt x="93" y="0"/>
                    <a:pt x="93" y="0"/>
                  </a:cubicBezTo>
                  <a:cubicBezTo>
                    <a:pt x="113" y="0"/>
                    <a:pt x="113" y="0"/>
                    <a:pt x="113" y="0"/>
                  </a:cubicBezTo>
                  <a:lnTo>
                    <a:pt x="113" y="181"/>
                  </a:lnTo>
                  <a:close/>
                  <a:moveTo>
                    <a:pt x="93" y="126"/>
                  </a:moveTo>
                  <a:cubicBezTo>
                    <a:pt x="93" y="108"/>
                    <a:pt x="93" y="108"/>
                    <a:pt x="93" y="108"/>
                  </a:cubicBezTo>
                  <a:cubicBezTo>
                    <a:pt x="93" y="98"/>
                    <a:pt x="90" y="89"/>
                    <a:pt x="83" y="83"/>
                  </a:cubicBezTo>
                  <a:cubicBezTo>
                    <a:pt x="76" y="76"/>
                    <a:pt x="68" y="73"/>
                    <a:pt x="58" y="73"/>
                  </a:cubicBezTo>
                  <a:cubicBezTo>
                    <a:pt x="47" y="73"/>
                    <a:pt x="37" y="77"/>
                    <a:pt x="30" y="86"/>
                  </a:cubicBezTo>
                  <a:cubicBezTo>
                    <a:pt x="23" y="94"/>
                    <a:pt x="20" y="107"/>
                    <a:pt x="20" y="122"/>
                  </a:cubicBezTo>
                  <a:cubicBezTo>
                    <a:pt x="20" y="136"/>
                    <a:pt x="23" y="147"/>
                    <a:pt x="30" y="155"/>
                  </a:cubicBezTo>
                  <a:cubicBezTo>
                    <a:pt x="36" y="163"/>
                    <a:pt x="45" y="167"/>
                    <a:pt x="56" y="167"/>
                  </a:cubicBezTo>
                  <a:cubicBezTo>
                    <a:pt x="67" y="167"/>
                    <a:pt x="76" y="164"/>
                    <a:pt x="83" y="156"/>
                  </a:cubicBezTo>
                  <a:cubicBezTo>
                    <a:pt x="90" y="148"/>
                    <a:pt x="93" y="138"/>
                    <a:pt x="93"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1" name="Freeform 53"/>
            <p:cNvSpPr>
              <a:spLocks noEditPoints="1"/>
            </p:cNvSpPr>
            <p:nvPr userDrawn="1"/>
          </p:nvSpPr>
          <p:spPr bwMode="auto">
            <a:xfrm>
              <a:off x="5228" y="3939"/>
              <a:ext cx="229" cy="302"/>
            </a:xfrm>
            <a:custGeom>
              <a:avLst/>
              <a:gdLst>
                <a:gd name="T0" fmla="*/ 97 w 97"/>
                <a:gd name="T1" fmla="*/ 125 h 128"/>
                <a:gd name="T2" fmla="*/ 77 w 97"/>
                <a:gd name="T3" fmla="*/ 125 h 128"/>
                <a:gd name="T4" fmla="*/ 77 w 97"/>
                <a:gd name="T5" fmla="*/ 106 h 128"/>
                <a:gd name="T6" fmla="*/ 77 w 97"/>
                <a:gd name="T7" fmla="*/ 106 h 128"/>
                <a:gd name="T8" fmla="*/ 39 w 97"/>
                <a:gd name="T9" fmla="*/ 128 h 128"/>
                <a:gd name="T10" fmla="*/ 11 w 97"/>
                <a:gd name="T11" fmla="*/ 118 h 128"/>
                <a:gd name="T12" fmla="*/ 0 w 97"/>
                <a:gd name="T13" fmla="*/ 93 h 128"/>
                <a:gd name="T14" fmla="*/ 40 w 97"/>
                <a:gd name="T15" fmla="*/ 53 h 128"/>
                <a:gd name="T16" fmla="*/ 77 w 97"/>
                <a:gd name="T17" fmla="*/ 48 h 128"/>
                <a:gd name="T18" fmla="*/ 52 w 97"/>
                <a:gd name="T19" fmla="*/ 17 h 128"/>
                <a:gd name="T20" fmla="*/ 12 w 97"/>
                <a:gd name="T21" fmla="*/ 32 h 128"/>
                <a:gd name="T22" fmla="*/ 12 w 97"/>
                <a:gd name="T23" fmla="*/ 12 h 128"/>
                <a:gd name="T24" fmla="*/ 30 w 97"/>
                <a:gd name="T25" fmla="*/ 4 h 128"/>
                <a:gd name="T26" fmla="*/ 54 w 97"/>
                <a:gd name="T27" fmla="*/ 0 h 128"/>
                <a:gd name="T28" fmla="*/ 97 w 97"/>
                <a:gd name="T29" fmla="*/ 46 h 128"/>
                <a:gd name="T30" fmla="*/ 97 w 97"/>
                <a:gd name="T31" fmla="*/ 125 h 128"/>
                <a:gd name="T32" fmla="*/ 77 w 97"/>
                <a:gd name="T33" fmla="*/ 63 h 128"/>
                <a:gd name="T34" fmla="*/ 47 w 97"/>
                <a:gd name="T35" fmla="*/ 68 h 128"/>
                <a:gd name="T36" fmla="*/ 26 w 97"/>
                <a:gd name="T37" fmla="*/ 75 h 128"/>
                <a:gd name="T38" fmla="*/ 20 w 97"/>
                <a:gd name="T39" fmla="*/ 91 h 128"/>
                <a:gd name="T40" fmla="*/ 27 w 97"/>
                <a:gd name="T41" fmla="*/ 106 h 128"/>
                <a:gd name="T42" fmla="*/ 44 w 97"/>
                <a:gd name="T43" fmla="*/ 111 h 128"/>
                <a:gd name="T44" fmla="*/ 68 w 97"/>
                <a:gd name="T45" fmla="*/ 101 h 128"/>
                <a:gd name="T46" fmla="*/ 77 w 97"/>
                <a:gd name="T47" fmla="*/ 76 h 128"/>
                <a:gd name="T48" fmla="*/ 77 w 97"/>
                <a:gd name="T49" fmla="*/ 6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28">
                  <a:moveTo>
                    <a:pt x="97" y="125"/>
                  </a:moveTo>
                  <a:cubicBezTo>
                    <a:pt x="77" y="125"/>
                    <a:pt x="77" y="125"/>
                    <a:pt x="77" y="125"/>
                  </a:cubicBezTo>
                  <a:cubicBezTo>
                    <a:pt x="77" y="106"/>
                    <a:pt x="77" y="106"/>
                    <a:pt x="77" y="106"/>
                  </a:cubicBezTo>
                  <a:cubicBezTo>
                    <a:pt x="77" y="106"/>
                    <a:pt x="77" y="106"/>
                    <a:pt x="77" y="106"/>
                  </a:cubicBezTo>
                  <a:cubicBezTo>
                    <a:pt x="68" y="121"/>
                    <a:pt x="56" y="128"/>
                    <a:pt x="39" y="128"/>
                  </a:cubicBezTo>
                  <a:cubicBezTo>
                    <a:pt x="27" y="128"/>
                    <a:pt x="18" y="125"/>
                    <a:pt x="11" y="118"/>
                  </a:cubicBezTo>
                  <a:cubicBezTo>
                    <a:pt x="4" y="112"/>
                    <a:pt x="0" y="103"/>
                    <a:pt x="0" y="93"/>
                  </a:cubicBezTo>
                  <a:cubicBezTo>
                    <a:pt x="0" y="70"/>
                    <a:pt x="14" y="57"/>
                    <a:pt x="40" y="53"/>
                  </a:cubicBezTo>
                  <a:cubicBezTo>
                    <a:pt x="77" y="48"/>
                    <a:pt x="77" y="48"/>
                    <a:pt x="77" y="48"/>
                  </a:cubicBezTo>
                  <a:cubicBezTo>
                    <a:pt x="77" y="27"/>
                    <a:pt x="69" y="17"/>
                    <a:pt x="52" y="17"/>
                  </a:cubicBezTo>
                  <a:cubicBezTo>
                    <a:pt x="37" y="17"/>
                    <a:pt x="24" y="22"/>
                    <a:pt x="12" y="32"/>
                  </a:cubicBezTo>
                  <a:cubicBezTo>
                    <a:pt x="12" y="12"/>
                    <a:pt x="12" y="12"/>
                    <a:pt x="12" y="12"/>
                  </a:cubicBezTo>
                  <a:cubicBezTo>
                    <a:pt x="16" y="9"/>
                    <a:pt x="22" y="6"/>
                    <a:pt x="30" y="4"/>
                  </a:cubicBezTo>
                  <a:cubicBezTo>
                    <a:pt x="39" y="1"/>
                    <a:pt x="47" y="0"/>
                    <a:pt x="54" y="0"/>
                  </a:cubicBezTo>
                  <a:cubicBezTo>
                    <a:pt x="82" y="0"/>
                    <a:pt x="97" y="15"/>
                    <a:pt x="97" y="46"/>
                  </a:cubicBezTo>
                  <a:lnTo>
                    <a:pt x="97" y="125"/>
                  </a:lnTo>
                  <a:close/>
                  <a:moveTo>
                    <a:pt x="77" y="63"/>
                  </a:moveTo>
                  <a:cubicBezTo>
                    <a:pt x="47" y="68"/>
                    <a:pt x="47" y="68"/>
                    <a:pt x="47" y="68"/>
                  </a:cubicBezTo>
                  <a:cubicBezTo>
                    <a:pt x="37" y="69"/>
                    <a:pt x="30" y="71"/>
                    <a:pt x="26" y="75"/>
                  </a:cubicBezTo>
                  <a:cubicBezTo>
                    <a:pt x="22" y="78"/>
                    <a:pt x="20" y="84"/>
                    <a:pt x="20" y="91"/>
                  </a:cubicBezTo>
                  <a:cubicBezTo>
                    <a:pt x="20" y="97"/>
                    <a:pt x="22" y="102"/>
                    <a:pt x="27" y="106"/>
                  </a:cubicBezTo>
                  <a:cubicBezTo>
                    <a:pt x="31" y="110"/>
                    <a:pt x="37" y="111"/>
                    <a:pt x="44" y="111"/>
                  </a:cubicBezTo>
                  <a:cubicBezTo>
                    <a:pt x="53" y="111"/>
                    <a:pt x="61" y="108"/>
                    <a:pt x="68" y="101"/>
                  </a:cubicBezTo>
                  <a:cubicBezTo>
                    <a:pt x="74" y="94"/>
                    <a:pt x="77" y="86"/>
                    <a:pt x="77" y="76"/>
                  </a:cubicBezTo>
                  <a:lnTo>
                    <a:pt x="77"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2" name="Freeform 54"/>
            <p:cNvSpPr>
              <a:spLocks/>
            </p:cNvSpPr>
            <p:nvPr userDrawn="1"/>
          </p:nvSpPr>
          <p:spPr bwMode="auto">
            <a:xfrm>
              <a:off x="1386" y="4610"/>
              <a:ext cx="151" cy="412"/>
            </a:xfrm>
            <a:custGeom>
              <a:avLst/>
              <a:gdLst>
                <a:gd name="T0" fmla="*/ 64 w 64"/>
                <a:gd name="T1" fmla="*/ 110 h 174"/>
                <a:gd name="T2" fmla="*/ 51 w 64"/>
                <a:gd name="T3" fmla="*/ 157 h 174"/>
                <a:gd name="T4" fmla="*/ 16 w 64"/>
                <a:gd name="T5" fmla="*/ 174 h 174"/>
                <a:gd name="T6" fmla="*/ 0 w 64"/>
                <a:gd name="T7" fmla="*/ 171 h 174"/>
                <a:gd name="T8" fmla="*/ 0 w 64"/>
                <a:gd name="T9" fmla="*/ 151 h 174"/>
                <a:gd name="T10" fmla="*/ 17 w 64"/>
                <a:gd name="T11" fmla="*/ 156 h 174"/>
                <a:gd name="T12" fmla="*/ 44 w 64"/>
                <a:gd name="T13" fmla="*/ 110 h 174"/>
                <a:gd name="T14" fmla="*/ 44 w 64"/>
                <a:gd name="T15" fmla="*/ 0 h 174"/>
                <a:gd name="T16" fmla="*/ 64 w 64"/>
                <a:gd name="T17" fmla="*/ 0 h 174"/>
                <a:gd name="T18" fmla="*/ 64 w 64"/>
                <a:gd name="T19" fmla="*/ 11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174">
                  <a:moveTo>
                    <a:pt x="64" y="110"/>
                  </a:moveTo>
                  <a:cubicBezTo>
                    <a:pt x="64" y="129"/>
                    <a:pt x="59" y="145"/>
                    <a:pt x="51" y="157"/>
                  </a:cubicBezTo>
                  <a:cubicBezTo>
                    <a:pt x="43" y="168"/>
                    <a:pt x="31" y="174"/>
                    <a:pt x="16" y="174"/>
                  </a:cubicBezTo>
                  <a:cubicBezTo>
                    <a:pt x="10" y="174"/>
                    <a:pt x="4" y="173"/>
                    <a:pt x="0" y="171"/>
                  </a:cubicBezTo>
                  <a:cubicBezTo>
                    <a:pt x="0" y="151"/>
                    <a:pt x="0" y="151"/>
                    <a:pt x="0" y="151"/>
                  </a:cubicBezTo>
                  <a:cubicBezTo>
                    <a:pt x="4" y="154"/>
                    <a:pt x="10" y="156"/>
                    <a:pt x="17" y="156"/>
                  </a:cubicBezTo>
                  <a:cubicBezTo>
                    <a:pt x="35" y="156"/>
                    <a:pt x="44" y="140"/>
                    <a:pt x="44" y="110"/>
                  </a:cubicBezTo>
                  <a:cubicBezTo>
                    <a:pt x="44" y="0"/>
                    <a:pt x="44" y="0"/>
                    <a:pt x="44" y="0"/>
                  </a:cubicBezTo>
                  <a:cubicBezTo>
                    <a:pt x="64" y="0"/>
                    <a:pt x="64" y="0"/>
                    <a:pt x="64" y="0"/>
                  </a:cubicBezTo>
                  <a:lnTo>
                    <a:pt x="64"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3" name="Freeform 55"/>
            <p:cNvSpPr>
              <a:spLocks/>
            </p:cNvSpPr>
            <p:nvPr userDrawn="1"/>
          </p:nvSpPr>
          <p:spPr bwMode="auto">
            <a:xfrm>
              <a:off x="1627" y="4726"/>
              <a:ext cx="239" cy="296"/>
            </a:xfrm>
            <a:custGeom>
              <a:avLst/>
              <a:gdLst>
                <a:gd name="T0" fmla="*/ 101 w 101"/>
                <a:gd name="T1" fmla="*/ 122 h 125"/>
                <a:gd name="T2" fmla="*/ 82 w 101"/>
                <a:gd name="T3" fmla="*/ 122 h 125"/>
                <a:gd name="T4" fmla="*/ 82 w 101"/>
                <a:gd name="T5" fmla="*/ 103 h 125"/>
                <a:gd name="T6" fmla="*/ 81 w 101"/>
                <a:gd name="T7" fmla="*/ 103 h 125"/>
                <a:gd name="T8" fmla="*/ 43 w 101"/>
                <a:gd name="T9" fmla="*/ 125 h 125"/>
                <a:gd name="T10" fmla="*/ 0 w 101"/>
                <a:gd name="T11" fmla="*/ 73 h 125"/>
                <a:gd name="T12" fmla="*/ 0 w 101"/>
                <a:gd name="T13" fmla="*/ 0 h 125"/>
                <a:gd name="T14" fmla="*/ 19 w 101"/>
                <a:gd name="T15" fmla="*/ 0 h 125"/>
                <a:gd name="T16" fmla="*/ 19 w 101"/>
                <a:gd name="T17" fmla="*/ 70 h 125"/>
                <a:gd name="T18" fmla="*/ 49 w 101"/>
                <a:gd name="T19" fmla="*/ 108 h 125"/>
                <a:gd name="T20" fmla="*/ 72 w 101"/>
                <a:gd name="T21" fmla="*/ 98 h 125"/>
                <a:gd name="T22" fmla="*/ 82 w 101"/>
                <a:gd name="T23" fmla="*/ 70 h 125"/>
                <a:gd name="T24" fmla="*/ 82 w 101"/>
                <a:gd name="T25" fmla="*/ 0 h 125"/>
                <a:gd name="T26" fmla="*/ 101 w 101"/>
                <a:gd name="T27" fmla="*/ 0 h 125"/>
                <a:gd name="T28" fmla="*/ 101 w 101"/>
                <a:gd name="T29" fmla="*/ 12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 h="125">
                  <a:moveTo>
                    <a:pt x="101" y="122"/>
                  </a:moveTo>
                  <a:cubicBezTo>
                    <a:pt x="82" y="122"/>
                    <a:pt x="82" y="122"/>
                    <a:pt x="82" y="122"/>
                  </a:cubicBezTo>
                  <a:cubicBezTo>
                    <a:pt x="82" y="103"/>
                    <a:pt x="82" y="103"/>
                    <a:pt x="82" y="103"/>
                  </a:cubicBezTo>
                  <a:cubicBezTo>
                    <a:pt x="81" y="103"/>
                    <a:pt x="81" y="103"/>
                    <a:pt x="81" y="103"/>
                  </a:cubicBezTo>
                  <a:cubicBezTo>
                    <a:pt x="73" y="117"/>
                    <a:pt x="60" y="125"/>
                    <a:pt x="43" y="125"/>
                  </a:cubicBezTo>
                  <a:cubicBezTo>
                    <a:pt x="14" y="125"/>
                    <a:pt x="0" y="108"/>
                    <a:pt x="0" y="73"/>
                  </a:cubicBezTo>
                  <a:cubicBezTo>
                    <a:pt x="0" y="0"/>
                    <a:pt x="0" y="0"/>
                    <a:pt x="0" y="0"/>
                  </a:cubicBezTo>
                  <a:cubicBezTo>
                    <a:pt x="19" y="0"/>
                    <a:pt x="19" y="0"/>
                    <a:pt x="19" y="0"/>
                  </a:cubicBezTo>
                  <a:cubicBezTo>
                    <a:pt x="19" y="70"/>
                    <a:pt x="19" y="70"/>
                    <a:pt x="19" y="70"/>
                  </a:cubicBezTo>
                  <a:cubicBezTo>
                    <a:pt x="19" y="95"/>
                    <a:pt x="29" y="108"/>
                    <a:pt x="49" y="108"/>
                  </a:cubicBezTo>
                  <a:cubicBezTo>
                    <a:pt x="59" y="108"/>
                    <a:pt x="66" y="105"/>
                    <a:pt x="72" y="98"/>
                  </a:cubicBezTo>
                  <a:cubicBezTo>
                    <a:pt x="78" y="91"/>
                    <a:pt x="82" y="81"/>
                    <a:pt x="82" y="70"/>
                  </a:cubicBezTo>
                  <a:cubicBezTo>
                    <a:pt x="82" y="0"/>
                    <a:pt x="82" y="0"/>
                    <a:pt x="82" y="0"/>
                  </a:cubicBezTo>
                  <a:cubicBezTo>
                    <a:pt x="101" y="0"/>
                    <a:pt x="101" y="0"/>
                    <a:pt x="101" y="0"/>
                  </a:cubicBezTo>
                  <a:lnTo>
                    <a:pt x="101"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4" name="Rectangle 56"/>
            <p:cNvSpPr>
              <a:spLocks noChangeArrowheads="1"/>
            </p:cNvSpPr>
            <p:nvPr userDrawn="1"/>
          </p:nvSpPr>
          <p:spPr bwMode="auto">
            <a:xfrm>
              <a:off x="1961" y="4587"/>
              <a:ext cx="45" cy="42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5" name="Freeform 57"/>
            <p:cNvSpPr>
              <a:spLocks/>
            </p:cNvSpPr>
            <p:nvPr userDrawn="1"/>
          </p:nvSpPr>
          <p:spPr bwMode="auto">
            <a:xfrm>
              <a:off x="2058" y="4726"/>
              <a:ext cx="272" cy="423"/>
            </a:xfrm>
            <a:custGeom>
              <a:avLst/>
              <a:gdLst>
                <a:gd name="T0" fmla="*/ 115 w 115"/>
                <a:gd name="T1" fmla="*/ 0 h 179"/>
                <a:gd name="T2" fmla="*/ 59 w 115"/>
                <a:gd name="T3" fmla="*/ 141 h 179"/>
                <a:gd name="T4" fmla="*/ 17 w 115"/>
                <a:gd name="T5" fmla="*/ 179 h 179"/>
                <a:gd name="T6" fmla="*/ 4 w 115"/>
                <a:gd name="T7" fmla="*/ 178 h 179"/>
                <a:gd name="T8" fmla="*/ 4 w 115"/>
                <a:gd name="T9" fmla="*/ 160 h 179"/>
                <a:gd name="T10" fmla="*/ 15 w 115"/>
                <a:gd name="T11" fmla="*/ 162 h 179"/>
                <a:gd name="T12" fmla="*/ 38 w 115"/>
                <a:gd name="T13" fmla="*/ 145 h 179"/>
                <a:gd name="T14" fmla="*/ 47 w 115"/>
                <a:gd name="T15" fmla="*/ 122 h 179"/>
                <a:gd name="T16" fmla="*/ 0 w 115"/>
                <a:gd name="T17" fmla="*/ 0 h 179"/>
                <a:gd name="T18" fmla="*/ 21 w 115"/>
                <a:gd name="T19" fmla="*/ 0 h 179"/>
                <a:gd name="T20" fmla="*/ 54 w 115"/>
                <a:gd name="T21" fmla="*/ 94 h 179"/>
                <a:gd name="T22" fmla="*/ 57 w 115"/>
                <a:gd name="T23" fmla="*/ 103 h 179"/>
                <a:gd name="T24" fmla="*/ 58 w 115"/>
                <a:gd name="T25" fmla="*/ 103 h 179"/>
                <a:gd name="T26" fmla="*/ 60 w 115"/>
                <a:gd name="T27" fmla="*/ 94 h 179"/>
                <a:gd name="T28" fmla="*/ 95 w 115"/>
                <a:gd name="T29" fmla="*/ 0 h 179"/>
                <a:gd name="T30" fmla="*/ 115 w 115"/>
                <a:gd name="T3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179">
                  <a:moveTo>
                    <a:pt x="115" y="0"/>
                  </a:moveTo>
                  <a:cubicBezTo>
                    <a:pt x="59" y="141"/>
                    <a:pt x="59" y="141"/>
                    <a:pt x="59" y="141"/>
                  </a:cubicBezTo>
                  <a:cubicBezTo>
                    <a:pt x="49" y="167"/>
                    <a:pt x="35" y="179"/>
                    <a:pt x="17" y="179"/>
                  </a:cubicBezTo>
                  <a:cubicBezTo>
                    <a:pt x="11" y="179"/>
                    <a:pt x="7" y="179"/>
                    <a:pt x="4" y="178"/>
                  </a:cubicBezTo>
                  <a:cubicBezTo>
                    <a:pt x="4" y="160"/>
                    <a:pt x="4" y="160"/>
                    <a:pt x="4" y="160"/>
                  </a:cubicBezTo>
                  <a:cubicBezTo>
                    <a:pt x="8" y="162"/>
                    <a:pt x="12" y="162"/>
                    <a:pt x="15" y="162"/>
                  </a:cubicBezTo>
                  <a:cubicBezTo>
                    <a:pt x="25" y="162"/>
                    <a:pt x="33" y="157"/>
                    <a:pt x="38" y="145"/>
                  </a:cubicBezTo>
                  <a:cubicBezTo>
                    <a:pt x="47" y="122"/>
                    <a:pt x="47" y="122"/>
                    <a:pt x="47" y="122"/>
                  </a:cubicBezTo>
                  <a:cubicBezTo>
                    <a:pt x="0" y="0"/>
                    <a:pt x="0" y="0"/>
                    <a:pt x="0" y="0"/>
                  </a:cubicBezTo>
                  <a:cubicBezTo>
                    <a:pt x="21" y="0"/>
                    <a:pt x="21" y="0"/>
                    <a:pt x="21" y="0"/>
                  </a:cubicBezTo>
                  <a:cubicBezTo>
                    <a:pt x="54" y="94"/>
                    <a:pt x="54" y="94"/>
                    <a:pt x="54" y="94"/>
                  </a:cubicBezTo>
                  <a:cubicBezTo>
                    <a:pt x="57" y="103"/>
                    <a:pt x="57" y="103"/>
                    <a:pt x="57" y="103"/>
                  </a:cubicBezTo>
                  <a:cubicBezTo>
                    <a:pt x="58" y="103"/>
                    <a:pt x="58" y="103"/>
                    <a:pt x="58" y="103"/>
                  </a:cubicBezTo>
                  <a:cubicBezTo>
                    <a:pt x="58" y="101"/>
                    <a:pt x="59" y="98"/>
                    <a:pt x="60" y="94"/>
                  </a:cubicBezTo>
                  <a:cubicBezTo>
                    <a:pt x="95" y="0"/>
                    <a:pt x="95" y="0"/>
                    <a:pt x="95" y="0"/>
                  </a:cubicBezTo>
                  <a:lnTo>
                    <a:pt x="1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6" name="Freeform 58"/>
            <p:cNvSpPr>
              <a:spLocks/>
            </p:cNvSpPr>
            <p:nvPr userDrawn="1"/>
          </p:nvSpPr>
          <p:spPr bwMode="auto">
            <a:xfrm>
              <a:off x="2469" y="4601"/>
              <a:ext cx="140" cy="414"/>
            </a:xfrm>
            <a:custGeom>
              <a:avLst/>
              <a:gdLst>
                <a:gd name="T0" fmla="*/ 40 w 59"/>
                <a:gd name="T1" fmla="*/ 175 h 175"/>
                <a:gd name="T2" fmla="*/ 40 w 59"/>
                <a:gd name="T3" fmla="*/ 27 h 175"/>
                <a:gd name="T4" fmla="*/ 22 w 59"/>
                <a:gd name="T5" fmla="*/ 39 h 175"/>
                <a:gd name="T6" fmla="*/ 0 w 59"/>
                <a:gd name="T7" fmla="*/ 47 h 175"/>
                <a:gd name="T8" fmla="*/ 0 w 59"/>
                <a:gd name="T9" fmla="*/ 28 h 175"/>
                <a:gd name="T10" fmla="*/ 28 w 59"/>
                <a:gd name="T11" fmla="*/ 16 h 175"/>
                <a:gd name="T12" fmla="*/ 52 w 59"/>
                <a:gd name="T13" fmla="*/ 0 h 175"/>
                <a:gd name="T14" fmla="*/ 59 w 59"/>
                <a:gd name="T15" fmla="*/ 0 h 175"/>
                <a:gd name="T16" fmla="*/ 59 w 59"/>
                <a:gd name="T17" fmla="*/ 175 h 175"/>
                <a:gd name="T18" fmla="*/ 40 w 59"/>
                <a:gd name="T19"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175">
                  <a:moveTo>
                    <a:pt x="40" y="175"/>
                  </a:moveTo>
                  <a:cubicBezTo>
                    <a:pt x="40" y="27"/>
                    <a:pt x="40" y="27"/>
                    <a:pt x="40" y="27"/>
                  </a:cubicBezTo>
                  <a:cubicBezTo>
                    <a:pt x="36" y="31"/>
                    <a:pt x="30" y="34"/>
                    <a:pt x="22" y="39"/>
                  </a:cubicBezTo>
                  <a:cubicBezTo>
                    <a:pt x="14" y="43"/>
                    <a:pt x="7" y="46"/>
                    <a:pt x="0" y="47"/>
                  </a:cubicBezTo>
                  <a:cubicBezTo>
                    <a:pt x="0" y="28"/>
                    <a:pt x="0" y="28"/>
                    <a:pt x="0" y="28"/>
                  </a:cubicBezTo>
                  <a:cubicBezTo>
                    <a:pt x="9" y="25"/>
                    <a:pt x="18" y="21"/>
                    <a:pt x="28" y="16"/>
                  </a:cubicBezTo>
                  <a:cubicBezTo>
                    <a:pt x="38" y="11"/>
                    <a:pt x="46" y="5"/>
                    <a:pt x="52" y="0"/>
                  </a:cubicBezTo>
                  <a:cubicBezTo>
                    <a:pt x="59" y="0"/>
                    <a:pt x="59" y="0"/>
                    <a:pt x="59" y="0"/>
                  </a:cubicBezTo>
                  <a:cubicBezTo>
                    <a:pt x="59" y="175"/>
                    <a:pt x="59" y="175"/>
                    <a:pt x="59" y="175"/>
                  </a:cubicBezTo>
                  <a:lnTo>
                    <a:pt x="4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7" name="Freeform 59"/>
            <p:cNvSpPr>
              <a:spLocks noEditPoints="1"/>
            </p:cNvSpPr>
            <p:nvPr userDrawn="1"/>
          </p:nvSpPr>
          <p:spPr bwMode="auto">
            <a:xfrm>
              <a:off x="2696" y="4603"/>
              <a:ext cx="263" cy="419"/>
            </a:xfrm>
            <a:custGeom>
              <a:avLst/>
              <a:gdLst>
                <a:gd name="T0" fmla="*/ 111 w 111"/>
                <a:gd name="T1" fmla="*/ 88 h 177"/>
                <a:gd name="T2" fmla="*/ 96 w 111"/>
                <a:gd name="T3" fmla="*/ 153 h 177"/>
                <a:gd name="T4" fmla="*/ 54 w 111"/>
                <a:gd name="T5" fmla="*/ 177 h 177"/>
                <a:gd name="T6" fmla="*/ 14 w 111"/>
                <a:gd name="T7" fmla="*/ 155 h 177"/>
                <a:gd name="T8" fmla="*/ 0 w 111"/>
                <a:gd name="T9" fmla="*/ 92 h 177"/>
                <a:gd name="T10" fmla="*/ 14 w 111"/>
                <a:gd name="T11" fmla="*/ 24 h 177"/>
                <a:gd name="T12" fmla="*/ 57 w 111"/>
                <a:gd name="T13" fmla="*/ 0 h 177"/>
                <a:gd name="T14" fmla="*/ 111 w 111"/>
                <a:gd name="T15" fmla="*/ 88 h 177"/>
                <a:gd name="T16" fmla="*/ 91 w 111"/>
                <a:gd name="T17" fmla="*/ 90 h 177"/>
                <a:gd name="T18" fmla="*/ 56 w 111"/>
                <a:gd name="T19" fmla="*/ 17 h 177"/>
                <a:gd name="T20" fmla="*/ 20 w 111"/>
                <a:gd name="T21" fmla="*/ 91 h 177"/>
                <a:gd name="T22" fmla="*/ 55 w 111"/>
                <a:gd name="T23" fmla="*/ 160 h 177"/>
                <a:gd name="T24" fmla="*/ 91 w 111"/>
                <a:gd name="T2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177">
                  <a:moveTo>
                    <a:pt x="111" y="88"/>
                  </a:moveTo>
                  <a:cubicBezTo>
                    <a:pt x="111" y="116"/>
                    <a:pt x="106" y="138"/>
                    <a:pt x="96" y="153"/>
                  </a:cubicBezTo>
                  <a:cubicBezTo>
                    <a:pt x="86" y="169"/>
                    <a:pt x="72" y="177"/>
                    <a:pt x="54" y="177"/>
                  </a:cubicBezTo>
                  <a:cubicBezTo>
                    <a:pt x="36" y="177"/>
                    <a:pt x="23" y="170"/>
                    <a:pt x="14" y="155"/>
                  </a:cubicBezTo>
                  <a:cubicBezTo>
                    <a:pt x="4" y="140"/>
                    <a:pt x="0" y="119"/>
                    <a:pt x="0" y="92"/>
                  </a:cubicBezTo>
                  <a:cubicBezTo>
                    <a:pt x="0" y="62"/>
                    <a:pt x="4" y="39"/>
                    <a:pt x="14" y="24"/>
                  </a:cubicBezTo>
                  <a:cubicBezTo>
                    <a:pt x="24" y="8"/>
                    <a:pt x="38" y="0"/>
                    <a:pt x="57" y="0"/>
                  </a:cubicBezTo>
                  <a:cubicBezTo>
                    <a:pt x="93" y="0"/>
                    <a:pt x="111" y="29"/>
                    <a:pt x="111" y="88"/>
                  </a:cubicBezTo>
                  <a:close/>
                  <a:moveTo>
                    <a:pt x="91" y="90"/>
                  </a:moveTo>
                  <a:cubicBezTo>
                    <a:pt x="91" y="41"/>
                    <a:pt x="79" y="17"/>
                    <a:pt x="56" y="17"/>
                  </a:cubicBezTo>
                  <a:cubicBezTo>
                    <a:pt x="32" y="17"/>
                    <a:pt x="20" y="41"/>
                    <a:pt x="20" y="91"/>
                  </a:cubicBezTo>
                  <a:cubicBezTo>
                    <a:pt x="20" y="137"/>
                    <a:pt x="32" y="160"/>
                    <a:pt x="55" y="160"/>
                  </a:cubicBezTo>
                  <a:cubicBezTo>
                    <a:pt x="79" y="160"/>
                    <a:pt x="91" y="137"/>
                    <a:pt x="91"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8" name="Rectangle 60"/>
            <p:cNvSpPr>
              <a:spLocks noChangeArrowheads="1"/>
            </p:cNvSpPr>
            <p:nvPr userDrawn="1"/>
          </p:nvSpPr>
          <p:spPr bwMode="auto">
            <a:xfrm>
              <a:off x="3030" y="4835"/>
              <a:ext cx="154" cy="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 name="Freeform 61"/>
            <p:cNvSpPr>
              <a:spLocks/>
            </p:cNvSpPr>
            <p:nvPr userDrawn="1"/>
          </p:nvSpPr>
          <p:spPr bwMode="auto">
            <a:xfrm>
              <a:off x="3236" y="4601"/>
              <a:ext cx="142" cy="414"/>
            </a:xfrm>
            <a:custGeom>
              <a:avLst/>
              <a:gdLst>
                <a:gd name="T0" fmla="*/ 40 w 60"/>
                <a:gd name="T1" fmla="*/ 175 h 175"/>
                <a:gd name="T2" fmla="*/ 40 w 60"/>
                <a:gd name="T3" fmla="*/ 27 h 175"/>
                <a:gd name="T4" fmla="*/ 23 w 60"/>
                <a:gd name="T5" fmla="*/ 39 h 175"/>
                <a:gd name="T6" fmla="*/ 0 w 60"/>
                <a:gd name="T7" fmla="*/ 47 h 175"/>
                <a:gd name="T8" fmla="*/ 0 w 60"/>
                <a:gd name="T9" fmla="*/ 28 h 175"/>
                <a:gd name="T10" fmla="*/ 28 w 60"/>
                <a:gd name="T11" fmla="*/ 16 h 175"/>
                <a:gd name="T12" fmla="*/ 52 w 60"/>
                <a:gd name="T13" fmla="*/ 0 h 175"/>
                <a:gd name="T14" fmla="*/ 60 w 60"/>
                <a:gd name="T15" fmla="*/ 0 h 175"/>
                <a:gd name="T16" fmla="*/ 60 w 60"/>
                <a:gd name="T17" fmla="*/ 175 h 175"/>
                <a:gd name="T18" fmla="*/ 40 w 60"/>
                <a:gd name="T19"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75">
                  <a:moveTo>
                    <a:pt x="40" y="175"/>
                  </a:moveTo>
                  <a:cubicBezTo>
                    <a:pt x="40" y="27"/>
                    <a:pt x="40" y="27"/>
                    <a:pt x="40" y="27"/>
                  </a:cubicBezTo>
                  <a:cubicBezTo>
                    <a:pt x="37" y="31"/>
                    <a:pt x="31" y="34"/>
                    <a:pt x="23" y="39"/>
                  </a:cubicBezTo>
                  <a:cubicBezTo>
                    <a:pt x="14" y="43"/>
                    <a:pt x="7" y="46"/>
                    <a:pt x="0" y="47"/>
                  </a:cubicBezTo>
                  <a:cubicBezTo>
                    <a:pt x="0" y="28"/>
                    <a:pt x="0" y="28"/>
                    <a:pt x="0" y="28"/>
                  </a:cubicBezTo>
                  <a:cubicBezTo>
                    <a:pt x="9" y="25"/>
                    <a:pt x="18" y="21"/>
                    <a:pt x="28" y="16"/>
                  </a:cubicBezTo>
                  <a:cubicBezTo>
                    <a:pt x="38" y="11"/>
                    <a:pt x="46" y="5"/>
                    <a:pt x="52" y="0"/>
                  </a:cubicBezTo>
                  <a:cubicBezTo>
                    <a:pt x="60" y="0"/>
                    <a:pt x="60" y="0"/>
                    <a:pt x="60" y="0"/>
                  </a:cubicBezTo>
                  <a:cubicBezTo>
                    <a:pt x="60" y="175"/>
                    <a:pt x="60" y="175"/>
                    <a:pt x="60" y="175"/>
                  </a:cubicBezTo>
                  <a:lnTo>
                    <a:pt x="4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 name="Freeform 62"/>
            <p:cNvSpPr>
              <a:spLocks noEditPoints="1"/>
            </p:cNvSpPr>
            <p:nvPr userDrawn="1"/>
          </p:nvSpPr>
          <p:spPr bwMode="auto">
            <a:xfrm>
              <a:off x="3453" y="4610"/>
              <a:ext cx="298" cy="405"/>
            </a:xfrm>
            <a:custGeom>
              <a:avLst/>
              <a:gdLst>
                <a:gd name="T0" fmla="*/ 99 w 126"/>
                <a:gd name="T1" fmla="*/ 0 h 171"/>
                <a:gd name="T2" fmla="*/ 99 w 126"/>
                <a:gd name="T3" fmla="*/ 113 h 171"/>
                <a:gd name="T4" fmla="*/ 126 w 126"/>
                <a:gd name="T5" fmla="*/ 113 h 171"/>
                <a:gd name="T6" fmla="*/ 126 w 126"/>
                <a:gd name="T7" fmla="*/ 131 h 171"/>
                <a:gd name="T8" fmla="*/ 99 w 126"/>
                <a:gd name="T9" fmla="*/ 131 h 171"/>
                <a:gd name="T10" fmla="*/ 99 w 126"/>
                <a:gd name="T11" fmla="*/ 171 h 171"/>
                <a:gd name="T12" fmla="*/ 80 w 126"/>
                <a:gd name="T13" fmla="*/ 171 h 171"/>
                <a:gd name="T14" fmla="*/ 80 w 126"/>
                <a:gd name="T15" fmla="*/ 131 h 171"/>
                <a:gd name="T16" fmla="*/ 0 w 126"/>
                <a:gd name="T17" fmla="*/ 131 h 171"/>
                <a:gd name="T18" fmla="*/ 0 w 126"/>
                <a:gd name="T19" fmla="*/ 114 h 171"/>
                <a:gd name="T20" fmla="*/ 46 w 126"/>
                <a:gd name="T21" fmla="*/ 55 h 171"/>
                <a:gd name="T22" fmla="*/ 78 w 126"/>
                <a:gd name="T23" fmla="*/ 0 h 171"/>
                <a:gd name="T24" fmla="*/ 99 w 126"/>
                <a:gd name="T25" fmla="*/ 0 h 171"/>
                <a:gd name="T26" fmla="*/ 22 w 126"/>
                <a:gd name="T27" fmla="*/ 113 h 171"/>
                <a:gd name="T28" fmla="*/ 80 w 126"/>
                <a:gd name="T29" fmla="*/ 113 h 171"/>
                <a:gd name="T30" fmla="*/ 80 w 126"/>
                <a:gd name="T31" fmla="*/ 29 h 171"/>
                <a:gd name="T32" fmla="*/ 34 w 126"/>
                <a:gd name="T33" fmla="*/ 97 h 171"/>
                <a:gd name="T34" fmla="*/ 22 w 126"/>
                <a:gd name="T35" fmla="*/ 11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6" h="171">
                  <a:moveTo>
                    <a:pt x="99" y="0"/>
                  </a:moveTo>
                  <a:cubicBezTo>
                    <a:pt x="99" y="113"/>
                    <a:pt x="99" y="113"/>
                    <a:pt x="99" y="113"/>
                  </a:cubicBezTo>
                  <a:cubicBezTo>
                    <a:pt x="126" y="113"/>
                    <a:pt x="126" y="113"/>
                    <a:pt x="126" y="113"/>
                  </a:cubicBezTo>
                  <a:cubicBezTo>
                    <a:pt x="126" y="131"/>
                    <a:pt x="126" y="131"/>
                    <a:pt x="126" y="131"/>
                  </a:cubicBezTo>
                  <a:cubicBezTo>
                    <a:pt x="99" y="131"/>
                    <a:pt x="99" y="131"/>
                    <a:pt x="99" y="131"/>
                  </a:cubicBezTo>
                  <a:cubicBezTo>
                    <a:pt x="99" y="171"/>
                    <a:pt x="99" y="171"/>
                    <a:pt x="99" y="171"/>
                  </a:cubicBezTo>
                  <a:cubicBezTo>
                    <a:pt x="80" y="171"/>
                    <a:pt x="80" y="171"/>
                    <a:pt x="80" y="171"/>
                  </a:cubicBezTo>
                  <a:cubicBezTo>
                    <a:pt x="80" y="131"/>
                    <a:pt x="80" y="131"/>
                    <a:pt x="80" y="131"/>
                  </a:cubicBezTo>
                  <a:cubicBezTo>
                    <a:pt x="0" y="131"/>
                    <a:pt x="0" y="131"/>
                    <a:pt x="0" y="131"/>
                  </a:cubicBezTo>
                  <a:cubicBezTo>
                    <a:pt x="0" y="114"/>
                    <a:pt x="0" y="114"/>
                    <a:pt x="0" y="114"/>
                  </a:cubicBezTo>
                  <a:cubicBezTo>
                    <a:pt x="17" y="95"/>
                    <a:pt x="32" y="75"/>
                    <a:pt x="46" y="55"/>
                  </a:cubicBezTo>
                  <a:cubicBezTo>
                    <a:pt x="60" y="34"/>
                    <a:pt x="71" y="16"/>
                    <a:pt x="78" y="0"/>
                  </a:cubicBezTo>
                  <a:lnTo>
                    <a:pt x="99" y="0"/>
                  </a:lnTo>
                  <a:close/>
                  <a:moveTo>
                    <a:pt x="22" y="113"/>
                  </a:moveTo>
                  <a:cubicBezTo>
                    <a:pt x="80" y="113"/>
                    <a:pt x="80" y="113"/>
                    <a:pt x="80" y="113"/>
                  </a:cubicBezTo>
                  <a:cubicBezTo>
                    <a:pt x="80" y="29"/>
                    <a:pt x="80" y="29"/>
                    <a:pt x="80" y="29"/>
                  </a:cubicBezTo>
                  <a:cubicBezTo>
                    <a:pt x="65" y="56"/>
                    <a:pt x="50" y="78"/>
                    <a:pt x="34" y="97"/>
                  </a:cubicBezTo>
                  <a:lnTo>
                    <a:pt x="2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1" name="Freeform 63"/>
            <p:cNvSpPr>
              <a:spLocks/>
            </p:cNvSpPr>
            <p:nvPr userDrawn="1"/>
          </p:nvSpPr>
          <p:spPr bwMode="auto">
            <a:xfrm>
              <a:off x="3773" y="4951"/>
              <a:ext cx="78" cy="137"/>
            </a:xfrm>
            <a:custGeom>
              <a:avLst/>
              <a:gdLst>
                <a:gd name="T0" fmla="*/ 78 w 78"/>
                <a:gd name="T1" fmla="*/ 0 h 137"/>
                <a:gd name="T2" fmla="*/ 33 w 78"/>
                <a:gd name="T3" fmla="*/ 137 h 137"/>
                <a:gd name="T4" fmla="*/ 0 w 78"/>
                <a:gd name="T5" fmla="*/ 137 h 137"/>
                <a:gd name="T6" fmla="*/ 33 w 78"/>
                <a:gd name="T7" fmla="*/ 0 h 137"/>
                <a:gd name="T8" fmla="*/ 78 w 78"/>
                <a:gd name="T9" fmla="*/ 0 h 137"/>
              </a:gdLst>
              <a:ahLst/>
              <a:cxnLst>
                <a:cxn ang="0">
                  <a:pos x="T0" y="T1"/>
                </a:cxn>
                <a:cxn ang="0">
                  <a:pos x="T2" y="T3"/>
                </a:cxn>
                <a:cxn ang="0">
                  <a:pos x="T4" y="T5"/>
                </a:cxn>
                <a:cxn ang="0">
                  <a:pos x="T6" y="T7"/>
                </a:cxn>
                <a:cxn ang="0">
                  <a:pos x="T8" y="T9"/>
                </a:cxn>
              </a:cxnLst>
              <a:rect l="0" t="0" r="r" b="b"/>
              <a:pathLst>
                <a:path w="78" h="137">
                  <a:moveTo>
                    <a:pt x="78" y="0"/>
                  </a:moveTo>
                  <a:lnTo>
                    <a:pt x="33" y="137"/>
                  </a:lnTo>
                  <a:lnTo>
                    <a:pt x="0" y="137"/>
                  </a:lnTo>
                  <a:lnTo>
                    <a:pt x="33" y="0"/>
                  </a:lnTo>
                  <a:lnTo>
                    <a:pt x="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2" name="Freeform 64"/>
            <p:cNvSpPr>
              <a:spLocks/>
            </p:cNvSpPr>
            <p:nvPr userDrawn="1"/>
          </p:nvSpPr>
          <p:spPr bwMode="auto">
            <a:xfrm>
              <a:off x="4052" y="4603"/>
              <a:ext cx="251" cy="412"/>
            </a:xfrm>
            <a:custGeom>
              <a:avLst/>
              <a:gdLst>
                <a:gd name="T0" fmla="*/ 79 w 106"/>
                <a:gd name="T1" fmla="*/ 48 h 174"/>
                <a:gd name="T2" fmla="*/ 71 w 106"/>
                <a:gd name="T3" fmla="*/ 25 h 174"/>
                <a:gd name="T4" fmla="*/ 48 w 106"/>
                <a:gd name="T5" fmla="*/ 17 h 174"/>
                <a:gd name="T6" fmla="*/ 27 w 106"/>
                <a:gd name="T7" fmla="*/ 22 h 174"/>
                <a:gd name="T8" fmla="*/ 7 w 106"/>
                <a:gd name="T9" fmla="*/ 38 h 174"/>
                <a:gd name="T10" fmla="*/ 7 w 106"/>
                <a:gd name="T11" fmla="*/ 17 h 174"/>
                <a:gd name="T12" fmla="*/ 25 w 106"/>
                <a:gd name="T13" fmla="*/ 4 h 174"/>
                <a:gd name="T14" fmla="*/ 50 w 106"/>
                <a:gd name="T15" fmla="*/ 0 h 174"/>
                <a:gd name="T16" fmla="*/ 86 w 106"/>
                <a:gd name="T17" fmla="*/ 13 h 174"/>
                <a:gd name="T18" fmla="*/ 99 w 106"/>
                <a:gd name="T19" fmla="*/ 46 h 174"/>
                <a:gd name="T20" fmla="*/ 91 w 106"/>
                <a:gd name="T21" fmla="*/ 78 h 174"/>
                <a:gd name="T22" fmla="*/ 61 w 106"/>
                <a:gd name="T23" fmla="*/ 108 h 174"/>
                <a:gd name="T24" fmla="*/ 33 w 106"/>
                <a:gd name="T25" fmla="*/ 129 h 174"/>
                <a:gd name="T26" fmla="*/ 24 w 106"/>
                <a:gd name="T27" fmla="*/ 142 h 174"/>
                <a:gd name="T28" fmla="*/ 21 w 106"/>
                <a:gd name="T29" fmla="*/ 156 h 174"/>
                <a:gd name="T30" fmla="*/ 106 w 106"/>
                <a:gd name="T31" fmla="*/ 156 h 174"/>
                <a:gd name="T32" fmla="*/ 106 w 106"/>
                <a:gd name="T33" fmla="*/ 174 h 174"/>
                <a:gd name="T34" fmla="*/ 0 w 106"/>
                <a:gd name="T35" fmla="*/ 174 h 174"/>
                <a:gd name="T36" fmla="*/ 0 w 106"/>
                <a:gd name="T37" fmla="*/ 165 h 174"/>
                <a:gd name="T38" fmla="*/ 4 w 106"/>
                <a:gd name="T39" fmla="*/ 142 h 174"/>
                <a:gd name="T40" fmla="*/ 16 w 106"/>
                <a:gd name="T41" fmla="*/ 124 h 174"/>
                <a:gd name="T42" fmla="*/ 47 w 106"/>
                <a:gd name="T43" fmla="*/ 98 h 174"/>
                <a:gd name="T44" fmla="*/ 72 w 106"/>
                <a:gd name="T45" fmla="*/ 74 h 174"/>
                <a:gd name="T46" fmla="*/ 79 w 106"/>
                <a:gd name="T47" fmla="*/ 4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 h="174">
                  <a:moveTo>
                    <a:pt x="79" y="48"/>
                  </a:moveTo>
                  <a:cubicBezTo>
                    <a:pt x="79" y="38"/>
                    <a:pt x="77" y="31"/>
                    <a:pt x="71" y="25"/>
                  </a:cubicBezTo>
                  <a:cubicBezTo>
                    <a:pt x="65" y="19"/>
                    <a:pt x="58" y="17"/>
                    <a:pt x="48" y="17"/>
                  </a:cubicBezTo>
                  <a:cubicBezTo>
                    <a:pt x="41" y="17"/>
                    <a:pt x="34" y="19"/>
                    <a:pt x="27" y="22"/>
                  </a:cubicBezTo>
                  <a:cubicBezTo>
                    <a:pt x="19" y="26"/>
                    <a:pt x="13" y="31"/>
                    <a:pt x="7" y="38"/>
                  </a:cubicBezTo>
                  <a:cubicBezTo>
                    <a:pt x="7" y="17"/>
                    <a:pt x="7" y="17"/>
                    <a:pt x="7" y="17"/>
                  </a:cubicBezTo>
                  <a:cubicBezTo>
                    <a:pt x="13" y="11"/>
                    <a:pt x="19" y="7"/>
                    <a:pt x="25" y="4"/>
                  </a:cubicBezTo>
                  <a:cubicBezTo>
                    <a:pt x="32" y="2"/>
                    <a:pt x="41" y="0"/>
                    <a:pt x="50" y="0"/>
                  </a:cubicBezTo>
                  <a:cubicBezTo>
                    <a:pt x="65" y="0"/>
                    <a:pt x="77" y="4"/>
                    <a:pt x="86" y="13"/>
                  </a:cubicBezTo>
                  <a:cubicBezTo>
                    <a:pt x="95" y="21"/>
                    <a:pt x="99" y="32"/>
                    <a:pt x="99" y="46"/>
                  </a:cubicBezTo>
                  <a:cubicBezTo>
                    <a:pt x="99" y="58"/>
                    <a:pt x="97" y="69"/>
                    <a:pt x="91" y="78"/>
                  </a:cubicBezTo>
                  <a:cubicBezTo>
                    <a:pt x="85" y="88"/>
                    <a:pt x="75" y="97"/>
                    <a:pt x="61" y="108"/>
                  </a:cubicBezTo>
                  <a:cubicBezTo>
                    <a:pt x="47" y="118"/>
                    <a:pt x="38" y="125"/>
                    <a:pt x="33" y="129"/>
                  </a:cubicBezTo>
                  <a:cubicBezTo>
                    <a:pt x="29" y="133"/>
                    <a:pt x="25" y="138"/>
                    <a:pt x="24" y="142"/>
                  </a:cubicBezTo>
                  <a:cubicBezTo>
                    <a:pt x="22" y="146"/>
                    <a:pt x="21" y="151"/>
                    <a:pt x="21" y="156"/>
                  </a:cubicBezTo>
                  <a:cubicBezTo>
                    <a:pt x="106" y="156"/>
                    <a:pt x="106" y="156"/>
                    <a:pt x="106" y="156"/>
                  </a:cubicBezTo>
                  <a:cubicBezTo>
                    <a:pt x="106" y="174"/>
                    <a:pt x="106" y="174"/>
                    <a:pt x="106" y="174"/>
                  </a:cubicBezTo>
                  <a:cubicBezTo>
                    <a:pt x="0" y="174"/>
                    <a:pt x="0" y="174"/>
                    <a:pt x="0" y="174"/>
                  </a:cubicBezTo>
                  <a:cubicBezTo>
                    <a:pt x="0" y="165"/>
                    <a:pt x="0" y="165"/>
                    <a:pt x="0" y="165"/>
                  </a:cubicBezTo>
                  <a:cubicBezTo>
                    <a:pt x="0" y="156"/>
                    <a:pt x="2" y="149"/>
                    <a:pt x="4" y="142"/>
                  </a:cubicBezTo>
                  <a:cubicBezTo>
                    <a:pt x="6" y="136"/>
                    <a:pt x="10" y="130"/>
                    <a:pt x="16" y="124"/>
                  </a:cubicBezTo>
                  <a:cubicBezTo>
                    <a:pt x="22" y="118"/>
                    <a:pt x="32" y="109"/>
                    <a:pt x="47" y="98"/>
                  </a:cubicBezTo>
                  <a:cubicBezTo>
                    <a:pt x="59" y="90"/>
                    <a:pt x="67" y="82"/>
                    <a:pt x="72" y="74"/>
                  </a:cubicBezTo>
                  <a:cubicBezTo>
                    <a:pt x="77" y="66"/>
                    <a:pt x="79" y="58"/>
                    <a:pt x="7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3" name="Freeform 65"/>
            <p:cNvSpPr>
              <a:spLocks noEditPoints="1"/>
            </p:cNvSpPr>
            <p:nvPr userDrawn="1"/>
          </p:nvSpPr>
          <p:spPr bwMode="auto">
            <a:xfrm>
              <a:off x="4357" y="4603"/>
              <a:ext cx="265" cy="419"/>
            </a:xfrm>
            <a:custGeom>
              <a:avLst/>
              <a:gdLst>
                <a:gd name="T0" fmla="*/ 112 w 112"/>
                <a:gd name="T1" fmla="*/ 88 h 177"/>
                <a:gd name="T2" fmla="*/ 97 w 112"/>
                <a:gd name="T3" fmla="*/ 153 h 177"/>
                <a:gd name="T4" fmla="*/ 54 w 112"/>
                <a:gd name="T5" fmla="*/ 177 h 177"/>
                <a:gd name="T6" fmla="*/ 14 w 112"/>
                <a:gd name="T7" fmla="*/ 155 h 177"/>
                <a:gd name="T8" fmla="*/ 0 w 112"/>
                <a:gd name="T9" fmla="*/ 92 h 177"/>
                <a:gd name="T10" fmla="*/ 15 w 112"/>
                <a:gd name="T11" fmla="*/ 24 h 177"/>
                <a:gd name="T12" fmla="*/ 58 w 112"/>
                <a:gd name="T13" fmla="*/ 0 h 177"/>
                <a:gd name="T14" fmla="*/ 112 w 112"/>
                <a:gd name="T15" fmla="*/ 88 h 177"/>
                <a:gd name="T16" fmla="*/ 92 w 112"/>
                <a:gd name="T17" fmla="*/ 90 h 177"/>
                <a:gd name="T18" fmla="*/ 57 w 112"/>
                <a:gd name="T19" fmla="*/ 17 h 177"/>
                <a:gd name="T20" fmla="*/ 20 w 112"/>
                <a:gd name="T21" fmla="*/ 91 h 177"/>
                <a:gd name="T22" fmla="*/ 56 w 112"/>
                <a:gd name="T23" fmla="*/ 160 h 177"/>
                <a:gd name="T24" fmla="*/ 92 w 112"/>
                <a:gd name="T2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77">
                  <a:moveTo>
                    <a:pt x="112" y="88"/>
                  </a:moveTo>
                  <a:cubicBezTo>
                    <a:pt x="112" y="116"/>
                    <a:pt x="107" y="138"/>
                    <a:pt x="97" y="153"/>
                  </a:cubicBezTo>
                  <a:cubicBezTo>
                    <a:pt x="87" y="169"/>
                    <a:pt x="73" y="177"/>
                    <a:pt x="54" y="177"/>
                  </a:cubicBezTo>
                  <a:cubicBezTo>
                    <a:pt x="37" y="177"/>
                    <a:pt x="24" y="170"/>
                    <a:pt x="14" y="155"/>
                  </a:cubicBezTo>
                  <a:cubicBezTo>
                    <a:pt x="5" y="140"/>
                    <a:pt x="0" y="119"/>
                    <a:pt x="0" y="92"/>
                  </a:cubicBezTo>
                  <a:cubicBezTo>
                    <a:pt x="0" y="62"/>
                    <a:pt x="5" y="39"/>
                    <a:pt x="15" y="24"/>
                  </a:cubicBezTo>
                  <a:cubicBezTo>
                    <a:pt x="25" y="8"/>
                    <a:pt x="39" y="0"/>
                    <a:pt x="58" y="0"/>
                  </a:cubicBezTo>
                  <a:cubicBezTo>
                    <a:pt x="94" y="0"/>
                    <a:pt x="112" y="29"/>
                    <a:pt x="112" y="88"/>
                  </a:cubicBezTo>
                  <a:close/>
                  <a:moveTo>
                    <a:pt x="92" y="90"/>
                  </a:moveTo>
                  <a:cubicBezTo>
                    <a:pt x="92" y="41"/>
                    <a:pt x="80" y="17"/>
                    <a:pt x="57" y="17"/>
                  </a:cubicBezTo>
                  <a:cubicBezTo>
                    <a:pt x="32" y="17"/>
                    <a:pt x="20" y="41"/>
                    <a:pt x="20" y="91"/>
                  </a:cubicBezTo>
                  <a:cubicBezTo>
                    <a:pt x="20" y="137"/>
                    <a:pt x="32" y="160"/>
                    <a:pt x="56" y="160"/>
                  </a:cubicBezTo>
                  <a:cubicBezTo>
                    <a:pt x="80" y="160"/>
                    <a:pt x="92" y="137"/>
                    <a:pt x="92"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4" name="Freeform 66"/>
            <p:cNvSpPr>
              <a:spLocks/>
            </p:cNvSpPr>
            <p:nvPr userDrawn="1"/>
          </p:nvSpPr>
          <p:spPr bwMode="auto">
            <a:xfrm>
              <a:off x="4667" y="4601"/>
              <a:ext cx="142" cy="414"/>
            </a:xfrm>
            <a:custGeom>
              <a:avLst/>
              <a:gdLst>
                <a:gd name="T0" fmla="*/ 40 w 60"/>
                <a:gd name="T1" fmla="*/ 175 h 175"/>
                <a:gd name="T2" fmla="*/ 40 w 60"/>
                <a:gd name="T3" fmla="*/ 27 h 175"/>
                <a:gd name="T4" fmla="*/ 23 w 60"/>
                <a:gd name="T5" fmla="*/ 39 h 175"/>
                <a:gd name="T6" fmla="*/ 0 w 60"/>
                <a:gd name="T7" fmla="*/ 47 h 175"/>
                <a:gd name="T8" fmla="*/ 0 w 60"/>
                <a:gd name="T9" fmla="*/ 28 h 175"/>
                <a:gd name="T10" fmla="*/ 28 w 60"/>
                <a:gd name="T11" fmla="*/ 16 h 175"/>
                <a:gd name="T12" fmla="*/ 52 w 60"/>
                <a:gd name="T13" fmla="*/ 0 h 175"/>
                <a:gd name="T14" fmla="*/ 60 w 60"/>
                <a:gd name="T15" fmla="*/ 0 h 175"/>
                <a:gd name="T16" fmla="*/ 60 w 60"/>
                <a:gd name="T17" fmla="*/ 175 h 175"/>
                <a:gd name="T18" fmla="*/ 40 w 60"/>
                <a:gd name="T19"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75">
                  <a:moveTo>
                    <a:pt x="40" y="175"/>
                  </a:moveTo>
                  <a:cubicBezTo>
                    <a:pt x="40" y="27"/>
                    <a:pt x="40" y="27"/>
                    <a:pt x="40" y="27"/>
                  </a:cubicBezTo>
                  <a:cubicBezTo>
                    <a:pt x="37" y="31"/>
                    <a:pt x="31" y="34"/>
                    <a:pt x="23" y="39"/>
                  </a:cubicBezTo>
                  <a:cubicBezTo>
                    <a:pt x="15" y="43"/>
                    <a:pt x="7" y="46"/>
                    <a:pt x="0" y="47"/>
                  </a:cubicBezTo>
                  <a:cubicBezTo>
                    <a:pt x="0" y="28"/>
                    <a:pt x="0" y="28"/>
                    <a:pt x="0" y="28"/>
                  </a:cubicBezTo>
                  <a:cubicBezTo>
                    <a:pt x="9" y="25"/>
                    <a:pt x="18" y="21"/>
                    <a:pt x="28" y="16"/>
                  </a:cubicBezTo>
                  <a:cubicBezTo>
                    <a:pt x="38" y="11"/>
                    <a:pt x="46" y="5"/>
                    <a:pt x="52" y="0"/>
                  </a:cubicBezTo>
                  <a:cubicBezTo>
                    <a:pt x="60" y="0"/>
                    <a:pt x="60" y="0"/>
                    <a:pt x="60" y="0"/>
                  </a:cubicBezTo>
                  <a:cubicBezTo>
                    <a:pt x="60" y="175"/>
                    <a:pt x="60" y="175"/>
                    <a:pt x="60" y="175"/>
                  </a:cubicBezTo>
                  <a:lnTo>
                    <a:pt x="4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5" name="Freeform 67"/>
            <p:cNvSpPr>
              <a:spLocks noEditPoints="1"/>
            </p:cNvSpPr>
            <p:nvPr userDrawn="1"/>
          </p:nvSpPr>
          <p:spPr bwMode="auto">
            <a:xfrm>
              <a:off x="4901" y="4603"/>
              <a:ext cx="258" cy="419"/>
            </a:xfrm>
            <a:custGeom>
              <a:avLst/>
              <a:gdLst>
                <a:gd name="T0" fmla="*/ 109 w 109"/>
                <a:gd name="T1" fmla="*/ 120 h 177"/>
                <a:gd name="T2" fmla="*/ 102 w 109"/>
                <a:gd name="T3" fmla="*/ 149 h 177"/>
                <a:gd name="T4" fmla="*/ 82 w 109"/>
                <a:gd name="T5" fmla="*/ 170 h 177"/>
                <a:gd name="T6" fmla="*/ 55 w 109"/>
                <a:gd name="T7" fmla="*/ 177 h 177"/>
                <a:gd name="T8" fmla="*/ 15 w 109"/>
                <a:gd name="T9" fmla="*/ 156 h 177"/>
                <a:gd name="T10" fmla="*/ 0 w 109"/>
                <a:gd name="T11" fmla="*/ 99 h 177"/>
                <a:gd name="T12" fmla="*/ 9 w 109"/>
                <a:gd name="T13" fmla="*/ 47 h 177"/>
                <a:gd name="T14" fmla="*/ 33 w 109"/>
                <a:gd name="T15" fmla="*/ 12 h 177"/>
                <a:gd name="T16" fmla="*/ 70 w 109"/>
                <a:gd name="T17" fmla="*/ 0 h 177"/>
                <a:gd name="T18" fmla="*/ 98 w 109"/>
                <a:gd name="T19" fmla="*/ 5 h 177"/>
                <a:gd name="T20" fmla="*/ 98 w 109"/>
                <a:gd name="T21" fmla="*/ 23 h 177"/>
                <a:gd name="T22" fmla="*/ 70 w 109"/>
                <a:gd name="T23" fmla="*/ 17 h 177"/>
                <a:gd name="T24" fmla="*/ 34 w 109"/>
                <a:gd name="T25" fmla="*/ 37 h 177"/>
                <a:gd name="T26" fmla="*/ 20 w 109"/>
                <a:gd name="T27" fmla="*/ 91 h 177"/>
                <a:gd name="T28" fmla="*/ 21 w 109"/>
                <a:gd name="T29" fmla="*/ 91 h 177"/>
                <a:gd name="T30" fmla="*/ 60 w 109"/>
                <a:gd name="T31" fmla="*/ 67 h 177"/>
                <a:gd name="T32" fmla="*/ 95 w 109"/>
                <a:gd name="T33" fmla="*/ 81 h 177"/>
                <a:gd name="T34" fmla="*/ 109 w 109"/>
                <a:gd name="T35" fmla="*/ 120 h 177"/>
                <a:gd name="T36" fmla="*/ 89 w 109"/>
                <a:gd name="T37" fmla="*/ 122 h 177"/>
                <a:gd name="T38" fmla="*/ 80 w 109"/>
                <a:gd name="T39" fmla="*/ 94 h 177"/>
                <a:gd name="T40" fmla="*/ 55 w 109"/>
                <a:gd name="T41" fmla="*/ 84 h 177"/>
                <a:gd name="T42" fmla="*/ 31 w 109"/>
                <a:gd name="T43" fmla="*/ 94 h 177"/>
                <a:gd name="T44" fmla="*/ 21 w 109"/>
                <a:gd name="T45" fmla="*/ 118 h 177"/>
                <a:gd name="T46" fmla="*/ 31 w 109"/>
                <a:gd name="T47" fmla="*/ 148 h 177"/>
                <a:gd name="T48" fmla="*/ 56 w 109"/>
                <a:gd name="T49" fmla="*/ 160 h 177"/>
                <a:gd name="T50" fmla="*/ 79 w 109"/>
                <a:gd name="T51" fmla="*/ 150 h 177"/>
                <a:gd name="T52" fmla="*/ 89 w 109"/>
                <a:gd name="T53" fmla="*/ 122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9" h="177">
                  <a:moveTo>
                    <a:pt x="109" y="120"/>
                  </a:moveTo>
                  <a:cubicBezTo>
                    <a:pt x="109" y="130"/>
                    <a:pt x="106" y="140"/>
                    <a:pt x="102" y="149"/>
                  </a:cubicBezTo>
                  <a:cubicBezTo>
                    <a:pt x="97" y="158"/>
                    <a:pt x="90" y="165"/>
                    <a:pt x="82" y="170"/>
                  </a:cubicBezTo>
                  <a:cubicBezTo>
                    <a:pt x="74" y="174"/>
                    <a:pt x="65" y="177"/>
                    <a:pt x="55" y="177"/>
                  </a:cubicBezTo>
                  <a:cubicBezTo>
                    <a:pt x="38" y="177"/>
                    <a:pt x="24" y="170"/>
                    <a:pt x="15" y="156"/>
                  </a:cubicBezTo>
                  <a:cubicBezTo>
                    <a:pt x="5" y="143"/>
                    <a:pt x="0" y="123"/>
                    <a:pt x="0" y="99"/>
                  </a:cubicBezTo>
                  <a:cubicBezTo>
                    <a:pt x="0" y="79"/>
                    <a:pt x="3" y="62"/>
                    <a:pt x="9" y="47"/>
                  </a:cubicBezTo>
                  <a:cubicBezTo>
                    <a:pt x="14" y="32"/>
                    <a:pt x="23" y="20"/>
                    <a:pt x="33" y="12"/>
                  </a:cubicBezTo>
                  <a:cubicBezTo>
                    <a:pt x="44" y="4"/>
                    <a:pt x="56" y="0"/>
                    <a:pt x="70" y="0"/>
                  </a:cubicBezTo>
                  <a:cubicBezTo>
                    <a:pt x="81" y="0"/>
                    <a:pt x="91" y="2"/>
                    <a:pt x="98" y="5"/>
                  </a:cubicBezTo>
                  <a:cubicBezTo>
                    <a:pt x="98" y="23"/>
                    <a:pt x="98" y="23"/>
                    <a:pt x="98" y="23"/>
                  </a:cubicBezTo>
                  <a:cubicBezTo>
                    <a:pt x="89" y="19"/>
                    <a:pt x="80" y="17"/>
                    <a:pt x="70" y="17"/>
                  </a:cubicBezTo>
                  <a:cubicBezTo>
                    <a:pt x="55" y="17"/>
                    <a:pt x="43" y="23"/>
                    <a:pt x="34" y="37"/>
                  </a:cubicBezTo>
                  <a:cubicBezTo>
                    <a:pt x="25" y="51"/>
                    <a:pt x="20" y="69"/>
                    <a:pt x="20" y="91"/>
                  </a:cubicBezTo>
                  <a:cubicBezTo>
                    <a:pt x="21" y="91"/>
                    <a:pt x="21" y="91"/>
                    <a:pt x="21" y="91"/>
                  </a:cubicBezTo>
                  <a:cubicBezTo>
                    <a:pt x="29" y="75"/>
                    <a:pt x="42" y="67"/>
                    <a:pt x="60" y="67"/>
                  </a:cubicBezTo>
                  <a:cubicBezTo>
                    <a:pt x="74" y="67"/>
                    <a:pt x="86" y="72"/>
                    <a:pt x="95" y="81"/>
                  </a:cubicBezTo>
                  <a:cubicBezTo>
                    <a:pt x="104" y="91"/>
                    <a:pt x="109" y="104"/>
                    <a:pt x="109" y="120"/>
                  </a:cubicBezTo>
                  <a:close/>
                  <a:moveTo>
                    <a:pt x="89" y="122"/>
                  </a:moveTo>
                  <a:cubicBezTo>
                    <a:pt x="89" y="110"/>
                    <a:pt x="86" y="101"/>
                    <a:pt x="80" y="94"/>
                  </a:cubicBezTo>
                  <a:cubicBezTo>
                    <a:pt x="74" y="87"/>
                    <a:pt x="66" y="84"/>
                    <a:pt x="55" y="84"/>
                  </a:cubicBezTo>
                  <a:cubicBezTo>
                    <a:pt x="46" y="84"/>
                    <a:pt x="38" y="87"/>
                    <a:pt x="31" y="94"/>
                  </a:cubicBezTo>
                  <a:cubicBezTo>
                    <a:pt x="25" y="100"/>
                    <a:pt x="21" y="108"/>
                    <a:pt x="21" y="118"/>
                  </a:cubicBezTo>
                  <a:cubicBezTo>
                    <a:pt x="21" y="130"/>
                    <a:pt x="25" y="140"/>
                    <a:pt x="31" y="148"/>
                  </a:cubicBezTo>
                  <a:cubicBezTo>
                    <a:pt x="38" y="156"/>
                    <a:pt x="46" y="160"/>
                    <a:pt x="56" y="160"/>
                  </a:cubicBezTo>
                  <a:cubicBezTo>
                    <a:pt x="65" y="160"/>
                    <a:pt x="73" y="157"/>
                    <a:pt x="79" y="150"/>
                  </a:cubicBezTo>
                  <a:cubicBezTo>
                    <a:pt x="85" y="143"/>
                    <a:pt x="89" y="133"/>
                    <a:pt x="89"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sp>
        <p:nvSpPr>
          <p:cNvPr id="76" name="Freeform 6"/>
          <p:cNvSpPr>
            <a:spLocks/>
          </p:cNvSpPr>
          <p:nvPr userDrawn="1"/>
        </p:nvSpPr>
        <p:spPr bwMode="auto">
          <a:xfrm>
            <a:off x="8433554" y="6059509"/>
            <a:ext cx="4669" cy="4670"/>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1" y="0"/>
                  <a:pt x="1" y="1"/>
                </a:cubicBezTo>
                <a:cubicBezTo>
                  <a:pt x="1" y="0"/>
                  <a:pt x="1" y="0"/>
                  <a:pt x="1" y="0"/>
                </a:cubicBezTo>
                <a:close/>
              </a:path>
            </a:pathLst>
          </a:custGeom>
          <a:solidFill>
            <a:srgbClr val="A83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endParaRPr lang="en-US" sz="1765"/>
          </a:p>
        </p:txBody>
      </p:sp>
      <p:sp>
        <p:nvSpPr>
          <p:cNvPr id="90" name="Freeform 19"/>
          <p:cNvSpPr>
            <a:spLocks/>
          </p:cNvSpPr>
          <p:nvPr userDrawn="1"/>
        </p:nvSpPr>
        <p:spPr bwMode="auto">
          <a:xfrm>
            <a:off x="8402429" y="5626800"/>
            <a:ext cx="4669" cy="4670"/>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1" y="0"/>
                  <a:pt x="1" y="1"/>
                </a:cubicBezTo>
                <a:cubicBezTo>
                  <a:pt x="1" y="0"/>
                  <a:pt x="1" y="0"/>
                  <a:pt x="1" y="0"/>
                </a:cubicBezTo>
                <a:close/>
              </a:path>
            </a:pathLst>
          </a:custGeom>
          <a:solidFill>
            <a:srgbClr val="A83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30" tIns="44814" rIns="89630" bIns="44814" numCol="1" anchor="t" anchorCtr="0" compatLnSpc="1">
            <a:prstTxWarp prst="textNoShape">
              <a:avLst/>
            </a:prstTxWarp>
          </a:bodyPr>
          <a:lstStyle/>
          <a:p>
            <a:endParaRPr lang="en-US" sz="1765"/>
          </a:p>
        </p:txBody>
      </p:sp>
      <p:grpSp>
        <p:nvGrpSpPr>
          <p:cNvPr id="103" name="Group 102"/>
          <p:cNvGrpSpPr/>
          <p:nvPr userDrawn="1"/>
        </p:nvGrpSpPr>
        <p:grpSpPr>
          <a:xfrm>
            <a:off x="0" y="4244615"/>
            <a:ext cx="12192000" cy="2613387"/>
            <a:chOff x="0" y="4329113"/>
            <a:chExt cx="12436475" cy="2665413"/>
          </a:xfrm>
        </p:grpSpPr>
        <p:sp>
          <p:nvSpPr>
            <p:cNvPr id="92" name="Freeform 21"/>
            <p:cNvSpPr>
              <a:spLocks noEditPoints="1"/>
            </p:cNvSpPr>
            <p:nvPr userDrawn="1"/>
          </p:nvSpPr>
          <p:spPr bwMode="auto">
            <a:xfrm>
              <a:off x="3273425" y="4329113"/>
              <a:ext cx="9163050" cy="2665413"/>
            </a:xfrm>
            <a:custGeom>
              <a:avLst/>
              <a:gdLst>
                <a:gd name="T0" fmla="*/ 1597 w 1671"/>
                <a:gd name="T1" fmla="*/ 16 h 486"/>
                <a:gd name="T2" fmla="*/ 1574 w 1671"/>
                <a:gd name="T3" fmla="*/ 67 h 486"/>
                <a:gd name="T4" fmla="*/ 1470 w 1671"/>
                <a:gd name="T5" fmla="*/ 142 h 486"/>
                <a:gd name="T6" fmla="*/ 1369 w 1671"/>
                <a:gd name="T7" fmla="*/ 200 h 486"/>
                <a:gd name="T8" fmla="*/ 1309 w 1671"/>
                <a:gd name="T9" fmla="*/ 219 h 486"/>
                <a:gd name="T10" fmla="*/ 1241 w 1671"/>
                <a:gd name="T11" fmla="*/ 220 h 486"/>
                <a:gd name="T12" fmla="*/ 1143 w 1671"/>
                <a:gd name="T13" fmla="*/ 240 h 486"/>
                <a:gd name="T14" fmla="*/ 952 w 1671"/>
                <a:gd name="T15" fmla="*/ 283 h 486"/>
                <a:gd name="T16" fmla="*/ 898 w 1671"/>
                <a:gd name="T17" fmla="*/ 291 h 486"/>
                <a:gd name="T18" fmla="*/ 647 w 1671"/>
                <a:gd name="T19" fmla="*/ 226 h 486"/>
                <a:gd name="T20" fmla="*/ 248 w 1671"/>
                <a:gd name="T21" fmla="*/ 223 h 486"/>
                <a:gd name="T22" fmla="*/ 114 w 1671"/>
                <a:gd name="T23" fmla="*/ 239 h 486"/>
                <a:gd name="T24" fmla="*/ 50 w 1671"/>
                <a:gd name="T25" fmla="*/ 239 h 486"/>
                <a:gd name="T26" fmla="*/ 64 w 1671"/>
                <a:gd name="T27" fmla="*/ 486 h 486"/>
                <a:gd name="T28" fmla="*/ 114 w 1671"/>
                <a:gd name="T29" fmla="*/ 486 h 486"/>
                <a:gd name="T30" fmla="*/ 185 w 1671"/>
                <a:gd name="T31" fmla="*/ 486 h 486"/>
                <a:gd name="T32" fmla="*/ 248 w 1671"/>
                <a:gd name="T33" fmla="*/ 486 h 486"/>
                <a:gd name="T34" fmla="*/ 653 w 1671"/>
                <a:gd name="T35" fmla="*/ 486 h 486"/>
                <a:gd name="T36" fmla="*/ 727 w 1671"/>
                <a:gd name="T37" fmla="*/ 486 h 486"/>
                <a:gd name="T38" fmla="*/ 917 w 1671"/>
                <a:gd name="T39" fmla="*/ 486 h 486"/>
                <a:gd name="T40" fmla="*/ 952 w 1671"/>
                <a:gd name="T41" fmla="*/ 486 h 486"/>
                <a:gd name="T42" fmla="*/ 1091 w 1671"/>
                <a:gd name="T43" fmla="*/ 486 h 486"/>
                <a:gd name="T44" fmla="*/ 1491 w 1671"/>
                <a:gd name="T45" fmla="*/ 486 h 486"/>
                <a:gd name="T46" fmla="*/ 1571 w 1671"/>
                <a:gd name="T47" fmla="*/ 486 h 486"/>
                <a:gd name="T48" fmla="*/ 304 w 1671"/>
                <a:gd name="T49" fmla="*/ 376 h 486"/>
                <a:gd name="T50" fmla="*/ 304 w 1671"/>
                <a:gd name="T51" fmla="*/ 365 h 486"/>
                <a:gd name="T52" fmla="*/ 304 w 1671"/>
                <a:gd name="T53" fmla="*/ 354 h 486"/>
                <a:gd name="T54" fmla="*/ 334 w 1671"/>
                <a:gd name="T55" fmla="*/ 376 h 486"/>
                <a:gd name="T56" fmla="*/ 334 w 1671"/>
                <a:gd name="T57" fmla="*/ 365 h 486"/>
                <a:gd name="T58" fmla="*/ 334 w 1671"/>
                <a:gd name="T59" fmla="*/ 354 h 486"/>
                <a:gd name="T60" fmla="*/ 364 w 1671"/>
                <a:gd name="T61" fmla="*/ 376 h 486"/>
                <a:gd name="T62" fmla="*/ 364 w 1671"/>
                <a:gd name="T63" fmla="*/ 365 h 486"/>
                <a:gd name="T64" fmla="*/ 364 w 1671"/>
                <a:gd name="T65" fmla="*/ 354 h 486"/>
                <a:gd name="T66" fmla="*/ 447 w 1671"/>
                <a:gd name="T67" fmla="*/ 376 h 486"/>
                <a:gd name="T68" fmla="*/ 447 w 1671"/>
                <a:gd name="T69" fmla="*/ 365 h 486"/>
                <a:gd name="T70" fmla="*/ 447 w 1671"/>
                <a:gd name="T71" fmla="*/ 354 h 486"/>
                <a:gd name="T72" fmla="*/ 477 w 1671"/>
                <a:gd name="T73" fmla="*/ 376 h 486"/>
                <a:gd name="T74" fmla="*/ 477 w 1671"/>
                <a:gd name="T75" fmla="*/ 365 h 486"/>
                <a:gd name="T76" fmla="*/ 477 w 1671"/>
                <a:gd name="T77" fmla="*/ 354 h 486"/>
                <a:gd name="T78" fmla="*/ 507 w 1671"/>
                <a:gd name="T79" fmla="*/ 376 h 486"/>
                <a:gd name="T80" fmla="*/ 507 w 1671"/>
                <a:gd name="T81" fmla="*/ 365 h 486"/>
                <a:gd name="T82" fmla="*/ 507 w 1671"/>
                <a:gd name="T83" fmla="*/ 354 h 486"/>
                <a:gd name="T84" fmla="*/ 416 w 1671"/>
                <a:gd name="T85" fmla="*/ 246 h 486"/>
                <a:gd name="T86" fmla="*/ 568 w 1671"/>
                <a:gd name="T87" fmla="*/ 376 h 486"/>
                <a:gd name="T88" fmla="*/ 568 w 1671"/>
                <a:gd name="T89" fmla="*/ 365 h 486"/>
                <a:gd name="T90" fmla="*/ 568 w 1671"/>
                <a:gd name="T91" fmla="*/ 354 h 486"/>
                <a:gd name="T92" fmla="*/ 598 w 1671"/>
                <a:gd name="T93" fmla="*/ 376 h 486"/>
                <a:gd name="T94" fmla="*/ 598 w 1671"/>
                <a:gd name="T95" fmla="*/ 365 h 486"/>
                <a:gd name="T96" fmla="*/ 598 w 1671"/>
                <a:gd name="T97" fmla="*/ 354 h 486"/>
                <a:gd name="T98" fmla="*/ 628 w 1671"/>
                <a:gd name="T99" fmla="*/ 376 h 486"/>
                <a:gd name="T100" fmla="*/ 628 w 1671"/>
                <a:gd name="T101" fmla="*/ 365 h 486"/>
                <a:gd name="T102" fmla="*/ 628 w 1671"/>
                <a:gd name="T103" fmla="*/ 35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71" h="486">
                  <a:moveTo>
                    <a:pt x="1607" y="78"/>
                  </a:moveTo>
                  <a:cubicBezTo>
                    <a:pt x="1607" y="67"/>
                    <a:pt x="1607" y="67"/>
                    <a:pt x="1607" y="67"/>
                  </a:cubicBezTo>
                  <a:cubicBezTo>
                    <a:pt x="1598" y="67"/>
                    <a:pt x="1598" y="67"/>
                    <a:pt x="1598" y="67"/>
                  </a:cubicBezTo>
                  <a:cubicBezTo>
                    <a:pt x="1598" y="16"/>
                    <a:pt x="1598" y="16"/>
                    <a:pt x="1598" y="16"/>
                  </a:cubicBezTo>
                  <a:cubicBezTo>
                    <a:pt x="1597" y="16"/>
                    <a:pt x="1597" y="16"/>
                    <a:pt x="1597" y="16"/>
                  </a:cubicBezTo>
                  <a:cubicBezTo>
                    <a:pt x="1597" y="67"/>
                    <a:pt x="1597" y="67"/>
                    <a:pt x="1597" y="67"/>
                  </a:cubicBezTo>
                  <a:cubicBezTo>
                    <a:pt x="1577" y="67"/>
                    <a:pt x="1577" y="67"/>
                    <a:pt x="1577" y="67"/>
                  </a:cubicBezTo>
                  <a:cubicBezTo>
                    <a:pt x="1577" y="0"/>
                    <a:pt x="1577" y="0"/>
                    <a:pt x="1577" y="0"/>
                  </a:cubicBezTo>
                  <a:cubicBezTo>
                    <a:pt x="1574" y="0"/>
                    <a:pt x="1574" y="0"/>
                    <a:pt x="1574" y="0"/>
                  </a:cubicBezTo>
                  <a:cubicBezTo>
                    <a:pt x="1574" y="67"/>
                    <a:pt x="1574" y="67"/>
                    <a:pt x="1574" y="67"/>
                  </a:cubicBezTo>
                  <a:cubicBezTo>
                    <a:pt x="1567" y="67"/>
                    <a:pt x="1567" y="67"/>
                    <a:pt x="1567" y="67"/>
                  </a:cubicBezTo>
                  <a:cubicBezTo>
                    <a:pt x="1567" y="78"/>
                    <a:pt x="1567" y="78"/>
                    <a:pt x="1567" y="78"/>
                  </a:cubicBezTo>
                  <a:cubicBezTo>
                    <a:pt x="1559" y="78"/>
                    <a:pt x="1559" y="78"/>
                    <a:pt x="1559" y="78"/>
                  </a:cubicBezTo>
                  <a:cubicBezTo>
                    <a:pt x="1543" y="84"/>
                    <a:pt x="1543" y="84"/>
                    <a:pt x="1543" y="84"/>
                  </a:cubicBezTo>
                  <a:cubicBezTo>
                    <a:pt x="1470" y="142"/>
                    <a:pt x="1470" y="142"/>
                    <a:pt x="1470" y="142"/>
                  </a:cubicBezTo>
                  <a:cubicBezTo>
                    <a:pt x="1437" y="147"/>
                    <a:pt x="1437" y="147"/>
                    <a:pt x="1437" y="147"/>
                  </a:cubicBezTo>
                  <a:cubicBezTo>
                    <a:pt x="1437" y="207"/>
                    <a:pt x="1437" y="207"/>
                    <a:pt x="1437" y="207"/>
                  </a:cubicBezTo>
                  <a:cubicBezTo>
                    <a:pt x="1387" y="207"/>
                    <a:pt x="1387" y="207"/>
                    <a:pt x="1387" y="207"/>
                  </a:cubicBezTo>
                  <a:cubicBezTo>
                    <a:pt x="1380" y="200"/>
                    <a:pt x="1380" y="200"/>
                    <a:pt x="1380" y="200"/>
                  </a:cubicBezTo>
                  <a:cubicBezTo>
                    <a:pt x="1369" y="200"/>
                    <a:pt x="1369" y="200"/>
                    <a:pt x="1369" y="200"/>
                  </a:cubicBezTo>
                  <a:cubicBezTo>
                    <a:pt x="1369" y="189"/>
                    <a:pt x="1369" y="189"/>
                    <a:pt x="1369" y="189"/>
                  </a:cubicBezTo>
                  <a:cubicBezTo>
                    <a:pt x="1325" y="189"/>
                    <a:pt x="1325" y="189"/>
                    <a:pt x="1325" y="189"/>
                  </a:cubicBezTo>
                  <a:cubicBezTo>
                    <a:pt x="1325" y="199"/>
                    <a:pt x="1325" y="199"/>
                    <a:pt x="1325" y="199"/>
                  </a:cubicBezTo>
                  <a:cubicBezTo>
                    <a:pt x="1309" y="206"/>
                    <a:pt x="1309" y="206"/>
                    <a:pt x="1309" y="206"/>
                  </a:cubicBezTo>
                  <a:cubicBezTo>
                    <a:pt x="1309" y="219"/>
                    <a:pt x="1309" y="219"/>
                    <a:pt x="1309" y="219"/>
                  </a:cubicBezTo>
                  <a:cubicBezTo>
                    <a:pt x="1284" y="219"/>
                    <a:pt x="1284" y="219"/>
                    <a:pt x="1284" y="219"/>
                  </a:cubicBezTo>
                  <a:cubicBezTo>
                    <a:pt x="1284" y="205"/>
                    <a:pt x="1284" y="205"/>
                    <a:pt x="1284" y="205"/>
                  </a:cubicBezTo>
                  <a:cubicBezTo>
                    <a:pt x="1262" y="205"/>
                    <a:pt x="1262" y="205"/>
                    <a:pt x="1262" y="205"/>
                  </a:cubicBezTo>
                  <a:cubicBezTo>
                    <a:pt x="1262" y="220"/>
                    <a:pt x="1262" y="220"/>
                    <a:pt x="1262" y="220"/>
                  </a:cubicBezTo>
                  <a:cubicBezTo>
                    <a:pt x="1241" y="220"/>
                    <a:pt x="1241" y="220"/>
                    <a:pt x="1241" y="220"/>
                  </a:cubicBezTo>
                  <a:cubicBezTo>
                    <a:pt x="1241" y="234"/>
                    <a:pt x="1241" y="234"/>
                    <a:pt x="1241" y="234"/>
                  </a:cubicBezTo>
                  <a:cubicBezTo>
                    <a:pt x="1183" y="234"/>
                    <a:pt x="1183" y="234"/>
                    <a:pt x="1183" y="234"/>
                  </a:cubicBezTo>
                  <a:cubicBezTo>
                    <a:pt x="1183" y="226"/>
                    <a:pt x="1183" y="226"/>
                    <a:pt x="1183" y="226"/>
                  </a:cubicBezTo>
                  <a:cubicBezTo>
                    <a:pt x="1143" y="226"/>
                    <a:pt x="1143" y="226"/>
                    <a:pt x="1143" y="226"/>
                  </a:cubicBezTo>
                  <a:cubicBezTo>
                    <a:pt x="1143" y="240"/>
                    <a:pt x="1143" y="240"/>
                    <a:pt x="1143" y="240"/>
                  </a:cubicBezTo>
                  <a:cubicBezTo>
                    <a:pt x="1091" y="240"/>
                    <a:pt x="1091" y="240"/>
                    <a:pt x="1091" y="240"/>
                  </a:cubicBezTo>
                  <a:cubicBezTo>
                    <a:pt x="1091" y="141"/>
                    <a:pt x="1091" y="141"/>
                    <a:pt x="1091" y="141"/>
                  </a:cubicBezTo>
                  <a:cubicBezTo>
                    <a:pt x="970" y="141"/>
                    <a:pt x="970" y="141"/>
                    <a:pt x="970" y="141"/>
                  </a:cubicBezTo>
                  <a:cubicBezTo>
                    <a:pt x="970" y="283"/>
                    <a:pt x="970" y="283"/>
                    <a:pt x="970" y="283"/>
                  </a:cubicBezTo>
                  <a:cubicBezTo>
                    <a:pt x="952" y="283"/>
                    <a:pt x="952" y="283"/>
                    <a:pt x="952" y="283"/>
                  </a:cubicBezTo>
                  <a:cubicBezTo>
                    <a:pt x="952" y="294"/>
                    <a:pt x="952" y="294"/>
                    <a:pt x="952" y="294"/>
                  </a:cubicBezTo>
                  <a:cubicBezTo>
                    <a:pt x="917" y="294"/>
                    <a:pt x="917" y="294"/>
                    <a:pt x="917" y="294"/>
                  </a:cubicBezTo>
                  <a:cubicBezTo>
                    <a:pt x="917" y="316"/>
                    <a:pt x="917" y="316"/>
                    <a:pt x="917" y="316"/>
                  </a:cubicBezTo>
                  <a:cubicBezTo>
                    <a:pt x="898" y="316"/>
                    <a:pt x="898" y="316"/>
                    <a:pt x="898" y="316"/>
                  </a:cubicBezTo>
                  <a:cubicBezTo>
                    <a:pt x="898" y="291"/>
                    <a:pt x="898" y="291"/>
                    <a:pt x="898" y="291"/>
                  </a:cubicBezTo>
                  <a:cubicBezTo>
                    <a:pt x="761" y="291"/>
                    <a:pt x="761" y="291"/>
                    <a:pt x="761" y="291"/>
                  </a:cubicBezTo>
                  <a:cubicBezTo>
                    <a:pt x="761" y="281"/>
                    <a:pt x="761" y="281"/>
                    <a:pt x="761" y="281"/>
                  </a:cubicBezTo>
                  <a:cubicBezTo>
                    <a:pt x="727" y="281"/>
                    <a:pt x="727" y="281"/>
                    <a:pt x="727" y="281"/>
                  </a:cubicBezTo>
                  <a:cubicBezTo>
                    <a:pt x="727" y="226"/>
                    <a:pt x="727" y="226"/>
                    <a:pt x="727" y="226"/>
                  </a:cubicBezTo>
                  <a:cubicBezTo>
                    <a:pt x="647" y="226"/>
                    <a:pt x="647" y="226"/>
                    <a:pt x="647" y="226"/>
                  </a:cubicBezTo>
                  <a:cubicBezTo>
                    <a:pt x="647" y="294"/>
                    <a:pt x="647" y="294"/>
                    <a:pt x="647" y="294"/>
                  </a:cubicBezTo>
                  <a:cubicBezTo>
                    <a:pt x="477" y="154"/>
                    <a:pt x="326" y="244"/>
                    <a:pt x="276" y="283"/>
                  </a:cubicBezTo>
                  <a:cubicBezTo>
                    <a:pt x="276" y="247"/>
                    <a:pt x="276" y="247"/>
                    <a:pt x="276" y="247"/>
                  </a:cubicBezTo>
                  <a:cubicBezTo>
                    <a:pt x="248" y="247"/>
                    <a:pt x="248" y="247"/>
                    <a:pt x="248" y="247"/>
                  </a:cubicBezTo>
                  <a:cubicBezTo>
                    <a:pt x="248" y="223"/>
                    <a:pt x="248" y="223"/>
                    <a:pt x="248" y="223"/>
                  </a:cubicBezTo>
                  <a:cubicBezTo>
                    <a:pt x="185" y="223"/>
                    <a:pt x="185" y="223"/>
                    <a:pt x="185" y="223"/>
                  </a:cubicBezTo>
                  <a:cubicBezTo>
                    <a:pt x="185" y="353"/>
                    <a:pt x="185" y="353"/>
                    <a:pt x="185" y="353"/>
                  </a:cubicBezTo>
                  <a:cubicBezTo>
                    <a:pt x="153" y="353"/>
                    <a:pt x="153" y="353"/>
                    <a:pt x="153" y="353"/>
                  </a:cubicBezTo>
                  <a:cubicBezTo>
                    <a:pt x="153" y="239"/>
                    <a:pt x="153" y="239"/>
                    <a:pt x="153" y="239"/>
                  </a:cubicBezTo>
                  <a:cubicBezTo>
                    <a:pt x="114" y="239"/>
                    <a:pt x="114" y="239"/>
                    <a:pt x="114" y="239"/>
                  </a:cubicBezTo>
                  <a:cubicBezTo>
                    <a:pt x="114" y="199"/>
                    <a:pt x="114" y="199"/>
                    <a:pt x="114" y="199"/>
                  </a:cubicBezTo>
                  <a:cubicBezTo>
                    <a:pt x="64" y="199"/>
                    <a:pt x="64" y="199"/>
                    <a:pt x="64" y="199"/>
                  </a:cubicBezTo>
                  <a:cubicBezTo>
                    <a:pt x="64" y="343"/>
                    <a:pt x="64" y="343"/>
                    <a:pt x="64" y="343"/>
                  </a:cubicBezTo>
                  <a:cubicBezTo>
                    <a:pt x="50" y="343"/>
                    <a:pt x="50" y="343"/>
                    <a:pt x="50" y="343"/>
                  </a:cubicBezTo>
                  <a:cubicBezTo>
                    <a:pt x="50" y="239"/>
                    <a:pt x="50" y="239"/>
                    <a:pt x="50" y="239"/>
                  </a:cubicBezTo>
                  <a:cubicBezTo>
                    <a:pt x="0" y="239"/>
                    <a:pt x="0" y="239"/>
                    <a:pt x="0" y="239"/>
                  </a:cubicBezTo>
                  <a:cubicBezTo>
                    <a:pt x="0" y="486"/>
                    <a:pt x="0" y="486"/>
                    <a:pt x="0" y="486"/>
                  </a:cubicBezTo>
                  <a:cubicBezTo>
                    <a:pt x="36" y="486"/>
                    <a:pt x="36" y="486"/>
                    <a:pt x="36" y="486"/>
                  </a:cubicBezTo>
                  <a:cubicBezTo>
                    <a:pt x="50" y="486"/>
                    <a:pt x="50" y="486"/>
                    <a:pt x="50" y="486"/>
                  </a:cubicBezTo>
                  <a:cubicBezTo>
                    <a:pt x="64" y="486"/>
                    <a:pt x="64" y="486"/>
                    <a:pt x="64" y="486"/>
                  </a:cubicBezTo>
                  <a:cubicBezTo>
                    <a:pt x="66" y="486"/>
                    <a:pt x="66" y="486"/>
                    <a:pt x="66" y="486"/>
                  </a:cubicBezTo>
                  <a:cubicBezTo>
                    <a:pt x="75" y="486"/>
                    <a:pt x="75" y="486"/>
                    <a:pt x="75" y="486"/>
                  </a:cubicBezTo>
                  <a:cubicBezTo>
                    <a:pt x="103" y="486"/>
                    <a:pt x="103" y="486"/>
                    <a:pt x="103" y="486"/>
                  </a:cubicBezTo>
                  <a:cubicBezTo>
                    <a:pt x="112" y="486"/>
                    <a:pt x="112" y="486"/>
                    <a:pt x="112" y="486"/>
                  </a:cubicBezTo>
                  <a:cubicBezTo>
                    <a:pt x="114" y="486"/>
                    <a:pt x="114" y="486"/>
                    <a:pt x="114" y="486"/>
                  </a:cubicBezTo>
                  <a:cubicBezTo>
                    <a:pt x="125" y="486"/>
                    <a:pt x="125" y="486"/>
                    <a:pt x="125" y="486"/>
                  </a:cubicBezTo>
                  <a:cubicBezTo>
                    <a:pt x="141" y="486"/>
                    <a:pt x="141" y="486"/>
                    <a:pt x="141" y="486"/>
                  </a:cubicBezTo>
                  <a:cubicBezTo>
                    <a:pt x="153" y="486"/>
                    <a:pt x="153" y="486"/>
                    <a:pt x="153" y="486"/>
                  </a:cubicBezTo>
                  <a:cubicBezTo>
                    <a:pt x="165" y="486"/>
                    <a:pt x="165" y="486"/>
                    <a:pt x="165" y="486"/>
                  </a:cubicBezTo>
                  <a:cubicBezTo>
                    <a:pt x="185" y="486"/>
                    <a:pt x="185" y="486"/>
                    <a:pt x="185" y="486"/>
                  </a:cubicBezTo>
                  <a:cubicBezTo>
                    <a:pt x="192" y="486"/>
                    <a:pt x="192" y="486"/>
                    <a:pt x="192" y="486"/>
                  </a:cubicBezTo>
                  <a:cubicBezTo>
                    <a:pt x="197" y="486"/>
                    <a:pt x="197" y="486"/>
                    <a:pt x="197" y="486"/>
                  </a:cubicBezTo>
                  <a:cubicBezTo>
                    <a:pt x="219" y="486"/>
                    <a:pt x="219" y="486"/>
                    <a:pt x="219" y="486"/>
                  </a:cubicBezTo>
                  <a:cubicBezTo>
                    <a:pt x="239" y="486"/>
                    <a:pt x="239" y="486"/>
                    <a:pt x="239" y="486"/>
                  </a:cubicBezTo>
                  <a:cubicBezTo>
                    <a:pt x="248" y="486"/>
                    <a:pt x="248" y="486"/>
                    <a:pt x="248" y="486"/>
                  </a:cubicBezTo>
                  <a:cubicBezTo>
                    <a:pt x="268" y="486"/>
                    <a:pt x="268" y="486"/>
                    <a:pt x="268" y="486"/>
                  </a:cubicBezTo>
                  <a:cubicBezTo>
                    <a:pt x="276" y="486"/>
                    <a:pt x="276" y="486"/>
                    <a:pt x="276" y="486"/>
                  </a:cubicBezTo>
                  <a:cubicBezTo>
                    <a:pt x="635" y="486"/>
                    <a:pt x="635" y="486"/>
                    <a:pt x="635" y="486"/>
                  </a:cubicBezTo>
                  <a:cubicBezTo>
                    <a:pt x="647" y="486"/>
                    <a:pt x="647" y="486"/>
                    <a:pt x="647" y="486"/>
                  </a:cubicBezTo>
                  <a:cubicBezTo>
                    <a:pt x="653" y="486"/>
                    <a:pt x="653" y="486"/>
                    <a:pt x="653" y="486"/>
                  </a:cubicBezTo>
                  <a:cubicBezTo>
                    <a:pt x="665" y="486"/>
                    <a:pt x="665" y="486"/>
                    <a:pt x="665" y="486"/>
                  </a:cubicBezTo>
                  <a:cubicBezTo>
                    <a:pt x="673" y="486"/>
                    <a:pt x="673" y="486"/>
                    <a:pt x="673" y="486"/>
                  </a:cubicBezTo>
                  <a:cubicBezTo>
                    <a:pt x="703" y="486"/>
                    <a:pt x="703" y="486"/>
                    <a:pt x="703" y="486"/>
                  </a:cubicBezTo>
                  <a:cubicBezTo>
                    <a:pt x="717" y="486"/>
                    <a:pt x="717" y="486"/>
                    <a:pt x="717" y="486"/>
                  </a:cubicBezTo>
                  <a:cubicBezTo>
                    <a:pt x="727" y="486"/>
                    <a:pt x="727" y="486"/>
                    <a:pt x="727" y="486"/>
                  </a:cubicBezTo>
                  <a:cubicBezTo>
                    <a:pt x="751" y="486"/>
                    <a:pt x="751" y="486"/>
                    <a:pt x="751" y="486"/>
                  </a:cubicBezTo>
                  <a:cubicBezTo>
                    <a:pt x="761" y="486"/>
                    <a:pt x="761" y="486"/>
                    <a:pt x="761" y="486"/>
                  </a:cubicBezTo>
                  <a:cubicBezTo>
                    <a:pt x="888" y="486"/>
                    <a:pt x="888" y="486"/>
                    <a:pt x="888" y="486"/>
                  </a:cubicBezTo>
                  <a:cubicBezTo>
                    <a:pt x="898" y="486"/>
                    <a:pt x="898" y="486"/>
                    <a:pt x="898" y="486"/>
                  </a:cubicBezTo>
                  <a:cubicBezTo>
                    <a:pt x="917" y="486"/>
                    <a:pt x="917" y="486"/>
                    <a:pt x="917" y="486"/>
                  </a:cubicBezTo>
                  <a:cubicBezTo>
                    <a:pt x="926" y="486"/>
                    <a:pt x="926" y="486"/>
                    <a:pt x="926" y="486"/>
                  </a:cubicBezTo>
                  <a:cubicBezTo>
                    <a:pt x="929" y="486"/>
                    <a:pt x="929" y="486"/>
                    <a:pt x="929" y="486"/>
                  </a:cubicBezTo>
                  <a:cubicBezTo>
                    <a:pt x="930" y="486"/>
                    <a:pt x="930" y="486"/>
                    <a:pt x="930" y="486"/>
                  </a:cubicBezTo>
                  <a:cubicBezTo>
                    <a:pt x="945" y="486"/>
                    <a:pt x="945" y="486"/>
                    <a:pt x="945" y="486"/>
                  </a:cubicBezTo>
                  <a:cubicBezTo>
                    <a:pt x="952" y="486"/>
                    <a:pt x="952" y="486"/>
                    <a:pt x="952" y="486"/>
                  </a:cubicBezTo>
                  <a:cubicBezTo>
                    <a:pt x="961" y="486"/>
                    <a:pt x="961" y="486"/>
                    <a:pt x="961" y="486"/>
                  </a:cubicBezTo>
                  <a:cubicBezTo>
                    <a:pt x="970" y="486"/>
                    <a:pt x="970" y="486"/>
                    <a:pt x="970" y="486"/>
                  </a:cubicBezTo>
                  <a:cubicBezTo>
                    <a:pt x="977" y="486"/>
                    <a:pt x="977" y="486"/>
                    <a:pt x="977" y="486"/>
                  </a:cubicBezTo>
                  <a:cubicBezTo>
                    <a:pt x="1087" y="486"/>
                    <a:pt x="1087" y="486"/>
                    <a:pt x="1087" y="486"/>
                  </a:cubicBezTo>
                  <a:cubicBezTo>
                    <a:pt x="1091" y="486"/>
                    <a:pt x="1091" y="486"/>
                    <a:pt x="1091" y="486"/>
                  </a:cubicBezTo>
                  <a:cubicBezTo>
                    <a:pt x="1143" y="486"/>
                    <a:pt x="1143" y="486"/>
                    <a:pt x="1143" y="486"/>
                  </a:cubicBezTo>
                  <a:cubicBezTo>
                    <a:pt x="1147" y="486"/>
                    <a:pt x="1147" y="486"/>
                    <a:pt x="1147" y="486"/>
                  </a:cubicBezTo>
                  <a:cubicBezTo>
                    <a:pt x="1183" y="486"/>
                    <a:pt x="1183" y="486"/>
                    <a:pt x="1183" y="486"/>
                  </a:cubicBezTo>
                  <a:cubicBezTo>
                    <a:pt x="1484" y="486"/>
                    <a:pt x="1484" y="486"/>
                    <a:pt x="1484" y="486"/>
                  </a:cubicBezTo>
                  <a:cubicBezTo>
                    <a:pt x="1491" y="486"/>
                    <a:pt x="1491" y="486"/>
                    <a:pt x="1491" y="486"/>
                  </a:cubicBezTo>
                  <a:cubicBezTo>
                    <a:pt x="1494" y="486"/>
                    <a:pt x="1494" y="486"/>
                    <a:pt x="1494" y="486"/>
                  </a:cubicBezTo>
                  <a:cubicBezTo>
                    <a:pt x="1514" y="486"/>
                    <a:pt x="1514" y="486"/>
                    <a:pt x="1514" y="486"/>
                  </a:cubicBezTo>
                  <a:cubicBezTo>
                    <a:pt x="1515" y="486"/>
                    <a:pt x="1515" y="486"/>
                    <a:pt x="1515" y="486"/>
                  </a:cubicBezTo>
                  <a:cubicBezTo>
                    <a:pt x="1524" y="486"/>
                    <a:pt x="1524" y="486"/>
                    <a:pt x="1524" y="486"/>
                  </a:cubicBezTo>
                  <a:cubicBezTo>
                    <a:pt x="1571" y="486"/>
                    <a:pt x="1571" y="486"/>
                    <a:pt x="1571" y="486"/>
                  </a:cubicBezTo>
                  <a:cubicBezTo>
                    <a:pt x="1603" y="486"/>
                    <a:pt x="1603" y="486"/>
                    <a:pt x="1603" y="486"/>
                  </a:cubicBezTo>
                  <a:cubicBezTo>
                    <a:pt x="1671" y="486"/>
                    <a:pt x="1671" y="486"/>
                    <a:pt x="1671" y="486"/>
                  </a:cubicBezTo>
                  <a:cubicBezTo>
                    <a:pt x="1671" y="78"/>
                    <a:pt x="1671" y="78"/>
                    <a:pt x="1671" y="78"/>
                  </a:cubicBezTo>
                  <a:lnTo>
                    <a:pt x="1607" y="78"/>
                  </a:lnTo>
                  <a:close/>
                  <a:moveTo>
                    <a:pt x="304" y="376"/>
                  </a:moveTo>
                  <a:cubicBezTo>
                    <a:pt x="281" y="376"/>
                    <a:pt x="281" y="376"/>
                    <a:pt x="281" y="376"/>
                  </a:cubicBezTo>
                  <a:cubicBezTo>
                    <a:pt x="281" y="369"/>
                    <a:pt x="281" y="369"/>
                    <a:pt x="281" y="369"/>
                  </a:cubicBezTo>
                  <a:cubicBezTo>
                    <a:pt x="304" y="369"/>
                    <a:pt x="304" y="369"/>
                    <a:pt x="304" y="369"/>
                  </a:cubicBezTo>
                  <a:lnTo>
                    <a:pt x="304" y="376"/>
                  </a:lnTo>
                  <a:close/>
                  <a:moveTo>
                    <a:pt x="304" y="365"/>
                  </a:moveTo>
                  <a:cubicBezTo>
                    <a:pt x="281" y="365"/>
                    <a:pt x="281" y="365"/>
                    <a:pt x="281" y="365"/>
                  </a:cubicBezTo>
                  <a:cubicBezTo>
                    <a:pt x="281" y="357"/>
                    <a:pt x="281" y="357"/>
                    <a:pt x="281" y="357"/>
                  </a:cubicBezTo>
                  <a:cubicBezTo>
                    <a:pt x="304" y="357"/>
                    <a:pt x="304" y="357"/>
                    <a:pt x="304" y="357"/>
                  </a:cubicBezTo>
                  <a:lnTo>
                    <a:pt x="304" y="365"/>
                  </a:lnTo>
                  <a:close/>
                  <a:moveTo>
                    <a:pt x="304" y="354"/>
                  </a:moveTo>
                  <a:cubicBezTo>
                    <a:pt x="281" y="354"/>
                    <a:pt x="281" y="354"/>
                    <a:pt x="281" y="354"/>
                  </a:cubicBezTo>
                  <a:cubicBezTo>
                    <a:pt x="281" y="346"/>
                    <a:pt x="281" y="346"/>
                    <a:pt x="281" y="346"/>
                  </a:cubicBezTo>
                  <a:cubicBezTo>
                    <a:pt x="304" y="346"/>
                    <a:pt x="304" y="346"/>
                    <a:pt x="304" y="346"/>
                  </a:cubicBezTo>
                  <a:lnTo>
                    <a:pt x="304" y="354"/>
                  </a:lnTo>
                  <a:close/>
                  <a:moveTo>
                    <a:pt x="334" y="376"/>
                  </a:moveTo>
                  <a:cubicBezTo>
                    <a:pt x="311" y="376"/>
                    <a:pt x="311" y="376"/>
                    <a:pt x="311" y="376"/>
                  </a:cubicBezTo>
                  <a:cubicBezTo>
                    <a:pt x="311" y="369"/>
                    <a:pt x="311" y="369"/>
                    <a:pt x="311" y="369"/>
                  </a:cubicBezTo>
                  <a:cubicBezTo>
                    <a:pt x="334" y="369"/>
                    <a:pt x="334" y="369"/>
                    <a:pt x="334" y="369"/>
                  </a:cubicBezTo>
                  <a:lnTo>
                    <a:pt x="334" y="376"/>
                  </a:lnTo>
                  <a:close/>
                  <a:moveTo>
                    <a:pt x="334" y="365"/>
                  </a:moveTo>
                  <a:cubicBezTo>
                    <a:pt x="311" y="365"/>
                    <a:pt x="311" y="365"/>
                    <a:pt x="311" y="365"/>
                  </a:cubicBezTo>
                  <a:cubicBezTo>
                    <a:pt x="311" y="357"/>
                    <a:pt x="311" y="357"/>
                    <a:pt x="311" y="357"/>
                  </a:cubicBezTo>
                  <a:cubicBezTo>
                    <a:pt x="334" y="357"/>
                    <a:pt x="334" y="357"/>
                    <a:pt x="334" y="357"/>
                  </a:cubicBezTo>
                  <a:lnTo>
                    <a:pt x="334" y="365"/>
                  </a:lnTo>
                  <a:close/>
                  <a:moveTo>
                    <a:pt x="334" y="354"/>
                  </a:moveTo>
                  <a:cubicBezTo>
                    <a:pt x="311" y="354"/>
                    <a:pt x="311" y="354"/>
                    <a:pt x="311" y="354"/>
                  </a:cubicBezTo>
                  <a:cubicBezTo>
                    <a:pt x="311" y="346"/>
                    <a:pt x="311" y="346"/>
                    <a:pt x="311" y="346"/>
                  </a:cubicBezTo>
                  <a:cubicBezTo>
                    <a:pt x="334" y="346"/>
                    <a:pt x="334" y="346"/>
                    <a:pt x="334" y="346"/>
                  </a:cubicBezTo>
                  <a:lnTo>
                    <a:pt x="334" y="354"/>
                  </a:lnTo>
                  <a:close/>
                  <a:moveTo>
                    <a:pt x="364" y="376"/>
                  </a:moveTo>
                  <a:cubicBezTo>
                    <a:pt x="341" y="376"/>
                    <a:pt x="341" y="376"/>
                    <a:pt x="341" y="376"/>
                  </a:cubicBezTo>
                  <a:cubicBezTo>
                    <a:pt x="341" y="369"/>
                    <a:pt x="341" y="369"/>
                    <a:pt x="341" y="369"/>
                  </a:cubicBezTo>
                  <a:cubicBezTo>
                    <a:pt x="364" y="369"/>
                    <a:pt x="364" y="369"/>
                    <a:pt x="364" y="369"/>
                  </a:cubicBezTo>
                  <a:lnTo>
                    <a:pt x="364" y="376"/>
                  </a:lnTo>
                  <a:close/>
                  <a:moveTo>
                    <a:pt x="364" y="365"/>
                  </a:moveTo>
                  <a:cubicBezTo>
                    <a:pt x="341" y="365"/>
                    <a:pt x="341" y="365"/>
                    <a:pt x="341" y="365"/>
                  </a:cubicBezTo>
                  <a:cubicBezTo>
                    <a:pt x="341" y="357"/>
                    <a:pt x="341" y="357"/>
                    <a:pt x="341" y="357"/>
                  </a:cubicBezTo>
                  <a:cubicBezTo>
                    <a:pt x="364" y="357"/>
                    <a:pt x="364" y="357"/>
                    <a:pt x="364" y="357"/>
                  </a:cubicBezTo>
                  <a:lnTo>
                    <a:pt x="364" y="365"/>
                  </a:lnTo>
                  <a:close/>
                  <a:moveTo>
                    <a:pt x="364" y="354"/>
                  </a:moveTo>
                  <a:cubicBezTo>
                    <a:pt x="341" y="354"/>
                    <a:pt x="341" y="354"/>
                    <a:pt x="341" y="354"/>
                  </a:cubicBezTo>
                  <a:cubicBezTo>
                    <a:pt x="341" y="346"/>
                    <a:pt x="341" y="346"/>
                    <a:pt x="341" y="346"/>
                  </a:cubicBezTo>
                  <a:cubicBezTo>
                    <a:pt x="364" y="346"/>
                    <a:pt x="364" y="346"/>
                    <a:pt x="364" y="346"/>
                  </a:cubicBezTo>
                  <a:lnTo>
                    <a:pt x="364" y="354"/>
                  </a:lnTo>
                  <a:close/>
                  <a:moveTo>
                    <a:pt x="447" y="376"/>
                  </a:moveTo>
                  <a:cubicBezTo>
                    <a:pt x="424" y="376"/>
                    <a:pt x="424" y="376"/>
                    <a:pt x="424" y="376"/>
                  </a:cubicBezTo>
                  <a:cubicBezTo>
                    <a:pt x="424" y="369"/>
                    <a:pt x="424" y="369"/>
                    <a:pt x="424" y="369"/>
                  </a:cubicBezTo>
                  <a:cubicBezTo>
                    <a:pt x="447" y="369"/>
                    <a:pt x="447" y="369"/>
                    <a:pt x="447" y="369"/>
                  </a:cubicBezTo>
                  <a:lnTo>
                    <a:pt x="447" y="376"/>
                  </a:lnTo>
                  <a:close/>
                  <a:moveTo>
                    <a:pt x="447" y="365"/>
                  </a:moveTo>
                  <a:cubicBezTo>
                    <a:pt x="424" y="365"/>
                    <a:pt x="424" y="365"/>
                    <a:pt x="424" y="365"/>
                  </a:cubicBezTo>
                  <a:cubicBezTo>
                    <a:pt x="424" y="357"/>
                    <a:pt x="424" y="357"/>
                    <a:pt x="424" y="357"/>
                  </a:cubicBezTo>
                  <a:cubicBezTo>
                    <a:pt x="447" y="357"/>
                    <a:pt x="447" y="357"/>
                    <a:pt x="447" y="357"/>
                  </a:cubicBezTo>
                  <a:lnTo>
                    <a:pt x="447" y="365"/>
                  </a:lnTo>
                  <a:close/>
                  <a:moveTo>
                    <a:pt x="447" y="354"/>
                  </a:moveTo>
                  <a:cubicBezTo>
                    <a:pt x="424" y="354"/>
                    <a:pt x="424" y="354"/>
                    <a:pt x="424" y="354"/>
                  </a:cubicBezTo>
                  <a:cubicBezTo>
                    <a:pt x="424" y="346"/>
                    <a:pt x="424" y="346"/>
                    <a:pt x="424" y="346"/>
                  </a:cubicBezTo>
                  <a:cubicBezTo>
                    <a:pt x="447" y="346"/>
                    <a:pt x="447" y="346"/>
                    <a:pt x="447" y="346"/>
                  </a:cubicBezTo>
                  <a:lnTo>
                    <a:pt x="447" y="354"/>
                  </a:lnTo>
                  <a:close/>
                  <a:moveTo>
                    <a:pt x="477" y="376"/>
                  </a:moveTo>
                  <a:cubicBezTo>
                    <a:pt x="454" y="376"/>
                    <a:pt x="454" y="376"/>
                    <a:pt x="454" y="376"/>
                  </a:cubicBezTo>
                  <a:cubicBezTo>
                    <a:pt x="454" y="369"/>
                    <a:pt x="454" y="369"/>
                    <a:pt x="454" y="369"/>
                  </a:cubicBezTo>
                  <a:cubicBezTo>
                    <a:pt x="477" y="369"/>
                    <a:pt x="477" y="369"/>
                    <a:pt x="477" y="369"/>
                  </a:cubicBezTo>
                  <a:lnTo>
                    <a:pt x="477" y="376"/>
                  </a:lnTo>
                  <a:close/>
                  <a:moveTo>
                    <a:pt x="477" y="365"/>
                  </a:moveTo>
                  <a:cubicBezTo>
                    <a:pt x="454" y="365"/>
                    <a:pt x="454" y="365"/>
                    <a:pt x="454" y="365"/>
                  </a:cubicBezTo>
                  <a:cubicBezTo>
                    <a:pt x="454" y="357"/>
                    <a:pt x="454" y="357"/>
                    <a:pt x="454" y="357"/>
                  </a:cubicBezTo>
                  <a:cubicBezTo>
                    <a:pt x="477" y="357"/>
                    <a:pt x="477" y="357"/>
                    <a:pt x="477" y="357"/>
                  </a:cubicBezTo>
                  <a:lnTo>
                    <a:pt x="477" y="365"/>
                  </a:lnTo>
                  <a:close/>
                  <a:moveTo>
                    <a:pt x="477" y="354"/>
                  </a:moveTo>
                  <a:cubicBezTo>
                    <a:pt x="454" y="354"/>
                    <a:pt x="454" y="354"/>
                    <a:pt x="454" y="354"/>
                  </a:cubicBezTo>
                  <a:cubicBezTo>
                    <a:pt x="454" y="346"/>
                    <a:pt x="454" y="346"/>
                    <a:pt x="454" y="346"/>
                  </a:cubicBezTo>
                  <a:cubicBezTo>
                    <a:pt x="477" y="346"/>
                    <a:pt x="477" y="346"/>
                    <a:pt x="477" y="346"/>
                  </a:cubicBezTo>
                  <a:lnTo>
                    <a:pt x="477" y="354"/>
                  </a:lnTo>
                  <a:close/>
                  <a:moveTo>
                    <a:pt x="507" y="376"/>
                  </a:moveTo>
                  <a:cubicBezTo>
                    <a:pt x="484" y="376"/>
                    <a:pt x="484" y="376"/>
                    <a:pt x="484" y="376"/>
                  </a:cubicBezTo>
                  <a:cubicBezTo>
                    <a:pt x="484" y="369"/>
                    <a:pt x="484" y="369"/>
                    <a:pt x="484" y="369"/>
                  </a:cubicBezTo>
                  <a:cubicBezTo>
                    <a:pt x="507" y="369"/>
                    <a:pt x="507" y="369"/>
                    <a:pt x="507" y="369"/>
                  </a:cubicBezTo>
                  <a:lnTo>
                    <a:pt x="507" y="376"/>
                  </a:lnTo>
                  <a:close/>
                  <a:moveTo>
                    <a:pt x="507" y="365"/>
                  </a:moveTo>
                  <a:cubicBezTo>
                    <a:pt x="484" y="365"/>
                    <a:pt x="484" y="365"/>
                    <a:pt x="484" y="365"/>
                  </a:cubicBezTo>
                  <a:cubicBezTo>
                    <a:pt x="484" y="357"/>
                    <a:pt x="484" y="357"/>
                    <a:pt x="484" y="357"/>
                  </a:cubicBezTo>
                  <a:cubicBezTo>
                    <a:pt x="507" y="357"/>
                    <a:pt x="507" y="357"/>
                    <a:pt x="507" y="357"/>
                  </a:cubicBezTo>
                  <a:lnTo>
                    <a:pt x="507" y="365"/>
                  </a:lnTo>
                  <a:close/>
                  <a:moveTo>
                    <a:pt x="507" y="354"/>
                  </a:moveTo>
                  <a:cubicBezTo>
                    <a:pt x="484" y="354"/>
                    <a:pt x="484" y="354"/>
                    <a:pt x="484" y="354"/>
                  </a:cubicBezTo>
                  <a:cubicBezTo>
                    <a:pt x="484" y="346"/>
                    <a:pt x="484" y="346"/>
                    <a:pt x="484" y="346"/>
                  </a:cubicBezTo>
                  <a:cubicBezTo>
                    <a:pt x="507" y="346"/>
                    <a:pt x="507" y="346"/>
                    <a:pt x="507" y="346"/>
                  </a:cubicBezTo>
                  <a:lnTo>
                    <a:pt x="507" y="354"/>
                  </a:lnTo>
                  <a:close/>
                  <a:moveTo>
                    <a:pt x="416" y="246"/>
                  </a:moveTo>
                  <a:cubicBezTo>
                    <a:pt x="551" y="224"/>
                    <a:pt x="641" y="326"/>
                    <a:pt x="641" y="326"/>
                  </a:cubicBezTo>
                  <a:cubicBezTo>
                    <a:pt x="511" y="326"/>
                    <a:pt x="511" y="326"/>
                    <a:pt x="511" y="326"/>
                  </a:cubicBezTo>
                  <a:cubicBezTo>
                    <a:pt x="482" y="263"/>
                    <a:pt x="416" y="246"/>
                    <a:pt x="416" y="246"/>
                  </a:cubicBezTo>
                  <a:close/>
                  <a:moveTo>
                    <a:pt x="590" y="376"/>
                  </a:moveTo>
                  <a:cubicBezTo>
                    <a:pt x="568" y="376"/>
                    <a:pt x="568" y="376"/>
                    <a:pt x="568" y="376"/>
                  </a:cubicBezTo>
                  <a:cubicBezTo>
                    <a:pt x="568" y="369"/>
                    <a:pt x="568" y="369"/>
                    <a:pt x="568" y="369"/>
                  </a:cubicBezTo>
                  <a:cubicBezTo>
                    <a:pt x="590" y="369"/>
                    <a:pt x="590" y="369"/>
                    <a:pt x="590" y="369"/>
                  </a:cubicBezTo>
                  <a:lnTo>
                    <a:pt x="590" y="376"/>
                  </a:lnTo>
                  <a:close/>
                  <a:moveTo>
                    <a:pt x="590" y="365"/>
                  </a:moveTo>
                  <a:cubicBezTo>
                    <a:pt x="568" y="365"/>
                    <a:pt x="568" y="365"/>
                    <a:pt x="568" y="365"/>
                  </a:cubicBezTo>
                  <a:cubicBezTo>
                    <a:pt x="568" y="357"/>
                    <a:pt x="568" y="357"/>
                    <a:pt x="568" y="357"/>
                  </a:cubicBezTo>
                  <a:cubicBezTo>
                    <a:pt x="590" y="357"/>
                    <a:pt x="590" y="357"/>
                    <a:pt x="590" y="357"/>
                  </a:cubicBezTo>
                  <a:lnTo>
                    <a:pt x="590" y="365"/>
                  </a:lnTo>
                  <a:close/>
                  <a:moveTo>
                    <a:pt x="590" y="354"/>
                  </a:moveTo>
                  <a:cubicBezTo>
                    <a:pt x="568" y="354"/>
                    <a:pt x="568" y="354"/>
                    <a:pt x="568" y="354"/>
                  </a:cubicBezTo>
                  <a:cubicBezTo>
                    <a:pt x="568" y="346"/>
                    <a:pt x="568" y="346"/>
                    <a:pt x="568" y="346"/>
                  </a:cubicBezTo>
                  <a:cubicBezTo>
                    <a:pt x="590" y="346"/>
                    <a:pt x="590" y="346"/>
                    <a:pt x="590" y="346"/>
                  </a:cubicBezTo>
                  <a:lnTo>
                    <a:pt x="590" y="354"/>
                  </a:lnTo>
                  <a:close/>
                  <a:moveTo>
                    <a:pt x="620" y="376"/>
                  </a:moveTo>
                  <a:cubicBezTo>
                    <a:pt x="598" y="376"/>
                    <a:pt x="598" y="376"/>
                    <a:pt x="598" y="376"/>
                  </a:cubicBezTo>
                  <a:cubicBezTo>
                    <a:pt x="598" y="369"/>
                    <a:pt x="598" y="369"/>
                    <a:pt x="598" y="369"/>
                  </a:cubicBezTo>
                  <a:cubicBezTo>
                    <a:pt x="620" y="369"/>
                    <a:pt x="620" y="369"/>
                    <a:pt x="620" y="369"/>
                  </a:cubicBezTo>
                  <a:lnTo>
                    <a:pt x="620" y="376"/>
                  </a:lnTo>
                  <a:close/>
                  <a:moveTo>
                    <a:pt x="620" y="365"/>
                  </a:moveTo>
                  <a:cubicBezTo>
                    <a:pt x="598" y="365"/>
                    <a:pt x="598" y="365"/>
                    <a:pt x="598" y="365"/>
                  </a:cubicBezTo>
                  <a:cubicBezTo>
                    <a:pt x="598" y="357"/>
                    <a:pt x="598" y="357"/>
                    <a:pt x="598" y="357"/>
                  </a:cubicBezTo>
                  <a:cubicBezTo>
                    <a:pt x="620" y="357"/>
                    <a:pt x="620" y="357"/>
                    <a:pt x="620" y="357"/>
                  </a:cubicBezTo>
                  <a:lnTo>
                    <a:pt x="620" y="365"/>
                  </a:lnTo>
                  <a:close/>
                  <a:moveTo>
                    <a:pt x="620" y="354"/>
                  </a:moveTo>
                  <a:cubicBezTo>
                    <a:pt x="598" y="354"/>
                    <a:pt x="598" y="354"/>
                    <a:pt x="598" y="354"/>
                  </a:cubicBezTo>
                  <a:cubicBezTo>
                    <a:pt x="598" y="346"/>
                    <a:pt x="598" y="346"/>
                    <a:pt x="598" y="346"/>
                  </a:cubicBezTo>
                  <a:cubicBezTo>
                    <a:pt x="620" y="346"/>
                    <a:pt x="620" y="346"/>
                    <a:pt x="620" y="346"/>
                  </a:cubicBezTo>
                  <a:lnTo>
                    <a:pt x="620" y="354"/>
                  </a:lnTo>
                  <a:close/>
                  <a:moveTo>
                    <a:pt x="650" y="376"/>
                  </a:moveTo>
                  <a:cubicBezTo>
                    <a:pt x="628" y="376"/>
                    <a:pt x="628" y="376"/>
                    <a:pt x="628" y="376"/>
                  </a:cubicBezTo>
                  <a:cubicBezTo>
                    <a:pt x="628" y="369"/>
                    <a:pt x="628" y="369"/>
                    <a:pt x="628" y="369"/>
                  </a:cubicBezTo>
                  <a:cubicBezTo>
                    <a:pt x="650" y="369"/>
                    <a:pt x="650" y="369"/>
                    <a:pt x="650" y="369"/>
                  </a:cubicBezTo>
                  <a:lnTo>
                    <a:pt x="650" y="376"/>
                  </a:lnTo>
                  <a:close/>
                  <a:moveTo>
                    <a:pt x="650" y="365"/>
                  </a:moveTo>
                  <a:cubicBezTo>
                    <a:pt x="628" y="365"/>
                    <a:pt x="628" y="365"/>
                    <a:pt x="628" y="365"/>
                  </a:cubicBezTo>
                  <a:cubicBezTo>
                    <a:pt x="628" y="357"/>
                    <a:pt x="628" y="357"/>
                    <a:pt x="628" y="357"/>
                  </a:cubicBezTo>
                  <a:cubicBezTo>
                    <a:pt x="650" y="357"/>
                    <a:pt x="650" y="357"/>
                    <a:pt x="650" y="357"/>
                  </a:cubicBezTo>
                  <a:lnTo>
                    <a:pt x="650" y="365"/>
                  </a:lnTo>
                  <a:close/>
                  <a:moveTo>
                    <a:pt x="650" y="354"/>
                  </a:moveTo>
                  <a:cubicBezTo>
                    <a:pt x="628" y="354"/>
                    <a:pt x="628" y="354"/>
                    <a:pt x="628" y="354"/>
                  </a:cubicBezTo>
                  <a:cubicBezTo>
                    <a:pt x="628" y="346"/>
                    <a:pt x="628" y="346"/>
                    <a:pt x="628" y="346"/>
                  </a:cubicBezTo>
                  <a:cubicBezTo>
                    <a:pt x="650" y="346"/>
                    <a:pt x="650" y="346"/>
                    <a:pt x="650" y="346"/>
                  </a:cubicBezTo>
                  <a:lnTo>
                    <a:pt x="650" y="354"/>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567"/>
            </a:p>
          </p:txBody>
        </p:sp>
        <p:grpSp>
          <p:nvGrpSpPr>
            <p:cNvPr id="102" name="Group 101"/>
            <p:cNvGrpSpPr/>
            <p:nvPr userDrawn="1"/>
          </p:nvGrpSpPr>
          <p:grpSpPr>
            <a:xfrm>
              <a:off x="0" y="5397500"/>
              <a:ext cx="3292189" cy="1597025"/>
              <a:chOff x="0" y="5691798"/>
              <a:chExt cx="3292189" cy="1302727"/>
            </a:xfrm>
          </p:grpSpPr>
          <p:sp>
            <p:nvSpPr>
              <p:cNvPr id="94" name="Rectangle 93"/>
              <p:cNvSpPr/>
              <p:nvPr userDrawn="1"/>
            </p:nvSpPr>
            <p:spPr bwMode="auto">
              <a:xfrm>
                <a:off x="2560677" y="6148993"/>
                <a:ext cx="731512" cy="845532"/>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567" dirty="0" err="1">
                  <a:solidFill>
                    <a:schemeClr val="tx1"/>
                  </a:solidFill>
                </a:endParaRPr>
              </a:p>
            </p:txBody>
          </p:sp>
          <p:sp>
            <p:nvSpPr>
              <p:cNvPr id="95" name="Rectangle 94"/>
              <p:cNvSpPr/>
              <p:nvPr userDrawn="1"/>
            </p:nvSpPr>
            <p:spPr bwMode="auto">
              <a:xfrm>
                <a:off x="2012043" y="5966115"/>
                <a:ext cx="731512" cy="1028410"/>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567" dirty="0" err="1">
                  <a:solidFill>
                    <a:schemeClr val="tx1"/>
                  </a:solidFill>
                </a:endParaRPr>
              </a:p>
            </p:txBody>
          </p:sp>
          <p:sp>
            <p:nvSpPr>
              <p:cNvPr id="96" name="Rectangle 95"/>
              <p:cNvSpPr/>
              <p:nvPr userDrawn="1"/>
            </p:nvSpPr>
            <p:spPr bwMode="auto">
              <a:xfrm>
                <a:off x="1554847" y="5691798"/>
                <a:ext cx="457195" cy="1302727"/>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567" dirty="0" err="1">
                  <a:solidFill>
                    <a:schemeClr val="tx1"/>
                  </a:solidFill>
                </a:endParaRPr>
              </a:p>
            </p:txBody>
          </p:sp>
          <p:sp>
            <p:nvSpPr>
              <p:cNvPr id="97" name="Rectangle 96"/>
              <p:cNvSpPr/>
              <p:nvPr userDrawn="1"/>
            </p:nvSpPr>
            <p:spPr bwMode="auto">
              <a:xfrm>
                <a:off x="1097653" y="5966115"/>
                <a:ext cx="457195" cy="1028410"/>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567" dirty="0" err="1">
                  <a:solidFill>
                    <a:schemeClr val="tx1"/>
                  </a:solidFill>
                </a:endParaRPr>
              </a:p>
            </p:txBody>
          </p:sp>
          <p:sp>
            <p:nvSpPr>
              <p:cNvPr id="98" name="Rectangle 97"/>
              <p:cNvSpPr/>
              <p:nvPr userDrawn="1"/>
            </p:nvSpPr>
            <p:spPr bwMode="auto">
              <a:xfrm>
                <a:off x="823336" y="5783263"/>
                <a:ext cx="274317" cy="1211262"/>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567" dirty="0" err="1">
                  <a:solidFill>
                    <a:schemeClr val="tx1"/>
                  </a:solidFill>
                </a:endParaRPr>
              </a:p>
            </p:txBody>
          </p:sp>
          <p:sp>
            <p:nvSpPr>
              <p:cNvPr id="99" name="Rectangle 98"/>
              <p:cNvSpPr/>
              <p:nvPr userDrawn="1"/>
            </p:nvSpPr>
            <p:spPr bwMode="auto">
              <a:xfrm>
                <a:off x="549019" y="5691798"/>
                <a:ext cx="274317" cy="1302727"/>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567" dirty="0" err="1">
                  <a:solidFill>
                    <a:schemeClr val="tx1"/>
                  </a:solidFill>
                </a:endParaRPr>
              </a:p>
            </p:txBody>
          </p:sp>
          <p:sp>
            <p:nvSpPr>
              <p:cNvPr id="100" name="Rectangle 99"/>
              <p:cNvSpPr/>
              <p:nvPr userDrawn="1"/>
            </p:nvSpPr>
            <p:spPr bwMode="auto">
              <a:xfrm>
                <a:off x="0" y="5966115"/>
                <a:ext cx="731512" cy="1028410"/>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567" dirty="0" err="1">
                  <a:solidFill>
                    <a:schemeClr val="tx1"/>
                  </a:solidFill>
                </a:endParaRPr>
              </a:p>
            </p:txBody>
          </p:sp>
        </p:grpSp>
      </p:grpSp>
      <p:sp>
        <p:nvSpPr>
          <p:cNvPr id="3" name="TextBox 2"/>
          <p:cNvSpPr txBox="1"/>
          <p:nvPr userDrawn="1"/>
        </p:nvSpPr>
        <p:spPr>
          <a:xfrm>
            <a:off x="10395243" y="5944038"/>
            <a:ext cx="1527455" cy="622056"/>
          </a:xfrm>
          <a:prstGeom prst="rect">
            <a:avLst/>
          </a:prstGeom>
          <a:noFill/>
        </p:spPr>
        <p:txBody>
          <a:bodyPr wrap="none" lIns="179259" tIns="143407" rIns="179259" bIns="143407" rtlCol="0" anchor="b">
            <a:spAutoFit/>
          </a:bodyPr>
          <a:lstStyle/>
          <a:p>
            <a:pPr algn="r">
              <a:lnSpc>
                <a:spcPct val="90000"/>
              </a:lnSpc>
              <a:spcAft>
                <a:spcPts val="588"/>
              </a:spcAft>
            </a:pPr>
            <a:r>
              <a:rPr lang="en-US" sz="2353" dirty="0">
                <a:gradFill>
                  <a:gsLst>
                    <a:gs pos="2917">
                      <a:schemeClr val="tx1"/>
                    </a:gs>
                    <a:gs pos="30000">
                      <a:schemeClr val="tx1"/>
                    </a:gs>
                  </a:gsLst>
                  <a:lin ang="5400000" scaled="0"/>
                </a:gradFill>
              </a:rPr>
              <a:t>#WPC16</a:t>
            </a:r>
          </a:p>
        </p:txBody>
      </p:sp>
    </p:spTree>
    <p:extLst>
      <p:ext uri="{BB962C8B-B14F-4D97-AF65-F5344CB8AC3E}">
        <p14:creationId xmlns:p14="http://schemas.microsoft.com/office/powerpoint/2010/main" val="5326810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4481416" cy="1158793"/>
          </a:xfrm>
          <a:noFill/>
        </p:spPr>
        <p:txBody>
          <a:bodyPr wrap="square"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4482124" cy="724246"/>
          </a:xfrm>
          <a:noFill/>
        </p:spPr>
        <p:txBody>
          <a:bodyPr wrap="square"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6"/>
          <a:stretch/>
        </p:blipFill>
        <p:spPr>
          <a:xfrm>
            <a:off x="5198877" y="438"/>
            <a:ext cx="6991565" cy="6863349"/>
          </a:xfrm>
          <a:prstGeom prst="rect">
            <a:avLst/>
          </a:prstGeom>
        </p:spPr>
      </p:pic>
    </p:spTree>
    <p:extLst>
      <p:ext uri="{BB962C8B-B14F-4D97-AF65-F5344CB8AC3E}">
        <p14:creationId xmlns:p14="http://schemas.microsoft.com/office/powerpoint/2010/main" val="19570276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3" name="Text Placeholder 4"/>
          <p:cNvSpPr>
            <a:spLocks noGrp="1"/>
          </p:cNvSpPr>
          <p:nvPr>
            <p:ph type="body" sz="quarter" idx="15" hasCustomPrompt="1"/>
          </p:nvPr>
        </p:nvSpPr>
        <p:spPr bwMode="invGray">
          <a:xfrm>
            <a:off x="9233488" y="855373"/>
            <a:ext cx="2689274" cy="567015"/>
          </a:xfrm>
        </p:spPr>
        <p:txBody>
          <a:bodyPr lIns="182880" tIns="146304" rIns="182880" bIns="146304" anchor="b"/>
          <a:lstStyle>
            <a:lvl1pPr marL="0" indent="0" algn="r">
              <a:buNone/>
              <a:defRPr sz="1961">
                <a:gradFill>
                  <a:gsLst>
                    <a:gs pos="14644">
                      <a:schemeClr val="tx1"/>
                    </a:gs>
                    <a:gs pos="37000">
                      <a:schemeClr val="tx1"/>
                    </a:gs>
                  </a:gsLst>
                  <a:lin ang="5400000" scaled="0"/>
                </a:gradFill>
                <a:latin typeface="+mn-lt"/>
              </a:defRPr>
            </a:lvl1pPr>
            <a:lvl2pPr marL="336080" indent="0">
              <a:buNone/>
              <a:defRPr/>
            </a:lvl2pPr>
            <a:lvl3pPr marL="560134" indent="0">
              <a:buNone/>
              <a:defRPr/>
            </a:lvl3pPr>
            <a:lvl4pPr marL="784187" indent="0">
              <a:buNone/>
              <a:defRPr/>
            </a:lvl4pPr>
            <a:lvl5pPr marL="1008241" indent="0">
              <a:buNone/>
              <a:defRPr/>
            </a:lvl5pPr>
          </a:lstStyle>
          <a:p>
            <a:pPr lvl="0"/>
            <a:r>
              <a:rPr lang="en-US" dirty="0"/>
              <a:t>#hashtag</a:t>
            </a:r>
          </a:p>
        </p:txBody>
      </p:sp>
      <p:sp>
        <p:nvSpPr>
          <p:cNvPr id="15" name="Text Placeholder 4"/>
          <p:cNvSpPr>
            <a:spLocks noGrp="1"/>
          </p:cNvSpPr>
          <p:nvPr>
            <p:ph type="body" sz="quarter" idx="16" hasCustomPrompt="1"/>
          </p:nvPr>
        </p:nvSpPr>
        <p:spPr>
          <a:xfrm>
            <a:off x="8785246" y="299808"/>
            <a:ext cx="3137517" cy="567015"/>
          </a:xfrm>
        </p:spPr>
        <p:txBody>
          <a:bodyPr lIns="182880" tIns="146304" rIns="182880" bIns="146304" anchor="t"/>
          <a:lstStyle>
            <a:lvl1pPr marL="0" indent="0" algn="r">
              <a:buNone/>
              <a:defRPr sz="1961" baseline="0">
                <a:gradFill>
                  <a:gsLst>
                    <a:gs pos="90377">
                      <a:srgbClr val="F8F8F8"/>
                    </a:gs>
                    <a:gs pos="72000">
                      <a:srgbClr val="F8F8F8"/>
                    </a:gs>
                  </a:gsLst>
                  <a:lin ang="5400000" scaled="0"/>
                </a:gradFill>
                <a:latin typeface="+mn-lt"/>
              </a:defRPr>
            </a:lvl1pPr>
            <a:lvl2pPr marL="336080" indent="0">
              <a:buNone/>
              <a:defRPr/>
            </a:lvl2pPr>
            <a:lvl3pPr marL="560134" indent="0">
              <a:buNone/>
              <a:defRPr/>
            </a:lvl3pPr>
            <a:lvl4pPr marL="784187" indent="0">
              <a:buNone/>
              <a:defRPr/>
            </a:lvl4pPr>
            <a:lvl5pPr marL="1008241" indent="0">
              <a:buNone/>
              <a:defRPr/>
            </a:lvl5pPr>
          </a:lstStyle>
          <a:p>
            <a:pPr lvl="0"/>
            <a:r>
              <a:rPr lang="en-US" dirty="0"/>
              <a:t>Session code</a:t>
            </a:r>
          </a:p>
        </p:txBody>
      </p:sp>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0204" y="6119147"/>
            <a:ext cx="1253377" cy="268786"/>
          </a:xfrm>
          <a:prstGeom prst="rect">
            <a:avLst/>
          </a:prstGeom>
        </p:spPr>
      </p:pic>
      <p:pic>
        <p:nvPicPr>
          <p:cNvPr id="14" name="Picture 13"/>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48213" y="474730"/>
            <a:ext cx="1421436" cy="300619"/>
          </a:xfrm>
          <a:prstGeom prst="rect">
            <a:avLst/>
          </a:prstGeom>
        </p:spPr>
      </p:pic>
      <p:sp>
        <p:nvSpPr>
          <p:cNvPr id="8"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3" spc="-98"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a:xfrm>
            <a:off x="269302" y="3878574"/>
            <a:ext cx="7171337" cy="1792326"/>
          </a:xfrm>
          <a:noFill/>
        </p:spPr>
        <p:txBody>
          <a:bodyPr lIns="146304" tIns="109728" rIns="146304" bIns="109728">
            <a:noAutofit/>
          </a:bodyPr>
          <a:lstStyle>
            <a:lvl1pPr marL="0" indent="0">
              <a:spcBef>
                <a:spcPts val="0"/>
              </a:spcBef>
              <a:buNone/>
              <a:defRPr sz="3136"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8484719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40" y="1189178"/>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641936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40" y="1710608"/>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quarter" idx="11"/>
          </p:nvPr>
        </p:nvSpPr>
        <p:spPr>
          <a:xfrm>
            <a:off x="269239" y="1038195"/>
            <a:ext cx="10757098" cy="506972"/>
          </a:xfrm>
        </p:spPr>
        <p:txBody>
          <a:bodyPr/>
          <a:lstStyle>
            <a:lvl1pPr marL="0" indent="0">
              <a:buNone/>
              <a:defRPr sz="2353">
                <a:solidFill>
                  <a:schemeClr val="tx2"/>
                </a:solidFill>
              </a:defRPr>
            </a:lvl1pPr>
            <a:lvl2pPr marL="336080" indent="0">
              <a:buNone/>
              <a:defRPr/>
            </a:lvl2pPr>
            <a:lvl3pPr marL="560134" indent="0">
              <a:buNone/>
              <a:defRPr/>
            </a:lvl3pPr>
            <a:lvl4pPr marL="784187" indent="0">
              <a:buNone/>
              <a:defRPr/>
            </a:lvl4pPr>
            <a:lvl5pPr marL="1008241" indent="0">
              <a:buNone/>
              <a:defRPr/>
            </a:lvl5pPr>
          </a:lstStyle>
          <a:p>
            <a:pPr lvl="0"/>
            <a:r>
              <a:rPr lang="en-US" dirty="0"/>
              <a:t>Edit Master text styles</a:t>
            </a:r>
          </a:p>
        </p:txBody>
      </p:sp>
    </p:spTree>
    <p:extLst>
      <p:ext uri="{BB962C8B-B14F-4D97-AF65-F5344CB8AC3E}">
        <p14:creationId xmlns:p14="http://schemas.microsoft.com/office/powerpoint/2010/main" val="58136816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69240" y="1038195"/>
            <a:ext cx="11802926" cy="506972"/>
          </a:xfrm>
        </p:spPr>
        <p:txBody>
          <a:bodyPr/>
          <a:lstStyle>
            <a:lvl1pPr marL="0" indent="0">
              <a:buNone/>
              <a:defRPr sz="2353">
                <a:solidFill>
                  <a:schemeClr val="tx2"/>
                </a:solidFill>
              </a:defRPr>
            </a:lvl1pPr>
            <a:lvl2pPr marL="336080" indent="0">
              <a:buNone/>
              <a:defRPr/>
            </a:lvl2pPr>
            <a:lvl3pPr marL="560134" indent="0">
              <a:buNone/>
              <a:defRPr/>
            </a:lvl3pPr>
            <a:lvl4pPr marL="784187" indent="0">
              <a:buNone/>
              <a:defRPr/>
            </a:lvl4pPr>
            <a:lvl5pPr marL="1008241" indent="0">
              <a:buNone/>
              <a:defRPr/>
            </a:lvl5pPr>
          </a:lstStyle>
          <a:p>
            <a:pPr lvl="0"/>
            <a:r>
              <a:rPr lang="en-US" dirty="0"/>
              <a:t>Edit Master text styles</a:t>
            </a:r>
          </a:p>
        </p:txBody>
      </p:sp>
    </p:spTree>
    <p:extLst>
      <p:ext uri="{BB962C8B-B14F-4D97-AF65-F5344CB8AC3E}">
        <p14:creationId xmlns:p14="http://schemas.microsoft.com/office/powerpoint/2010/main" val="163879409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_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2"/>
            <a:ext cx="4855632" cy="899665"/>
          </a:xfrm>
        </p:spPr>
        <p:txBody>
          <a:bodyPr/>
          <a:lstStyle/>
          <a:p>
            <a:r>
              <a:rPr lang="en-US" dirty="0"/>
              <a:t>Click to edit Master</a:t>
            </a:r>
          </a:p>
        </p:txBody>
      </p:sp>
      <p:sp>
        <p:nvSpPr>
          <p:cNvPr id="4" name="Text Placeholder 3"/>
          <p:cNvSpPr>
            <a:spLocks noGrp="1"/>
          </p:cNvSpPr>
          <p:nvPr>
            <p:ph type="body" sz="quarter" idx="11"/>
          </p:nvPr>
        </p:nvSpPr>
        <p:spPr>
          <a:xfrm>
            <a:off x="269239" y="1191698"/>
            <a:ext cx="4916906" cy="506972"/>
          </a:xfrm>
        </p:spPr>
        <p:txBody>
          <a:bodyPr/>
          <a:lstStyle>
            <a:lvl1pPr marL="0" indent="0">
              <a:buNone/>
              <a:defRPr sz="2353">
                <a:solidFill>
                  <a:schemeClr val="tx2"/>
                </a:solidFill>
              </a:defRPr>
            </a:lvl1pPr>
            <a:lvl2pPr marL="336080" indent="0">
              <a:buNone/>
              <a:defRPr/>
            </a:lvl2pPr>
            <a:lvl3pPr marL="560134" indent="0">
              <a:buNone/>
              <a:defRPr/>
            </a:lvl3pPr>
            <a:lvl4pPr marL="784187" indent="0">
              <a:buNone/>
              <a:defRPr/>
            </a:lvl4pPr>
            <a:lvl5pPr marL="1008241" indent="0">
              <a:buNone/>
              <a:defRPr/>
            </a:lvl5pPr>
          </a:lstStyle>
          <a:p>
            <a:pPr lvl="0"/>
            <a:r>
              <a:rPr lang="en-US" dirty="0"/>
              <a:t>Edit Master text styles</a:t>
            </a:r>
          </a:p>
        </p:txBody>
      </p:sp>
    </p:spTree>
    <p:extLst>
      <p:ext uri="{BB962C8B-B14F-4D97-AF65-F5344CB8AC3E}">
        <p14:creationId xmlns:p14="http://schemas.microsoft.com/office/powerpoint/2010/main" val="203469651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_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2"/>
            <a:ext cx="4855632" cy="899665"/>
          </a:xfrm>
        </p:spPr>
        <p:txBody>
          <a:bodyPr/>
          <a:lstStyle/>
          <a:p>
            <a:r>
              <a:rPr lang="en-US" dirty="0"/>
              <a:t>Click to edit Master</a:t>
            </a:r>
          </a:p>
        </p:txBody>
      </p:sp>
      <p:sp>
        <p:nvSpPr>
          <p:cNvPr id="4" name="Text Placeholder 3"/>
          <p:cNvSpPr>
            <a:spLocks noGrp="1"/>
          </p:cNvSpPr>
          <p:nvPr>
            <p:ph type="body" sz="quarter" idx="11"/>
          </p:nvPr>
        </p:nvSpPr>
        <p:spPr>
          <a:xfrm>
            <a:off x="269239" y="1785322"/>
            <a:ext cx="4916906" cy="506972"/>
          </a:xfrm>
        </p:spPr>
        <p:txBody>
          <a:bodyPr/>
          <a:lstStyle>
            <a:lvl1pPr marL="0" indent="0">
              <a:buNone/>
              <a:defRPr sz="2353">
                <a:solidFill>
                  <a:schemeClr val="tx2"/>
                </a:solidFill>
              </a:defRPr>
            </a:lvl1pPr>
            <a:lvl2pPr marL="336080" indent="0">
              <a:buNone/>
              <a:defRPr/>
            </a:lvl2pPr>
            <a:lvl3pPr marL="560134" indent="0">
              <a:buNone/>
              <a:defRPr/>
            </a:lvl3pPr>
            <a:lvl4pPr marL="784187" indent="0">
              <a:buNone/>
              <a:defRPr/>
            </a:lvl4pPr>
            <a:lvl5pPr marL="1008241" indent="0">
              <a:buNone/>
              <a:defRPr/>
            </a:lvl5pPr>
          </a:lstStyle>
          <a:p>
            <a:pPr lvl="0"/>
            <a:r>
              <a:rPr lang="en-US" dirty="0"/>
              <a:t>Edit Master text styles</a:t>
            </a:r>
          </a:p>
        </p:txBody>
      </p:sp>
    </p:spTree>
    <p:extLst>
      <p:ext uri="{BB962C8B-B14F-4D97-AF65-F5344CB8AC3E}">
        <p14:creationId xmlns:p14="http://schemas.microsoft.com/office/powerpoint/2010/main" val="335712071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40" y="1189178"/>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09845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7"/>
            <a:ext cx="11653523" cy="2052030"/>
          </a:xfrm>
        </p:spPr>
        <p:txBody>
          <a:bodyPr>
            <a:spAutoFit/>
          </a:bodyPr>
          <a:lstStyle>
            <a:lvl1pPr>
              <a:defRPr sz="392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80929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7"/>
            <a:ext cx="11653523" cy="2052030"/>
          </a:xfrm>
        </p:spPr>
        <p:txBody>
          <a:bodyPr>
            <a:spAutoFit/>
          </a:bodyPr>
          <a:lstStyle>
            <a:lvl1pPr>
              <a:defRPr sz="392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240637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5"/>
            <a:ext cx="5378548" cy="1877004"/>
          </a:xfrm>
        </p:spPr>
        <p:txBody>
          <a:bodyPr wrap="square">
            <a:spAutoFit/>
          </a:bodyPr>
          <a:lstStyle>
            <a:lvl1pPr marL="0" indent="0">
              <a:spcBef>
                <a:spcPts val="1200"/>
              </a:spcBef>
              <a:buClr>
                <a:schemeClr val="tx1"/>
              </a:buClr>
              <a:buFont typeface="Wingdings" pitchFamily="2" charset="2"/>
              <a:buNone/>
              <a:defRPr sz="3136">
                <a:gradFill>
                  <a:gsLst>
                    <a:gs pos="1250">
                      <a:schemeClr val="tx2"/>
                    </a:gs>
                    <a:gs pos="99000">
                      <a:schemeClr val="tx2"/>
                    </a:gs>
                  </a:gsLst>
                  <a:lin ang="5400000" scaled="0"/>
                </a:gradFill>
              </a:defRPr>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6">
                <a:gradFill>
                  <a:gsLst>
                    <a:gs pos="1250">
                      <a:schemeClr val="tx2"/>
                    </a:gs>
                    <a:gs pos="99000">
                      <a:schemeClr val="tx2"/>
                    </a:gs>
                  </a:gsLst>
                  <a:lin ang="5400000" scaled="0"/>
                </a:gradFill>
              </a:defRPr>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298369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4481416" cy="1158793"/>
          </a:xfrm>
          <a:noFill/>
        </p:spPr>
        <p:txBody>
          <a:bodyPr wrap="square"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Video title</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99586" y="0"/>
            <a:ext cx="6993968" cy="6863348"/>
          </a:xfrm>
          <a:prstGeom prst="rect">
            <a:avLst/>
          </a:prstGeom>
        </p:spPr>
      </p:pic>
    </p:spTree>
    <p:extLst>
      <p:ext uri="{BB962C8B-B14F-4D97-AF65-F5344CB8AC3E}">
        <p14:creationId xmlns:p14="http://schemas.microsoft.com/office/powerpoint/2010/main" val="7623394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5"/>
            <a:ext cx="5378548" cy="1877004"/>
          </a:xfrm>
        </p:spPr>
        <p:txBody>
          <a:bodyPr wrap="square">
            <a:spAutoFit/>
          </a:bodyPr>
          <a:lstStyle>
            <a:lvl1pPr marL="0" indent="0">
              <a:spcBef>
                <a:spcPts val="1200"/>
              </a:spcBef>
              <a:buClr>
                <a:schemeClr val="tx1"/>
              </a:buClr>
              <a:buFont typeface="Wingdings" pitchFamily="2" charset="2"/>
              <a:buNone/>
              <a:defRPr sz="3136"/>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6"/>
            </a:lvl1pPr>
            <a:lvl2pPr marL="0" indent="0">
              <a:buNone/>
              <a:defRPr sz="1961"/>
            </a:lvl2pPr>
            <a:lvl3pPr marL="227165" indent="0">
              <a:buNone/>
              <a:tabLst/>
              <a:defRPr sz="1961"/>
            </a:lvl3pPr>
            <a:lvl4pPr marL="451219" indent="0">
              <a:buNone/>
              <a:defRPr/>
            </a:lvl4pPr>
            <a:lvl5pPr marL="672161"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947878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7"/>
            <a:ext cx="5378548" cy="1946751"/>
          </a:xfrm>
        </p:spPr>
        <p:txBody>
          <a:bodyPr wrap="square">
            <a:spAutoFit/>
          </a:bodyPr>
          <a:lstStyle>
            <a:lvl1pPr marL="281623" indent="-281623">
              <a:spcBef>
                <a:spcPts val="1200"/>
              </a:spcBef>
              <a:buClr>
                <a:schemeClr val="tx2"/>
              </a:buClr>
              <a:buFont typeface="Arial" pitchFamily="34" charset="0"/>
              <a:buChar char="•"/>
              <a:defRPr sz="3136">
                <a:gradFill>
                  <a:gsLst>
                    <a:gs pos="1250">
                      <a:schemeClr val="tx2"/>
                    </a:gs>
                    <a:gs pos="99000">
                      <a:schemeClr val="tx2"/>
                    </a:gs>
                  </a:gsLst>
                  <a:lin ang="5400000" scaled="0"/>
                </a:gradFill>
              </a:defRPr>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7"/>
            <a:ext cx="5378548" cy="1946751"/>
          </a:xfrm>
        </p:spPr>
        <p:txBody>
          <a:bodyPr wrap="square">
            <a:spAutoFit/>
          </a:bodyPr>
          <a:lstStyle>
            <a:lvl1pPr marL="281623" indent="-281623">
              <a:spcBef>
                <a:spcPts val="1200"/>
              </a:spcBef>
              <a:buClr>
                <a:schemeClr val="tx2"/>
              </a:buClr>
              <a:buFont typeface="Arial" pitchFamily="34" charset="0"/>
              <a:buChar char="•"/>
              <a:defRPr sz="3136">
                <a:gradFill>
                  <a:gsLst>
                    <a:gs pos="1250">
                      <a:schemeClr val="tx2"/>
                    </a:gs>
                    <a:gs pos="99000">
                      <a:schemeClr val="tx2"/>
                    </a:gs>
                  </a:gsLst>
                  <a:lin ang="5400000" scaled="0"/>
                </a:gradFill>
              </a:defRPr>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31267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2" y="1189177"/>
            <a:ext cx="5378548" cy="1946751"/>
          </a:xfrm>
        </p:spPr>
        <p:txBody>
          <a:bodyPr wrap="square">
            <a:spAutoFit/>
          </a:bodyPr>
          <a:lstStyle>
            <a:lvl1pPr marL="281623" indent="-281623">
              <a:spcBef>
                <a:spcPts val="1200"/>
              </a:spcBef>
              <a:buClr>
                <a:schemeClr val="tx1"/>
              </a:buClr>
              <a:buFont typeface="Arial" pitchFamily="34" charset="0"/>
              <a:buChar char="•"/>
              <a:defRPr sz="3136"/>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7"/>
            <a:ext cx="5378548" cy="1946751"/>
          </a:xfrm>
        </p:spPr>
        <p:txBody>
          <a:bodyPr wrap="square">
            <a:spAutoFit/>
          </a:bodyPr>
          <a:lstStyle>
            <a:lvl1pPr marL="281623" indent="-281623">
              <a:spcBef>
                <a:spcPts val="1200"/>
              </a:spcBef>
              <a:buClr>
                <a:schemeClr val="tx1"/>
              </a:buClr>
              <a:buFont typeface="Arial" pitchFamily="34" charset="0"/>
              <a:buChar char="•"/>
              <a:defRPr sz="3136"/>
            </a:lvl1pPr>
            <a:lvl2pPr marL="520602" indent="-228557">
              <a:defRPr sz="2353"/>
            </a:lvl2pPr>
            <a:lvl3pPr marL="685671" indent="-165070">
              <a:tabLst/>
              <a:defRPr sz="1961"/>
            </a:lvl3pPr>
            <a:lvl4pPr marL="863437" indent="-177767">
              <a:defRPr/>
            </a:lvl4pPr>
            <a:lvl5pPr marL="1028506" indent="-165070">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2760165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95234666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0373016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25854229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_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5378547" cy="2616500"/>
          </a:xfrm>
        </p:spPr>
        <p:txBody>
          <a:bodyPr/>
          <a:lstStyle/>
          <a:p>
            <a:r>
              <a:rPr lang="en-US" dirty="0"/>
              <a:t>Click to edit Master title style</a:t>
            </a:r>
          </a:p>
        </p:txBody>
      </p:sp>
    </p:spTree>
    <p:extLst>
      <p:ext uri="{BB962C8B-B14F-4D97-AF65-F5344CB8AC3E}">
        <p14:creationId xmlns:p14="http://schemas.microsoft.com/office/powerpoint/2010/main" val="408099103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7"/>
            <a:ext cx="4481416" cy="1158793"/>
          </a:xfrm>
          <a:noFill/>
        </p:spPr>
        <p:txBody>
          <a:bodyPr wrap="square" tIns="91440" bIns="91440" anchor="t" anchorCtr="0">
            <a:spAutoFit/>
          </a:bodyPr>
          <a:lstStyle>
            <a:lvl1pPr>
              <a:defRPr sz="7056"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4482124" cy="724246"/>
          </a:xfrm>
          <a:noFill/>
        </p:spPr>
        <p:txBody>
          <a:bodyPr wrap="square" lIns="182880" tIns="146304" rIns="182880" bIns="146304">
            <a:spAutoFit/>
          </a:bodyPr>
          <a:lstStyle>
            <a:lvl1pPr marL="0" indent="0">
              <a:spcBef>
                <a:spcPts val="0"/>
              </a:spcBef>
              <a:buNone/>
              <a:defRPr sz="3136" spc="0" baseline="0">
                <a:gradFill>
                  <a:gsLst>
                    <a:gs pos="0">
                      <a:schemeClr val="tx1"/>
                    </a:gs>
                    <a:gs pos="100000">
                      <a:schemeClr val="tx1"/>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6"/>
          <a:stretch/>
        </p:blipFill>
        <p:spPr>
          <a:xfrm>
            <a:off x="5198877" y="438"/>
            <a:ext cx="6991565" cy="6863349"/>
          </a:xfrm>
          <a:prstGeom prst="rect">
            <a:avLst/>
          </a:prstGeom>
        </p:spPr>
      </p:pic>
    </p:spTree>
    <p:extLst>
      <p:ext uri="{BB962C8B-B14F-4D97-AF65-F5344CB8AC3E}">
        <p14:creationId xmlns:p14="http://schemas.microsoft.com/office/powerpoint/2010/main" val="6076117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7"/>
            <a:ext cx="4481416" cy="1158793"/>
          </a:xfrm>
          <a:noFill/>
        </p:spPr>
        <p:txBody>
          <a:bodyPr wrap="square" tIns="91440" bIns="91440" anchor="t" anchorCtr="0">
            <a:spAutoFit/>
          </a:bodyPr>
          <a:lstStyle>
            <a:lvl1pPr>
              <a:defRPr sz="7056" spc="-98" baseline="0">
                <a:gradFill>
                  <a:gsLst>
                    <a:gs pos="0">
                      <a:schemeClr val="tx1"/>
                    </a:gs>
                    <a:gs pos="100000">
                      <a:schemeClr val="tx1"/>
                    </a:gs>
                  </a:gsLst>
                  <a:lin ang="5400000" scaled="0"/>
                </a:gradFill>
              </a:defRPr>
            </a:lvl1pPr>
          </a:lstStyle>
          <a:p>
            <a:r>
              <a:rPr lang="en-US" dirty="0"/>
              <a:t>Video title</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99586" y="0"/>
            <a:ext cx="6993968" cy="6863348"/>
          </a:xfrm>
          <a:prstGeom prst="rect">
            <a:avLst/>
          </a:prstGeom>
        </p:spPr>
      </p:pic>
    </p:spTree>
    <p:extLst>
      <p:ext uri="{BB962C8B-B14F-4D97-AF65-F5344CB8AC3E}">
        <p14:creationId xmlns:p14="http://schemas.microsoft.com/office/powerpoint/2010/main" val="3673044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8220040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299452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4094200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2" y="1217195"/>
            <a:ext cx="5378548" cy="1973570"/>
          </a:xfrm>
        </p:spPr>
        <p:txBody>
          <a:bodyPr>
            <a:spAutoFit/>
          </a:bodyPr>
          <a:lstStyle>
            <a:lvl1pPr>
              <a:defRPr sz="6469"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4997638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045797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50694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algn="ctr" defTabSz="913927"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3"/>
            <a:ext cx="11653522" cy="1956973"/>
          </a:xfrm>
        </p:spPr>
        <p:txBody>
          <a:bodyPr/>
          <a:lstStyle>
            <a:lvl1pPr marL="0" indent="0">
              <a:buNone/>
              <a:defRPr sz="3234">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661"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297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36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094"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8239947"/>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7"/>
            <a:ext cx="11653522" cy="395317"/>
          </a:xfrm>
          <a:prstGeom prst="rect">
            <a:avLst/>
          </a:prstGeom>
          <a:noFill/>
          <a:ln w="12700">
            <a:noFill/>
            <a:miter lim="800000"/>
            <a:headEnd type="none" w="sm" len="sm"/>
            <a:tailEnd type="none" w="sm" len="sm"/>
          </a:ln>
          <a:effectLst/>
        </p:spPr>
        <p:txBody>
          <a:bodyPr vert="horz" wrap="square" lIns="179259" tIns="143407" rIns="179259" bIns="143407" numCol="1" anchor="t" anchorCtr="0" compatLnSpc="1">
            <a:prstTxWarp prst="textNoShape">
              <a:avLst/>
            </a:prstTxWarp>
            <a:spAutoFit/>
          </a:bodyPr>
          <a:lstStyle/>
          <a:p>
            <a:pPr defTabSz="913748" eaLnBrk="0" hangingPunct="0"/>
            <a:r>
              <a:rPr lang="en-US" sz="686"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48213" y="470067"/>
            <a:ext cx="1421436" cy="300619"/>
          </a:xfrm>
          <a:prstGeom prst="rect">
            <a:avLst/>
          </a:prstGeom>
        </p:spPr>
      </p:pic>
    </p:spTree>
    <p:extLst>
      <p:ext uri="{BB962C8B-B14F-4D97-AF65-F5344CB8AC3E}">
        <p14:creationId xmlns:p14="http://schemas.microsoft.com/office/powerpoint/2010/main" val="7233770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8"/>
            <a:ext cx="11653523" cy="2396047"/>
          </a:xfrm>
          <a:prstGeom prst="rect">
            <a:avLst/>
          </a:prstGeom>
        </p:spPr>
        <p:txBody>
          <a:bodyPr/>
          <a:lstStyle>
            <a:lvl1pPr marL="284735" indent="-284735">
              <a:buClr>
                <a:schemeClr val="tx1"/>
              </a:buClr>
              <a:buSzPct val="90000"/>
              <a:buFont typeface="Arial" pitchFamily="34" charset="0"/>
              <a:buChar char="•"/>
              <a:defRPr sz="3528">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134" indent="-275401">
              <a:buClr>
                <a:schemeClr val="tx1"/>
              </a:buClr>
              <a:buSzPct val="90000"/>
              <a:buFont typeface="Arial" pitchFamily="34" charset="0"/>
              <a:buChar char="•"/>
              <a:defRPr sz="3136">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869" indent="-284735">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923" indent="-224054">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976" indent="-224054">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4799730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Walkin No tile">
    <p:spTree>
      <p:nvGrpSpPr>
        <p:cNvPr id="1" name=""/>
        <p:cNvGrpSpPr/>
        <p:nvPr/>
      </p:nvGrpSpPr>
      <p:grpSpPr>
        <a:xfrm>
          <a:off x="0" y="0"/>
          <a:ext cx="0" cy="0"/>
          <a:chOff x="0" y="0"/>
          <a:chExt cx="0" cy="0"/>
        </a:xfrm>
      </p:grpSpPr>
      <p:sp>
        <p:nvSpPr>
          <p:cNvPr id="2" name="Rectangle 1"/>
          <p:cNvSpPr/>
          <p:nvPr userDrawn="1"/>
        </p:nvSpPr>
        <p:spPr bwMode="auto">
          <a:xfrm>
            <a:off x="269239" y="2077800"/>
            <a:ext cx="6274974" cy="26960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837284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cSld name="1_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6804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Closing logo slide 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7"/>
            <a:ext cx="11653522" cy="395317"/>
          </a:xfrm>
          <a:prstGeom prst="rect">
            <a:avLst/>
          </a:prstGeom>
          <a:noFill/>
          <a:ln w="12700">
            <a:noFill/>
            <a:miter lim="800000"/>
            <a:headEnd type="none" w="sm" len="sm"/>
            <a:tailEnd type="none" w="sm" len="sm"/>
          </a:ln>
          <a:effectLst/>
        </p:spPr>
        <p:txBody>
          <a:bodyPr vert="horz" wrap="square" lIns="179259" tIns="143407" rIns="179259" bIns="143407" numCol="1" anchor="t" anchorCtr="0" compatLnSpc="1">
            <a:prstTxWarp prst="textNoShape">
              <a:avLst/>
            </a:prstTxWarp>
            <a:spAutoFit/>
          </a:bodyPr>
          <a:lstStyle/>
          <a:p>
            <a:pPr defTabSz="913748" eaLnBrk="0" hangingPunct="0"/>
            <a:r>
              <a:rPr lang="en-US" sz="686" dirty="0">
                <a:gradFill>
                  <a:gsLst>
                    <a:gs pos="0">
                      <a:schemeClr val="tx1"/>
                    </a:gs>
                    <a:gs pos="100000">
                      <a:schemeClr val="tx1"/>
                    </a:gs>
                  </a:gsLst>
                  <a:lin ang="5400000" scaled="0"/>
                </a:gradFill>
                <a:cs typeface="Segoe UI" pitchFamily="34" charset="0"/>
              </a:rPr>
              <a:t>© 2016 Microsoft Corporation. All rights reserved. </a:t>
            </a:r>
          </a:p>
        </p:txBody>
      </p:sp>
      <p:grpSp>
        <p:nvGrpSpPr>
          <p:cNvPr id="4" name="Group 3"/>
          <p:cNvGrpSpPr>
            <a:grpSpLocks noChangeAspect="1"/>
          </p:cNvGrpSpPr>
          <p:nvPr userDrawn="1"/>
        </p:nvGrpSpPr>
        <p:grpSpPr bwMode="black">
          <a:xfrm>
            <a:off x="451930" y="476710"/>
            <a:ext cx="1419662" cy="304828"/>
            <a:chOff x="457200" y="1643393"/>
            <a:chExt cx="4492753" cy="96454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dirty="0"/>
            </a:p>
          </p:txBody>
        </p:sp>
      </p:grpSp>
    </p:spTree>
    <p:extLst>
      <p:ext uri="{BB962C8B-B14F-4D97-AF65-F5344CB8AC3E}">
        <p14:creationId xmlns:p14="http://schemas.microsoft.com/office/powerpoint/2010/main" val="27242192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155119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Level 4 -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defTabSz="914192"/>
            <a:fld id="{DE9C5245-57D9-4297-A214-1583DC249795}" type="slidenum">
              <a:rPr lang="en-US" smtClean="0">
                <a:solidFill>
                  <a:srgbClr val="505050"/>
                </a:solidFill>
              </a:rPr>
              <a:pPr defTabSz="914192"/>
              <a:t>‹#›</a:t>
            </a:fld>
            <a:endParaRPr lang="en-US" dirty="0">
              <a:solidFill>
                <a:srgbClr val="505050"/>
              </a:solidFill>
            </a:endParaRPr>
          </a:p>
        </p:txBody>
      </p:sp>
      <p:sp>
        <p:nvSpPr>
          <p:cNvPr id="6" name="Text Placeholder 15"/>
          <p:cNvSpPr>
            <a:spLocks noGrp="1"/>
          </p:cNvSpPr>
          <p:nvPr>
            <p:ph type="body" sz="quarter" idx="14" hasCustomPrompt="1"/>
          </p:nvPr>
        </p:nvSpPr>
        <p:spPr>
          <a:xfrm>
            <a:off x="8976362" y="6007100"/>
            <a:ext cx="2743200" cy="241300"/>
          </a:xfrm>
        </p:spPr>
        <p:txBody>
          <a:bodyPr>
            <a:normAutofit/>
          </a:bodyPr>
          <a:lstStyle>
            <a:lvl1pPr marL="0" indent="0" algn="r">
              <a:buNone/>
              <a:defRPr sz="800" i="1">
                <a:solidFill>
                  <a:srgbClr val="A5A5A5"/>
                </a:solidFill>
                <a:latin typeface="Segoe UI Light" panose="020B0502040204020203" pitchFamily="34" charset="0"/>
                <a:cs typeface="Segoe UI Light" panose="020B0502040204020203" pitchFamily="34" charset="0"/>
              </a:defRPr>
            </a:lvl1pPr>
          </a:lstStyle>
          <a:p>
            <a:pPr lvl="0"/>
            <a:r>
              <a:rPr lang="en-US" dirty="0"/>
              <a:t>Source: </a:t>
            </a:r>
          </a:p>
        </p:txBody>
      </p:sp>
    </p:spTree>
    <p:extLst>
      <p:ext uri="{BB962C8B-B14F-4D97-AF65-F5344CB8AC3E}">
        <p14:creationId xmlns:p14="http://schemas.microsoft.com/office/powerpoint/2010/main" val="26431134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cSld name="Title and Content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2084694"/>
            <a:ext cx="11653523" cy="2051904"/>
          </a:xfrm>
        </p:spPr>
        <p:txBody>
          <a:bodyPr>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a:xfrm>
            <a:off x="269241" y="289514"/>
            <a:ext cx="11655840" cy="899665"/>
          </a:xfrm>
          <a:prstGeom prst="rect">
            <a:avLst/>
          </a:prstGeom>
        </p:spPr>
        <p:txBody>
          <a:bodyPr/>
          <a:lstStyle/>
          <a:p>
            <a:r>
              <a:rPr lang="en-US"/>
              <a:t>Click to edit Master title style</a:t>
            </a:r>
          </a:p>
        </p:txBody>
      </p:sp>
      <p:sp>
        <p:nvSpPr>
          <p:cNvPr id="2" name="Footer Placeholder 1"/>
          <p:cNvSpPr>
            <a:spLocks noGrp="1"/>
          </p:cNvSpPr>
          <p:nvPr>
            <p:ph type="ftr" sz="quarter" idx="11"/>
          </p:nvPr>
        </p:nvSpPr>
        <p:spPr>
          <a:xfrm>
            <a:off x="661481" y="6322759"/>
            <a:ext cx="4378794" cy="364224"/>
          </a:xfrm>
          <a:prstGeom prst="rect">
            <a:avLst/>
          </a:prstGeom>
        </p:spPr>
        <p:txBody>
          <a:bodyPr/>
          <a:lstStyle/>
          <a:p>
            <a:pPr defTabSz="914192"/>
            <a:endParaRPr lang="en-US" dirty="0">
              <a:solidFill>
                <a:srgbClr val="505050"/>
              </a:solidFill>
            </a:endParaRPr>
          </a:p>
        </p:txBody>
      </p:sp>
      <p:sp>
        <p:nvSpPr>
          <p:cNvPr id="3" name="Slide Number Placeholder 2"/>
          <p:cNvSpPr>
            <a:spLocks noGrp="1"/>
          </p:cNvSpPr>
          <p:nvPr>
            <p:ph type="sldNum" sz="quarter" idx="12"/>
          </p:nvPr>
        </p:nvSpPr>
        <p:spPr>
          <a:xfrm>
            <a:off x="310437" y="6322759"/>
            <a:ext cx="349196" cy="364224"/>
          </a:xfrm>
          <a:prstGeom prst="rect">
            <a:avLst/>
          </a:prstGeom>
        </p:spPr>
        <p:txBody>
          <a:bodyPr/>
          <a:lstStyle/>
          <a:p>
            <a:pPr defTabSz="914192"/>
            <a:fld id="{894E8EF0-91FF-4791-8529-F57CE0475C15}" type="slidenum">
              <a:rPr lang="en-US" smtClean="0">
                <a:solidFill>
                  <a:srgbClr val="505050"/>
                </a:solidFill>
              </a:rPr>
              <a:pPr defTabSz="914192"/>
              <a:t>‹#›</a:t>
            </a:fld>
            <a:endParaRPr lang="en-US" dirty="0">
              <a:solidFill>
                <a:srgbClr val="505050"/>
              </a:solidFill>
            </a:endParaRPr>
          </a:p>
        </p:txBody>
      </p:sp>
    </p:spTree>
    <p:extLst>
      <p:ext uri="{BB962C8B-B14F-4D97-AF65-F5344CB8AC3E}">
        <p14:creationId xmlns:p14="http://schemas.microsoft.com/office/powerpoint/2010/main" val="1749327287"/>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_Level 4 - Chart with Photo split">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355601" y="772582"/>
            <a:ext cx="4822456" cy="724121"/>
          </a:xfrm>
        </p:spPr>
        <p:txBody>
          <a:bodyPr/>
          <a:lstStyle>
            <a:lvl1pPr>
              <a:defRPr lang="en-US"/>
            </a:lvl1pPr>
          </a:lstStyle>
          <a:p>
            <a:endParaRPr lang="en-US"/>
          </a:p>
        </p:txBody>
      </p:sp>
      <p:sp>
        <p:nvSpPr>
          <p:cNvPr id="2" name="Title 1"/>
          <p:cNvSpPr>
            <a:spLocks noGrp="1"/>
          </p:cNvSpPr>
          <p:nvPr>
            <p:ph type="title"/>
          </p:nvPr>
        </p:nvSpPr>
        <p:spPr>
          <a:xfrm>
            <a:off x="5461001" y="770466"/>
            <a:ext cx="6258560" cy="920223"/>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endParaRPr lang="en-US" dirty="0"/>
          </a:p>
        </p:txBody>
      </p:sp>
      <p:sp>
        <p:nvSpPr>
          <p:cNvPr id="8" name="Text Placeholder 15"/>
          <p:cNvSpPr>
            <a:spLocks noGrp="1"/>
          </p:cNvSpPr>
          <p:nvPr>
            <p:ph type="body" sz="quarter" idx="14" hasCustomPrompt="1"/>
          </p:nvPr>
        </p:nvSpPr>
        <p:spPr>
          <a:xfrm>
            <a:off x="8976361" y="6007100"/>
            <a:ext cx="2743200" cy="241300"/>
          </a:xfrm>
        </p:spPr>
        <p:txBody>
          <a:bodyPr>
            <a:normAutofit/>
          </a:bodyPr>
          <a:lstStyle>
            <a:lvl1pPr marL="0" indent="0" algn="r">
              <a:buNone/>
              <a:defRPr sz="800" i="1">
                <a:solidFill>
                  <a:srgbClr val="A5A5A5"/>
                </a:solidFill>
                <a:latin typeface="Segoe UI Light" panose="020B0502040204020203" pitchFamily="34" charset="0"/>
                <a:cs typeface="Segoe UI Light" panose="020B0502040204020203" pitchFamily="34" charset="0"/>
              </a:defRPr>
            </a:lvl1pPr>
          </a:lstStyle>
          <a:p>
            <a:pPr lvl="0"/>
            <a:r>
              <a:rPr lang="en-US" dirty="0"/>
              <a:t>Source: </a:t>
            </a:r>
          </a:p>
        </p:txBody>
      </p:sp>
    </p:spTree>
    <p:extLst>
      <p:ext uri="{BB962C8B-B14F-4D97-AF65-F5344CB8AC3E}">
        <p14:creationId xmlns:p14="http://schemas.microsoft.com/office/powerpoint/2010/main" val="396734393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63pt Title Only">
    <p:bg>
      <p:bgRef idx="1001">
        <a:schemeClr val="bg1"/>
      </p:bgRef>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48212" y="6437243"/>
            <a:ext cx="3859607" cy="134483"/>
          </a:xfrm>
          <a:prstGeom prst="rect">
            <a:avLst/>
          </a:prstGeom>
        </p:spPr>
        <p:txBody>
          <a:bodyPr/>
          <a:lstStyle>
            <a:lvl1pPr>
              <a:defRPr>
                <a:solidFill>
                  <a:schemeClr val="tx2"/>
                </a:solidFill>
              </a:defRPr>
            </a:lvl1pPr>
          </a:lstStyle>
          <a:p>
            <a:r>
              <a:rPr dirty="0">
                <a:solidFill>
                  <a:srgbClr val="505050"/>
                </a:solidFill>
              </a:rPr>
              <a:t>Microsoft Confidential</a:t>
            </a: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27258FFF-F925-446B-8502-81C933981705}" type="slidenum">
              <a:rPr smtClean="0">
                <a:solidFill>
                  <a:srgbClr val="505050"/>
                </a:solidFill>
              </a:rPr>
              <a:pPr/>
              <a:t>‹#›</a:t>
            </a:fld>
            <a:endParaRPr dirty="0">
              <a:solidFill>
                <a:srgbClr val="505050"/>
              </a:solidFill>
            </a:endParaRPr>
          </a:p>
        </p:txBody>
      </p:sp>
      <p:sp>
        <p:nvSpPr>
          <p:cNvPr id="5" name="Text Placeholder 4"/>
          <p:cNvSpPr>
            <a:spLocks noGrp="1"/>
          </p:cNvSpPr>
          <p:nvPr>
            <p:ph type="body" sz="quarter" idx="12"/>
          </p:nvPr>
        </p:nvSpPr>
        <p:spPr>
          <a:xfrm>
            <a:off x="269239" y="361911"/>
            <a:ext cx="10757098" cy="1004683"/>
          </a:xfrm>
          <a:prstGeom prst="rect">
            <a:avLst/>
          </a:prstGeom>
        </p:spPr>
        <p:txBody>
          <a:bodyPr lIns="146304" tIns="91440" rIns="146304" bIns="91440">
            <a:noAutofit/>
          </a:bodyPr>
          <a:lstStyle>
            <a:lvl1pPr marL="0" indent="0">
              <a:lnSpc>
                <a:spcPct val="90000"/>
              </a:lnSpc>
              <a:spcBef>
                <a:spcPts val="1175"/>
              </a:spcBef>
              <a:spcAft>
                <a:spcPts val="2353"/>
              </a:spcAft>
              <a:buFontTx/>
              <a:buNone/>
              <a:defRPr lang="en-US" sz="5097" b="0" i="0" kern="1200" spc="0" baseline="0" dirty="0" smtClean="0">
                <a:solidFill>
                  <a:schemeClr val="tx2"/>
                </a:solidFill>
                <a:latin typeface="+mj-lt"/>
                <a:ea typeface="+mn-ea"/>
                <a:cs typeface="+mn-cs"/>
              </a:defRPr>
            </a:lvl1pPr>
          </a:lstStyle>
          <a:p>
            <a:pPr marL="0" marR="0" lvl="0" indent="0" algn="l" defTabSz="914192" rtl="0" eaLnBrk="1" fontAlgn="auto" latinLnBrk="0" hangingPunct="1">
              <a:lnSpc>
                <a:spcPct val="90000"/>
              </a:lnSpc>
              <a:spcBef>
                <a:spcPts val="1175"/>
              </a:spcBef>
              <a:spcAft>
                <a:spcPts val="2353"/>
              </a:spcAft>
              <a:buClrTx/>
              <a:buSzPct val="90000"/>
              <a:buFontTx/>
              <a:buNone/>
              <a:tabLst/>
            </a:pPr>
            <a:r>
              <a:rPr lang="en-US" dirty="0"/>
              <a:t>Click to edit Master text</a:t>
            </a:r>
          </a:p>
        </p:txBody>
      </p:sp>
    </p:spTree>
    <p:extLst>
      <p:ext uri="{BB962C8B-B14F-4D97-AF65-F5344CB8AC3E}">
        <p14:creationId xmlns:p14="http://schemas.microsoft.com/office/powerpoint/2010/main" val="10891011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_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24151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Level 4 - Dat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48740" y="2904065"/>
            <a:ext cx="2956560" cy="920223"/>
          </a:xfrm>
        </p:spPr>
        <p:txBody>
          <a:bodyPr/>
          <a:lstStyle>
            <a:lvl1pPr>
              <a:defRPr/>
            </a:lvl1pPr>
          </a:lstStyle>
          <a:p>
            <a:r>
              <a:rPr lang="en-US" dirty="0"/>
              <a:t>Data point 1</a:t>
            </a:r>
          </a:p>
        </p:txBody>
      </p:sp>
      <p:sp>
        <p:nvSpPr>
          <p:cNvPr id="3" name="Slide Number Placeholder 2"/>
          <p:cNvSpPr>
            <a:spLocks noGrp="1"/>
          </p:cNvSpPr>
          <p:nvPr>
            <p:ph type="sldNum" sz="quarter" idx="10"/>
          </p:nvPr>
        </p:nvSpPr>
        <p:spPr/>
        <p:txBody>
          <a:bodyPr/>
          <a:lstStyle/>
          <a:p>
            <a:endParaRPr lang="en-US" dirty="0"/>
          </a:p>
        </p:txBody>
      </p:sp>
      <p:sp>
        <p:nvSpPr>
          <p:cNvPr id="9" name="Text Placeholder 7"/>
          <p:cNvSpPr>
            <a:spLocks noGrp="1"/>
          </p:cNvSpPr>
          <p:nvPr>
            <p:ph type="body" sz="quarter" idx="11" hasCustomPrompt="1"/>
          </p:nvPr>
        </p:nvSpPr>
        <p:spPr>
          <a:xfrm>
            <a:off x="4574540" y="2904064"/>
            <a:ext cx="2956560" cy="920223"/>
          </a:xfrm>
        </p:spPr>
        <p:txBody>
          <a:bodyPr vert="horz" lIns="91440" tIns="45720" rIns="91440" bIns="45720" rtlCol="0" anchor="ctr">
            <a:noAutofit/>
          </a:bodyPr>
          <a:lstStyle>
            <a:lvl1pPr>
              <a:defRPr lang="en-US" sz="2000" dirty="0">
                <a:solidFill>
                  <a:srgbClr val="0078D7"/>
                </a:solidFill>
                <a:latin typeface="Segoe UI Light" panose="020B0502040204020203" pitchFamily="34" charset="0"/>
                <a:ea typeface="+mj-ea"/>
                <a:cs typeface="Segoe UI Light" panose="020B0502040204020203" pitchFamily="34" charset="0"/>
              </a:defRPr>
            </a:lvl1pPr>
          </a:lstStyle>
          <a:p>
            <a:pPr lvl="0">
              <a:spcBef>
                <a:spcPct val="0"/>
              </a:spcBef>
              <a:buNone/>
            </a:pPr>
            <a:r>
              <a:rPr lang="en-US" dirty="0"/>
              <a:t>Data point 2</a:t>
            </a:r>
          </a:p>
        </p:txBody>
      </p:sp>
      <p:sp>
        <p:nvSpPr>
          <p:cNvPr id="10" name="Text Placeholder 7"/>
          <p:cNvSpPr>
            <a:spLocks noGrp="1"/>
          </p:cNvSpPr>
          <p:nvPr>
            <p:ph type="body" sz="quarter" idx="12" hasCustomPrompt="1"/>
          </p:nvPr>
        </p:nvSpPr>
        <p:spPr>
          <a:xfrm>
            <a:off x="7800340" y="2904063"/>
            <a:ext cx="2956560" cy="920223"/>
          </a:xfrm>
        </p:spPr>
        <p:txBody>
          <a:bodyPr vert="horz" lIns="91440" tIns="45720" rIns="91440" bIns="45720" rtlCol="0" anchor="ctr">
            <a:normAutofit/>
          </a:bodyPr>
          <a:lstStyle>
            <a:lvl1pPr>
              <a:defRPr lang="en-US" dirty="0">
                <a:solidFill>
                  <a:srgbClr val="0078D7"/>
                </a:solidFill>
                <a:latin typeface="Segoe UI Light" panose="020B0502040204020203" pitchFamily="34" charset="0"/>
                <a:ea typeface="+mj-ea"/>
                <a:cs typeface="Segoe UI Light" panose="020B0502040204020203" pitchFamily="34" charset="0"/>
              </a:defRPr>
            </a:lvl1pPr>
          </a:lstStyle>
          <a:p>
            <a:pPr lvl="0">
              <a:spcBef>
                <a:spcPct val="0"/>
              </a:spcBef>
              <a:buNone/>
            </a:pPr>
            <a:r>
              <a:rPr lang="en-US" dirty="0"/>
              <a:t>Data point 3</a:t>
            </a:r>
          </a:p>
        </p:txBody>
      </p:sp>
      <p:sp>
        <p:nvSpPr>
          <p:cNvPr id="16" name="Text Placeholder 15"/>
          <p:cNvSpPr>
            <a:spLocks noGrp="1"/>
          </p:cNvSpPr>
          <p:nvPr>
            <p:ph type="body" sz="quarter" idx="14" hasCustomPrompt="1"/>
          </p:nvPr>
        </p:nvSpPr>
        <p:spPr>
          <a:xfrm>
            <a:off x="8976361" y="6007100"/>
            <a:ext cx="2743200" cy="241300"/>
          </a:xfrm>
        </p:spPr>
        <p:txBody>
          <a:bodyPr>
            <a:normAutofit/>
          </a:bodyPr>
          <a:lstStyle>
            <a:lvl1pPr marL="0" indent="0" algn="r">
              <a:buNone/>
              <a:defRPr sz="800" i="1">
                <a:solidFill>
                  <a:srgbClr val="A5A5A5"/>
                </a:solidFill>
                <a:latin typeface="Segoe UI Light" panose="020B0502040204020203" pitchFamily="34" charset="0"/>
                <a:cs typeface="Segoe UI Light" panose="020B0502040204020203" pitchFamily="34" charset="0"/>
              </a:defRPr>
            </a:lvl1pPr>
          </a:lstStyle>
          <a:p>
            <a:pPr lvl="0"/>
            <a:r>
              <a:rPr lang="en-US" dirty="0"/>
              <a:t>Source: </a:t>
            </a:r>
          </a:p>
        </p:txBody>
      </p:sp>
    </p:spTree>
    <p:extLst>
      <p:ext uri="{BB962C8B-B14F-4D97-AF65-F5344CB8AC3E}">
        <p14:creationId xmlns:p14="http://schemas.microsoft.com/office/powerpoint/2010/main" val="91160156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_Title Slide Photo_Option">
    <p:bg>
      <p:bgRef idx="1001">
        <a:schemeClr val="bg2"/>
      </p:bgRef>
    </p:bg>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a:srcRect t="14802" r="13030" b="11695"/>
          <a:stretch/>
        </p:blipFill>
        <p:spPr>
          <a:xfrm flipH="1">
            <a:off x="312" y="-312"/>
            <a:ext cx="12191377" cy="6858623"/>
          </a:xfrm>
          <a:prstGeom prst="rect">
            <a:avLst/>
          </a:prstGeom>
        </p:spPr>
      </p:pic>
      <p:sp>
        <p:nvSpPr>
          <p:cNvPr id="21" name="Rectangle 20"/>
          <p:cNvSpPr/>
          <p:nvPr userDrawn="1"/>
        </p:nvSpPr>
        <p:spPr bwMode="auto">
          <a:xfrm>
            <a:off x="0" y="0"/>
            <a:ext cx="12192000" cy="6858000"/>
          </a:xfrm>
          <a:prstGeom prst="rect">
            <a:avLst/>
          </a:prstGeom>
          <a:gradFill flip="none" rotWithShape="1">
            <a:gsLst>
              <a:gs pos="0">
                <a:srgbClr val="000000">
                  <a:alpha val="60000"/>
                </a:srgbClr>
              </a:gs>
              <a:gs pos="18000">
                <a:srgbClr val="000000">
                  <a:alpha val="25000"/>
                </a:srgbClr>
              </a:gs>
              <a:gs pos="43000">
                <a:srgbClr val="000000">
                  <a:alpha val="0"/>
                </a:srgbClr>
              </a:gs>
            </a:gsLst>
            <a:lin ang="270000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pPr>
            <a:endParaRPr lang="en-US" sz="1961">
              <a:gradFill>
                <a:gsLst>
                  <a:gs pos="0">
                    <a:srgbClr val="FFFFFF"/>
                  </a:gs>
                  <a:gs pos="100000">
                    <a:srgbClr val="FFFFFF"/>
                  </a:gs>
                </a:gsLst>
                <a:lin ang="5400000" scaled="0"/>
              </a:gradFill>
            </a:endParaRPr>
          </a:p>
        </p:txBody>
      </p:sp>
      <p:sp>
        <p:nvSpPr>
          <p:cNvPr id="22" name="Rectangle 21"/>
          <p:cNvSpPr/>
          <p:nvPr userDrawn="1"/>
        </p:nvSpPr>
        <p:spPr bwMode="gray">
          <a:xfrm>
            <a:off x="2958514" y="2532459"/>
            <a:ext cx="8963736" cy="4034475"/>
          </a:xfrm>
          <a:prstGeom prst="rect">
            <a:avLst/>
          </a:prstGeom>
          <a:solidFill>
            <a:schemeClr val="accent1">
              <a:alpha val="9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23" name="Picture 22"/>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48213" y="470067"/>
            <a:ext cx="1421436" cy="300619"/>
          </a:xfrm>
          <a:prstGeom prst="rect">
            <a:avLst/>
          </a:prstGeom>
        </p:spPr>
      </p:pic>
      <p:sp>
        <p:nvSpPr>
          <p:cNvPr id="24" name="Text Placeholder 14"/>
          <p:cNvSpPr>
            <a:spLocks noGrp="1"/>
          </p:cNvSpPr>
          <p:nvPr>
            <p:ph type="body" sz="quarter" idx="15" hasCustomPrompt="1"/>
          </p:nvPr>
        </p:nvSpPr>
        <p:spPr>
          <a:xfrm>
            <a:off x="9233487" y="291070"/>
            <a:ext cx="2690831" cy="567015"/>
          </a:xfrm>
        </p:spPr>
        <p:txBody>
          <a:bodyPr lIns="182880" tIns="146304" rIns="182880" bIns="146304"/>
          <a:lstStyle>
            <a:lvl1pPr marL="0" indent="0" algn="r">
              <a:buNone/>
              <a:defRPr sz="1961">
                <a:gradFill>
                  <a:gsLst>
                    <a:gs pos="5310">
                      <a:srgbClr val="111111"/>
                    </a:gs>
                    <a:gs pos="20354">
                      <a:srgbClr val="111111"/>
                    </a:gs>
                  </a:gsLst>
                  <a:lin ang="5400000" scaled="0"/>
                </a:gradFill>
                <a:latin typeface="+mn-lt"/>
              </a:defRPr>
            </a:lvl1pPr>
          </a:lstStyle>
          <a:p>
            <a:pPr lvl="0"/>
            <a:r>
              <a:rPr lang="en-US" dirty="0"/>
              <a:t>Session Code</a:t>
            </a:r>
          </a:p>
        </p:txBody>
      </p:sp>
      <p:sp>
        <p:nvSpPr>
          <p:cNvPr id="9" name="Title 1"/>
          <p:cNvSpPr>
            <a:spLocks noGrp="1"/>
          </p:cNvSpPr>
          <p:nvPr>
            <p:ph type="title" hasCustomPrompt="1"/>
          </p:nvPr>
        </p:nvSpPr>
        <p:spPr bwMode="gray">
          <a:xfrm>
            <a:off x="2958514" y="2532147"/>
            <a:ext cx="8972394" cy="2235324"/>
          </a:xfrm>
          <a:noFill/>
        </p:spPr>
        <p:txBody>
          <a:bodyPr lIns="146304" tIns="91440" rIns="146304" bIns="91440" anchor="t" anchorCtr="0"/>
          <a:lstStyle>
            <a:lvl1pPr>
              <a:defRPr sz="5293" spc="-98" baseline="0">
                <a:gradFill>
                  <a:gsLst>
                    <a:gs pos="57576">
                      <a:srgbClr val="FFFFFF"/>
                    </a:gs>
                    <a:gs pos="35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gray">
          <a:xfrm>
            <a:off x="2958514" y="4773828"/>
            <a:ext cx="8972394" cy="1793104"/>
          </a:xfrm>
        </p:spPr>
        <p:txBody>
          <a:bodyPr tIns="109728" bIns="109728">
            <a:noAutofit/>
          </a:bodyPr>
          <a:lstStyle>
            <a:lvl1pPr marL="0" indent="0">
              <a:spcBef>
                <a:spcPts val="0"/>
              </a:spcBef>
              <a:buNone/>
              <a:defRPr sz="3136">
                <a:gradFill>
                  <a:gsLst>
                    <a:gs pos="57576">
                      <a:srgbClr val="FFFFFF"/>
                    </a:gs>
                    <a:gs pos="35000">
                      <a:srgbClr val="FFFFFF"/>
                    </a:gs>
                  </a:gsLst>
                  <a:lin ang="5400000" scaled="0"/>
                </a:gradFill>
              </a:defRPr>
            </a:lvl1pPr>
          </a:lstStyle>
          <a:p>
            <a:pPr lvl="0"/>
            <a:r>
              <a:rPr lang="en-US" dirty="0"/>
              <a:t>Speaker Name</a:t>
            </a:r>
          </a:p>
        </p:txBody>
      </p:sp>
    </p:spTree>
    <p:extLst>
      <p:ext uri="{BB962C8B-B14F-4D97-AF65-F5344CB8AC3E}">
        <p14:creationId xmlns:p14="http://schemas.microsoft.com/office/powerpoint/2010/main" val="10247573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1217195"/>
            <a:ext cx="5378548" cy="1973570"/>
          </a:xfrm>
        </p:spPr>
        <p:txBody>
          <a:bodyPr>
            <a:spAutoFit/>
          </a:bodyPr>
          <a:lstStyle>
            <a:lvl1pPr>
              <a:defRPr sz="647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33046953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1747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51639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3681704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3" name="Text Placeholder 4"/>
          <p:cNvSpPr>
            <a:spLocks noGrp="1"/>
          </p:cNvSpPr>
          <p:nvPr>
            <p:ph type="body" sz="quarter" idx="15" hasCustomPrompt="1"/>
          </p:nvPr>
        </p:nvSpPr>
        <p:spPr bwMode="invGray">
          <a:xfrm>
            <a:off x="9233488" y="855372"/>
            <a:ext cx="2689274" cy="567015"/>
          </a:xfrm>
        </p:spPr>
        <p:txBody>
          <a:bodyPr lIns="182880" tIns="146304" rIns="182880" bIns="146304" anchor="b"/>
          <a:lstStyle>
            <a:lvl1pPr marL="0" indent="0" algn="r">
              <a:buNone/>
              <a:defRPr sz="1961">
                <a:gradFill>
                  <a:gsLst>
                    <a:gs pos="14644">
                      <a:schemeClr val="tx1"/>
                    </a:gs>
                    <a:gs pos="37000">
                      <a:schemeClr val="tx1"/>
                    </a:gs>
                  </a:gsLst>
                  <a:lin ang="5400000" scaled="0"/>
                </a:gradFill>
                <a:latin typeface="+mn-lt"/>
              </a:defRPr>
            </a:lvl1pPr>
            <a:lvl2pPr marL="336145" indent="0">
              <a:buNone/>
              <a:defRPr/>
            </a:lvl2pPr>
            <a:lvl3pPr marL="560241" indent="0">
              <a:buNone/>
              <a:defRPr/>
            </a:lvl3pPr>
            <a:lvl4pPr marL="784338" indent="0">
              <a:buNone/>
              <a:defRPr/>
            </a:lvl4pPr>
            <a:lvl5pPr marL="1008435" indent="0">
              <a:buNone/>
              <a:defRPr/>
            </a:lvl5pPr>
          </a:lstStyle>
          <a:p>
            <a:pPr lvl="0"/>
            <a:r>
              <a:rPr lang="en-US" dirty="0"/>
              <a:t>#hashtag</a:t>
            </a:r>
          </a:p>
        </p:txBody>
      </p:sp>
      <p:sp>
        <p:nvSpPr>
          <p:cNvPr id="15" name="Text Placeholder 4"/>
          <p:cNvSpPr>
            <a:spLocks noGrp="1"/>
          </p:cNvSpPr>
          <p:nvPr>
            <p:ph type="body" sz="quarter" idx="16" hasCustomPrompt="1"/>
          </p:nvPr>
        </p:nvSpPr>
        <p:spPr>
          <a:xfrm>
            <a:off x="8785245" y="299807"/>
            <a:ext cx="3137517" cy="567015"/>
          </a:xfrm>
        </p:spPr>
        <p:txBody>
          <a:bodyPr lIns="182880" tIns="146304" rIns="182880" bIns="146304" anchor="t"/>
          <a:lstStyle>
            <a:lvl1pPr marL="0" indent="0" algn="r">
              <a:buNone/>
              <a:defRPr sz="1961" baseline="0">
                <a:gradFill>
                  <a:gsLst>
                    <a:gs pos="90377">
                      <a:srgbClr val="F8F8F8"/>
                    </a:gs>
                    <a:gs pos="72000">
                      <a:srgbClr val="F8F8F8"/>
                    </a:gs>
                  </a:gsLst>
                  <a:lin ang="5400000" scaled="0"/>
                </a:gradFill>
                <a:latin typeface="+mn-lt"/>
              </a:defRPr>
            </a:lvl1pPr>
            <a:lvl2pPr marL="336145" indent="0">
              <a:buNone/>
              <a:defRPr/>
            </a:lvl2pPr>
            <a:lvl3pPr marL="560241" indent="0">
              <a:buNone/>
              <a:defRPr/>
            </a:lvl3pPr>
            <a:lvl4pPr marL="784338" indent="0">
              <a:buNone/>
              <a:defRPr/>
            </a:lvl4pPr>
            <a:lvl5pPr marL="1008435" indent="0">
              <a:buNone/>
              <a:defRPr/>
            </a:lvl5pPr>
          </a:lstStyle>
          <a:p>
            <a:pPr lvl="0"/>
            <a:r>
              <a:rPr lang="en-US" dirty="0"/>
              <a:t>Session code</a:t>
            </a:r>
          </a:p>
        </p:txBody>
      </p:sp>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0203" y="6119147"/>
            <a:ext cx="1253377" cy="268786"/>
          </a:xfrm>
          <a:prstGeom prst="rect">
            <a:avLst/>
          </a:prstGeom>
        </p:spPr>
      </p:pic>
      <p:pic>
        <p:nvPicPr>
          <p:cNvPr id="14" name="Picture 13"/>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48213" y="474729"/>
            <a:ext cx="1421436" cy="300619"/>
          </a:xfrm>
          <a:prstGeom prst="rect">
            <a:avLst/>
          </a:prstGeom>
        </p:spPr>
      </p:pic>
      <p:sp>
        <p:nvSpPr>
          <p:cNvPr id="8"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a:xfrm>
            <a:off x="269301" y="3878574"/>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2497947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48213" y="470067"/>
            <a:ext cx="1421436" cy="300619"/>
          </a:xfrm>
          <a:prstGeom prst="rect">
            <a:avLst/>
          </a:prstGeom>
        </p:spPr>
      </p:pic>
    </p:spTree>
    <p:extLst>
      <p:ext uri="{BB962C8B-B14F-4D97-AF65-F5344CB8AC3E}">
        <p14:creationId xmlns:p14="http://schemas.microsoft.com/office/powerpoint/2010/main" val="275510216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532628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710608"/>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quarter" idx="11"/>
          </p:nvPr>
        </p:nvSpPr>
        <p:spPr>
          <a:xfrm>
            <a:off x="269239" y="1038195"/>
            <a:ext cx="10757098" cy="506972"/>
          </a:xfrm>
        </p:spPr>
        <p:txBody>
          <a:bodyPr/>
          <a:lstStyle>
            <a:lvl1pPr marL="0" indent="0">
              <a:buNone/>
              <a:defRPr sz="2353">
                <a:solidFill>
                  <a:schemeClr val="tx2"/>
                </a:solidFill>
              </a:defRPr>
            </a:lvl1pPr>
            <a:lvl2pPr marL="336145" indent="0">
              <a:buNone/>
              <a:defRPr/>
            </a:lvl2pPr>
            <a:lvl3pPr marL="560241" indent="0">
              <a:buNone/>
              <a:defRPr/>
            </a:lvl3pPr>
            <a:lvl4pPr marL="784338" indent="0">
              <a:buNone/>
              <a:defRPr/>
            </a:lvl4pPr>
            <a:lvl5pPr marL="1008435" indent="0">
              <a:buNone/>
              <a:defRPr/>
            </a:lvl5pPr>
          </a:lstStyle>
          <a:p>
            <a:pPr lvl="0"/>
            <a:r>
              <a:rPr lang="en-US" dirty="0"/>
              <a:t>Edit Master text styles</a:t>
            </a:r>
          </a:p>
        </p:txBody>
      </p:sp>
    </p:spTree>
    <p:extLst>
      <p:ext uri="{BB962C8B-B14F-4D97-AF65-F5344CB8AC3E}">
        <p14:creationId xmlns:p14="http://schemas.microsoft.com/office/powerpoint/2010/main" val="404444575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Level 4 - Dat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48740" y="2904065"/>
            <a:ext cx="2956560" cy="920223"/>
          </a:xfrm>
        </p:spPr>
        <p:txBody>
          <a:bodyPr/>
          <a:lstStyle>
            <a:lvl1pPr>
              <a:defRPr/>
            </a:lvl1pPr>
          </a:lstStyle>
          <a:p>
            <a:r>
              <a:rPr lang="en-US" dirty="0"/>
              <a:t>Data point 1</a:t>
            </a:r>
          </a:p>
        </p:txBody>
      </p:sp>
      <p:sp>
        <p:nvSpPr>
          <p:cNvPr id="3" name="Slide Number Placeholder 2"/>
          <p:cNvSpPr>
            <a:spLocks noGrp="1"/>
          </p:cNvSpPr>
          <p:nvPr>
            <p:ph type="sldNum" sz="quarter" idx="10"/>
          </p:nvPr>
        </p:nvSpPr>
        <p:spPr/>
        <p:txBody>
          <a:bodyPr/>
          <a:lstStyle/>
          <a:p>
            <a:endParaRPr lang="en-US" dirty="0"/>
          </a:p>
        </p:txBody>
      </p:sp>
      <p:sp>
        <p:nvSpPr>
          <p:cNvPr id="9" name="Text Placeholder 7"/>
          <p:cNvSpPr>
            <a:spLocks noGrp="1"/>
          </p:cNvSpPr>
          <p:nvPr>
            <p:ph type="body" sz="quarter" idx="11" hasCustomPrompt="1"/>
          </p:nvPr>
        </p:nvSpPr>
        <p:spPr>
          <a:xfrm>
            <a:off x="4574540" y="2904064"/>
            <a:ext cx="2956560" cy="920223"/>
          </a:xfrm>
        </p:spPr>
        <p:txBody>
          <a:bodyPr vert="horz" lIns="91440" tIns="45720" rIns="91440" bIns="45720" rtlCol="0" anchor="ctr">
            <a:noAutofit/>
          </a:bodyPr>
          <a:lstStyle>
            <a:lvl1pPr>
              <a:defRPr lang="en-US" sz="2000" dirty="0">
                <a:solidFill>
                  <a:srgbClr val="0078D7"/>
                </a:solidFill>
                <a:latin typeface="Segoe UI Light" panose="020B0502040204020203" pitchFamily="34" charset="0"/>
                <a:ea typeface="+mj-ea"/>
                <a:cs typeface="Segoe UI Light" panose="020B0502040204020203" pitchFamily="34" charset="0"/>
              </a:defRPr>
            </a:lvl1pPr>
          </a:lstStyle>
          <a:p>
            <a:pPr lvl="0">
              <a:spcBef>
                <a:spcPct val="0"/>
              </a:spcBef>
              <a:buNone/>
            </a:pPr>
            <a:r>
              <a:rPr lang="en-US" dirty="0"/>
              <a:t>Data point 2</a:t>
            </a:r>
          </a:p>
        </p:txBody>
      </p:sp>
      <p:sp>
        <p:nvSpPr>
          <p:cNvPr id="10" name="Text Placeholder 7"/>
          <p:cNvSpPr>
            <a:spLocks noGrp="1"/>
          </p:cNvSpPr>
          <p:nvPr>
            <p:ph type="body" sz="quarter" idx="12" hasCustomPrompt="1"/>
          </p:nvPr>
        </p:nvSpPr>
        <p:spPr>
          <a:xfrm>
            <a:off x="7800340" y="2904063"/>
            <a:ext cx="2956560" cy="920223"/>
          </a:xfrm>
        </p:spPr>
        <p:txBody>
          <a:bodyPr vert="horz" lIns="91440" tIns="45720" rIns="91440" bIns="45720" rtlCol="0" anchor="ctr">
            <a:normAutofit/>
          </a:bodyPr>
          <a:lstStyle>
            <a:lvl1pPr>
              <a:defRPr lang="en-US" dirty="0">
                <a:solidFill>
                  <a:srgbClr val="0078D7"/>
                </a:solidFill>
                <a:latin typeface="Segoe UI Light" panose="020B0502040204020203" pitchFamily="34" charset="0"/>
                <a:ea typeface="+mj-ea"/>
                <a:cs typeface="Segoe UI Light" panose="020B0502040204020203" pitchFamily="34" charset="0"/>
              </a:defRPr>
            </a:lvl1pPr>
          </a:lstStyle>
          <a:p>
            <a:pPr lvl="0">
              <a:spcBef>
                <a:spcPct val="0"/>
              </a:spcBef>
              <a:buNone/>
            </a:pPr>
            <a:r>
              <a:rPr lang="en-US" dirty="0"/>
              <a:t>Data point 3</a:t>
            </a:r>
          </a:p>
        </p:txBody>
      </p:sp>
      <p:sp>
        <p:nvSpPr>
          <p:cNvPr id="16" name="Text Placeholder 15"/>
          <p:cNvSpPr>
            <a:spLocks noGrp="1"/>
          </p:cNvSpPr>
          <p:nvPr>
            <p:ph type="body" sz="quarter" idx="14" hasCustomPrompt="1"/>
          </p:nvPr>
        </p:nvSpPr>
        <p:spPr>
          <a:xfrm>
            <a:off x="8976360" y="6007100"/>
            <a:ext cx="2743200" cy="241300"/>
          </a:xfrm>
        </p:spPr>
        <p:txBody>
          <a:bodyPr>
            <a:normAutofit/>
          </a:bodyPr>
          <a:lstStyle>
            <a:lvl1pPr marL="0" indent="0" algn="r">
              <a:buNone/>
              <a:defRPr sz="800" i="1">
                <a:solidFill>
                  <a:srgbClr val="A5A5A5"/>
                </a:solidFill>
                <a:latin typeface="Segoe UI Light" panose="020B0502040204020203" pitchFamily="34" charset="0"/>
                <a:cs typeface="Segoe UI Light" panose="020B0502040204020203" pitchFamily="34" charset="0"/>
              </a:defRPr>
            </a:lvl1pPr>
          </a:lstStyle>
          <a:p>
            <a:pPr lvl="0"/>
            <a:r>
              <a:rPr lang="en-US" dirty="0"/>
              <a:t>Source: </a:t>
            </a:r>
          </a:p>
        </p:txBody>
      </p:sp>
    </p:spTree>
    <p:extLst>
      <p:ext uri="{BB962C8B-B14F-4D97-AF65-F5344CB8AC3E}">
        <p14:creationId xmlns:p14="http://schemas.microsoft.com/office/powerpoint/2010/main" val="36500847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976360" y="6356350"/>
            <a:ext cx="2743200" cy="264583"/>
          </a:xfrm>
          <a:prstGeom prst="rect">
            <a:avLst/>
          </a:prstGeom>
        </p:spPr>
        <p:txBody>
          <a:bodyPr/>
          <a:lstStyle/>
          <a:p>
            <a:fld id="{DE9C5245-57D9-4297-A214-1583DC249795}" type="slidenum">
              <a:rPr lang="en-US" smtClean="0"/>
              <a:t>‹#›</a:t>
            </a:fld>
            <a:endParaRPr lang="en-US" dirty="0"/>
          </a:p>
        </p:txBody>
      </p:sp>
    </p:spTree>
    <p:extLst>
      <p:ext uri="{BB962C8B-B14F-4D97-AF65-F5344CB8AC3E}">
        <p14:creationId xmlns:p14="http://schemas.microsoft.com/office/powerpoint/2010/main" val="65320716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976360" y="6356350"/>
            <a:ext cx="2743200" cy="264583"/>
          </a:xfrm>
          <a:prstGeom prst="rect">
            <a:avLst/>
          </a:prstGeom>
        </p:spPr>
        <p:txBody>
          <a:bodyPr/>
          <a:lstStyle/>
          <a:p>
            <a:fld id="{DE9C5245-57D9-4297-A214-1583DC249795}" type="slidenum">
              <a:rPr lang="en-US" smtClean="0"/>
              <a:pPr/>
              <a:t>‹#›</a:t>
            </a:fld>
            <a:endParaRPr lang="en-US" dirty="0"/>
          </a:p>
        </p:txBody>
      </p:sp>
      <p:sp>
        <p:nvSpPr>
          <p:cNvPr id="4" name="Content Placeholder 2"/>
          <p:cNvSpPr>
            <a:spLocks noGrp="1"/>
          </p:cNvSpPr>
          <p:nvPr>
            <p:ph idx="1" hasCustomPrompt="1"/>
          </p:nvPr>
        </p:nvSpPr>
        <p:spPr>
          <a:xfrm>
            <a:off x="4723120" y="1320800"/>
            <a:ext cx="4676776" cy="4431240"/>
          </a:xfrm>
        </p:spPr>
        <p:txBody>
          <a:bodyPr/>
          <a:lstStyle>
            <a:lvl1pPr marL="0" indent="0">
              <a:buNone/>
              <a:defRPr>
                <a:solidFill>
                  <a:srgbClr val="0078D7"/>
                </a:solidFill>
                <a:latin typeface="Segoe UI Light" panose="020B0502040204020203" pitchFamily="34" charset="0"/>
                <a:cs typeface="Segoe UI Light" panose="020B0502040204020203" pitchFamily="34" charset="0"/>
              </a:defRPr>
            </a:lvl1pPr>
          </a:lstStyle>
          <a:p>
            <a:pPr lvl="0"/>
            <a:r>
              <a:rPr lang="en-US" dirty="0"/>
              <a:t>Agenda</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11632689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Alt 1">
    <p:spTree>
      <p:nvGrpSpPr>
        <p:cNvPr id="1" name=""/>
        <p:cNvGrpSpPr/>
        <p:nvPr/>
      </p:nvGrpSpPr>
      <p:grpSpPr>
        <a:xfrm>
          <a:off x="0" y="0"/>
          <a:ext cx="0" cy="0"/>
          <a:chOff x="0" y="0"/>
          <a:chExt cx="0" cy="0"/>
        </a:xfrm>
      </p:grpSpPr>
      <p:sp>
        <p:nvSpPr>
          <p:cNvPr id="5" name="Picture Placeholder 7"/>
          <p:cNvSpPr>
            <a:spLocks noGrp="1"/>
          </p:cNvSpPr>
          <p:nvPr>
            <p:ph type="pic" sz="quarter" idx="13"/>
          </p:nvPr>
        </p:nvSpPr>
        <p:spPr>
          <a:xfrm>
            <a:off x="0" y="771525"/>
            <a:ext cx="12192000" cy="5486400"/>
          </a:xfrm>
        </p:spPr>
        <p:txBody>
          <a:bodyPr/>
          <a:lstStyle/>
          <a:p>
            <a:endParaRPr lang="en-US"/>
          </a:p>
        </p:txBody>
      </p:sp>
      <p:sp>
        <p:nvSpPr>
          <p:cNvPr id="3" name="Slide Number Placeholder 2"/>
          <p:cNvSpPr>
            <a:spLocks noGrp="1"/>
          </p:cNvSpPr>
          <p:nvPr>
            <p:ph type="sldNum" sz="quarter" idx="10"/>
          </p:nvPr>
        </p:nvSpPr>
        <p:spPr>
          <a:xfrm>
            <a:off x="8976360" y="6356350"/>
            <a:ext cx="2743200" cy="264583"/>
          </a:xfrm>
          <a:prstGeom prst="rect">
            <a:avLst/>
          </a:prstGeom>
        </p:spPr>
        <p:txBody>
          <a:bodyPr/>
          <a:lstStyle/>
          <a:p>
            <a:fld id="{DE9C5245-57D9-4297-A214-1583DC249795}" type="slidenum">
              <a:rPr lang="en-US" smtClean="0"/>
              <a:pPr/>
              <a:t>‹#›</a:t>
            </a:fld>
            <a:endParaRPr lang="en-US" dirty="0"/>
          </a:p>
        </p:txBody>
      </p:sp>
      <p:sp>
        <p:nvSpPr>
          <p:cNvPr id="4" name="Content Placeholder 2"/>
          <p:cNvSpPr>
            <a:spLocks noGrp="1"/>
          </p:cNvSpPr>
          <p:nvPr>
            <p:ph idx="1" hasCustomPrompt="1"/>
          </p:nvPr>
        </p:nvSpPr>
        <p:spPr>
          <a:xfrm>
            <a:off x="4723120" y="1320800"/>
            <a:ext cx="4676776" cy="4431240"/>
          </a:xfrm>
        </p:spPr>
        <p:txBody>
          <a:bodyPr/>
          <a:lstStyle>
            <a:lvl1pPr marL="0" indent="0">
              <a:buNone/>
              <a:defRPr>
                <a:solidFill>
                  <a:srgbClr val="0078D7"/>
                </a:solidFill>
                <a:latin typeface="Segoe UI Light" panose="020B0502040204020203" pitchFamily="34" charset="0"/>
                <a:cs typeface="Segoe UI Light" panose="020B0502040204020203" pitchFamily="34" charset="0"/>
              </a:defRPr>
            </a:lvl1pPr>
          </a:lstStyle>
          <a:p>
            <a:pPr lvl="0"/>
            <a:r>
              <a:rPr lang="en-US" dirty="0"/>
              <a:t>Agenda</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5721869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Alt 2">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0" y="771525"/>
            <a:ext cx="12192000" cy="5486400"/>
          </a:xfrm>
        </p:spPr>
        <p:txBody>
          <a:bodyPr/>
          <a:lstStyle/>
          <a:p>
            <a:endParaRPr lang="en-US"/>
          </a:p>
        </p:txBody>
      </p:sp>
      <p:sp>
        <p:nvSpPr>
          <p:cNvPr id="3" name="Slide Number Placeholder 2"/>
          <p:cNvSpPr>
            <a:spLocks noGrp="1"/>
          </p:cNvSpPr>
          <p:nvPr>
            <p:ph type="sldNum" sz="quarter" idx="10"/>
          </p:nvPr>
        </p:nvSpPr>
        <p:spPr>
          <a:xfrm>
            <a:off x="8976360" y="6356350"/>
            <a:ext cx="2743200" cy="264583"/>
          </a:xfrm>
          <a:prstGeom prst="rect">
            <a:avLst/>
          </a:prstGeom>
        </p:spPr>
        <p:txBody>
          <a:bodyPr/>
          <a:lstStyle/>
          <a:p>
            <a:fld id="{DE9C5245-57D9-4297-A214-1583DC249795}" type="slidenum">
              <a:rPr lang="en-US" smtClean="0"/>
              <a:pPr/>
              <a:t>‹#›</a:t>
            </a:fld>
            <a:endParaRPr lang="en-US" dirty="0"/>
          </a:p>
        </p:txBody>
      </p:sp>
      <p:sp>
        <p:nvSpPr>
          <p:cNvPr id="4" name="Content Placeholder 2"/>
          <p:cNvSpPr>
            <a:spLocks noGrp="1"/>
          </p:cNvSpPr>
          <p:nvPr>
            <p:ph idx="1" hasCustomPrompt="1"/>
          </p:nvPr>
        </p:nvSpPr>
        <p:spPr>
          <a:xfrm>
            <a:off x="440372" y="1320800"/>
            <a:ext cx="4676776" cy="4431240"/>
          </a:xfrm>
        </p:spPr>
        <p:txBody>
          <a:bodyPr anchor="ctr"/>
          <a:lstStyle>
            <a:lvl1pPr marL="0" indent="0">
              <a:buNone/>
              <a:defRPr>
                <a:solidFill>
                  <a:srgbClr val="00B0F0"/>
                </a:solidFill>
                <a:latin typeface="Segoe UI Light" panose="020B0502040204020203" pitchFamily="34" charset="0"/>
                <a:cs typeface="Segoe UI Light" panose="020B0502040204020203" pitchFamily="34" charset="0"/>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Agenda</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09282180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arrative">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976360" y="6356350"/>
            <a:ext cx="2743200" cy="264583"/>
          </a:xfrm>
          <a:prstGeom prst="rect">
            <a:avLst/>
          </a:prstGeom>
        </p:spPr>
        <p:txBody>
          <a:bodyPr/>
          <a:lstStyle/>
          <a:p>
            <a:fld id="{DE9C5245-57D9-4297-A214-1583DC249795}" type="slidenum">
              <a:rPr lang="en-US" smtClean="0"/>
              <a:t>‹#›</a:t>
            </a:fld>
            <a:endParaRPr lang="en-US"/>
          </a:p>
        </p:txBody>
      </p:sp>
      <p:sp>
        <p:nvSpPr>
          <p:cNvPr id="11" name="Picture Placeholder 7"/>
          <p:cNvSpPr>
            <a:spLocks noGrp="1"/>
          </p:cNvSpPr>
          <p:nvPr>
            <p:ph type="pic" sz="quarter" idx="13"/>
          </p:nvPr>
        </p:nvSpPr>
        <p:spPr>
          <a:xfrm>
            <a:off x="3492501" y="771525"/>
            <a:ext cx="8699500" cy="5486400"/>
          </a:xfrm>
        </p:spPr>
        <p:txBody>
          <a:bodyPr/>
          <a:lstStyle/>
          <a:p>
            <a:endParaRPr lang="en-US"/>
          </a:p>
        </p:txBody>
      </p:sp>
      <p:sp>
        <p:nvSpPr>
          <p:cNvPr id="13" name="Text Placeholder 12"/>
          <p:cNvSpPr>
            <a:spLocks noGrp="1"/>
          </p:cNvSpPr>
          <p:nvPr>
            <p:ph type="body" sz="quarter" idx="14" hasCustomPrompt="1"/>
          </p:nvPr>
        </p:nvSpPr>
        <p:spPr>
          <a:xfrm>
            <a:off x="241299" y="1047750"/>
            <a:ext cx="3251201" cy="4991100"/>
          </a:xfrm>
        </p:spPr>
        <p:txBody>
          <a:bodyPr anchor="ctr">
            <a:normAutofit/>
          </a:bodyPr>
          <a:lstStyle>
            <a:lvl1pPr marL="0" indent="0">
              <a:buNone/>
              <a:defRPr sz="1400">
                <a:solidFill>
                  <a:srgbClr val="0078D7"/>
                </a:solidFill>
                <a:latin typeface="Segoe UI Light" panose="020B0502040204020203" pitchFamily="34" charset="0"/>
                <a:cs typeface="Segoe UI Light" panose="020B0502040204020203" pitchFamily="34" charset="0"/>
              </a:defRPr>
            </a:lvl1pPr>
            <a:lvl2pPr marL="457200" indent="0">
              <a:buNone/>
              <a:defRPr sz="1900">
                <a:solidFill>
                  <a:srgbClr val="0078D7"/>
                </a:solidFill>
                <a:latin typeface="Segoe UI Light" panose="020B0502040204020203" pitchFamily="34" charset="0"/>
                <a:cs typeface="Segoe UI Light" panose="020B0502040204020203" pitchFamily="34" charset="0"/>
              </a:defRPr>
            </a:lvl2pPr>
            <a:lvl4pPr>
              <a:defRPr lang="en-US" dirty="0" smtClean="0"/>
            </a:lvl4pPr>
            <a:lvl5pPr>
              <a:defRPr lang="en-US" dirty="0"/>
            </a:lvl5pPr>
          </a:lstStyle>
          <a:p>
            <a:pPr lvl="0">
              <a:lnSpc>
                <a:spcPct val="100000"/>
              </a:lnSpc>
              <a:spcBef>
                <a:spcPts val="0"/>
              </a:spcBef>
            </a:pPr>
            <a:r>
              <a:rPr lang="en-GB" sz="1200" dirty="0"/>
              <a:t>Greater customer demand and expectations</a:t>
            </a:r>
          </a:p>
          <a:p>
            <a:pPr lvl="0">
              <a:lnSpc>
                <a:spcPct val="100000"/>
              </a:lnSpc>
              <a:spcBef>
                <a:spcPts val="0"/>
              </a:spcBef>
            </a:pPr>
            <a:r>
              <a:rPr lang="en-US" sz="1200" dirty="0">
                <a:solidFill>
                  <a:schemeClr val="bg1">
                    <a:lumMod val="50000"/>
                  </a:schemeClr>
                </a:solidFill>
                <a:latin typeface="Segoe UI" panose="020B0502040204020203" pitchFamily="34" charset="0"/>
                <a:cs typeface="Segoe UI" panose="020B0502040204020203" pitchFamily="34" charset="0"/>
              </a:rPr>
              <a:t>Add in a short description blurb here. Add in a short description blurb here. Add in a short description blurb here. </a:t>
            </a:r>
          </a:p>
        </p:txBody>
      </p:sp>
    </p:spTree>
    <p:extLst>
      <p:ext uri="{BB962C8B-B14F-4D97-AF65-F5344CB8AC3E}">
        <p14:creationId xmlns:p14="http://schemas.microsoft.com/office/powerpoint/2010/main" val="86005891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evel 1">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976360" y="6356350"/>
            <a:ext cx="2743200" cy="264583"/>
          </a:xfrm>
          <a:prstGeom prst="rect">
            <a:avLst/>
          </a:prstGeom>
        </p:spPr>
        <p:txBody>
          <a:bodyPr/>
          <a:lstStyle/>
          <a:p>
            <a:fld id="{DE9C5245-57D9-4297-A214-1583DC249795}" type="slidenum">
              <a:rPr lang="en-US" smtClean="0"/>
              <a:t>‹#›</a:t>
            </a:fld>
            <a:endParaRPr lang="en-US"/>
          </a:p>
        </p:txBody>
      </p:sp>
      <p:sp>
        <p:nvSpPr>
          <p:cNvPr id="8" name="Picture Placeholder 7"/>
          <p:cNvSpPr>
            <a:spLocks noGrp="1"/>
          </p:cNvSpPr>
          <p:nvPr>
            <p:ph type="pic" sz="quarter" idx="13"/>
          </p:nvPr>
        </p:nvSpPr>
        <p:spPr>
          <a:xfrm>
            <a:off x="0" y="771525"/>
            <a:ext cx="12192000" cy="5486400"/>
          </a:xfrm>
        </p:spPr>
        <p:txBody>
          <a:bodyPr/>
          <a:lstStyle/>
          <a:p>
            <a:endParaRPr lang="en-US"/>
          </a:p>
        </p:txBody>
      </p:sp>
      <p:sp>
        <p:nvSpPr>
          <p:cNvPr id="12" name="Text Placeholder 11"/>
          <p:cNvSpPr>
            <a:spLocks noGrp="1"/>
          </p:cNvSpPr>
          <p:nvPr>
            <p:ph type="body" sz="quarter" idx="14" hasCustomPrompt="1"/>
          </p:nvPr>
        </p:nvSpPr>
        <p:spPr>
          <a:xfrm>
            <a:off x="428622" y="4540695"/>
            <a:ext cx="4533900" cy="552450"/>
          </a:xfrm>
        </p:spPr>
        <p:txBody>
          <a:bodyPr/>
          <a:lstStyle>
            <a:lvl1pPr marL="0" indent="0">
              <a:buNone/>
              <a:defRPr lang="en-US" sz="3100" kern="1200" dirty="0" smtClean="0">
                <a:solidFill>
                  <a:schemeClr val="bg1"/>
                </a:solidFill>
                <a:latin typeface="Segoe UI Light" panose="020B0502040204020203" pitchFamily="34" charset="0"/>
                <a:ea typeface="+mn-ea"/>
                <a:cs typeface="Segoe UI Light" panose="020B0502040204020203" pitchFamily="34" charset="0"/>
              </a:defRPr>
            </a:lvl1pPr>
          </a:lstStyle>
          <a:p>
            <a:pPr lvl="0"/>
            <a:r>
              <a:rPr lang="en-US" dirty="0"/>
              <a:t>Section title</a:t>
            </a:r>
          </a:p>
        </p:txBody>
      </p:sp>
    </p:spTree>
    <p:extLst>
      <p:ext uri="{BB962C8B-B14F-4D97-AF65-F5344CB8AC3E}">
        <p14:creationId xmlns:p14="http://schemas.microsoft.com/office/powerpoint/2010/main" val="78292523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5897449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evel 2 Al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976360" y="6356350"/>
            <a:ext cx="2743200" cy="264583"/>
          </a:xfrm>
          <a:prstGeom prst="rect">
            <a:avLst/>
          </a:prstGeom>
        </p:spPr>
        <p:txBody>
          <a:bodyPr/>
          <a:lstStyle/>
          <a:p>
            <a:fld id="{DE9C5245-57D9-4297-A214-1583DC249795}" type="slidenum">
              <a:rPr lang="en-US" smtClean="0"/>
              <a:t>‹#›</a:t>
            </a:fld>
            <a:endParaRPr lang="en-US"/>
          </a:p>
        </p:txBody>
      </p:sp>
      <p:sp>
        <p:nvSpPr>
          <p:cNvPr id="8" name="Picture Placeholder 7"/>
          <p:cNvSpPr>
            <a:spLocks noGrp="1"/>
          </p:cNvSpPr>
          <p:nvPr>
            <p:ph type="pic" sz="quarter" idx="13"/>
          </p:nvPr>
        </p:nvSpPr>
        <p:spPr>
          <a:xfrm>
            <a:off x="0" y="771525"/>
            <a:ext cx="12192000" cy="5486400"/>
          </a:xfrm>
        </p:spPr>
        <p:txBody>
          <a:bodyPr/>
          <a:lstStyle/>
          <a:p>
            <a:endParaRPr lang="en-US"/>
          </a:p>
        </p:txBody>
      </p:sp>
      <p:sp>
        <p:nvSpPr>
          <p:cNvPr id="12" name="Text Placeholder 11"/>
          <p:cNvSpPr>
            <a:spLocks noGrp="1"/>
          </p:cNvSpPr>
          <p:nvPr>
            <p:ph type="body" sz="quarter" idx="14" hasCustomPrompt="1"/>
          </p:nvPr>
        </p:nvSpPr>
        <p:spPr>
          <a:xfrm>
            <a:off x="428622" y="4540695"/>
            <a:ext cx="4533900" cy="552450"/>
          </a:xfrm>
        </p:spPr>
        <p:txBody>
          <a:bodyPr/>
          <a:lstStyle>
            <a:lvl1pPr marL="0" indent="0">
              <a:buNone/>
              <a:defRPr lang="en-US" sz="3100" kern="1200" dirty="0" smtClean="0">
                <a:solidFill>
                  <a:schemeClr val="bg1"/>
                </a:solidFill>
                <a:latin typeface="Segoe UI Light" panose="020B0502040204020203" pitchFamily="34" charset="0"/>
                <a:ea typeface="+mn-ea"/>
                <a:cs typeface="Segoe UI Light" panose="020B0502040204020203" pitchFamily="34" charset="0"/>
              </a:defRPr>
            </a:lvl1pPr>
          </a:lstStyle>
          <a:p>
            <a:pPr lvl="0"/>
            <a:r>
              <a:rPr lang="en-US" dirty="0"/>
              <a:t>Section title</a:t>
            </a:r>
          </a:p>
        </p:txBody>
      </p:sp>
    </p:spTree>
    <p:extLst>
      <p:ext uri="{BB962C8B-B14F-4D97-AF65-F5344CB8AC3E}">
        <p14:creationId xmlns:p14="http://schemas.microsoft.com/office/powerpoint/2010/main" val="416071486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evel 2">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976360" y="6356350"/>
            <a:ext cx="2743200" cy="264583"/>
          </a:xfrm>
          <a:prstGeom prst="rect">
            <a:avLst/>
          </a:prstGeom>
        </p:spPr>
        <p:txBody>
          <a:bodyPr/>
          <a:lstStyle/>
          <a:p>
            <a:fld id="{DE9C5245-57D9-4297-A214-1583DC249795}" type="slidenum">
              <a:rPr lang="en-US" smtClean="0"/>
              <a:pPr/>
              <a:t>‹#›</a:t>
            </a:fld>
            <a:endParaRPr lang="en-US" dirty="0"/>
          </a:p>
        </p:txBody>
      </p:sp>
      <p:sp>
        <p:nvSpPr>
          <p:cNvPr id="4" name="Content Placeholder 2"/>
          <p:cNvSpPr>
            <a:spLocks noGrp="1"/>
          </p:cNvSpPr>
          <p:nvPr>
            <p:ph idx="1" hasCustomPrompt="1"/>
          </p:nvPr>
        </p:nvSpPr>
        <p:spPr>
          <a:xfrm>
            <a:off x="1160061" y="3040418"/>
            <a:ext cx="10194878" cy="1122150"/>
          </a:xfrm>
        </p:spPr>
        <p:txBody>
          <a:bodyPr numCol="3" anchor="t">
            <a:normAutofit/>
          </a:bodyPr>
          <a:lstStyle>
            <a:lvl1pPr marL="0" indent="0">
              <a:buNone/>
              <a:defRPr>
                <a:solidFill>
                  <a:srgbClr val="0078D7"/>
                </a:solidFill>
                <a:latin typeface="Segoe UI Light" panose="020B0502040204020203" pitchFamily="34" charset="0"/>
                <a:cs typeface="Segoe UI Light" panose="020B0502040204020203" pitchFamily="34" charset="0"/>
              </a:defRPr>
            </a:lvl1pPr>
          </a:lstStyle>
          <a:p>
            <a:pPr lvl="0">
              <a:lnSpc>
                <a:spcPct val="100000"/>
              </a:lnSpc>
              <a:spcBef>
                <a:spcPts val="0"/>
              </a:spcBef>
            </a:pPr>
            <a:r>
              <a:rPr lang="en-US" sz="1200" dirty="0">
                <a:solidFill>
                  <a:schemeClr val="bg1">
                    <a:lumMod val="50000"/>
                  </a:schemeClr>
                </a:solidFill>
                <a:latin typeface="Segoe UI" panose="020B0502040204020203" pitchFamily="34" charset="0"/>
                <a:cs typeface="Segoe UI" panose="020B0502040204020203" pitchFamily="34" charset="0"/>
              </a:rPr>
              <a:t>Subtitle</a:t>
            </a:r>
          </a:p>
          <a:p>
            <a:pPr lvl="0">
              <a:lnSpc>
                <a:spcPct val="100000"/>
              </a:lnSpc>
              <a:spcBef>
                <a:spcPts val="0"/>
              </a:spcBef>
            </a:pPr>
            <a:r>
              <a:rPr lang="en-US" sz="1200" dirty="0">
                <a:solidFill>
                  <a:schemeClr val="bg1">
                    <a:lumMod val="50000"/>
                  </a:schemeClr>
                </a:solidFill>
                <a:latin typeface="Segoe UI" panose="020B0502040204020203" pitchFamily="34" charset="0"/>
                <a:cs typeface="Segoe UI" panose="020B0502040204020203" pitchFamily="34" charset="0"/>
              </a:rPr>
              <a:t>Add a short description here</a:t>
            </a:r>
          </a:p>
        </p:txBody>
      </p:sp>
      <p:sp>
        <p:nvSpPr>
          <p:cNvPr id="7" name="Text Placeholder 6"/>
          <p:cNvSpPr>
            <a:spLocks noGrp="1"/>
          </p:cNvSpPr>
          <p:nvPr>
            <p:ph type="body" sz="quarter" idx="11" hasCustomPrompt="1"/>
          </p:nvPr>
        </p:nvSpPr>
        <p:spPr>
          <a:xfrm>
            <a:off x="1160061" y="2698465"/>
            <a:ext cx="8188325" cy="314657"/>
          </a:xfrm>
        </p:spPr>
        <p:txBody>
          <a:bodyPr>
            <a:normAutofit/>
          </a:bodyPr>
          <a:lstStyle>
            <a:lvl1pPr marL="0" indent="0">
              <a:buNone/>
              <a:defRPr lang="en-US" sz="1900" kern="1200" baseline="0" dirty="0" smtClean="0">
                <a:solidFill>
                  <a:srgbClr val="0078D7"/>
                </a:solidFill>
                <a:latin typeface="Segoe UI Light" panose="020B0502040204020203" pitchFamily="34" charset="0"/>
                <a:ea typeface="+mn-ea"/>
                <a:cs typeface="Segoe UI Light" panose="020B0502040204020203" pitchFamily="34" charset="0"/>
              </a:defRPr>
            </a:lvl1pPr>
          </a:lstStyle>
          <a:p>
            <a:pPr lvl="0"/>
            <a:r>
              <a:rPr lang="en-US" dirty="0"/>
              <a:t>Insert title here</a:t>
            </a:r>
          </a:p>
        </p:txBody>
      </p:sp>
    </p:spTree>
    <p:extLst>
      <p:ext uri="{BB962C8B-B14F-4D97-AF65-F5344CB8AC3E}">
        <p14:creationId xmlns:p14="http://schemas.microsoft.com/office/powerpoint/2010/main" val="183360288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evel 3">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976360" y="6356350"/>
            <a:ext cx="2743200" cy="264583"/>
          </a:xfrm>
          <a:prstGeom prst="rect">
            <a:avLst/>
          </a:prstGeom>
        </p:spPr>
        <p:txBody>
          <a:bodyPr/>
          <a:lstStyle/>
          <a:p>
            <a:fld id="{DE9C5245-57D9-4297-A214-1583DC249795}" type="slidenum">
              <a:rPr lang="en-US" smtClean="0"/>
              <a:t>‹#›</a:t>
            </a:fld>
            <a:endParaRPr lang="en-US"/>
          </a:p>
        </p:txBody>
      </p:sp>
      <p:sp>
        <p:nvSpPr>
          <p:cNvPr id="11" name="Picture Placeholder 7"/>
          <p:cNvSpPr>
            <a:spLocks noGrp="1"/>
          </p:cNvSpPr>
          <p:nvPr>
            <p:ph type="pic" sz="quarter" idx="13"/>
          </p:nvPr>
        </p:nvSpPr>
        <p:spPr>
          <a:xfrm>
            <a:off x="0" y="771525"/>
            <a:ext cx="6124575" cy="5486400"/>
          </a:xfrm>
        </p:spPr>
        <p:txBody>
          <a:bodyPr/>
          <a:lstStyle/>
          <a:p>
            <a:endParaRPr lang="en-US"/>
          </a:p>
        </p:txBody>
      </p:sp>
      <p:sp>
        <p:nvSpPr>
          <p:cNvPr id="13" name="Text Placeholder 12"/>
          <p:cNvSpPr>
            <a:spLocks noGrp="1"/>
          </p:cNvSpPr>
          <p:nvPr>
            <p:ph type="body" sz="quarter" idx="14" hasCustomPrompt="1"/>
          </p:nvPr>
        </p:nvSpPr>
        <p:spPr>
          <a:xfrm>
            <a:off x="6515100" y="1047750"/>
            <a:ext cx="5305425" cy="4991100"/>
          </a:xfrm>
        </p:spPr>
        <p:txBody>
          <a:bodyPr anchor="ctr"/>
          <a:lstStyle>
            <a:lvl1pPr marL="0" indent="0">
              <a:buNone/>
              <a:defRPr sz="1900">
                <a:solidFill>
                  <a:srgbClr val="0078D7"/>
                </a:solidFill>
                <a:latin typeface="Segoe UI Light" panose="020B0502040204020203" pitchFamily="34" charset="0"/>
                <a:cs typeface="Segoe UI Light" panose="020B0502040204020203" pitchFamily="34" charset="0"/>
              </a:defRPr>
            </a:lvl1pPr>
            <a:lvl2pPr marL="457200" indent="0">
              <a:buNone/>
              <a:defRPr sz="1600">
                <a:solidFill>
                  <a:srgbClr val="0078D7"/>
                </a:solidFill>
                <a:latin typeface="Segoe UI Light" panose="020B0502040204020203" pitchFamily="34" charset="0"/>
                <a:cs typeface="Segoe UI Light" panose="020B0502040204020203" pitchFamily="34" charset="0"/>
              </a:defRPr>
            </a:lvl2pPr>
            <a:lvl4pPr>
              <a:defRPr lang="en-US" dirty="0" smtClean="0"/>
            </a:lvl4pPr>
            <a:lvl5pPr>
              <a:defRPr lang="en-US" dirty="0"/>
            </a:lvl5pPr>
          </a:lstStyle>
          <a:p>
            <a:pPr lvl="0"/>
            <a:r>
              <a:rPr lang="en-US" dirty="0"/>
              <a:t>Title</a:t>
            </a:r>
          </a:p>
          <a:p>
            <a:pPr lvl="1"/>
            <a:endParaRPr lang="en-US" dirty="0"/>
          </a:p>
          <a:p>
            <a:pPr lvl="1"/>
            <a:r>
              <a:rPr lang="en-US" dirty="0"/>
              <a:t>Subtitle</a:t>
            </a:r>
          </a:p>
          <a:p>
            <a:pPr lvl="2"/>
            <a:r>
              <a:rPr lang="en-US" dirty="0"/>
              <a:t>Third level</a:t>
            </a:r>
          </a:p>
          <a:p>
            <a:pPr lvl="3"/>
            <a:r>
              <a:rPr lang="en-US" dirty="0"/>
              <a:t>Fourth level</a:t>
            </a:r>
          </a:p>
        </p:txBody>
      </p:sp>
    </p:spTree>
    <p:extLst>
      <p:ext uri="{BB962C8B-B14F-4D97-AF65-F5344CB8AC3E}">
        <p14:creationId xmlns:p14="http://schemas.microsoft.com/office/powerpoint/2010/main" val="97033352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evel 4.2">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100"/>
            </a:lvl1pPr>
          </a:lstStyle>
          <a:p>
            <a:r>
              <a:rPr lang="en-US" dirty="0"/>
              <a:t>Click to edit Master title style</a:t>
            </a:r>
          </a:p>
        </p:txBody>
      </p:sp>
      <p:sp>
        <p:nvSpPr>
          <p:cNvPr id="6" name="Slide Number Placeholder 5"/>
          <p:cNvSpPr>
            <a:spLocks noGrp="1"/>
          </p:cNvSpPr>
          <p:nvPr>
            <p:ph type="sldNum" sz="quarter" idx="12"/>
          </p:nvPr>
        </p:nvSpPr>
        <p:spPr>
          <a:xfrm>
            <a:off x="8976360" y="6356350"/>
            <a:ext cx="2743200" cy="264583"/>
          </a:xfrm>
          <a:prstGeom prst="rect">
            <a:avLst/>
          </a:prstGeom>
        </p:spPr>
        <p:txBody>
          <a:bodyPr/>
          <a:lstStyle/>
          <a:p>
            <a:fld id="{DE9C5245-57D9-4297-A214-1583DC249795}" type="slidenum">
              <a:rPr lang="en-US" smtClean="0"/>
              <a:t>‹#›</a:t>
            </a:fld>
            <a:endParaRPr lang="en-US"/>
          </a:p>
        </p:txBody>
      </p:sp>
    </p:spTree>
    <p:extLst>
      <p:ext uri="{BB962C8B-B14F-4D97-AF65-F5344CB8AC3E}">
        <p14:creationId xmlns:p14="http://schemas.microsoft.com/office/powerpoint/2010/main" val="91256424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evel 4 -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8976360" y="6356350"/>
            <a:ext cx="2743200" cy="264583"/>
          </a:xfrm>
          <a:prstGeom prst="rect">
            <a:avLst/>
          </a:prstGeom>
        </p:spPr>
        <p:txBody>
          <a:bodyPr/>
          <a:lstStyle/>
          <a:p>
            <a:fld id="{DE9C5245-57D9-4297-A214-1583DC249795}" type="slidenum">
              <a:rPr lang="en-US" smtClean="0"/>
              <a:pPr/>
              <a:t>‹#›</a:t>
            </a:fld>
            <a:endParaRPr lang="en-US" dirty="0"/>
          </a:p>
        </p:txBody>
      </p:sp>
      <p:sp>
        <p:nvSpPr>
          <p:cNvPr id="4" name="Rectangle 3"/>
          <p:cNvSpPr/>
          <p:nvPr userDrawn="1"/>
        </p:nvSpPr>
        <p:spPr>
          <a:xfrm>
            <a:off x="0" y="774700"/>
            <a:ext cx="355600" cy="5473700"/>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dirty="0"/>
          </a:p>
        </p:txBody>
      </p:sp>
      <p:sp>
        <p:nvSpPr>
          <p:cNvPr id="6" name="Text Placeholder 15"/>
          <p:cNvSpPr>
            <a:spLocks noGrp="1"/>
          </p:cNvSpPr>
          <p:nvPr>
            <p:ph type="body" sz="quarter" idx="14" hasCustomPrompt="1"/>
          </p:nvPr>
        </p:nvSpPr>
        <p:spPr>
          <a:xfrm>
            <a:off x="8976360" y="6007100"/>
            <a:ext cx="2743200" cy="241300"/>
          </a:xfrm>
        </p:spPr>
        <p:txBody>
          <a:bodyPr>
            <a:normAutofit/>
          </a:bodyPr>
          <a:lstStyle>
            <a:lvl1pPr marL="0" indent="0" algn="r">
              <a:buNone/>
              <a:defRPr sz="800" i="1">
                <a:solidFill>
                  <a:srgbClr val="A5A5A5"/>
                </a:solidFill>
                <a:latin typeface="Segoe UI Light" panose="020B0502040204020203" pitchFamily="34" charset="0"/>
                <a:cs typeface="Segoe UI Light" panose="020B0502040204020203" pitchFamily="34" charset="0"/>
              </a:defRPr>
            </a:lvl1pPr>
          </a:lstStyle>
          <a:p>
            <a:pPr lvl="0"/>
            <a:r>
              <a:rPr lang="en-US" dirty="0"/>
              <a:t>Source: </a:t>
            </a:r>
          </a:p>
        </p:txBody>
      </p:sp>
    </p:spTree>
    <p:extLst>
      <p:ext uri="{BB962C8B-B14F-4D97-AF65-F5344CB8AC3E}">
        <p14:creationId xmlns:p14="http://schemas.microsoft.com/office/powerpoint/2010/main" val="3512151539"/>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evel 4 - Data with Photo">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355600" y="774700"/>
            <a:ext cx="11836400" cy="5473700"/>
          </a:xfrm>
        </p:spPr>
        <p:txBody>
          <a:bodyPr/>
          <a:lstStyle>
            <a:lvl1pPr>
              <a:defRPr lang="en-US"/>
            </a:lvl1pPr>
          </a:lstStyle>
          <a:p>
            <a:endParaRPr lang="en-US"/>
          </a:p>
        </p:txBody>
      </p:sp>
      <p:sp>
        <p:nvSpPr>
          <p:cNvPr id="3" name="Slide Number Placeholder 2"/>
          <p:cNvSpPr>
            <a:spLocks noGrp="1"/>
          </p:cNvSpPr>
          <p:nvPr>
            <p:ph type="sldNum" sz="quarter" idx="10"/>
          </p:nvPr>
        </p:nvSpPr>
        <p:spPr>
          <a:xfrm>
            <a:off x="8976360" y="6356350"/>
            <a:ext cx="2743200" cy="264583"/>
          </a:xfrm>
          <a:prstGeom prst="rect">
            <a:avLst/>
          </a:prstGeom>
        </p:spPr>
        <p:txBody>
          <a:bodyPr/>
          <a:lstStyle/>
          <a:p>
            <a:fld id="{DE9C5245-57D9-4297-A214-1583DC249795}" type="slidenum">
              <a:rPr lang="en-US" smtClean="0"/>
              <a:pPr/>
              <a:t>‹#›</a:t>
            </a:fld>
            <a:endParaRPr lang="en-US" dirty="0"/>
          </a:p>
        </p:txBody>
      </p:sp>
      <p:sp>
        <p:nvSpPr>
          <p:cNvPr id="6" name="Rectangle 5"/>
          <p:cNvSpPr/>
          <p:nvPr userDrawn="1"/>
        </p:nvSpPr>
        <p:spPr>
          <a:xfrm>
            <a:off x="0" y="774700"/>
            <a:ext cx="355600" cy="5473700"/>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dirty="0"/>
              <a:t>%</a:t>
            </a:r>
          </a:p>
        </p:txBody>
      </p:sp>
      <p:sp>
        <p:nvSpPr>
          <p:cNvPr id="8" name="Title 1"/>
          <p:cNvSpPr>
            <a:spLocks noGrp="1"/>
          </p:cNvSpPr>
          <p:nvPr>
            <p:ph type="title" hasCustomPrompt="1"/>
          </p:nvPr>
        </p:nvSpPr>
        <p:spPr>
          <a:xfrm>
            <a:off x="1348740" y="2904065"/>
            <a:ext cx="2956560" cy="920223"/>
          </a:xfrm>
        </p:spPr>
        <p:txBody>
          <a:bodyPr/>
          <a:lstStyle>
            <a:lvl1pPr>
              <a:defRPr/>
            </a:lvl1pPr>
          </a:lstStyle>
          <a:p>
            <a:r>
              <a:rPr lang="en-US" dirty="0"/>
              <a:t>Data point 1</a:t>
            </a:r>
          </a:p>
        </p:txBody>
      </p:sp>
      <p:sp>
        <p:nvSpPr>
          <p:cNvPr id="11" name="Text Placeholder 7"/>
          <p:cNvSpPr>
            <a:spLocks noGrp="1"/>
          </p:cNvSpPr>
          <p:nvPr>
            <p:ph type="body" sz="quarter" idx="11" hasCustomPrompt="1"/>
          </p:nvPr>
        </p:nvSpPr>
        <p:spPr>
          <a:xfrm>
            <a:off x="4574540" y="2904064"/>
            <a:ext cx="2956560" cy="920223"/>
          </a:xfrm>
        </p:spPr>
        <p:txBody>
          <a:bodyPr vert="horz" lIns="91440" tIns="45720" rIns="91440" bIns="45720" rtlCol="0" anchor="ctr">
            <a:noAutofit/>
          </a:bodyPr>
          <a:lstStyle>
            <a:lvl1pPr>
              <a:defRPr lang="en-US" sz="2000" dirty="0">
                <a:solidFill>
                  <a:srgbClr val="0078D7"/>
                </a:solidFill>
                <a:latin typeface="Segoe UI Light" panose="020B0502040204020203" pitchFamily="34" charset="0"/>
                <a:ea typeface="+mj-ea"/>
                <a:cs typeface="Segoe UI Light" panose="020B0502040204020203" pitchFamily="34" charset="0"/>
              </a:defRPr>
            </a:lvl1pPr>
          </a:lstStyle>
          <a:p>
            <a:pPr lvl="0">
              <a:spcBef>
                <a:spcPct val="0"/>
              </a:spcBef>
              <a:buNone/>
            </a:pPr>
            <a:r>
              <a:rPr lang="en-US" dirty="0"/>
              <a:t>Data point 2</a:t>
            </a:r>
          </a:p>
        </p:txBody>
      </p:sp>
      <p:sp>
        <p:nvSpPr>
          <p:cNvPr id="12" name="Text Placeholder 7"/>
          <p:cNvSpPr>
            <a:spLocks noGrp="1"/>
          </p:cNvSpPr>
          <p:nvPr>
            <p:ph type="body" sz="quarter" idx="12" hasCustomPrompt="1"/>
          </p:nvPr>
        </p:nvSpPr>
        <p:spPr>
          <a:xfrm>
            <a:off x="7800340" y="2904063"/>
            <a:ext cx="2956560" cy="920223"/>
          </a:xfrm>
        </p:spPr>
        <p:txBody>
          <a:bodyPr vert="horz" lIns="91440" tIns="45720" rIns="91440" bIns="45720" rtlCol="0" anchor="ctr">
            <a:normAutofit/>
          </a:bodyPr>
          <a:lstStyle>
            <a:lvl1pPr>
              <a:defRPr lang="en-US" dirty="0">
                <a:solidFill>
                  <a:srgbClr val="0078D7"/>
                </a:solidFill>
                <a:latin typeface="Segoe UI Light" panose="020B0502040204020203" pitchFamily="34" charset="0"/>
                <a:ea typeface="+mj-ea"/>
                <a:cs typeface="Segoe UI Light" panose="020B0502040204020203" pitchFamily="34" charset="0"/>
              </a:defRPr>
            </a:lvl1pPr>
          </a:lstStyle>
          <a:p>
            <a:pPr lvl="0">
              <a:spcBef>
                <a:spcPct val="0"/>
              </a:spcBef>
              <a:buNone/>
            </a:pPr>
            <a:r>
              <a:rPr lang="en-US" dirty="0"/>
              <a:t>Data point 3</a:t>
            </a:r>
          </a:p>
        </p:txBody>
      </p:sp>
      <p:sp>
        <p:nvSpPr>
          <p:cNvPr id="14" name="Text Placeholder 15"/>
          <p:cNvSpPr>
            <a:spLocks noGrp="1"/>
          </p:cNvSpPr>
          <p:nvPr>
            <p:ph type="body" sz="quarter" idx="14" hasCustomPrompt="1"/>
          </p:nvPr>
        </p:nvSpPr>
        <p:spPr>
          <a:xfrm>
            <a:off x="8976360" y="6007100"/>
            <a:ext cx="2743200" cy="241300"/>
          </a:xfrm>
        </p:spPr>
        <p:txBody>
          <a:bodyPr>
            <a:normAutofit/>
          </a:bodyPr>
          <a:lstStyle>
            <a:lvl1pPr marL="0" indent="0" algn="r">
              <a:buNone/>
              <a:defRPr sz="800" i="1">
                <a:solidFill>
                  <a:srgbClr val="A5A5A5"/>
                </a:solidFill>
                <a:latin typeface="Segoe UI Light" panose="020B0502040204020203" pitchFamily="34" charset="0"/>
                <a:cs typeface="Segoe UI Light" panose="020B0502040204020203" pitchFamily="34" charset="0"/>
              </a:defRPr>
            </a:lvl1pPr>
          </a:lstStyle>
          <a:p>
            <a:pPr lvl="0"/>
            <a:r>
              <a:rPr lang="en-US" dirty="0"/>
              <a:t>Source: </a:t>
            </a:r>
          </a:p>
        </p:txBody>
      </p:sp>
    </p:spTree>
    <p:extLst>
      <p:ext uri="{BB962C8B-B14F-4D97-AF65-F5344CB8AC3E}">
        <p14:creationId xmlns:p14="http://schemas.microsoft.com/office/powerpoint/2010/main" val="20971043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evel 4 - Chart with Photo">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355600" y="772582"/>
            <a:ext cx="11836400" cy="5475818"/>
          </a:xfrm>
        </p:spPr>
        <p:txBody>
          <a:bodyPr/>
          <a:lstStyle>
            <a:lvl1pPr>
              <a:defRPr lang="en-US"/>
            </a:lvl1p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8976360" y="6356350"/>
            <a:ext cx="2743200" cy="264583"/>
          </a:xfrm>
          <a:prstGeom prst="rect">
            <a:avLst/>
          </a:prstGeom>
        </p:spPr>
        <p:txBody>
          <a:bodyPr/>
          <a:lstStyle/>
          <a:p>
            <a:fld id="{DE9C5245-57D9-4297-A214-1583DC249795}" type="slidenum">
              <a:rPr lang="en-US" smtClean="0"/>
              <a:pPr/>
              <a:t>‹#›</a:t>
            </a:fld>
            <a:endParaRPr lang="en-US" dirty="0"/>
          </a:p>
        </p:txBody>
      </p:sp>
      <p:sp>
        <p:nvSpPr>
          <p:cNvPr id="4" name="Rectangle 3"/>
          <p:cNvSpPr/>
          <p:nvPr userDrawn="1"/>
        </p:nvSpPr>
        <p:spPr>
          <a:xfrm>
            <a:off x="0" y="774700"/>
            <a:ext cx="355600" cy="5473700"/>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dirty="0"/>
              <a:t>%</a:t>
            </a:r>
          </a:p>
        </p:txBody>
      </p:sp>
      <p:sp>
        <p:nvSpPr>
          <p:cNvPr id="8" name="Text Placeholder 15"/>
          <p:cNvSpPr>
            <a:spLocks noGrp="1"/>
          </p:cNvSpPr>
          <p:nvPr>
            <p:ph type="body" sz="quarter" idx="14" hasCustomPrompt="1"/>
          </p:nvPr>
        </p:nvSpPr>
        <p:spPr>
          <a:xfrm>
            <a:off x="8976360" y="6007100"/>
            <a:ext cx="2743200" cy="241300"/>
          </a:xfrm>
        </p:spPr>
        <p:txBody>
          <a:bodyPr>
            <a:normAutofit/>
          </a:bodyPr>
          <a:lstStyle>
            <a:lvl1pPr marL="0" indent="0" algn="r">
              <a:buNone/>
              <a:defRPr sz="800" i="1">
                <a:solidFill>
                  <a:srgbClr val="A5A5A5"/>
                </a:solidFill>
                <a:latin typeface="Segoe UI Light" panose="020B0502040204020203" pitchFamily="34" charset="0"/>
                <a:cs typeface="Segoe UI Light" panose="020B0502040204020203" pitchFamily="34" charset="0"/>
              </a:defRPr>
            </a:lvl1pPr>
          </a:lstStyle>
          <a:p>
            <a:pPr lvl="0"/>
            <a:r>
              <a:rPr lang="en-US" dirty="0"/>
              <a:t>Source: </a:t>
            </a:r>
          </a:p>
        </p:txBody>
      </p:sp>
    </p:spTree>
    <p:extLst>
      <p:ext uri="{BB962C8B-B14F-4D97-AF65-F5344CB8AC3E}">
        <p14:creationId xmlns:p14="http://schemas.microsoft.com/office/powerpoint/2010/main" val="67201452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evel 4 - Data with Photo split">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355600" y="774700"/>
            <a:ext cx="4843721" cy="5473700"/>
          </a:xfrm>
        </p:spPr>
        <p:txBody>
          <a:bodyPr/>
          <a:lstStyle>
            <a:lvl1pPr>
              <a:defRPr lang="en-US"/>
            </a:lvl1pPr>
          </a:lstStyle>
          <a:p>
            <a:endParaRPr lang="en-US"/>
          </a:p>
        </p:txBody>
      </p:sp>
      <p:sp>
        <p:nvSpPr>
          <p:cNvPr id="3" name="Slide Number Placeholder 2"/>
          <p:cNvSpPr>
            <a:spLocks noGrp="1"/>
          </p:cNvSpPr>
          <p:nvPr>
            <p:ph type="sldNum" sz="quarter" idx="10"/>
          </p:nvPr>
        </p:nvSpPr>
        <p:spPr>
          <a:xfrm>
            <a:off x="8976360" y="6356350"/>
            <a:ext cx="2743200" cy="264583"/>
          </a:xfrm>
          <a:prstGeom prst="rect">
            <a:avLst/>
          </a:prstGeom>
        </p:spPr>
        <p:txBody>
          <a:bodyPr/>
          <a:lstStyle/>
          <a:p>
            <a:fld id="{DE9C5245-57D9-4297-A214-1583DC249795}" type="slidenum">
              <a:rPr lang="en-US" smtClean="0"/>
              <a:pPr/>
              <a:t>‹#›</a:t>
            </a:fld>
            <a:endParaRPr lang="en-US" dirty="0"/>
          </a:p>
        </p:txBody>
      </p:sp>
      <p:sp>
        <p:nvSpPr>
          <p:cNvPr id="6" name="Rectangle 5"/>
          <p:cNvSpPr/>
          <p:nvPr userDrawn="1"/>
        </p:nvSpPr>
        <p:spPr>
          <a:xfrm>
            <a:off x="0" y="774700"/>
            <a:ext cx="355600" cy="5473700"/>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dirty="0"/>
              <a:t>%</a:t>
            </a:r>
          </a:p>
        </p:txBody>
      </p:sp>
      <p:sp>
        <p:nvSpPr>
          <p:cNvPr id="11" name="Text Placeholder 7"/>
          <p:cNvSpPr>
            <a:spLocks noGrp="1"/>
          </p:cNvSpPr>
          <p:nvPr>
            <p:ph type="body" sz="quarter" idx="11" hasCustomPrompt="1"/>
          </p:nvPr>
        </p:nvSpPr>
        <p:spPr>
          <a:xfrm>
            <a:off x="7570884" y="1679834"/>
            <a:ext cx="2775511" cy="920223"/>
          </a:xfrm>
        </p:spPr>
        <p:txBody>
          <a:bodyPr vert="horz" lIns="91440" tIns="45720" rIns="91440" bIns="45720" rtlCol="0" anchor="ctr">
            <a:noAutofit/>
          </a:bodyPr>
          <a:lstStyle>
            <a:lvl1pPr>
              <a:defRPr lang="en-US" sz="2000" dirty="0">
                <a:solidFill>
                  <a:srgbClr val="0078D7"/>
                </a:solidFill>
                <a:latin typeface="Segoe UI Light" panose="020B0502040204020203" pitchFamily="34" charset="0"/>
                <a:ea typeface="+mj-ea"/>
                <a:cs typeface="Segoe UI Light" panose="020B0502040204020203" pitchFamily="34" charset="0"/>
              </a:defRPr>
            </a:lvl1pPr>
          </a:lstStyle>
          <a:p>
            <a:pPr lvl="0">
              <a:spcBef>
                <a:spcPct val="0"/>
              </a:spcBef>
              <a:buNone/>
            </a:pPr>
            <a:r>
              <a:rPr lang="en-US" dirty="0"/>
              <a:t>Data point 1</a:t>
            </a:r>
          </a:p>
        </p:txBody>
      </p:sp>
      <p:sp>
        <p:nvSpPr>
          <p:cNvPr id="12" name="Text Placeholder 7"/>
          <p:cNvSpPr>
            <a:spLocks noGrp="1"/>
          </p:cNvSpPr>
          <p:nvPr>
            <p:ph type="body" sz="quarter" idx="12" hasCustomPrompt="1"/>
          </p:nvPr>
        </p:nvSpPr>
        <p:spPr>
          <a:xfrm>
            <a:off x="7570884" y="3051438"/>
            <a:ext cx="2775511" cy="920223"/>
          </a:xfrm>
        </p:spPr>
        <p:txBody>
          <a:bodyPr vert="horz" lIns="91440" tIns="45720" rIns="91440" bIns="45720" rtlCol="0" anchor="ctr">
            <a:normAutofit/>
          </a:bodyPr>
          <a:lstStyle>
            <a:lvl1pPr>
              <a:defRPr lang="en-US" dirty="0">
                <a:solidFill>
                  <a:srgbClr val="0078D7"/>
                </a:solidFill>
                <a:latin typeface="Segoe UI Light" panose="020B0502040204020203" pitchFamily="34" charset="0"/>
                <a:ea typeface="+mj-ea"/>
                <a:cs typeface="Segoe UI Light" panose="020B0502040204020203" pitchFamily="34" charset="0"/>
              </a:defRPr>
            </a:lvl1pPr>
          </a:lstStyle>
          <a:p>
            <a:pPr lvl="0">
              <a:spcBef>
                <a:spcPct val="0"/>
              </a:spcBef>
              <a:buNone/>
            </a:pPr>
            <a:r>
              <a:rPr lang="en-US" dirty="0"/>
              <a:t>Data point 2</a:t>
            </a:r>
          </a:p>
        </p:txBody>
      </p:sp>
      <p:sp>
        <p:nvSpPr>
          <p:cNvPr id="9" name="Text Placeholder 7"/>
          <p:cNvSpPr>
            <a:spLocks noGrp="1"/>
          </p:cNvSpPr>
          <p:nvPr>
            <p:ph type="body" sz="quarter" idx="14" hasCustomPrompt="1"/>
          </p:nvPr>
        </p:nvSpPr>
        <p:spPr>
          <a:xfrm>
            <a:off x="7570884" y="4423042"/>
            <a:ext cx="2775511" cy="920223"/>
          </a:xfrm>
        </p:spPr>
        <p:txBody>
          <a:bodyPr vert="horz" lIns="91440" tIns="45720" rIns="91440" bIns="45720" rtlCol="0" anchor="ctr">
            <a:normAutofit/>
          </a:bodyPr>
          <a:lstStyle>
            <a:lvl1pPr>
              <a:defRPr lang="en-US" dirty="0">
                <a:solidFill>
                  <a:srgbClr val="0078D7"/>
                </a:solidFill>
                <a:latin typeface="Segoe UI Light" panose="020B0502040204020203" pitchFamily="34" charset="0"/>
                <a:ea typeface="+mj-ea"/>
                <a:cs typeface="Segoe UI Light" panose="020B0502040204020203" pitchFamily="34" charset="0"/>
              </a:defRPr>
            </a:lvl1pPr>
          </a:lstStyle>
          <a:p>
            <a:pPr lvl="0">
              <a:spcBef>
                <a:spcPct val="0"/>
              </a:spcBef>
              <a:buNone/>
            </a:pPr>
            <a:r>
              <a:rPr lang="en-US" dirty="0"/>
              <a:t>Data point 3</a:t>
            </a:r>
          </a:p>
        </p:txBody>
      </p:sp>
      <p:sp>
        <p:nvSpPr>
          <p:cNvPr id="13" name="Text Placeholder 15"/>
          <p:cNvSpPr>
            <a:spLocks noGrp="1"/>
          </p:cNvSpPr>
          <p:nvPr>
            <p:ph type="body" sz="quarter" idx="15" hasCustomPrompt="1"/>
          </p:nvPr>
        </p:nvSpPr>
        <p:spPr>
          <a:xfrm>
            <a:off x="8976360" y="6007100"/>
            <a:ext cx="2743200" cy="241300"/>
          </a:xfrm>
        </p:spPr>
        <p:txBody>
          <a:bodyPr>
            <a:normAutofit/>
          </a:bodyPr>
          <a:lstStyle>
            <a:lvl1pPr marL="0" indent="0" algn="r">
              <a:buNone/>
              <a:defRPr sz="800" i="1">
                <a:solidFill>
                  <a:srgbClr val="A5A5A5"/>
                </a:solidFill>
                <a:latin typeface="Segoe UI Light" panose="020B0502040204020203" pitchFamily="34" charset="0"/>
                <a:cs typeface="Segoe UI Light" panose="020B0502040204020203" pitchFamily="34" charset="0"/>
              </a:defRPr>
            </a:lvl1pPr>
          </a:lstStyle>
          <a:p>
            <a:pPr lvl="0"/>
            <a:r>
              <a:rPr lang="en-US" dirty="0"/>
              <a:t>Source: </a:t>
            </a:r>
          </a:p>
        </p:txBody>
      </p:sp>
    </p:spTree>
    <p:extLst>
      <p:ext uri="{BB962C8B-B14F-4D97-AF65-F5344CB8AC3E}">
        <p14:creationId xmlns:p14="http://schemas.microsoft.com/office/powerpoint/2010/main" val="8727371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Level 4 - Chart with Photo split">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355601" y="772582"/>
            <a:ext cx="4822456" cy="5475818"/>
          </a:xfrm>
        </p:spPr>
        <p:txBody>
          <a:bodyPr/>
          <a:lstStyle>
            <a:lvl1pPr>
              <a:defRPr lang="en-US"/>
            </a:lvl1pPr>
          </a:lstStyle>
          <a:p>
            <a:endParaRPr lang="en-US"/>
          </a:p>
        </p:txBody>
      </p:sp>
      <p:sp>
        <p:nvSpPr>
          <p:cNvPr id="2" name="Title 1"/>
          <p:cNvSpPr>
            <a:spLocks noGrp="1"/>
          </p:cNvSpPr>
          <p:nvPr>
            <p:ph type="title"/>
          </p:nvPr>
        </p:nvSpPr>
        <p:spPr>
          <a:xfrm>
            <a:off x="5461000" y="770465"/>
            <a:ext cx="6258560" cy="920223"/>
          </a:xfrm>
        </p:spPr>
        <p:txBody>
          <a:bodyPr/>
          <a:lstStyle/>
          <a:p>
            <a:r>
              <a:rPr lang="en-US"/>
              <a:t>Click to edit Master title style</a:t>
            </a:r>
          </a:p>
        </p:txBody>
      </p:sp>
      <p:sp>
        <p:nvSpPr>
          <p:cNvPr id="3" name="Slide Number Placeholder 2"/>
          <p:cNvSpPr>
            <a:spLocks noGrp="1"/>
          </p:cNvSpPr>
          <p:nvPr>
            <p:ph type="sldNum" sz="quarter" idx="10"/>
          </p:nvPr>
        </p:nvSpPr>
        <p:spPr>
          <a:xfrm>
            <a:off x="8976360" y="6356350"/>
            <a:ext cx="2743200" cy="264583"/>
          </a:xfrm>
          <a:prstGeom prst="rect">
            <a:avLst/>
          </a:prstGeom>
        </p:spPr>
        <p:txBody>
          <a:bodyPr/>
          <a:lstStyle/>
          <a:p>
            <a:fld id="{DE9C5245-57D9-4297-A214-1583DC249795}" type="slidenum">
              <a:rPr lang="en-US" smtClean="0"/>
              <a:pPr/>
              <a:t>‹#›</a:t>
            </a:fld>
            <a:endParaRPr lang="en-US" dirty="0"/>
          </a:p>
        </p:txBody>
      </p:sp>
      <p:sp>
        <p:nvSpPr>
          <p:cNvPr id="4" name="Rectangle 3"/>
          <p:cNvSpPr/>
          <p:nvPr userDrawn="1"/>
        </p:nvSpPr>
        <p:spPr>
          <a:xfrm>
            <a:off x="0" y="774700"/>
            <a:ext cx="355600" cy="5473700"/>
          </a:xfrm>
          <a:prstGeom prst="rect">
            <a:avLst/>
          </a:prstGeom>
          <a:solidFill>
            <a:srgbClr val="007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dirty="0"/>
          </a:p>
        </p:txBody>
      </p:sp>
      <p:sp>
        <p:nvSpPr>
          <p:cNvPr id="8" name="Text Placeholder 15"/>
          <p:cNvSpPr>
            <a:spLocks noGrp="1"/>
          </p:cNvSpPr>
          <p:nvPr>
            <p:ph type="body" sz="quarter" idx="14" hasCustomPrompt="1"/>
          </p:nvPr>
        </p:nvSpPr>
        <p:spPr>
          <a:xfrm>
            <a:off x="8976360" y="6007100"/>
            <a:ext cx="2743200" cy="241300"/>
          </a:xfrm>
        </p:spPr>
        <p:txBody>
          <a:bodyPr>
            <a:normAutofit/>
          </a:bodyPr>
          <a:lstStyle>
            <a:lvl1pPr marL="0" indent="0" algn="r">
              <a:buNone/>
              <a:defRPr sz="800" i="1">
                <a:solidFill>
                  <a:srgbClr val="A5A5A5"/>
                </a:solidFill>
                <a:latin typeface="Segoe UI Light" panose="020B0502040204020203" pitchFamily="34" charset="0"/>
                <a:cs typeface="Segoe UI Light" panose="020B0502040204020203" pitchFamily="34" charset="0"/>
              </a:defRPr>
            </a:lvl1pPr>
          </a:lstStyle>
          <a:p>
            <a:pPr lvl="0"/>
            <a:r>
              <a:rPr lang="en-US" dirty="0"/>
              <a:t>Source: </a:t>
            </a:r>
          </a:p>
        </p:txBody>
      </p:sp>
    </p:spTree>
    <p:extLst>
      <p:ext uri="{BB962C8B-B14F-4D97-AF65-F5344CB8AC3E}">
        <p14:creationId xmlns:p14="http://schemas.microsoft.com/office/powerpoint/2010/main" val="265571401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976360" y="6356350"/>
            <a:ext cx="2743200" cy="264583"/>
          </a:xfrm>
          <a:prstGeom prst="rect">
            <a:avLst/>
          </a:prstGeom>
        </p:spPr>
        <p:txBody>
          <a:bodyPr/>
          <a:lstStyle/>
          <a:p>
            <a:fld id="{DE9C5245-57D9-4297-A214-1583DC249795}" type="slidenum">
              <a:rPr lang="en-US" smtClean="0"/>
              <a:pPr/>
              <a:t>‹#›</a:t>
            </a:fld>
            <a:endParaRPr lang="en-US" dirty="0"/>
          </a:p>
        </p:txBody>
      </p:sp>
      <p:sp>
        <p:nvSpPr>
          <p:cNvPr id="5" name="Content Placeholder 2"/>
          <p:cNvSpPr>
            <a:spLocks noGrp="1"/>
          </p:cNvSpPr>
          <p:nvPr>
            <p:ph idx="1" hasCustomPrompt="1"/>
          </p:nvPr>
        </p:nvSpPr>
        <p:spPr>
          <a:xfrm>
            <a:off x="3234280" y="3667328"/>
            <a:ext cx="5907450" cy="680066"/>
          </a:xfrm>
        </p:spPr>
        <p:txBody>
          <a:bodyPr numCol="1" anchor="t">
            <a:normAutofit/>
          </a:bodyPr>
          <a:lstStyle>
            <a:lvl1pPr marL="0" indent="0" algn="r">
              <a:buNone/>
              <a:defRPr sz="1200" i="1">
                <a:solidFill>
                  <a:srgbClr val="505050"/>
                </a:solidFill>
                <a:latin typeface="Segoe UI Light" panose="020B0502040204020203" pitchFamily="34" charset="0"/>
                <a:cs typeface="Segoe UI Light" panose="020B0502040204020203" pitchFamily="34" charset="0"/>
              </a:defRPr>
            </a:lvl1pPr>
          </a:lstStyle>
          <a:p>
            <a:pPr lvl="0">
              <a:lnSpc>
                <a:spcPct val="100000"/>
              </a:lnSpc>
              <a:spcBef>
                <a:spcPts val="0"/>
              </a:spcBef>
            </a:pPr>
            <a:r>
              <a:rPr lang="en-US" sz="1200" dirty="0">
                <a:solidFill>
                  <a:schemeClr val="bg1">
                    <a:lumMod val="50000"/>
                  </a:schemeClr>
                </a:solidFill>
                <a:latin typeface="Segoe UI" panose="020B0502040204020203" pitchFamily="34" charset="0"/>
                <a:cs typeface="Segoe UI" panose="020B0502040204020203" pitchFamily="34" charset="0"/>
              </a:rPr>
              <a:t>-Author</a:t>
            </a:r>
          </a:p>
        </p:txBody>
      </p:sp>
      <p:sp>
        <p:nvSpPr>
          <p:cNvPr id="6" name="Text Placeholder 6"/>
          <p:cNvSpPr>
            <a:spLocks noGrp="1"/>
          </p:cNvSpPr>
          <p:nvPr>
            <p:ph type="body" sz="quarter" idx="11" hasCustomPrompt="1"/>
          </p:nvPr>
        </p:nvSpPr>
        <p:spPr>
          <a:xfrm>
            <a:off x="3234280" y="2996119"/>
            <a:ext cx="5907450" cy="671209"/>
          </a:xfrm>
        </p:spPr>
        <p:txBody>
          <a:bodyPr>
            <a:normAutofit/>
          </a:bodyPr>
          <a:lstStyle>
            <a:lvl1pPr marL="0" indent="0">
              <a:buNone/>
              <a:defRPr lang="en-US" sz="1900" kern="1200" baseline="0" dirty="0" smtClean="0">
                <a:solidFill>
                  <a:srgbClr val="0078D7"/>
                </a:solidFill>
                <a:latin typeface="Segoe UI Light" panose="020B0502040204020203" pitchFamily="34" charset="0"/>
                <a:ea typeface="+mn-ea"/>
                <a:cs typeface="Segoe UI Light" panose="020B0502040204020203" pitchFamily="34" charset="0"/>
              </a:defRPr>
            </a:lvl1pPr>
          </a:lstStyle>
          <a:p>
            <a:pPr lvl="0"/>
            <a:r>
              <a:rPr lang="en-US" dirty="0"/>
              <a:t>“Insert quote here”</a:t>
            </a:r>
          </a:p>
        </p:txBody>
      </p:sp>
    </p:spTree>
    <p:extLst>
      <p:ext uri="{BB962C8B-B14F-4D97-AF65-F5344CB8AC3E}">
        <p14:creationId xmlns:p14="http://schemas.microsoft.com/office/powerpoint/2010/main" val="97079163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420447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0" y="771525"/>
            <a:ext cx="12192000" cy="5486400"/>
          </a:xfrm>
        </p:spPr>
        <p:txBody>
          <a:bodyPr/>
          <a:lstStyle/>
          <a:p>
            <a:endParaRPr lang="en-US"/>
          </a:p>
        </p:txBody>
      </p:sp>
      <p:sp>
        <p:nvSpPr>
          <p:cNvPr id="3" name="Slide Number Placeholder 2"/>
          <p:cNvSpPr>
            <a:spLocks noGrp="1"/>
          </p:cNvSpPr>
          <p:nvPr>
            <p:ph type="sldNum" sz="quarter" idx="10"/>
          </p:nvPr>
        </p:nvSpPr>
        <p:spPr>
          <a:xfrm>
            <a:off x="8976360" y="6356350"/>
            <a:ext cx="2743200" cy="264583"/>
          </a:xfrm>
          <a:prstGeom prst="rect">
            <a:avLst/>
          </a:prstGeom>
        </p:spPr>
        <p:txBody>
          <a:bodyPr/>
          <a:lstStyle/>
          <a:p>
            <a:fld id="{DE9C5245-57D9-4297-A214-1583DC249795}" type="slidenum">
              <a:rPr lang="en-US" smtClean="0"/>
              <a:pPr/>
              <a:t>‹#›</a:t>
            </a:fld>
            <a:endParaRPr lang="en-US" dirty="0"/>
          </a:p>
        </p:txBody>
      </p:sp>
      <p:sp>
        <p:nvSpPr>
          <p:cNvPr id="5" name="Content Placeholder 2"/>
          <p:cNvSpPr>
            <a:spLocks noGrp="1"/>
          </p:cNvSpPr>
          <p:nvPr>
            <p:ph idx="1" hasCustomPrompt="1"/>
          </p:nvPr>
        </p:nvSpPr>
        <p:spPr>
          <a:xfrm>
            <a:off x="3234280" y="3667328"/>
            <a:ext cx="5907450" cy="680066"/>
          </a:xfrm>
        </p:spPr>
        <p:txBody>
          <a:bodyPr numCol="1" anchor="t">
            <a:normAutofit/>
          </a:bodyPr>
          <a:lstStyle>
            <a:lvl1pPr marL="0" indent="0" algn="r">
              <a:buNone/>
              <a:defRPr sz="1200" i="1">
                <a:solidFill>
                  <a:srgbClr val="505050"/>
                </a:solidFill>
                <a:latin typeface="Segoe UI Light" panose="020B0502040204020203" pitchFamily="34" charset="0"/>
                <a:cs typeface="Segoe UI Light" panose="020B0502040204020203" pitchFamily="34" charset="0"/>
              </a:defRPr>
            </a:lvl1pPr>
          </a:lstStyle>
          <a:p>
            <a:pPr lvl="0">
              <a:lnSpc>
                <a:spcPct val="100000"/>
              </a:lnSpc>
              <a:spcBef>
                <a:spcPts val="0"/>
              </a:spcBef>
            </a:pPr>
            <a:r>
              <a:rPr lang="en-US" sz="1200" dirty="0">
                <a:solidFill>
                  <a:schemeClr val="bg1">
                    <a:lumMod val="50000"/>
                  </a:schemeClr>
                </a:solidFill>
                <a:latin typeface="Segoe UI" panose="020B0502040204020203" pitchFamily="34" charset="0"/>
                <a:cs typeface="Segoe UI" panose="020B0502040204020203" pitchFamily="34" charset="0"/>
              </a:rPr>
              <a:t>-Author</a:t>
            </a:r>
          </a:p>
        </p:txBody>
      </p:sp>
      <p:sp>
        <p:nvSpPr>
          <p:cNvPr id="6" name="Text Placeholder 6"/>
          <p:cNvSpPr>
            <a:spLocks noGrp="1"/>
          </p:cNvSpPr>
          <p:nvPr>
            <p:ph type="body" sz="quarter" idx="11" hasCustomPrompt="1"/>
          </p:nvPr>
        </p:nvSpPr>
        <p:spPr>
          <a:xfrm>
            <a:off x="3234280" y="2996119"/>
            <a:ext cx="5907450" cy="671209"/>
          </a:xfrm>
        </p:spPr>
        <p:txBody>
          <a:bodyPr>
            <a:normAutofit/>
          </a:bodyPr>
          <a:lstStyle>
            <a:lvl1pPr marL="0" indent="0">
              <a:buNone/>
              <a:defRPr lang="en-US" sz="1900" kern="1200" baseline="0" dirty="0" smtClean="0">
                <a:solidFill>
                  <a:srgbClr val="0078D7"/>
                </a:solidFill>
                <a:latin typeface="Segoe UI Light" panose="020B0502040204020203" pitchFamily="34" charset="0"/>
                <a:ea typeface="+mn-ea"/>
                <a:cs typeface="Segoe UI Light" panose="020B0502040204020203" pitchFamily="34" charset="0"/>
              </a:defRPr>
            </a:lvl1pPr>
          </a:lstStyle>
          <a:p>
            <a:pPr lvl="0"/>
            <a:r>
              <a:rPr lang="en-US" dirty="0"/>
              <a:t>“Insert quote here”</a:t>
            </a:r>
          </a:p>
        </p:txBody>
      </p:sp>
    </p:spTree>
    <p:extLst>
      <p:ext uri="{BB962C8B-B14F-4D97-AF65-F5344CB8AC3E}">
        <p14:creationId xmlns:p14="http://schemas.microsoft.com/office/powerpoint/2010/main" val="1260326343"/>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Agenda Alt 1">
    <p:spTree>
      <p:nvGrpSpPr>
        <p:cNvPr id="1" name=""/>
        <p:cNvGrpSpPr/>
        <p:nvPr/>
      </p:nvGrpSpPr>
      <p:grpSpPr>
        <a:xfrm>
          <a:off x="0" y="0"/>
          <a:ext cx="0" cy="0"/>
          <a:chOff x="0" y="0"/>
          <a:chExt cx="0" cy="0"/>
        </a:xfrm>
      </p:grpSpPr>
      <p:sp>
        <p:nvSpPr>
          <p:cNvPr id="5" name="Picture Placeholder 7"/>
          <p:cNvSpPr>
            <a:spLocks noGrp="1"/>
          </p:cNvSpPr>
          <p:nvPr>
            <p:ph type="pic" sz="quarter" idx="13"/>
          </p:nvPr>
        </p:nvSpPr>
        <p:spPr>
          <a:xfrm>
            <a:off x="0" y="771525"/>
            <a:ext cx="12192000" cy="5486400"/>
          </a:xfrm>
        </p:spPr>
        <p:txBody>
          <a:bodyPr/>
          <a:lstStyle/>
          <a:p>
            <a:endParaRPr lang="en-US"/>
          </a:p>
        </p:txBody>
      </p:sp>
      <p:sp>
        <p:nvSpPr>
          <p:cNvPr id="3" name="Slide Number Placeholder 2"/>
          <p:cNvSpPr>
            <a:spLocks noGrp="1"/>
          </p:cNvSpPr>
          <p:nvPr>
            <p:ph type="sldNum" sz="quarter" idx="10"/>
          </p:nvPr>
        </p:nvSpPr>
        <p:spPr>
          <a:xfrm>
            <a:off x="8976360" y="6356350"/>
            <a:ext cx="2743200" cy="264583"/>
          </a:xfrm>
          <a:prstGeom prst="rect">
            <a:avLst/>
          </a:prstGeom>
        </p:spPr>
        <p:txBody>
          <a:bodyPr/>
          <a:lstStyle/>
          <a:p>
            <a:fld id="{DE9C5245-57D9-4297-A214-1583DC249795}" type="slidenum">
              <a:rPr lang="en-US" smtClean="0"/>
              <a:pPr/>
              <a:t>‹#›</a:t>
            </a:fld>
            <a:endParaRPr lang="en-US" dirty="0"/>
          </a:p>
        </p:txBody>
      </p:sp>
      <p:sp>
        <p:nvSpPr>
          <p:cNvPr id="4" name="Content Placeholder 2"/>
          <p:cNvSpPr>
            <a:spLocks noGrp="1"/>
          </p:cNvSpPr>
          <p:nvPr>
            <p:ph idx="1" hasCustomPrompt="1"/>
          </p:nvPr>
        </p:nvSpPr>
        <p:spPr>
          <a:xfrm>
            <a:off x="7438030" y="771525"/>
            <a:ext cx="4281530" cy="5486399"/>
          </a:xfrm>
        </p:spPr>
        <p:txBody>
          <a:bodyPr anchor="ctr"/>
          <a:lstStyle>
            <a:lvl1pPr marL="0" indent="0">
              <a:buNone/>
              <a:defRPr>
                <a:solidFill>
                  <a:schemeClr val="bg1"/>
                </a:solidFill>
                <a:latin typeface="Segoe UI Light" panose="020B0502040204020203" pitchFamily="34" charset="0"/>
                <a:cs typeface="Segoe UI Light" panose="020B0502040204020203" pitchFamily="34" charset="0"/>
              </a:defRPr>
            </a:lvl1pPr>
          </a:lstStyle>
          <a:p>
            <a:pPr lvl="0"/>
            <a:r>
              <a:rPr lang="en-US" dirty="0"/>
              <a:t>Agenda</a:t>
            </a:r>
          </a:p>
        </p:txBody>
      </p:sp>
    </p:spTree>
    <p:extLst>
      <p:ext uri="{BB962C8B-B14F-4D97-AF65-F5344CB8AC3E}">
        <p14:creationId xmlns:p14="http://schemas.microsoft.com/office/powerpoint/2010/main" val="308211065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resenter 1">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976360" y="6356350"/>
            <a:ext cx="2743200" cy="264583"/>
          </a:xfrm>
          <a:prstGeom prst="rect">
            <a:avLst/>
          </a:prstGeom>
        </p:spPr>
        <p:txBody>
          <a:bodyPr/>
          <a:lstStyle/>
          <a:p>
            <a:fld id="{DE9C5245-57D9-4297-A214-1583DC249795}" type="slidenum">
              <a:rPr lang="en-US" smtClean="0"/>
              <a:pPr/>
              <a:t>‹#›</a:t>
            </a:fld>
            <a:endParaRPr lang="en-US" dirty="0"/>
          </a:p>
        </p:txBody>
      </p: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104519" y="2369617"/>
            <a:ext cx="2057401" cy="2162175"/>
          </a:xfrm>
          <a:prstGeom prst="rect">
            <a:avLst/>
          </a:prstGeom>
        </p:spPr>
      </p:pic>
      <p:sp>
        <p:nvSpPr>
          <p:cNvPr id="16" name="Picture Placeholder 3"/>
          <p:cNvSpPr>
            <a:spLocks noGrp="1"/>
          </p:cNvSpPr>
          <p:nvPr>
            <p:ph type="pic" sz="quarter" idx="11"/>
          </p:nvPr>
        </p:nvSpPr>
        <p:spPr>
          <a:xfrm>
            <a:off x="5104520" y="2369618"/>
            <a:ext cx="2057400" cy="2162175"/>
          </a:xfrm>
        </p:spPr>
        <p:txBody>
          <a:bodyPr/>
          <a:lstStyle/>
          <a:p>
            <a:endParaRPr lang="en-US"/>
          </a:p>
        </p:txBody>
      </p:sp>
      <p:sp>
        <p:nvSpPr>
          <p:cNvPr id="27" name="Text Placeholder 6"/>
          <p:cNvSpPr>
            <a:spLocks noGrp="1"/>
          </p:cNvSpPr>
          <p:nvPr>
            <p:ph type="body" sz="quarter" idx="12" hasCustomPrompt="1"/>
          </p:nvPr>
        </p:nvSpPr>
        <p:spPr>
          <a:xfrm>
            <a:off x="5104518" y="1929048"/>
            <a:ext cx="2057400" cy="348238"/>
          </a:xfrm>
        </p:spPr>
        <p:txBody>
          <a:bodyPr>
            <a:normAutofit/>
          </a:bodyPr>
          <a:lstStyle>
            <a:lvl1pPr marL="0" indent="0">
              <a:buNone/>
              <a:defRPr lang="en-US" sz="1600" kern="1200" baseline="0" dirty="0" smtClean="0">
                <a:solidFill>
                  <a:srgbClr val="0078D7"/>
                </a:solidFill>
                <a:latin typeface="Segoe UI Light" panose="020B0502040204020203" pitchFamily="34" charset="0"/>
                <a:ea typeface="+mn-ea"/>
                <a:cs typeface="Segoe UI Light" panose="020B0502040204020203" pitchFamily="34" charset="0"/>
              </a:defRPr>
            </a:lvl1pPr>
          </a:lstStyle>
          <a:p>
            <a:pPr lvl="0"/>
            <a:r>
              <a:rPr lang="en-US" dirty="0"/>
              <a:t>Presenter name</a:t>
            </a:r>
          </a:p>
        </p:txBody>
      </p:sp>
      <p:sp>
        <p:nvSpPr>
          <p:cNvPr id="28" name="Text Placeholder 6"/>
          <p:cNvSpPr>
            <a:spLocks noGrp="1"/>
          </p:cNvSpPr>
          <p:nvPr>
            <p:ph type="body" sz="quarter" idx="13" hasCustomPrompt="1"/>
          </p:nvPr>
        </p:nvSpPr>
        <p:spPr>
          <a:xfrm>
            <a:off x="5104518" y="4624122"/>
            <a:ext cx="2057400" cy="348238"/>
          </a:xfrm>
        </p:spPr>
        <p:txBody>
          <a:bodyPr>
            <a:normAutofit/>
          </a:bodyPr>
          <a:lstStyle>
            <a:lvl1pPr marL="0" indent="0">
              <a:buNone/>
              <a:defRPr lang="en-US" sz="1200" i="1" kern="1200" baseline="0" dirty="0" smtClean="0">
                <a:solidFill>
                  <a:srgbClr val="0078D7"/>
                </a:solidFill>
                <a:latin typeface="Segoe UI Light" panose="020B0502040204020203" pitchFamily="34" charset="0"/>
                <a:ea typeface="+mn-ea"/>
                <a:cs typeface="Segoe UI Light" panose="020B0502040204020203" pitchFamily="34" charset="0"/>
              </a:defRPr>
            </a:lvl1pPr>
          </a:lstStyle>
          <a:p>
            <a:pPr lvl="0"/>
            <a:r>
              <a:rPr lang="en-US" dirty="0"/>
              <a:t>Title</a:t>
            </a:r>
          </a:p>
        </p:txBody>
      </p:sp>
    </p:spTree>
    <p:extLst>
      <p:ext uri="{BB962C8B-B14F-4D97-AF65-F5344CB8AC3E}">
        <p14:creationId xmlns:p14="http://schemas.microsoft.com/office/powerpoint/2010/main" val="4196795637"/>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resenter 2">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976360" y="6356350"/>
            <a:ext cx="2743200" cy="264583"/>
          </a:xfrm>
          <a:prstGeom prst="rect">
            <a:avLst/>
          </a:prstGeom>
        </p:spPr>
        <p:txBody>
          <a:bodyPr/>
          <a:lstStyle/>
          <a:p>
            <a:fld id="{DE9C5245-57D9-4297-A214-1583DC249795}" type="slidenum">
              <a:rPr lang="en-US" smtClean="0"/>
              <a:pPr/>
              <a:t>‹#›</a:t>
            </a:fld>
            <a:endParaRPr lang="en-US" dirty="0"/>
          </a:p>
        </p:txBody>
      </p: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972836" y="2369617"/>
            <a:ext cx="2057401" cy="2162175"/>
          </a:xfrm>
          <a:prstGeom prst="rect">
            <a:avLst/>
          </a:prstGeom>
        </p:spPr>
      </p:pic>
      <p:sp>
        <p:nvSpPr>
          <p:cNvPr id="16" name="Picture Placeholder 3"/>
          <p:cNvSpPr>
            <a:spLocks noGrp="1"/>
          </p:cNvSpPr>
          <p:nvPr>
            <p:ph type="pic" sz="quarter" idx="11"/>
          </p:nvPr>
        </p:nvSpPr>
        <p:spPr>
          <a:xfrm>
            <a:off x="3972837" y="2369618"/>
            <a:ext cx="2057400" cy="2162175"/>
          </a:xfrm>
        </p:spPr>
        <p:txBody>
          <a:bodyPr/>
          <a:lstStyle/>
          <a:p>
            <a:endParaRPr lang="en-US"/>
          </a:p>
        </p:txBody>
      </p:sp>
      <p:sp>
        <p:nvSpPr>
          <p:cNvPr id="27" name="Text Placeholder 6"/>
          <p:cNvSpPr>
            <a:spLocks noGrp="1"/>
          </p:cNvSpPr>
          <p:nvPr>
            <p:ph type="body" sz="quarter" idx="12" hasCustomPrompt="1"/>
          </p:nvPr>
        </p:nvSpPr>
        <p:spPr>
          <a:xfrm>
            <a:off x="3972835" y="1929048"/>
            <a:ext cx="2057400" cy="348238"/>
          </a:xfrm>
        </p:spPr>
        <p:txBody>
          <a:bodyPr>
            <a:normAutofit/>
          </a:bodyPr>
          <a:lstStyle>
            <a:lvl1pPr marL="0" indent="0">
              <a:buNone/>
              <a:defRPr lang="en-US" sz="1600" kern="1200" baseline="0" dirty="0" smtClean="0">
                <a:solidFill>
                  <a:srgbClr val="0078D7"/>
                </a:solidFill>
                <a:latin typeface="Segoe UI Light" panose="020B0502040204020203" pitchFamily="34" charset="0"/>
                <a:ea typeface="+mn-ea"/>
                <a:cs typeface="Segoe UI Light" panose="020B0502040204020203" pitchFamily="34" charset="0"/>
              </a:defRPr>
            </a:lvl1pPr>
          </a:lstStyle>
          <a:p>
            <a:pPr lvl="0"/>
            <a:r>
              <a:rPr lang="en-US" dirty="0"/>
              <a:t>Presenter name</a:t>
            </a:r>
          </a:p>
        </p:txBody>
      </p:sp>
      <p:sp>
        <p:nvSpPr>
          <p:cNvPr id="28" name="Text Placeholder 6"/>
          <p:cNvSpPr>
            <a:spLocks noGrp="1"/>
          </p:cNvSpPr>
          <p:nvPr>
            <p:ph type="body" sz="quarter" idx="13" hasCustomPrompt="1"/>
          </p:nvPr>
        </p:nvSpPr>
        <p:spPr>
          <a:xfrm>
            <a:off x="3972835" y="4624122"/>
            <a:ext cx="2057400" cy="348238"/>
          </a:xfrm>
        </p:spPr>
        <p:txBody>
          <a:bodyPr>
            <a:normAutofit/>
          </a:bodyPr>
          <a:lstStyle>
            <a:lvl1pPr marL="0" indent="0">
              <a:buNone/>
              <a:defRPr lang="en-US" sz="1200" i="1" kern="1200" baseline="0" dirty="0" smtClean="0">
                <a:solidFill>
                  <a:srgbClr val="0078D7"/>
                </a:solidFill>
                <a:latin typeface="Segoe UI Light" panose="020B0502040204020203" pitchFamily="34" charset="0"/>
                <a:ea typeface="+mn-ea"/>
                <a:cs typeface="Segoe UI Light" panose="020B0502040204020203" pitchFamily="34" charset="0"/>
              </a:defRPr>
            </a:lvl1pPr>
          </a:lstStyle>
          <a:p>
            <a:pPr lvl="0"/>
            <a:r>
              <a:rPr lang="en-US" dirty="0"/>
              <a:t>Title</a:t>
            </a:r>
          </a:p>
        </p:txBody>
      </p:sp>
      <p:pic>
        <p:nvPicPr>
          <p:cNvPr id="29" name="Picture 2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195332" y="2348522"/>
            <a:ext cx="2057401" cy="2162175"/>
          </a:xfrm>
          <a:prstGeom prst="rect">
            <a:avLst/>
          </a:prstGeom>
        </p:spPr>
      </p:pic>
      <p:sp>
        <p:nvSpPr>
          <p:cNvPr id="30" name="Picture Placeholder 3"/>
          <p:cNvSpPr>
            <a:spLocks noGrp="1"/>
          </p:cNvSpPr>
          <p:nvPr>
            <p:ph type="pic" sz="quarter" idx="14"/>
          </p:nvPr>
        </p:nvSpPr>
        <p:spPr>
          <a:xfrm>
            <a:off x="6195333" y="2369618"/>
            <a:ext cx="2057400" cy="2162175"/>
          </a:xfrm>
        </p:spPr>
        <p:txBody>
          <a:bodyPr/>
          <a:lstStyle/>
          <a:p>
            <a:endParaRPr lang="en-US"/>
          </a:p>
        </p:txBody>
      </p:sp>
      <p:sp>
        <p:nvSpPr>
          <p:cNvPr id="31" name="Text Placeholder 6"/>
          <p:cNvSpPr>
            <a:spLocks noGrp="1"/>
          </p:cNvSpPr>
          <p:nvPr>
            <p:ph type="body" sz="quarter" idx="15" hasCustomPrompt="1"/>
          </p:nvPr>
        </p:nvSpPr>
        <p:spPr>
          <a:xfrm>
            <a:off x="6195331" y="1929048"/>
            <a:ext cx="2057400" cy="348238"/>
          </a:xfrm>
        </p:spPr>
        <p:txBody>
          <a:bodyPr>
            <a:normAutofit/>
          </a:bodyPr>
          <a:lstStyle>
            <a:lvl1pPr marL="0" indent="0">
              <a:buNone/>
              <a:defRPr lang="en-US" sz="1600" kern="1200" baseline="0" dirty="0" smtClean="0">
                <a:solidFill>
                  <a:srgbClr val="0078D7"/>
                </a:solidFill>
                <a:latin typeface="Segoe UI Light" panose="020B0502040204020203" pitchFamily="34" charset="0"/>
                <a:ea typeface="+mn-ea"/>
                <a:cs typeface="Segoe UI Light" panose="020B0502040204020203" pitchFamily="34" charset="0"/>
              </a:defRPr>
            </a:lvl1pPr>
          </a:lstStyle>
          <a:p>
            <a:pPr lvl="0"/>
            <a:r>
              <a:rPr lang="en-US" dirty="0"/>
              <a:t>Presenter name</a:t>
            </a:r>
          </a:p>
        </p:txBody>
      </p:sp>
      <p:sp>
        <p:nvSpPr>
          <p:cNvPr id="32" name="Text Placeholder 6"/>
          <p:cNvSpPr>
            <a:spLocks noGrp="1"/>
          </p:cNvSpPr>
          <p:nvPr>
            <p:ph type="body" sz="quarter" idx="16" hasCustomPrompt="1"/>
          </p:nvPr>
        </p:nvSpPr>
        <p:spPr>
          <a:xfrm>
            <a:off x="6195331" y="4624122"/>
            <a:ext cx="2057400" cy="348238"/>
          </a:xfrm>
        </p:spPr>
        <p:txBody>
          <a:bodyPr>
            <a:normAutofit/>
          </a:bodyPr>
          <a:lstStyle>
            <a:lvl1pPr marL="0" indent="0">
              <a:buNone/>
              <a:defRPr lang="en-US" sz="1200" i="1" kern="1200" baseline="0" dirty="0" smtClean="0">
                <a:solidFill>
                  <a:srgbClr val="0078D7"/>
                </a:solidFill>
                <a:latin typeface="Segoe UI Light" panose="020B0502040204020203" pitchFamily="34" charset="0"/>
                <a:ea typeface="+mn-ea"/>
                <a:cs typeface="Segoe UI Light" panose="020B0502040204020203" pitchFamily="34" charset="0"/>
              </a:defRPr>
            </a:lvl1pPr>
          </a:lstStyle>
          <a:p>
            <a:pPr lvl="0"/>
            <a:r>
              <a:rPr lang="en-US" dirty="0"/>
              <a:t>Title</a:t>
            </a:r>
          </a:p>
        </p:txBody>
      </p:sp>
    </p:spTree>
    <p:extLst>
      <p:ext uri="{BB962C8B-B14F-4D97-AF65-F5344CB8AC3E}">
        <p14:creationId xmlns:p14="http://schemas.microsoft.com/office/powerpoint/2010/main" val="42659151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resenter 3">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8976360" y="6356350"/>
            <a:ext cx="2743200" cy="264583"/>
          </a:xfrm>
          <a:prstGeom prst="rect">
            <a:avLst/>
          </a:prstGeom>
        </p:spPr>
        <p:txBody>
          <a:bodyPr/>
          <a:lstStyle/>
          <a:p>
            <a:fld id="{DE9C5245-57D9-4297-A214-1583DC249795}" type="slidenum">
              <a:rPr lang="en-US" smtClean="0"/>
              <a:pPr/>
              <a:t>‹#›</a:t>
            </a:fld>
            <a:endParaRPr lang="en-US" dirty="0"/>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32099" y="2369617"/>
            <a:ext cx="2057401" cy="2162175"/>
          </a:xfrm>
          <a:prstGeom prst="rect">
            <a:avLst/>
          </a:prstGeom>
        </p:spPr>
      </p:pic>
      <p:sp>
        <p:nvSpPr>
          <p:cNvPr id="4" name="Picture Placeholder 3"/>
          <p:cNvSpPr>
            <a:spLocks noGrp="1"/>
          </p:cNvSpPr>
          <p:nvPr>
            <p:ph type="pic" sz="quarter" idx="11"/>
          </p:nvPr>
        </p:nvSpPr>
        <p:spPr>
          <a:xfrm>
            <a:off x="2832100" y="2369618"/>
            <a:ext cx="2057400" cy="2162175"/>
          </a:xfrm>
        </p:spPr>
        <p:txBody>
          <a:bodyPr/>
          <a:lstStyle/>
          <a:p>
            <a:endParaRPr lang="en-US"/>
          </a:p>
        </p:txBody>
      </p:sp>
      <p:sp>
        <p:nvSpPr>
          <p:cNvPr id="17" name="Text Placeholder 6"/>
          <p:cNvSpPr>
            <a:spLocks noGrp="1"/>
          </p:cNvSpPr>
          <p:nvPr>
            <p:ph type="body" sz="quarter" idx="12" hasCustomPrompt="1"/>
          </p:nvPr>
        </p:nvSpPr>
        <p:spPr>
          <a:xfrm>
            <a:off x="2832098" y="1929048"/>
            <a:ext cx="2057400" cy="348238"/>
          </a:xfrm>
        </p:spPr>
        <p:txBody>
          <a:bodyPr>
            <a:normAutofit/>
          </a:bodyPr>
          <a:lstStyle>
            <a:lvl1pPr marL="0" indent="0">
              <a:buNone/>
              <a:defRPr lang="en-US" sz="1600" kern="1200" baseline="0" dirty="0" smtClean="0">
                <a:solidFill>
                  <a:srgbClr val="0078D7"/>
                </a:solidFill>
                <a:latin typeface="Segoe UI Light" panose="020B0502040204020203" pitchFamily="34" charset="0"/>
                <a:ea typeface="+mn-ea"/>
                <a:cs typeface="Segoe UI Light" panose="020B0502040204020203" pitchFamily="34" charset="0"/>
              </a:defRPr>
            </a:lvl1pPr>
          </a:lstStyle>
          <a:p>
            <a:pPr lvl="0"/>
            <a:r>
              <a:rPr lang="en-US" dirty="0"/>
              <a:t>Presenter name</a:t>
            </a:r>
          </a:p>
        </p:txBody>
      </p:sp>
      <p:sp>
        <p:nvSpPr>
          <p:cNvPr id="18" name="Text Placeholder 6"/>
          <p:cNvSpPr>
            <a:spLocks noGrp="1"/>
          </p:cNvSpPr>
          <p:nvPr>
            <p:ph type="body" sz="quarter" idx="13" hasCustomPrompt="1"/>
          </p:nvPr>
        </p:nvSpPr>
        <p:spPr>
          <a:xfrm>
            <a:off x="2832098" y="4624122"/>
            <a:ext cx="2057400" cy="348238"/>
          </a:xfrm>
        </p:spPr>
        <p:txBody>
          <a:bodyPr>
            <a:normAutofit/>
          </a:bodyPr>
          <a:lstStyle>
            <a:lvl1pPr marL="0" indent="0">
              <a:buNone/>
              <a:defRPr lang="en-US" sz="1200" i="1" kern="1200" baseline="0" dirty="0" smtClean="0">
                <a:solidFill>
                  <a:srgbClr val="0078D7"/>
                </a:solidFill>
                <a:latin typeface="Segoe UI Light" panose="020B0502040204020203" pitchFamily="34" charset="0"/>
                <a:ea typeface="+mn-ea"/>
                <a:cs typeface="Segoe UI Light" panose="020B0502040204020203" pitchFamily="34" charset="0"/>
              </a:defRPr>
            </a:lvl1pPr>
          </a:lstStyle>
          <a:p>
            <a:pPr lvl="0"/>
            <a:r>
              <a:rPr lang="en-US" dirty="0"/>
              <a:t>Title</a:t>
            </a:r>
          </a:p>
        </p:txBody>
      </p:sp>
      <p:pic>
        <p:nvPicPr>
          <p:cNvPr id="19" name="Picture 1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054595" y="2348522"/>
            <a:ext cx="2057401" cy="2162175"/>
          </a:xfrm>
          <a:prstGeom prst="rect">
            <a:avLst/>
          </a:prstGeom>
        </p:spPr>
      </p:pic>
      <p:sp>
        <p:nvSpPr>
          <p:cNvPr id="20" name="Picture Placeholder 3"/>
          <p:cNvSpPr>
            <a:spLocks noGrp="1"/>
          </p:cNvSpPr>
          <p:nvPr>
            <p:ph type="pic" sz="quarter" idx="14"/>
          </p:nvPr>
        </p:nvSpPr>
        <p:spPr>
          <a:xfrm>
            <a:off x="5054596" y="2369618"/>
            <a:ext cx="2057400" cy="2162175"/>
          </a:xfrm>
        </p:spPr>
        <p:txBody>
          <a:bodyPr/>
          <a:lstStyle/>
          <a:p>
            <a:endParaRPr lang="en-US"/>
          </a:p>
        </p:txBody>
      </p:sp>
      <p:sp>
        <p:nvSpPr>
          <p:cNvPr id="21" name="Text Placeholder 6"/>
          <p:cNvSpPr>
            <a:spLocks noGrp="1"/>
          </p:cNvSpPr>
          <p:nvPr>
            <p:ph type="body" sz="quarter" idx="15" hasCustomPrompt="1"/>
          </p:nvPr>
        </p:nvSpPr>
        <p:spPr>
          <a:xfrm>
            <a:off x="5054594" y="1929048"/>
            <a:ext cx="2057400" cy="348238"/>
          </a:xfrm>
        </p:spPr>
        <p:txBody>
          <a:bodyPr>
            <a:normAutofit/>
          </a:bodyPr>
          <a:lstStyle>
            <a:lvl1pPr marL="0" indent="0">
              <a:buNone/>
              <a:defRPr lang="en-US" sz="1600" kern="1200" baseline="0" dirty="0" smtClean="0">
                <a:solidFill>
                  <a:srgbClr val="0078D7"/>
                </a:solidFill>
                <a:latin typeface="Segoe UI Light" panose="020B0502040204020203" pitchFamily="34" charset="0"/>
                <a:ea typeface="+mn-ea"/>
                <a:cs typeface="Segoe UI Light" panose="020B0502040204020203" pitchFamily="34" charset="0"/>
              </a:defRPr>
            </a:lvl1pPr>
          </a:lstStyle>
          <a:p>
            <a:pPr lvl="0"/>
            <a:r>
              <a:rPr lang="en-US" dirty="0"/>
              <a:t>Presenter name</a:t>
            </a:r>
          </a:p>
        </p:txBody>
      </p:sp>
      <p:sp>
        <p:nvSpPr>
          <p:cNvPr id="22" name="Text Placeholder 6"/>
          <p:cNvSpPr>
            <a:spLocks noGrp="1"/>
          </p:cNvSpPr>
          <p:nvPr>
            <p:ph type="body" sz="quarter" idx="16" hasCustomPrompt="1"/>
          </p:nvPr>
        </p:nvSpPr>
        <p:spPr>
          <a:xfrm>
            <a:off x="5054594" y="4624122"/>
            <a:ext cx="2057400" cy="348238"/>
          </a:xfrm>
        </p:spPr>
        <p:txBody>
          <a:bodyPr>
            <a:normAutofit/>
          </a:bodyPr>
          <a:lstStyle>
            <a:lvl1pPr marL="0" indent="0">
              <a:buNone/>
              <a:defRPr lang="en-US" sz="1200" i="1" kern="1200" baseline="0" dirty="0" smtClean="0">
                <a:solidFill>
                  <a:srgbClr val="0078D7"/>
                </a:solidFill>
                <a:latin typeface="Segoe UI Light" panose="020B0502040204020203" pitchFamily="34" charset="0"/>
                <a:ea typeface="+mn-ea"/>
                <a:cs typeface="Segoe UI Light" panose="020B0502040204020203" pitchFamily="34" charset="0"/>
              </a:defRPr>
            </a:lvl1pPr>
          </a:lstStyle>
          <a:p>
            <a:pPr lvl="0"/>
            <a:r>
              <a:rPr lang="en-US" dirty="0"/>
              <a:t>Title</a:t>
            </a:r>
          </a:p>
        </p:txBody>
      </p:sp>
      <p:pic>
        <p:nvPicPr>
          <p:cNvPr id="23" name="Picture 2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277099" y="2348522"/>
            <a:ext cx="2057401" cy="2162175"/>
          </a:xfrm>
          <a:prstGeom prst="rect">
            <a:avLst/>
          </a:prstGeom>
        </p:spPr>
      </p:pic>
      <p:sp>
        <p:nvSpPr>
          <p:cNvPr id="24" name="Picture Placeholder 3"/>
          <p:cNvSpPr>
            <a:spLocks noGrp="1"/>
          </p:cNvSpPr>
          <p:nvPr>
            <p:ph type="pic" sz="quarter" idx="17"/>
          </p:nvPr>
        </p:nvSpPr>
        <p:spPr>
          <a:xfrm>
            <a:off x="7277100" y="2369618"/>
            <a:ext cx="2057400" cy="2162175"/>
          </a:xfrm>
        </p:spPr>
        <p:txBody>
          <a:bodyPr/>
          <a:lstStyle/>
          <a:p>
            <a:endParaRPr lang="en-US"/>
          </a:p>
        </p:txBody>
      </p:sp>
      <p:sp>
        <p:nvSpPr>
          <p:cNvPr id="25" name="Text Placeholder 6"/>
          <p:cNvSpPr>
            <a:spLocks noGrp="1"/>
          </p:cNvSpPr>
          <p:nvPr>
            <p:ph type="body" sz="quarter" idx="18" hasCustomPrompt="1"/>
          </p:nvPr>
        </p:nvSpPr>
        <p:spPr>
          <a:xfrm>
            <a:off x="7277098" y="1929048"/>
            <a:ext cx="2057400" cy="348238"/>
          </a:xfrm>
        </p:spPr>
        <p:txBody>
          <a:bodyPr>
            <a:normAutofit/>
          </a:bodyPr>
          <a:lstStyle>
            <a:lvl1pPr marL="0" indent="0">
              <a:buNone/>
              <a:defRPr lang="en-US" sz="1600" kern="1200" baseline="0" dirty="0" smtClean="0">
                <a:solidFill>
                  <a:srgbClr val="0078D7"/>
                </a:solidFill>
                <a:latin typeface="Segoe UI Light" panose="020B0502040204020203" pitchFamily="34" charset="0"/>
                <a:ea typeface="+mn-ea"/>
                <a:cs typeface="Segoe UI Light" panose="020B0502040204020203" pitchFamily="34" charset="0"/>
              </a:defRPr>
            </a:lvl1pPr>
          </a:lstStyle>
          <a:p>
            <a:pPr lvl="0"/>
            <a:r>
              <a:rPr lang="en-US" dirty="0"/>
              <a:t>Presenter name</a:t>
            </a:r>
          </a:p>
        </p:txBody>
      </p:sp>
      <p:sp>
        <p:nvSpPr>
          <p:cNvPr id="26" name="Text Placeholder 6"/>
          <p:cNvSpPr>
            <a:spLocks noGrp="1"/>
          </p:cNvSpPr>
          <p:nvPr>
            <p:ph type="body" sz="quarter" idx="19" hasCustomPrompt="1"/>
          </p:nvPr>
        </p:nvSpPr>
        <p:spPr>
          <a:xfrm>
            <a:off x="7277098" y="4624122"/>
            <a:ext cx="2057400" cy="348238"/>
          </a:xfrm>
        </p:spPr>
        <p:txBody>
          <a:bodyPr>
            <a:normAutofit/>
          </a:bodyPr>
          <a:lstStyle>
            <a:lvl1pPr marL="0" indent="0">
              <a:buNone/>
              <a:defRPr lang="en-US" sz="1200" i="1" kern="1200" baseline="0" dirty="0" smtClean="0">
                <a:solidFill>
                  <a:srgbClr val="0078D7"/>
                </a:solidFill>
                <a:latin typeface="Segoe UI Light" panose="020B0502040204020203" pitchFamily="34" charset="0"/>
                <a:ea typeface="+mn-ea"/>
                <a:cs typeface="Segoe UI Light" panose="020B0502040204020203" pitchFamily="34" charset="0"/>
              </a:defRPr>
            </a:lvl1pPr>
          </a:lstStyle>
          <a:p>
            <a:pPr lvl="0"/>
            <a:r>
              <a:rPr lang="en-US" dirty="0"/>
              <a:t>Title</a:t>
            </a:r>
          </a:p>
        </p:txBody>
      </p:sp>
    </p:spTree>
    <p:extLst>
      <p:ext uri="{BB962C8B-B14F-4D97-AF65-F5344CB8AC3E}">
        <p14:creationId xmlns:p14="http://schemas.microsoft.com/office/powerpoint/2010/main" val="400261877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639744"/>
          </a:xfrm>
        </p:spPr>
        <p:txBody>
          <a:bodyPr>
            <a:spAutoFit/>
          </a:bodyPr>
          <a:lstStyle>
            <a:lvl1pPr>
              <a:defRPr sz="392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88361582"/>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639744"/>
          </a:xfrm>
        </p:spPr>
        <p:txBody>
          <a:bodyPr>
            <a:spAutoFit/>
          </a:bodyPr>
          <a:lstStyle>
            <a:lvl1pPr>
              <a:defRPr sz="3921">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3101178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nd content1">
    <p:bg>
      <p:bgPr>
        <a:gradFill flip="none" rotWithShape="1">
          <a:gsLst>
            <a:gs pos="0">
              <a:schemeClr val="bg1"/>
            </a:gs>
            <a:gs pos="99167">
              <a:schemeClr val="bg1">
                <a:lumMod val="85000"/>
              </a:schemeClr>
            </a:gs>
            <a:gs pos="49000">
              <a:schemeClr val="bg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558197" y="114192"/>
            <a:ext cx="11252803" cy="855576"/>
          </a:xfrm>
          <a:noFill/>
        </p:spPr>
        <p:txBody>
          <a:bodyPr tIns="121899" bIns="121899" anchor="t" anchorCtr="0"/>
          <a:lstStyle>
            <a:lvl1pPr algn="l" defTabSz="914188" rtl="0" eaLnBrk="1" latinLnBrk="0" hangingPunct="1">
              <a:lnSpc>
                <a:spcPct val="90000"/>
              </a:lnSpc>
              <a:spcBef>
                <a:spcPct val="0"/>
              </a:spcBef>
              <a:buNone/>
              <a:defRPr lang="en-US" sz="4400" b="0" kern="1200" cap="none" spc="-100" baseline="0" dirty="0">
                <a:ln w="3175">
                  <a:noFill/>
                </a:ln>
                <a:gradFill flip="none" rotWithShape="1">
                  <a:gsLst>
                    <a:gs pos="0">
                      <a:schemeClr val="tx1"/>
                    </a:gs>
                    <a:gs pos="86000">
                      <a:schemeClr val="tx1"/>
                    </a:gs>
                  </a:gsLst>
                  <a:lin ang="5400000" scaled="0"/>
                  <a:tileRect/>
                </a:gradFill>
                <a:effectLst/>
                <a:latin typeface="+mj-lt"/>
                <a:ea typeface="+mn-ea"/>
                <a:cs typeface="Arial" charset="0"/>
              </a:defRPr>
            </a:lvl1pPr>
          </a:lstStyle>
          <a:p>
            <a:r>
              <a:rPr lang="en-US" dirty="0"/>
              <a:t>Section title</a:t>
            </a:r>
          </a:p>
        </p:txBody>
      </p:sp>
      <p:sp>
        <p:nvSpPr>
          <p:cNvPr id="5" name="Text Placeholder 4"/>
          <p:cNvSpPr>
            <a:spLocks noGrp="1"/>
          </p:cNvSpPr>
          <p:nvPr>
            <p:ph type="body" sz="quarter" idx="10"/>
          </p:nvPr>
        </p:nvSpPr>
        <p:spPr>
          <a:xfrm>
            <a:off x="531951" y="1397001"/>
            <a:ext cx="10567850" cy="2281651"/>
          </a:xfrm>
        </p:spPr>
        <p:txBody>
          <a:bodyPr/>
          <a:lstStyle>
            <a:lvl1pPr marL="0" indent="0">
              <a:buNone/>
              <a:defRPr sz="3200">
                <a:solidFill>
                  <a:schemeClr val="tx1"/>
                </a:solidFill>
                <a:latin typeface="Segoe UI" pitchFamily="34" charset="0"/>
                <a:cs typeface="Segoe UI" pitchFamily="34" charset="0"/>
              </a:defRPr>
            </a:lvl1pPr>
            <a:lvl2pPr>
              <a:defRPr sz="2100">
                <a:solidFill>
                  <a:schemeClr val="tx1"/>
                </a:solidFill>
                <a:latin typeface="Segoe UI" pitchFamily="34" charset="0"/>
                <a:cs typeface="Segoe UI" pitchFamily="34" charset="0"/>
              </a:defRPr>
            </a:lvl2pPr>
            <a:lvl3pPr>
              <a:defRPr sz="2100">
                <a:solidFill>
                  <a:schemeClr val="tx1"/>
                </a:solidFill>
                <a:latin typeface="Segoe UI" pitchFamily="34" charset="0"/>
                <a:cs typeface="Segoe UI" pitchFamily="34" charset="0"/>
              </a:defRPr>
            </a:lvl3pPr>
            <a:lvl4pPr>
              <a:defRPr sz="2100">
                <a:solidFill>
                  <a:schemeClr val="tx1"/>
                </a:solidFill>
                <a:latin typeface="Segoe UI" pitchFamily="34" charset="0"/>
                <a:cs typeface="Segoe UI" pitchFamily="34" charset="0"/>
              </a:defRPr>
            </a:lvl4pPr>
            <a:lvl5pPr>
              <a:defRPr sz="2100">
                <a:solidFill>
                  <a:schemeClr val="tx1"/>
                </a:solidFill>
                <a:latin typeface="Segoe UI" pitchFamily="34" charset="0"/>
                <a:cs typeface="Segoe U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9553864"/>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WO color 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411760"/>
            <a:ext cx="11653523" cy="1704996"/>
          </a:xfrm>
        </p:spPr>
        <p:txBody>
          <a:bodyPr/>
          <a:lstStyle>
            <a:lvl1pPr marL="0" indent="0">
              <a:buNone/>
              <a:defRPr lang="en-US" sz="3921" b="0" kern="1200" spc="0" baseline="0" dirty="0" smtClean="0">
                <a:gradFill>
                  <a:gsLst>
                    <a:gs pos="1250">
                      <a:schemeClr val="accent2"/>
                    </a:gs>
                    <a:gs pos="100000">
                      <a:schemeClr val="accent2"/>
                    </a:gs>
                  </a:gsLst>
                  <a:lin ang="5400000" scaled="0"/>
                </a:gradFill>
                <a:latin typeface="+mj-lt"/>
                <a:ea typeface="+mn-ea"/>
                <a:cs typeface="+mn-cs"/>
              </a:defRPr>
            </a:lvl1pPr>
            <a:lvl2pPr marL="0" indent="0">
              <a:buFontTx/>
              <a:buNone/>
              <a:defRPr sz="1961"/>
            </a:lvl2pPr>
            <a:lvl3pPr marL="331444" indent="-164943">
              <a:buFont typeface="Arial" pitchFamily="34" charset="0"/>
              <a:buChar char="•"/>
              <a:tabLst>
                <a:tab pos="331444" algn="l"/>
              </a:tabLst>
              <a:defRPr/>
            </a:lvl3pPr>
            <a:lvl4pPr marL="508837" indent="-177393">
              <a:buFont typeface="Arial" pitchFamily="34" charset="0"/>
              <a:buChar char="•"/>
              <a:defRPr/>
            </a:lvl4pPr>
            <a:lvl5pPr marL="619317" indent="-110482">
              <a:buFont typeface="Arial"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p:cNvSpPr>
            <a:spLocks noGrp="1"/>
          </p:cNvSpPr>
          <p:nvPr>
            <p:ph type="ftr" sz="quarter" idx="11"/>
          </p:nvPr>
        </p:nvSpPr>
        <p:spPr/>
        <p:txBody>
          <a:bodyPr/>
          <a:lstStyle/>
          <a:p>
            <a:r>
              <a:rPr lang="en-US">
                <a:gradFill>
                  <a:gsLst>
                    <a:gs pos="0">
                      <a:srgbClr val="DDDDDD">
                        <a:lumMod val="75000"/>
                      </a:srgbClr>
                    </a:gs>
                    <a:gs pos="100000">
                      <a:srgbClr val="DDDDDD">
                        <a:lumMod val="75000"/>
                      </a:srgbClr>
                    </a:gs>
                  </a:gsLst>
                  <a:lin ang="5400000" scaled="0"/>
                </a:gradFill>
              </a:rPr>
              <a:t>Microsoft Confidential</a:t>
            </a:r>
            <a:endParaRPr lang="en-US" dirty="0">
              <a:gradFill>
                <a:gsLst>
                  <a:gs pos="0">
                    <a:srgbClr val="DDDDDD">
                      <a:lumMod val="75000"/>
                    </a:srgbClr>
                  </a:gs>
                  <a:gs pos="100000">
                    <a:srgbClr val="DDDDDD">
                      <a:lumMod val="75000"/>
                    </a:srgbClr>
                  </a:gs>
                </a:gsLst>
                <a:lin ang="5400000" scaled="0"/>
              </a:gradFill>
            </a:endParaRPr>
          </a:p>
        </p:txBody>
      </p:sp>
      <p:sp>
        <p:nvSpPr>
          <p:cNvPr id="4" name="Slide Number Placeholder 3"/>
          <p:cNvSpPr>
            <a:spLocks noGrp="1"/>
          </p:cNvSpPr>
          <p:nvPr>
            <p:ph type="sldNum" sz="quarter" idx="12"/>
          </p:nvPr>
        </p:nvSpPr>
        <p:spPr>
          <a:xfrm>
            <a:off x="8976360" y="6356350"/>
            <a:ext cx="2743200" cy="264583"/>
          </a:xfrm>
          <a:prstGeom prst="rect">
            <a:avLst/>
          </a:prstGeom>
        </p:spPr>
        <p:txBody>
          <a:bodyPr/>
          <a:lstStyle/>
          <a:p>
            <a:fld id="{25B1B22E-D3C8-4129-8E85-2E5037E3E69B}" type="slidenum">
              <a:rPr lang="en-US" smtClean="0">
                <a:gradFill>
                  <a:gsLst>
                    <a:gs pos="0">
                      <a:srgbClr val="DDDDDD">
                        <a:lumMod val="75000"/>
                      </a:srgbClr>
                    </a:gs>
                    <a:gs pos="100000">
                      <a:srgbClr val="DDDDDD">
                        <a:lumMod val="75000"/>
                      </a:srgbClr>
                    </a:gs>
                  </a:gsLst>
                  <a:lin ang="5400000" scaled="0"/>
                </a:gradFill>
              </a:rPr>
              <a:pPr/>
              <a:t>‹#›</a:t>
            </a:fld>
            <a:endParaRPr lang="en-US" dirty="0">
              <a:gradFill>
                <a:gsLst>
                  <a:gs pos="0">
                    <a:srgbClr val="DDDDDD">
                      <a:lumMod val="75000"/>
                    </a:srgbClr>
                  </a:gs>
                  <a:gs pos="100000">
                    <a:srgbClr val="DDDDDD">
                      <a:lumMod val="75000"/>
                    </a:srgbClr>
                  </a:gs>
                </a:gsLst>
                <a:lin ang="5400000" scaled="0"/>
              </a:gradFill>
            </a:endParaRPr>
          </a:p>
        </p:txBody>
      </p:sp>
    </p:spTree>
    <p:extLst>
      <p:ext uri="{BB962C8B-B14F-4D97-AF65-F5344CB8AC3E}">
        <p14:creationId xmlns:p14="http://schemas.microsoft.com/office/powerpoint/2010/main" val="3103106680"/>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4855632" cy="899665"/>
          </a:xfrm>
        </p:spPr>
        <p:txBody>
          <a:bodyPr/>
          <a:lstStyle/>
          <a:p>
            <a:r>
              <a:rPr lang="en-US" dirty="0"/>
              <a:t>Click to edit Master</a:t>
            </a:r>
          </a:p>
        </p:txBody>
      </p:sp>
      <p:sp>
        <p:nvSpPr>
          <p:cNvPr id="4" name="Text Placeholder 3"/>
          <p:cNvSpPr>
            <a:spLocks noGrp="1"/>
          </p:cNvSpPr>
          <p:nvPr>
            <p:ph type="body" sz="quarter" idx="11"/>
          </p:nvPr>
        </p:nvSpPr>
        <p:spPr>
          <a:xfrm>
            <a:off x="269239" y="1191698"/>
            <a:ext cx="4916906" cy="506972"/>
          </a:xfrm>
        </p:spPr>
        <p:txBody>
          <a:bodyPr/>
          <a:lstStyle>
            <a:lvl1pPr marL="0" indent="0">
              <a:buNone/>
              <a:defRPr sz="2353">
                <a:solidFill>
                  <a:schemeClr val="tx2"/>
                </a:solidFill>
              </a:defRPr>
            </a:lvl1pPr>
            <a:lvl2pPr marL="336145" indent="0">
              <a:buNone/>
              <a:defRPr/>
            </a:lvl2pPr>
            <a:lvl3pPr marL="560241" indent="0">
              <a:buNone/>
              <a:defRPr/>
            </a:lvl3pPr>
            <a:lvl4pPr marL="784338" indent="0">
              <a:buNone/>
              <a:defRPr/>
            </a:lvl4pPr>
            <a:lvl5pPr marL="1008435" indent="0">
              <a:buNone/>
              <a:defRPr/>
            </a:lvl5pPr>
          </a:lstStyle>
          <a:p>
            <a:pPr lvl="0"/>
            <a:r>
              <a:rPr lang="en-US" dirty="0"/>
              <a:t>Edit Master text styles</a:t>
            </a:r>
          </a:p>
        </p:txBody>
      </p:sp>
    </p:spTree>
    <p:extLst>
      <p:ext uri="{BB962C8B-B14F-4D97-AF65-F5344CB8AC3E}">
        <p14:creationId xmlns:p14="http://schemas.microsoft.com/office/powerpoint/2010/main" val="124434755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0472749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Slide Photo_Option">
    <p:bg>
      <p:bgRef idx="1001">
        <a:schemeClr val="bg2"/>
      </p:bgRef>
    </p:bg>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a:srcRect t="14802" r="13030" b="11695"/>
          <a:stretch/>
        </p:blipFill>
        <p:spPr>
          <a:xfrm flipH="1">
            <a:off x="311" y="-312"/>
            <a:ext cx="12191377" cy="6858623"/>
          </a:xfrm>
          <a:prstGeom prst="rect">
            <a:avLst/>
          </a:prstGeom>
        </p:spPr>
      </p:pic>
      <p:sp>
        <p:nvSpPr>
          <p:cNvPr id="21" name="Rectangle 20"/>
          <p:cNvSpPr/>
          <p:nvPr userDrawn="1"/>
        </p:nvSpPr>
        <p:spPr bwMode="auto">
          <a:xfrm>
            <a:off x="0" y="0"/>
            <a:ext cx="12192000" cy="6858000"/>
          </a:xfrm>
          <a:prstGeom prst="rect">
            <a:avLst/>
          </a:prstGeom>
          <a:gradFill flip="none" rotWithShape="1">
            <a:gsLst>
              <a:gs pos="0">
                <a:srgbClr val="000000">
                  <a:alpha val="60000"/>
                </a:srgbClr>
              </a:gs>
              <a:gs pos="18000">
                <a:srgbClr val="000000">
                  <a:alpha val="25000"/>
                </a:srgbClr>
              </a:gs>
              <a:gs pos="43000">
                <a:srgbClr val="000000">
                  <a:alpha val="0"/>
                </a:srgbClr>
              </a:gs>
            </a:gsLst>
            <a:lin ang="270000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a:gradFill>
                <a:gsLst>
                  <a:gs pos="0">
                    <a:srgbClr val="FFFFFF"/>
                  </a:gs>
                  <a:gs pos="100000">
                    <a:srgbClr val="FFFFFF"/>
                  </a:gs>
                </a:gsLst>
                <a:lin ang="5400000" scaled="0"/>
              </a:gradFill>
            </a:endParaRPr>
          </a:p>
        </p:txBody>
      </p:sp>
      <p:sp>
        <p:nvSpPr>
          <p:cNvPr id="22" name="Rectangle 21"/>
          <p:cNvSpPr/>
          <p:nvPr userDrawn="1"/>
        </p:nvSpPr>
        <p:spPr bwMode="gray">
          <a:xfrm>
            <a:off x="2958514" y="2532458"/>
            <a:ext cx="8963736" cy="4034475"/>
          </a:xfrm>
          <a:prstGeom prst="rect">
            <a:avLst/>
          </a:prstGeom>
          <a:solidFill>
            <a:schemeClr val="accent1">
              <a:alpha val="9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23" name="Picture 22"/>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48213" y="470067"/>
            <a:ext cx="1421436" cy="300619"/>
          </a:xfrm>
          <a:prstGeom prst="rect">
            <a:avLst/>
          </a:prstGeom>
        </p:spPr>
      </p:pic>
      <p:sp>
        <p:nvSpPr>
          <p:cNvPr id="24" name="Text Placeholder 14"/>
          <p:cNvSpPr>
            <a:spLocks noGrp="1"/>
          </p:cNvSpPr>
          <p:nvPr>
            <p:ph type="body" sz="quarter" idx="15" hasCustomPrompt="1"/>
          </p:nvPr>
        </p:nvSpPr>
        <p:spPr>
          <a:xfrm>
            <a:off x="9233487" y="291069"/>
            <a:ext cx="2690831" cy="567015"/>
          </a:xfrm>
        </p:spPr>
        <p:txBody>
          <a:bodyPr lIns="182880" tIns="146304" rIns="182880" bIns="146304"/>
          <a:lstStyle>
            <a:lvl1pPr marL="0" indent="0" algn="r">
              <a:buNone/>
              <a:defRPr sz="1961">
                <a:gradFill>
                  <a:gsLst>
                    <a:gs pos="5310">
                      <a:srgbClr val="111111"/>
                    </a:gs>
                    <a:gs pos="20354">
                      <a:srgbClr val="111111"/>
                    </a:gs>
                  </a:gsLst>
                  <a:lin ang="5400000" scaled="0"/>
                </a:gradFill>
                <a:latin typeface="+mn-lt"/>
              </a:defRPr>
            </a:lvl1pPr>
          </a:lstStyle>
          <a:p>
            <a:pPr lvl="0"/>
            <a:r>
              <a:rPr lang="en-US" dirty="0"/>
              <a:t>Session Code</a:t>
            </a:r>
          </a:p>
        </p:txBody>
      </p:sp>
      <p:sp>
        <p:nvSpPr>
          <p:cNvPr id="9" name="Title 1"/>
          <p:cNvSpPr>
            <a:spLocks noGrp="1"/>
          </p:cNvSpPr>
          <p:nvPr>
            <p:ph type="title" hasCustomPrompt="1"/>
          </p:nvPr>
        </p:nvSpPr>
        <p:spPr bwMode="gray">
          <a:xfrm>
            <a:off x="2958514" y="2532147"/>
            <a:ext cx="8972394" cy="2235324"/>
          </a:xfrm>
          <a:noFill/>
        </p:spPr>
        <p:txBody>
          <a:bodyPr lIns="146304" tIns="91440" rIns="146304" bIns="91440" anchor="t" anchorCtr="0"/>
          <a:lstStyle>
            <a:lvl1pPr>
              <a:defRPr sz="5294" spc="-98" baseline="0">
                <a:gradFill>
                  <a:gsLst>
                    <a:gs pos="57576">
                      <a:srgbClr val="FFFFFF"/>
                    </a:gs>
                    <a:gs pos="35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gray">
          <a:xfrm>
            <a:off x="2958514" y="4773828"/>
            <a:ext cx="8972394" cy="1793104"/>
          </a:xfrm>
        </p:spPr>
        <p:txBody>
          <a:bodyPr tIns="109728" bIns="109728">
            <a:noAutofit/>
          </a:bodyPr>
          <a:lstStyle>
            <a:lvl1pPr marL="0" indent="0">
              <a:spcBef>
                <a:spcPts val="0"/>
              </a:spcBef>
              <a:buNone/>
              <a:defRPr sz="3137">
                <a:gradFill>
                  <a:gsLst>
                    <a:gs pos="57576">
                      <a:srgbClr val="FFFFFF"/>
                    </a:gs>
                    <a:gs pos="35000">
                      <a:srgbClr val="FFFFFF"/>
                    </a:gs>
                  </a:gsLst>
                  <a:lin ang="5400000" scaled="0"/>
                </a:gradFill>
              </a:defRPr>
            </a:lvl1pPr>
          </a:lstStyle>
          <a:p>
            <a:pPr lvl="0"/>
            <a:r>
              <a:rPr lang="en-US" dirty="0"/>
              <a:t>Speaker Name</a:t>
            </a:r>
          </a:p>
        </p:txBody>
      </p:sp>
    </p:spTree>
    <p:extLst>
      <p:ext uri="{BB962C8B-B14F-4D97-AF65-F5344CB8AC3E}">
        <p14:creationId xmlns:p14="http://schemas.microsoft.com/office/powerpoint/2010/main" val="6362360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sp>
        <p:nvSpPr>
          <p:cNvPr id="87" name="Freeform 16"/>
          <p:cNvSpPr>
            <a:spLocks/>
          </p:cNvSpPr>
          <p:nvPr userDrawn="1"/>
        </p:nvSpPr>
        <p:spPr bwMode="auto">
          <a:xfrm>
            <a:off x="0" y="3953546"/>
            <a:ext cx="5548185" cy="2904455"/>
          </a:xfrm>
          <a:custGeom>
            <a:avLst/>
            <a:gdLst>
              <a:gd name="T0" fmla="*/ 128 w 3565"/>
              <a:gd name="T1" fmla="*/ 957 h 1866"/>
              <a:gd name="T2" fmla="*/ 187 w 3565"/>
              <a:gd name="T3" fmla="*/ 982 h 1866"/>
              <a:gd name="T4" fmla="*/ 246 w 3565"/>
              <a:gd name="T5" fmla="*/ 909 h 1866"/>
              <a:gd name="T6" fmla="*/ 463 w 3565"/>
              <a:gd name="T7" fmla="*/ 816 h 1866"/>
              <a:gd name="T8" fmla="*/ 501 w 3565"/>
              <a:gd name="T9" fmla="*/ 874 h 1866"/>
              <a:gd name="T10" fmla="*/ 543 w 3565"/>
              <a:gd name="T11" fmla="*/ 926 h 1866"/>
              <a:gd name="T12" fmla="*/ 632 w 3565"/>
              <a:gd name="T13" fmla="*/ 677 h 1866"/>
              <a:gd name="T14" fmla="*/ 774 w 3565"/>
              <a:gd name="T15" fmla="*/ 719 h 1866"/>
              <a:gd name="T16" fmla="*/ 822 w 3565"/>
              <a:gd name="T17" fmla="*/ 771 h 1866"/>
              <a:gd name="T18" fmla="*/ 1040 w 3565"/>
              <a:gd name="T19" fmla="*/ 691 h 1866"/>
              <a:gd name="T20" fmla="*/ 1151 w 3565"/>
              <a:gd name="T21" fmla="*/ 823 h 1866"/>
              <a:gd name="T22" fmla="*/ 1209 w 3565"/>
              <a:gd name="T23" fmla="*/ 608 h 1866"/>
              <a:gd name="T24" fmla="*/ 1251 w 3565"/>
              <a:gd name="T25" fmla="*/ 543 h 1866"/>
              <a:gd name="T26" fmla="*/ 1372 w 3565"/>
              <a:gd name="T27" fmla="*/ 608 h 1866"/>
              <a:gd name="T28" fmla="*/ 1413 w 3565"/>
              <a:gd name="T29" fmla="*/ 567 h 1866"/>
              <a:gd name="T30" fmla="*/ 1458 w 3565"/>
              <a:gd name="T31" fmla="*/ 629 h 1866"/>
              <a:gd name="T32" fmla="*/ 1510 w 3565"/>
              <a:gd name="T33" fmla="*/ 871 h 1866"/>
              <a:gd name="T34" fmla="*/ 1548 w 3565"/>
              <a:gd name="T35" fmla="*/ 608 h 1866"/>
              <a:gd name="T36" fmla="*/ 1600 w 3565"/>
              <a:gd name="T37" fmla="*/ 563 h 1866"/>
              <a:gd name="T38" fmla="*/ 1627 w 3565"/>
              <a:gd name="T39" fmla="*/ 619 h 1866"/>
              <a:gd name="T40" fmla="*/ 1648 w 3565"/>
              <a:gd name="T41" fmla="*/ 764 h 1866"/>
              <a:gd name="T42" fmla="*/ 1683 w 3565"/>
              <a:gd name="T43" fmla="*/ 950 h 1866"/>
              <a:gd name="T44" fmla="*/ 1721 w 3565"/>
              <a:gd name="T45" fmla="*/ 847 h 1866"/>
              <a:gd name="T46" fmla="*/ 1752 w 3565"/>
              <a:gd name="T47" fmla="*/ 536 h 1866"/>
              <a:gd name="T48" fmla="*/ 2038 w 3565"/>
              <a:gd name="T49" fmla="*/ 456 h 1866"/>
              <a:gd name="T50" fmla="*/ 2059 w 3565"/>
              <a:gd name="T51" fmla="*/ 539 h 1866"/>
              <a:gd name="T52" fmla="*/ 2173 w 3565"/>
              <a:gd name="T53" fmla="*/ 246 h 1866"/>
              <a:gd name="T54" fmla="*/ 2252 w 3565"/>
              <a:gd name="T55" fmla="*/ 201 h 1866"/>
              <a:gd name="T56" fmla="*/ 2287 w 3565"/>
              <a:gd name="T57" fmla="*/ 259 h 1866"/>
              <a:gd name="T58" fmla="*/ 2356 w 3565"/>
              <a:gd name="T59" fmla="*/ 843 h 1866"/>
              <a:gd name="T60" fmla="*/ 2384 w 3565"/>
              <a:gd name="T61" fmla="*/ 612 h 1866"/>
              <a:gd name="T62" fmla="*/ 2398 w 3565"/>
              <a:gd name="T63" fmla="*/ 432 h 1866"/>
              <a:gd name="T64" fmla="*/ 2436 w 3565"/>
              <a:gd name="T65" fmla="*/ 139 h 1866"/>
              <a:gd name="T66" fmla="*/ 2567 w 3565"/>
              <a:gd name="T67" fmla="*/ 0 h 1866"/>
              <a:gd name="T68" fmla="*/ 2598 w 3565"/>
              <a:gd name="T69" fmla="*/ 121 h 1866"/>
              <a:gd name="T70" fmla="*/ 2629 w 3565"/>
              <a:gd name="T71" fmla="*/ 173 h 1866"/>
              <a:gd name="T72" fmla="*/ 2670 w 3565"/>
              <a:gd name="T73" fmla="*/ 491 h 1866"/>
              <a:gd name="T74" fmla="*/ 2988 w 3565"/>
              <a:gd name="T75" fmla="*/ 346 h 1866"/>
              <a:gd name="T76" fmla="*/ 3071 w 3565"/>
              <a:gd name="T77" fmla="*/ 532 h 1866"/>
              <a:gd name="T78" fmla="*/ 3126 w 3565"/>
              <a:gd name="T79" fmla="*/ 498 h 1866"/>
              <a:gd name="T80" fmla="*/ 3233 w 3565"/>
              <a:gd name="T81" fmla="*/ 550 h 1866"/>
              <a:gd name="T82" fmla="*/ 3320 w 3565"/>
              <a:gd name="T83" fmla="*/ 463 h 1866"/>
              <a:gd name="T84" fmla="*/ 3382 w 3565"/>
              <a:gd name="T85" fmla="*/ 398 h 1866"/>
              <a:gd name="T86" fmla="*/ 3565 w 3565"/>
              <a:gd name="T87" fmla="*/ 446 h 1866"/>
              <a:gd name="T88" fmla="*/ 3565 w 3565"/>
              <a:gd name="T89" fmla="*/ 1866 h 1866"/>
              <a:gd name="T90" fmla="*/ 0 w 3565"/>
              <a:gd name="T91" fmla="*/ 957 h 1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65" h="1866">
                <a:moveTo>
                  <a:pt x="0" y="957"/>
                </a:moveTo>
                <a:lnTo>
                  <a:pt x="128" y="957"/>
                </a:lnTo>
                <a:lnTo>
                  <a:pt x="128" y="982"/>
                </a:lnTo>
                <a:lnTo>
                  <a:pt x="187" y="982"/>
                </a:lnTo>
                <a:lnTo>
                  <a:pt x="187" y="909"/>
                </a:lnTo>
                <a:lnTo>
                  <a:pt x="246" y="909"/>
                </a:lnTo>
                <a:lnTo>
                  <a:pt x="246" y="816"/>
                </a:lnTo>
                <a:lnTo>
                  <a:pt x="463" y="816"/>
                </a:lnTo>
                <a:lnTo>
                  <a:pt x="463" y="874"/>
                </a:lnTo>
                <a:lnTo>
                  <a:pt x="501" y="874"/>
                </a:lnTo>
                <a:lnTo>
                  <a:pt x="501" y="926"/>
                </a:lnTo>
                <a:lnTo>
                  <a:pt x="543" y="926"/>
                </a:lnTo>
                <a:lnTo>
                  <a:pt x="543" y="677"/>
                </a:lnTo>
                <a:lnTo>
                  <a:pt x="632" y="677"/>
                </a:lnTo>
                <a:lnTo>
                  <a:pt x="632" y="719"/>
                </a:lnTo>
                <a:lnTo>
                  <a:pt x="774" y="719"/>
                </a:lnTo>
                <a:lnTo>
                  <a:pt x="774" y="771"/>
                </a:lnTo>
                <a:lnTo>
                  <a:pt x="822" y="771"/>
                </a:lnTo>
                <a:lnTo>
                  <a:pt x="822" y="691"/>
                </a:lnTo>
                <a:lnTo>
                  <a:pt x="1040" y="691"/>
                </a:lnTo>
                <a:lnTo>
                  <a:pt x="1040" y="823"/>
                </a:lnTo>
                <a:lnTo>
                  <a:pt x="1151" y="823"/>
                </a:lnTo>
                <a:lnTo>
                  <a:pt x="1151" y="608"/>
                </a:lnTo>
                <a:lnTo>
                  <a:pt x="1209" y="608"/>
                </a:lnTo>
                <a:lnTo>
                  <a:pt x="1209" y="543"/>
                </a:lnTo>
                <a:lnTo>
                  <a:pt x="1251" y="543"/>
                </a:lnTo>
                <a:lnTo>
                  <a:pt x="1251" y="608"/>
                </a:lnTo>
                <a:lnTo>
                  <a:pt x="1372" y="608"/>
                </a:lnTo>
                <a:lnTo>
                  <a:pt x="1372" y="567"/>
                </a:lnTo>
                <a:lnTo>
                  <a:pt x="1413" y="567"/>
                </a:lnTo>
                <a:lnTo>
                  <a:pt x="1413" y="629"/>
                </a:lnTo>
                <a:lnTo>
                  <a:pt x="1458" y="629"/>
                </a:lnTo>
                <a:lnTo>
                  <a:pt x="1458" y="871"/>
                </a:lnTo>
                <a:lnTo>
                  <a:pt x="1510" y="871"/>
                </a:lnTo>
                <a:lnTo>
                  <a:pt x="1510" y="608"/>
                </a:lnTo>
                <a:lnTo>
                  <a:pt x="1548" y="608"/>
                </a:lnTo>
                <a:lnTo>
                  <a:pt x="1548" y="563"/>
                </a:lnTo>
                <a:lnTo>
                  <a:pt x="1600" y="563"/>
                </a:lnTo>
                <a:lnTo>
                  <a:pt x="1600" y="619"/>
                </a:lnTo>
                <a:lnTo>
                  <a:pt x="1627" y="619"/>
                </a:lnTo>
                <a:lnTo>
                  <a:pt x="1627" y="764"/>
                </a:lnTo>
                <a:lnTo>
                  <a:pt x="1648" y="764"/>
                </a:lnTo>
                <a:lnTo>
                  <a:pt x="1648" y="950"/>
                </a:lnTo>
                <a:lnTo>
                  <a:pt x="1683" y="950"/>
                </a:lnTo>
                <a:lnTo>
                  <a:pt x="1683" y="847"/>
                </a:lnTo>
                <a:lnTo>
                  <a:pt x="1721" y="847"/>
                </a:lnTo>
                <a:lnTo>
                  <a:pt x="1721" y="536"/>
                </a:lnTo>
                <a:lnTo>
                  <a:pt x="1752" y="536"/>
                </a:lnTo>
                <a:lnTo>
                  <a:pt x="1752" y="456"/>
                </a:lnTo>
                <a:lnTo>
                  <a:pt x="2038" y="456"/>
                </a:lnTo>
                <a:lnTo>
                  <a:pt x="2038" y="539"/>
                </a:lnTo>
                <a:lnTo>
                  <a:pt x="2059" y="539"/>
                </a:lnTo>
                <a:lnTo>
                  <a:pt x="2059" y="246"/>
                </a:lnTo>
                <a:lnTo>
                  <a:pt x="2173" y="246"/>
                </a:lnTo>
                <a:lnTo>
                  <a:pt x="2173" y="201"/>
                </a:lnTo>
                <a:lnTo>
                  <a:pt x="2252" y="201"/>
                </a:lnTo>
                <a:lnTo>
                  <a:pt x="2252" y="259"/>
                </a:lnTo>
                <a:lnTo>
                  <a:pt x="2287" y="259"/>
                </a:lnTo>
                <a:lnTo>
                  <a:pt x="2287" y="843"/>
                </a:lnTo>
                <a:lnTo>
                  <a:pt x="2356" y="843"/>
                </a:lnTo>
                <a:lnTo>
                  <a:pt x="2356" y="612"/>
                </a:lnTo>
                <a:lnTo>
                  <a:pt x="2384" y="612"/>
                </a:lnTo>
                <a:lnTo>
                  <a:pt x="2384" y="449"/>
                </a:lnTo>
                <a:lnTo>
                  <a:pt x="2398" y="432"/>
                </a:lnTo>
                <a:lnTo>
                  <a:pt x="2398" y="139"/>
                </a:lnTo>
                <a:lnTo>
                  <a:pt x="2436" y="139"/>
                </a:lnTo>
                <a:lnTo>
                  <a:pt x="2436" y="0"/>
                </a:lnTo>
                <a:lnTo>
                  <a:pt x="2567" y="0"/>
                </a:lnTo>
                <a:lnTo>
                  <a:pt x="2567" y="121"/>
                </a:lnTo>
                <a:lnTo>
                  <a:pt x="2598" y="121"/>
                </a:lnTo>
                <a:lnTo>
                  <a:pt x="2598" y="173"/>
                </a:lnTo>
                <a:lnTo>
                  <a:pt x="2629" y="173"/>
                </a:lnTo>
                <a:lnTo>
                  <a:pt x="2629" y="491"/>
                </a:lnTo>
                <a:lnTo>
                  <a:pt x="2670" y="491"/>
                </a:lnTo>
                <a:lnTo>
                  <a:pt x="2670" y="346"/>
                </a:lnTo>
                <a:lnTo>
                  <a:pt x="2988" y="346"/>
                </a:lnTo>
                <a:lnTo>
                  <a:pt x="2988" y="532"/>
                </a:lnTo>
                <a:lnTo>
                  <a:pt x="3071" y="532"/>
                </a:lnTo>
                <a:lnTo>
                  <a:pt x="3071" y="498"/>
                </a:lnTo>
                <a:lnTo>
                  <a:pt x="3126" y="498"/>
                </a:lnTo>
                <a:lnTo>
                  <a:pt x="3126" y="550"/>
                </a:lnTo>
                <a:lnTo>
                  <a:pt x="3233" y="550"/>
                </a:lnTo>
                <a:lnTo>
                  <a:pt x="3233" y="463"/>
                </a:lnTo>
                <a:lnTo>
                  <a:pt x="3320" y="463"/>
                </a:lnTo>
                <a:lnTo>
                  <a:pt x="3320" y="398"/>
                </a:lnTo>
                <a:lnTo>
                  <a:pt x="3382" y="398"/>
                </a:lnTo>
                <a:lnTo>
                  <a:pt x="3382" y="446"/>
                </a:lnTo>
                <a:lnTo>
                  <a:pt x="3565" y="446"/>
                </a:lnTo>
                <a:lnTo>
                  <a:pt x="3565" y="1040"/>
                </a:lnTo>
                <a:lnTo>
                  <a:pt x="3565" y="1866"/>
                </a:lnTo>
                <a:lnTo>
                  <a:pt x="0" y="1866"/>
                </a:lnTo>
                <a:lnTo>
                  <a:pt x="0" y="957"/>
                </a:lnTo>
                <a:close/>
              </a:path>
            </a:pathLst>
          </a:custGeom>
          <a:solidFill>
            <a:schemeClr val="accent2"/>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88" name="Freeform 17"/>
          <p:cNvSpPr>
            <a:spLocks/>
          </p:cNvSpPr>
          <p:nvPr userDrawn="1"/>
        </p:nvSpPr>
        <p:spPr bwMode="auto">
          <a:xfrm>
            <a:off x="5395669" y="4470308"/>
            <a:ext cx="3084573" cy="2387692"/>
          </a:xfrm>
          <a:custGeom>
            <a:avLst/>
            <a:gdLst>
              <a:gd name="T0" fmla="*/ 1882 w 1982"/>
              <a:gd name="T1" fmla="*/ 456 h 1534"/>
              <a:gd name="T2" fmla="*/ 1882 w 1982"/>
              <a:gd name="T3" fmla="*/ 546 h 1534"/>
              <a:gd name="T4" fmla="*/ 1830 w 1982"/>
              <a:gd name="T5" fmla="*/ 546 h 1534"/>
              <a:gd name="T6" fmla="*/ 1830 w 1982"/>
              <a:gd name="T7" fmla="*/ 629 h 1534"/>
              <a:gd name="T8" fmla="*/ 1699 w 1982"/>
              <a:gd name="T9" fmla="*/ 629 h 1534"/>
              <a:gd name="T10" fmla="*/ 1699 w 1982"/>
              <a:gd name="T11" fmla="*/ 822 h 1534"/>
              <a:gd name="T12" fmla="*/ 1668 w 1982"/>
              <a:gd name="T13" fmla="*/ 822 h 1534"/>
              <a:gd name="T14" fmla="*/ 1668 w 1982"/>
              <a:gd name="T15" fmla="*/ 59 h 1534"/>
              <a:gd name="T16" fmla="*/ 1388 w 1982"/>
              <a:gd name="T17" fmla="*/ 59 h 1534"/>
              <a:gd name="T18" fmla="*/ 1388 w 1982"/>
              <a:gd name="T19" fmla="*/ 200 h 1534"/>
              <a:gd name="T20" fmla="*/ 1226 w 1982"/>
              <a:gd name="T21" fmla="*/ 200 h 1534"/>
              <a:gd name="T22" fmla="*/ 1226 w 1982"/>
              <a:gd name="T23" fmla="*/ 688 h 1534"/>
              <a:gd name="T24" fmla="*/ 1119 w 1982"/>
              <a:gd name="T25" fmla="*/ 688 h 1534"/>
              <a:gd name="T26" fmla="*/ 1119 w 1982"/>
              <a:gd name="T27" fmla="*/ 629 h 1534"/>
              <a:gd name="T28" fmla="*/ 1043 w 1982"/>
              <a:gd name="T29" fmla="*/ 629 h 1534"/>
              <a:gd name="T30" fmla="*/ 1043 w 1982"/>
              <a:gd name="T31" fmla="*/ 542 h 1534"/>
              <a:gd name="T32" fmla="*/ 839 w 1982"/>
              <a:gd name="T33" fmla="*/ 542 h 1534"/>
              <a:gd name="T34" fmla="*/ 839 w 1982"/>
              <a:gd name="T35" fmla="*/ 629 h 1534"/>
              <a:gd name="T36" fmla="*/ 736 w 1982"/>
              <a:gd name="T37" fmla="*/ 629 h 1534"/>
              <a:gd name="T38" fmla="*/ 736 w 1982"/>
              <a:gd name="T39" fmla="*/ 698 h 1534"/>
              <a:gd name="T40" fmla="*/ 694 w 1982"/>
              <a:gd name="T41" fmla="*/ 698 h 1534"/>
              <a:gd name="T42" fmla="*/ 694 w 1982"/>
              <a:gd name="T43" fmla="*/ 0 h 1534"/>
              <a:gd name="T44" fmla="*/ 331 w 1982"/>
              <a:gd name="T45" fmla="*/ 0 h 1534"/>
              <a:gd name="T46" fmla="*/ 331 w 1982"/>
              <a:gd name="T47" fmla="*/ 663 h 1534"/>
              <a:gd name="T48" fmla="*/ 245 w 1982"/>
              <a:gd name="T49" fmla="*/ 663 h 1534"/>
              <a:gd name="T50" fmla="*/ 245 w 1982"/>
              <a:gd name="T51" fmla="*/ 456 h 1534"/>
              <a:gd name="T52" fmla="*/ 93 w 1982"/>
              <a:gd name="T53" fmla="*/ 456 h 1534"/>
              <a:gd name="T54" fmla="*/ 93 w 1982"/>
              <a:gd name="T55" fmla="*/ 826 h 1534"/>
              <a:gd name="T56" fmla="*/ 0 w 1982"/>
              <a:gd name="T57" fmla="*/ 826 h 1534"/>
              <a:gd name="T58" fmla="*/ 0 w 1982"/>
              <a:gd name="T59" fmla="*/ 1534 h 1534"/>
              <a:gd name="T60" fmla="*/ 1982 w 1982"/>
              <a:gd name="T61" fmla="*/ 1534 h 1534"/>
              <a:gd name="T62" fmla="*/ 1982 w 1982"/>
              <a:gd name="T63" fmla="*/ 456 h 1534"/>
              <a:gd name="T64" fmla="*/ 1882 w 1982"/>
              <a:gd name="T65" fmla="*/ 456 h 1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82" h="1534">
                <a:moveTo>
                  <a:pt x="1882" y="456"/>
                </a:moveTo>
                <a:lnTo>
                  <a:pt x="1882" y="546"/>
                </a:lnTo>
                <a:lnTo>
                  <a:pt x="1830" y="546"/>
                </a:lnTo>
                <a:lnTo>
                  <a:pt x="1830" y="629"/>
                </a:lnTo>
                <a:lnTo>
                  <a:pt x="1699" y="629"/>
                </a:lnTo>
                <a:lnTo>
                  <a:pt x="1699" y="822"/>
                </a:lnTo>
                <a:lnTo>
                  <a:pt x="1668" y="822"/>
                </a:lnTo>
                <a:lnTo>
                  <a:pt x="1668" y="59"/>
                </a:lnTo>
                <a:lnTo>
                  <a:pt x="1388" y="59"/>
                </a:lnTo>
                <a:lnTo>
                  <a:pt x="1388" y="200"/>
                </a:lnTo>
                <a:lnTo>
                  <a:pt x="1226" y="200"/>
                </a:lnTo>
                <a:lnTo>
                  <a:pt x="1226" y="688"/>
                </a:lnTo>
                <a:lnTo>
                  <a:pt x="1119" y="688"/>
                </a:lnTo>
                <a:lnTo>
                  <a:pt x="1119" y="629"/>
                </a:lnTo>
                <a:lnTo>
                  <a:pt x="1043" y="629"/>
                </a:lnTo>
                <a:lnTo>
                  <a:pt x="1043" y="542"/>
                </a:lnTo>
                <a:lnTo>
                  <a:pt x="839" y="542"/>
                </a:lnTo>
                <a:lnTo>
                  <a:pt x="839" y="629"/>
                </a:lnTo>
                <a:lnTo>
                  <a:pt x="736" y="629"/>
                </a:lnTo>
                <a:lnTo>
                  <a:pt x="736" y="698"/>
                </a:lnTo>
                <a:lnTo>
                  <a:pt x="694" y="698"/>
                </a:lnTo>
                <a:lnTo>
                  <a:pt x="694" y="0"/>
                </a:lnTo>
                <a:lnTo>
                  <a:pt x="331" y="0"/>
                </a:lnTo>
                <a:lnTo>
                  <a:pt x="331" y="663"/>
                </a:lnTo>
                <a:lnTo>
                  <a:pt x="245" y="663"/>
                </a:lnTo>
                <a:lnTo>
                  <a:pt x="245" y="456"/>
                </a:lnTo>
                <a:lnTo>
                  <a:pt x="93" y="456"/>
                </a:lnTo>
                <a:lnTo>
                  <a:pt x="93" y="826"/>
                </a:lnTo>
                <a:lnTo>
                  <a:pt x="0" y="826"/>
                </a:lnTo>
                <a:lnTo>
                  <a:pt x="0" y="1534"/>
                </a:lnTo>
                <a:lnTo>
                  <a:pt x="1982" y="1534"/>
                </a:lnTo>
                <a:lnTo>
                  <a:pt x="1982" y="456"/>
                </a:lnTo>
                <a:lnTo>
                  <a:pt x="1882" y="456"/>
                </a:lnTo>
                <a:close/>
              </a:path>
            </a:pathLst>
          </a:custGeom>
          <a:solidFill>
            <a:schemeClr val="accent2"/>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89" name="Freeform 18"/>
          <p:cNvSpPr>
            <a:spLocks/>
          </p:cNvSpPr>
          <p:nvPr userDrawn="1"/>
        </p:nvSpPr>
        <p:spPr bwMode="auto">
          <a:xfrm flipH="1">
            <a:off x="8466235" y="2965159"/>
            <a:ext cx="3725766" cy="3892842"/>
          </a:xfrm>
          <a:custGeom>
            <a:avLst/>
            <a:gdLst>
              <a:gd name="T0" fmla="*/ 2308 w 2394"/>
              <a:gd name="T1" fmla="*/ 1385 h 2501"/>
              <a:gd name="T2" fmla="*/ 2270 w 2394"/>
              <a:gd name="T3" fmla="*/ 1420 h 2501"/>
              <a:gd name="T4" fmla="*/ 2228 w 2394"/>
              <a:gd name="T5" fmla="*/ 1323 h 2501"/>
              <a:gd name="T6" fmla="*/ 2083 w 2394"/>
              <a:gd name="T7" fmla="*/ 1202 h 2501"/>
              <a:gd name="T8" fmla="*/ 2055 w 2394"/>
              <a:gd name="T9" fmla="*/ 1278 h 2501"/>
              <a:gd name="T10" fmla="*/ 2031 w 2394"/>
              <a:gd name="T11" fmla="*/ 1344 h 2501"/>
              <a:gd name="T12" fmla="*/ 1969 w 2394"/>
              <a:gd name="T13" fmla="*/ 1019 h 2501"/>
              <a:gd name="T14" fmla="*/ 1872 w 2394"/>
              <a:gd name="T15" fmla="*/ 1071 h 2501"/>
              <a:gd name="T16" fmla="*/ 1845 w 2394"/>
              <a:gd name="T17" fmla="*/ 1140 h 2501"/>
              <a:gd name="T18" fmla="*/ 1696 w 2394"/>
              <a:gd name="T19" fmla="*/ 1036 h 2501"/>
              <a:gd name="T20" fmla="*/ 1620 w 2394"/>
              <a:gd name="T21" fmla="*/ 1209 h 2501"/>
              <a:gd name="T22" fmla="*/ 1582 w 2394"/>
              <a:gd name="T23" fmla="*/ 929 h 2501"/>
              <a:gd name="T24" fmla="*/ 1555 w 2394"/>
              <a:gd name="T25" fmla="*/ 843 h 2501"/>
              <a:gd name="T26" fmla="*/ 1472 w 2394"/>
              <a:gd name="T27" fmla="*/ 929 h 2501"/>
              <a:gd name="T28" fmla="*/ 1447 w 2394"/>
              <a:gd name="T29" fmla="*/ 874 h 2501"/>
              <a:gd name="T30" fmla="*/ 1416 w 2394"/>
              <a:gd name="T31" fmla="*/ 953 h 2501"/>
              <a:gd name="T32" fmla="*/ 1382 w 2394"/>
              <a:gd name="T33" fmla="*/ 1274 h 2501"/>
              <a:gd name="T34" fmla="*/ 1354 w 2394"/>
              <a:gd name="T35" fmla="*/ 929 h 2501"/>
              <a:gd name="T36" fmla="*/ 1320 w 2394"/>
              <a:gd name="T37" fmla="*/ 867 h 2501"/>
              <a:gd name="T38" fmla="*/ 1302 w 2394"/>
              <a:gd name="T39" fmla="*/ 939 h 2501"/>
              <a:gd name="T40" fmla="*/ 1285 w 2394"/>
              <a:gd name="T41" fmla="*/ 1133 h 2501"/>
              <a:gd name="T42" fmla="*/ 1264 w 2394"/>
              <a:gd name="T43" fmla="*/ 1378 h 2501"/>
              <a:gd name="T44" fmla="*/ 1240 w 2394"/>
              <a:gd name="T45" fmla="*/ 1243 h 2501"/>
              <a:gd name="T46" fmla="*/ 1216 w 2394"/>
              <a:gd name="T47" fmla="*/ 701 h 2501"/>
              <a:gd name="T48" fmla="*/ 1026 w 2394"/>
              <a:gd name="T49" fmla="*/ 597 h 2501"/>
              <a:gd name="T50" fmla="*/ 1009 w 2394"/>
              <a:gd name="T51" fmla="*/ 708 h 2501"/>
              <a:gd name="T52" fmla="*/ 933 w 2394"/>
              <a:gd name="T53" fmla="*/ 324 h 2501"/>
              <a:gd name="T54" fmla="*/ 881 w 2394"/>
              <a:gd name="T55" fmla="*/ 262 h 2501"/>
              <a:gd name="T56" fmla="*/ 857 w 2394"/>
              <a:gd name="T57" fmla="*/ 338 h 2501"/>
              <a:gd name="T58" fmla="*/ 812 w 2394"/>
              <a:gd name="T59" fmla="*/ 1243 h 2501"/>
              <a:gd name="T60" fmla="*/ 795 w 2394"/>
              <a:gd name="T61" fmla="*/ 939 h 2501"/>
              <a:gd name="T62" fmla="*/ 784 w 2394"/>
              <a:gd name="T63" fmla="*/ 566 h 2501"/>
              <a:gd name="T64" fmla="*/ 757 w 2394"/>
              <a:gd name="T65" fmla="*/ 183 h 2501"/>
              <a:gd name="T66" fmla="*/ 670 w 2394"/>
              <a:gd name="T67" fmla="*/ 0 h 2501"/>
              <a:gd name="T68" fmla="*/ 646 w 2394"/>
              <a:gd name="T69" fmla="*/ 155 h 2501"/>
              <a:gd name="T70" fmla="*/ 629 w 2394"/>
              <a:gd name="T71" fmla="*/ 228 h 2501"/>
              <a:gd name="T72" fmla="*/ 598 w 2394"/>
              <a:gd name="T73" fmla="*/ 642 h 2501"/>
              <a:gd name="T74" fmla="*/ 387 w 2394"/>
              <a:gd name="T75" fmla="*/ 456 h 2501"/>
              <a:gd name="T76" fmla="*/ 332 w 2394"/>
              <a:gd name="T77" fmla="*/ 698 h 2501"/>
              <a:gd name="T78" fmla="*/ 294 w 2394"/>
              <a:gd name="T79" fmla="*/ 653 h 2501"/>
              <a:gd name="T80" fmla="*/ 221 w 2394"/>
              <a:gd name="T81" fmla="*/ 722 h 2501"/>
              <a:gd name="T82" fmla="*/ 163 w 2394"/>
              <a:gd name="T83" fmla="*/ 604 h 2501"/>
              <a:gd name="T84" fmla="*/ 121 w 2394"/>
              <a:gd name="T85" fmla="*/ 521 h 2501"/>
              <a:gd name="T86" fmla="*/ 0 w 2394"/>
              <a:gd name="T87" fmla="*/ 587 h 2501"/>
              <a:gd name="T88" fmla="*/ 0 w 2394"/>
              <a:gd name="T89" fmla="*/ 2501 h 2501"/>
              <a:gd name="T90" fmla="*/ 2394 w 2394"/>
              <a:gd name="T91" fmla="*/ 1385 h 2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94" h="2501">
                <a:moveTo>
                  <a:pt x="2394" y="1385"/>
                </a:moveTo>
                <a:lnTo>
                  <a:pt x="2308" y="1385"/>
                </a:lnTo>
                <a:lnTo>
                  <a:pt x="2308" y="1420"/>
                </a:lnTo>
                <a:lnTo>
                  <a:pt x="2270" y="1420"/>
                </a:lnTo>
                <a:lnTo>
                  <a:pt x="2270" y="1323"/>
                </a:lnTo>
                <a:lnTo>
                  <a:pt x="2228" y="1323"/>
                </a:lnTo>
                <a:lnTo>
                  <a:pt x="2228" y="1202"/>
                </a:lnTo>
                <a:lnTo>
                  <a:pt x="2083" y="1202"/>
                </a:lnTo>
                <a:lnTo>
                  <a:pt x="2083" y="1278"/>
                </a:lnTo>
                <a:lnTo>
                  <a:pt x="2055" y="1278"/>
                </a:lnTo>
                <a:lnTo>
                  <a:pt x="2055" y="1344"/>
                </a:lnTo>
                <a:lnTo>
                  <a:pt x="2031" y="1344"/>
                </a:lnTo>
                <a:lnTo>
                  <a:pt x="2031" y="1019"/>
                </a:lnTo>
                <a:lnTo>
                  <a:pt x="1969" y="1019"/>
                </a:lnTo>
                <a:lnTo>
                  <a:pt x="1969" y="1071"/>
                </a:lnTo>
                <a:lnTo>
                  <a:pt x="1872" y="1071"/>
                </a:lnTo>
                <a:lnTo>
                  <a:pt x="1872" y="1140"/>
                </a:lnTo>
                <a:lnTo>
                  <a:pt x="1845" y="1140"/>
                </a:lnTo>
                <a:lnTo>
                  <a:pt x="1845" y="1036"/>
                </a:lnTo>
                <a:lnTo>
                  <a:pt x="1696" y="1036"/>
                </a:lnTo>
                <a:lnTo>
                  <a:pt x="1696" y="1209"/>
                </a:lnTo>
                <a:lnTo>
                  <a:pt x="1620" y="1209"/>
                </a:lnTo>
                <a:lnTo>
                  <a:pt x="1620" y="929"/>
                </a:lnTo>
                <a:lnTo>
                  <a:pt x="1582" y="929"/>
                </a:lnTo>
                <a:lnTo>
                  <a:pt x="1582" y="843"/>
                </a:lnTo>
                <a:lnTo>
                  <a:pt x="1555" y="843"/>
                </a:lnTo>
                <a:lnTo>
                  <a:pt x="1555" y="929"/>
                </a:lnTo>
                <a:lnTo>
                  <a:pt x="1472" y="929"/>
                </a:lnTo>
                <a:lnTo>
                  <a:pt x="1472" y="874"/>
                </a:lnTo>
                <a:lnTo>
                  <a:pt x="1447" y="874"/>
                </a:lnTo>
                <a:lnTo>
                  <a:pt x="1447" y="953"/>
                </a:lnTo>
                <a:lnTo>
                  <a:pt x="1416" y="953"/>
                </a:lnTo>
                <a:lnTo>
                  <a:pt x="1416" y="1274"/>
                </a:lnTo>
                <a:lnTo>
                  <a:pt x="1382" y="1274"/>
                </a:lnTo>
                <a:lnTo>
                  <a:pt x="1382" y="929"/>
                </a:lnTo>
                <a:lnTo>
                  <a:pt x="1354" y="929"/>
                </a:lnTo>
                <a:lnTo>
                  <a:pt x="1354" y="867"/>
                </a:lnTo>
                <a:lnTo>
                  <a:pt x="1320" y="867"/>
                </a:lnTo>
                <a:lnTo>
                  <a:pt x="1320" y="939"/>
                </a:lnTo>
                <a:lnTo>
                  <a:pt x="1302" y="939"/>
                </a:lnTo>
                <a:lnTo>
                  <a:pt x="1302" y="1133"/>
                </a:lnTo>
                <a:lnTo>
                  <a:pt x="1285" y="1133"/>
                </a:lnTo>
                <a:lnTo>
                  <a:pt x="1285" y="1378"/>
                </a:lnTo>
                <a:lnTo>
                  <a:pt x="1264" y="1378"/>
                </a:lnTo>
                <a:lnTo>
                  <a:pt x="1264" y="1243"/>
                </a:lnTo>
                <a:lnTo>
                  <a:pt x="1240" y="1243"/>
                </a:lnTo>
                <a:lnTo>
                  <a:pt x="1240" y="701"/>
                </a:lnTo>
                <a:lnTo>
                  <a:pt x="1216" y="701"/>
                </a:lnTo>
                <a:lnTo>
                  <a:pt x="1216" y="597"/>
                </a:lnTo>
                <a:lnTo>
                  <a:pt x="1026" y="597"/>
                </a:lnTo>
                <a:lnTo>
                  <a:pt x="1026" y="708"/>
                </a:lnTo>
                <a:lnTo>
                  <a:pt x="1009" y="708"/>
                </a:lnTo>
                <a:lnTo>
                  <a:pt x="1009" y="324"/>
                </a:lnTo>
                <a:lnTo>
                  <a:pt x="933" y="324"/>
                </a:lnTo>
                <a:lnTo>
                  <a:pt x="933" y="262"/>
                </a:lnTo>
                <a:lnTo>
                  <a:pt x="881" y="262"/>
                </a:lnTo>
                <a:lnTo>
                  <a:pt x="881" y="338"/>
                </a:lnTo>
                <a:lnTo>
                  <a:pt x="857" y="338"/>
                </a:lnTo>
                <a:lnTo>
                  <a:pt x="857" y="1243"/>
                </a:lnTo>
                <a:lnTo>
                  <a:pt x="812" y="1243"/>
                </a:lnTo>
                <a:lnTo>
                  <a:pt x="812" y="939"/>
                </a:lnTo>
                <a:lnTo>
                  <a:pt x="795" y="939"/>
                </a:lnTo>
                <a:lnTo>
                  <a:pt x="795" y="590"/>
                </a:lnTo>
                <a:lnTo>
                  <a:pt x="784" y="566"/>
                </a:lnTo>
                <a:lnTo>
                  <a:pt x="784" y="183"/>
                </a:lnTo>
                <a:lnTo>
                  <a:pt x="757" y="183"/>
                </a:lnTo>
                <a:lnTo>
                  <a:pt x="757" y="0"/>
                </a:lnTo>
                <a:lnTo>
                  <a:pt x="670" y="0"/>
                </a:lnTo>
                <a:lnTo>
                  <a:pt x="670" y="155"/>
                </a:lnTo>
                <a:lnTo>
                  <a:pt x="646" y="155"/>
                </a:lnTo>
                <a:lnTo>
                  <a:pt x="646" y="228"/>
                </a:lnTo>
                <a:lnTo>
                  <a:pt x="629" y="228"/>
                </a:lnTo>
                <a:lnTo>
                  <a:pt x="629" y="642"/>
                </a:lnTo>
                <a:lnTo>
                  <a:pt x="598" y="642"/>
                </a:lnTo>
                <a:lnTo>
                  <a:pt x="598" y="456"/>
                </a:lnTo>
                <a:lnTo>
                  <a:pt x="387" y="456"/>
                </a:lnTo>
                <a:lnTo>
                  <a:pt x="387" y="698"/>
                </a:lnTo>
                <a:lnTo>
                  <a:pt x="332" y="698"/>
                </a:lnTo>
                <a:lnTo>
                  <a:pt x="332" y="653"/>
                </a:lnTo>
                <a:lnTo>
                  <a:pt x="294" y="653"/>
                </a:lnTo>
                <a:lnTo>
                  <a:pt x="294" y="722"/>
                </a:lnTo>
                <a:lnTo>
                  <a:pt x="221" y="722"/>
                </a:lnTo>
                <a:lnTo>
                  <a:pt x="221" y="604"/>
                </a:lnTo>
                <a:lnTo>
                  <a:pt x="163" y="604"/>
                </a:lnTo>
                <a:lnTo>
                  <a:pt x="163" y="521"/>
                </a:lnTo>
                <a:lnTo>
                  <a:pt x="121" y="521"/>
                </a:lnTo>
                <a:lnTo>
                  <a:pt x="121" y="587"/>
                </a:lnTo>
                <a:lnTo>
                  <a:pt x="0" y="587"/>
                </a:lnTo>
                <a:lnTo>
                  <a:pt x="0" y="1503"/>
                </a:lnTo>
                <a:lnTo>
                  <a:pt x="0" y="2501"/>
                </a:lnTo>
                <a:lnTo>
                  <a:pt x="2394" y="2501"/>
                </a:lnTo>
                <a:lnTo>
                  <a:pt x="2394" y="1385"/>
                </a:lnTo>
                <a:close/>
              </a:path>
            </a:pathLst>
          </a:custGeom>
          <a:solidFill>
            <a:schemeClr val="accent2"/>
          </a:solidFill>
          <a:ln>
            <a:noFill/>
          </a:ln>
        </p:spPr>
        <p:txBody>
          <a:bodyPr vert="horz" wrap="square" lIns="89642" tIns="44821" rIns="89642" bIns="44821" numCol="1" anchor="t" anchorCtr="0" compatLnSpc="1">
            <a:prstTxWarp prst="textNoShape">
              <a:avLst/>
            </a:prstTxWarp>
          </a:bodyPr>
          <a:lstStyle/>
          <a:p>
            <a:pPr lvl="0"/>
            <a:endParaRPr lang="en-US" sz="1765"/>
          </a:p>
        </p:txBody>
      </p:sp>
      <p:sp>
        <p:nvSpPr>
          <p:cNvPr id="91" name="Freeform 20"/>
          <p:cNvSpPr>
            <a:spLocks noEditPoints="1"/>
          </p:cNvSpPr>
          <p:nvPr userDrawn="1"/>
        </p:nvSpPr>
        <p:spPr bwMode="auto">
          <a:xfrm>
            <a:off x="8105463" y="303197"/>
            <a:ext cx="535365" cy="5781420"/>
          </a:xfrm>
          <a:custGeom>
            <a:avLst/>
            <a:gdLst>
              <a:gd name="T0" fmla="*/ 51 w 93"/>
              <a:gd name="T1" fmla="*/ 1003 h 1003"/>
              <a:gd name="T2" fmla="*/ 51 w 93"/>
              <a:gd name="T3" fmla="*/ 1002 h 1003"/>
              <a:gd name="T4" fmla="*/ 42 w 93"/>
              <a:gd name="T5" fmla="*/ 1002 h 1003"/>
              <a:gd name="T6" fmla="*/ 42 w 93"/>
              <a:gd name="T7" fmla="*/ 1003 h 1003"/>
              <a:gd name="T8" fmla="*/ 0 w 93"/>
              <a:gd name="T9" fmla="*/ 1003 h 1003"/>
              <a:gd name="T10" fmla="*/ 34 w 93"/>
              <a:gd name="T11" fmla="*/ 384 h 1003"/>
              <a:gd name="T12" fmla="*/ 4 w 93"/>
              <a:gd name="T13" fmla="*/ 370 h 1003"/>
              <a:gd name="T14" fmla="*/ 13 w 93"/>
              <a:gd name="T15" fmla="*/ 360 h 1003"/>
              <a:gd name="T16" fmla="*/ 3 w 93"/>
              <a:gd name="T17" fmla="*/ 344 h 1003"/>
              <a:gd name="T18" fmla="*/ 15 w 93"/>
              <a:gd name="T19" fmla="*/ 325 h 1003"/>
              <a:gd name="T20" fmla="*/ 15 w 93"/>
              <a:gd name="T21" fmla="*/ 324 h 1003"/>
              <a:gd name="T22" fmla="*/ 29 w 93"/>
              <a:gd name="T23" fmla="*/ 309 h 1003"/>
              <a:gd name="T24" fmla="*/ 35 w 93"/>
              <a:gd name="T25" fmla="*/ 309 h 1003"/>
              <a:gd name="T26" fmla="*/ 35 w 93"/>
              <a:gd name="T27" fmla="*/ 300 h 1003"/>
              <a:gd name="T28" fmla="*/ 35 w 93"/>
              <a:gd name="T29" fmla="*/ 300 h 1003"/>
              <a:gd name="T30" fmla="*/ 29 w 93"/>
              <a:gd name="T31" fmla="*/ 294 h 1003"/>
              <a:gd name="T32" fmla="*/ 35 w 93"/>
              <a:gd name="T33" fmla="*/ 288 h 1003"/>
              <a:gd name="T34" fmla="*/ 35 w 93"/>
              <a:gd name="T35" fmla="*/ 288 h 1003"/>
              <a:gd name="T36" fmla="*/ 35 w 93"/>
              <a:gd name="T37" fmla="*/ 178 h 1003"/>
              <a:gd name="T38" fmla="*/ 58 w 93"/>
              <a:gd name="T39" fmla="*/ 178 h 1003"/>
              <a:gd name="T40" fmla="*/ 58 w 93"/>
              <a:gd name="T41" fmla="*/ 288 h 1003"/>
              <a:gd name="T42" fmla="*/ 58 w 93"/>
              <a:gd name="T43" fmla="*/ 288 h 1003"/>
              <a:gd name="T44" fmla="*/ 64 w 93"/>
              <a:gd name="T45" fmla="*/ 294 h 1003"/>
              <a:gd name="T46" fmla="*/ 58 w 93"/>
              <a:gd name="T47" fmla="*/ 300 h 1003"/>
              <a:gd name="T48" fmla="*/ 58 w 93"/>
              <a:gd name="T49" fmla="*/ 300 h 1003"/>
              <a:gd name="T50" fmla="*/ 58 w 93"/>
              <a:gd name="T51" fmla="*/ 309 h 1003"/>
              <a:gd name="T52" fmla="*/ 63 w 93"/>
              <a:gd name="T53" fmla="*/ 309 h 1003"/>
              <a:gd name="T54" fmla="*/ 78 w 93"/>
              <a:gd name="T55" fmla="*/ 324 h 1003"/>
              <a:gd name="T56" fmla="*/ 78 w 93"/>
              <a:gd name="T57" fmla="*/ 325 h 1003"/>
              <a:gd name="T58" fmla="*/ 90 w 93"/>
              <a:gd name="T59" fmla="*/ 344 h 1003"/>
              <a:gd name="T60" fmla="*/ 80 w 93"/>
              <a:gd name="T61" fmla="*/ 360 h 1003"/>
              <a:gd name="T62" fmla="*/ 89 w 93"/>
              <a:gd name="T63" fmla="*/ 370 h 1003"/>
              <a:gd name="T64" fmla="*/ 59 w 93"/>
              <a:gd name="T65" fmla="*/ 384 h 1003"/>
              <a:gd name="T66" fmla="*/ 93 w 93"/>
              <a:gd name="T67" fmla="*/ 1003 h 1003"/>
              <a:gd name="T68" fmla="*/ 51 w 93"/>
              <a:gd name="T69" fmla="*/ 1003 h 1003"/>
              <a:gd name="T70" fmla="*/ 63 w 93"/>
              <a:gd name="T71" fmla="*/ 177 h 1003"/>
              <a:gd name="T72" fmla="*/ 53 w 93"/>
              <a:gd name="T73" fmla="*/ 165 h 1003"/>
              <a:gd name="T74" fmla="*/ 53 w 93"/>
              <a:gd name="T75" fmla="*/ 94 h 1003"/>
              <a:gd name="T76" fmla="*/ 51 w 93"/>
              <a:gd name="T77" fmla="*/ 94 h 1003"/>
              <a:gd name="T78" fmla="*/ 51 w 93"/>
              <a:gd name="T79" fmla="*/ 66 h 1003"/>
              <a:gd name="T80" fmla="*/ 50 w 93"/>
              <a:gd name="T81" fmla="*/ 66 h 1003"/>
              <a:gd name="T82" fmla="*/ 50 w 93"/>
              <a:gd name="T83" fmla="*/ 35 h 1003"/>
              <a:gd name="T84" fmla="*/ 49 w 93"/>
              <a:gd name="T85" fmla="*/ 35 h 1003"/>
              <a:gd name="T86" fmla="*/ 49 w 93"/>
              <a:gd name="T87" fmla="*/ 0 h 1003"/>
              <a:gd name="T88" fmla="*/ 44 w 93"/>
              <a:gd name="T89" fmla="*/ 0 h 1003"/>
              <a:gd name="T90" fmla="*/ 44 w 93"/>
              <a:gd name="T91" fmla="*/ 35 h 1003"/>
              <a:gd name="T92" fmla="*/ 43 w 93"/>
              <a:gd name="T93" fmla="*/ 35 h 1003"/>
              <a:gd name="T94" fmla="*/ 43 w 93"/>
              <a:gd name="T95" fmla="*/ 66 h 1003"/>
              <a:gd name="T96" fmla="*/ 42 w 93"/>
              <a:gd name="T97" fmla="*/ 66 h 1003"/>
              <a:gd name="T98" fmla="*/ 42 w 93"/>
              <a:gd name="T99" fmla="*/ 94 h 1003"/>
              <a:gd name="T100" fmla="*/ 40 w 93"/>
              <a:gd name="T101" fmla="*/ 94 h 1003"/>
              <a:gd name="T102" fmla="*/ 40 w 93"/>
              <a:gd name="T103" fmla="*/ 165 h 1003"/>
              <a:gd name="T104" fmla="*/ 29 w 93"/>
              <a:gd name="T105" fmla="*/ 177 h 1003"/>
              <a:gd name="T106" fmla="*/ 29 w 93"/>
              <a:gd name="T107" fmla="*/ 177 h 1003"/>
              <a:gd name="T108" fmla="*/ 63 w 93"/>
              <a:gd name="T109" fmla="*/ 177 h 1003"/>
              <a:gd name="T110" fmla="*/ 63 w 93"/>
              <a:gd name="T111" fmla="*/ 177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003">
                <a:moveTo>
                  <a:pt x="51" y="1003"/>
                </a:moveTo>
                <a:cubicBezTo>
                  <a:pt x="51" y="1002"/>
                  <a:pt x="51" y="1002"/>
                  <a:pt x="51" y="1002"/>
                </a:cubicBezTo>
                <a:cubicBezTo>
                  <a:pt x="42" y="1002"/>
                  <a:pt x="42" y="1002"/>
                  <a:pt x="42" y="1002"/>
                </a:cubicBezTo>
                <a:cubicBezTo>
                  <a:pt x="42" y="1003"/>
                  <a:pt x="42" y="1003"/>
                  <a:pt x="42" y="1003"/>
                </a:cubicBezTo>
                <a:cubicBezTo>
                  <a:pt x="0" y="1003"/>
                  <a:pt x="0" y="1003"/>
                  <a:pt x="0" y="1003"/>
                </a:cubicBezTo>
                <a:cubicBezTo>
                  <a:pt x="0" y="1003"/>
                  <a:pt x="25" y="599"/>
                  <a:pt x="34" y="384"/>
                </a:cubicBezTo>
                <a:cubicBezTo>
                  <a:pt x="17" y="382"/>
                  <a:pt x="4" y="377"/>
                  <a:pt x="4" y="370"/>
                </a:cubicBezTo>
                <a:cubicBezTo>
                  <a:pt x="4" y="366"/>
                  <a:pt x="8" y="363"/>
                  <a:pt x="13" y="360"/>
                </a:cubicBezTo>
                <a:cubicBezTo>
                  <a:pt x="7" y="356"/>
                  <a:pt x="3" y="350"/>
                  <a:pt x="3" y="344"/>
                </a:cubicBezTo>
                <a:cubicBezTo>
                  <a:pt x="3" y="336"/>
                  <a:pt x="8" y="330"/>
                  <a:pt x="15" y="325"/>
                </a:cubicBezTo>
                <a:cubicBezTo>
                  <a:pt x="15" y="324"/>
                  <a:pt x="15" y="324"/>
                  <a:pt x="15" y="324"/>
                </a:cubicBezTo>
                <a:cubicBezTo>
                  <a:pt x="15" y="316"/>
                  <a:pt x="22" y="309"/>
                  <a:pt x="29" y="309"/>
                </a:cubicBezTo>
                <a:cubicBezTo>
                  <a:pt x="35" y="309"/>
                  <a:pt x="35" y="309"/>
                  <a:pt x="35" y="309"/>
                </a:cubicBezTo>
                <a:cubicBezTo>
                  <a:pt x="35" y="300"/>
                  <a:pt x="35" y="300"/>
                  <a:pt x="35" y="300"/>
                </a:cubicBezTo>
                <a:cubicBezTo>
                  <a:pt x="35" y="300"/>
                  <a:pt x="35" y="300"/>
                  <a:pt x="35" y="300"/>
                </a:cubicBezTo>
                <a:cubicBezTo>
                  <a:pt x="31" y="300"/>
                  <a:pt x="29" y="297"/>
                  <a:pt x="29" y="294"/>
                </a:cubicBezTo>
                <a:cubicBezTo>
                  <a:pt x="29" y="291"/>
                  <a:pt x="31" y="288"/>
                  <a:pt x="35" y="288"/>
                </a:cubicBezTo>
                <a:cubicBezTo>
                  <a:pt x="35" y="288"/>
                  <a:pt x="35" y="288"/>
                  <a:pt x="35" y="288"/>
                </a:cubicBezTo>
                <a:cubicBezTo>
                  <a:pt x="35" y="178"/>
                  <a:pt x="35" y="178"/>
                  <a:pt x="35" y="178"/>
                </a:cubicBezTo>
                <a:cubicBezTo>
                  <a:pt x="58" y="178"/>
                  <a:pt x="58" y="178"/>
                  <a:pt x="58" y="178"/>
                </a:cubicBezTo>
                <a:cubicBezTo>
                  <a:pt x="58" y="288"/>
                  <a:pt x="58" y="288"/>
                  <a:pt x="58" y="288"/>
                </a:cubicBezTo>
                <a:cubicBezTo>
                  <a:pt x="58" y="288"/>
                  <a:pt x="58" y="288"/>
                  <a:pt x="58" y="288"/>
                </a:cubicBezTo>
                <a:cubicBezTo>
                  <a:pt x="62" y="288"/>
                  <a:pt x="64" y="291"/>
                  <a:pt x="64" y="294"/>
                </a:cubicBezTo>
                <a:cubicBezTo>
                  <a:pt x="64" y="297"/>
                  <a:pt x="62" y="300"/>
                  <a:pt x="58" y="300"/>
                </a:cubicBezTo>
                <a:cubicBezTo>
                  <a:pt x="58" y="300"/>
                  <a:pt x="58" y="300"/>
                  <a:pt x="58" y="300"/>
                </a:cubicBezTo>
                <a:cubicBezTo>
                  <a:pt x="58" y="309"/>
                  <a:pt x="58" y="309"/>
                  <a:pt x="58" y="309"/>
                </a:cubicBezTo>
                <a:cubicBezTo>
                  <a:pt x="63" y="309"/>
                  <a:pt x="63" y="309"/>
                  <a:pt x="63" y="309"/>
                </a:cubicBezTo>
                <a:cubicBezTo>
                  <a:pt x="71" y="309"/>
                  <a:pt x="78" y="316"/>
                  <a:pt x="78" y="324"/>
                </a:cubicBezTo>
                <a:cubicBezTo>
                  <a:pt x="78" y="325"/>
                  <a:pt x="78" y="325"/>
                  <a:pt x="78" y="325"/>
                </a:cubicBezTo>
                <a:cubicBezTo>
                  <a:pt x="85" y="330"/>
                  <a:pt x="90" y="336"/>
                  <a:pt x="90" y="344"/>
                </a:cubicBezTo>
                <a:cubicBezTo>
                  <a:pt x="90" y="350"/>
                  <a:pt x="86" y="356"/>
                  <a:pt x="80" y="360"/>
                </a:cubicBezTo>
                <a:cubicBezTo>
                  <a:pt x="85" y="363"/>
                  <a:pt x="89" y="366"/>
                  <a:pt x="89" y="370"/>
                </a:cubicBezTo>
                <a:cubicBezTo>
                  <a:pt x="89" y="377"/>
                  <a:pt x="76" y="382"/>
                  <a:pt x="59" y="384"/>
                </a:cubicBezTo>
                <a:cubicBezTo>
                  <a:pt x="68" y="599"/>
                  <a:pt x="93" y="1003"/>
                  <a:pt x="93" y="1003"/>
                </a:cubicBezTo>
                <a:lnTo>
                  <a:pt x="51" y="1003"/>
                </a:lnTo>
                <a:close/>
                <a:moveTo>
                  <a:pt x="63" y="177"/>
                </a:moveTo>
                <a:cubicBezTo>
                  <a:pt x="63" y="171"/>
                  <a:pt x="59" y="167"/>
                  <a:pt x="53" y="165"/>
                </a:cubicBezTo>
                <a:cubicBezTo>
                  <a:pt x="53" y="94"/>
                  <a:pt x="53" y="94"/>
                  <a:pt x="53" y="94"/>
                </a:cubicBezTo>
                <a:cubicBezTo>
                  <a:pt x="51" y="94"/>
                  <a:pt x="51" y="94"/>
                  <a:pt x="51" y="94"/>
                </a:cubicBezTo>
                <a:cubicBezTo>
                  <a:pt x="51" y="66"/>
                  <a:pt x="51" y="66"/>
                  <a:pt x="51" y="66"/>
                </a:cubicBezTo>
                <a:cubicBezTo>
                  <a:pt x="50" y="66"/>
                  <a:pt x="50" y="66"/>
                  <a:pt x="50" y="66"/>
                </a:cubicBezTo>
                <a:cubicBezTo>
                  <a:pt x="50" y="35"/>
                  <a:pt x="50" y="35"/>
                  <a:pt x="50" y="35"/>
                </a:cubicBezTo>
                <a:cubicBezTo>
                  <a:pt x="49" y="35"/>
                  <a:pt x="49" y="35"/>
                  <a:pt x="49" y="35"/>
                </a:cubicBezTo>
                <a:cubicBezTo>
                  <a:pt x="49" y="0"/>
                  <a:pt x="49" y="0"/>
                  <a:pt x="49" y="0"/>
                </a:cubicBezTo>
                <a:cubicBezTo>
                  <a:pt x="44" y="0"/>
                  <a:pt x="44" y="0"/>
                  <a:pt x="44" y="0"/>
                </a:cubicBezTo>
                <a:cubicBezTo>
                  <a:pt x="44" y="35"/>
                  <a:pt x="44" y="35"/>
                  <a:pt x="44" y="35"/>
                </a:cubicBezTo>
                <a:cubicBezTo>
                  <a:pt x="43" y="35"/>
                  <a:pt x="43" y="35"/>
                  <a:pt x="43" y="35"/>
                </a:cubicBezTo>
                <a:cubicBezTo>
                  <a:pt x="43" y="66"/>
                  <a:pt x="43" y="66"/>
                  <a:pt x="43" y="66"/>
                </a:cubicBezTo>
                <a:cubicBezTo>
                  <a:pt x="42" y="66"/>
                  <a:pt x="42" y="66"/>
                  <a:pt x="42" y="66"/>
                </a:cubicBezTo>
                <a:cubicBezTo>
                  <a:pt x="42" y="94"/>
                  <a:pt x="42" y="94"/>
                  <a:pt x="42" y="94"/>
                </a:cubicBezTo>
                <a:cubicBezTo>
                  <a:pt x="40" y="94"/>
                  <a:pt x="40" y="94"/>
                  <a:pt x="40" y="94"/>
                </a:cubicBezTo>
                <a:cubicBezTo>
                  <a:pt x="40" y="165"/>
                  <a:pt x="40" y="165"/>
                  <a:pt x="40" y="165"/>
                </a:cubicBezTo>
                <a:cubicBezTo>
                  <a:pt x="34" y="167"/>
                  <a:pt x="29" y="171"/>
                  <a:pt x="29" y="177"/>
                </a:cubicBezTo>
                <a:cubicBezTo>
                  <a:pt x="29" y="177"/>
                  <a:pt x="29" y="177"/>
                  <a:pt x="29" y="177"/>
                </a:cubicBezTo>
                <a:cubicBezTo>
                  <a:pt x="63" y="177"/>
                  <a:pt x="63" y="177"/>
                  <a:pt x="63" y="177"/>
                </a:cubicBezTo>
                <a:cubicBezTo>
                  <a:pt x="63" y="177"/>
                  <a:pt x="63" y="177"/>
                  <a:pt x="63" y="177"/>
                </a:cubicBezTo>
                <a:close/>
              </a:path>
            </a:pathLst>
          </a:custGeom>
          <a:solidFill>
            <a:schemeClr val="accent4">
              <a:lumMod val="50000"/>
            </a:schemeClr>
          </a:solidFill>
          <a:ln>
            <a:noFill/>
          </a:ln>
        </p:spPr>
        <p:txBody>
          <a:bodyPr vert="horz" wrap="square" lIns="89642" tIns="44821" rIns="89642" bIns="44821" numCol="1" anchor="t" anchorCtr="0" compatLnSpc="1">
            <a:prstTxWarp prst="textNoShape">
              <a:avLst/>
            </a:prstTxWarp>
          </a:bodyPr>
          <a:lstStyle/>
          <a:p>
            <a:endParaRPr lang="en-US" sz="1765"/>
          </a:p>
        </p:txBody>
      </p:sp>
      <p:pic>
        <p:nvPicPr>
          <p:cNvPr id="19" name="Picture 18"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0203" y="6119147"/>
            <a:ext cx="1253377" cy="268786"/>
          </a:xfrm>
          <a:prstGeom prst="rect">
            <a:avLst/>
          </a:prstGeom>
        </p:spPr>
      </p:pic>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48213" y="470067"/>
            <a:ext cx="1421436" cy="300619"/>
          </a:xfrm>
          <a:prstGeom prst="rect">
            <a:avLst/>
          </a:prstGeom>
        </p:spPr>
      </p:pic>
      <p:grpSp>
        <p:nvGrpSpPr>
          <p:cNvPr id="6" name="Group 4"/>
          <p:cNvGrpSpPr>
            <a:grpSpLocks noChangeAspect="1"/>
          </p:cNvGrpSpPr>
          <p:nvPr userDrawn="1"/>
        </p:nvGrpSpPr>
        <p:grpSpPr bwMode="auto">
          <a:xfrm>
            <a:off x="386689" y="1299380"/>
            <a:ext cx="2541690" cy="2909434"/>
            <a:chOff x="1343" y="-743"/>
            <a:chExt cx="5148" cy="5892"/>
          </a:xfrm>
          <a:solidFill>
            <a:schemeClr val="tx1"/>
          </a:solidFill>
        </p:grpSpPr>
        <p:sp>
          <p:nvSpPr>
            <p:cNvPr id="11" name="Freeform 5"/>
            <p:cNvSpPr>
              <a:spLocks/>
            </p:cNvSpPr>
            <p:nvPr userDrawn="1"/>
          </p:nvSpPr>
          <p:spPr bwMode="auto">
            <a:xfrm>
              <a:off x="1426" y="-689"/>
              <a:ext cx="745" cy="743"/>
            </a:xfrm>
            <a:custGeom>
              <a:avLst/>
              <a:gdLst>
                <a:gd name="T0" fmla="*/ 315 w 315"/>
                <a:gd name="T1" fmla="*/ 314 h 314"/>
                <a:gd name="T2" fmla="*/ 279 w 315"/>
                <a:gd name="T3" fmla="*/ 314 h 314"/>
                <a:gd name="T4" fmla="*/ 279 w 315"/>
                <a:gd name="T5" fmla="*/ 103 h 314"/>
                <a:gd name="T6" fmla="*/ 282 w 315"/>
                <a:gd name="T7" fmla="*/ 42 h 314"/>
                <a:gd name="T8" fmla="*/ 281 w 315"/>
                <a:gd name="T9" fmla="*/ 42 h 314"/>
                <a:gd name="T10" fmla="*/ 272 w 315"/>
                <a:gd name="T11" fmla="*/ 72 h 314"/>
                <a:gd name="T12" fmla="*/ 166 w 315"/>
                <a:gd name="T13" fmla="*/ 314 h 314"/>
                <a:gd name="T14" fmla="*/ 149 w 315"/>
                <a:gd name="T15" fmla="*/ 314 h 314"/>
                <a:gd name="T16" fmla="*/ 43 w 315"/>
                <a:gd name="T17" fmla="*/ 74 h 314"/>
                <a:gd name="T18" fmla="*/ 34 w 315"/>
                <a:gd name="T19" fmla="*/ 42 h 314"/>
                <a:gd name="T20" fmla="*/ 33 w 315"/>
                <a:gd name="T21" fmla="*/ 42 h 314"/>
                <a:gd name="T22" fmla="*/ 35 w 315"/>
                <a:gd name="T23" fmla="*/ 103 h 314"/>
                <a:gd name="T24" fmla="*/ 35 w 315"/>
                <a:gd name="T25" fmla="*/ 314 h 314"/>
                <a:gd name="T26" fmla="*/ 0 w 315"/>
                <a:gd name="T27" fmla="*/ 314 h 314"/>
                <a:gd name="T28" fmla="*/ 0 w 315"/>
                <a:gd name="T29" fmla="*/ 0 h 314"/>
                <a:gd name="T30" fmla="*/ 48 w 315"/>
                <a:gd name="T31" fmla="*/ 0 h 314"/>
                <a:gd name="T32" fmla="*/ 142 w 315"/>
                <a:gd name="T33" fmla="*/ 219 h 314"/>
                <a:gd name="T34" fmla="*/ 156 w 315"/>
                <a:gd name="T35" fmla="*/ 256 h 314"/>
                <a:gd name="T36" fmla="*/ 158 w 315"/>
                <a:gd name="T37" fmla="*/ 256 h 314"/>
                <a:gd name="T38" fmla="*/ 173 w 315"/>
                <a:gd name="T39" fmla="*/ 218 h 314"/>
                <a:gd name="T40" fmla="*/ 270 w 315"/>
                <a:gd name="T41" fmla="*/ 0 h 314"/>
                <a:gd name="T42" fmla="*/ 315 w 315"/>
                <a:gd name="T43" fmla="*/ 0 h 314"/>
                <a:gd name="T44" fmla="*/ 315 w 315"/>
                <a:gd name="T45"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5" h="314">
                  <a:moveTo>
                    <a:pt x="315" y="314"/>
                  </a:moveTo>
                  <a:cubicBezTo>
                    <a:pt x="279" y="314"/>
                    <a:pt x="279" y="314"/>
                    <a:pt x="279" y="314"/>
                  </a:cubicBezTo>
                  <a:cubicBezTo>
                    <a:pt x="279" y="103"/>
                    <a:pt x="279" y="103"/>
                    <a:pt x="279" y="103"/>
                  </a:cubicBezTo>
                  <a:cubicBezTo>
                    <a:pt x="279" y="86"/>
                    <a:pt x="280" y="66"/>
                    <a:pt x="282" y="42"/>
                  </a:cubicBezTo>
                  <a:cubicBezTo>
                    <a:pt x="281" y="42"/>
                    <a:pt x="281" y="42"/>
                    <a:pt x="281" y="42"/>
                  </a:cubicBezTo>
                  <a:cubicBezTo>
                    <a:pt x="277" y="56"/>
                    <a:pt x="274" y="66"/>
                    <a:pt x="272" y="72"/>
                  </a:cubicBezTo>
                  <a:cubicBezTo>
                    <a:pt x="166" y="314"/>
                    <a:pt x="166" y="314"/>
                    <a:pt x="166" y="314"/>
                  </a:cubicBezTo>
                  <a:cubicBezTo>
                    <a:pt x="149" y="314"/>
                    <a:pt x="149" y="314"/>
                    <a:pt x="149" y="314"/>
                  </a:cubicBezTo>
                  <a:cubicBezTo>
                    <a:pt x="43" y="74"/>
                    <a:pt x="43" y="74"/>
                    <a:pt x="43" y="74"/>
                  </a:cubicBezTo>
                  <a:cubicBezTo>
                    <a:pt x="40" y="68"/>
                    <a:pt x="37" y="57"/>
                    <a:pt x="34" y="42"/>
                  </a:cubicBezTo>
                  <a:cubicBezTo>
                    <a:pt x="33" y="42"/>
                    <a:pt x="33" y="42"/>
                    <a:pt x="33" y="42"/>
                  </a:cubicBezTo>
                  <a:cubicBezTo>
                    <a:pt x="34" y="54"/>
                    <a:pt x="35" y="75"/>
                    <a:pt x="35" y="103"/>
                  </a:cubicBezTo>
                  <a:cubicBezTo>
                    <a:pt x="35" y="314"/>
                    <a:pt x="35" y="314"/>
                    <a:pt x="35" y="314"/>
                  </a:cubicBezTo>
                  <a:cubicBezTo>
                    <a:pt x="0" y="314"/>
                    <a:pt x="0" y="314"/>
                    <a:pt x="0" y="314"/>
                  </a:cubicBezTo>
                  <a:cubicBezTo>
                    <a:pt x="0" y="0"/>
                    <a:pt x="0" y="0"/>
                    <a:pt x="0" y="0"/>
                  </a:cubicBezTo>
                  <a:cubicBezTo>
                    <a:pt x="48" y="0"/>
                    <a:pt x="48" y="0"/>
                    <a:pt x="48" y="0"/>
                  </a:cubicBezTo>
                  <a:cubicBezTo>
                    <a:pt x="142" y="219"/>
                    <a:pt x="142" y="219"/>
                    <a:pt x="142" y="219"/>
                  </a:cubicBezTo>
                  <a:cubicBezTo>
                    <a:pt x="150" y="235"/>
                    <a:pt x="154" y="248"/>
                    <a:pt x="156" y="256"/>
                  </a:cubicBezTo>
                  <a:cubicBezTo>
                    <a:pt x="158" y="256"/>
                    <a:pt x="158" y="256"/>
                    <a:pt x="158" y="256"/>
                  </a:cubicBezTo>
                  <a:cubicBezTo>
                    <a:pt x="165" y="236"/>
                    <a:pt x="170" y="223"/>
                    <a:pt x="173" y="218"/>
                  </a:cubicBezTo>
                  <a:cubicBezTo>
                    <a:pt x="270" y="0"/>
                    <a:pt x="270" y="0"/>
                    <a:pt x="270" y="0"/>
                  </a:cubicBezTo>
                  <a:cubicBezTo>
                    <a:pt x="315" y="0"/>
                    <a:pt x="315" y="0"/>
                    <a:pt x="315" y="0"/>
                  </a:cubicBezTo>
                  <a:lnTo>
                    <a:pt x="315"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 name="Freeform 6"/>
            <p:cNvSpPr>
              <a:spLocks noEditPoints="1"/>
            </p:cNvSpPr>
            <p:nvPr userDrawn="1"/>
          </p:nvSpPr>
          <p:spPr bwMode="auto">
            <a:xfrm>
              <a:off x="2339" y="-722"/>
              <a:ext cx="111" cy="776"/>
            </a:xfrm>
            <a:custGeom>
              <a:avLst/>
              <a:gdLst>
                <a:gd name="T0" fmla="*/ 47 w 47"/>
                <a:gd name="T1" fmla="*/ 23 h 328"/>
                <a:gd name="T2" fmla="*/ 40 w 47"/>
                <a:gd name="T3" fmla="*/ 40 h 328"/>
                <a:gd name="T4" fmla="*/ 23 w 47"/>
                <a:gd name="T5" fmla="*/ 46 h 328"/>
                <a:gd name="T6" fmla="*/ 7 w 47"/>
                <a:gd name="T7" fmla="*/ 40 h 328"/>
                <a:gd name="T8" fmla="*/ 0 w 47"/>
                <a:gd name="T9" fmla="*/ 23 h 328"/>
                <a:gd name="T10" fmla="*/ 7 w 47"/>
                <a:gd name="T11" fmla="*/ 7 h 328"/>
                <a:gd name="T12" fmla="*/ 23 w 47"/>
                <a:gd name="T13" fmla="*/ 0 h 328"/>
                <a:gd name="T14" fmla="*/ 40 w 47"/>
                <a:gd name="T15" fmla="*/ 7 h 328"/>
                <a:gd name="T16" fmla="*/ 47 w 47"/>
                <a:gd name="T17" fmla="*/ 23 h 328"/>
                <a:gd name="T18" fmla="*/ 41 w 47"/>
                <a:gd name="T19" fmla="*/ 328 h 328"/>
                <a:gd name="T20" fmla="*/ 5 w 47"/>
                <a:gd name="T21" fmla="*/ 328 h 328"/>
                <a:gd name="T22" fmla="*/ 5 w 47"/>
                <a:gd name="T23" fmla="*/ 103 h 328"/>
                <a:gd name="T24" fmla="*/ 41 w 47"/>
                <a:gd name="T25" fmla="*/ 103 h 328"/>
                <a:gd name="T26" fmla="*/ 41 w 47"/>
                <a:gd name="T2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328">
                  <a:moveTo>
                    <a:pt x="47" y="23"/>
                  </a:moveTo>
                  <a:cubicBezTo>
                    <a:pt x="47" y="30"/>
                    <a:pt x="44" y="35"/>
                    <a:pt x="40" y="40"/>
                  </a:cubicBezTo>
                  <a:cubicBezTo>
                    <a:pt x="35" y="44"/>
                    <a:pt x="30" y="46"/>
                    <a:pt x="23" y="46"/>
                  </a:cubicBezTo>
                  <a:cubicBezTo>
                    <a:pt x="17" y="46"/>
                    <a:pt x="11" y="44"/>
                    <a:pt x="7" y="40"/>
                  </a:cubicBezTo>
                  <a:cubicBezTo>
                    <a:pt x="3" y="36"/>
                    <a:pt x="0" y="30"/>
                    <a:pt x="0" y="23"/>
                  </a:cubicBezTo>
                  <a:cubicBezTo>
                    <a:pt x="0" y="17"/>
                    <a:pt x="2" y="11"/>
                    <a:pt x="7" y="7"/>
                  </a:cubicBezTo>
                  <a:cubicBezTo>
                    <a:pt x="11" y="2"/>
                    <a:pt x="17" y="0"/>
                    <a:pt x="23" y="0"/>
                  </a:cubicBezTo>
                  <a:cubicBezTo>
                    <a:pt x="30" y="0"/>
                    <a:pt x="35" y="2"/>
                    <a:pt x="40" y="7"/>
                  </a:cubicBezTo>
                  <a:cubicBezTo>
                    <a:pt x="44" y="11"/>
                    <a:pt x="47" y="17"/>
                    <a:pt x="47" y="23"/>
                  </a:cubicBezTo>
                  <a:close/>
                  <a:moveTo>
                    <a:pt x="41" y="328"/>
                  </a:moveTo>
                  <a:cubicBezTo>
                    <a:pt x="5" y="328"/>
                    <a:pt x="5" y="328"/>
                    <a:pt x="5" y="328"/>
                  </a:cubicBezTo>
                  <a:cubicBezTo>
                    <a:pt x="5" y="103"/>
                    <a:pt x="5" y="103"/>
                    <a:pt x="5" y="103"/>
                  </a:cubicBezTo>
                  <a:cubicBezTo>
                    <a:pt x="41" y="103"/>
                    <a:pt x="41" y="103"/>
                    <a:pt x="41" y="103"/>
                  </a:cubicBezTo>
                  <a:lnTo>
                    <a:pt x="41" y="3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 name="Freeform 7"/>
            <p:cNvSpPr>
              <a:spLocks/>
            </p:cNvSpPr>
            <p:nvPr userDrawn="1"/>
          </p:nvSpPr>
          <p:spPr bwMode="auto">
            <a:xfrm>
              <a:off x="2564" y="-490"/>
              <a:ext cx="393" cy="555"/>
            </a:xfrm>
            <a:custGeom>
              <a:avLst/>
              <a:gdLst>
                <a:gd name="T0" fmla="*/ 166 w 166"/>
                <a:gd name="T1" fmla="*/ 219 h 235"/>
                <a:gd name="T2" fmla="*/ 105 w 166"/>
                <a:gd name="T3" fmla="*/ 235 h 235"/>
                <a:gd name="T4" fmla="*/ 51 w 166"/>
                <a:gd name="T5" fmla="*/ 221 h 235"/>
                <a:gd name="T6" fmla="*/ 14 w 166"/>
                <a:gd name="T7" fmla="*/ 181 h 235"/>
                <a:gd name="T8" fmla="*/ 0 w 166"/>
                <a:gd name="T9" fmla="*/ 123 h 235"/>
                <a:gd name="T10" fmla="*/ 32 w 166"/>
                <a:gd name="T11" fmla="*/ 34 h 235"/>
                <a:gd name="T12" fmla="*/ 115 w 166"/>
                <a:gd name="T13" fmla="*/ 0 h 235"/>
                <a:gd name="T14" fmla="*/ 166 w 166"/>
                <a:gd name="T15" fmla="*/ 11 h 235"/>
                <a:gd name="T16" fmla="*/ 166 w 166"/>
                <a:gd name="T17" fmla="*/ 48 h 235"/>
                <a:gd name="T18" fmla="*/ 114 w 166"/>
                <a:gd name="T19" fmla="*/ 31 h 235"/>
                <a:gd name="T20" fmla="*/ 58 w 166"/>
                <a:gd name="T21" fmla="*/ 55 h 235"/>
                <a:gd name="T22" fmla="*/ 37 w 166"/>
                <a:gd name="T23" fmla="*/ 120 h 235"/>
                <a:gd name="T24" fmla="*/ 57 w 166"/>
                <a:gd name="T25" fmla="*/ 182 h 235"/>
                <a:gd name="T26" fmla="*/ 111 w 166"/>
                <a:gd name="T27" fmla="*/ 204 h 235"/>
                <a:gd name="T28" fmla="*/ 166 w 166"/>
                <a:gd name="T29" fmla="*/ 185 h 235"/>
                <a:gd name="T30" fmla="*/ 166 w 166"/>
                <a:gd name="T31" fmla="*/ 21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6" h="235">
                  <a:moveTo>
                    <a:pt x="166" y="219"/>
                  </a:moveTo>
                  <a:cubicBezTo>
                    <a:pt x="149" y="230"/>
                    <a:pt x="129" y="235"/>
                    <a:pt x="105" y="235"/>
                  </a:cubicBezTo>
                  <a:cubicBezTo>
                    <a:pt x="85" y="235"/>
                    <a:pt x="67" y="230"/>
                    <a:pt x="51" y="221"/>
                  </a:cubicBezTo>
                  <a:cubicBezTo>
                    <a:pt x="35" y="212"/>
                    <a:pt x="23" y="198"/>
                    <a:pt x="14" y="181"/>
                  </a:cubicBezTo>
                  <a:cubicBezTo>
                    <a:pt x="5" y="164"/>
                    <a:pt x="0" y="144"/>
                    <a:pt x="0" y="123"/>
                  </a:cubicBezTo>
                  <a:cubicBezTo>
                    <a:pt x="0" y="86"/>
                    <a:pt x="11" y="56"/>
                    <a:pt x="32" y="34"/>
                  </a:cubicBezTo>
                  <a:cubicBezTo>
                    <a:pt x="53" y="11"/>
                    <a:pt x="80" y="0"/>
                    <a:pt x="115" y="0"/>
                  </a:cubicBezTo>
                  <a:cubicBezTo>
                    <a:pt x="134" y="0"/>
                    <a:pt x="151" y="4"/>
                    <a:pt x="166" y="11"/>
                  </a:cubicBezTo>
                  <a:cubicBezTo>
                    <a:pt x="166" y="48"/>
                    <a:pt x="166" y="48"/>
                    <a:pt x="166" y="48"/>
                  </a:cubicBezTo>
                  <a:cubicBezTo>
                    <a:pt x="150" y="36"/>
                    <a:pt x="132" y="31"/>
                    <a:pt x="114" y="31"/>
                  </a:cubicBezTo>
                  <a:cubicBezTo>
                    <a:pt x="91" y="31"/>
                    <a:pt x="72" y="39"/>
                    <a:pt x="58" y="55"/>
                  </a:cubicBezTo>
                  <a:cubicBezTo>
                    <a:pt x="44" y="72"/>
                    <a:pt x="37" y="93"/>
                    <a:pt x="37" y="120"/>
                  </a:cubicBezTo>
                  <a:cubicBezTo>
                    <a:pt x="37" y="146"/>
                    <a:pt x="43" y="166"/>
                    <a:pt x="57" y="182"/>
                  </a:cubicBezTo>
                  <a:cubicBezTo>
                    <a:pt x="70" y="197"/>
                    <a:pt x="89" y="204"/>
                    <a:pt x="111" y="204"/>
                  </a:cubicBezTo>
                  <a:cubicBezTo>
                    <a:pt x="131" y="204"/>
                    <a:pt x="149" y="198"/>
                    <a:pt x="166" y="185"/>
                  </a:cubicBezTo>
                  <a:lnTo>
                    <a:pt x="166"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 name="Freeform 8"/>
            <p:cNvSpPr>
              <a:spLocks/>
            </p:cNvSpPr>
            <p:nvPr userDrawn="1"/>
          </p:nvSpPr>
          <p:spPr bwMode="auto">
            <a:xfrm>
              <a:off x="3082" y="-488"/>
              <a:ext cx="272" cy="542"/>
            </a:xfrm>
            <a:custGeom>
              <a:avLst/>
              <a:gdLst>
                <a:gd name="T0" fmla="*/ 115 w 115"/>
                <a:gd name="T1" fmla="*/ 41 h 229"/>
                <a:gd name="T2" fmla="*/ 88 w 115"/>
                <a:gd name="T3" fmla="*/ 33 h 229"/>
                <a:gd name="T4" fmla="*/ 50 w 115"/>
                <a:gd name="T5" fmla="*/ 56 h 229"/>
                <a:gd name="T6" fmla="*/ 36 w 115"/>
                <a:gd name="T7" fmla="*/ 114 h 229"/>
                <a:gd name="T8" fmla="*/ 36 w 115"/>
                <a:gd name="T9" fmla="*/ 229 h 229"/>
                <a:gd name="T10" fmla="*/ 0 w 115"/>
                <a:gd name="T11" fmla="*/ 229 h 229"/>
                <a:gd name="T12" fmla="*/ 0 w 115"/>
                <a:gd name="T13" fmla="*/ 4 h 229"/>
                <a:gd name="T14" fmla="*/ 36 w 115"/>
                <a:gd name="T15" fmla="*/ 4 h 229"/>
                <a:gd name="T16" fmla="*/ 36 w 115"/>
                <a:gd name="T17" fmla="*/ 51 h 229"/>
                <a:gd name="T18" fmla="*/ 36 w 115"/>
                <a:gd name="T19" fmla="*/ 51 h 229"/>
                <a:gd name="T20" fmla="*/ 59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9" y="36"/>
                    <a:pt x="100" y="33"/>
                    <a:pt x="88" y="33"/>
                  </a:cubicBezTo>
                  <a:cubicBezTo>
                    <a:pt x="73" y="33"/>
                    <a:pt x="60" y="41"/>
                    <a:pt x="50" y="56"/>
                  </a:cubicBezTo>
                  <a:cubicBezTo>
                    <a:pt x="40" y="71"/>
                    <a:pt x="36" y="90"/>
                    <a:pt x="36" y="114"/>
                  </a:cubicBezTo>
                  <a:cubicBezTo>
                    <a:pt x="36" y="229"/>
                    <a:pt x="36" y="229"/>
                    <a:pt x="36" y="229"/>
                  </a:cubicBezTo>
                  <a:cubicBezTo>
                    <a:pt x="0" y="229"/>
                    <a:pt x="0" y="229"/>
                    <a:pt x="0" y="229"/>
                  </a:cubicBezTo>
                  <a:cubicBezTo>
                    <a:pt x="0" y="4"/>
                    <a:pt x="0" y="4"/>
                    <a:pt x="0" y="4"/>
                  </a:cubicBezTo>
                  <a:cubicBezTo>
                    <a:pt x="36" y="4"/>
                    <a:pt x="36" y="4"/>
                    <a:pt x="36" y="4"/>
                  </a:cubicBezTo>
                  <a:cubicBezTo>
                    <a:pt x="36" y="51"/>
                    <a:pt x="36" y="51"/>
                    <a:pt x="36" y="51"/>
                  </a:cubicBezTo>
                  <a:cubicBezTo>
                    <a:pt x="36" y="51"/>
                    <a:pt x="36" y="51"/>
                    <a:pt x="36" y="51"/>
                  </a:cubicBezTo>
                  <a:cubicBezTo>
                    <a:pt x="41" y="35"/>
                    <a:pt x="49" y="23"/>
                    <a:pt x="59" y="14"/>
                  </a:cubicBezTo>
                  <a:cubicBezTo>
                    <a:pt x="69" y="5"/>
                    <a:pt x="81"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 name="Freeform 9"/>
            <p:cNvSpPr>
              <a:spLocks noEditPoints="1"/>
            </p:cNvSpPr>
            <p:nvPr userDrawn="1"/>
          </p:nvSpPr>
          <p:spPr bwMode="auto">
            <a:xfrm>
              <a:off x="3392" y="-490"/>
              <a:ext cx="513" cy="555"/>
            </a:xfrm>
            <a:custGeom>
              <a:avLst/>
              <a:gdLst>
                <a:gd name="T0" fmla="*/ 217 w 217"/>
                <a:gd name="T1" fmla="*/ 117 h 235"/>
                <a:gd name="T2" fmla="*/ 188 w 217"/>
                <a:gd name="T3" fmla="*/ 203 h 235"/>
                <a:gd name="T4" fmla="*/ 108 w 217"/>
                <a:gd name="T5" fmla="*/ 235 h 235"/>
                <a:gd name="T6" fmla="*/ 29 w 217"/>
                <a:gd name="T7" fmla="*/ 203 h 235"/>
                <a:gd name="T8" fmla="*/ 0 w 217"/>
                <a:gd name="T9" fmla="*/ 120 h 235"/>
                <a:gd name="T10" fmla="*/ 30 w 217"/>
                <a:gd name="T11" fmla="*/ 32 h 235"/>
                <a:gd name="T12" fmla="*/ 113 w 217"/>
                <a:gd name="T13" fmla="*/ 0 h 235"/>
                <a:gd name="T14" fmla="*/ 190 w 217"/>
                <a:gd name="T15" fmla="*/ 31 h 235"/>
                <a:gd name="T16" fmla="*/ 217 w 217"/>
                <a:gd name="T17" fmla="*/ 117 h 235"/>
                <a:gd name="T18" fmla="*/ 181 w 217"/>
                <a:gd name="T19" fmla="*/ 118 h 235"/>
                <a:gd name="T20" fmla="*/ 163 w 217"/>
                <a:gd name="T21" fmla="*/ 53 h 235"/>
                <a:gd name="T22" fmla="*/ 110 w 217"/>
                <a:gd name="T23" fmla="*/ 31 h 235"/>
                <a:gd name="T24" fmla="*/ 56 w 217"/>
                <a:gd name="T25" fmla="*/ 54 h 235"/>
                <a:gd name="T26" fmla="*/ 36 w 217"/>
                <a:gd name="T27" fmla="*/ 119 h 235"/>
                <a:gd name="T28" fmla="*/ 56 w 217"/>
                <a:gd name="T29" fmla="*/ 182 h 235"/>
                <a:gd name="T30" fmla="*/ 110 w 217"/>
                <a:gd name="T31" fmla="*/ 204 h 235"/>
                <a:gd name="T32" fmla="*/ 163 w 217"/>
                <a:gd name="T33" fmla="*/ 182 h 235"/>
                <a:gd name="T34" fmla="*/ 181 w 217"/>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 h="235">
                  <a:moveTo>
                    <a:pt x="217" y="117"/>
                  </a:moveTo>
                  <a:cubicBezTo>
                    <a:pt x="217" y="152"/>
                    <a:pt x="207" y="181"/>
                    <a:pt x="188" y="203"/>
                  </a:cubicBezTo>
                  <a:cubicBezTo>
                    <a:pt x="168" y="224"/>
                    <a:pt x="141" y="235"/>
                    <a:pt x="108" y="235"/>
                  </a:cubicBezTo>
                  <a:cubicBezTo>
                    <a:pt x="75" y="235"/>
                    <a:pt x="49" y="225"/>
                    <a:pt x="29" y="203"/>
                  </a:cubicBezTo>
                  <a:cubicBezTo>
                    <a:pt x="10" y="182"/>
                    <a:pt x="0" y="155"/>
                    <a:pt x="0" y="120"/>
                  </a:cubicBezTo>
                  <a:cubicBezTo>
                    <a:pt x="0" y="83"/>
                    <a:pt x="10" y="54"/>
                    <a:pt x="30" y="32"/>
                  </a:cubicBezTo>
                  <a:cubicBezTo>
                    <a:pt x="50" y="11"/>
                    <a:pt x="78" y="0"/>
                    <a:pt x="113" y="0"/>
                  </a:cubicBezTo>
                  <a:cubicBezTo>
                    <a:pt x="145" y="0"/>
                    <a:pt x="171" y="10"/>
                    <a:pt x="190" y="31"/>
                  </a:cubicBezTo>
                  <a:cubicBezTo>
                    <a:pt x="208" y="52"/>
                    <a:pt x="217" y="80"/>
                    <a:pt x="217" y="117"/>
                  </a:cubicBezTo>
                  <a:close/>
                  <a:moveTo>
                    <a:pt x="181" y="118"/>
                  </a:moveTo>
                  <a:cubicBezTo>
                    <a:pt x="181" y="90"/>
                    <a:pt x="175" y="68"/>
                    <a:pt x="163" y="53"/>
                  </a:cubicBezTo>
                  <a:cubicBezTo>
                    <a:pt x="151" y="38"/>
                    <a:pt x="133" y="31"/>
                    <a:pt x="110" y="31"/>
                  </a:cubicBezTo>
                  <a:cubicBezTo>
                    <a:pt x="87" y="31"/>
                    <a:pt x="69" y="38"/>
                    <a:pt x="56" y="54"/>
                  </a:cubicBezTo>
                  <a:cubicBezTo>
                    <a:pt x="43" y="69"/>
                    <a:pt x="36" y="91"/>
                    <a:pt x="36" y="119"/>
                  </a:cubicBezTo>
                  <a:cubicBezTo>
                    <a:pt x="36" y="146"/>
                    <a:pt x="43" y="167"/>
                    <a:pt x="56" y="182"/>
                  </a:cubicBezTo>
                  <a:cubicBezTo>
                    <a:pt x="70" y="197"/>
                    <a:pt x="88" y="204"/>
                    <a:pt x="110" y="204"/>
                  </a:cubicBezTo>
                  <a:cubicBezTo>
                    <a:pt x="133" y="204"/>
                    <a:pt x="151"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 name="Freeform 10"/>
            <p:cNvSpPr>
              <a:spLocks/>
            </p:cNvSpPr>
            <p:nvPr userDrawn="1"/>
          </p:nvSpPr>
          <p:spPr bwMode="auto">
            <a:xfrm>
              <a:off x="4000" y="-490"/>
              <a:ext cx="322" cy="555"/>
            </a:xfrm>
            <a:custGeom>
              <a:avLst/>
              <a:gdLst>
                <a:gd name="T0" fmla="*/ 136 w 136"/>
                <a:gd name="T1" fmla="*/ 170 h 235"/>
                <a:gd name="T2" fmla="*/ 113 w 136"/>
                <a:gd name="T3" fmla="*/ 217 h 235"/>
                <a:gd name="T4" fmla="*/ 55 w 136"/>
                <a:gd name="T5" fmla="*/ 235 h 235"/>
                <a:gd name="T6" fmla="*/ 0 w 136"/>
                <a:gd name="T7" fmla="*/ 222 h 235"/>
                <a:gd name="T8" fmla="*/ 0 w 136"/>
                <a:gd name="T9" fmla="*/ 183 h 235"/>
                <a:gd name="T10" fmla="*/ 57 w 136"/>
                <a:gd name="T11" fmla="*/ 204 h 235"/>
                <a:gd name="T12" fmla="*/ 99 w 136"/>
                <a:gd name="T13" fmla="*/ 173 h 235"/>
                <a:gd name="T14" fmla="*/ 91 w 136"/>
                <a:gd name="T15" fmla="*/ 152 h 235"/>
                <a:gd name="T16" fmla="*/ 54 w 136"/>
                <a:gd name="T17" fmla="*/ 131 h 235"/>
                <a:gd name="T18" fmla="*/ 13 w 136"/>
                <a:gd name="T19" fmla="*/ 104 h 235"/>
                <a:gd name="T20" fmla="*/ 0 w 136"/>
                <a:gd name="T21" fmla="*/ 65 h 235"/>
                <a:gd name="T22" fmla="*/ 22 w 136"/>
                <a:gd name="T23" fmla="*/ 18 h 235"/>
                <a:gd name="T24" fmla="*/ 78 w 136"/>
                <a:gd name="T25" fmla="*/ 0 h 235"/>
                <a:gd name="T26" fmla="*/ 125 w 136"/>
                <a:gd name="T27" fmla="*/ 10 h 235"/>
                <a:gd name="T28" fmla="*/ 125 w 136"/>
                <a:gd name="T29" fmla="*/ 47 h 235"/>
                <a:gd name="T30" fmla="*/ 75 w 136"/>
                <a:gd name="T31" fmla="*/ 31 h 235"/>
                <a:gd name="T32" fmla="*/ 47 w 136"/>
                <a:gd name="T33" fmla="*/ 39 h 235"/>
                <a:gd name="T34" fmla="*/ 37 w 136"/>
                <a:gd name="T35" fmla="*/ 62 h 235"/>
                <a:gd name="T36" fmla="*/ 45 w 136"/>
                <a:gd name="T37" fmla="*/ 85 h 235"/>
                <a:gd name="T38" fmla="*/ 79 w 136"/>
                <a:gd name="T39" fmla="*/ 104 h 235"/>
                <a:gd name="T40" fmla="*/ 123 w 136"/>
                <a:gd name="T41" fmla="*/ 132 h 235"/>
                <a:gd name="T42" fmla="*/ 136 w 136"/>
                <a:gd name="T43" fmla="*/ 170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235">
                  <a:moveTo>
                    <a:pt x="136" y="170"/>
                  </a:moveTo>
                  <a:cubicBezTo>
                    <a:pt x="136" y="189"/>
                    <a:pt x="128" y="205"/>
                    <a:pt x="113" y="217"/>
                  </a:cubicBezTo>
                  <a:cubicBezTo>
                    <a:pt x="99" y="229"/>
                    <a:pt x="79" y="235"/>
                    <a:pt x="55" y="235"/>
                  </a:cubicBezTo>
                  <a:cubicBezTo>
                    <a:pt x="34" y="235"/>
                    <a:pt x="16" y="231"/>
                    <a:pt x="0" y="222"/>
                  </a:cubicBezTo>
                  <a:cubicBezTo>
                    <a:pt x="0" y="183"/>
                    <a:pt x="0" y="183"/>
                    <a:pt x="0" y="183"/>
                  </a:cubicBezTo>
                  <a:cubicBezTo>
                    <a:pt x="17" y="197"/>
                    <a:pt x="37" y="204"/>
                    <a:pt x="57" y="204"/>
                  </a:cubicBezTo>
                  <a:cubicBezTo>
                    <a:pt x="85" y="204"/>
                    <a:pt x="99" y="194"/>
                    <a:pt x="99" y="173"/>
                  </a:cubicBezTo>
                  <a:cubicBezTo>
                    <a:pt x="99" y="165"/>
                    <a:pt x="97" y="158"/>
                    <a:pt x="91" y="152"/>
                  </a:cubicBezTo>
                  <a:cubicBezTo>
                    <a:pt x="86" y="147"/>
                    <a:pt x="73" y="140"/>
                    <a:pt x="54" y="131"/>
                  </a:cubicBezTo>
                  <a:cubicBezTo>
                    <a:pt x="34" y="122"/>
                    <a:pt x="21" y="113"/>
                    <a:pt x="13" y="104"/>
                  </a:cubicBezTo>
                  <a:cubicBezTo>
                    <a:pt x="5" y="94"/>
                    <a:pt x="0" y="81"/>
                    <a:pt x="0" y="65"/>
                  </a:cubicBezTo>
                  <a:cubicBezTo>
                    <a:pt x="0" y="46"/>
                    <a:pt x="8" y="31"/>
                    <a:pt x="22" y="18"/>
                  </a:cubicBezTo>
                  <a:cubicBezTo>
                    <a:pt x="37" y="6"/>
                    <a:pt x="56" y="0"/>
                    <a:pt x="78" y="0"/>
                  </a:cubicBezTo>
                  <a:cubicBezTo>
                    <a:pt x="96" y="0"/>
                    <a:pt x="111" y="3"/>
                    <a:pt x="125" y="10"/>
                  </a:cubicBezTo>
                  <a:cubicBezTo>
                    <a:pt x="125" y="47"/>
                    <a:pt x="125" y="47"/>
                    <a:pt x="125" y="47"/>
                  </a:cubicBezTo>
                  <a:cubicBezTo>
                    <a:pt x="111" y="36"/>
                    <a:pt x="94" y="31"/>
                    <a:pt x="75" y="31"/>
                  </a:cubicBezTo>
                  <a:cubicBezTo>
                    <a:pt x="64" y="31"/>
                    <a:pt x="54" y="33"/>
                    <a:pt x="47" y="39"/>
                  </a:cubicBezTo>
                  <a:cubicBezTo>
                    <a:pt x="40" y="45"/>
                    <a:pt x="37" y="53"/>
                    <a:pt x="37" y="62"/>
                  </a:cubicBezTo>
                  <a:cubicBezTo>
                    <a:pt x="37" y="72"/>
                    <a:pt x="39" y="79"/>
                    <a:pt x="45" y="85"/>
                  </a:cubicBezTo>
                  <a:cubicBezTo>
                    <a:pt x="50" y="90"/>
                    <a:pt x="62" y="96"/>
                    <a:pt x="79" y="104"/>
                  </a:cubicBezTo>
                  <a:cubicBezTo>
                    <a:pt x="100" y="113"/>
                    <a:pt x="114" y="122"/>
                    <a:pt x="123" y="132"/>
                  </a:cubicBezTo>
                  <a:cubicBezTo>
                    <a:pt x="131" y="142"/>
                    <a:pt x="136" y="155"/>
                    <a:pt x="136" y="1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 name="Freeform 11"/>
            <p:cNvSpPr>
              <a:spLocks noEditPoints="1"/>
            </p:cNvSpPr>
            <p:nvPr userDrawn="1"/>
          </p:nvSpPr>
          <p:spPr bwMode="auto">
            <a:xfrm>
              <a:off x="4402" y="-490"/>
              <a:ext cx="516" cy="555"/>
            </a:xfrm>
            <a:custGeom>
              <a:avLst/>
              <a:gdLst>
                <a:gd name="T0" fmla="*/ 218 w 218"/>
                <a:gd name="T1" fmla="*/ 117 h 235"/>
                <a:gd name="T2" fmla="*/ 188 w 218"/>
                <a:gd name="T3" fmla="*/ 203 h 235"/>
                <a:gd name="T4" fmla="*/ 108 w 218"/>
                <a:gd name="T5" fmla="*/ 235 h 235"/>
                <a:gd name="T6" fmla="*/ 30 w 218"/>
                <a:gd name="T7" fmla="*/ 203 h 235"/>
                <a:gd name="T8" fmla="*/ 0 w 218"/>
                <a:gd name="T9" fmla="*/ 120 h 235"/>
                <a:gd name="T10" fmla="*/ 30 w 218"/>
                <a:gd name="T11" fmla="*/ 32 h 235"/>
                <a:gd name="T12" fmla="*/ 113 w 218"/>
                <a:gd name="T13" fmla="*/ 0 h 235"/>
                <a:gd name="T14" fmla="*/ 190 w 218"/>
                <a:gd name="T15" fmla="*/ 31 h 235"/>
                <a:gd name="T16" fmla="*/ 218 w 218"/>
                <a:gd name="T17" fmla="*/ 117 h 235"/>
                <a:gd name="T18" fmla="*/ 181 w 218"/>
                <a:gd name="T19" fmla="*/ 118 h 235"/>
                <a:gd name="T20" fmla="*/ 163 w 218"/>
                <a:gd name="T21" fmla="*/ 53 h 235"/>
                <a:gd name="T22" fmla="*/ 110 w 218"/>
                <a:gd name="T23" fmla="*/ 31 h 235"/>
                <a:gd name="T24" fmla="*/ 57 w 218"/>
                <a:gd name="T25" fmla="*/ 54 h 235"/>
                <a:gd name="T26" fmla="*/ 37 w 218"/>
                <a:gd name="T27" fmla="*/ 119 h 235"/>
                <a:gd name="T28" fmla="*/ 57 w 218"/>
                <a:gd name="T29" fmla="*/ 182 h 235"/>
                <a:gd name="T30" fmla="*/ 110 w 218"/>
                <a:gd name="T31" fmla="*/ 204 h 235"/>
                <a:gd name="T32" fmla="*/ 163 w 218"/>
                <a:gd name="T33" fmla="*/ 182 h 235"/>
                <a:gd name="T34" fmla="*/ 181 w 218"/>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8" h="235">
                  <a:moveTo>
                    <a:pt x="218" y="117"/>
                  </a:moveTo>
                  <a:cubicBezTo>
                    <a:pt x="218" y="152"/>
                    <a:pt x="208" y="181"/>
                    <a:pt x="188" y="203"/>
                  </a:cubicBezTo>
                  <a:cubicBezTo>
                    <a:pt x="168" y="224"/>
                    <a:pt x="141" y="235"/>
                    <a:pt x="108" y="235"/>
                  </a:cubicBezTo>
                  <a:cubicBezTo>
                    <a:pt x="75" y="235"/>
                    <a:pt x="49" y="225"/>
                    <a:pt x="30" y="203"/>
                  </a:cubicBezTo>
                  <a:cubicBezTo>
                    <a:pt x="10" y="182"/>
                    <a:pt x="0" y="155"/>
                    <a:pt x="0" y="120"/>
                  </a:cubicBezTo>
                  <a:cubicBezTo>
                    <a:pt x="0" y="83"/>
                    <a:pt x="10" y="54"/>
                    <a:pt x="30" y="32"/>
                  </a:cubicBezTo>
                  <a:cubicBezTo>
                    <a:pt x="50" y="11"/>
                    <a:pt x="78" y="0"/>
                    <a:pt x="113" y="0"/>
                  </a:cubicBezTo>
                  <a:cubicBezTo>
                    <a:pt x="146" y="0"/>
                    <a:pt x="171" y="10"/>
                    <a:pt x="190" y="31"/>
                  </a:cubicBezTo>
                  <a:cubicBezTo>
                    <a:pt x="208" y="52"/>
                    <a:pt x="218" y="80"/>
                    <a:pt x="218" y="117"/>
                  </a:cubicBezTo>
                  <a:close/>
                  <a:moveTo>
                    <a:pt x="181" y="118"/>
                  </a:moveTo>
                  <a:cubicBezTo>
                    <a:pt x="181" y="90"/>
                    <a:pt x="175" y="68"/>
                    <a:pt x="163" y="53"/>
                  </a:cubicBezTo>
                  <a:cubicBezTo>
                    <a:pt x="151" y="38"/>
                    <a:pt x="133" y="31"/>
                    <a:pt x="110" y="31"/>
                  </a:cubicBezTo>
                  <a:cubicBezTo>
                    <a:pt x="88" y="31"/>
                    <a:pt x="70" y="38"/>
                    <a:pt x="57" y="54"/>
                  </a:cubicBezTo>
                  <a:cubicBezTo>
                    <a:pt x="43" y="69"/>
                    <a:pt x="37" y="91"/>
                    <a:pt x="37" y="119"/>
                  </a:cubicBezTo>
                  <a:cubicBezTo>
                    <a:pt x="37" y="146"/>
                    <a:pt x="43" y="167"/>
                    <a:pt x="57" y="182"/>
                  </a:cubicBezTo>
                  <a:cubicBezTo>
                    <a:pt x="70" y="197"/>
                    <a:pt x="88" y="204"/>
                    <a:pt x="110" y="204"/>
                  </a:cubicBezTo>
                  <a:cubicBezTo>
                    <a:pt x="133" y="204"/>
                    <a:pt x="151"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 name="Freeform 12"/>
            <p:cNvSpPr>
              <a:spLocks/>
            </p:cNvSpPr>
            <p:nvPr userDrawn="1"/>
          </p:nvSpPr>
          <p:spPr bwMode="auto">
            <a:xfrm>
              <a:off x="4970" y="-743"/>
              <a:ext cx="314" cy="797"/>
            </a:xfrm>
            <a:custGeom>
              <a:avLst/>
              <a:gdLst>
                <a:gd name="T0" fmla="*/ 133 w 133"/>
                <a:gd name="T1" fmla="*/ 36 h 337"/>
                <a:gd name="T2" fmla="*/ 110 w 133"/>
                <a:gd name="T3" fmla="*/ 30 h 337"/>
                <a:gd name="T4" fmla="*/ 73 w 133"/>
                <a:gd name="T5" fmla="*/ 78 h 337"/>
                <a:gd name="T6" fmla="*/ 73 w 133"/>
                <a:gd name="T7" fmla="*/ 112 h 337"/>
                <a:gd name="T8" fmla="*/ 125 w 133"/>
                <a:gd name="T9" fmla="*/ 112 h 337"/>
                <a:gd name="T10" fmla="*/ 125 w 133"/>
                <a:gd name="T11" fmla="*/ 143 h 337"/>
                <a:gd name="T12" fmla="*/ 73 w 133"/>
                <a:gd name="T13" fmla="*/ 143 h 337"/>
                <a:gd name="T14" fmla="*/ 73 w 133"/>
                <a:gd name="T15" fmla="*/ 337 h 337"/>
                <a:gd name="T16" fmla="*/ 38 w 133"/>
                <a:gd name="T17" fmla="*/ 337 h 337"/>
                <a:gd name="T18" fmla="*/ 38 w 133"/>
                <a:gd name="T19" fmla="*/ 143 h 337"/>
                <a:gd name="T20" fmla="*/ 0 w 133"/>
                <a:gd name="T21" fmla="*/ 143 h 337"/>
                <a:gd name="T22" fmla="*/ 0 w 133"/>
                <a:gd name="T23" fmla="*/ 112 h 337"/>
                <a:gd name="T24" fmla="*/ 38 w 133"/>
                <a:gd name="T25" fmla="*/ 112 h 337"/>
                <a:gd name="T26" fmla="*/ 38 w 133"/>
                <a:gd name="T27" fmla="*/ 76 h 337"/>
                <a:gd name="T28" fmla="*/ 57 w 133"/>
                <a:gd name="T29" fmla="*/ 21 h 337"/>
                <a:gd name="T30" fmla="*/ 108 w 133"/>
                <a:gd name="T31" fmla="*/ 0 h 337"/>
                <a:gd name="T32" fmla="*/ 133 w 133"/>
                <a:gd name="T33" fmla="*/ 4 h 337"/>
                <a:gd name="T34" fmla="*/ 133 w 133"/>
                <a:gd name="T35" fmla="*/ 36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3" h="337">
                  <a:moveTo>
                    <a:pt x="133" y="36"/>
                  </a:moveTo>
                  <a:cubicBezTo>
                    <a:pt x="127" y="32"/>
                    <a:pt x="119" y="30"/>
                    <a:pt x="110" y="30"/>
                  </a:cubicBezTo>
                  <a:cubicBezTo>
                    <a:pt x="85" y="30"/>
                    <a:pt x="73" y="46"/>
                    <a:pt x="73" y="78"/>
                  </a:cubicBezTo>
                  <a:cubicBezTo>
                    <a:pt x="73" y="112"/>
                    <a:pt x="73" y="112"/>
                    <a:pt x="73" y="112"/>
                  </a:cubicBezTo>
                  <a:cubicBezTo>
                    <a:pt x="125" y="112"/>
                    <a:pt x="125" y="112"/>
                    <a:pt x="125" y="112"/>
                  </a:cubicBezTo>
                  <a:cubicBezTo>
                    <a:pt x="125" y="143"/>
                    <a:pt x="125" y="143"/>
                    <a:pt x="125" y="143"/>
                  </a:cubicBezTo>
                  <a:cubicBezTo>
                    <a:pt x="73" y="143"/>
                    <a:pt x="73" y="143"/>
                    <a:pt x="73" y="143"/>
                  </a:cubicBezTo>
                  <a:cubicBezTo>
                    <a:pt x="73" y="337"/>
                    <a:pt x="73" y="337"/>
                    <a:pt x="73" y="337"/>
                  </a:cubicBezTo>
                  <a:cubicBezTo>
                    <a:pt x="38" y="337"/>
                    <a:pt x="38" y="337"/>
                    <a:pt x="38" y="337"/>
                  </a:cubicBezTo>
                  <a:cubicBezTo>
                    <a:pt x="38" y="143"/>
                    <a:pt x="38" y="143"/>
                    <a:pt x="38" y="143"/>
                  </a:cubicBezTo>
                  <a:cubicBezTo>
                    <a:pt x="0" y="143"/>
                    <a:pt x="0" y="143"/>
                    <a:pt x="0" y="143"/>
                  </a:cubicBezTo>
                  <a:cubicBezTo>
                    <a:pt x="0" y="112"/>
                    <a:pt x="0" y="112"/>
                    <a:pt x="0" y="112"/>
                  </a:cubicBezTo>
                  <a:cubicBezTo>
                    <a:pt x="38" y="112"/>
                    <a:pt x="38" y="112"/>
                    <a:pt x="38" y="112"/>
                  </a:cubicBezTo>
                  <a:cubicBezTo>
                    <a:pt x="38" y="76"/>
                    <a:pt x="38" y="76"/>
                    <a:pt x="38" y="76"/>
                  </a:cubicBezTo>
                  <a:cubicBezTo>
                    <a:pt x="38" y="53"/>
                    <a:pt x="44" y="35"/>
                    <a:pt x="57" y="21"/>
                  </a:cubicBezTo>
                  <a:cubicBezTo>
                    <a:pt x="71" y="7"/>
                    <a:pt x="87" y="0"/>
                    <a:pt x="108" y="0"/>
                  </a:cubicBezTo>
                  <a:cubicBezTo>
                    <a:pt x="119" y="0"/>
                    <a:pt x="127" y="1"/>
                    <a:pt x="133" y="4"/>
                  </a:cubicBezTo>
                  <a:lnTo>
                    <a:pt x="133"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1" name="Freeform 13"/>
            <p:cNvSpPr>
              <a:spLocks/>
            </p:cNvSpPr>
            <p:nvPr userDrawn="1"/>
          </p:nvSpPr>
          <p:spPr bwMode="auto">
            <a:xfrm>
              <a:off x="5310" y="-635"/>
              <a:ext cx="305" cy="700"/>
            </a:xfrm>
            <a:custGeom>
              <a:avLst/>
              <a:gdLst>
                <a:gd name="T0" fmla="*/ 129 w 129"/>
                <a:gd name="T1" fmla="*/ 288 h 296"/>
                <a:gd name="T2" fmla="*/ 96 w 129"/>
                <a:gd name="T3" fmla="*/ 296 h 296"/>
                <a:gd name="T4" fmla="*/ 38 w 129"/>
                <a:gd name="T5" fmla="*/ 230 h 296"/>
                <a:gd name="T6" fmla="*/ 38 w 129"/>
                <a:gd name="T7" fmla="*/ 97 h 296"/>
                <a:gd name="T8" fmla="*/ 0 w 129"/>
                <a:gd name="T9" fmla="*/ 97 h 296"/>
                <a:gd name="T10" fmla="*/ 0 w 129"/>
                <a:gd name="T11" fmla="*/ 66 h 296"/>
                <a:gd name="T12" fmla="*/ 38 w 129"/>
                <a:gd name="T13" fmla="*/ 66 h 296"/>
                <a:gd name="T14" fmla="*/ 38 w 129"/>
                <a:gd name="T15" fmla="*/ 12 h 296"/>
                <a:gd name="T16" fmla="*/ 73 w 129"/>
                <a:gd name="T17" fmla="*/ 0 h 296"/>
                <a:gd name="T18" fmla="*/ 73 w 129"/>
                <a:gd name="T19" fmla="*/ 66 h 296"/>
                <a:gd name="T20" fmla="*/ 129 w 129"/>
                <a:gd name="T21" fmla="*/ 66 h 296"/>
                <a:gd name="T22" fmla="*/ 129 w 129"/>
                <a:gd name="T23" fmla="*/ 97 h 296"/>
                <a:gd name="T24" fmla="*/ 73 w 129"/>
                <a:gd name="T25" fmla="*/ 97 h 296"/>
                <a:gd name="T26" fmla="*/ 73 w 129"/>
                <a:gd name="T27" fmla="*/ 223 h 296"/>
                <a:gd name="T28" fmla="*/ 81 w 129"/>
                <a:gd name="T29" fmla="*/ 255 h 296"/>
                <a:gd name="T30" fmla="*/ 106 w 129"/>
                <a:gd name="T31" fmla="*/ 265 h 296"/>
                <a:gd name="T32" fmla="*/ 129 w 129"/>
                <a:gd name="T33" fmla="*/ 258 h 296"/>
                <a:gd name="T34" fmla="*/ 129 w 129"/>
                <a:gd name="T35" fmla="*/ 28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9" h="296">
                  <a:moveTo>
                    <a:pt x="129" y="288"/>
                  </a:moveTo>
                  <a:cubicBezTo>
                    <a:pt x="120" y="293"/>
                    <a:pt x="109" y="296"/>
                    <a:pt x="96" y="296"/>
                  </a:cubicBezTo>
                  <a:cubicBezTo>
                    <a:pt x="57" y="296"/>
                    <a:pt x="38" y="274"/>
                    <a:pt x="38" y="230"/>
                  </a:cubicBezTo>
                  <a:cubicBezTo>
                    <a:pt x="38" y="97"/>
                    <a:pt x="38" y="97"/>
                    <a:pt x="38" y="97"/>
                  </a:cubicBezTo>
                  <a:cubicBezTo>
                    <a:pt x="0" y="97"/>
                    <a:pt x="0" y="97"/>
                    <a:pt x="0" y="97"/>
                  </a:cubicBezTo>
                  <a:cubicBezTo>
                    <a:pt x="0" y="66"/>
                    <a:pt x="0" y="66"/>
                    <a:pt x="0" y="66"/>
                  </a:cubicBezTo>
                  <a:cubicBezTo>
                    <a:pt x="38" y="66"/>
                    <a:pt x="38" y="66"/>
                    <a:pt x="38" y="66"/>
                  </a:cubicBezTo>
                  <a:cubicBezTo>
                    <a:pt x="38" y="12"/>
                    <a:pt x="38" y="12"/>
                    <a:pt x="38" y="12"/>
                  </a:cubicBezTo>
                  <a:cubicBezTo>
                    <a:pt x="73" y="0"/>
                    <a:pt x="73" y="0"/>
                    <a:pt x="73" y="0"/>
                  </a:cubicBezTo>
                  <a:cubicBezTo>
                    <a:pt x="73" y="66"/>
                    <a:pt x="73" y="66"/>
                    <a:pt x="73" y="66"/>
                  </a:cubicBezTo>
                  <a:cubicBezTo>
                    <a:pt x="129" y="66"/>
                    <a:pt x="129" y="66"/>
                    <a:pt x="129" y="66"/>
                  </a:cubicBezTo>
                  <a:cubicBezTo>
                    <a:pt x="129" y="97"/>
                    <a:pt x="129" y="97"/>
                    <a:pt x="129" y="97"/>
                  </a:cubicBezTo>
                  <a:cubicBezTo>
                    <a:pt x="73" y="97"/>
                    <a:pt x="73" y="97"/>
                    <a:pt x="73" y="97"/>
                  </a:cubicBezTo>
                  <a:cubicBezTo>
                    <a:pt x="73" y="223"/>
                    <a:pt x="73" y="223"/>
                    <a:pt x="73" y="223"/>
                  </a:cubicBezTo>
                  <a:cubicBezTo>
                    <a:pt x="73" y="238"/>
                    <a:pt x="76" y="249"/>
                    <a:pt x="81" y="255"/>
                  </a:cubicBezTo>
                  <a:cubicBezTo>
                    <a:pt x="86" y="262"/>
                    <a:pt x="94" y="265"/>
                    <a:pt x="106" y="265"/>
                  </a:cubicBezTo>
                  <a:cubicBezTo>
                    <a:pt x="115" y="265"/>
                    <a:pt x="122" y="263"/>
                    <a:pt x="129" y="258"/>
                  </a:cubicBezTo>
                  <a:lnTo>
                    <a:pt x="129"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2" name="Freeform 14"/>
            <p:cNvSpPr>
              <a:spLocks/>
            </p:cNvSpPr>
            <p:nvPr userDrawn="1"/>
          </p:nvSpPr>
          <p:spPr bwMode="auto">
            <a:xfrm>
              <a:off x="1343" y="434"/>
              <a:ext cx="949" cy="743"/>
            </a:xfrm>
            <a:custGeom>
              <a:avLst/>
              <a:gdLst>
                <a:gd name="T0" fmla="*/ 401 w 401"/>
                <a:gd name="T1" fmla="*/ 0 h 314"/>
                <a:gd name="T2" fmla="*/ 314 w 401"/>
                <a:gd name="T3" fmla="*/ 314 h 314"/>
                <a:gd name="T4" fmla="*/ 271 w 401"/>
                <a:gd name="T5" fmla="*/ 314 h 314"/>
                <a:gd name="T6" fmla="*/ 208 w 401"/>
                <a:gd name="T7" fmla="*/ 84 h 314"/>
                <a:gd name="T8" fmla="*/ 203 w 401"/>
                <a:gd name="T9" fmla="*/ 52 h 314"/>
                <a:gd name="T10" fmla="*/ 202 w 401"/>
                <a:gd name="T11" fmla="*/ 52 h 314"/>
                <a:gd name="T12" fmla="*/ 196 w 401"/>
                <a:gd name="T13" fmla="*/ 83 h 314"/>
                <a:gd name="T14" fmla="*/ 132 w 401"/>
                <a:gd name="T15" fmla="*/ 314 h 314"/>
                <a:gd name="T16" fmla="*/ 90 w 401"/>
                <a:gd name="T17" fmla="*/ 314 h 314"/>
                <a:gd name="T18" fmla="*/ 0 w 401"/>
                <a:gd name="T19" fmla="*/ 0 h 314"/>
                <a:gd name="T20" fmla="*/ 40 w 401"/>
                <a:gd name="T21" fmla="*/ 0 h 314"/>
                <a:gd name="T22" fmla="*/ 105 w 401"/>
                <a:gd name="T23" fmla="*/ 240 h 314"/>
                <a:gd name="T24" fmla="*/ 111 w 401"/>
                <a:gd name="T25" fmla="*/ 272 h 314"/>
                <a:gd name="T26" fmla="*/ 112 w 401"/>
                <a:gd name="T27" fmla="*/ 272 h 314"/>
                <a:gd name="T28" fmla="*/ 118 w 401"/>
                <a:gd name="T29" fmla="*/ 240 h 314"/>
                <a:gd name="T30" fmla="*/ 187 w 401"/>
                <a:gd name="T31" fmla="*/ 0 h 314"/>
                <a:gd name="T32" fmla="*/ 222 w 401"/>
                <a:gd name="T33" fmla="*/ 0 h 314"/>
                <a:gd name="T34" fmla="*/ 287 w 401"/>
                <a:gd name="T35" fmla="*/ 242 h 314"/>
                <a:gd name="T36" fmla="*/ 292 w 401"/>
                <a:gd name="T37" fmla="*/ 271 h 314"/>
                <a:gd name="T38" fmla="*/ 293 w 401"/>
                <a:gd name="T39" fmla="*/ 271 h 314"/>
                <a:gd name="T40" fmla="*/ 299 w 401"/>
                <a:gd name="T41" fmla="*/ 241 h 314"/>
                <a:gd name="T42" fmla="*/ 362 w 401"/>
                <a:gd name="T43" fmla="*/ 0 h 314"/>
                <a:gd name="T44" fmla="*/ 401 w 401"/>
                <a:gd name="T45" fmla="*/ 0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1" h="314">
                  <a:moveTo>
                    <a:pt x="401" y="0"/>
                  </a:moveTo>
                  <a:cubicBezTo>
                    <a:pt x="314" y="314"/>
                    <a:pt x="314" y="314"/>
                    <a:pt x="314" y="314"/>
                  </a:cubicBezTo>
                  <a:cubicBezTo>
                    <a:pt x="271" y="314"/>
                    <a:pt x="271" y="314"/>
                    <a:pt x="271" y="314"/>
                  </a:cubicBezTo>
                  <a:cubicBezTo>
                    <a:pt x="208" y="84"/>
                    <a:pt x="208" y="84"/>
                    <a:pt x="208" y="84"/>
                  </a:cubicBezTo>
                  <a:cubicBezTo>
                    <a:pt x="205" y="75"/>
                    <a:pt x="204" y="65"/>
                    <a:pt x="203" y="52"/>
                  </a:cubicBezTo>
                  <a:cubicBezTo>
                    <a:pt x="202" y="52"/>
                    <a:pt x="202" y="52"/>
                    <a:pt x="202" y="52"/>
                  </a:cubicBezTo>
                  <a:cubicBezTo>
                    <a:pt x="201" y="63"/>
                    <a:pt x="199" y="73"/>
                    <a:pt x="196" y="83"/>
                  </a:cubicBezTo>
                  <a:cubicBezTo>
                    <a:pt x="132" y="314"/>
                    <a:pt x="132" y="314"/>
                    <a:pt x="132" y="314"/>
                  </a:cubicBezTo>
                  <a:cubicBezTo>
                    <a:pt x="90" y="314"/>
                    <a:pt x="90" y="314"/>
                    <a:pt x="90" y="314"/>
                  </a:cubicBezTo>
                  <a:cubicBezTo>
                    <a:pt x="0" y="0"/>
                    <a:pt x="0" y="0"/>
                    <a:pt x="0" y="0"/>
                  </a:cubicBezTo>
                  <a:cubicBezTo>
                    <a:pt x="40" y="0"/>
                    <a:pt x="40" y="0"/>
                    <a:pt x="40" y="0"/>
                  </a:cubicBezTo>
                  <a:cubicBezTo>
                    <a:pt x="105" y="240"/>
                    <a:pt x="105" y="240"/>
                    <a:pt x="105" y="240"/>
                  </a:cubicBezTo>
                  <a:cubicBezTo>
                    <a:pt x="108" y="251"/>
                    <a:pt x="110" y="262"/>
                    <a:pt x="111" y="272"/>
                  </a:cubicBezTo>
                  <a:cubicBezTo>
                    <a:pt x="112" y="272"/>
                    <a:pt x="112" y="272"/>
                    <a:pt x="112" y="272"/>
                  </a:cubicBezTo>
                  <a:cubicBezTo>
                    <a:pt x="112" y="263"/>
                    <a:pt x="115" y="253"/>
                    <a:pt x="118" y="240"/>
                  </a:cubicBezTo>
                  <a:cubicBezTo>
                    <a:pt x="187" y="0"/>
                    <a:pt x="187" y="0"/>
                    <a:pt x="187" y="0"/>
                  </a:cubicBezTo>
                  <a:cubicBezTo>
                    <a:pt x="222" y="0"/>
                    <a:pt x="222" y="0"/>
                    <a:pt x="222" y="0"/>
                  </a:cubicBezTo>
                  <a:cubicBezTo>
                    <a:pt x="287" y="242"/>
                    <a:pt x="287" y="242"/>
                    <a:pt x="287" y="242"/>
                  </a:cubicBezTo>
                  <a:cubicBezTo>
                    <a:pt x="289" y="251"/>
                    <a:pt x="291" y="261"/>
                    <a:pt x="292" y="271"/>
                  </a:cubicBezTo>
                  <a:cubicBezTo>
                    <a:pt x="293" y="271"/>
                    <a:pt x="293" y="271"/>
                    <a:pt x="293" y="271"/>
                  </a:cubicBezTo>
                  <a:cubicBezTo>
                    <a:pt x="294" y="264"/>
                    <a:pt x="296" y="254"/>
                    <a:pt x="299" y="241"/>
                  </a:cubicBezTo>
                  <a:cubicBezTo>
                    <a:pt x="362" y="0"/>
                    <a:pt x="362" y="0"/>
                    <a:pt x="362" y="0"/>
                  </a:cubicBezTo>
                  <a:lnTo>
                    <a:pt x="40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 name="Freeform 15"/>
            <p:cNvSpPr>
              <a:spLocks noEditPoints="1"/>
            </p:cNvSpPr>
            <p:nvPr userDrawn="1"/>
          </p:nvSpPr>
          <p:spPr bwMode="auto">
            <a:xfrm>
              <a:off x="2325" y="633"/>
              <a:ext cx="513" cy="556"/>
            </a:xfrm>
            <a:custGeom>
              <a:avLst/>
              <a:gdLst>
                <a:gd name="T0" fmla="*/ 217 w 217"/>
                <a:gd name="T1" fmla="*/ 117 h 235"/>
                <a:gd name="T2" fmla="*/ 187 w 217"/>
                <a:gd name="T3" fmla="*/ 203 h 235"/>
                <a:gd name="T4" fmla="*/ 107 w 217"/>
                <a:gd name="T5" fmla="*/ 235 h 235"/>
                <a:gd name="T6" fmla="*/ 29 w 217"/>
                <a:gd name="T7" fmla="*/ 203 h 235"/>
                <a:gd name="T8" fmla="*/ 0 w 217"/>
                <a:gd name="T9" fmla="*/ 120 h 235"/>
                <a:gd name="T10" fmla="*/ 30 w 217"/>
                <a:gd name="T11" fmla="*/ 32 h 235"/>
                <a:gd name="T12" fmla="*/ 112 w 217"/>
                <a:gd name="T13" fmla="*/ 0 h 235"/>
                <a:gd name="T14" fmla="*/ 189 w 217"/>
                <a:gd name="T15" fmla="*/ 31 h 235"/>
                <a:gd name="T16" fmla="*/ 217 w 217"/>
                <a:gd name="T17" fmla="*/ 117 h 235"/>
                <a:gd name="T18" fmla="*/ 181 w 217"/>
                <a:gd name="T19" fmla="*/ 118 h 235"/>
                <a:gd name="T20" fmla="*/ 162 w 217"/>
                <a:gd name="T21" fmla="*/ 53 h 235"/>
                <a:gd name="T22" fmla="*/ 110 w 217"/>
                <a:gd name="T23" fmla="*/ 31 h 235"/>
                <a:gd name="T24" fmla="*/ 56 w 217"/>
                <a:gd name="T25" fmla="*/ 54 h 235"/>
                <a:gd name="T26" fmla="*/ 36 w 217"/>
                <a:gd name="T27" fmla="*/ 119 h 235"/>
                <a:gd name="T28" fmla="*/ 56 w 217"/>
                <a:gd name="T29" fmla="*/ 182 h 235"/>
                <a:gd name="T30" fmla="*/ 110 w 217"/>
                <a:gd name="T31" fmla="*/ 204 h 235"/>
                <a:gd name="T32" fmla="*/ 163 w 217"/>
                <a:gd name="T33" fmla="*/ 182 h 235"/>
                <a:gd name="T34" fmla="*/ 181 w 217"/>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7" h="235">
                  <a:moveTo>
                    <a:pt x="217" y="117"/>
                  </a:moveTo>
                  <a:cubicBezTo>
                    <a:pt x="217" y="152"/>
                    <a:pt x="207" y="181"/>
                    <a:pt x="187" y="203"/>
                  </a:cubicBezTo>
                  <a:cubicBezTo>
                    <a:pt x="167" y="224"/>
                    <a:pt x="141" y="235"/>
                    <a:pt x="107" y="235"/>
                  </a:cubicBezTo>
                  <a:cubicBezTo>
                    <a:pt x="75" y="235"/>
                    <a:pt x="48" y="225"/>
                    <a:pt x="29" y="203"/>
                  </a:cubicBezTo>
                  <a:cubicBezTo>
                    <a:pt x="10" y="182"/>
                    <a:pt x="0" y="155"/>
                    <a:pt x="0" y="120"/>
                  </a:cubicBezTo>
                  <a:cubicBezTo>
                    <a:pt x="0" y="83"/>
                    <a:pt x="10" y="54"/>
                    <a:pt x="30" y="32"/>
                  </a:cubicBezTo>
                  <a:cubicBezTo>
                    <a:pt x="50" y="11"/>
                    <a:pt x="77" y="0"/>
                    <a:pt x="112" y="0"/>
                  </a:cubicBezTo>
                  <a:cubicBezTo>
                    <a:pt x="145" y="0"/>
                    <a:pt x="171" y="10"/>
                    <a:pt x="189" y="31"/>
                  </a:cubicBezTo>
                  <a:cubicBezTo>
                    <a:pt x="208" y="52"/>
                    <a:pt x="217" y="80"/>
                    <a:pt x="217" y="117"/>
                  </a:cubicBezTo>
                  <a:close/>
                  <a:moveTo>
                    <a:pt x="181" y="118"/>
                  </a:moveTo>
                  <a:cubicBezTo>
                    <a:pt x="181" y="90"/>
                    <a:pt x="175" y="68"/>
                    <a:pt x="162" y="53"/>
                  </a:cubicBezTo>
                  <a:cubicBezTo>
                    <a:pt x="150" y="38"/>
                    <a:pt x="133" y="31"/>
                    <a:pt x="110" y="31"/>
                  </a:cubicBezTo>
                  <a:cubicBezTo>
                    <a:pt x="87" y="31"/>
                    <a:pt x="69" y="38"/>
                    <a:pt x="56" y="54"/>
                  </a:cubicBezTo>
                  <a:cubicBezTo>
                    <a:pt x="43" y="69"/>
                    <a:pt x="36" y="91"/>
                    <a:pt x="36" y="119"/>
                  </a:cubicBezTo>
                  <a:cubicBezTo>
                    <a:pt x="36" y="146"/>
                    <a:pt x="43" y="167"/>
                    <a:pt x="56" y="182"/>
                  </a:cubicBezTo>
                  <a:cubicBezTo>
                    <a:pt x="69" y="197"/>
                    <a:pt x="87" y="204"/>
                    <a:pt x="110" y="204"/>
                  </a:cubicBezTo>
                  <a:cubicBezTo>
                    <a:pt x="133" y="204"/>
                    <a:pt x="150"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 name="Freeform 16"/>
            <p:cNvSpPr>
              <a:spLocks/>
            </p:cNvSpPr>
            <p:nvPr userDrawn="1"/>
          </p:nvSpPr>
          <p:spPr bwMode="auto">
            <a:xfrm>
              <a:off x="2968" y="635"/>
              <a:ext cx="272" cy="542"/>
            </a:xfrm>
            <a:custGeom>
              <a:avLst/>
              <a:gdLst>
                <a:gd name="T0" fmla="*/ 115 w 115"/>
                <a:gd name="T1" fmla="*/ 41 h 229"/>
                <a:gd name="T2" fmla="*/ 88 w 115"/>
                <a:gd name="T3" fmla="*/ 33 h 229"/>
                <a:gd name="T4" fmla="*/ 50 w 115"/>
                <a:gd name="T5" fmla="*/ 56 h 229"/>
                <a:gd name="T6" fmla="*/ 35 w 115"/>
                <a:gd name="T7" fmla="*/ 114 h 229"/>
                <a:gd name="T8" fmla="*/ 35 w 115"/>
                <a:gd name="T9" fmla="*/ 229 h 229"/>
                <a:gd name="T10" fmla="*/ 0 w 115"/>
                <a:gd name="T11" fmla="*/ 229 h 229"/>
                <a:gd name="T12" fmla="*/ 0 w 115"/>
                <a:gd name="T13" fmla="*/ 4 h 229"/>
                <a:gd name="T14" fmla="*/ 35 w 115"/>
                <a:gd name="T15" fmla="*/ 4 h 229"/>
                <a:gd name="T16" fmla="*/ 35 w 115"/>
                <a:gd name="T17" fmla="*/ 51 h 229"/>
                <a:gd name="T18" fmla="*/ 36 w 115"/>
                <a:gd name="T19" fmla="*/ 51 h 229"/>
                <a:gd name="T20" fmla="*/ 59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8" y="36"/>
                    <a:pt x="100" y="33"/>
                    <a:pt x="88" y="33"/>
                  </a:cubicBezTo>
                  <a:cubicBezTo>
                    <a:pt x="72" y="33"/>
                    <a:pt x="59" y="41"/>
                    <a:pt x="50" y="56"/>
                  </a:cubicBezTo>
                  <a:cubicBezTo>
                    <a:pt x="40" y="71"/>
                    <a:pt x="35" y="90"/>
                    <a:pt x="35" y="114"/>
                  </a:cubicBezTo>
                  <a:cubicBezTo>
                    <a:pt x="35" y="229"/>
                    <a:pt x="35" y="229"/>
                    <a:pt x="35" y="229"/>
                  </a:cubicBezTo>
                  <a:cubicBezTo>
                    <a:pt x="0" y="229"/>
                    <a:pt x="0" y="229"/>
                    <a:pt x="0" y="229"/>
                  </a:cubicBezTo>
                  <a:cubicBezTo>
                    <a:pt x="0" y="4"/>
                    <a:pt x="0" y="4"/>
                    <a:pt x="0" y="4"/>
                  </a:cubicBezTo>
                  <a:cubicBezTo>
                    <a:pt x="35" y="4"/>
                    <a:pt x="35" y="4"/>
                    <a:pt x="35" y="4"/>
                  </a:cubicBezTo>
                  <a:cubicBezTo>
                    <a:pt x="35" y="51"/>
                    <a:pt x="35" y="51"/>
                    <a:pt x="35" y="51"/>
                  </a:cubicBezTo>
                  <a:cubicBezTo>
                    <a:pt x="36" y="51"/>
                    <a:pt x="36" y="51"/>
                    <a:pt x="36" y="51"/>
                  </a:cubicBezTo>
                  <a:cubicBezTo>
                    <a:pt x="41" y="35"/>
                    <a:pt x="48" y="23"/>
                    <a:pt x="59" y="14"/>
                  </a:cubicBezTo>
                  <a:cubicBezTo>
                    <a:pt x="69" y="5"/>
                    <a:pt x="80"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 name="Rectangle 17"/>
            <p:cNvSpPr>
              <a:spLocks noChangeArrowheads="1"/>
            </p:cNvSpPr>
            <p:nvPr userDrawn="1"/>
          </p:nvSpPr>
          <p:spPr bwMode="auto">
            <a:xfrm>
              <a:off x="3330" y="392"/>
              <a:ext cx="86" cy="78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 name="Freeform 18"/>
            <p:cNvSpPr>
              <a:spLocks noEditPoints="1"/>
            </p:cNvSpPr>
            <p:nvPr userDrawn="1"/>
          </p:nvSpPr>
          <p:spPr bwMode="auto">
            <a:xfrm>
              <a:off x="3543" y="392"/>
              <a:ext cx="483" cy="797"/>
            </a:xfrm>
            <a:custGeom>
              <a:avLst/>
              <a:gdLst>
                <a:gd name="T0" fmla="*/ 204 w 204"/>
                <a:gd name="T1" fmla="*/ 332 h 337"/>
                <a:gd name="T2" fmla="*/ 168 w 204"/>
                <a:gd name="T3" fmla="*/ 332 h 337"/>
                <a:gd name="T4" fmla="*/ 168 w 204"/>
                <a:gd name="T5" fmla="*/ 294 h 337"/>
                <a:gd name="T6" fmla="*/ 168 w 204"/>
                <a:gd name="T7" fmla="*/ 294 h 337"/>
                <a:gd name="T8" fmla="*/ 92 w 204"/>
                <a:gd name="T9" fmla="*/ 337 h 337"/>
                <a:gd name="T10" fmla="*/ 25 w 204"/>
                <a:gd name="T11" fmla="*/ 307 h 337"/>
                <a:gd name="T12" fmla="*/ 0 w 204"/>
                <a:gd name="T13" fmla="*/ 225 h 337"/>
                <a:gd name="T14" fmla="*/ 28 w 204"/>
                <a:gd name="T15" fmla="*/ 136 h 337"/>
                <a:gd name="T16" fmla="*/ 101 w 204"/>
                <a:gd name="T17" fmla="*/ 102 h 337"/>
                <a:gd name="T18" fmla="*/ 168 w 204"/>
                <a:gd name="T19" fmla="*/ 138 h 337"/>
                <a:gd name="T20" fmla="*/ 168 w 204"/>
                <a:gd name="T21" fmla="*/ 138 h 337"/>
                <a:gd name="T22" fmla="*/ 168 w 204"/>
                <a:gd name="T23" fmla="*/ 0 h 337"/>
                <a:gd name="T24" fmla="*/ 204 w 204"/>
                <a:gd name="T25" fmla="*/ 0 h 337"/>
                <a:gd name="T26" fmla="*/ 204 w 204"/>
                <a:gd name="T27" fmla="*/ 332 h 337"/>
                <a:gd name="T28" fmla="*/ 168 w 204"/>
                <a:gd name="T29" fmla="*/ 230 h 337"/>
                <a:gd name="T30" fmla="*/ 168 w 204"/>
                <a:gd name="T31" fmla="*/ 197 h 337"/>
                <a:gd name="T32" fmla="*/ 150 w 204"/>
                <a:gd name="T33" fmla="*/ 151 h 337"/>
                <a:gd name="T34" fmla="*/ 106 w 204"/>
                <a:gd name="T35" fmla="*/ 133 h 337"/>
                <a:gd name="T36" fmla="*/ 55 w 204"/>
                <a:gd name="T37" fmla="*/ 157 h 337"/>
                <a:gd name="T38" fmla="*/ 37 w 204"/>
                <a:gd name="T39" fmla="*/ 223 h 337"/>
                <a:gd name="T40" fmla="*/ 54 w 204"/>
                <a:gd name="T41" fmla="*/ 284 h 337"/>
                <a:gd name="T42" fmla="*/ 102 w 204"/>
                <a:gd name="T43" fmla="*/ 306 h 337"/>
                <a:gd name="T44" fmla="*/ 150 w 204"/>
                <a:gd name="T45" fmla="*/ 285 h 337"/>
                <a:gd name="T46" fmla="*/ 168 w 204"/>
                <a:gd name="T47" fmla="*/ 23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4" h="337">
                  <a:moveTo>
                    <a:pt x="204" y="332"/>
                  </a:moveTo>
                  <a:cubicBezTo>
                    <a:pt x="168" y="332"/>
                    <a:pt x="168" y="332"/>
                    <a:pt x="168" y="332"/>
                  </a:cubicBezTo>
                  <a:cubicBezTo>
                    <a:pt x="168" y="294"/>
                    <a:pt x="168" y="294"/>
                    <a:pt x="168" y="294"/>
                  </a:cubicBezTo>
                  <a:cubicBezTo>
                    <a:pt x="168" y="294"/>
                    <a:pt x="168" y="294"/>
                    <a:pt x="168" y="294"/>
                  </a:cubicBezTo>
                  <a:cubicBezTo>
                    <a:pt x="151" y="323"/>
                    <a:pt x="126" y="337"/>
                    <a:pt x="92" y="337"/>
                  </a:cubicBezTo>
                  <a:cubicBezTo>
                    <a:pt x="64" y="337"/>
                    <a:pt x="42" y="327"/>
                    <a:pt x="25" y="307"/>
                  </a:cubicBezTo>
                  <a:cubicBezTo>
                    <a:pt x="9" y="286"/>
                    <a:pt x="0" y="259"/>
                    <a:pt x="0" y="225"/>
                  </a:cubicBezTo>
                  <a:cubicBezTo>
                    <a:pt x="0" y="188"/>
                    <a:pt x="10" y="158"/>
                    <a:pt x="28" y="136"/>
                  </a:cubicBezTo>
                  <a:cubicBezTo>
                    <a:pt x="46" y="113"/>
                    <a:pt x="71" y="102"/>
                    <a:pt x="101" y="102"/>
                  </a:cubicBezTo>
                  <a:cubicBezTo>
                    <a:pt x="132" y="102"/>
                    <a:pt x="154" y="114"/>
                    <a:pt x="168" y="138"/>
                  </a:cubicBezTo>
                  <a:cubicBezTo>
                    <a:pt x="168" y="138"/>
                    <a:pt x="168" y="138"/>
                    <a:pt x="168" y="138"/>
                  </a:cubicBezTo>
                  <a:cubicBezTo>
                    <a:pt x="168" y="0"/>
                    <a:pt x="168" y="0"/>
                    <a:pt x="168" y="0"/>
                  </a:cubicBezTo>
                  <a:cubicBezTo>
                    <a:pt x="204" y="0"/>
                    <a:pt x="204" y="0"/>
                    <a:pt x="204" y="0"/>
                  </a:cubicBezTo>
                  <a:lnTo>
                    <a:pt x="204" y="332"/>
                  </a:lnTo>
                  <a:close/>
                  <a:moveTo>
                    <a:pt x="168" y="230"/>
                  </a:moveTo>
                  <a:cubicBezTo>
                    <a:pt x="168" y="197"/>
                    <a:pt x="168" y="197"/>
                    <a:pt x="168" y="197"/>
                  </a:cubicBezTo>
                  <a:cubicBezTo>
                    <a:pt x="168" y="179"/>
                    <a:pt x="162" y="163"/>
                    <a:pt x="150" y="151"/>
                  </a:cubicBezTo>
                  <a:cubicBezTo>
                    <a:pt x="138" y="139"/>
                    <a:pt x="123" y="133"/>
                    <a:pt x="106" y="133"/>
                  </a:cubicBezTo>
                  <a:cubicBezTo>
                    <a:pt x="85" y="133"/>
                    <a:pt x="68" y="141"/>
                    <a:pt x="55" y="157"/>
                  </a:cubicBezTo>
                  <a:cubicBezTo>
                    <a:pt x="43" y="173"/>
                    <a:pt x="37" y="195"/>
                    <a:pt x="37" y="223"/>
                  </a:cubicBezTo>
                  <a:cubicBezTo>
                    <a:pt x="37" y="249"/>
                    <a:pt x="43" y="269"/>
                    <a:pt x="54" y="284"/>
                  </a:cubicBezTo>
                  <a:cubicBezTo>
                    <a:pt x="66" y="299"/>
                    <a:pt x="82" y="306"/>
                    <a:pt x="102" y="306"/>
                  </a:cubicBezTo>
                  <a:cubicBezTo>
                    <a:pt x="121" y="306"/>
                    <a:pt x="137" y="299"/>
                    <a:pt x="150" y="285"/>
                  </a:cubicBezTo>
                  <a:cubicBezTo>
                    <a:pt x="162" y="271"/>
                    <a:pt x="168" y="252"/>
                    <a:pt x="168" y="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 name="Freeform 19"/>
            <p:cNvSpPr>
              <a:spLocks/>
            </p:cNvSpPr>
            <p:nvPr userDrawn="1"/>
          </p:nvSpPr>
          <p:spPr bwMode="auto">
            <a:xfrm>
              <a:off x="4123" y="645"/>
              <a:ext cx="728" cy="532"/>
            </a:xfrm>
            <a:custGeom>
              <a:avLst/>
              <a:gdLst>
                <a:gd name="T0" fmla="*/ 308 w 308"/>
                <a:gd name="T1" fmla="*/ 0 h 225"/>
                <a:gd name="T2" fmla="*/ 242 w 308"/>
                <a:gd name="T3" fmla="*/ 225 h 225"/>
                <a:gd name="T4" fmla="*/ 206 w 308"/>
                <a:gd name="T5" fmla="*/ 225 h 225"/>
                <a:gd name="T6" fmla="*/ 160 w 308"/>
                <a:gd name="T7" fmla="*/ 64 h 225"/>
                <a:gd name="T8" fmla="*/ 157 w 308"/>
                <a:gd name="T9" fmla="*/ 43 h 225"/>
                <a:gd name="T10" fmla="*/ 156 w 308"/>
                <a:gd name="T11" fmla="*/ 43 h 225"/>
                <a:gd name="T12" fmla="*/ 151 w 308"/>
                <a:gd name="T13" fmla="*/ 64 h 225"/>
                <a:gd name="T14" fmla="*/ 102 w 308"/>
                <a:gd name="T15" fmla="*/ 225 h 225"/>
                <a:gd name="T16" fmla="*/ 67 w 308"/>
                <a:gd name="T17" fmla="*/ 225 h 225"/>
                <a:gd name="T18" fmla="*/ 0 w 308"/>
                <a:gd name="T19" fmla="*/ 0 h 225"/>
                <a:gd name="T20" fmla="*/ 37 w 308"/>
                <a:gd name="T21" fmla="*/ 0 h 225"/>
                <a:gd name="T22" fmla="*/ 83 w 308"/>
                <a:gd name="T23" fmla="*/ 169 h 225"/>
                <a:gd name="T24" fmla="*/ 86 w 308"/>
                <a:gd name="T25" fmla="*/ 189 h 225"/>
                <a:gd name="T26" fmla="*/ 87 w 308"/>
                <a:gd name="T27" fmla="*/ 189 h 225"/>
                <a:gd name="T28" fmla="*/ 91 w 308"/>
                <a:gd name="T29" fmla="*/ 169 h 225"/>
                <a:gd name="T30" fmla="*/ 142 w 308"/>
                <a:gd name="T31" fmla="*/ 0 h 225"/>
                <a:gd name="T32" fmla="*/ 174 w 308"/>
                <a:gd name="T33" fmla="*/ 0 h 225"/>
                <a:gd name="T34" fmla="*/ 220 w 308"/>
                <a:gd name="T35" fmla="*/ 169 h 225"/>
                <a:gd name="T36" fmla="*/ 223 w 308"/>
                <a:gd name="T37" fmla="*/ 190 h 225"/>
                <a:gd name="T38" fmla="*/ 225 w 308"/>
                <a:gd name="T39" fmla="*/ 190 h 225"/>
                <a:gd name="T40" fmla="*/ 228 w 308"/>
                <a:gd name="T41" fmla="*/ 169 h 225"/>
                <a:gd name="T42" fmla="*/ 273 w 308"/>
                <a:gd name="T43" fmla="*/ 0 h 225"/>
                <a:gd name="T44" fmla="*/ 308 w 308"/>
                <a:gd name="T45"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8" h="225">
                  <a:moveTo>
                    <a:pt x="308" y="0"/>
                  </a:moveTo>
                  <a:cubicBezTo>
                    <a:pt x="242" y="225"/>
                    <a:pt x="242" y="225"/>
                    <a:pt x="242" y="225"/>
                  </a:cubicBezTo>
                  <a:cubicBezTo>
                    <a:pt x="206" y="225"/>
                    <a:pt x="206" y="225"/>
                    <a:pt x="206" y="225"/>
                  </a:cubicBezTo>
                  <a:cubicBezTo>
                    <a:pt x="160" y="64"/>
                    <a:pt x="160" y="64"/>
                    <a:pt x="160" y="64"/>
                  </a:cubicBezTo>
                  <a:cubicBezTo>
                    <a:pt x="158" y="59"/>
                    <a:pt x="157" y="52"/>
                    <a:pt x="157" y="43"/>
                  </a:cubicBezTo>
                  <a:cubicBezTo>
                    <a:pt x="156" y="43"/>
                    <a:pt x="156" y="43"/>
                    <a:pt x="156" y="43"/>
                  </a:cubicBezTo>
                  <a:cubicBezTo>
                    <a:pt x="155" y="49"/>
                    <a:pt x="154" y="55"/>
                    <a:pt x="151" y="64"/>
                  </a:cubicBezTo>
                  <a:cubicBezTo>
                    <a:pt x="102" y="225"/>
                    <a:pt x="102" y="225"/>
                    <a:pt x="102" y="225"/>
                  </a:cubicBezTo>
                  <a:cubicBezTo>
                    <a:pt x="67" y="225"/>
                    <a:pt x="67" y="225"/>
                    <a:pt x="67" y="225"/>
                  </a:cubicBezTo>
                  <a:cubicBezTo>
                    <a:pt x="0" y="0"/>
                    <a:pt x="0" y="0"/>
                    <a:pt x="0" y="0"/>
                  </a:cubicBezTo>
                  <a:cubicBezTo>
                    <a:pt x="37" y="0"/>
                    <a:pt x="37" y="0"/>
                    <a:pt x="37" y="0"/>
                  </a:cubicBezTo>
                  <a:cubicBezTo>
                    <a:pt x="83" y="169"/>
                    <a:pt x="83" y="169"/>
                    <a:pt x="83" y="169"/>
                  </a:cubicBezTo>
                  <a:cubicBezTo>
                    <a:pt x="84" y="175"/>
                    <a:pt x="85" y="182"/>
                    <a:pt x="86" y="189"/>
                  </a:cubicBezTo>
                  <a:cubicBezTo>
                    <a:pt x="87" y="189"/>
                    <a:pt x="87" y="189"/>
                    <a:pt x="87" y="189"/>
                  </a:cubicBezTo>
                  <a:cubicBezTo>
                    <a:pt x="88" y="184"/>
                    <a:pt x="89" y="177"/>
                    <a:pt x="91" y="169"/>
                  </a:cubicBezTo>
                  <a:cubicBezTo>
                    <a:pt x="142" y="0"/>
                    <a:pt x="142" y="0"/>
                    <a:pt x="142" y="0"/>
                  </a:cubicBezTo>
                  <a:cubicBezTo>
                    <a:pt x="174" y="0"/>
                    <a:pt x="174" y="0"/>
                    <a:pt x="174" y="0"/>
                  </a:cubicBezTo>
                  <a:cubicBezTo>
                    <a:pt x="220" y="169"/>
                    <a:pt x="220" y="169"/>
                    <a:pt x="220" y="169"/>
                  </a:cubicBezTo>
                  <a:cubicBezTo>
                    <a:pt x="222" y="175"/>
                    <a:pt x="223" y="182"/>
                    <a:pt x="223" y="190"/>
                  </a:cubicBezTo>
                  <a:cubicBezTo>
                    <a:pt x="225" y="190"/>
                    <a:pt x="225" y="190"/>
                    <a:pt x="225" y="190"/>
                  </a:cubicBezTo>
                  <a:cubicBezTo>
                    <a:pt x="225" y="183"/>
                    <a:pt x="226" y="176"/>
                    <a:pt x="228" y="169"/>
                  </a:cubicBezTo>
                  <a:cubicBezTo>
                    <a:pt x="273" y="0"/>
                    <a:pt x="273" y="0"/>
                    <a:pt x="273" y="0"/>
                  </a:cubicBezTo>
                  <a:lnTo>
                    <a:pt x="3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 name="Freeform 20"/>
            <p:cNvSpPr>
              <a:spLocks noEditPoints="1"/>
            </p:cNvSpPr>
            <p:nvPr userDrawn="1"/>
          </p:nvSpPr>
          <p:spPr bwMode="auto">
            <a:xfrm>
              <a:off x="4939" y="401"/>
              <a:ext cx="109" cy="776"/>
            </a:xfrm>
            <a:custGeom>
              <a:avLst/>
              <a:gdLst>
                <a:gd name="T0" fmla="*/ 46 w 46"/>
                <a:gd name="T1" fmla="*/ 23 h 328"/>
                <a:gd name="T2" fmla="*/ 39 w 46"/>
                <a:gd name="T3" fmla="*/ 40 h 328"/>
                <a:gd name="T4" fmla="*/ 23 w 46"/>
                <a:gd name="T5" fmla="*/ 46 h 328"/>
                <a:gd name="T6" fmla="*/ 6 w 46"/>
                <a:gd name="T7" fmla="*/ 40 h 328"/>
                <a:gd name="T8" fmla="*/ 0 w 46"/>
                <a:gd name="T9" fmla="*/ 23 h 328"/>
                <a:gd name="T10" fmla="*/ 6 w 46"/>
                <a:gd name="T11" fmla="*/ 7 h 328"/>
                <a:gd name="T12" fmla="*/ 23 w 46"/>
                <a:gd name="T13" fmla="*/ 0 h 328"/>
                <a:gd name="T14" fmla="*/ 39 w 46"/>
                <a:gd name="T15" fmla="*/ 7 h 328"/>
                <a:gd name="T16" fmla="*/ 46 w 46"/>
                <a:gd name="T17" fmla="*/ 23 h 328"/>
                <a:gd name="T18" fmla="*/ 40 w 46"/>
                <a:gd name="T19" fmla="*/ 328 h 328"/>
                <a:gd name="T20" fmla="*/ 4 w 46"/>
                <a:gd name="T21" fmla="*/ 328 h 328"/>
                <a:gd name="T22" fmla="*/ 4 w 46"/>
                <a:gd name="T23" fmla="*/ 103 h 328"/>
                <a:gd name="T24" fmla="*/ 40 w 46"/>
                <a:gd name="T25" fmla="*/ 103 h 328"/>
                <a:gd name="T26" fmla="*/ 40 w 46"/>
                <a:gd name="T27"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328">
                  <a:moveTo>
                    <a:pt x="46" y="23"/>
                  </a:moveTo>
                  <a:cubicBezTo>
                    <a:pt x="46" y="30"/>
                    <a:pt x="44" y="35"/>
                    <a:pt x="39" y="40"/>
                  </a:cubicBezTo>
                  <a:cubicBezTo>
                    <a:pt x="34" y="44"/>
                    <a:pt x="29" y="46"/>
                    <a:pt x="23" y="46"/>
                  </a:cubicBezTo>
                  <a:cubicBezTo>
                    <a:pt x="16" y="46"/>
                    <a:pt x="11" y="44"/>
                    <a:pt x="6" y="40"/>
                  </a:cubicBezTo>
                  <a:cubicBezTo>
                    <a:pt x="2" y="36"/>
                    <a:pt x="0" y="30"/>
                    <a:pt x="0" y="23"/>
                  </a:cubicBezTo>
                  <a:cubicBezTo>
                    <a:pt x="0" y="17"/>
                    <a:pt x="2" y="11"/>
                    <a:pt x="6" y="7"/>
                  </a:cubicBezTo>
                  <a:cubicBezTo>
                    <a:pt x="10" y="2"/>
                    <a:pt x="16" y="0"/>
                    <a:pt x="23" y="0"/>
                  </a:cubicBezTo>
                  <a:cubicBezTo>
                    <a:pt x="29" y="0"/>
                    <a:pt x="35" y="2"/>
                    <a:pt x="39" y="7"/>
                  </a:cubicBezTo>
                  <a:cubicBezTo>
                    <a:pt x="44" y="11"/>
                    <a:pt x="46" y="17"/>
                    <a:pt x="46" y="23"/>
                  </a:cubicBezTo>
                  <a:close/>
                  <a:moveTo>
                    <a:pt x="40" y="328"/>
                  </a:moveTo>
                  <a:cubicBezTo>
                    <a:pt x="4" y="328"/>
                    <a:pt x="4" y="328"/>
                    <a:pt x="4" y="328"/>
                  </a:cubicBezTo>
                  <a:cubicBezTo>
                    <a:pt x="4" y="103"/>
                    <a:pt x="4" y="103"/>
                    <a:pt x="4" y="103"/>
                  </a:cubicBezTo>
                  <a:cubicBezTo>
                    <a:pt x="40" y="103"/>
                    <a:pt x="40" y="103"/>
                    <a:pt x="40" y="103"/>
                  </a:cubicBezTo>
                  <a:lnTo>
                    <a:pt x="40" y="3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 name="Freeform 21"/>
            <p:cNvSpPr>
              <a:spLocks noEditPoints="1"/>
            </p:cNvSpPr>
            <p:nvPr userDrawn="1"/>
          </p:nvSpPr>
          <p:spPr bwMode="auto">
            <a:xfrm>
              <a:off x="5164" y="392"/>
              <a:ext cx="480" cy="797"/>
            </a:xfrm>
            <a:custGeom>
              <a:avLst/>
              <a:gdLst>
                <a:gd name="T0" fmla="*/ 203 w 203"/>
                <a:gd name="T1" fmla="*/ 332 h 337"/>
                <a:gd name="T2" fmla="*/ 168 w 203"/>
                <a:gd name="T3" fmla="*/ 332 h 337"/>
                <a:gd name="T4" fmla="*/ 168 w 203"/>
                <a:gd name="T5" fmla="*/ 294 h 337"/>
                <a:gd name="T6" fmla="*/ 167 w 203"/>
                <a:gd name="T7" fmla="*/ 294 h 337"/>
                <a:gd name="T8" fmla="*/ 91 w 203"/>
                <a:gd name="T9" fmla="*/ 337 h 337"/>
                <a:gd name="T10" fmla="*/ 24 w 203"/>
                <a:gd name="T11" fmla="*/ 307 h 337"/>
                <a:gd name="T12" fmla="*/ 0 w 203"/>
                <a:gd name="T13" fmla="*/ 225 h 337"/>
                <a:gd name="T14" fmla="*/ 27 w 203"/>
                <a:gd name="T15" fmla="*/ 136 h 337"/>
                <a:gd name="T16" fmla="*/ 101 w 203"/>
                <a:gd name="T17" fmla="*/ 102 h 337"/>
                <a:gd name="T18" fmla="*/ 167 w 203"/>
                <a:gd name="T19" fmla="*/ 138 h 337"/>
                <a:gd name="T20" fmla="*/ 168 w 203"/>
                <a:gd name="T21" fmla="*/ 138 h 337"/>
                <a:gd name="T22" fmla="*/ 168 w 203"/>
                <a:gd name="T23" fmla="*/ 0 h 337"/>
                <a:gd name="T24" fmla="*/ 203 w 203"/>
                <a:gd name="T25" fmla="*/ 0 h 337"/>
                <a:gd name="T26" fmla="*/ 203 w 203"/>
                <a:gd name="T27" fmla="*/ 332 h 337"/>
                <a:gd name="T28" fmla="*/ 168 w 203"/>
                <a:gd name="T29" fmla="*/ 230 h 337"/>
                <a:gd name="T30" fmla="*/ 168 w 203"/>
                <a:gd name="T31" fmla="*/ 197 h 337"/>
                <a:gd name="T32" fmla="*/ 149 w 203"/>
                <a:gd name="T33" fmla="*/ 151 h 337"/>
                <a:gd name="T34" fmla="*/ 105 w 203"/>
                <a:gd name="T35" fmla="*/ 133 h 337"/>
                <a:gd name="T36" fmla="*/ 54 w 203"/>
                <a:gd name="T37" fmla="*/ 157 h 337"/>
                <a:gd name="T38" fmla="*/ 36 w 203"/>
                <a:gd name="T39" fmla="*/ 223 h 337"/>
                <a:gd name="T40" fmla="*/ 53 w 203"/>
                <a:gd name="T41" fmla="*/ 284 h 337"/>
                <a:gd name="T42" fmla="*/ 101 w 203"/>
                <a:gd name="T43" fmla="*/ 306 h 337"/>
                <a:gd name="T44" fmla="*/ 149 w 203"/>
                <a:gd name="T45" fmla="*/ 285 h 337"/>
                <a:gd name="T46" fmla="*/ 168 w 203"/>
                <a:gd name="T47" fmla="*/ 230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3" h="337">
                  <a:moveTo>
                    <a:pt x="203" y="332"/>
                  </a:moveTo>
                  <a:cubicBezTo>
                    <a:pt x="168" y="332"/>
                    <a:pt x="168" y="332"/>
                    <a:pt x="168" y="332"/>
                  </a:cubicBezTo>
                  <a:cubicBezTo>
                    <a:pt x="168" y="294"/>
                    <a:pt x="168" y="294"/>
                    <a:pt x="168" y="294"/>
                  </a:cubicBezTo>
                  <a:cubicBezTo>
                    <a:pt x="167" y="294"/>
                    <a:pt x="167" y="294"/>
                    <a:pt x="167" y="294"/>
                  </a:cubicBezTo>
                  <a:cubicBezTo>
                    <a:pt x="150" y="323"/>
                    <a:pt x="125" y="337"/>
                    <a:pt x="91" y="337"/>
                  </a:cubicBezTo>
                  <a:cubicBezTo>
                    <a:pt x="63" y="337"/>
                    <a:pt x="41" y="327"/>
                    <a:pt x="24" y="307"/>
                  </a:cubicBezTo>
                  <a:cubicBezTo>
                    <a:pt x="8" y="286"/>
                    <a:pt x="0" y="259"/>
                    <a:pt x="0" y="225"/>
                  </a:cubicBezTo>
                  <a:cubicBezTo>
                    <a:pt x="0" y="188"/>
                    <a:pt x="9" y="158"/>
                    <a:pt x="27" y="136"/>
                  </a:cubicBezTo>
                  <a:cubicBezTo>
                    <a:pt x="45" y="113"/>
                    <a:pt x="70" y="102"/>
                    <a:pt x="101" y="102"/>
                  </a:cubicBezTo>
                  <a:cubicBezTo>
                    <a:pt x="131" y="102"/>
                    <a:pt x="153" y="114"/>
                    <a:pt x="167" y="138"/>
                  </a:cubicBezTo>
                  <a:cubicBezTo>
                    <a:pt x="168" y="138"/>
                    <a:pt x="168" y="138"/>
                    <a:pt x="168" y="138"/>
                  </a:cubicBezTo>
                  <a:cubicBezTo>
                    <a:pt x="168" y="0"/>
                    <a:pt x="168" y="0"/>
                    <a:pt x="168" y="0"/>
                  </a:cubicBezTo>
                  <a:cubicBezTo>
                    <a:pt x="203" y="0"/>
                    <a:pt x="203" y="0"/>
                    <a:pt x="203" y="0"/>
                  </a:cubicBezTo>
                  <a:lnTo>
                    <a:pt x="203" y="332"/>
                  </a:lnTo>
                  <a:close/>
                  <a:moveTo>
                    <a:pt x="168" y="230"/>
                  </a:moveTo>
                  <a:cubicBezTo>
                    <a:pt x="168" y="197"/>
                    <a:pt x="168" y="197"/>
                    <a:pt x="168" y="197"/>
                  </a:cubicBezTo>
                  <a:cubicBezTo>
                    <a:pt x="168" y="179"/>
                    <a:pt x="162" y="163"/>
                    <a:pt x="149" y="151"/>
                  </a:cubicBezTo>
                  <a:cubicBezTo>
                    <a:pt x="137" y="139"/>
                    <a:pt x="122" y="133"/>
                    <a:pt x="105" y="133"/>
                  </a:cubicBezTo>
                  <a:cubicBezTo>
                    <a:pt x="84" y="133"/>
                    <a:pt x="67" y="141"/>
                    <a:pt x="54" y="157"/>
                  </a:cubicBezTo>
                  <a:cubicBezTo>
                    <a:pt x="42" y="173"/>
                    <a:pt x="36" y="195"/>
                    <a:pt x="36" y="223"/>
                  </a:cubicBezTo>
                  <a:cubicBezTo>
                    <a:pt x="36" y="249"/>
                    <a:pt x="42" y="269"/>
                    <a:pt x="53" y="284"/>
                  </a:cubicBezTo>
                  <a:cubicBezTo>
                    <a:pt x="65" y="299"/>
                    <a:pt x="81" y="306"/>
                    <a:pt x="101" y="306"/>
                  </a:cubicBezTo>
                  <a:cubicBezTo>
                    <a:pt x="120" y="306"/>
                    <a:pt x="136" y="299"/>
                    <a:pt x="149" y="285"/>
                  </a:cubicBezTo>
                  <a:cubicBezTo>
                    <a:pt x="161" y="271"/>
                    <a:pt x="168" y="252"/>
                    <a:pt x="168" y="23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 name="Freeform 22"/>
            <p:cNvSpPr>
              <a:spLocks noEditPoints="1"/>
            </p:cNvSpPr>
            <p:nvPr userDrawn="1"/>
          </p:nvSpPr>
          <p:spPr bwMode="auto">
            <a:xfrm>
              <a:off x="5774" y="633"/>
              <a:ext cx="454" cy="556"/>
            </a:xfrm>
            <a:custGeom>
              <a:avLst/>
              <a:gdLst>
                <a:gd name="T0" fmla="*/ 192 w 192"/>
                <a:gd name="T1" fmla="*/ 126 h 235"/>
                <a:gd name="T2" fmla="*/ 36 w 192"/>
                <a:gd name="T3" fmla="*/ 126 h 235"/>
                <a:gd name="T4" fmla="*/ 56 w 192"/>
                <a:gd name="T5" fmla="*/ 184 h 235"/>
                <a:gd name="T6" fmla="*/ 108 w 192"/>
                <a:gd name="T7" fmla="*/ 204 h 235"/>
                <a:gd name="T8" fmla="*/ 177 w 192"/>
                <a:gd name="T9" fmla="*/ 180 h 235"/>
                <a:gd name="T10" fmla="*/ 177 w 192"/>
                <a:gd name="T11" fmla="*/ 213 h 235"/>
                <a:gd name="T12" fmla="*/ 100 w 192"/>
                <a:gd name="T13" fmla="*/ 235 h 235"/>
                <a:gd name="T14" fmla="*/ 26 w 192"/>
                <a:gd name="T15" fmla="*/ 204 h 235"/>
                <a:gd name="T16" fmla="*/ 0 w 192"/>
                <a:gd name="T17" fmla="*/ 118 h 235"/>
                <a:gd name="T18" fmla="*/ 13 w 192"/>
                <a:gd name="T19" fmla="*/ 58 h 235"/>
                <a:gd name="T20" fmla="*/ 49 w 192"/>
                <a:gd name="T21" fmla="*/ 15 h 235"/>
                <a:gd name="T22" fmla="*/ 101 w 192"/>
                <a:gd name="T23" fmla="*/ 0 h 235"/>
                <a:gd name="T24" fmla="*/ 168 w 192"/>
                <a:gd name="T25" fmla="*/ 28 h 235"/>
                <a:gd name="T26" fmla="*/ 192 w 192"/>
                <a:gd name="T27" fmla="*/ 108 h 235"/>
                <a:gd name="T28" fmla="*/ 192 w 192"/>
                <a:gd name="T29" fmla="*/ 126 h 235"/>
                <a:gd name="T30" fmla="*/ 156 w 192"/>
                <a:gd name="T31" fmla="*/ 96 h 235"/>
                <a:gd name="T32" fmla="*/ 141 w 192"/>
                <a:gd name="T33" fmla="*/ 48 h 235"/>
                <a:gd name="T34" fmla="*/ 101 w 192"/>
                <a:gd name="T35" fmla="*/ 31 h 235"/>
                <a:gd name="T36" fmla="*/ 59 w 192"/>
                <a:gd name="T37" fmla="*/ 48 h 235"/>
                <a:gd name="T38" fmla="*/ 37 w 192"/>
                <a:gd name="T39" fmla="*/ 96 h 235"/>
                <a:gd name="T40" fmla="*/ 156 w 192"/>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2" h="235">
                  <a:moveTo>
                    <a:pt x="192" y="126"/>
                  </a:moveTo>
                  <a:cubicBezTo>
                    <a:pt x="36" y="126"/>
                    <a:pt x="36" y="126"/>
                    <a:pt x="36" y="126"/>
                  </a:cubicBezTo>
                  <a:cubicBezTo>
                    <a:pt x="37" y="152"/>
                    <a:pt x="43" y="171"/>
                    <a:pt x="56" y="184"/>
                  </a:cubicBezTo>
                  <a:cubicBezTo>
                    <a:pt x="69" y="198"/>
                    <a:pt x="86" y="204"/>
                    <a:pt x="108" y="204"/>
                  </a:cubicBezTo>
                  <a:cubicBezTo>
                    <a:pt x="133" y="204"/>
                    <a:pt x="156" y="196"/>
                    <a:pt x="177" y="180"/>
                  </a:cubicBezTo>
                  <a:cubicBezTo>
                    <a:pt x="177" y="213"/>
                    <a:pt x="177" y="213"/>
                    <a:pt x="177" y="213"/>
                  </a:cubicBezTo>
                  <a:cubicBezTo>
                    <a:pt x="157" y="228"/>
                    <a:pt x="132" y="235"/>
                    <a:pt x="100" y="235"/>
                  </a:cubicBezTo>
                  <a:cubicBezTo>
                    <a:pt x="68" y="235"/>
                    <a:pt x="44" y="225"/>
                    <a:pt x="26" y="204"/>
                  </a:cubicBezTo>
                  <a:cubicBezTo>
                    <a:pt x="8" y="183"/>
                    <a:pt x="0" y="155"/>
                    <a:pt x="0" y="118"/>
                  </a:cubicBezTo>
                  <a:cubicBezTo>
                    <a:pt x="0" y="96"/>
                    <a:pt x="4" y="76"/>
                    <a:pt x="13" y="58"/>
                  </a:cubicBezTo>
                  <a:cubicBezTo>
                    <a:pt x="22" y="39"/>
                    <a:pt x="34" y="25"/>
                    <a:pt x="49" y="15"/>
                  </a:cubicBezTo>
                  <a:cubicBezTo>
                    <a:pt x="65" y="5"/>
                    <a:pt x="82" y="0"/>
                    <a:pt x="101" y="0"/>
                  </a:cubicBezTo>
                  <a:cubicBezTo>
                    <a:pt x="130" y="0"/>
                    <a:pt x="152" y="9"/>
                    <a:pt x="168" y="28"/>
                  </a:cubicBezTo>
                  <a:cubicBezTo>
                    <a:pt x="184" y="47"/>
                    <a:pt x="192" y="74"/>
                    <a:pt x="192" y="108"/>
                  </a:cubicBezTo>
                  <a:lnTo>
                    <a:pt x="192" y="126"/>
                  </a:lnTo>
                  <a:close/>
                  <a:moveTo>
                    <a:pt x="156" y="96"/>
                  </a:moveTo>
                  <a:cubicBezTo>
                    <a:pt x="156" y="75"/>
                    <a:pt x="151" y="59"/>
                    <a:pt x="141" y="48"/>
                  </a:cubicBezTo>
                  <a:cubicBezTo>
                    <a:pt x="132" y="36"/>
                    <a:pt x="118" y="31"/>
                    <a:pt x="101" y="31"/>
                  </a:cubicBezTo>
                  <a:cubicBezTo>
                    <a:pt x="84" y="31"/>
                    <a:pt x="70" y="37"/>
                    <a:pt x="59" y="48"/>
                  </a:cubicBezTo>
                  <a:cubicBezTo>
                    <a:pt x="47" y="60"/>
                    <a:pt x="40" y="76"/>
                    <a:pt x="37" y="96"/>
                  </a:cubicBezTo>
                  <a:lnTo>
                    <a:pt x="15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1" name="Freeform 23"/>
            <p:cNvSpPr>
              <a:spLocks noEditPoints="1"/>
            </p:cNvSpPr>
            <p:nvPr userDrawn="1"/>
          </p:nvSpPr>
          <p:spPr bwMode="auto">
            <a:xfrm>
              <a:off x="1426" y="1557"/>
              <a:ext cx="447" cy="743"/>
            </a:xfrm>
            <a:custGeom>
              <a:avLst/>
              <a:gdLst>
                <a:gd name="T0" fmla="*/ 189 w 189"/>
                <a:gd name="T1" fmla="*/ 93 h 314"/>
                <a:gd name="T2" fmla="*/ 158 w 189"/>
                <a:gd name="T3" fmla="*/ 167 h 314"/>
                <a:gd name="T4" fmla="*/ 77 w 189"/>
                <a:gd name="T5" fmla="*/ 195 h 314"/>
                <a:gd name="T6" fmla="*/ 36 w 189"/>
                <a:gd name="T7" fmla="*/ 195 h 314"/>
                <a:gd name="T8" fmla="*/ 36 w 189"/>
                <a:gd name="T9" fmla="*/ 314 h 314"/>
                <a:gd name="T10" fmla="*/ 0 w 189"/>
                <a:gd name="T11" fmla="*/ 314 h 314"/>
                <a:gd name="T12" fmla="*/ 0 w 189"/>
                <a:gd name="T13" fmla="*/ 0 h 314"/>
                <a:gd name="T14" fmla="*/ 85 w 189"/>
                <a:gd name="T15" fmla="*/ 0 h 314"/>
                <a:gd name="T16" fmla="*/ 161 w 189"/>
                <a:gd name="T17" fmla="*/ 24 h 314"/>
                <a:gd name="T18" fmla="*/ 189 w 189"/>
                <a:gd name="T19" fmla="*/ 93 h 314"/>
                <a:gd name="T20" fmla="*/ 151 w 189"/>
                <a:gd name="T21" fmla="*/ 95 h 314"/>
                <a:gd name="T22" fmla="*/ 78 w 189"/>
                <a:gd name="T23" fmla="*/ 33 h 314"/>
                <a:gd name="T24" fmla="*/ 36 w 189"/>
                <a:gd name="T25" fmla="*/ 33 h 314"/>
                <a:gd name="T26" fmla="*/ 36 w 189"/>
                <a:gd name="T27" fmla="*/ 162 h 314"/>
                <a:gd name="T28" fmla="*/ 74 w 189"/>
                <a:gd name="T29" fmla="*/ 162 h 314"/>
                <a:gd name="T30" fmla="*/ 131 w 189"/>
                <a:gd name="T31" fmla="*/ 144 h 314"/>
                <a:gd name="T32" fmla="*/ 151 w 189"/>
                <a:gd name="T33" fmla="*/ 9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9" h="314">
                  <a:moveTo>
                    <a:pt x="189" y="93"/>
                  </a:moveTo>
                  <a:cubicBezTo>
                    <a:pt x="189" y="124"/>
                    <a:pt x="178" y="148"/>
                    <a:pt x="158" y="167"/>
                  </a:cubicBezTo>
                  <a:cubicBezTo>
                    <a:pt x="137" y="185"/>
                    <a:pt x="110" y="195"/>
                    <a:pt x="77" y="195"/>
                  </a:cubicBezTo>
                  <a:cubicBezTo>
                    <a:pt x="36" y="195"/>
                    <a:pt x="36" y="195"/>
                    <a:pt x="36" y="195"/>
                  </a:cubicBezTo>
                  <a:cubicBezTo>
                    <a:pt x="36" y="314"/>
                    <a:pt x="36" y="314"/>
                    <a:pt x="36" y="314"/>
                  </a:cubicBezTo>
                  <a:cubicBezTo>
                    <a:pt x="0" y="314"/>
                    <a:pt x="0" y="314"/>
                    <a:pt x="0" y="314"/>
                  </a:cubicBezTo>
                  <a:cubicBezTo>
                    <a:pt x="0" y="0"/>
                    <a:pt x="0" y="0"/>
                    <a:pt x="0" y="0"/>
                  </a:cubicBezTo>
                  <a:cubicBezTo>
                    <a:pt x="85" y="0"/>
                    <a:pt x="85" y="0"/>
                    <a:pt x="85" y="0"/>
                  </a:cubicBezTo>
                  <a:cubicBezTo>
                    <a:pt x="118" y="0"/>
                    <a:pt x="143" y="8"/>
                    <a:pt x="161" y="24"/>
                  </a:cubicBezTo>
                  <a:cubicBezTo>
                    <a:pt x="180" y="41"/>
                    <a:pt x="189" y="64"/>
                    <a:pt x="189" y="93"/>
                  </a:cubicBezTo>
                  <a:close/>
                  <a:moveTo>
                    <a:pt x="151" y="95"/>
                  </a:moveTo>
                  <a:cubicBezTo>
                    <a:pt x="151" y="54"/>
                    <a:pt x="127" y="33"/>
                    <a:pt x="78" y="33"/>
                  </a:cubicBezTo>
                  <a:cubicBezTo>
                    <a:pt x="36" y="33"/>
                    <a:pt x="36" y="33"/>
                    <a:pt x="36" y="33"/>
                  </a:cubicBezTo>
                  <a:cubicBezTo>
                    <a:pt x="36" y="162"/>
                    <a:pt x="36" y="162"/>
                    <a:pt x="36" y="162"/>
                  </a:cubicBezTo>
                  <a:cubicBezTo>
                    <a:pt x="74" y="162"/>
                    <a:pt x="74" y="162"/>
                    <a:pt x="74" y="162"/>
                  </a:cubicBezTo>
                  <a:cubicBezTo>
                    <a:pt x="99" y="162"/>
                    <a:pt x="118" y="156"/>
                    <a:pt x="131" y="144"/>
                  </a:cubicBezTo>
                  <a:cubicBezTo>
                    <a:pt x="144" y="133"/>
                    <a:pt x="151" y="117"/>
                    <a:pt x="151" y="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2" name="Freeform 24"/>
            <p:cNvSpPr>
              <a:spLocks noEditPoints="1"/>
            </p:cNvSpPr>
            <p:nvPr userDrawn="1"/>
          </p:nvSpPr>
          <p:spPr bwMode="auto">
            <a:xfrm>
              <a:off x="1923" y="1756"/>
              <a:ext cx="411" cy="556"/>
            </a:xfrm>
            <a:custGeom>
              <a:avLst/>
              <a:gdLst>
                <a:gd name="T0" fmla="*/ 174 w 174"/>
                <a:gd name="T1" fmla="*/ 230 h 235"/>
                <a:gd name="T2" fmla="*/ 139 w 174"/>
                <a:gd name="T3" fmla="*/ 230 h 235"/>
                <a:gd name="T4" fmla="*/ 139 w 174"/>
                <a:gd name="T5" fmla="*/ 195 h 235"/>
                <a:gd name="T6" fmla="*/ 138 w 174"/>
                <a:gd name="T7" fmla="*/ 195 h 235"/>
                <a:gd name="T8" fmla="*/ 70 w 174"/>
                <a:gd name="T9" fmla="*/ 235 h 235"/>
                <a:gd name="T10" fmla="*/ 19 w 174"/>
                <a:gd name="T11" fmla="*/ 218 h 235"/>
                <a:gd name="T12" fmla="*/ 0 w 174"/>
                <a:gd name="T13" fmla="*/ 170 h 235"/>
                <a:gd name="T14" fmla="*/ 73 w 174"/>
                <a:gd name="T15" fmla="*/ 97 h 235"/>
                <a:gd name="T16" fmla="*/ 139 w 174"/>
                <a:gd name="T17" fmla="*/ 87 h 235"/>
                <a:gd name="T18" fmla="*/ 93 w 174"/>
                <a:gd name="T19" fmla="*/ 31 h 235"/>
                <a:gd name="T20" fmla="*/ 21 w 174"/>
                <a:gd name="T21" fmla="*/ 58 h 235"/>
                <a:gd name="T22" fmla="*/ 21 w 174"/>
                <a:gd name="T23" fmla="*/ 21 h 235"/>
                <a:gd name="T24" fmla="*/ 55 w 174"/>
                <a:gd name="T25" fmla="*/ 7 h 235"/>
                <a:gd name="T26" fmla="*/ 96 w 174"/>
                <a:gd name="T27" fmla="*/ 0 h 235"/>
                <a:gd name="T28" fmla="*/ 174 w 174"/>
                <a:gd name="T29" fmla="*/ 84 h 235"/>
                <a:gd name="T30" fmla="*/ 174 w 174"/>
                <a:gd name="T31" fmla="*/ 230 h 235"/>
                <a:gd name="T32" fmla="*/ 139 w 174"/>
                <a:gd name="T33" fmla="*/ 116 h 235"/>
                <a:gd name="T34" fmla="*/ 85 w 174"/>
                <a:gd name="T35" fmla="*/ 124 h 235"/>
                <a:gd name="T36" fmla="*/ 47 w 174"/>
                <a:gd name="T37" fmla="*/ 137 h 235"/>
                <a:gd name="T38" fmla="*/ 36 w 174"/>
                <a:gd name="T39" fmla="*/ 167 h 235"/>
                <a:gd name="T40" fmla="*/ 48 w 174"/>
                <a:gd name="T41" fmla="*/ 194 h 235"/>
                <a:gd name="T42" fmla="*/ 78 w 174"/>
                <a:gd name="T43" fmla="*/ 204 h 235"/>
                <a:gd name="T44" fmla="*/ 122 w 174"/>
                <a:gd name="T45" fmla="*/ 186 h 235"/>
                <a:gd name="T46" fmla="*/ 139 w 174"/>
                <a:gd name="T47" fmla="*/ 139 h 235"/>
                <a:gd name="T48" fmla="*/ 139 w 174"/>
                <a:gd name="T49" fmla="*/ 11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 h="235">
                  <a:moveTo>
                    <a:pt x="174" y="230"/>
                  </a:moveTo>
                  <a:cubicBezTo>
                    <a:pt x="139" y="230"/>
                    <a:pt x="139" y="230"/>
                    <a:pt x="139" y="230"/>
                  </a:cubicBezTo>
                  <a:cubicBezTo>
                    <a:pt x="139" y="195"/>
                    <a:pt x="139" y="195"/>
                    <a:pt x="139" y="195"/>
                  </a:cubicBezTo>
                  <a:cubicBezTo>
                    <a:pt x="138" y="195"/>
                    <a:pt x="138" y="195"/>
                    <a:pt x="138" y="195"/>
                  </a:cubicBezTo>
                  <a:cubicBezTo>
                    <a:pt x="123" y="222"/>
                    <a:pt x="100" y="235"/>
                    <a:pt x="70" y="235"/>
                  </a:cubicBezTo>
                  <a:cubicBezTo>
                    <a:pt x="49" y="235"/>
                    <a:pt x="32" y="229"/>
                    <a:pt x="19" y="218"/>
                  </a:cubicBezTo>
                  <a:cubicBezTo>
                    <a:pt x="6" y="206"/>
                    <a:pt x="0" y="190"/>
                    <a:pt x="0" y="170"/>
                  </a:cubicBezTo>
                  <a:cubicBezTo>
                    <a:pt x="0" y="128"/>
                    <a:pt x="24" y="104"/>
                    <a:pt x="73" y="97"/>
                  </a:cubicBezTo>
                  <a:cubicBezTo>
                    <a:pt x="139" y="87"/>
                    <a:pt x="139" y="87"/>
                    <a:pt x="139" y="87"/>
                  </a:cubicBezTo>
                  <a:cubicBezTo>
                    <a:pt x="139" y="50"/>
                    <a:pt x="124" y="31"/>
                    <a:pt x="93" y="31"/>
                  </a:cubicBezTo>
                  <a:cubicBezTo>
                    <a:pt x="67" y="31"/>
                    <a:pt x="43" y="40"/>
                    <a:pt x="21" y="58"/>
                  </a:cubicBezTo>
                  <a:cubicBezTo>
                    <a:pt x="21" y="21"/>
                    <a:pt x="21" y="21"/>
                    <a:pt x="21" y="21"/>
                  </a:cubicBezTo>
                  <a:cubicBezTo>
                    <a:pt x="28" y="16"/>
                    <a:pt x="39" y="11"/>
                    <a:pt x="55" y="7"/>
                  </a:cubicBezTo>
                  <a:cubicBezTo>
                    <a:pt x="70" y="2"/>
                    <a:pt x="84" y="0"/>
                    <a:pt x="96" y="0"/>
                  </a:cubicBezTo>
                  <a:cubicBezTo>
                    <a:pt x="148" y="0"/>
                    <a:pt x="174" y="28"/>
                    <a:pt x="174" y="84"/>
                  </a:cubicBezTo>
                  <a:lnTo>
                    <a:pt x="174" y="230"/>
                  </a:lnTo>
                  <a:close/>
                  <a:moveTo>
                    <a:pt x="139" y="116"/>
                  </a:moveTo>
                  <a:cubicBezTo>
                    <a:pt x="85" y="124"/>
                    <a:pt x="85" y="124"/>
                    <a:pt x="85" y="124"/>
                  </a:cubicBezTo>
                  <a:cubicBezTo>
                    <a:pt x="67" y="126"/>
                    <a:pt x="54" y="131"/>
                    <a:pt x="47" y="137"/>
                  </a:cubicBezTo>
                  <a:cubicBezTo>
                    <a:pt x="40" y="143"/>
                    <a:pt x="36" y="153"/>
                    <a:pt x="36" y="167"/>
                  </a:cubicBezTo>
                  <a:cubicBezTo>
                    <a:pt x="36" y="178"/>
                    <a:pt x="40" y="187"/>
                    <a:pt x="48" y="194"/>
                  </a:cubicBezTo>
                  <a:cubicBezTo>
                    <a:pt x="56" y="201"/>
                    <a:pt x="66" y="204"/>
                    <a:pt x="78" y="204"/>
                  </a:cubicBezTo>
                  <a:cubicBezTo>
                    <a:pt x="96" y="204"/>
                    <a:pt x="110" y="198"/>
                    <a:pt x="122" y="186"/>
                  </a:cubicBezTo>
                  <a:cubicBezTo>
                    <a:pt x="133" y="173"/>
                    <a:pt x="139" y="157"/>
                    <a:pt x="139" y="139"/>
                  </a:cubicBezTo>
                  <a:lnTo>
                    <a:pt x="139"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3" name="Freeform 25"/>
            <p:cNvSpPr>
              <a:spLocks/>
            </p:cNvSpPr>
            <p:nvPr userDrawn="1"/>
          </p:nvSpPr>
          <p:spPr bwMode="auto">
            <a:xfrm>
              <a:off x="2493" y="1758"/>
              <a:ext cx="272" cy="542"/>
            </a:xfrm>
            <a:custGeom>
              <a:avLst/>
              <a:gdLst>
                <a:gd name="T0" fmla="*/ 115 w 115"/>
                <a:gd name="T1" fmla="*/ 41 h 229"/>
                <a:gd name="T2" fmla="*/ 88 w 115"/>
                <a:gd name="T3" fmla="*/ 33 h 229"/>
                <a:gd name="T4" fmla="*/ 50 w 115"/>
                <a:gd name="T5" fmla="*/ 56 h 229"/>
                <a:gd name="T6" fmla="*/ 35 w 115"/>
                <a:gd name="T7" fmla="*/ 114 h 229"/>
                <a:gd name="T8" fmla="*/ 35 w 115"/>
                <a:gd name="T9" fmla="*/ 229 h 229"/>
                <a:gd name="T10" fmla="*/ 0 w 115"/>
                <a:gd name="T11" fmla="*/ 229 h 229"/>
                <a:gd name="T12" fmla="*/ 0 w 115"/>
                <a:gd name="T13" fmla="*/ 4 h 229"/>
                <a:gd name="T14" fmla="*/ 35 w 115"/>
                <a:gd name="T15" fmla="*/ 4 h 229"/>
                <a:gd name="T16" fmla="*/ 35 w 115"/>
                <a:gd name="T17" fmla="*/ 51 h 229"/>
                <a:gd name="T18" fmla="*/ 36 w 115"/>
                <a:gd name="T19" fmla="*/ 51 h 229"/>
                <a:gd name="T20" fmla="*/ 59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8" y="36"/>
                    <a:pt x="99" y="33"/>
                    <a:pt x="88" y="33"/>
                  </a:cubicBezTo>
                  <a:cubicBezTo>
                    <a:pt x="72" y="33"/>
                    <a:pt x="59" y="41"/>
                    <a:pt x="50" y="56"/>
                  </a:cubicBezTo>
                  <a:cubicBezTo>
                    <a:pt x="40" y="71"/>
                    <a:pt x="35" y="90"/>
                    <a:pt x="35" y="114"/>
                  </a:cubicBezTo>
                  <a:cubicBezTo>
                    <a:pt x="35" y="229"/>
                    <a:pt x="35" y="229"/>
                    <a:pt x="35" y="229"/>
                  </a:cubicBezTo>
                  <a:cubicBezTo>
                    <a:pt x="0" y="229"/>
                    <a:pt x="0" y="229"/>
                    <a:pt x="0" y="229"/>
                  </a:cubicBezTo>
                  <a:cubicBezTo>
                    <a:pt x="0" y="4"/>
                    <a:pt x="0" y="4"/>
                    <a:pt x="0" y="4"/>
                  </a:cubicBezTo>
                  <a:cubicBezTo>
                    <a:pt x="35" y="4"/>
                    <a:pt x="35" y="4"/>
                    <a:pt x="35" y="4"/>
                  </a:cubicBezTo>
                  <a:cubicBezTo>
                    <a:pt x="35" y="51"/>
                    <a:pt x="35" y="51"/>
                    <a:pt x="35" y="51"/>
                  </a:cubicBezTo>
                  <a:cubicBezTo>
                    <a:pt x="36" y="51"/>
                    <a:pt x="36" y="51"/>
                    <a:pt x="36" y="51"/>
                  </a:cubicBezTo>
                  <a:cubicBezTo>
                    <a:pt x="41" y="35"/>
                    <a:pt x="48" y="23"/>
                    <a:pt x="59" y="14"/>
                  </a:cubicBezTo>
                  <a:cubicBezTo>
                    <a:pt x="69" y="5"/>
                    <a:pt x="80"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 name="Freeform 26"/>
            <p:cNvSpPr>
              <a:spLocks/>
            </p:cNvSpPr>
            <p:nvPr userDrawn="1"/>
          </p:nvSpPr>
          <p:spPr bwMode="auto">
            <a:xfrm>
              <a:off x="2824" y="1612"/>
              <a:ext cx="303" cy="700"/>
            </a:xfrm>
            <a:custGeom>
              <a:avLst/>
              <a:gdLst>
                <a:gd name="T0" fmla="*/ 128 w 128"/>
                <a:gd name="T1" fmla="*/ 288 h 296"/>
                <a:gd name="T2" fmla="*/ 95 w 128"/>
                <a:gd name="T3" fmla="*/ 296 h 296"/>
                <a:gd name="T4" fmla="*/ 37 w 128"/>
                <a:gd name="T5" fmla="*/ 230 h 296"/>
                <a:gd name="T6" fmla="*/ 37 w 128"/>
                <a:gd name="T7" fmla="*/ 97 h 296"/>
                <a:gd name="T8" fmla="*/ 0 w 128"/>
                <a:gd name="T9" fmla="*/ 97 h 296"/>
                <a:gd name="T10" fmla="*/ 0 w 128"/>
                <a:gd name="T11" fmla="*/ 66 h 296"/>
                <a:gd name="T12" fmla="*/ 37 w 128"/>
                <a:gd name="T13" fmla="*/ 66 h 296"/>
                <a:gd name="T14" fmla="*/ 37 w 128"/>
                <a:gd name="T15" fmla="*/ 12 h 296"/>
                <a:gd name="T16" fmla="*/ 73 w 128"/>
                <a:gd name="T17" fmla="*/ 0 h 296"/>
                <a:gd name="T18" fmla="*/ 73 w 128"/>
                <a:gd name="T19" fmla="*/ 66 h 296"/>
                <a:gd name="T20" fmla="*/ 128 w 128"/>
                <a:gd name="T21" fmla="*/ 66 h 296"/>
                <a:gd name="T22" fmla="*/ 128 w 128"/>
                <a:gd name="T23" fmla="*/ 97 h 296"/>
                <a:gd name="T24" fmla="*/ 73 w 128"/>
                <a:gd name="T25" fmla="*/ 97 h 296"/>
                <a:gd name="T26" fmla="*/ 73 w 128"/>
                <a:gd name="T27" fmla="*/ 223 h 296"/>
                <a:gd name="T28" fmla="*/ 80 w 128"/>
                <a:gd name="T29" fmla="*/ 256 h 296"/>
                <a:gd name="T30" fmla="*/ 106 w 128"/>
                <a:gd name="T31" fmla="*/ 265 h 296"/>
                <a:gd name="T32" fmla="*/ 128 w 128"/>
                <a:gd name="T33" fmla="*/ 258 h 296"/>
                <a:gd name="T34" fmla="*/ 128 w 128"/>
                <a:gd name="T35" fmla="*/ 28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296">
                  <a:moveTo>
                    <a:pt x="128" y="288"/>
                  </a:moveTo>
                  <a:cubicBezTo>
                    <a:pt x="120" y="293"/>
                    <a:pt x="109" y="296"/>
                    <a:pt x="95" y="296"/>
                  </a:cubicBezTo>
                  <a:cubicBezTo>
                    <a:pt x="57" y="296"/>
                    <a:pt x="37" y="274"/>
                    <a:pt x="37" y="230"/>
                  </a:cubicBezTo>
                  <a:cubicBezTo>
                    <a:pt x="37" y="97"/>
                    <a:pt x="37" y="97"/>
                    <a:pt x="37" y="97"/>
                  </a:cubicBezTo>
                  <a:cubicBezTo>
                    <a:pt x="0" y="97"/>
                    <a:pt x="0" y="97"/>
                    <a:pt x="0" y="97"/>
                  </a:cubicBezTo>
                  <a:cubicBezTo>
                    <a:pt x="0" y="66"/>
                    <a:pt x="0" y="66"/>
                    <a:pt x="0" y="66"/>
                  </a:cubicBezTo>
                  <a:cubicBezTo>
                    <a:pt x="37" y="66"/>
                    <a:pt x="37" y="66"/>
                    <a:pt x="37" y="66"/>
                  </a:cubicBezTo>
                  <a:cubicBezTo>
                    <a:pt x="37" y="12"/>
                    <a:pt x="37" y="12"/>
                    <a:pt x="37" y="12"/>
                  </a:cubicBezTo>
                  <a:cubicBezTo>
                    <a:pt x="73" y="0"/>
                    <a:pt x="73" y="0"/>
                    <a:pt x="73" y="0"/>
                  </a:cubicBezTo>
                  <a:cubicBezTo>
                    <a:pt x="73" y="66"/>
                    <a:pt x="73" y="66"/>
                    <a:pt x="73" y="66"/>
                  </a:cubicBezTo>
                  <a:cubicBezTo>
                    <a:pt x="128" y="66"/>
                    <a:pt x="128" y="66"/>
                    <a:pt x="128" y="66"/>
                  </a:cubicBezTo>
                  <a:cubicBezTo>
                    <a:pt x="128" y="97"/>
                    <a:pt x="128" y="97"/>
                    <a:pt x="128" y="97"/>
                  </a:cubicBezTo>
                  <a:cubicBezTo>
                    <a:pt x="73" y="97"/>
                    <a:pt x="73" y="97"/>
                    <a:pt x="73" y="97"/>
                  </a:cubicBezTo>
                  <a:cubicBezTo>
                    <a:pt x="73" y="223"/>
                    <a:pt x="73" y="223"/>
                    <a:pt x="73" y="223"/>
                  </a:cubicBezTo>
                  <a:cubicBezTo>
                    <a:pt x="73" y="238"/>
                    <a:pt x="75" y="249"/>
                    <a:pt x="80" y="256"/>
                  </a:cubicBezTo>
                  <a:cubicBezTo>
                    <a:pt x="85" y="262"/>
                    <a:pt x="94" y="265"/>
                    <a:pt x="106" y="265"/>
                  </a:cubicBezTo>
                  <a:cubicBezTo>
                    <a:pt x="114" y="265"/>
                    <a:pt x="122" y="263"/>
                    <a:pt x="128" y="258"/>
                  </a:cubicBezTo>
                  <a:lnTo>
                    <a:pt x="128" y="2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 name="Freeform 27"/>
            <p:cNvSpPr>
              <a:spLocks/>
            </p:cNvSpPr>
            <p:nvPr userDrawn="1"/>
          </p:nvSpPr>
          <p:spPr bwMode="auto">
            <a:xfrm>
              <a:off x="3240" y="1756"/>
              <a:ext cx="433" cy="544"/>
            </a:xfrm>
            <a:custGeom>
              <a:avLst/>
              <a:gdLst>
                <a:gd name="T0" fmla="*/ 183 w 183"/>
                <a:gd name="T1" fmla="*/ 230 h 230"/>
                <a:gd name="T2" fmla="*/ 147 w 183"/>
                <a:gd name="T3" fmla="*/ 230 h 230"/>
                <a:gd name="T4" fmla="*/ 147 w 183"/>
                <a:gd name="T5" fmla="*/ 102 h 230"/>
                <a:gd name="T6" fmla="*/ 96 w 183"/>
                <a:gd name="T7" fmla="*/ 31 h 230"/>
                <a:gd name="T8" fmla="*/ 52 w 183"/>
                <a:gd name="T9" fmla="*/ 51 h 230"/>
                <a:gd name="T10" fmla="*/ 35 w 183"/>
                <a:gd name="T11" fmla="*/ 102 h 230"/>
                <a:gd name="T12" fmla="*/ 35 w 183"/>
                <a:gd name="T13" fmla="*/ 230 h 230"/>
                <a:gd name="T14" fmla="*/ 0 w 183"/>
                <a:gd name="T15" fmla="*/ 230 h 230"/>
                <a:gd name="T16" fmla="*/ 0 w 183"/>
                <a:gd name="T17" fmla="*/ 5 h 230"/>
                <a:gd name="T18" fmla="*/ 35 w 183"/>
                <a:gd name="T19" fmla="*/ 5 h 230"/>
                <a:gd name="T20" fmla="*/ 35 w 183"/>
                <a:gd name="T21" fmla="*/ 43 h 230"/>
                <a:gd name="T22" fmla="*/ 36 w 183"/>
                <a:gd name="T23" fmla="*/ 43 h 230"/>
                <a:gd name="T24" fmla="*/ 108 w 183"/>
                <a:gd name="T25" fmla="*/ 0 h 230"/>
                <a:gd name="T26" fmla="*/ 164 w 183"/>
                <a:gd name="T27" fmla="*/ 24 h 230"/>
                <a:gd name="T28" fmla="*/ 183 w 183"/>
                <a:gd name="T29" fmla="*/ 92 h 230"/>
                <a:gd name="T30" fmla="*/ 183 w 183"/>
                <a:gd name="T31"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230">
                  <a:moveTo>
                    <a:pt x="183" y="230"/>
                  </a:moveTo>
                  <a:cubicBezTo>
                    <a:pt x="147" y="230"/>
                    <a:pt x="147" y="230"/>
                    <a:pt x="147" y="230"/>
                  </a:cubicBezTo>
                  <a:cubicBezTo>
                    <a:pt x="147" y="102"/>
                    <a:pt x="147" y="102"/>
                    <a:pt x="147" y="102"/>
                  </a:cubicBezTo>
                  <a:cubicBezTo>
                    <a:pt x="147" y="54"/>
                    <a:pt x="130" y="31"/>
                    <a:pt x="96" y="31"/>
                  </a:cubicBezTo>
                  <a:cubicBezTo>
                    <a:pt x="79" y="31"/>
                    <a:pt x="64" y="37"/>
                    <a:pt x="52" y="51"/>
                  </a:cubicBezTo>
                  <a:cubicBezTo>
                    <a:pt x="41" y="64"/>
                    <a:pt x="35" y="81"/>
                    <a:pt x="35" y="102"/>
                  </a:cubicBezTo>
                  <a:cubicBezTo>
                    <a:pt x="35" y="230"/>
                    <a:pt x="35" y="230"/>
                    <a:pt x="35" y="230"/>
                  </a:cubicBezTo>
                  <a:cubicBezTo>
                    <a:pt x="0" y="230"/>
                    <a:pt x="0" y="230"/>
                    <a:pt x="0" y="230"/>
                  </a:cubicBezTo>
                  <a:cubicBezTo>
                    <a:pt x="0" y="5"/>
                    <a:pt x="0" y="5"/>
                    <a:pt x="0" y="5"/>
                  </a:cubicBezTo>
                  <a:cubicBezTo>
                    <a:pt x="35" y="5"/>
                    <a:pt x="35" y="5"/>
                    <a:pt x="35" y="5"/>
                  </a:cubicBezTo>
                  <a:cubicBezTo>
                    <a:pt x="35" y="43"/>
                    <a:pt x="35" y="43"/>
                    <a:pt x="35" y="43"/>
                  </a:cubicBezTo>
                  <a:cubicBezTo>
                    <a:pt x="36" y="43"/>
                    <a:pt x="36" y="43"/>
                    <a:pt x="36" y="43"/>
                  </a:cubicBezTo>
                  <a:cubicBezTo>
                    <a:pt x="52" y="14"/>
                    <a:pt x="76" y="0"/>
                    <a:pt x="108" y="0"/>
                  </a:cubicBezTo>
                  <a:cubicBezTo>
                    <a:pt x="132" y="0"/>
                    <a:pt x="151" y="8"/>
                    <a:pt x="164" y="24"/>
                  </a:cubicBezTo>
                  <a:cubicBezTo>
                    <a:pt x="176" y="40"/>
                    <a:pt x="183" y="63"/>
                    <a:pt x="183" y="92"/>
                  </a:cubicBezTo>
                  <a:lnTo>
                    <a:pt x="183"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 name="Freeform 28"/>
            <p:cNvSpPr>
              <a:spLocks noEditPoints="1"/>
            </p:cNvSpPr>
            <p:nvPr userDrawn="1"/>
          </p:nvSpPr>
          <p:spPr bwMode="auto">
            <a:xfrm>
              <a:off x="3789" y="1756"/>
              <a:ext cx="457" cy="556"/>
            </a:xfrm>
            <a:custGeom>
              <a:avLst/>
              <a:gdLst>
                <a:gd name="T0" fmla="*/ 193 w 193"/>
                <a:gd name="T1" fmla="*/ 126 h 235"/>
                <a:gd name="T2" fmla="*/ 37 w 193"/>
                <a:gd name="T3" fmla="*/ 126 h 235"/>
                <a:gd name="T4" fmla="*/ 57 w 193"/>
                <a:gd name="T5" fmla="*/ 184 h 235"/>
                <a:gd name="T6" fmla="*/ 109 w 193"/>
                <a:gd name="T7" fmla="*/ 204 h 235"/>
                <a:gd name="T8" fmla="*/ 177 w 193"/>
                <a:gd name="T9" fmla="*/ 180 h 235"/>
                <a:gd name="T10" fmla="*/ 177 w 193"/>
                <a:gd name="T11" fmla="*/ 213 h 235"/>
                <a:gd name="T12" fmla="*/ 101 w 193"/>
                <a:gd name="T13" fmla="*/ 235 h 235"/>
                <a:gd name="T14" fmla="*/ 27 w 193"/>
                <a:gd name="T15" fmla="*/ 204 h 235"/>
                <a:gd name="T16" fmla="*/ 0 w 193"/>
                <a:gd name="T17" fmla="*/ 118 h 235"/>
                <a:gd name="T18" fmla="*/ 14 w 193"/>
                <a:gd name="T19" fmla="*/ 58 h 235"/>
                <a:gd name="T20" fmla="*/ 50 w 193"/>
                <a:gd name="T21" fmla="*/ 15 h 235"/>
                <a:gd name="T22" fmla="*/ 102 w 193"/>
                <a:gd name="T23" fmla="*/ 0 h 235"/>
                <a:gd name="T24" fmla="*/ 169 w 193"/>
                <a:gd name="T25" fmla="*/ 28 h 235"/>
                <a:gd name="T26" fmla="*/ 193 w 193"/>
                <a:gd name="T27" fmla="*/ 108 h 235"/>
                <a:gd name="T28" fmla="*/ 193 w 193"/>
                <a:gd name="T29" fmla="*/ 126 h 235"/>
                <a:gd name="T30" fmla="*/ 157 w 193"/>
                <a:gd name="T31" fmla="*/ 96 h 235"/>
                <a:gd name="T32" fmla="*/ 142 w 193"/>
                <a:gd name="T33" fmla="*/ 48 h 235"/>
                <a:gd name="T34" fmla="*/ 102 w 193"/>
                <a:gd name="T35" fmla="*/ 31 h 235"/>
                <a:gd name="T36" fmla="*/ 60 w 193"/>
                <a:gd name="T37" fmla="*/ 49 h 235"/>
                <a:gd name="T38" fmla="*/ 38 w 193"/>
                <a:gd name="T39" fmla="*/ 96 h 235"/>
                <a:gd name="T40" fmla="*/ 157 w 193"/>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235">
                  <a:moveTo>
                    <a:pt x="193" y="126"/>
                  </a:moveTo>
                  <a:cubicBezTo>
                    <a:pt x="37" y="126"/>
                    <a:pt x="37" y="126"/>
                    <a:pt x="37" y="126"/>
                  </a:cubicBezTo>
                  <a:cubicBezTo>
                    <a:pt x="38" y="152"/>
                    <a:pt x="44" y="171"/>
                    <a:pt x="57" y="184"/>
                  </a:cubicBezTo>
                  <a:cubicBezTo>
                    <a:pt x="69" y="198"/>
                    <a:pt x="87" y="204"/>
                    <a:pt x="109" y="204"/>
                  </a:cubicBezTo>
                  <a:cubicBezTo>
                    <a:pt x="134" y="204"/>
                    <a:pt x="157" y="196"/>
                    <a:pt x="177" y="180"/>
                  </a:cubicBezTo>
                  <a:cubicBezTo>
                    <a:pt x="177" y="213"/>
                    <a:pt x="177" y="213"/>
                    <a:pt x="177" y="213"/>
                  </a:cubicBezTo>
                  <a:cubicBezTo>
                    <a:pt x="158" y="228"/>
                    <a:pt x="133" y="235"/>
                    <a:pt x="101" y="235"/>
                  </a:cubicBezTo>
                  <a:cubicBezTo>
                    <a:pt x="69" y="235"/>
                    <a:pt x="45" y="225"/>
                    <a:pt x="27" y="204"/>
                  </a:cubicBezTo>
                  <a:cubicBezTo>
                    <a:pt x="9" y="183"/>
                    <a:pt x="0" y="155"/>
                    <a:pt x="0" y="118"/>
                  </a:cubicBezTo>
                  <a:cubicBezTo>
                    <a:pt x="0" y="96"/>
                    <a:pt x="5" y="76"/>
                    <a:pt x="14" y="58"/>
                  </a:cubicBezTo>
                  <a:cubicBezTo>
                    <a:pt x="23" y="39"/>
                    <a:pt x="35" y="25"/>
                    <a:pt x="50" y="15"/>
                  </a:cubicBezTo>
                  <a:cubicBezTo>
                    <a:pt x="66" y="5"/>
                    <a:pt x="83" y="0"/>
                    <a:pt x="102" y="0"/>
                  </a:cubicBezTo>
                  <a:cubicBezTo>
                    <a:pt x="131" y="0"/>
                    <a:pt x="153" y="9"/>
                    <a:pt x="169" y="28"/>
                  </a:cubicBezTo>
                  <a:cubicBezTo>
                    <a:pt x="185" y="47"/>
                    <a:pt x="193" y="74"/>
                    <a:pt x="193" y="108"/>
                  </a:cubicBezTo>
                  <a:lnTo>
                    <a:pt x="193" y="126"/>
                  </a:lnTo>
                  <a:close/>
                  <a:moveTo>
                    <a:pt x="157" y="96"/>
                  </a:moveTo>
                  <a:cubicBezTo>
                    <a:pt x="156" y="75"/>
                    <a:pt x="152" y="59"/>
                    <a:pt x="142" y="48"/>
                  </a:cubicBezTo>
                  <a:cubicBezTo>
                    <a:pt x="132" y="36"/>
                    <a:pt x="119" y="31"/>
                    <a:pt x="102" y="31"/>
                  </a:cubicBezTo>
                  <a:cubicBezTo>
                    <a:pt x="85" y="31"/>
                    <a:pt x="71" y="37"/>
                    <a:pt x="60" y="49"/>
                  </a:cubicBezTo>
                  <a:cubicBezTo>
                    <a:pt x="48" y="60"/>
                    <a:pt x="41" y="76"/>
                    <a:pt x="38" y="96"/>
                  </a:cubicBezTo>
                  <a:lnTo>
                    <a:pt x="15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7" name="Freeform 29"/>
            <p:cNvSpPr>
              <a:spLocks/>
            </p:cNvSpPr>
            <p:nvPr userDrawn="1"/>
          </p:nvSpPr>
          <p:spPr bwMode="auto">
            <a:xfrm>
              <a:off x="4369" y="1758"/>
              <a:ext cx="272" cy="542"/>
            </a:xfrm>
            <a:custGeom>
              <a:avLst/>
              <a:gdLst>
                <a:gd name="T0" fmla="*/ 115 w 115"/>
                <a:gd name="T1" fmla="*/ 41 h 229"/>
                <a:gd name="T2" fmla="*/ 88 w 115"/>
                <a:gd name="T3" fmla="*/ 33 h 229"/>
                <a:gd name="T4" fmla="*/ 50 w 115"/>
                <a:gd name="T5" fmla="*/ 56 h 229"/>
                <a:gd name="T6" fmla="*/ 35 w 115"/>
                <a:gd name="T7" fmla="*/ 114 h 229"/>
                <a:gd name="T8" fmla="*/ 35 w 115"/>
                <a:gd name="T9" fmla="*/ 229 h 229"/>
                <a:gd name="T10" fmla="*/ 0 w 115"/>
                <a:gd name="T11" fmla="*/ 229 h 229"/>
                <a:gd name="T12" fmla="*/ 0 w 115"/>
                <a:gd name="T13" fmla="*/ 4 h 229"/>
                <a:gd name="T14" fmla="*/ 35 w 115"/>
                <a:gd name="T15" fmla="*/ 4 h 229"/>
                <a:gd name="T16" fmla="*/ 35 w 115"/>
                <a:gd name="T17" fmla="*/ 51 h 229"/>
                <a:gd name="T18" fmla="*/ 36 w 115"/>
                <a:gd name="T19" fmla="*/ 51 h 229"/>
                <a:gd name="T20" fmla="*/ 58 w 115"/>
                <a:gd name="T21" fmla="*/ 14 h 229"/>
                <a:gd name="T22" fmla="*/ 94 w 115"/>
                <a:gd name="T23" fmla="*/ 0 h 229"/>
                <a:gd name="T24" fmla="*/ 115 w 115"/>
                <a:gd name="T25" fmla="*/ 3 h 229"/>
                <a:gd name="T26" fmla="*/ 115 w 115"/>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5" h="229">
                  <a:moveTo>
                    <a:pt x="115" y="41"/>
                  </a:moveTo>
                  <a:cubicBezTo>
                    <a:pt x="108" y="36"/>
                    <a:pt x="99" y="33"/>
                    <a:pt x="88" y="33"/>
                  </a:cubicBezTo>
                  <a:cubicBezTo>
                    <a:pt x="72" y="33"/>
                    <a:pt x="59" y="41"/>
                    <a:pt x="50" y="56"/>
                  </a:cubicBezTo>
                  <a:cubicBezTo>
                    <a:pt x="40" y="71"/>
                    <a:pt x="35" y="90"/>
                    <a:pt x="35" y="114"/>
                  </a:cubicBezTo>
                  <a:cubicBezTo>
                    <a:pt x="35" y="229"/>
                    <a:pt x="35" y="229"/>
                    <a:pt x="35" y="229"/>
                  </a:cubicBezTo>
                  <a:cubicBezTo>
                    <a:pt x="0" y="229"/>
                    <a:pt x="0" y="229"/>
                    <a:pt x="0" y="229"/>
                  </a:cubicBezTo>
                  <a:cubicBezTo>
                    <a:pt x="0" y="4"/>
                    <a:pt x="0" y="4"/>
                    <a:pt x="0" y="4"/>
                  </a:cubicBezTo>
                  <a:cubicBezTo>
                    <a:pt x="35" y="4"/>
                    <a:pt x="35" y="4"/>
                    <a:pt x="35" y="4"/>
                  </a:cubicBezTo>
                  <a:cubicBezTo>
                    <a:pt x="35" y="51"/>
                    <a:pt x="35" y="51"/>
                    <a:pt x="35" y="51"/>
                  </a:cubicBezTo>
                  <a:cubicBezTo>
                    <a:pt x="36" y="51"/>
                    <a:pt x="36" y="51"/>
                    <a:pt x="36" y="51"/>
                  </a:cubicBezTo>
                  <a:cubicBezTo>
                    <a:pt x="41" y="35"/>
                    <a:pt x="48" y="23"/>
                    <a:pt x="58" y="14"/>
                  </a:cubicBezTo>
                  <a:cubicBezTo>
                    <a:pt x="69" y="5"/>
                    <a:pt x="80" y="0"/>
                    <a:pt x="94" y="0"/>
                  </a:cubicBezTo>
                  <a:cubicBezTo>
                    <a:pt x="103" y="0"/>
                    <a:pt x="110" y="1"/>
                    <a:pt x="115" y="3"/>
                  </a:cubicBezTo>
                  <a:lnTo>
                    <a:pt x="115"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8" name="Freeform 30"/>
            <p:cNvSpPr>
              <a:spLocks/>
            </p:cNvSpPr>
            <p:nvPr userDrawn="1"/>
          </p:nvSpPr>
          <p:spPr bwMode="auto">
            <a:xfrm>
              <a:off x="1379" y="2666"/>
              <a:ext cx="544" cy="769"/>
            </a:xfrm>
            <a:custGeom>
              <a:avLst/>
              <a:gdLst>
                <a:gd name="T0" fmla="*/ 230 w 230"/>
                <a:gd name="T1" fmla="*/ 307 h 325"/>
                <a:gd name="T2" fmla="*/ 145 w 230"/>
                <a:gd name="T3" fmla="*/ 325 h 325"/>
                <a:gd name="T4" fmla="*/ 69 w 230"/>
                <a:gd name="T5" fmla="*/ 306 h 325"/>
                <a:gd name="T6" fmla="*/ 17 w 230"/>
                <a:gd name="T7" fmla="*/ 250 h 325"/>
                <a:gd name="T8" fmla="*/ 0 w 230"/>
                <a:gd name="T9" fmla="*/ 169 h 325"/>
                <a:gd name="T10" fmla="*/ 20 w 230"/>
                <a:gd name="T11" fmla="*/ 82 h 325"/>
                <a:gd name="T12" fmla="*/ 76 w 230"/>
                <a:gd name="T13" fmla="*/ 22 h 325"/>
                <a:gd name="T14" fmla="*/ 157 w 230"/>
                <a:gd name="T15" fmla="*/ 0 h 325"/>
                <a:gd name="T16" fmla="*/ 230 w 230"/>
                <a:gd name="T17" fmla="*/ 13 h 325"/>
                <a:gd name="T18" fmla="*/ 230 w 230"/>
                <a:gd name="T19" fmla="*/ 52 h 325"/>
                <a:gd name="T20" fmla="*/ 157 w 230"/>
                <a:gd name="T21" fmla="*/ 33 h 325"/>
                <a:gd name="T22" fmla="*/ 95 w 230"/>
                <a:gd name="T23" fmla="*/ 50 h 325"/>
                <a:gd name="T24" fmla="*/ 52 w 230"/>
                <a:gd name="T25" fmla="*/ 97 h 325"/>
                <a:gd name="T26" fmla="*/ 37 w 230"/>
                <a:gd name="T27" fmla="*/ 166 h 325"/>
                <a:gd name="T28" fmla="*/ 51 w 230"/>
                <a:gd name="T29" fmla="*/ 232 h 325"/>
                <a:gd name="T30" fmla="*/ 91 w 230"/>
                <a:gd name="T31" fmla="*/ 276 h 325"/>
                <a:gd name="T32" fmla="*/ 150 w 230"/>
                <a:gd name="T33" fmla="*/ 292 h 325"/>
                <a:gd name="T34" fmla="*/ 230 w 230"/>
                <a:gd name="T35" fmla="*/ 271 h 325"/>
                <a:gd name="T36" fmla="*/ 230 w 230"/>
                <a:gd name="T37" fmla="*/ 30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0" h="325">
                  <a:moveTo>
                    <a:pt x="230" y="307"/>
                  </a:moveTo>
                  <a:cubicBezTo>
                    <a:pt x="207" y="319"/>
                    <a:pt x="179" y="325"/>
                    <a:pt x="145" y="325"/>
                  </a:cubicBezTo>
                  <a:cubicBezTo>
                    <a:pt x="116" y="325"/>
                    <a:pt x="91" y="319"/>
                    <a:pt x="69" y="306"/>
                  </a:cubicBezTo>
                  <a:cubicBezTo>
                    <a:pt x="47" y="293"/>
                    <a:pt x="29" y="274"/>
                    <a:pt x="17" y="250"/>
                  </a:cubicBezTo>
                  <a:cubicBezTo>
                    <a:pt x="6" y="226"/>
                    <a:pt x="0" y="199"/>
                    <a:pt x="0" y="169"/>
                  </a:cubicBezTo>
                  <a:cubicBezTo>
                    <a:pt x="0" y="137"/>
                    <a:pt x="6" y="108"/>
                    <a:pt x="20" y="82"/>
                  </a:cubicBezTo>
                  <a:cubicBezTo>
                    <a:pt x="33" y="56"/>
                    <a:pt x="52" y="36"/>
                    <a:pt x="76" y="22"/>
                  </a:cubicBezTo>
                  <a:cubicBezTo>
                    <a:pt x="100" y="7"/>
                    <a:pt x="127" y="0"/>
                    <a:pt x="157" y="0"/>
                  </a:cubicBezTo>
                  <a:cubicBezTo>
                    <a:pt x="186" y="0"/>
                    <a:pt x="210" y="5"/>
                    <a:pt x="230" y="13"/>
                  </a:cubicBezTo>
                  <a:cubicBezTo>
                    <a:pt x="230" y="52"/>
                    <a:pt x="230" y="52"/>
                    <a:pt x="230" y="52"/>
                  </a:cubicBezTo>
                  <a:cubicBezTo>
                    <a:pt x="208" y="40"/>
                    <a:pt x="183" y="33"/>
                    <a:pt x="157" y="33"/>
                  </a:cubicBezTo>
                  <a:cubicBezTo>
                    <a:pt x="133" y="33"/>
                    <a:pt x="113" y="39"/>
                    <a:pt x="95" y="50"/>
                  </a:cubicBezTo>
                  <a:cubicBezTo>
                    <a:pt x="76" y="61"/>
                    <a:pt x="62" y="76"/>
                    <a:pt x="52" y="97"/>
                  </a:cubicBezTo>
                  <a:cubicBezTo>
                    <a:pt x="42" y="117"/>
                    <a:pt x="37" y="140"/>
                    <a:pt x="37" y="166"/>
                  </a:cubicBezTo>
                  <a:cubicBezTo>
                    <a:pt x="37" y="191"/>
                    <a:pt x="42" y="213"/>
                    <a:pt x="51" y="232"/>
                  </a:cubicBezTo>
                  <a:cubicBezTo>
                    <a:pt x="61" y="251"/>
                    <a:pt x="74" y="266"/>
                    <a:pt x="91" y="276"/>
                  </a:cubicBezTo>
                  <a:cubicBezTo>
                    <a:pt x="108" y="287"/>
                    <a:pt x="128" y="292"/>
                    <a:pt x="150" y="292"/>
                  </a:cubicBezTo>
                  <a:cubicBezTo>
                    <a:pt x="181" y="292"/>
                    <a:pt x="207" y="285"/>
                    <a:pt x="230" y="271"/>
                  </a:cubicBezTo>
                  <a:lnTo>
                    <a:pt x="230" y="3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9" name="Freeform 31"/>
            <p:cNvSpPr>
              <a:spLocks noEditPoints="1"/>
            </p:cNvSpPr>
            <p:nvPr userDrawn="1"/>
          </p:nvSpPr>
          <p:spPr bwMode="auto">
            <a:xfrm>
              <a:off x="2020" y="2879"/>
              <a:ext cx="516" cy="556"/>
            </a:xfrm>
            <a:custGeom>
              <a:avLst/>
              <a:gdLst>
                <a:gd name="T0" fmla="*/ 218 w 218"/>
                <a:gd name="T1" fmla="*/ 117 h 235"/>
                <a:gd name="T2" fmla="*/ 188 w 218"/>
                <a:gd name="T3" fmla="*/ 203 h 235"/>
                <a:gd name="T4" fmla="*/ 108 w 218"/>
                <a:gd name="T5" fmla="*/ 235 h 235"/>
                <a:gd name="T6" fmla="*/ 30 w 218"/>
                <a:gd name="T7" fmla="*/ 203 h 235"/>
                <a:gd name="T8" fmla="*/ 0 w 218"/>
                <a:gd name="T9" fmla="*/ 120 h 235"/>
                <a:gd name="T10" fmla="*/ 30 w 218"/>
                <a:gd name="T11" fmla="*/ 32 h 235"/>
                <a:gd name="T12" fmla="*/ 113 w 218"/>
                <a:gd name="T13" fmla="*/ 0 h 235"/>
                <a:gd name="T14" fmla="*/ 190 w 218"/>
                <a:gd name="T15" fmla="*/ 31 h 235"/>
                <a:gd name="T16" fmla="*/ 218 w 218"/>
                <a:gd name="T17" fmla="*/ 117 h 235"/>
                <a:gd name="T18" fmla="*/ 181 w 218"/>
                <a:gd name="T19" fmla="*/ 118 h 235"/>
                <a:gd name="T20" fmla="*/ 163 w 218"/>
                <a:gd name="T21" fmla="*/ 53 h 235"/>
                <a:gd name="T22" fmla="*/ 110 w 218"/>
                <a:gd name="T23" fmla="*/ 31 h 235"/>
                <a:gd name="T24" fmla="*/ 56 w 218"/>
                <a:gd name="T25" fmla="*/ 54 h 235"/>
                <a:gd name="T26" fmla="*/ 37 w 218"/>
                <a:gd name="T27" fmla="*/ 119 h 235"/>
                <a:gd name="T28" fmla="*/ 57 w 218"/>
                <a:gd name="T29" fmla="*/ 182 h 235"/>
                <a:gd name="T30" fmla="*/ 110 w 218"/>
                <a:gd name="T31" fmla="*/ 204 h 235"/>
                <a:gd name="T32" fmla="*/ 163 w 218"/>
                <a:gd name="T33" fmla="*/ 182 h 235"/>
                <a:gd name="T34" fmla="*/ 181 w 218"/>
                <a:gd name="T35" fmla="*/ 118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8" h="235">
                  <a:moveTo>
                    <a:pt x="218" y="117"/>
                  </a:moveTo>
                  <a:cubicBezTo>
                    <a:pt x="218" y="152"/>
                    <a:pt x="208" y="181"/>
                    <a:pt x="188" y="203"/>
                  </a:cubicBezTo>
                  <a:cubicBezTo>
                    <a:pt x="168" y="224"/>
                    <a:pt x="141" y="235"/>
                    <a:pt x="108" y="235"/>
                  </a:cubicBezTo>
                  <a:cubicBezTo>
                    <a:pt x="75" y="235"/>
                    <a:pt x="49" y="225"/>
                    <a:pt x="30" y="203"/>
                  </a:cubicBezTo>
                  <a:cubicBezTo>
                    <a:pt x="10" y="182"/>
                    <a:pt x="0" y="155"/>
                    <a:pt x="0" y="120"/>
                  </a:cubicBezTo>
                  <a:cubicBezTo>
                    <a:pt x="0" y="83"/>
                    <a:pt x="10" y="54"/>
                    <a:pt x="30" y="32"/>
                  </a:cubicBezTo>
                  <a:cubicBezTo>
                    <a:pt x="50" y="11"/>
                    <a:pt x="78" y="0"/>
                    <a:pt x="113" y="0"/>
                  </a:cubicBezTo>
                  <a:cubicBezTo>
                    <a:pt x="146" y="0"/>
                    <a:pt x="171" y="10"/>
                    <a:pt x="190" y="31"/>
                  </a:cubicBezTo>
                  <a:cubicBezTo>
                    <a:pt x="208" y="52"/>
                    <a:pt x="218" y="80"/>
                    <a:pt x="218" y="117"/>
                  </a:cubicBezTo>
                  <a:close/>
                  <a:moveTo>
                    <a:pt x="181" y="118"/>
                  </a:moveTo>
                  <a:cubicBezTo>
                    <a:pt x="181" y="90"/>
                    <a:pt x="175" y="68"/>
                    <a:pt x="163" y="53"/>
                  </a:cubicBezTo>
                  <a:cubicBezTo>
                    <a:pt x="151" y="38"/>
                    <a:pt x="133" y="31"/>
                    <a:pt x="110" y="31"/>
                  </a:cubicBezTo>
                  <a:cubicBezTo>
                    <a:pt x="88" y="31"/>
                    <a:pt x="70" y="38"/>
                    <a:pt x="56" y="54"/>
                  </a:cubicBezTo>
                  <a:cubicBezTo>
                    <a:pt x="43" y="69"/>
                    <a:pt x="37" y="91"/>
                    <a:pt x="37" y="119"/>
                  </a:cubicBezTo>
                  <a:cubicBezTo>
                    <a:pt x="37" y="146"/>
                    <a:pt x="43" y="167"/>
                    <a:pt x="57" y="182"/>
                  </a:cubicBezTo>
                  <a:cubicBezTo>
                    <a:pt x="70" y="197"/>
                    <a:pt x="88" y="204"/>
                    <a:pt x="110" y="204"/>
                  </a:cubicBezTo>
                  <a:cubicBezTo>
                    <a:pt x="133" y="204"/>
                    <a:pt x="151" y="197"/>
                    <a:pt x="163" y="182"/>
                  </a:cubicBezTo>
                  <a:cubicBezTo>
                    <a:pt x="175" y="167"/>
                    <a:pt x="181" y="146"/>
                    <a:pt x="181" y="1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 name="Freeform 32"/>
            <p:cNvSpPr>
              <a:spLocks/>
            </p:cNvSpPr>
            <p:nvPr userDrawn="1"/>
          </p:nvSpPr>
          <p:spPr bwMode="auto">
            <a:xfrm>
              <a:off x="2663" y="2879"/>
              <a:ext cx="433" cy="544"/>
            </a:xfrm>
            <a:custGeom>
              <a:avLst/>
              <a:gdLst>
                <a:gd name="T0" fmla="*/ 183 w 183"/>
                <a:gd name="T1" fmla="*/ 230 h 230"/>
                <a:gd name="T2" fmla="*/ 148 w 183"/>
                <a:gd name="T3" fmla="*/ 230 h 230"/>
                <a:gd name="T4" fmla="*/ 148 w 183"/>
                <a:gd name="T5" fmla="*/ 102 h 230"/>
                <a:gd name="T6" fmla="*/ 97 w 183"/>
                <a:gd name="T7" fmla="*/ 31 h 230"/>
                <a:gd name="T8" fmla="*/ 53 w 183"/>
                <a:gd name="T9" fmla="*/ 51 h 230"/>
                <a:gd name="T10" fmla="*/ 36 w 183"/>
                <a:gd name="T11" fmla="*/ 102 h 230"/>
                <a:gd name="T12" fmla="*/ 36 w 183"/>
                <a:gd name="T13" fmla="*/ 230 h 230"/>
                <a:gd name="T14" fmla="*/ 0 w 183"/>
                <a:gd name="T15" fmla="*/ 230 h 230"/>
                <a:gd name="T16" fmla="*/ 0 w 183"/>
                <a:gd name="T17" fmla="*/ 5 h 230"/>
                <a:gd name="T18" fmla="*/ 36 w 183"/>
                <a:gd name="T19" fmla="*/ 5 h 230"/>
                <a:gd name="T20" fmla="*/ 36 w 183"/>
                <a:gd name="T21" fmla="*/ 43 h 230"/>
                <a:gd name="T22" fmla="*/ 37 w 183"/>
                <a:gd name="T23" fmla="*/ 43 h 230"/>
                <a:gd name="T24" fmla="*/ 109 w 183"/>
                <a:gd name="T25" fmla="*/ 0 h 230"/>
                <a:gd name="T26" fmla="*/ 164 w 183"/>
                <a:gd name="T27" fmla="*/ 24 h 230"/>
                <a:gd name="T28" fmla="*/ 183 w 183"/>
                <a:gd name="T29" fmla="*/ 92 h 230"/>
                <a:gd name="T30" fmla="*/ 183 w 183"/>
                <a:gd name="T31"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230">
                  <a:moveTo>
                    <a:pt x="183" y="230"/>
                  </a:moveTo>
                  <a:cubicBezTo>
                    <a:pt x="148" y="230"/>
                    <a:pt x="148" y="230"/>
                    <a:pt x="148" y="230"/>
                  </a:cubicBezTo>
                  <a:cubicBezTo>
                    <a:pt x="148" y="102"/>
                    <a:pt x="148" y="102"/>
                    <a:pt x="148" y="102"/>
                  </a:cubicBezTo>
                  <a:cubicBezTo>
                    <a:pt x="148" y="54"/>
                    <a:pt x="131" y="31"/>
                    <a:pt x="97" y="31"/>
                  </a:cubicBezTo>
                  <a:cubicBezTo>
                    <a:pt x="79" y="31"/>
                    <a:pt x="65" y="37"/>
                    <a:pt x="53" y="51"/>
                  </a:cubicBezTo>
                  <a:cubicBezTo>
                    <a:pt x="42" y="64"/>
                    <a:pt x="36" y="81"/>
                    <a:pt x="36" y="102"/>
                  </a:cubicBezTo>
                  <a:cubicBezTo>
                    <a:pt x="36" y="230"/>
                    <a:pt x="36" y="230"/>
                    <a:pt x="36" y="230"/>
                  </a:cubicBezTo>
                  <a:cubicBezTo>
                    <a:pt x="0" y="230"/>
                    <a:pt x="0" y="230"/>
                    <a:pt x="0" y="230"/>
                  </a:cubicBezTo>
                  <a:cubicBezTo>
                    <a:pt x="0" y="5"/>
                    <a:pt x="0" y="5"/>
                    <a:pt x="0" y="5"/>
                  </a:cubicBezTo>
                  <a:cubicBezTo>
                    <a:pt x="36" y="5"/>
                    <a:pt x="36" y="5"/>
                    <a:pt x="36" y="5"/>
                  </a:cubicBezTo>
                  <a:cubicBezTo>
                    <a:pt x="36" y="43"/>
                    <a:pt x="36" y="43"/>
                    <a:pt x="36" y="43"/>
                  </a:cubicBezTo>
                  <a:cubicBezTo>
                    <a:pt x="37" y="43"/>
                    <a:pt x="37" y="43"/>
                    <a:pt x="37" y="43"/>
                  </a:cubicBezTo>
                  <a:cubicBezTo>
                    <a:pt x="53" y="14"/>
                    <a:pt x="77" y="0"/>
                    <a:pt x="109" y="0"/>
                  </a:cubicBezTo>
                  <a:cubicBezTo>
                    <a:pt x="133" y="0"/>
                    <a:pt x="152" y="8"/>
                    <a:pt x="164" y="24"/>
                  </a:cubicBezTo>
                  <a:cubicBezTo>
                    <a:pt x="177" y="40"/>
                    <a:pt x="183" y="63"/>
                    <a:pt x="183" y="92"/>
                  </a:cubicBezTo>
                  <a:lnTo>
                    <a:pt x="183"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 name="Freeform 33"/>
            <p:cNvSpPr>
              <a:spLocks/>
            </p:cNvSpPr>
            <p:nvPr userDrawn="1"/>
          </p:nvSpPr>
          <p:spPr bwMode="auto">
            <a:xfrm>
              <a:off x="3198" y="2626"/>
              <a:ext cx="315" cy="797"/>
            </a:xfrm>
            <a:custGeom>
              <a:avLst/>
              <a:gdLst>
                <a:gd name="T0" fmla="*/ 133 w 133"/>
                <a:gd name="T1" fmla="*/ 36 h 337"/>
                <a:gd name="T2" fmla="*/ 110 w 133"/>
                <a:gd name="T3" fmla="*/ 30 h 337"/>
                <a:gd name="T4" fmla="*/ 73 w 133"/>
                <a:gd name="T5" fmla="*/ 78 h 337"/>
                <a:gd name="T6" fmla="*/ 73 w 133"/>
                <a:gd name="T7" fmla="*/ 112 h 337"/>
                <a:gd name="T8" fmla="*/ 124 w 133"/>
                <a:gd name="T9" fmla="*/ 112 h 337"/>
                <a:gd name="T10" fmla="*/ 124 w 133"/>
                <a:gd name="T11" fmla="*/ 143 h 337"/>
                <a:gd name="T12" fmla="*/ 73 w 133"/>
                <a:gd name="T13" fmla="*/ 143 h 337"/>
                <a:gd name="T14" fmla="*/ 73 w 133"/>
                <a:gd name="T15" fmla="*/ 337 h 337"/>
                <a:gd name="T16" fmla="*/ 37 w 133"/>
                <a:gd name="T17" fmla="*/ 337 h 337"/>
                <a:gd name="T18" fmla="*/ 37 w 133"/>
                <a:gd name="T19" fmla="*/ 143 h 337"/>
                <a:gd name="T20" fmla="*/ 0 w 133"/>
                <a:gd name="T21" fmla="*/ 143 h 337"/>
                <a:gd name="T22" fmla="*/ 0 w 133"/>
                <a:gd name="T23" fmla="*/ 112 h 337"/>
                <a:gd name="T24" fmla="*/ 37 w 133"/>
                <a:gd name="T25" fmla="*/ 112 h 337"/>
                <a:gd name="T26" fmla="*/ 37 w 133"/>
                <a:gd name="T27" fmla="*/ 76 h 337"/>
                <a:gd name="T28" fmla="*/ 57 w 133"/>
                <a:gd name="T29" fmla="*/ 21 h 337"/>
                <a:gd name="T30" fmla="*/ 107 w 133"/>
                <a:gd name="T31" fmla="*/ 0 h 337"/>
                <a:gd name="T32" fmla="*/ 133 w 133"/>
                <a:gd name="T33" fmla="*/ 4 h 337"/>
                <a:gd name="T34" fmla="*/ 133 w 133"/>
                <a:gd name="T35" fmla="*/ 36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33" h="337">
                  <a:moveTo>
                    <a:pt x="133" y="36"/>
                  </a:moveTo>
                  <a:cubicBezTo>
                    <a:pt x="126" y="32"/>
                    <a:pt x="118" y="30"/>
                    <a:pt x="110" y="30"/>
                  </a:cubicBezTo>
                  <a:cubicBezTo>
                    <a:pt x="85" y="30"/>
                    <a:pt x="73" y="46"/>
                    <a:pt x="73" y="78"/>
                  </a:cubicBezTo>
                  <a:cubicBezTo>
                    <a:pt x="73" y="112"/>
                    <a:pt x="73" y="112"/>
                    <a:pt x="73" y="112"/>
                  </a:cubicBezTo>
                  <a:cubicBezTo>
                    <a:pt x="124" y="112"/>
                    <a:pt x="124" y="112"/>
                    <a:pt x="124" y="112"/>
                  </a:cubicBezTo>
                  <a:cubicBezTo>
                    <a:pt x="124" y="143"/>
                    <a:pt x="124" y="143"/>
                    <a:pt x="124" y="143"/>
                  </a:cubicBezTo>
                  <a:cubicBezTo>
                    <a:pt x="73" y="143"/>
                    <a:pt x="73" y="143"/>
                    <a:pt x="73" y="143"/>
                  </a:cubicBezTo>
                  <a:cubicBezTo>
                    <a:pt x="73" y="337"/>
                    <a:pt x="73" y="337"/>
                    <a:pt x="73" y="337"/>
                  </a:cubicBezTo>
                  <a:cubicBezTo>
                    <a:pt x="37" y="337"/>
                    <a:pt x="37" y="337"/>
                    <a:pt x="37" y="337"/>
                  </a:cubicBezTo>
                  <a:cubicBezTo>
                    <a:pt x="37" y="143"/>
                    <a:pt x="37" y="143"/>
                    <a:pt x="37" y="143"/>
                  </a:cubicBezTo>
                  <a:cubicBezTo>
                    <a:pt x="0" y="143"/>
                    <a:pt x="0" y="143"/>
                    <a:pt x="0" y="143"/>
                  </a:cubicBezTo>
                  <a:cubicBezTo>
                    <a:pt x="0" y="112"/>
                    <a:pt x="0" y="112"/>
                    <a:pt x="0" y="112"/>
                  </a:cubicBezTo>
                  <a:cubicBezTo>
                    <a:pt x="37" y="112"/>
                    <a:pt x="37" y="112"/>
                    <a:pt x="37" y="112"/>
                  </a:cubicBezTo>
                  <a:cubicBezTo>
                    <a:pt x="37" y="76"/>
                    <a:pt x="37" y="76"/>
                    <a:pt x="37" y="76"/>
                  </a:cubicBezTo>
                  <a:cubicBezTo>
                    <a:pt x="37" y="53"/>
                    <a:pt x="44" y="35"/>
                    <a:pt x="57" y="21"/>
                  </a:cubicBezTo>
                  <a:cubicBezTo>
                    <a:pt x="70" y="7"/>
                    <a:pt x="87" y="0"/>
                    <a:pt x="107" y="0"/>
                  </a:cubicBezTo>
                  <a:cubicBezTo>
                    <a:pt x="118" y="0"/>
                    <a:pt x="127" y="1"/>
                    <a:pt x="133" y="4"/>
                  </a:cubicBezTo>
                  <a:lnTo>
                    <a:pt x="133"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 name="Freeform 34"/>
            <p:cNvSpPr>
              <a:spLocks noEditPoints="1"/>
            </p:cNvSpPr>
            <p:nvPr userDrawn="1"/>
          </p:nvSpPr>
          <p:spPr bwMode="auto">
            <a:xfrm>
              <a:off x="3541" y="2879"/>
              <a:ext cx="456" cy="556"/>
            </a:xfrm>
            <a:custGeom>
              <a:avLst/>
              <a:gdLst>
                <a:gd name="T0" fmla="*/ 193 w 193"/>
                <a:gd name="T1" fmla="*/ 126 h 235"/>
                <a:gd name="T2" fmla="*/ 37 w 193"/>
                <a:gd name="T3" fmla="*/ 126 h 235"/>
                <a:gd name="T4" fmla="*/ 57 w 193"/>
                <a:gd name="T5" fmla="*/ 184 h 235"/>
                <a:gd name="T6" fmla="*/ 109 w 193"/>
                <a:gd name="T7" fmla="*/ 204 h 235"/>
                <a:gd name="T8" fmla="*/ 177 w 193"/>
                <a:gd name="T9" fmla="*/ 180 h 235"/>
                <a:gd name="T10" fmla="*/ 177 w 193"/>
                <a:gd name="T11" fmla="*/ 213 h 235"/>
                <a:gd name="T12" fmla="*/ 101 w 193"/>
                <a:gd name="T13" fmla="*/ 235 h 235"/>
                <a:gd name="T14" fmla="*/ 27 w 193"/>
                <a:gd name="T15" fmla="*/ 204 h 235"/>
                <a:gd name="T16" fmla="*/ 0 w 193"/>
                <a:gd name="T17" fmla="*/ 118 h 235"/>
                <a:gd name="T18" fmla="*/ 14 w 193"/>
                <a:gd name="T19" fmla="*/ 58 h 235"/>
                <a:gd name="T20" fmla="*/ 50 w 193"/>
                <a:gd name="T21" fmla="*/ 15 h 235"/>
                <a:gd name="T22" fmla="*/ 102 w 193"/>
                <a:gd name="T23" fmla="*/ 0 h 235"/>
                <a:gd name="T24" fmla="*/ 169 w 193"/>
                <a:gd name="T25" fmla="*/ 28 h 235"/>
                <a:gd name="T26" fmla="*/ 193 w 193"/>
                <a:gd name="T27" fmla="*/ 108 h 235"/>
                <a:gd name="T28" fmla="*/ 193 w 193"/>
                <a:gd name="T29" fmla="*/ 126 h 235"/>
                <a:gd name="T30" fmla="*/ 157 w 193"/>
                <a:gd name="T31" fmla="*/ 96 h 235"/>
                <a:gd name="T32" fmla="*/ 142 w 193"/>
                <a:gd name="T33" fmla="*/ 48 h 235"/>
                <a:gd name="T34" fmla="*/ 101 w 193"/>
                <a:gd name="T35" fmla="*/ 31 h 235"/>
                <a:gd name="T36" fmla="*/ 59 w 193"/>
                <a:gd name="T37" fmla="*/ 49 h 235"/>
                <a:gd name="T38" fmla="*/ 37 w 193"/>
                <a:gd name="T39" fmla="*/ 96 h 235"/>
                <a:gd name="T40" fmla="*/ 157 w 193"/>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235">
                  <a:moveTo>
                    <a:pt x="193" y="126"/>
                  </a:moveTo>
                  <a:cubicBezTo>
                    <a:pt x="37" y="126"/>
                    <a:pt x="37" y="126"/>
                    <a:pt x="37" y="126"/>
                  </a:cubicBezTo>
                  <a:cubicBezTo>
                    <a:pt x="38" y="152"/>
                    <a:pt x="44" y="171"/>
                    <a:pt x="57" y="184"/>
                  </a:cubicBezTo>
                  <a:cubicBezTo>
                    <a:pt x="69" y="198"/>
                    <a:pt x="87" y="204"/>
                    <a:pt x="109" y="204"/>
                  </a:cubicBezTo>
                  <a:cubicBezTo>
                    <a:pt x="134" y="204"/>
                    <a:pt x="157" y="196"/>
                    <a:pt x="177" y="180"/>
                  </a:cubicBezTo>
                  <a:cubicBezTo>
                    <a:pt x="177" y="213"/>
                    <a:pt x="177" y="213"/>
                    <a:pt x="177" y="213"/>
                  </a:cubicBezTo>
                  <a:cubicBezTo>
                    <a:pt x="158" y="228"/>
                    <a:pt x="132" y="235"/>
                    <a:pt x="101" y="235"/>
                  </a:cubicBezTo>
                  <a:cubicBezTo>
                    <a:pt x="69" y="235"/>
                    <a:pt x="45" y="225"/>
                    <a:pt x="27" y="204"/>
                  </a:cubicBezTo>
                  <a:cubicBezTo>
                    <a:pt x="9" y="183"/>
                    <a:pt x="0" y="155"/>
                    <a:pt x="0" y="118"/>
                  </a:cubicBezTo>
                  <a:cubicBezTo>
                    <a:pt x="0" y="96"/>
                    <a:pt x="5" y="76"/>
                    <a:pt x="14" y="58"/>
                  </a:cubicBezTo>
                  <a:cubicBezTo>
                    <a:pt x="22" y="39"/>
                    <a:pt x="35" y="25"/>
                    <a:pt x="50" y="15"/>
                  </a:cubicBezTo>
                  <a:cubicBezTo>
                    <a:pt x="66" y="5"/>
                    <a:pt x="83" y="0"/>
                    <a:pt x="102" y="0"/>
                  </a:cubicBezTo>
                  <a:cubicBezTo>
                    <a:pt x="130" y="0"/>
                    <a:pt x="153" y="9"/>
                    <a:pt x="169" y="28"/>
                  </a:cubicBezTo>
                  <a:cubicBezTo>
                    <a:pt x="185" y="47"/>
                    <a:pt x="193" y="74"/>
                    <a:pt x="193" y="108"/>
                  </a:cubicBezTo>
                  <a:lnTo>
                    <a:pt x="193" y="126"/>
                  </a:lnTo>
                  <a:close/>
                  <a:moveTo>
                    <a:pt x="157" y="96"/>
                  </a:moveTo>
                  <a:cubicBezTo>
                    <a:pt x="156" y="75"/>
                    <a:pt x="151" y="59"/>
                    <a:pt x="142" y="48"/>
                  </a:cubicBezTo>
                  <a:cubicBezTo>
                    <a:pt x="132" y="36"/>
                    <a:pt x="119" y="31"/>
                    <a:pt x="101" y="31"/>
                  </a:cubicBezTo>
                  <a:cubicBezTo>
                    <a:pt x="85" y="31"/>
                    <a:pt x="71" y="37"/>
                    <a:pt x="59" y="49"/>
                  </a:cubicBezTo>
                  <a:cubicBezTo>
                    <a:pt x="48" y="60"/>
                    <a:pt x="40" y="76"/>
                    <a:pt x="37" y="96"/>
                  </a:cubicBezTo>
                  <a:lnTo>
                    <a:pt x="15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 name="Freeform 35"/>
            <p:cNvSpPr>
              <a:spLocks/>
            </p:cNvSpPr>
            <p:nvPr userDrawn="1"/>
          </p:nvSpPr>
          <p:spPr bwMode="auto">
            <a:xfrm>
              <a:off x="4118" y="2882"/>
              <a:ext cx="274" cy="541"/>
            </a:xfrm>
            <a:custGeom>
              <a:avLst/>
              <a:gdLst>
                <a:gd name="T0" fmla="*/ 116 w 116"/>
                <a:gd name="T1" fmla="*/ 41 h 229"/>
                <a:gd name="T2" fmla="*/ 89 w 116"/>
                <a:gd name="T3" fmla="*/ 33 h 229"/>
                <a:gd name="T4" fmla="*/ 50 w 116"/>
                <a:gd name="T5" fmla="*/ 56 h 229"/>
                <a:gd name="T6" fmla="*/ 36 w 116"/>
                <a:gd name="T7" fmla="*/ 114 h 229"/>
                <a:gd name="T8" fmla="*/ 36 w 116"/>
                <a:gd name="T9" fmla="*/ 229 h 229"/>
                <a:gd name="T10" fmla="*/ 0 w 116"/>
                <a:gd name="T11" fmla="*/ 229 h 229"/>
                <a:gd name="T12" fmla="*/ 0 w 116"/>
                <a:gd name="T13" fmla="*/ 4 h 229"/>
                <a:gd name="T14" fmla="*/ 36 w 116"/>
                <a:gd name="T15" fmla="*/ 4 h 229"/>
                <a:gd name="T16" fmla="*/ 36 w 116"/>
                <a:gd name="T17" fmla="*/ 51 h 229"/>
                <a:gd name="T18" fmla="*/ 37 w 116"/>
                <a:gd name="T19" fmla="*/ 51 h 229"/>
                <a:gd name="T20" fmla="*/ 59 w 116"/>
                <a:gd name="T21" fmla="*/ 14 h 229"/>
                <a:gd name="T22" fmla="*/ 94 w 116"/>
                <a:gd name="T23" fmla="*/ 0 h 229"/>
                <a:gd name="T24" fmla="*/ 116 w 116"/>
                <a:gd name="T25" fmla="*/ 3 h 229"/>
                <a:gd name="T26" fmla="*/ 116 w 116"/>
                <a:gd name="T27" fmla="*/ 41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6" h="229">
                  <a:moveTo>
                    <a:pt x="116" y="41"/>
                  </a:moveTo>
                  <a:cubicBezTo>
                    <a:pt x="109" y="36"/>
                    <a:pt x="100" y="33"/>
                    <a:pt x="89" y="33"/>
                  </a:cubicBezTo>
                  <a:cubicBezTo>
                    <a:pt x="73" y="33"/>
                    <a:pt x="60" y="41"/>
                    <a:pt x="50" y="56"/>
                  </a:cubicBezTo>
                  <a:cubicBezTo>
                    <a:pt x="41" y="71"/>
                    <a:pt x="36" y="90"/>
                    <a:pt x="36" y="114"/>
                  </a:cubicBezTo>
                  <a:cubicBezTo>
                    <a:pt x="36" y="229"/>
                    <a:pt x="36" y="229"/>
                    <a:pt x="36" y="229"/>
                  </a:cubicBezTo>
                  <a:cubicBezTo>
                    <a:pt x="0" y="229"/>
                    <a:pt x="0" y="229"/>
                    <a:pt x="0" y="229"/>
                  </a:cubicBezTo>
                  <a:cubicBezTo>
                    <a:pt x="0" y="4"/>
                    <a:pt x="0" y="4"/>
                    <a:pt x="0" y="4"/>
                  </a:cubicBezTo>
                  <a:cubicBezTo>
                    <a:pt x="36" y="4"/>
                    <a:pt x="36" y="4"/>
                    <a:pt x="36" y="4"/>
                  </a:cubicBezTo>
                  <a:cubicBezTo>
                    <a:pt x="36" y="51"/>
                    <a:pt x="36" y="51"/>
                    <a:pt x="36" y="51"/>
                  </a:cubicBezTo>
                  <a:cubicBezTo>
                    <a:pt x="37" y="51"/>
                    <a:pt x="37" y="51"/>
                    <a:pt x="37" y="51"/>
                  </a:cubicBezTo>
                  <a:cubicBezTo>
                    <a:pt x="42" y="35"/>
                    <a:pt x="49" y="23"/>
                    <a:pt x="59" y="14"/>
                  </a:cubicBezTo>
                  <a:cubicBezTo>
                    <a:pt x="69" y="5"/>
                    <a:pt x="81" y="0"/>
                    <a:pt x="94" y="0"/>
                  </a:cubicBezTo>
                  <a:cubicBezTo>
                    <a:pt x="104" y="0"/>
                    <a:pt x="111" y="1"/>
                    <a:pt x="116" y="3"/>
                  </a:cubicBezTo>
                  <a:lnTo>
                    <a:pt x="116"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 name="Freeform 36"/>
            <p:cNvSpPr>
              <a:spLocks noEditPoints="1"/>
            </p:cNvSpPr>
            <p:nvPr userDrawn="1"/>
          </p:nvSpPr>
          <p:spPr bwMode="auto">
            <a:xfrm>
              <a:off x="4428" y="2879"/>
              <a:ext cx="457" cy="556"/>
            </a:xfrm>
            <a:custGeom>
              <a:avLst/>
              <a:gdLst>
                <a:gd name="T0" fmla="*/ 193 w 193"/>
                <a:gd name="T1" fmla="*/ 126 h 235"/>
                <a:gd name="T2" fmla="*/ 37 w 193"/>
                <a:gd name="T3" fmla="*/ 126 h 235"/>
                <a:gd name="T4" fmla="*/ 57 w 193"/>
                <a:gd name="T5" fmla="*/ 184 h 235"/>
                <a:gd name="T6" fmla="*/ 109 w 193"/>
                <a:gd name="T7" fmla="*/ 204 h 235"/>
                <a:gd name="T8" fmla="*/ 177 w 193"/>
                <a:gd name="T9" fmla="*/ 180 h 235"/>
                <a:gd name="T10" fmla="*/ 177 w 193"/>
                <a:gd name="T11" fmla="*/ 213 h 235"/>
                <a:gd name="T12" fmla="*/ 101 w 193"/>
                <a:gd name="T13" fmla="*/ 235 h 235"/>
                <a:gd name="T14" fmla="*/ 27 w 193"/>
                <a:gd name="T15" fmla="*/ 204 h 235"/>
                <a:gd name="T16" fmla="*/ 0 w 193"/>
                <a:gd name="T17" fmla="*/ 118 h 235"/>
                <a:gd name="T18" fmla="*/ 14 w 193"/>
                <a:gd name="T19" fmla="*/ 58 h 235"/>
                <a:gd name="T20" fmla="*/ 50 w 193"/>
                <a:gd name="T21" fmla="*/ 15 h 235"/>
                <a:gd name="T22" fmla="*/ 102 w 193"/>
                <a:gd name="T23" fmla="*/ 0 h 235"/>
                <a:gd name="T24" fmla="*/ 169 w 193"/>
                <a:gd name="T25" fmla="*/ 28 h 235"/>
                <a:gd name="T26" fmla="*/ 193 w 193"/>
                <a:gd name="T27" fmla="*/ 108 h 235"/>
                <a:gd name="T28" fmla="*/ 193 w 193"/>
                <a:gd name="T29" fmla="*/ 126 h 235"/>
                <a:gd name="T30" fmla="*/ 157 w 193"/>
                <a:gd name="T31" fmla="*/ 96 h 235"/>
                <a:gd name="T32" fmla="*/ 142 w 193"/>
                <a:gd name="T33" fmla="*/ 48 h 235"/>
                <a:gd name="T34" fmla="*/ 102 w 193"/>
                <a:gd name="T35" fmla="*/ 31 h 235"/>
                <a:gd name="T36" fmla="*/ 60 w 193"/>
                <a:gd name="T37" fmla="*/ 49 h 235"/>
                <a:gd name="T38" fmla="*/ 38 w 193"/>
                <a:gd name="T39" fmla="*/ 96 h 235"/>
                <a:gd name="T40" fmla="*/ 157 w 193"/>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3" h="235">
                  <a:moveTo>
                    <a:pt x="193" y="126"/>
                  </a:moveTo>
                  <a:cubicBezTo>
                    <a:pt x="37" y="126"/>
                    <a:pt x="37" y="126"/>
                    <a:pt x="37" y="126"/>
                  </a:cubicBezTo>
                  <a:cubicBezTo>
                    <a:pt x="38" y="152"/>
                    <a:pt x="44" y="171"/>
                    <a:pt x="57" y="184"/>
                  </a:cubicBezTo>
                  <a:cubicBezTo>
                    <a:pt x="69" y="198"/>
                    <a:pt x="87" y="204"/>
                    <a:pt x="109" y="204"/>
                  </a:cubicBezTo>
                  <a:cubicBezTo>
                    <a:pt x="134" y="204"/>
                    <a:pt x="157" y="196"/>
                    <a:pt x="177" y="180"/>
                  </a:cubicBezTo>
                  <a:cubicBezTo>
                    <a:pt x="177" y="213"/>
                    <a:pt x="177" y="213"/>
                    <a:pt x="177" y="213"/>
                  </a:cubicBezTo>
                  <a:cubicBezTo>
                    <a:pt x="158" y="228"/>
                    <a:pt x="133" y="235"/>
                    <a:pt x="101" y="235"/>
                  </a:cubicBezTo>
                  <a:cubicBezTo>
                    <a:pt x="69" y="235"/>
                    <a:pt x="45" y="225"/>
                    <a:pt x="27" y="204"/>
                  </a:cubicBezTo>
                  <a:cubicBezTo>
                    <a:pt x="9" y="183"/>
                    <a:pt x="0" y="155"/>
                    <a:pt x="0" y="118"/>
                  </a:cubicBezTo>
                  <a:cubicBezTo>
                    <a:pt x="0" y="96"/>
                    <a:pt x="5" y="76"/>
                    <a:pt x="14" y="58"/>
                  </a:cubicBezTo>
                  <a:cubicBezTo>
                    <a:pt x="23" y="39"/>
                    <a:pt x="35" y="25"/>
                    <a:pt x="50" y="15"/>
                  </a:cubicBezTo>
                  <a:cubicBezTo>
                    <a:pt x="66" y="5"/>
                    <a:pt x="83" y="0"/>
                    <a:pt x="102" y="0"/>
                  </a:cubicBezTo>
                  <a:cubicBezTo>
                    <a:pt x="131" y="0"/>
                    <a:pt x="153" y="9"/>
                    <a:pt x="169" y="28"/>
                  </a:cubicBezTo>
                  <a:cubicBezTo>
                    <a:pt x="185" y="47"/>
                    <a:pt x="193" y="74"/>
                    <a:pt x="193" y="108"/>
                  </a:cubicBezTo>
                  <a:lnTo>
                    <a:pt x="193" y="126"/>
                  </a:lnTo>
                  <a:close/>
                  <a:moveTo>
                    <a:pt x="157" y="96"/>
                  </a:moveTo>
                  <a:cubicBezTo>
                    <a:pt x="156" y="75"/>
                    <a:pt x="151" y="59"/>
                    <a:pt x="142" y="48"/>
                  </a:cubicBezTo>
                  <a:cubicBezTo>
                    <a:pt x="132" y="36"/>
                    <a:pt x="119" y="31"/>
                    <a:pt x="102" y="31"/>
                  </a:cubicBezTo>
                  <a:cubicBezTo>
                    <a:pt x="85" y="31"/>
                    <a:pt x="71" y="37"/>
                    <a:pt x="60" y="49"/>
                  </a:cubicBezTo>
                  <a:cubicBezTo>
                    <a:pt x="48" y="60"/>
                    <a:pt x="41" y="76"/>
                    <a:pt x="38" y="96"/>
                  </a:cubicBezTo>
                  <a:lnTo>
                    <a:pt x="157"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 name="Freeform 37"/>
            <p:cNvSpPr>
              <a:spLocks/>
            </p:cNvSpPr>
            <p:nvPr userDrawn="1"/>
          </p:nvSpPr>
          <p:spPr bwMode="auto">
            <a:xfrm>
              <a:off x="5008" y="2879"/>
              <a:ext cx="432" cy="544"/>
            </a:xfrm>
            <a:custGeom>
              <a:avLst/>
              <a:gdLst>
                <a:gd name="T0" fmla="*/ 183 w 183"/>
                <a:gd name="T1" fmla="*/ 230 h 230"/>
                <a:gd name="T2" fmla="*/ 147 w 183"/>
                <a:gd name="T3" fmla="*/ 230 h 230"/>
                <a:gd name="T4" fmla="*/ 147 w 183"/>
                <a:gd name="T5" fmla="*/ 102 h 230"/>
                <a:gd name="T6" fmla="*/ 96 w 183"/>
                <a:gd name="T7" fmla="*/ 31 h 230"/>
                <a:gd name="T8" fmla="*/ 52 w 183"/>
                <a:gd name="T9" fmla="*/ 51 h 230"/>
                <a:gd name="T10" fmla="*/ 35 w 183"/>
                <a:gd name="T11" fmla="*/ 102 h 230"/>
                <a:gd name="T12" fmla="*/ 35 w 183"/>
                <a:gd name="T13" fmla="*/ 230 h 230"/>
                <a:gd name="T14" fmla="*/ 0 w 183"/>
                <a:gd name="T15" fmla="*/ 230 h 230"/>
                <a:gd name="T16" fmla="*/ 0 w 183"/>
                <a:gd name="T17" fmla="*/ 5 h 230"/>
                <a:gd name="T18" fmla="*/ 35 w 183"/>
                <a:gd name="T19" fmla="*/ 5 h 230"/>
                <a:gd name="T20" fmla="*/ 35 w 183"/>
                <a:gd name="T21" fmla="*/ 43 h 230"/>
                <a:gd name="T22" fmla="*/ 36 w 183"/>
                <a:gd name="T23" fmla="*/ 43 h 230"/>
                <a:gd name="T24" fmla="*/ 108 w 183"/>
                <a:gd name="T25" fmla="*/ 0 h 230"/>
                <a:gd name="T26" fmla="*/ 164 w 183"/>
                <a:gd name="T27" fmla="*/ 24 h 230"/>
                <a:gd name="T28" fmla="*/ 183 w 183"/>
                <a:gd name="T29" fmla="*/ 92 h 230"/>
                <a:gd name="T30" fmla="*/ 183 w 183"/>
                <a:gd name="T31"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3" h="230">
                  <a:moveTo>
                    <a:pt x="183" y="230"/>
                  </a:moveTo>
                  <a:cubicBezTo>
                    <a:pt x="147" y="230"/>
                    <a:pt x="147" y="230"/>
                    <a:pt x="147" y="230"/>
                  </a:cubicBezTo>
                  <a:cubicBezTo>
                    <a:pt x="147" y="102"/>
                    <a:pt x="147" y="102"/>
                    <a:pt x="147" y="102"/>
                  </a:cubicBezTo>
                  <a:cubicBezTo>
                    <a:pt x="147" y="54"/>
                    <a:pt x="130" y="31"/>
                    <a:pt x="96" y="31"/>
                  </a:cubicBezTo>
                  <a:cubicBezTo>
                    <a:pt x="79" y="31"/>
                    <a:pt x="64" y="37"/>
                    <a:pt x="52" y="51"/>
                  </a:cubicBezTo>
                  <a:cubicBezTo>
                    <a:pt x="41" y="64"/>
                    <a:pt x="35" y="81"/>
                    <a:pt x="35" y="102"/>
                  </a:cubicBezTo>
                  <a:cubicBezTo>
                    <a:pt x="35" y="230"/>
                    <a:pt x="35" y="230"/>
                    <a:pt x="35" y="230"/>
                  </a:cubicBezTo>
                  <a:cubicBezTo>
                    <a:pt x="0" y="230"/>
                    <a:pt x="0" y="230"/>
                    <a:pt x="0" y="230"/>
                  </a:cubicBezTo>
                  <a:cubicBezTo>
                    <a:pt x="0" y="5"/>
                    <a:pt x="0" y="5"/>
                    <a:pt x="0" y="5"/>
                  </a:cubicBezTo>
                  <a:cubicBezTo>
                    <a:pt x="35" y="5"/>
                    <a:pt x="35" y="5"/>
                    <a:pt x="35" y="5"/>
                  </a:cubicBezTo>
                  <a:cubicBezTo>
                    <a:pt x="35" y="43"/>
                    <a:pt x="35" y="43"/>
                    <a:pt x="35" y="43"/>
                  </a:cubicBezTo>
                  <a:cubicBezTo>
                    <a:pt x="36" y="43"/>
                    <a:pt x="36" y="43"/>
                    <a:pt x="36" y="43"/>
                  </a:cubicBezTo>
                  <a:cubicBezTo>
                    <a:pt x="52" y="14"/>
                    <a:pt x="76" y="0"/>
                    <a:pt x="108" y="0"/>
                  </a:cubicBezTo>
                  <a:cubicBezTo>
                    <a:pt x="132" y="0"/>
                    <a:pt x="151" y="8"/>
                    <a:pt x="164" y="24"/>
                  </a:cubicBezTo>
                  <a:cubicBezTo>
                    <a:pt x="176" y="40"/>
                    <a:pt x="183" y="63"/>
                    <a:pt x="183" y="92"/>
                  </a:cubicBezTo>
                  <a:lnTo>
                    <a:pt x="183" y="2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 name="Freeform 38"/>
            <p:cNvSpPr>
              <a:spLocks/>
            </p:cNvSpPr>
            <p:nvPr userDrawn="1"/>
          </p:nvSpPr>
          <p:spPr bwMode="auto">
            <a:xfrm>
              <a:off x="5559" y="2879"/>
              <a:ext cx="390" cy="556"/>
            </a:xfrm>
            <a:custGeom>
              <a:avLst/>
              <a:gdLst>
                <a:gd name="T0" fmla="*/ 165 w 165"/>
                <a:gd name="T1" fmla="*/ 219 h 235"/>
                <a:gd name="T2" fmla="*/ 104 w 165"/>
                <a:gd name="T3" fmla="*/ 235 h 235"/>
                <a:gd name="T4" fmla="*/ 50 w 165"/>
                <a:gd name="T5" fmla="*/ 221 h 235"/>
                <a:gd name="T6" fmla="*/ 13 w 165"/>
                <a:gd name="T7" fmla="*/ 181 h 235"/>
                <a:gd name="T8" fmla="*/ 0 w 165"/>
                <a:gd name="T9" fmla="*/ 123 h 235"/>
                <a:gd name="T10" fmla="*/ 31 w 165"/>
                <a:gd name="T11" fmla="*/ 34 h 235"/>
                <a:gd name="T12" fmla="*/ 114 w 165"/>
                <a:gd name="T13" fmla="*/ 0 h 235"/>
                <a:gd name="T14" fmla="*/ 165 w 165"/>
                <a:gd name="T15" fmla="*/ 11 h 235"/>
                <a:gd name="T16" fmla="*/ 165 w 165"/>
                <a:gd name="T17" fmla="*/ 48 h 235"/>
                <a:gd name="T18" fmla="*/ 113 w 165"/>
                <a:gd name="T19" fmla="*/ 31 h 235"/>
                <a:gd name="T20" fmla="*/ 57 w 165"/>
                <a:gd name="T21" fmla="*/ 55 h 235"/>
                <a:gd name="T22" fmla="*/ 36 w 165"/>
                <a:gd name="T23" fmla="*/ 120 h 235"/>
                <a:gd name="T24" fmla="*/ 56 w 165"/>
                <a:gd name="T25" fmla="*/ 182 h 235"/>
                <a:gd name="T26" fmla="*/ 111 w 165"/>
                <a:gd name="T27" fmla="*/ 204 h 235"/>
                <a:gd name="T28" fmla="*/ 165 w 165"/>
                <a:gd name="T29" fmla="*/ 185 h 235"/>
                <a:gd name="T30" fmla="*/ 165 w 165"/>
                <a:gd name="T31" fmla="*/ 219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5" h="235">
                  <a:moveTo>
                    <a:pt x="165" y="219"/>
                  </a:moveTo>
                  <a:cubicBezTo>
                    <a:pt x="148" y="230"/>
                    <a:pt x="128" y="235"/>
                    <a:pt x="104" y="235"/>
                  </a:cubicBezTo>
                  <a:cubicBezTo>
                    <a:pt x="84" y="235"/>
                    <a:pt x="66" y="230"/>
                    <a:pt x="50" y="221"/>
                  </a:cubicBezTo>
                  <a:cubicBezTo>
                    <a:pt x="34" y="212"/>
                    <a:pt x="22" y="198"/>
                    <a:pt x="13" y="181"/>
                  </a:cubicBezTo>
                  <a:cubicBezTo>
                    <a:pt x="4" y="164"/>
                    <a:pt x="0" y="144"/>
                    <a:pt x="0" y="123"/>
                  </a:cubicBezTo>
                  <a:cubicBezTo>
                    <a:pt x="0" y="86"/>
                    <a:pt x="10" y="56"/>
                    <a:pt x="31" y="34"/>
                  </a:cubicBezTo>
                  <a:cubicBezTo>
                    <a:pt x="52" y="11"/>
                    <a:pt x="80" y="0"/>
                    <a:pt x="114" y="0"/>
                  </a:cubicBezTo>
                  <a:cubicBezTo>
                    <a:pt x="134" y="0"/>
                    <a:pt x="151" y="4"/>
                    <a:pt x="165" y="11"/>
                  </a:cubicBezTo>
                  <a:cubicBezTo>
                    <a:pt x="165" y="48"/>
                    <a:pt x="165" y="48"/>
                    <a:pt x="165" y="48"/>
                  </a:cubicBezTo>
                  <a:cubicBezTo>
                    <a:pt x="149" y="36"/>
                    <a:pt x="131" y="31"/>
                    <a:pt x="113" y="31"/>
                  </a:cubicBezTo>
                  <a:cubicBezTo>
                    <a:pt x="90" y="31"/>
                    <a:pt x="71" y="39"/>
                    <a:pt x="57" y="55"/>
                  </a:cubicBezTo>
                  <a:cubicBezTo>
                    <a:pt x="43" y="72"/>
                    <a:pt x="36" y="93"/>
                    <a:pt x="36" y="120"/>
                  </a:cubicBezTo>
                  <a:cubicBezTo>
                    <a:pt x="36" y="146"/>
                    <a:pt x="42" y="167"/>
                    <a:pt x="56" y="182"/>
                  </a:cubicBezTo>
                  <a:cubicBezTo>
                    <a:pt x="70" y="197"/>
                    <a:pt x="88" y="204"/>
                    <a:pt x="111" y="204"/>
                  </a:cubicBezTo>
                  <a:cubicBezTo>
                    <a:pt x="130" y="204"/>
                    <a:pt x="148" y="198"/>
                    <a:pt x="165" y="185"/>
                  </a:cubicBezTo>
                  <a:lnTo>
                    <a:pt x="165" y="2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 name="Freeform 39"/>
            <p:cNvSpPr>
              <a:spLocks noEditPoints="1"/>
            </p:cNvSpPr>
            <p:nvPr userDrawn="1"/>
          </p:nvSpPr>
          <p:spPr bwMode="auto">
            <a:xfrm>
              <a:off x="6037" y="2879"/>
              <a:ext cx="454" cy="556"/>
            </a:xfrm>
            <a:custGeom>
              <a:avLst/>
              <a:gdLst>
                <a:gd name="T0" fmla="*/ 192 w 192"/>
                <a:gd name="T1" fmla="*/ 126 h 235"/>
                <a:gd name="T2" fmla="*/ 36 w 192"/>
                <a:gd name="T3" fmla="*/ 126 h 235"/>
                <a:gd name="T4" fmla="*/ 56 w 192"/>
                <a:gd name="T5" fmla="*/ 184 h 235"/>
                <a:gd name="T6" fmla="*/ 108 w 192"/>
                <a:gd name="T7" fmla="*/ 204 h 235"/>
                <a:gd name="T8" fmla="*/ 177 w 192"/>
                <a:gd name="T9" fmla="*/ 180 h 235"/>
                <a:gd name="T10" fmla="*/ 177 w 192"/>
                <a:gd name="T11" fmla="*/ 213 h 235"/>
                <a:gd name="T12" fmla="*/ 100 w 192"/>
                <a:gd name="T13" fmla="*/ 235 h 235"/>
                <a:gd name="T14" fmla="*/ 26 w 192"/>
                <a:gd name="T15" fmla="*/ 204 h 235"/>
                <a:gd name="T16" fmla="*/ 0 w 192"/>
                <a:gd name="T17" fmla="*/ 118 h 235"/>
                <a:gd name="T18" fmla="*/ 13 w 192"/>
                <a:gd name="T19" fmla="*/ 58 h 235"/>
                <a:gd name="T20" fmla="*/ 49 w 192"/>
                <a:gd name="T21" fmla="*/ 15 h 235"/>
                <a:gd name="T22" fmla="*/ 101 w 192"/>
                <a:gd name="T23" fmla="*/ 0 h 235"/>
                <a:gd name="T24" fmla="*/ 168 w 192"/>
                <a:gd name="T25" fmla="*/ 28 h 235"/>
                <a:gd name="T26" fmla="*/ 192 w 192"/>
                <a:gd name="T27" fmla="*/ 108 h 235"/>
                <a:gd name="T28" fmla="*/ 192 w 192"/>
                <a:gd name="T29" fmla="*/ 126 h 235"/>
                <a:gd name="T30" fmla="*/ 156 w 192"/>
                <a:gd name="T31" fmla="*/ 96 h 235"/>
                <a:gd name="T32" fmla="*/ 141 w 192"/>
                <a:gd name="T33" fmla="*/ 48 h 235"/>
                <a:gd name="T34" fmla="*/ 101 w 192"/>
                <a:gd name="T35" fmla="*/ 31 h 235"/>
                <a:gd name="T36" fmla="*/ 59 w 192"/>
                <a:gd name="T37" fmla="*/ 49 h 235"/>
                <a:gd name="T38" fmla="*/ 37 w 192"/>
                <a:gd name="T39" fmla="*/ 96 h 235"/>
                <a:gd name="T40" fmla="*/ 156 w 192"/>
                <a:gd name="T41" fmla="*/ 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92" h="235">
                  <a:moveTo>
                    <a:pt x="192" y="126"/>
                  </a:moveTo>
                  <a:cubicBezTo>
                    <a:pt x="36" y="126"/>
                    <a:pt x="36" y="126"/>
                    <a:pt x="36" y="126"/>
                  </a:cubicBezTo>
                  <a:cubicBezTo>
                    <a:pt x="37" y="152"/>
                    <a:pt x="43" y="171"/>
                    <a:pt x="56" y="184"/>
                  </a:cubicBezTo>
                  <a:cubicBezTo>
                    <a:pt x="69" y="198"/>
                    <a:pt x="86" y="204"/>
                    <a:pt x="108" y="204"/>
                  </a:cubicBezTo>
                  <a:cubicBezTo>
                    <a:pt x="133" y="204"/>
                    <a:pt x="156" y="196"/>
                    <a:pt x="177" y="180"/>
                  </a:cubicBezTo>
                  <a:cubicBezTo>
                    <a:pt x="177" y="213"/>
                    <a:pt x="177" y="213"/>
                    <a:pt x="177" y="213"/>
                  </a:cubicBezTo>
                  <a:cubicBezTo>
                    <a:pt x="157" y="228"/>
                    <a:pt x="132" y="235"/>
                    <a:pt x="100" y="235"/>
                  </a:cubicBezTo>
                  <a:cubicBezTo>
                    <a:pt x="68" y="235"/>
                    <a:pt x="44" y="225"/>
                    <a:pt x="26" y="204"/>
                  </a:cubicBezTo>
                  <a:cubicBezTo>
                    <a:pt x="8" y="183"/>
                    <a:pt x="0" y="155"/>
                    <a:pt x="0" y="118"/>
                  </a:cubicBezTo>
                  <a:cubicBezTo>
                    <a:pt x="0" y="96"/>
                    <a:pt x="4" y="76"/>
                    <a:pt x="13" y="58"/>
                  </a:cubicBezTo>
                  <a:cubicBezTo>
                    <a:pt x="22" y="39"/>
                    <a:pt x="34" y="25"/>
                    <a:pt x="49" y="15"/>
                  </a:cubicBezTo>
                  <a:cubicBezTo>
                    <a:pt x="65" y="5"/>
                    <a:pt x="82" y="0"/>
                    <a:pt x="101" y="0"/>
                  </a:cubicBezTo>
                  <a:cubicBezTo>
                    <a:pt x="130" y="0"/>
                    <a:pt x="152" y="9"/>
                    <a:pt x="168" y="28"/>
                  </a:cubicBezTo>
                  <a:cubicBezTo>
                    <a:pt x="184" y="47"/>
                    <a:pt x="192" y="74"/>
                    <a:pt x="192" y="108"/>
                  </a:cubicBezTo>
                  <a:lnTo>
                    <a:pt x="192" y="126"/>
                  </a:lnTo>
                  <a:close/>
                  <a:moveTo>
                    <a:pt x="156" y="96"/>
                  </a:moveTo>
                  <a:cubicBezTo>
                    <a:pt x="156" y="75"/>
                    <a:pt x="151" y="59"/>
                    <a:pt x="141" y="48"/>
                  </a:cubicBezTo>
                  <a:cubicBezTo>
                    <a:pt x="132" y="36"/>
                    <a:pt x="118" y="31"/>
                    <a:pt x="101" y="31"/>
                  </a:cubicBezTo>
                  <a:cubicBezTo>
                    <a:pt x="84" y="31"/>
                    <a:pt x="70" y="37"/>
                    <a:pt x="59" y="49"/>
                  </a:cubicBezTo>
                  <a:cubicBezTo>
                    <a:pt x="47" y="60"/>
                    <a:pt x="40" y="76"/>
                    <a:pt x="37" y="96"/>
                  </a:cubicBezTo>
                  <a:lnTo>
                    <a:pt x="156"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8" name="Freeform 40"/>
            <p:cNvSpPr>
              <a:spLocks/>
            </p:cNvSpPr>
            <p:nvPr userDrawn="1"/>
          </p:nvSpPr>
          <p:spPr bwMode="auto">
            <a:xfrm>
              <a:off x="1388" y="3830"/>
              <a:ext cx="282" cy="404"/>
            </a:xfrm>
            <a:custGeom>
              <a:avLst/>
              <a:gdLst>
                <a:gd name="T0" fmla="*/ 282 w 282"/>
                <a:gd name="T1" fmla="*/ 42 h 404"/>
                <a:gd name="T2" fmla="*/ 166 w 282"/>
                <a:gd name="T3" fmla="*/ 42 h 404"/>
                <a:gd name="T4" fmla="*/ 166 w 282"/>
                <a:gd name="T5" fmla="*/ 404 h 404"/>
                <a:gd name="T6" fmla="*/ 119 w 282"/>
                <a:gd name="T7" fmla="*/ 404 h 404"/>
                <a:gd name="T8" fmla="*/ 119 w 282"/>
                <a:gd name="T9" fmla="*/ 42 h 404"/>
                <a:gd name="T10" fmla="*/ 0 w 282"/>
                <a:gd name="T11" fmla="*/ 42 h 404"/>
                <a:gd name="T12" fmla="*/ 0 w 282"/>
                <a:gd name="T13" fmla="*/ 0 h 404"/>
                <a:gd name="T14" fmla="*/ 282 w 282"/>
                <a:gd name="T15" fmla="*/ 0 h 404"/>
                <a:gd name="T16" fmla="*/ 282 w 282"/>
                <a:gd name="T17" fmla="*/ 4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2" h="404">
                  <a:moveTo>
                    <a:pt x="282" y="42"/>
                  </a:moveTo>
                  <a:lnTo>
                    <a:pt x="166" y="42"/>
                  </a:lnTo>
                  <a:lnTo>
                    <a:pt x="166" y="404"/>
                  </a:lnTo>
                  <a:lnTo>
                    <a:pt x="119" y="404"/>
                  </a:lnTo>
                  <a:lnTo>
                    <a:pt x="119" y="42"/>
                  </a:lnTo>
                  <a:lnTo>
                    <a:pt x="0" y="42"/>
                  </a:lnTo>
                  <a:lnTo>
                    <a:pt x="0" y="0"/>
                  </a:lnTo>
                  <a:lnTo>
                    <a:pt x="282" y="0"/>
                  </a:lnTo>
                  <a:lnTo>
                    <a:pt x="282"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9" name="Freeform 41"/>
            <p:cNvSpPr>
              <a:spLocks noEditPoints="1"/>
            </p:cNvSpPr>
            <p:nvPr userDrawn="1"/>
          </p:nvSpPr>
          <p:spPr bwMode="auto">
            <a:xfrm>
              <a:off x="1646" y="3939"/>
              <a:ext cx="284" cy="302"/>
            </a:xfrm>
            <a:custGeom>
              <a:avLst/>
              <a:gdLst>
                <a:gd name="T0" fmla="*/ 120 w 120"/>
                <a:gd name="T1" fmla="*/ 64 h 128"/>
                <a:gd name="T2" fmla="*/ 104 w 120"/>
                <a:gd name="T3" fmla="*/ 110 h 128"/>
                <a:gd name="T4" fmla="*/ 59 w 120"/>
                <a:gd name="T5" fmla="*/ 128 h 128"/>
                <a:gd name="T6" fmla="*/ 16 w 120"/>
                <a:gd name="T7" fmla="*/ 111 h 128"/>
                <a:gd name="T8" fmla="*/ 0 w 120"/>
                <a:gd name="T9" fmla="*/ 65 h 128"/>
                <a:gd name="T10" fmla="*/ 16 w 120"/>
                <a:gd name="T11" fmla="*/ 18 h 128"/>
                <a:gd name="T12" fmla="*/ 62 w 120"/>
                <a:gd name="T13" fmla="*/ 0 h 128"/>
                <a:gd name="T14" fmla="*/ 105 w 120"/>
                <a:gd name="T15" fmla="*/ 17 h 128"/>
                <a:gd name="T16" fmla="*/ 120 w 120"/>
                <a:gd name="T17" fmla="*/ 64 h 128"/>
                <a:gd name="T18" fmla="*/ 100 w 120"/>
                <a:gd name="T19" fmla="*/ 64 h 128"/>
                <a:gd name="T20" fmla="*/ 90 w 120"/>
                <a:gd name="T21" fmla="*/ 29 h 128"/>
                <a:gd name="T22" fmla="*/ 61 w 120"/>
                <a:gd name="T23" fmla="*/ 17 h 128"/>
                <a:gd name="T24" fmla="*/ 31 w 120"/>
                <a:gd name="T25" fmla="*/ 29 h 128"/>
                <a:gd name="T26" fmla="*/ 20 w 120"/>
                <a:gd name="T27" fmla="*/ 65 h 128"/>
                <a:gd name="T28" fmla="*/ 31 w 120"/>
                <a:gd name="T29" fmla="*/ 99 h 128"/>
                <a:gd name="T30" fmla="*/ 61 w 120"/>
                <a:gd name="T31" fmla="*/ 111 h 128"/>
                <a:gd name="T32" fmla="*/ 90 w 120"/>
                <a:gd name="T33" fmla="*/ 99 h 128"/>
                <a:gd name="T34" fmla="*/ 100 w 120"/>
                <a:gd name="T35"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20" y="64"/>
                  </a:moveTo>
                  <a:cubicBezTo>
                    <a:pt x="120" y="83"/>
                    <a:pt x="115" y="99"/>
                    <a:pt x="104" y="110"/>
                  </a:cubicBezTo>
                  <a:cubicBezTo>
                    <a:pt x="93" y="122"/>
                    <a:pt x="78" y="128"/>
                    <a:pt x="59" y="128"/>
                  </a:cubicBezTo>
                  <a:cubicBezTo>
                    <a:pt x="41" y="128"/>
                    <a:pt x="27" y="122"/>
                    <a:pt x="16" y="111"/>
                  </a:cubicBezTo>
                  <a:cubicBezTo>
                    <a:pt x="5" y="99"/>
                    <a:pt x="0" y="84"/>
                    <a:pt x="0" y="65"/>
                  </a:cubicBezTo>
                  <a:cubicBezTo>
                    <a:pt x="0" y="45"/>
                    <a:pt x="5" y="29"/>
                    <a:pt x="16" y="18"/>
                  </a:cubicBezTo>
                  <a:cubicBezTo>
                    <a:pt x="27" y="6"/>
                    <a:pt x="43" y="0"/>
                    <a:pt x="62" y="0"/>
                  </a:cubicBezTo>
                  <a:cubicBezTo>
                    <a:pt x="80" y="0"/>
                    <a:pt x="94" y="6"/>
                    <a:pt x="105" y="17"/>
                  </a:cubicBezTo>
                  <a:cubicBezTo>
                    <a:pt x="115" y="28"/>
                    <a:pt x="120" y="44"/>
                    <a:pt x="120" y="64"/>
                  </a:cubicBezTo>
                  <a:close/>
                  <a:moveTo>
                    <a:pt x="100" y="64"/>
                  </a:moveTo>
                  <a:cubicBezTo>
                    <a:pt x="100" y="49"/>
                    <a:pt x="97" y="37"/>
                    <a:pt x="90" y="29"/>
                  </a:cubicBezTo>
                  <a:cubicBezTo>
                    <a:pt x="83" y="21"/>
                    <a:pt x="73" y="17"/>
                    <a:pt x="61" y="17"/>
                  </a:cubicBezTo>
                  <a:cubicBezTo>
                    <a:pt x="48" y="17"/>
                    <a:pt x="38" y="21"/>
                    <a:pt x="31" y="29"/>
                  </a:cubicBezTo>
                  <a:cubicBezTo>
                    <a:pt x="24" y="38"/>
                    <a:pt x="20" y="50"/>
                    <a:pt x="20" y="65"/>
                  </a:cubicBezTo>
                  <a:cubicBezTo>
                    <a:pt x="20" y="79"/>
                    <a:pt x="24" y="91"/>
                    <a:pt x="31" y="99"/>
                  </a:cubicBezTo>
                  <a:cubicBezTo>
                    <a:pt x="38" y="107"/>
                    <a:pt x="48" y="111"/>
                    <a:pt x="61" y="111"/>
                  </a:cubicBezTo>
                  <a:cubicBezTo>
                    <a:pt x="73" y="111"/>
                    <a:pt x="83" y="107"/>
                    <a:pt x="90" y="99"/>
                  </a:cubicBezTo>
                  <a:cubicBezTo>
                    <a:pt x="97" y="91"/>
                    <a:pt x="100" y="79"/>
                    <a:pt x="10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 name="Freeform 42"/>
            <p:cNvSpPr>
              <a:spLocks/>
            </p:cNvSpPr>
            <p:nvPr userDrawn="1"/>
          </p:nvSpPr>
          <p:spPr bwMode="auto">
            <a:xfrm>
              <a:off x="2001" y="3941"/>
              <a:ext cx="151" cy="293"/>
            </a:xfrm>
            <a:custGeom>
              <a:avLst/>
              <a:gdLst>
                <a:gd name="T0" fmla="*/ 64 w 64"/>
                <a:gd name="T1" fmla="*/ 22 h 124"/>
                <a:gd name="T2" fmla="*/ 49 w 64"/>
                <a:gd name="T3" fmla="*/ 18 h 124"/>
                <a:gd name="T4" fmla="*/ 28 w 64"/>
                <a:gd name="T5" fmla="*/ 30 h 124"/>
                <a:gd name="T6" fmla="*/ 20 w 64"/>
                <a:gd name="T7" fmla="*/ 62 h 124"/>
                <a:gd name="T8" fmla="*/ 20 w 64"/>
                <a:gd name="T9" fmla="*/ 124 h 124"/>
                <a:gd name="T10" fmla="*/ 0 w 64"/>
                <a:gd name="T11" fmla="*/ 124 h 124"/>
                <a:gd name="T12" fmla="*/ 0 w 64"/>
                <a:gd name="T13" fmla="*/ 2 h 124"/>
                <a:gd name="T14" fmla="*/ 20 w 64"/>
                <a:gd name="T15" fmla="*/ 2 h 124"/>
                <a:gd name="T16" fmla="*/ 20 w 64"/>
                <a:gd name="T17" fmla="*/ 27 h 124"/>
                <a:gd name="T18" fmla="*/ 20 w 64"/>
                <a:gd name="T19" fmla="*/ 27 h 124"/>
                <a:gd name="T20" fmla="*/ 33 w 64"/>
                <a:gd name="T21" fmla="*/ 7 h 124"/>
                <a:gd name="T22" fmla="*/ 52 w 64"/>
                <a:gd name="T23" fmla="*/ 0 h 124"/>
                <a:gd name="T24" fmla="*/ 64 w 64"/>
                <a:gd name="T25" fmla="*/ 2 h 124"/>
                <a:gd name="T26" fmla="*/ 64 w 64"/>
                <a:gd name="T27" fmla="*/ 2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124">
                  <a:moveTo>
                    <a:pt x="64" y="22"/>
                  </a:moveTo>
                  <a:cubicBezTo>
                    <a:pt x="61" y="19"/>
                    <a:pt x="56" y="18"/>
                    <a:pt x="49" y="18"/>
                  </a:cubicBezTo>
                  <a:cubicBezTo>
                    <a:pt x="40" y="18"/>
                    <a:pt x="33" y="22"/>
                    <a:pt x="28" y="30"/>
                  </a:cubicBezTo>
                  <a:cubicBezTo>
                    <a:pt x="23" y="38"/>
                    <a:pt x="20" y="49"/>
                    <a:pt x="20" y="62"/>
                  </a:cubicBezTo>
                  <a:cubicBezTo>
                    <a:pt x="20" y="124"/>
                    <a:pt x="20" y="124"/>
                    <a:pt x="20" y="124"/>
                  </a:cubicBezTo>
                  <a:cubicBezTo>
                    <a:pt x="0" y="124"/>
                    <a:pt x="0" y="124"/>
                    <a:pt x="0" y="124"/>
                  </a:cubicBezTo>
                  <a:cubicBezTo>
                    <a:pt x="0" y="2"/>
                    <a:pt x="0" y="2"/>
                    <a:pt x="0" y="2"/>
                  </a:cubicBezTo>
                  <a:cubicBezTo>
                    <a:pt x="20" y="2"/>
                    <a:pt x="20" y="2"/>
                    <a:pt x="20" y="2"/>
                  </a:cubicBezTo>
                  <a:cubicBezTo>
                    <a:pt x="20" y="27"/>
                    <a:pt x="20" y="27"/>
                    <a:pt x="20" y="27"/>
                  </a:cubicBezTo>
                  <a:cubicBezTo>
                    <a:pt x="20" y="27"/>
                    <a:pt x="20" y="27"/>
                    <a:pt x="20" y="27"/>
                  </a:cubicBezTo>
                  <a:cubicBezTo>
                    <a:pt x="23" y="19"/>
                    <a:pt x="27" y="12"/>
                    <a:pt x="33" y="7"/>
                  </a:cubicBezTo>
                  <a:cubicBezTo>
                    <a:pt x="39" y="2"/>
                    <a:pt x="45" y="0"/>
                    <a:pt x="52" y="0"/>
                  </a:cubicBezTo>
                  <a:cubicBezTo>
                    <a:pt x="57" y="0"/>
                    <a:pt x="61" y="0"/>
                    <a:pt x="64" y="2"/>
                  </a:cubicBezTo>
                  <a:lnTo>
                    <a:pt x="64"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 name="Freeform 43"/>
            <p:cNvSpPr>
              <a:spLocks noEditPoints="1"/>
            </p:cNvSpPr>
            <p:nvPr userDrawn="1"/>
          </p:nvSpPr>
          <p:spPr bwMode="auto">
            <a:xfrm>
              <a:off x="2174" y="3939"/>
              <a:ext cx="283" cy="302"/>
            </a:xfrm>
            <a:custGeom>
              <a:avLst/>
              <a:gdLst>
                <a:gd name="T0" fmla="*/ 120 w 120"/>
                <a:gd name="T1" fmla="*/ 64 h 128"/>
                <a:gd name="T2" fmla="*/ 104 w 120"/>
                <a:gd name="T3" fmla="*/ 110 h 128"/>
                <a:gd name="T4" fmla="*/ 59 w 120"/>
                <a:gd name="T5" fmla="*/ 128 h 128"/>
                <a:gd name="T6" fmla="*/ 16 w 120"/>
                <a:gd name="T7" fmla="*/ 111 h 128"/>
                <a:gd name="T8" fmla="*/ 0 w 120"/>
                <a:gd name="T9" fmla="*/ 65 h 128"/>
                <a:gd name="T10" fmla="*/ 16 w 120"/>
                <a:gd name="T11" fmla="*/ 18 h 128"/>
                <a:gd name="T12" fmla="*/ 62 w 120"/>
                <a:gd name="T13" fmla="*/ 0 h 128"/>
                <a:gd name="T14" fmla="*/ 105 w 120"/>
                <a:gd name="T15" fmla="*/ 17 h 128"/>
                <a:gd name="T16" fmla="*/ 120 w 120"/>
                <a:gd name="T17" fmla="*/ 64 h 128"/>
                <a:gd name="T18" fmla="*/ 100 w 120"/>
                <a:gd name="T19" fmla="*/ 64 h 128"/>
                <a:gd name="T20" fmla="*/ 90 w 120"/>
                <a:gd name="T21" fmla="*/ 29 h 128"/>
                <a:gd name="T22" fmla="*/ 61 w 120"/>
                <a:gd name="T23" fmla="*/ 17 h 128"/>
                <a:gd name="T24" fmla="*/ 31 w 120"/>
                <a:gd name="T25" fmla="*/ 29 h 128"/>
                <a:gd name="T26" fmla="*/ 20 w 120"/>
                <a:gd name="T27" fmla="*/ 65 h 128"/>
                <a:gd name="T28" fmla="*/ 31 w 120"/>
                <a:gd name="T29" fmla="*/ 99 h 128"/>
                <a:gd name="T30" fmla="*/ 61 w 120"/>
                <a:gd name="T31" fmla="*/ 111 h 128"/>
                <a:gd name="T32" fmla="*/ 90 w 120"/>
                <a:gd name="T33" fmla="*/ 99 h 128"/>
                <a:gd name="T34" fmla="*/ 100 w 120"/>
                <a:gd name="T35"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20" y="64"/>
                  </a:moveTo>
                  <a:cubicBezTo>
                    <a:pt x="120" y="83"/>
                    <a:pt x="115" y="99"/>
                    <a:pt x="104" y="110"/>
                  </a:cubicBezTo>
                  <a:cubicBezTo>
                    <a:pt x="93" y="122"/>
                    <a:pt x="78" y="128"/>
                    <a:pt x="59" y="128"/>
                  </a:cubicBezTo>
                  <a:cubicBezTo>
                    <a:pt x="41" y="128"/>
                    <a:pt x="27" y="122"/>
                    <a:pt x="16" y="111"/>
                  </a:cubicBezTo>
                  <a:cubicBezTo>
                    <a:pt x="5" y="99"/>
                    <a:pt x="0" y="84"/>
                    <a:pt x="0" y="65"/>
                  </a:cubicBezTo>
                  <a:cubicBezTo>
                    <a:pt x="0" y="45"/>
                    <a:pt x="5" y="29"/>
                    <a:pt x="16" y="18"/>
                  </a:cubicBezTo>
                  <a:cubicBezTo>
                    <a:pt x="27" y="6"/>
                    <a:pt x="43" y="0"/>
                    <a:pt x="62" y="0"/>
                  </a:cubicBezTo>
                  <a:cubicBezTo>
                    <a:pt x="80" y="0"/>
                    <a:pt x="94" y="6"/>
                    <a:pt x="105" y="17"/>
                  </a:cubicBezTo>
                  <a:cubicBezTo>
                    <a:pt x="115" y="28"/>
                    <a:pt x="120" y="44"/>
                    <a:pt x="120" y="64"/>
                  </a:cubicBezTo>
                  <a:close/>
                  <a:moveTo>
                    <a:pt x="100" y="64"/>
                  </a:moveTo>
                  <a:cubicBezTo>
                    <a:pt x="100" y="49"/>
                    <a:pt x="97" y="37"/>
                    <a:pt x="90" y="29"/>
                  </a:cubicBezTo>
                  <a:cubicBezTo>
                    <a:pt x="83" y="21"/>
                    <a:pt x="73" y="17"/>
                    <a:pt x="61" y="17"/>
                  </a:cubicBezTo>
                  <a:cubicBezTo>
                    <a:pt x="48" y="17"/>
                    <a:pt x="38" y="21"/>
                    <a:pt x="31" y="29"/>
                  </a:cubicBezTo>
                  <a:cubicBezTo>
                    <a:pt x="24" y="38"/>
                    <a:pt x="20" y="50"/>
                    <a:pt x="20" y="65"/>
                  </a:cubicBezTo>
                  <a:cubicBezTo>
                    <a:pt x="20" y="79"/>
                    <a:pt x="24" y="91"/>
                    <a:pt x="31" y="99"/>
                  </a:cubicBezTo>
                  <a:cubicBezTo>
                    <a:pt x="38" y="107"/>
                    <a:pt x="48" y="111"/>
                    <a:pt x="61" y="111"/>
                  </a:cubicBezTo>
                  <a:cubicBezTo>
                    <a:pt x="73" y="111"/>
                    <a:pt x="83" y="107"/>
                    <a:pt x="90" y="99"/>
                  </a:cubicBezTo>
                  <a:cubicBezTo>
                    <a:pt x="97" y="91"/>
                    <a:pt x="100" y="79"/>
                    <a:pt x="10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 name="Freeform 44"/>
            <p:cNvSpPr>
              <a:spLocks/>
            </p:cNvSpPr>
            <p:nvPr userDrawn="1"/>
          </p:nvSpPr>
          <p:spPr bwMode="auto">
            <a:xfrm>
              <a:off x="2528" y="3939"/>
              <a:ext cx="242" cy="295"/>
            </a:xfrm>
            <a:custGeom>
              <a:avLst/>
              <a:gdLst>
                <a:gd name="T0" fmla="*/ 102 w 102"/>
                <a:gd name="T1" fmla="*/ 125 h 125"/>
                <a:gd name="T2" fmla="*/ 82 w 102"/>
                <a:gd name="T3" fmla="*/ 125 h 125"/>
                <a:gd name="T4" fmla="*/ 82 w 102"/>
                <a:gd name="T5" fmla="*/ 55 h 125"/>
                <a:gd name="T6" fmla="*/ 54 w 102"/>
                <a:gd name="T7" fmla="*/ 17 h 125"/>
                <a:gd name="T8" fmla="*/ 30 w 102"/>
                <a:gd name="T9" fmla="*/ 28 h 125"/>
                <a:gd name="T10" fmla="*/ 20 w 102"/>
                <a:gd name="T11" fmla="*/ 55 h 125"/>
                <a:gd name="T12" fmla="*/ 20 w 102"/>
                <a:gd name="T13" fmla="*/ 125 h 125"/>
                <a:gd name="T14" fmla="*/ 0 w 102"/>
                <a:gd name="T15" fmla="*/ 125 h 125"/>
                <a:gd name="T16" fmla="*/ 0 w 102"/>
                <a:gd name="T17" fmla="*/ 3 h 125"/>
                <a:gd name="T18" fmla="*/ 20 w 102"/>
                <a:gd name="T19" fmla="*/ 3 h 125"/>
                <a:gd name="T20" fmla="*/ 20 w 102"/>
                <a:gd name="T21" fmla="*/ 23 h 125"/>
                <a:gd name="T22" fmla="*/ 20 w 102"/>
                <a:gd name="T23" fmla="*/ 23 h 125"/>
                <a:gd name="T24" fmla="*/ 60 w 102"/>
                <a:gd name="T25" fmla="*/ 0 h 125"/>
                <a:gd name="T26" fmla="*/ 91 w 102"/>
                <a:gd name="T27" fmla="*/ 13 h 125"/>
                <a:gd name="T28" fmla="*/ 102 w 102"/>
                <a:gd name="T29" fmla="*/ 50 h 125"/>
                <a:gd name="T30" fmla="*/ 102 w 102"/>
                <a:gd name="T31"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2" h="125">
                  <a:moveTo>
                    <a:pt x="102" y="125"/>
                  </a:moveTo>
                  <a:cubicBezTo>
                    <a:pt x="82" y="125"/>
                    <a:pt x="82" y="125"/>
                    <a:pt x="82" y="125"/>
                  </a:cubicBezTo>
                  <a:cubicBezTo>
                    <a:pt x="82" y="55"/>
                    <a:pt x="82" y="55"/>
                    <a:pt x="82" y="55"/>
                  </a:cubicBezTo>
                  <a:cubicBezTo>
                    <a:pt x="82" y="30"/>
                    <a:pt x="73" y="17"/>
                    <a:pt x="54" y="17"/>
                  </a:cubicBezTo>
                  <a:cubicBezTo>
                    <a:pt x="44" y="17"/>
                    <a:pt x="36" y="20"/>
                    <a:pt x="30" y="28"/>
                  </a:cubicBezTo>
                  <a:cubicBezTo>
                    <a:pt x="23" y="35"/>
                    <a:pt x="20" y="44"/>
                    <a:pt x="20" y="55"/>
                  </a:cubicBezTo>
                  <a:cubicBezTo>
                    <a:pt x="20" y="125"/>
                    <a:pt x="20" y="125"/>
                    <a:pt x="20" y="125"/>
                  </a:cubicBezTo>
                  <a:cubicBezTo>
                    <a:pt x="0" y="125"/>
                    <a:pt x="0" y="125"/>
                    <a:pt x="0" y="125"/>
                  </a:cubicBezTo>
                  <a:cubicBezTo>
                    <a:pt x="0" y="3"/>
                    <a:pt x="0" y="3"/>
                    <a:pt x="0" y="3"/>
                  </a:cubicBezTo>
                  <a:cubicBezTo>
                    <a:pt x="20" y="3"/>
                    <a:pt x="20" y="3"/>
                    <a:pt x="20" y="3"/>
                  </a:cubicBezTo>
                  <a:cubicBezTo>
                    <a:pt x="20" y="23"/>
                    <a:pt x="20" y="23"/>
                    <a:pt x="20" y="23"/>
                  </a:cubicBezTo>
                  <a:cubicBezTo>
                    <a:pt x="20" y="23"/>
                    <a:pt x="20" y="23"/>
                    <a:pt x="20" y="23"/>
                  </a:cubicBezTo>
                  <a:cubicBezTo>
                    <a:pt x="29" y="8"/>
                    <a:pt x="43" y="0"/>
                    <a:pt x="60" y="0"/>
                  </a:cubicBezTo>
                  <a:cubicBezTo>
                    <a:pt x="74" y="0"/>
                    <a:pt x="84" y="4"/>
                    <a:pt x="91" y="13"/>
                  </a:cubicBezTo>
                  <a:cubicBezTo>
                    <a:pt x="98" y="22"/>
                    <a:pt x="102" y="34"/>
                    <a:pt x="102" y="50"/>
                  </a:cubicBezTo>
                  <a:lnTo>
                    <a:pt x="102"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 name="Freeform 45"/>
            <p:cNvSpPr>
              <a:spLocks/>
            </p:cNvSpPr>
            <p:nvPr userDrawn="1"/>
          </p:nvSpPr>
          <p:spPr bwMode="auto">
            <a:xfrm>
              <a:off x="2822" y="3861"/>
              <a:ext cx="168" cy="380"/>
            </a:xfrm>
            <a:custGeom>
              <a:avLst/>
              <a:gdLst>
                <a:gd name="T0" fmla="*/ 71 w 71"/>
                <a:gd name="T1" fmla="*/ 157 h 161"/>
                <a:gd name="T2" fmla="*/ 53 w 71"/>
                <a:gd name="T3" fmla="*/ 161 h 161"/>
                <a:gd name="T4" fmla="*/ 21 w 71"/>
                <a:gd name="T5" fmla="*/ 125 h 161"/>
                <a:gd name="T6" fmla="*/ 21 w 71"/>
                <a:gd name="T7" fmla="*/ 53 h 161"/>
                <a:gd name="T8" fmla="*/ 0 w 71"/>
                <a:gd name="T9" fmla="*/ 53 h 161"/>
                <a:gd name="T10" fmla="*/ 0 w 71"/>
                <a:gd name="T11" fmla="*/ 36 h 161"/>
                <a:gd name="T12" fmla="*/ 21 w 71"/>
                <a:gd name="T13" fmla="*/ 36 h 161"/>
                <a:gd name="T14" fmla="*/ 21 w 71"/>
                <a:gd name="T15" fmla="*/ 6 h 161"/>
                <a:gd name="T16" fmla="*/ 40 w 71"/>
                <a:gd name="T17" fmla="*/ 0 h 161"/>
                <a:gd name="T18" fmla="*/ 40 w 71"/>
                <a:gd name="T19" fmla="*/ 36 h 161"/>
                <a:gd name="T20" fmla="*/ 71 w 71"/>
                <a:gd name="T21" fmla="*/ 36 h 161"/>
                <a:gd name="T22" fmla="*/ 71 w 71"/>
                <a:gd name="T23" fmla="*/ 53 h 161"/>
                <a:gd name="T24" fmla="*/ 40 w 71"/>
                <a:gd name="T25" fmla="*/ 53 h 161"/>
                <a:gd name="T26" fmla="*/ 40 w 71"/>
                <a:gd name="T27" fmla="*/ 122 h 161"/>
                <a:gd name="T28" fmla="*/ 45 w 71"/>
                <a:gd name="T29" fmla="*/ 139 h 161"/>
                <a:gd name="T30" fmla="*/ 59 w 71"/>
                <a:gd name="T31" fmla="*/ 144 h 161"/>
                <a:gd name="T32" fmla="*/ 71 w 71"/>
                <a:gd name="T33" fmla="*/ 140 h 161"/>
                <a:gd name="T34" fmla="*/ 71 w 71"/>
                <a:gd name="T35" fmla="*/ 15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161">
                  <a:moveTo>
                    <a:pt x="71" y="157"/>
                  </a:moveTo>
                  <a:cubicBezTo>
                    <a:pt x="66" y="160"/>
                    <a:pt x="60" y="161"/>
                    <a:pt x="53" y="161"/>
                  </a:cubicBezTo>
                  <a:cubicBezTo>
                    <a:pt x="31" y="161"/>
                    <a:pt x="21" y="149"/>
                    <a:pt x="21" y="125"/>
                  </a:cubicBezTo>
                  <a:cubicBezTo>
                    <a:pt x="21" y="53"/>
                    <a:pt x="21" y="53"/>
                    <a:pt x="21" y="53"/>
                  </a:cubicBezTo>
                  <a:cubicBezTo>
                    <a:pt x="0" y="53"/>
                    <a:pt x="0" y="53"/>
                    <a:pt x="0" y="53"/>
                  </a:cubicBezTo>
                  <a:cubicBezTo>
                    <a:pt x="0" y="36"/>
                    <a:pt x="0" y="36"/>
                    <a:pt x="0" y="36"/>
                  </a:cubicBezTo>
                  <a:cubicBezTo>
                    <a:pt x="21" y="36"/>
                    <a:pt x="21" y="36"/>
                    <a:pt x="21" y="36"/>
                  </a:cubicBezTo>
                  <a:cubicBezTo>
                    <a:pt x="21" y="6"/>
                    <a:pt x="21" y="6"/>
                    <a:pt x="21" y="6"/>
                  </a:cubicBezTo>
                  <a:cubicBezTo>
                    <a:pt x="40" y="0"/>
                    <a:pt x="40" y="0"/>
                    <a:pt x="40" y="0"/>
                  </a:cubicBezTo>
                  <a:cubicBezTo>
                    <a:pt x="40" y="36"/>
                    <a:pt x="40" y="36"/>
                    <a:pt x="40" y="36"/>
                  </a:cubicBezTo>
                  <a:cubicBezTo>
                    <a:pt x="71" y="36"/>
                    <a:pt x="71" y="36"/>
                    <a:pt x="71" y="36"/>
                  </a:cubicBezTo>
                  <a:cubicBezTo>
                    <a:pt x="71" y="53"/>
                    <a:pt x="71" y="53"/>
                    <a:pt x="71" y="53"/>
                  </a:cubicBezTo>
                  <a:cubicBezTo>
                    <a:pt x="40" y="53"/>
                    <a:pt x="40" y="53"/>
                    <a:pt x="40" y="53"/>
                  </a:cubicBezTo>
                  <a:cubicBezTo>
                    <a:pt x="40" y="122"/>
                    <a:pt x="40" y="122"/>
                    <a:pt x="40" y="122"/>
                  </a:cubicBezTo>
                  <a:cubicBezTo>
                    <a:pt x="40" y="130"/>
                    <a:pt x="42" y="136"/>
                    <a:pt x="45" y="139"/>
                  </a:cubicBezTo>
                  <a:cubicBezTo>
                    <a:pt x="47" y="142"/>
                    <a:pt x="52" y="144"/>
                    <a:pt x="59" y="144"/>
                  </a:cubicBezTo>
                  <a:cubicBezTo>
                    <a:pt x="63" y="144"/>
                    <a:pt x="68" y="143"/>
                    <a:pt x="71" y="140"/>
                  </a:cubicBezTo>
                  <a:lnTo>
                    <a:pt x="71"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 name="Freeform 46"/>
            <p:cNvSpPr>
              <a:spLocks noEditPoints="1"/>
            </p:cNvSpPr>
            <p:nvPr userDrawn="1"/>
          </p:nvSpPr>
          <p:spPr bwMode="auto">
            <a:xfrm>
              <a:off x="3030" y="3939"/>
              <a:ext cx="284" cy="302"/>
            </a:xfrm>
            <a:custGeom>
              <a:avLst/>
              <a:gdLst>
                <a:gd name="T0" fmla="*/ 120 w 120"/>
                <a:gd name="T1" fmla="*/ 64 h 128"/>
                <a:gd name="T2" fmla="*/ 104 w 120"/>
                <a:gd name="T3" fmla="*/ 110 h 128"/>
                <a:gd name="T4" fmla="*/ 59 w 120"/>
                <a:gd name="T5" fmla="*/ 128 h 128"/>
                <a:gd name="T6" fmla="*/ 16 w 120"/>
                <a:gd name="T7" fmla="*/ 111 h 128"/>
                <a:gd name="T8" fmla="*/ 0 w 120"/>
                <a:gd name="T9" fmla="*/ 65 h 128"/>
                <a:gd name="T10" fmla="*/ 17 w 120"/>
                <a:gd name="T11" fmla="*/ 18 h 128"/>
                <a:gd name="T12" fmla="*/ 62 w 120"/>
                <a:gd name="T13" fmla="*/ 0 h 128"/>
                <a:gd name="T14" fmla="*/ 105 w 120"/>
                <a:gd name="T15" fmla="*/ 17 h 128"/>
                <a:gd name="T16" fmla="*/ 120 w 120"/>
                <a:gd name="T17" fmla="*/ 64 h 128"/>
                <a:gd name="T18" fmla="*/ 100 w 120"/>
                <a:gd name="T19" fmla="*/ 64 h 128"/>
                <a:gd name="T20" fmla="*/ 90 w 120"/>
                <a:gd name="T21" fmla="*/ 29 h 128"/>
                <a:gd name="T22" fmla="*/ 61 w 120"/>
                <a:gd name="T23" fmla="*/ 17 h 128"/>
                <a:gd name="T24" fmla="*/ 31 w 120"/>
                <a:gd name="T25" fmla="*/ 29 h 128"/>
                <a:gd name="T26" fmla="*/ 20 w 120"/>
                <a:gd name="T27" fmla="*/ 65 h 128"/>
                <a:gd name="T28" fmla="*/ 31 w 120"/>
                <a:gd name="T29" fmla="*/ 99 h 128"/>
                <a:gd name="T30" fmla="*/ 61 w 120"/>
                <a:gd name="T31" fmla="*/ 111 h 128"/>
                <a:gd name="T32" fmla="*/ 90 w 120"/>
                <a:gd name="T33" fmla="*/ 99 h 128"/>
                <a:gd name="T34" fmla="*/ 100 w 120"/>
                <a:gd name="T35"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0" h="128">
                  <a:moveTo>
                    <a:pt x="120" y="64"/>
                  </a:moveTo>
                  <a:cubicBezTo>
                    <a:pt x="120" y="83"/>
                    <a:pt x="115" y="99"/>
                    <a:pt x="104" y="110"/>
                  </a:cubicBezTo>
                  <a:cubicBezTo>
                    <a:pt x="93" y="122"/>
                    <a:pt x="78" y="128"/>
                    <a:pt x="59" y="128"/>
                  </a:cubicBezTo>
                  <a:cubicBezTo>
                    <a:pt x="41" y="128"/>
                    <a:pt x="27" y="122"/>
                    <a:pt x="16" y="111"/>
                  </a:cubicBezTo>
                  <a:cubicBezTo>
                    <a:pt x="5" y="99"/>
                    <a:pt x="0" y="84"/>
                    <a:pt x="0" y="65"/>
                  </a:cubicBezTo>
                  <a:cubicBezTo>
                    <a:pt x="0" y="45"/>
                    <a:pt x="5" y="29"/>
                    <a:pt x="17" y="18"/>
                  </a:cubicBezTo>
                  <a:cubicBezTo>
                    <a:pt x="28" y="6"/>
                    <a:pt x="43" y="0"/>
                    <a:pt x="62" y="0"/>
                  </a:cubicBezTo>
                  <a:cubicBezTo>
                    <a:pt x="80" y="0"/>
                    <a:pt x="95" y="6"/>
                    <a:pt x="105" y="17"/>
                  </a:cubicBezTo>
                  <a:cubicBezTo>
                    <a:pt x="115" y="28"/>
                    <a:pt x="120" y="44"/>
                    <a:pt x="120" y="64"/>
                  </a:cubicBezTo>
                  <a:close/>
                  <a:moveTo>
                    <a:pt x="100" y="64"/>
                  </a:moveTo>
                  <a:cubicBezTo>
                    <a:pt x="100" y="49"/>
                    <a:pt x="97" y="37"/>
                    <a:pt x="90" y="29"/>
                  </a:cubicBezTo>
                  <a:cubicBezTo>
                    <a:pt x="83" y="21"/>
                    <a:pt x="73" y="17"/>
                    <a:pt x="61" y="17"/>
                  </a:cubicBezTo>
                  <a:cubicBezTo>
                    <a:pt x="48" y="17"/>
                    <a:pt x="38" y="21"/>
                    <a:pt x="31" y="29"/>
                  </a:cubicBezTo>
                  <a:cubicBezTo>
                    <a:pt x="24" y="38"/>
                    <a:pt x="20" y="50"/>
                    <a:pt x="20" y="65"/>
                  </a:cubicBezTo>
                  <a:cubicBezTo>
                    <a:pt x="20" y="79"/>
                    <a:pt x="24" y="91"/>
                    <a:pt x="31" y="99"/>
                  </a:cubicBezTo>
                  <a:cubicBezTo>
                    <a:pt x="38" y="107"/>
                    <a:pt x="48" y="111"/>
                    <a:pt x="61" y="111"/>
                  </a:cubicBezTo>
                  <a:cubicBezTo>
                    <a:pt x="74" y="111"/>
                    <a:pt x="83" y="107"/>
                    <a:pt x="90" y="99"/>
                  </a:cubicBezTo>
                  <a:cubicBezTo>
                    <a:pt x="97" y="91"/>
                    <a:pt x="100" y="79"/>
                    <a:pt x="100"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 name="Freeform 47"/>
            <p:cNvSpPr>
              <a:spLocks/>
            </p:cNvSpPr>
            <p:nvPr userDrawn="1"/>
          </p:nvSpPr>
          <p:spPr bwMode="auto">
            <a:xfrm>
              <a:off x="3349" y="4170"/>
              <a:ext cx="78" cy="140"/>
            </a:xfrm>
            <a:custGeom>
              <a:avLst/>
              <a:gdLst>
                <a:gd name="T0" fmla="*/ 78 w 78"/>
                <a:gd name="T1" fmla="*/ 0 h 140"/>
                <a:gd name="T2" fmla="*/ 33 w 78"/>
                <a:gd name="T3" fmla="*/ 140 h 140"/>
                <a:gd name="T4" fmla="*/ 0 w 78"/>
                <a:gd name="T5" fmla="*/ 140 h 140"/>
                <a:gd name="T6" fmla="*/ 33 w 78"/>
                <a:gd name="T7" fmla="*/ 0 h 140"/>
                <a:gd name="T8" fmla="*/ 78 w 78"/>
                <a:gd name="T9" fmla="*/ 0 h 140"/>
              </a:gdLst>
              <a:ahLst/>
              <a:cxnLst>
                <a:cxn ang="0">
                  <a:pos x="T0" y="T1"/>
                </a:cxn>
                <a:cxn ang="0">
                  <a:pos x="T2" y="T3"/>
                </a:cxn>
                <a:cxn ang="0">
                  <a:pos x="T4" y="T5"/>
                </a:cxn>
                <a:cxn ang="0">
                  <a:pos x="T6" y="T7"/>
                </a:cxn>
                <a:cxn ang="0">
                  <a:pos x="T8" y="T9"/>
                </a:cxn>
              </a:cxnLst>
              <a:rect l="0" t="0" r="r" b="b"/>
              <a:pathLst>
                <a:path w="78" h="140">
                  <a:moveTo>
                    <a:pt x="78" y="0"/>
                  </a:moveTo>
                  <a:lnTo>
                    <a:pt x="33" y="140"/>
                  </a:lnTo>
                  <a:lnTo>
                    <a:pt x="0" y="140"/>
                  </a:lnTo>
                  <a:lnTo>
                    <a:pt x="33" y="0"/>
                  </a:lnTo>
                  <a:lnTo>
                    <a:pt x="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 name="Freeform 48"/>
            <p:cNvSpPr>
              <a:spLocks/>
            </p:cNvSpPr>
            <p:nvPr userDrawn="1"/>
          </p:nvSpPr>
          <p:spPr bwMode="auto">
            <a:xfrm>
              <a:off x="3626" y="3823"/>
              <a:ext cx="300" cy="418"/>
            </a:xfrm>
            <a:custGeom>
              <a:avLst/>
              <a:gdLst>
                <a:gd name="T0" fmla="*/ 127 w 127"/>
                <a:gd name="T1" fmla="*/ 167 h 177"/>
                <a:gd name="T2" fmla="*/ 80 w 127"/>
                <a:gd name="T3" fmla="*/ 177 h 177"/>
                <a:gd name="T4" fmla="*/ 38 w 127"/>
                <a:gd name="T5" fmla="*/ 166 h 177"/>
                <a:gd name="T6" fmla="*/ 10 w 127"/>
                <a:gd name="T7" fmla="*/ 136 h 177"/>
                <a:gd name="T8" fmla="*/ 0 w 127"/>
                <a:gd name="T9" fmla="*/ 92 h 177"/>
                <a:gd name="T10" fmla="*/ 11 w 127"/>
                <a:gd name="T11" fmla="*/ 45 h 177"/>
                <a:gd name="T12" fmla="*/ 42 w 127"/>
                <a:gd name="T13" fmla="*/ 12 h 177"/>
                <a:gd name="T14" fmla="*/ 87 w 127"/>
                <a:gd name="T15" fmla="*/ 0 h 177"/>
                <a:gd name="T16" fmla="*/ 127 w 127"/>
                <a:gd name="T17" fmla="*/ 7 h 177"/>
                <a:gd name="T18" fmla="*/ 127 w 127"/>
                <a:gd name="T19" fmla="*/ 29 h 177"/>
                <a:gd name="T20" fmla="*/ 87 w 127"/>
                <a:gd name="T21" fmla="*/ 18 h 177"/>
                <a:gd name="T22" fmla="*/ 52 w 127"/>
                <a:gd name="T23" fmla="*/ 27 h 177"/>
                <a:gd name="T24" fmla="*/ 29 w 127"/>
                <a:gd name="T25" fmla="*/ 53 h 177"/>
                <a:gd name="T26" fmla="*/ 21 w 127"/>
                <a:gd name="T27" fmla="*/ 91 h 177"/>
                <a:gd name="T28" fmla="*/ 28 w 127"/>
                <a:gd name="T29" fmla="*/ 127 h 177"/>
                <a:gd name="T30" fmla="*/ 50 w 127"/>
                <a:gd name="T31" fmla="*/ 151 h 177"/>
                <a:gd name="T32" fmla="*/ 83 w 127"/>
                <a:gd name="T33" fmla="*/ 159 h 177"/>
                <a:gd name="T34" fmla="*/ 127 w 127"/>
                <a:gd name="T35" fmla="*/ 148 h 177"/>
                <a:gd name="T36" fmla="*/ 127 w 127"/>
                <a:gd name="T37" fmla="*/ 16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177">
                  <a:moveTo>
                    <a:pt x="127" y="167"/>
                  </a:moveTo>
                  <a:cubicBezTo>
                    <a:pt x="115" y="174"/>
                    <a:pt x="99" y="177"/>
                    <a:pt x="80" y="177"/>
                  </a:cubicBezTo>
                  <a:cubicBezTo>
                    <a:pt x="64" y="177"/>
                    <a:pt x="50" y="174"/>
                    <a:pt x="38" y="166"/>
                  </a:cubicBezTo>
                  <a:cubicBezTo>
                    <a:pt x="26" y="159"/>
                    <a:pt x="16" y="149"/>
                    <a:pt x="10" y="136"/>
                  </a:cubicBezTo>
                  <a:cubicBezTo>
                    <a:pt x="3" y="123"/>
                    <a:pt x="0" y="109"/>
                    <a:pt x="0" y="92"/>
                  </a:cubicBezTo>
                  <a:cubicBezTo>
                    <a:pt x="0" y="74"/>
                    <a:pt x="3" y="59"/>
                    <a:pt x="11" y="45"/>
                  </a:cubicBezTo>
                  <a:cubicBezTo>
                    <a:pt x="18" y="31"/>
                    <a:pt x="29" y="20"/>
                    <a:pt x="42" y="12"/>
                  </a:cubicBezTo>
                  <a:cubicBezTo>
                    <a:pt x="55" y="4"/>
                    <a:pt x="70" y="0"/>
                    <a:pt x="87" y="0"/>
                  </a:cubicBezTo>
                  <a:cubicBezTo>
                    <a:pt x="103" y="0"/>
                    <a:pt x="116" y="3"/>
                    <a:pt x="127" y="7"/>
                  </a:cubicBezTo>
                  <a:cubicBezTo>
                    <a:pt x="127" y="29"/>
                    <a:pt x="127" y="29"/>
                    <a:pt x="127" y="29"/>
                  </a:cubicBezTo>
                  <a:cubicBezTo>
                    <a:pt x="115" y="22"/>
                    <a:pt x="101" y="18"/>
                    <a:pt x="87" y="18"/>
                  </a:cubicBezTo>
                  <a:cubicBezTo>
                    <a:pt x="74" y="18"/>
                    <a:pt x="62" y="21"/>
                    <a:pt x="52" y="27"/>
                  </a:cubicBezTo>
                  <a:cubicBezTo>
                    <a:pt x="42" y="33"/>
                    <a:pt x="34" y="42"/>
                    <a:pt x="29" y="53"/>
                  </a:cubicBezTo>
                  <a:cubicBezTo>
                    <a:pt x="23" y="64"/>
                    <a:pt x="21" y="76"/>
                    <a:pt x="21" y="91"/>
                  </a:cubicBezTo>
                  <a:cubicBezTo>
                    <a:pt x="21" y="104"/>
                    <a:pt x="23" y="116"/>
                    <a:pt x="28" y="127"/>
                  </a:cubicBezTo>
                  <a:cubicBezTo>
                    <a:pt x="34" y="137"/>
                    <a:pt x="41" y="145"/>
                    <a:pt x="50" y="151"/>
                  </a:cubicBezTo>
                  <a:cubicBezTo>
                    <a:pt x="60" y="156"/>
                    <a:pt x="71" y="159"/>
                    <a:pt x="83" y="159"/>
                  </a:cubicBezTo>
                  <a:cubicBezTo>
                    <a:pt x="100" y="159"/>
                    <a:pt x="115" y="155"/>
                    <a:pt x="127" y="148"/>
                  </a:cubicBezTo>
                  <a:lnTo>
                    <a:pt x="127" y="1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 name="Freeform 49"/>
            <p:cNvSpPr>
              <a:spLocks noEditPoints="1"/>
            </p:cNvSpPr>
            <p:nvPr userDrawn="1"/>
          </p:nvSpPr>
          <p:spPr bwMode="auto">
            <a:xfrm>
              <a:off x="3979" y="3939"/>
              <a:ext cx="229" cy="302"/>
            </a:xfrm>
            <a:custGeom>
              <a:avLst/>
              <a:gdLst>
                <a:gd name="T0" fmla="*/ 97 w 97"/>
                <a:gd name="T1" fmla="*/ 125 h 128"/>
                <a:gd name="T2" fmla="*/ 77 w 97"/>
                <a:gd name="T3" fmla="*/ 125 h 128"/>
                <a:gd name="T4" fmla="*/ 77 w 97"/>
                <a:gd name="T5" fmla="*/ 106 h 128"/>
                <a:gd name="T6" fmla="*/ 77 w 97"/>
                <a:gd name="T7" fmla="*/ 106 h 128"/>
                <a:gd name="T8" fmla="*/ 39 w 97"/>
                <a:gd name="T9" fmla="*/ 128 h 128"/>
                <a:gd name="T10" fmla="*/ 11 w 97"/>
                <a:gd name="T11" fmla="*/ 118 h 128"/>
                <a:gd name="T12" fmla="*/ 0 w 97"/>
                <a:gd name="T13" fmla="*/ 93 h 128"/>
                <a:gd name="T14" fmla="*/ 41 w 97"/>
                <a:gd name="T15" fmla="*/ 53 h 128"/>
                <a:gd name="T16" fmla="*/ 77 w 97"/>
                <a:gd name="T17" fmla="*/ 48 h 128"/>
                <a:gd name="T18" fmla="*/ 52 w 97"/>
                <a:gd name="T19" fmla="*/ 17 h 128"/>
                <a:gd name="T20" fmla="*/ 12 w 97"/>
                <a:gd name="T21" fmla="*/ 32 h 128"/>
                <a:gd name="T22" fmla="*/ 12 w 97"/>
                <a:gd name="T23" fmla="*/ 12 h 128"/>
                <a:gd name="T24" fmla="*/ 31 w 97"/>
                <a:gd name="T25" fmla="*/ 4 h 128"/>
                <a:gd name="T26" fmla="*/ 54 w 97"/>
                <a:gd name="T27" fmla="*/ 0 h 128"/>
                <a:gd name="T28" fmla="*/ 97 w 97"/>
                <a:gd name="T29" fmla="*/ 46 h 128"/>
                <a:gd name="T30" fmla="*/ 97 w 97"/>
                <a:gd name="T31" fmla="*/ 125 h 128"/>
                <a:gd name="T32" fmla="*/ 77 w 97"/>
                <a:gd name="T33" fmla="*/ 63 h 128"/>
                <a:gd name="T34" fmla="*/ 48 w 97"/>
                <a:gd name="T35" fmla="*/ 68 h 128"/>
                <a:gd name="T36" fmla="*/ 27 w 97"/>
                <a:gd name="T37" fmla="*/ 75 h 128"/>
                <a:gd name="T38" fmla="*/ 20 w 97"/>
                <a:gd name="T39" fmla="*/ 91 h 128"/>
                <a:gd name="T40" fmla="*/ 27 w 97"/>
                <a:gd name="T41" fmla="*/ 106 h 128"/>
                <a:gd name="T42" fmla="*/ 44 w 97"/>
                <a:gd name="T43" fmla="*/ 111 h 128"/>
                <a:gd name="T44" fmla="*/ 68 w 97"/>
                <a:gd name="T45" fmla="*/ 101 h 128"/>
                <a:gd name="T46" fmla="*/ 77 w 97"/>
                <a:gd name="T47" fmla="*/ 76 h 128"/>
                <a:gd name="T48" fmla="*/ 77 w 97"/>
                <a:gd name="T49" fmla="*/ 6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28">
                  <a:moveTo>
                    <a:pt x="97" y="125"/>
                  </a:moveTo>
                  <a:cubicBezTo>
                    <a:pt x="77" y="125"/>
                    <a:pt x="77" y="125"/>
                    <a:pt x="77" y="125"/>
                  </a:cubicBezTo>
                  <a:cubicBezTo>
                    <a:pt x="77" y="106"/>
                    <a:pt x="77" y="106"/>
                    <a:pt x="77" y="106"/>
                  </a:cubicBezTo>
                  <a:cubicBezTo>
                    <a:pt x="77" y="106"/>
                    <a:pt x="77" y="106"/>
                    <a:pt x="77" y="106"/>
                  </a:cubicBezTo>
                  <a:cubicBezTo>
                    <a:pt x="68" y="121"/>
                    <a:pt x="56" y="128"/>
                    <a:pt x="39" y="128"/>
                  </a:cubicBezTo>
                  <a:cubicBezTo>
                    <a:pt x="28" y="128"/>
                    <a:pt x="18" y="125"/>
                    <a:pt x="11" y="118"/>
                  </a:cubicBezTo>
                  <a:cubicBezTo>
                    <a:pt x="4" y="112"/>
                    <a:pt x="0" y="103"/>
                    <a:pt x="0" y="93"/>
                  </a:cubicBezTo>
                  <a:cubicBezTo>
                    <a:pt x="0" y="70"/>
                    <a:pt x="14" y="57"/>
                    <a:pt x="41" y="53"/>
                  </a:cubicBezTo>
                  <a:cubicBezTo>
                    <a:pt x="77" y="48"/>
                    <a:pt x="77" y="48"/>
                    <a:pt x="77" y="48"/>
                  </a:cubicBezTo>
                  <a:cubicBezTo>
                    <a:pt x="77" y="27"/>
                    <a:pt x="69" y="17"/>
                    <a:pt x="52" y="17"/>
                  </a:cubicBezTo>
                  <a:cubicBezTo>
                    <a:pt x="38" y="17"/>
                    <a:pt x="24" y="22"/>
                    <a:pt x="12" y="32"/>
                  </a:cubicBezTo>
                  <a:cubicBezTo>
                    <a:pt x="12" y="12"/>
                    <a:pt x="12" y="12"/>
                    <a:pt x="12" y="12"/>
                  </a:cubicBezTo>
                  <a:cubicBezTo>
                    <a:pt x="16" y="9"/>
                    <a:pt x="22" y="6"/>
                    <a:pt x="31" y="4"/>
                  </a:cubicBezTo>
                  <a:cubicBezTo>
                    <a:pt x="39" y="1"/>
                    <a:pt x="47" y="0"/>
                    <a:pt x="54" y="0"/>
                  </a:cubicBezTo>
                  <a:cubicBezTo>
                    <a:pt x="83" y="0"/>
                    <a:pt x="97" y="15"/>
                    <a:pt x="97" y="46"/>
                  </a:cubicBezTo>
                  <a:lnTo>
                    <a:pt x="97" y="125"/>
                  </a:lnTo>
                  <a:close/>
                  <a:moveTo>
                    <a:pt x="77" y="63"/>
                  </a:moveTo>
                  <a:cubicBezTo>
                    <a:pt x="48" y="68"/>
                    <a:pt x="48" y="68"/>
                    <a:pt x="48" y="68"/>
                  </a:cubicBezTo>
                  <a:cubicBezTo>
                    <a:pt x="38" y="69"/>
                    <a:pt x="31" y="71"/>
                    <a:pt x="27" y="75"/>
                  </a:cubicBezTo>
                  <a:cubicBezTo>
                    <a:pt x="23" y="78"/>
                    <a:pt x="20" y="84"/>
                    <a:pt x="20" y="91"/>
                  </a:cubicBezTo>
                  <a:cubicBezTo>
                    <a:pt x="20" y="97"/>
                    <a:pt x="23" y="102"/>
                    <a:pt x="27" y="106"/>
                  </a:cubicBezTo>
                  <a:cubicBezTo>
                    <a:pt x="31" y="110"/>
                    <a:pt x="37" y="111"/>
                    <a:pt x="44" y="111"/>
                  </a:cubicBezTo>
                  <a:cubicBezTo>
                    <a:pt x="54" y="111"/>
                    <a:pt x="62" y="108"/>
                    <a:pt x="68" y="101"/>
                  </a:cubicBezTo>
                  <a:cubicBezTo>
                    <a:pt x="74" y="94"/>
                    <a:pt x="77" y="86"/>
                    <a:pt x="77" y="76"/>
                  </a:cubicBezTo>
                  <a:lnTo>
                    <a:pt x="77"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 name="Freeform 50"/>
            <p:cNvSpPr>
              <a:spLocks/>
            </p:cNvSpPr>
            <p:nvPr userDrawn="1"/>
          </p:nvSpPr>
          <p:spPr bwMode="auto">
            <a:xfrm>
              <a:off x="4296" y="3939"/>
              <a:ext cx="238" cy="295"/>
            </a:xfrm>
            <a:custGeom>
              <a:avLst/>
              <a:gdLst>
                <a:gd name="T0" fmla="*/ 101 w 101"/>
                <a:gd name="T1" fmla="*/ 125 h 125"/>
                <a:gd name="T2" fmla="*/ 82 w 101"/>
                <a:gd name="T3" fmla="*/ 125 h 125"/>
                <a:gd name="T4" fmla="*/ 82 w 101"/>
                <a:gd name="T5" fmla="*/ 55 h 125"/>
                <a:gd name="T6" fmla="*/ 53 w 101"/>
                <a:gd name="T7" fmla="*/ 17 h 125"/>
                <a:gd name="T8" fmla="*/ 29 w 101"/>
                <a:gd name="T9" fmla="*/ 28 h 125"/>
                <a:gd name="T10" fmla="*/ 19 w 101"/>
                <a:gd name="T11" fmla="*/ 55 h 125"/>
                <a:gd name="T12" fmla="*/ 19 w 101"/>
                <a:gd name="T13" fmla="*/ 125 h 125"/>
                <a:gd name="T14" fmla="*/ 0 w 101"/>
                <a:gd name="T15" fmla="*/ 125 h 125"/>
                <a:gd name="T16" fmla="*/ 0 w 101"/>
                <a:gd name="T17" fmla="*/ 3 h 125"/>
                <a:gd name="T18" fmla="*/ 19 w 101"/>
                <a:gd name="T19" fmla="*/ 3 h 125"/>
                <a:gd name="T20" fmla="*/ 19 w 101"/>
                <a:gd name="T21" fmla="*/ 23 h 125"/>
                <a:gd name="T22" fmla="*/ 20 w 101"/>
                <a:gd name="T23" fmla="*/ 23 h 125"/>
                <a:gd name="T24" fmla="*/ 60 w 101"/>
                <a:gd name="T25" fmla="*/ 0 h 125"/>
                <a:gd name="T26" fmla="*/ 91 w 101"/>
                <a:gd name="T27" fmla="*/ 13 h 125"/>
                <a:gd name="T28" fmla="*/ 101 w 101"/>
                <a:gd name="T29" fmla="*/ 50 h 125"/>
                <a:gd name="T30" fmla="*/ 101 w 101"/>
                <a:gd name="T31"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 h="125">
                  <a:moveTo>
                    <a:pt x="101" y="125"/>
                  </a:moveTo>
                  <a:cubicBezTo>
                    <a:pt x="82" y="125"/>
                    <a:pt x="82" y="125"/>
                    <a:pt x="82" y="125"/>
                  </a:cubicBezTo>
                  <a:cubicBezTo>
                    <a:pt x="82" y="55"/>
                    <a:pt x="82" y="55"/>
                    <a:pt x="82" y="55"/>
                  </a:cubicBezTo>
                  <a:cubicBezTo>
                    <a:pt x="82" y="30"/>
                    <a:pt x="72" y="17"/>
                    <a:pt x="53" y="17"/>
                  </a:cubicBezTo>
                  <a:cubicBezTo>
                    <a:pt x="44" y="17"/>
                    <a:pt x="36" y="20"/>
                    <a:pt x="29" y="28"/>
                  </a:cubicBezTo>
                  <a:cubicBezTo>
                    <a:pt x="23" y="35"/>
                    <a:pt x="19" y="44"/>
                    <a:pt x="19" y="55"/>
                  </a:cubicBezTo>
                  <a:cubicBezTo>
                    <a:pt x="19" y="125"/>
                    <a:pt x="19" y="125"/>
                    <a:pt x="19" y="125"/>
                  </a:cubicBezTo>
                  <a:cubicBezTo>
                    <a:pt x="0" y="125"/>
                    <a:pt x="0" y="125"/>
                    <a:pt x="0" y="125"/>
                  </a:cubicBezTo>
                  <a:cubicBezTo>
                    <a:pt x="0" y="3"/>
                    <a:pt x="0" y="3"/>
                    <a:pt x="0" y="3"/>
                  </a:cubicBezTo>
                  <a:cubicBezTo>
                    <a:pt x="19" y="3"/>
                    <a:pt x="19" y="3"/>
                    <a:pt x="19" y="3"/>
                  </a:cubicBezTo>
                  <a:cubicBezTo>
                    <a:pt x="19" y="23"/>
                    <a:pt x="19" y="23"/>
                    <a:pt x="19" y="23"/>
                  </a:cubicBezTo>
                  <a:cubicBezTo>
                    <a:pt x="20" y="23"/>
                    <a:pt x="20" y="23"/>
                    <a:pt x="20" y="23"/>
                  </a:cubicBezTo>
                  <a:cubicBezTo>
                    <a:pt x="29" y="8"/>
                    <a:pt x="42" y="0"/>
                    <a:pt x="60" y="0"/>
                  </a:cubicBezTo>
                  <a:cubicBezTo>
                    <a:pt x="73" y="0"/>
                    <a:pt x="84" y="4"/>
                    <a:pt x="91" y="13"/>
                  </a:cubicBezTo>
                  <a:cubicBezTo>
                    <a:pt x="98" y="22"/>
                    <a:pt x="101" y="34"/>
                    <a:pt x="101" y="50"/>
                  </a:cubicBezTo>
                  <a:lnTo>
                    <a:pt x="101" y="1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9" name="Freeform 51"/>
            <p:cNvSpPr>
              <a:spLocks noEditPoints="1"/>
            </p:cNvSpPr>
            <p:nvPr userDrawn="1"/>
          </p:nvSpPr>
          <p:spPr bwMode="auto">
            <a:xfrm>
              <a:off x="4598" y="3939"/>
              <a:ext cx="227" cy="302"/>
            </a:xfrm>
            <a:custGeom>
              <a:avLst/>
              <a:gdLst>
                <a:gd name="T0" fmla="*/ 96 w 96"/>
                <a:gd name="T1" fmla="*/ 125 h 128"/>
                <a:gd name="T2" fmla="*/ 77 w 96"/>
                <a:gd name="T3" fmla="*/ 125 h 128"/>
                <a:gd name="T4" fmla="*/ 77 w 96"/>
                <a:gd name="T5" fmla="*/ 106 h 128"/>
                <a:gd name="T6" fmla="*/ 76 w 96"/>
                <a:gd name="T7" fmla="*/ 106 h 128"/>
                <a:gd name="T8" fmla="*/ 39 w 96"/>
                <a:gd name="T9" fmla="*/ 128 h 128"/>
                <a:gd name="T10" fmla="*/ 11 w 96"/>
                <a:gd name="T11" fmla="*/ 118 h 128"/>
                <a:gd name="T12" fmla="*/ 0 w 96"/>
                <a:gd name="T13" fmla="*/ 93 h 128"/>
                <a:gd name="T14" fmla="*/ 40 w 96"/>
                <a:gd name="T15" fmla="*/ 53 h 128"/>
                <a:gd name="T16" fmla="*/ 77 w 96"/>
                <a:gd name="T17" fmla="*/ 48 h 128"/>
                <a:gd name="T18" fmla="*/ 52 w 96"/>
                <a:gd name="T19" fmla="*/ 17 h 128"/>
                <a:gd name="T20" fmla="*/ 12 w 96"/>
                <a:gd name="T21" fmla="*/ 32 h 128"/>
                <a:gd name="T22" fmla="*/ 12 w 96"/>
                <a:gd name="T23" fmla="*/ 12 h 128"/>
                <a:gd name="T24" fmla="*/ 30 w 96"/>
                <a:gd name="T25" fmla="*/ 4 h 128"/>
                <a:gd name="T26" fmla="*/ 53 w 96"/>
                <a:gd name="T27" fmla="*/ 0 h 128"/>
                <a:gd name="T28" fmla="*/ 96 w 96"/>
                <a:gd name="T29" fmla="*/ 46 h 128"/>
                <a:gd name="T30" fmla="*/ 96 w 96"/>
                <a:gd name="T31" fmla="*/ 125 h 128"/>
                <a:gd name="T32" fmla="*/ 77 w 96"/>
                <a:gd name="T33" fmla="*/ 63 h 128"/>
                <a:gd name="T34" fmla="*/ 47 w 96"/>
                <a:gd name="T35" fmla="*/ 68 h 128"/>
                <a:gd name="T36" fmla="*/ 26 w 96"/>
                <a:gd name="T37" fmla="*/ 75 h 128"/>
                <a:gd name="T38" fmla="*/ 20 w 96"/>
                <a:gd name="T39" fmla="*/ 91 h 128"/>
                <a:gd name="T40" fmla="*/ 27 w 96"/>
                <a:gd name="T41" fmla="*/ 106 h 128"/>
                <a:gd name="T42" fmla="*/ 43 w 96"/>
                <a:gd name="T43" fmla="*/ 111 h 128"/>
                <a:gd name="T44" fmla="*/ 67 w 96"/>
                <a:gd name="T45" fmla="*/ 101 h 128"/>
                <a:gd name="T46" fmla="*/ 77 w 96"/>
                <a:gd name="T47" fmla="*/ 76 h 128"/>
                <a:gd name="T48" fmla="*/ 77 w 96"/>
                <a:gd name="T49" fmla="*/ 6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6" h="128">
                  <a:moveTo>
                    <a:pt x="96" y="125"/>
                  </a:moveTo>
                  <a:cubicBezTo>
                    <a:pt x="77" y="125"/>
                    <a:pt x="77" y="125"/>
                    <a:pt x="77" y="125"/>
                  </a:cubicBezTo>
                  <a:cubicBezTo>
                    <a:pt x="77" y="106"/>
                    <a:pt x="77" y="106"/>
                    <a:pt x="77" y="106"/>
                  </a:cubicBezTo>
                  <a:cubicBezTo>
                    <a:pt x="76" y="106"/>
                    <a:pt x="76" y="106"/>
                    <a:pt x="76" y="106"/>
                  </a:cubicBezTo>
                  <a:cubicBezTo>
                    <a:pt x="68" y="121"/>
                    <a:pt x="55" y="128"/>
                    <a:pt x="39" y="128"/>
                  </a:cubicBezTo>
                  <a:cubicBezTo>
                    <a:pt x="27" y="128"/>
                    <a:pt x="18" y="125"/>
                    <a:pt x="11" y="118"/>
                  </a:cubicBezTo>
                  <a:cubicBezTo>
                    <a:pt x="3" y="112"/>
                    <a:pt x="0" y="103"/>
                    <a:pt x="0" y="93"/>
                  </a:cubicBezTo>
                  <a:cubicBezTo>
                    <a:pt x="0" y="70"/>
                    <a:pt x="13" y="57"/>
                    <a:pt x="40" y="53"/>
                  </a:cubicBezTo>
                  <a:cubicBezTo>
                    <a:pt x="77" y="48"/>
                    <a:pt x="77" y="48"/>
                    <a:pt x="77" y="48"/>
                  </a:cubicBezTo>
                  <a:cubicBezTo>
                    <a:pt x="77" y="27"/>
                    <a:pt x="68" y="17"/>
                    <a:pt x="52" y="17"/>
                  </a:cubicBezTo>
                  <a:cubicBezTo>
                    <a:pt x="37" y="17"/>
                    <a:pt x="24" y="22"/>
                    <a:pt x="12" y="32"/>
                  </a:cubicBezTo>
                  <a:cubicBezTo>
                    <a:pt x="12" y="12"/>
                    <a:pt x="12" y="12"/>
                    <a:pt x="12" y="12"/>
                  </a:cubicBezTo>
                  <a:cubicBezTo>
                    <a:pt x="15" y="9"/>
                    <a:pt x="22" y="6"/>
                    <a:pt x="30" y="4"/>
                  </a:cubicBezTo>
                  <a:cubicBezTo>
                    <a:pt x="39" y="1"/>
                    <a:pt x="47" y="0"/>
                    <a:pt x="53" y="0"/>
                  </a:cubicBezTo>
                  <a:cubicBezTo>
                    <a:pt x="82" y="0"/>
                    <a:pt x="96" y="15"/>
                    <a:pt x="96" y="46"/>
                  </a:cubicBezTo>
                  <a:lnTo>
                    <a:pt x="96" y="125"/>
                  </a:lnTo>
                  <a:close/>
                  <a:moveTo>
                    <a:pt x="77" y="63"/>
                  </a:moveTo>
                  <a:cubicBezTo>
                    <a:pt x="47" y="68"/>
                    <a:pt x="47" y="68"/>
                    <a:pt x="47" y="68"/>
                  </a:cubicBezTo>
                  <a:cubicBezTo>
                    <a:pt x="37" y="69"/>
                    <a:pt x="30" y="71"/>
                    <a:pt x="26" y="75"/>
                  </a:cubicBezTo>
                  <a:cubicBezTo>
                    <a:pt x="22" y="78"/>
                    <a:pt x="20" y="84"/>
                    <a:pt x="20" y="91"/>
                  </a:cubicBezTo>
                  <a:cubicBezTo>
                    <a:pt x="20" y="97"/>
                    <a:pt x="22" y="102"/>
                    <a:pt x="27" y="106"/>
                  </a:cubicBezTo>
                  <a:cubicBezTo>
                    <a:pt x="31" y="110"/>
                    <a:pt x="37" y="111"/>
                    <a:pt x="43" y="111"/>
                  </a:cubicBezTo>
                  <a:cubicBezTo>
                    <a:pt x="53" y="111"/>
                    <a:pt x="61" y="108"/>
                    <a:pt x="67" y="101"/>
                  </a:cubicBezTo>
                  <a:cubicBezTo>
                    <a:pt x="74" y="94"/>
                    <a:pt x="77" y="86"/>
                    <a:pt x="77" y="76"/>
                  </a:cubicBezTo>
                  <a:lnTo>
                    <a:pt x="77"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0" name="Freeform 52"/>
            <p:cNvSpPr>
              <a:spLocks noEditPoints="1"/>
            </p:cNvSpPr>
            <p:nvPr userDrawn="1"/>
          </p:nvSpPr>
          <p:spPr bwMode="auto">
            <a:xfrm>
              <a:off x="4892" y="3806"/>
              <a:ext cx="267" cy="435"/>
            </a:xfrm>
            <a:custGeom>
              <a:avLst/>
              <a:gdLst>
                <a:gd name="T0" fmla="*/ 113 w 113"/>
                <a:gd name="T1" fmla="*/ 181 h 184"/>
                <a:gd name="T2" fmla="*/ 93 w 113"/>
                <a:gd name="T3" fmla="*/ 181 h 184"/>
                <a:gd name="T4" fmla="*/ 93 w 113"/>
                <a:gd name="T5" fmla="*/ 160 h 184"/>
                <a:gd name="T6" fmla="*/ 92 w 113"/>
                <a:gd name="T7" fmla="*/ 160 h 184"/>
                <a:gd name="T8" fmla="*/ 51 w 113"/>
                <a:gd name="T9" fmla="*/ 184 h 184"/>
                <a:gd name="T10" fmla="*/ 14 w 113"/>
                <a:gd name="T11" fmla="*/ 167 h 184"/>
                <a:gd name="T12" fmla="*/ 0 w 113"/>
                <a:gd name="T13" fmla="*/ 123 h 184"/>
                <a:gd name="T14" fmla="*/ 15 w 113"/>
                <a:gd name="T15" fmla="*/ 74 h 184"/>
                <a:gd name="T16" fmla="*/ 56 w 113"/>
                <a:gd name="T17" fmla="*/ 56 h 184"/>
                <a:gd name="T18" fmla="*/ 92 w 113"/>
                <a:gd name="T19" fmla="*/ 76 h 184"/>
                <a:gd name="T20" fmla="*/ 93 w 113"/>
                <a:gd name="T21" fmla="*/ 76 h 184"/>
                <a:gd name="T22" fmla="*/ 93 w 113"/>
                <a:gd name="T23" fmla="*/ 0 h 184"/>
                <a:gd name="T24" fmla="*/ 113 w 113"/>
                <a:gd name="T25" fmla="*/ 0 h 184"/>
                <a:gd name="T26" fmla="*/ 113 w 113"/>
                <a:gd name="T27" fmla="*/ 181 h 184"/>
                <a:gd name="T28" fmla="*/ 93 w 113"/>
                <a:gd name="T29" fmla="*/ 126 h 184"/>
                <a:gd name="T30" fmla="*/ 93 w 113"/>
                <a:gd name="T31" fmla="*/ 108 h 184"/>
                <a:gd name="T32" fmla="*/ 83 w 113"/>
                <a:gd name="T33" fmla="*/ 83 h 184"/>
                <a:gd name="T34" fmla="*/ 58 w 113"/>
                <a:gd name="T35" fmla="*/ 73 h 184"/>
                <a:gd name="T36" fmla="*/ 30 w 113"/>
                <a:gd name="T37" fmla="*/ 86 h 184"/>
                <a:gd name="T38" fmla="*/ 20 w 113"/>
                <a:gd name="T39" fmla="*/ 122 h 184"/>
                <a:gd name="T40" fmla="*/ 30 w 113"/>
                <a:gd name="T41" fmla="*/ 155 h 184"/>
                <a:gd name="T42" fmla="*/ 56 w 113"/>
                <a:gd name="T43" fmla="*/ 167 h 184"/>
                <a:gd name="T44" fmla="*/ 83 w 113"/>
                <a:gd name="T45" fmla="*/ 156 h 184"/>
                <a:gd name="T46" fmla="*/ 93 w 113"/>
                <a:gd name="T47" fmla="*/ 126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3" h="184">
                  <a:moveTo>
                    <a:pt x="113" y="181"/>
                  </a:moveTo>
                  <a:cubicBezTo>
                    <a:pt x="93" y="181"/>
                    <a:pt x="93" y="181"/>
                    <a:pt x="93" y="181"/>
                  </a:cubicBezTo>
                  <a:cubicBezTo>
                    <a:pt x="93" y="160"/>
                    <a:pt x="93" y="160"/>
                    <a:pt x="93" y="160"/>
                  </a:cubicBezTo>
                  <a:cubicBezTo>
                    <a:pt x="92" y="160"/>
                    <a:pt x="92" y="160"/>
                    <a:pt x="92" y="160"/>
                  </a:cubicBezTo>
                  <a:cubicBezTo>
                    <a:pt x="83" y="176"/>
                    <a:pt x="69" y="184"/>
                    <a:pt x="51" y="184"/>
                  </a:cubicBezTo>
                  <a:cubicBezTo>
                    <a:pt x="35" y="184"/>
                    <a:pt x="23" y="179"/>
                    <a:pt x="14" y="167"/>
                  </a:cubicBezTo>
                  <a:cubicBezTo>
                    <a:pt x="5" y="156"/>
                    <a:pt x="0" y="142"/>
                    <a:pt x="0" y="123"/>
                  </a:cubicBezTo>
                  <a:cubicBezTo>
                    <a:pt x="0" y="103"/>
                    <a:pt x="5" y="87"/>
                    <a:pt x="15" y="74"/>
                  </a:cubicBezTo>
                  <a:cubicBezTo>
                    <a:pt x="25" y="62"/>
                    <a:pt x="39" y="56"/>
                    <a:pt x="56" y="56"/>
                  </a:cubicBezTo>
                  <a:cubicBezTo>
                    <a:pt x="73" y="56"/>
                    <a:pt x="85" y="63"/>
                    <a:pt x="92" y="76"/>
                  </a:cubicBezTo>
                  <a:cubicBezTo>
                    <a:pt x="93" y="76"/>
                    <a:pt x="93" y="76"/>
                    <a:pt x="93" y="76"/>
                  </a:cubicBezTo>
                  <a:cubicBezTo>
                    <a:pt x="93" y="0"/>
                    <a:pt x="93" y="0"/>
                    <a:pt x="93" y="0"/>
                  </a:cubicBezTo>
                  <a:cubicBezTo>
                    <a:pt x="113" y="0"/>
                    <a:pt x="113" y="0"/>
                    <a:pt x="113" y="0"/>
                  </a:cubicBezTo>
                  <a:lnTo>
                    <a:pt x="113" y="181"/>
                  </a:lnTo>
                  <a:close/>
                  <a:moveTo>
                    <a:pt x="93" y="126"/>
                  </a:moveTo>
                  <a:cubicBezTo>
                    <a:pt x="93" y="108"/>
                    <a:pt x="93" y="108"/>
                    <a:pt x="93" y="108"/>
                  </a:cubicBezTo>
                  <a:cubicBezTo>
                    <a:pt x="93" y="98"/>
                    <a:pt x="90" y="89"/>
                    <a:pt x="83" y="83"/>
                  </a:cubicBezTo>
                  <a:cubicBezTo>
                    <a:pt x="76" y="76"/>
                    <a:pt x="68" y="73"/>
                    <a:pt x="58" y="73"/>
                  </a:cubicBezTo>
                  <a:cubicBezTo>
                    <a:pt x="47" y="73"/>
                    <a:pt x="37" y="77"/>
                    <a:pt x="30" y="86"/>
                  </a:cubicBezTo>
                  <a:cubicBezTo>
                    <a:pt x="23" y="94"/>
                    <a:pt x="20" y="107"/>
                    <a:pt x="20" y="122"/>
                  </a:cubicBezTo>
                  <a:cubicBezTo>
                    <a:pt x="20" y="136"/>
                    <a:pt x="23" y="147"/>
                    <a:pt x="30" y="155"/>
                  </a:cubicBezTo>
                  <a:cubicBezTo>
                    <a:pt x="36" y="163"/>
                    <a:pt x="45" y="167"/>
                    <a:pt x="56" y="167"/>
                  </a:cubicBezTo>
                  <a:cubicBezTo>
                    <a:pt x="67" y="167"/>
                    <a:pt x="76" y="164"/>
                    <a:pt x="83" y="156"/>
                  </a:cubicBezTo>
                  <a:cubicBezTo>
                    <a:pt x="90" y="148"/>
                    <a:pt x="93" y="138"/>
                    <a:pt x="93"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1" name="Freeform 53"/>
            <p:cNvSpPr>
              <a:spLocks noEditPoints="1"/>
            </p:cNvSpPr>
            <p:nvPr userDrawn="1"/>
          </p:nvSpPr>
          <p:spPr bwMode="auto">
            <a:xfrm>
              <a:off x="5228" y="3939"/>
              <a:ext cx="229" cy="302"/>
            </a:xfrm>
            <a:custGeom>
              <a:avLst/>
              <a:gdLst>
                <a:gd name="T0" fmla="*/ 97 w 97"/>
                <a:gd name="T1" fmla="*/ 125 h 128"/>
                <a:gd name="T2" fmla="*/ 77 w 97"/>
                <a:gd name="T3" fmla="*/ 125 h 128"/>
                <a:gd name="T4" fmla="*/ 77 w 97"/>
                <a:gd name="T5" fmla="*/ 106 h 128"/>
                <a:gd name="T6" fmla="*/ 77 w 97"/>
                <a:gd name="T7" fmla="*/ 106 h 128"/>
                <a:gd name="T8" fmla="*/ 39 w 97"/>
                <a:gd name="T9" fmla="*/ 128 h 128"/>
                <a:gd name="T10" fmla="*/ 11 w 97"/>
                <a:gd name="T11" fmla="*/ 118 h 128"/>
                <a:gd name="T12" fmla="*/ 0 w 97"/>
                <a:gd name="T13" fmla="*/ 93 h 128"/>
                <a:gd name="T14" fmla="*/ 40 w 97"/>
                <a:gd name="T15" fmla="*/ 53 h 128"/>
                <a:gd name="T16" fmla="*/ 77 w 97"/>
                <a:gd name="T17" fmla="*/ 48 h 128"/>
                <a:gd name="T18" fmla="*/ 52 w 97"/>
                <a:gd name="T19" fmla="*/ 17 h 128"/>
                <a:gd name="T20" fmla="*/ 12 w 97"/>
                <a:gd name="T21" fmla="*/ 32 h 128"/>
                <a:gd name="T22" fmla="*/ 12 w 97"/>
                <a:gd name="T23" fmla="*/ 12 h 128"/>
                <a:gd name="T24" fmla="*/ 30 w 97"/>
                <a:gd name="T25" fmla="*/ 4 h 128"/>
                <a:gd name="T26" fmla="*/ 54 w 97"/>
                <a:gd name="T27" fmla="*/ 0 h 128"/>
                <a:gd name="T28" fmla="*/ 97 w 97"/>
                <a:gd name="T29" fmla="*/ 46 h 128"/>
                <a:gd name="T30" fmla="*/ 97 w 97"/>
                <a:gd name="T31" fmla="*/ 125 h 128"/>
                <a:gd name="T32" fmla="*/ 77 w 97"/>
                <a:gd name="T33" fmla="*/ 63 h 128"/>
                <a:gd name="T34" fmla="*/ 47 w 97"/>
                <a:gd name="T35" fmla="*/ 68 h 128"/>
                <a:gd name="T36" fmla="*/ 26 w 97"/>
                <a:gd name="T37" fmla="*/ 75 h 128"/>
                <a:gd name="T38" fmla="*/ 20 w 97"/>
                <a:gd name="T39" fmla="*/ 91 h 128"/>
                <a:gd name="T40" fmla="*/ 27 w 97"/>
                <a:gd name="T41" fmla="*/ 106 h 128"/>
                <a:gd name="T42" fmla="*/ 44 w 97"/>
                <a:gd name="T43" fmla="*/ 111 h 128"/>
                <a:gd name="T44" fmla="*/ 68 w 97"/>
                <a:gd name="T45" fmla="*/ 101 h 128"/>
                <a:gd name="T46" fmla="*/ 77 w 97"/>
                <a:gd name="T47" fmla="*/ 76 h 128"/>
                <a:gd name="T48" fmla="*/ 77 w 97"/>
                <a:gd name="T49" fmla="*/ 63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7" h="128">
                  <a:moveTo>
                    <a:pt x="97" y="125"/>
                  </a:moveTo>
                  <a:cubicBezTo>
                    <a:pt x="77" y="125"/>
                    <a:pt x="77" y="125"/>
                    <a:pt x="77" y="125"/>
                  </a:cubicBezTo>
                  <a:cubicBezTo>
                    <a:pt x="77" y="106"/>
                    <a:pt x="77" y="106"/>
                    <a:pt x="77" y="106"/>
                  </a:cubicBezTo>
                  <a:cubicBezTo>
                    <a:pt x="77" y="106"/>
                    <a:pt x="77" y="106"/>
                    <a:pt x="77" y="106"/>
                  </a:cubicBezTo>
                  <a:cubicBezTo>
                    <a:pt x="68" y="121"/>
                    <a:pt x="56" y="128"/>
                    <a:pt x="39" y="128"/>
                  </a:cubicBezTo>
                  <a:cubicBezTo>
                    <a:pt x="27" y="128"/>
                    <a:pt x="18" y="125"/>
                    <a:pt x="11" y="118"/>
                  </a:cubicBezTo>
                  <a:cubicBezTo>
                    <a:pt x="4" y="112"/>
                    <a:pt x="0" y="103"/>
                    <a:pt x="0" y="93"/>
                  </a:cubicBezTo>
                  <a:cubicBezTo>
                    <a:pt x="0" y="70"/>
                    <a:pt x="14" y="57"/>
                    <a:pt x="40" y="53"/>
                  </a:cubicBezTo>
                  <a:cubicBezTo>
                    <a:pt x="77" y="48"/>
                    <a:pt x="77" y="48"/>
                    <a:pt x="77" y="48"/>
                  </a:cubicBezTo>
                  <a:cubicBezTo>
                    <a:pt x="77" y="27"/>
                    <a:pt x="69" y="17"/>
                    <a:pt x="52" y="17"/>
                  </a:cubicBezTo>
                  <a:cubicBezTo>
                    <a:pt x="37" y="17"/>
                    <a:pt x="24" y="22"/>
                    <a:pt x="12" y="32"/>
                  </a:cubicBezTo>
                  <a:cubicBezTo>
                    <a:pt x="12" y="12"/>
                    <a:pt x="12" y="12"/>
                    <a:pt x="12" y="12"/>
                  </a:cubicBezTo>
                  <a:cubicBezTo>
                    <a:pt x="16" y="9"/>
                    <a:pt x="22" y="6"/>
                    <a:pt x="30" y="4"/>
                  </a:cubicBezTo>
                  <a:cubicBezTo>
                    <a:pt x="39" y="1"/>
                    <a:pt x="47" y="0"/>
                    <a:pt x="54" y="0"/>
                  </a:cubicBezTo>
                  <a:cubicBezTo>
                    <a:pt x="82" y="0"/>
                    <a:pt x="97" y="15"/>
                    <a:pt x="97" y="46"/>
                  </a:cubicBezTo>
                  <a:lnTo>
                    <a:pt x="97" y="125"/>
                  </a:lnTo>
                  <a:close/>
                  <a:moveTo>
                    <a:pt x="77" y="63"/>
                  </a:moveTo>
                  <a:cubicBezTo>
                    <a:pt x="47" y="68"/>
                    <a:pt x="47" y="68"/>
                    <a:pt x="47" y="68"/>
                  </a:cubicBezTo>
                  <a:cubicBezTo>
                    <a:pt x="37" y="69"/>
                    <a:pt x="30" y="71"/>
                    <a:pt x="26" y="75"/>
                  </a:cubicBezTo>
                  <a:cubicBezTo>
                    <a:pt x="22" y="78"/>
                    <a:pt x="20" y="84"/>
                    <a:pt x="20" y="91"/>
                  </a:cubicBezTo>
                  <a:cubicBezTo>
                    <a:pt x="20" y="97"/>
                    <a:pt x="22" y="102"/>
                    <a:pt x="27" y="106"/>
                  </a:cubicBezTo>
                  <a:cubicBezTo>
                    <a:pt x="31" y="110"/>
                    <a:pt x="37" y="111"/>
                    <a:pt x="44" y="111"/>
                  </a:cubicBezTo>
                  <a:cubicBezTo>
                    <a:pt x="53" y="111"/>
                    <a:pt x="61" y="108"/>
                    <a:pt x="68" y="101"/>
                  </a:cubicBezTo>
                  <a:cubicBezTo>
                    <a:pt x="74" y="94"/>
                    <a:pt x="77" y="86"/>
                    <a:pt x="77" y="76"/>
                  </a:cubicBezTo>
                  <a:lnTo>
                    <a:pt x="77"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2" name="Freeform 54"/>
            <p:cNvSpPr>
              <a:spLocks/>
            </p:cNvSpPr>
            <p:nvPr userDrawn="1"/>
          </p:nvSpPr>
          <p:spPr bwMode="auto">
            <a:xfrm>
              <a:off x="1386" y="4610"/>
              <a:ext cx="151" cy="412"/>
            </a:xfrm>
            <a:custGeom>
              <a:avLst/>
              <a:gdLst>
                <a:gd name="T0" fmla="*/ 64 w 64"/>
                <a:gd name="T1" fmla="*/ 110 h 174"/>
                <a:gd name="T2" fmla="*/ 51 w 64"/>
                <a:gd name="T3" fmla="*/ 157 h 174"/>
                <a:gd name="T4" fmla="*/ 16 w 64"/>
                <a:gd name="T5" fmla="*/ 174 h 174"/>
                <a:gd name="T6" fmla="*/ 0 w 64"/>
                <a:gd name="T7" fmla="*/ 171 h 174"/>
                <a:gd name="T8" fmla="*/ 0 w 64"/>
                <a:gd name="T9" fmla="*/ 151 h 174"/>
                <a:gd name="T10" fmla="*/ 17 w 64"/>
                <a:gd name="T11" fmla="*/ 156 h 174"/>
                <a:gd name="T12" fmla="*/ 44 w 64"/>
                <a:gd name="T13" fmla="*/ 110 h 174"/>
                <a:gd name="T14" fmla="*/ 44 w 64"/>
                <a:gd name="T15" fmla="*/ 0 h 174"/>
                <a:gd name="T16" fmla="*/ 64 w 64"/>
                <a:gd name="T17" fmla="*/ 0 h 174"/>
                <a:gd name="T18" fmla="*/ 64 w 64"/>
                <a:gd name="T19" fmla="*/ 11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174">
                  <a:moveTo>
                    <a:pt x="64" y="110"/>
                  </a:moveTo>
                  <a:cubicBezTo>
                    <a:pt x="64" y="129"/>
                    <a:pt x="59" y="145"/>
                    <a:pt x="51" y="157"/>
                  </a:cubicBezTo>
                  <a:cubicBezTo>
                    <a:pt x="43" y="168"/>
                    <a:pt x="31" y="174"/>
                    <a:pt x="16" y="174"/>
                  </a:cubicBezTo>
                  <a:cubicBezTo>
                    <a:pt x="10" y="174"/>
                    <a:pt x="4" y="173"/>
                    <a:pt x="0" y="171"/>
                  </a:cubicBezTo>
                  <a:cubicBezTo>
                    <a:pt x="0" y="151"/>
                    <a:pt x="0" y="151"/>
                    <a:pt x="0" y="151"/>
                  </a:cubicBezTo>
                  <a:cubicBezTo>
                    <a:pt x="4" y="154"/>
                    <a:pt x="10" y="156"/>
                    <a:pt x="17" y="156"/>
                  </a:cubicBezTo>
                  <a:cubicBezTo>
                    <a:pt x="35" y="156"/>
                    <a:pt x="44" y="140"/>
                    <a:pt x="44" y="110"/>
                  </a:cubicBezTo>
                  <a:cubicBezTo>
                    <a:pt x="44" y="0"/>
                    <a:pt x="44" y="0"/>
                    <a:pt x="44" y="0"/>
                  </a:cubicBezTo>
                  <a:cubicBezTo>
                    <a:pt x="64" y="0"/>
                    <a:pt x="64" y="0"/>
                    <a:pt x="64" y="0"/>
                  </a:cubicBezTo>
                  <a:lnTo>
                    <a:pt x="64" y="1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3" name="Freeform 55"/>
            <p:cNvSpPr>
              <a:spLocks/>
            </p:cNvSpPr>
            <p:nvPr userDrawn="1"/>
          </p:nvSpPr>
          <p:spPr bwMode="auto">
            <a:xfrm>
              <a:off x="1627" y="4726"/>
              <a:ext cx="239" cy="296"/>
            </a:xfrm>
            <a:custGeom>
              <a:avLst/>
              <a:gdLst>
                <a:gd name="T0" fmla="*/ 101 w 101"/>
                <a:gd name="T1" fmla="*/ 122 h 125"/>
                <a:gd name="T2" fmla="*/ 82 w 101"/>
                <a:gd name="T3" fmla="*/ 122 h 125"/>
                <a:gd name="T4" fmla="*/ 82 w 101"/>
                <a:gd name="T5" fmla="*/ 103 h 125"/>
                <a:gd name="T6" fmla="*/ 81 w 101"/>
                <a:gd name="T7" fmla="*/ 103 h 125"/>
                <a:gd name="T8" fmla="*/ 43 w 101"/>
                <a:gd name="T9" fmla="*/ 125 h 125"/>
                <a:gd name="T10" fmla="*/ 0 w 101"/>
                <a:gd name="T11" fmla="*/ 73 h 125"/>
                <a:gd name="T12" fmla="*/ 0 w 101"/>
                <a:gd name="T13" fmla="*/ 0 h 125"/>
                <a:gd name="T14" fmla="*/ 19 w 101"/>
                <a:gd name="T15" fmla="*/ 0 h 125"/>
                <a:gd name="T16" fmla="*/ 19 w 101"/>
                <a:gd name="T17" fmla="*/ 70 h 125"/>
                <a:gd name="T18" fmla="*/ 49 w 101"/>
                <a:gd name="T19" fmla="*/ 108 h 125"/>
                <a:gd name="T20" fmla="*/ 72 w 101"/>
                <a:gd name="T21" fmla="*/ 98 h 125"/>
                <a:gd name="T22" fmla="*/ 82 w 101"/>
                <a:gd name="T23" fmla="*/ 70 h 125"/>
                <a:gd name="T24" fmla="*/ 82 w 101"/>
                <a:gd name="T25" fmla="*/ 0 h 125"/>
                <a:gd name="T26" fmla="*/ 101 w 101"/>
                <a:gd name="T27" fmla="*/ 0 h 125"/>
                <a:gd name="T28" fmla="*/ 101 w 101"/>
                <a:gd name="T29" fmla="*/ 12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 h="125">
                  <a:moveTo>
                    <a:pt x="101" y="122"/>
                  </a:moveTo>
                  <a:cubicBezTo>
                    <a:pt x="82" y="122"/>
                    <a:pt x="82" y="122"/>
                    <a:pt x="82" y="122"/>
                  </a:cubicBezTo>
                  <a:cubicBezTo>
                    <a:pt x="82" y="103"/>
                    <a:pt x="82" y="103"/>
                    <a:pt x="82" y="103"/>
                  </a:cubicBezTo>
                  <a:cubicBezTo>
                    <a:pt x="81" y="103"/>
                    <a:pt x="81" y="103"/>
                    <a:pt x="81" y="103"/>
                  </a:cubicBezTo>
                  <a:cubicBezTo>
                    <a:pt x="73" y="117"/>
                    <a:pt x="60" y="125"/>
                    <a:pt x="43" y="125"/>
                  </a:cubicBezTo>
                  <a:cubicBezTo>
                    <a:pt x="14" y="125"/>
                    <a:pt x="0" y="108"/>
                    <a:pt x="0" y="73"/>
                  </a:cubicBezTo>
                  <a:cubicBezTo>
                    <a:pt x="0" y="0"/>
                    <a:pt x="0" y="0"/>
                    <a:pt x="0" y="0"/>
                  </a:cubicBezTo>
                  <a:cubicBezTo>
                    <a:pt x="19" y="0"/>
                    <a:pt x="19" y="0"/>
                    <a:pt x="19" y="0"/>
                  </a:cubicBezTo>
                  <a:cubicBezTo>
                    <a:pt x="19" y="70"/>
                    <a:pt x="19" y="70"/>
                    <a:pt x="19" y="70"/>
                  </a:cubicBezTo>
                  <a:cubicBezTo>
                    <a:pt x="19" y="95"/>
                    <a:pt x="29" y="108"/>
                    <a:pt x="49" y="108"/>
                  </a:cubicBezTo>
                  <a:cubicBezTo>
                    <a:pt x="59" y="108"/>
                    <a:pt x="66" y="105"/>
                    <a:pt x="72" y="98"/>
                  </a:cubicBezTo>
                  <a:cubicBezTo>
                    <a:pt x="78" y="91"/>
                    <a:pt x="82" y="81"/>
                    <a:pt x="82" y="70"/>
                  </a:cubicBezTo>
                  <a:cubicBezTo>
                    <a:pt x="82" y="0"/>
                    <a:pt x="82" y="0"/>
                    <a:pt x="82" y="0"/>
                  </a:cubicBezTo>
                  <a:cubicBezTo>
                    <a:pt x="101" y="0"/>
                    <a:pt x="101" y="0"/>
                    <a:pt x="101" y="0"/>
                  </a:cubicBezTo>
                  <a:lnTo>
                    <a:pt x="101"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4" name="Rectangle 56"/>
            <p:cNvSpPr>
              <a:spLocks noChangeArrowheads="1"/>
            </p:cNvSpPr>
            <p:nvPr userDrawn="1"/>
          </p:nvSpPr>
          <p:spPr bwMode="auto">
            <a:xfrm>
              <a:off x="1961" y="4587"/>
              <a:ext cx="45" cy="42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5" name="Freeform 57"/>
            <p:cNvSpPr>
              <a:spLocks/>
            </p:cNvSpPr>
            <p:nvPr userDrawn="1"/>
          </p:nvSpPr>
          <p:spPr bwMode="auto">
            <a:xfrm>
              <a:off x="2058" y="4726"/>
              <a:ext cx="272" cy="423"/>
            </a:xfrm>
            <a:custGeom>
              <a:avLst/>
              <a:gdLst>
                <a:gd name="T0" fmla="*/ 115 w 115"/>
                <a:gd name="T1" fmla="*/ 0 h 179"/>
                <a:gd name="T2" fmla="*/ 59 w 115"/>
                <a:gd name="T3" fmla="*/ 141 h 179"/>
                <a:gd name="T4" fmla="*/ 17 w 115"/>
                <a:gd name="T5" fmla="*/ 179 h 179"/>
                <a:gd name="T6" fmla="*/ 4 w 115"/>
                <a:gd name="T7" fmla="*/ 178 h 179"/>
                <a:gd name="T8" fmla="*/ 4 w 115"/>
                <a:gd name="T9" fmla="*/ 160 h 179"/>
                <a:gd name="T10" fmla="*/ 15 w 115"/>
                <a:gd name="T11" fmla="*/ 162 h 179"/>
                <a:gd name="T12" fmla="*/ 38 w 115"/>
                <a:gd name="T13" fmla="*/ 145 h 179"/>
                <a:gd name="T14" fmla="*/ 47 w 115"/>
                <a:gd name="T15" fmla="*/ 122 h 179"/>
                <a:gd name="T16" fmla="*/ 0 w 115"/>
                <a:gd name="T17" fmla="*/ 0 h 179"/>
                <a:gd name="T18" fmla="*/ 21 w 115"/>
                <a:gd name="T19" fmla="*/ 0 h 179"/>
                <a:gd name="T20" fmla="*/ 54 w 115"/>
                <a:gd name="T21" fmla="*/ 94 h 179"/>
                <a:gd name="T22" fmla="*/ 57 w 115"/>
                <a:gd name="T23" fmla="*/ 103 h 179"/>
                <a:gd name="T24" fmla="*/ 58 w 115"/>
                <a:gd name="T25" fmla="*/ 103 h 179"/>
                <a:gd name="T26" fmla="*/ 60 w 115"/>
                <a:gd name="T27" fmla="*/ 94 h 179"/>
                <a:gd name="T28" fmla="*/ 95 w 115"/>
                <a:gd name="T29" fmla="*/ 0 h 179"/>
                <a:gd name="T30" fmla="*/ 115 w 115"/>
                <a:gd name="T31"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5" h="179">
                  <a:moveTo>
                    <a:pt x="115" y="0"/>
                  </a:moveTo>
                  <a:cubicBezTo>
                    <a:pt x="59" y="141"/>
                    <a:pt x="59" y="141"/>
                    <a:pt x="59" y="141"/>
                  </a:cubicBezTo>
                  <a:cubicBezTo>
                    <a:pt x="49" y="167"/>
                    <a:pt x="35" y="179"/>
                    <a:pt x="17" y="179"/>
                  </a:cubicBezTo>
                  <a:cubicBezTo>
                    <a:pt x="11" y="179"/>
                    <a:pt x="7" y="179"/>
                    <a:pt x="4" y="178"/>
                  </a:cubicBezTo>
                  <a:cubicBezTo>
                    <a:pt x="4" y="160"/>
                    <a:pt x="4" y="160"/>
                    <a:pt x="4" y="160"/>
                  </a:cubicBezTo>
                  <a:cubicBezTo>
                    <a:pt x="8" y="162"/>
                    <a:pt x="12" y="162"/>
                    <a:pt x="15" y="162"/>
                  </a:cubicBezTo>
                  <a:cubicBezTo>
                    <a:pt x="25" y="162"/>
                    <a:pt x="33" y="157"/>
                    <a:pt x="38" y="145"/>
                  </a:cubicBezTo>
                  <a:cubicBezTo>
                    <a:pt x="47" y="122"/>
                    <a:pt x="47" y="122"/>
                    <a:pt x="47" y="122"/>
                  </a:cubicBezTo>
                  <a:cubicBezTo>
                    <a:pt x="0" y="0"/>
                    <a:pt x="0" y="0"/>
                    <a:pt x="0" y="0"/>
                  </a:cubicBezTo>
                  <a:cubicBezTo>
                    <a:pt x="21" y="0"/>
                    <a:pt x="21" y="0"/>
                    <a:pt x="21" y="0"/>
                  </a:cubicBezTo>
                  <a:cubicBezTo>
                    <a:pt x="54" y="94"/>
                    <a:pt x="54" y="94"/>
                    <a:pt x="54" y="94"/>
                  </a:cubicBezTo>
                  <a:cubicBezTo>
                    <a:pt x="57" y="103"/>
                    <a:pt x="57" y="103"/>
                    <a:pt x="57" y="103"/>
                  </a:cubicBezTo>
                  <a:cubicBezTo>
                    <a:pt x="58" y="103"/>
                    <a:pt x="58" y="103"/>
                    <a:pt x="58" y="103"/>
                  </a:cubicBezTo>
                  <a:cubicBezTo>
                    <a:pt x="58" y="101"/>
                    <a:pt x="59" y="98"/>
                    <a:pt x="60" y="94"/>
                  </a:cubicBezTo>
                  <a:cubicBezTo>
                    <a:pt x="95" y="0"/>
                    <a:pt x="95" y="0"/>
                    <a:pt x="95" y="0"/>
                  </a:cubicBezTo>
                  <a:lnTo>
                    <a:pt x="1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6" name="Freeform 58"/>
            <p:cNvSpPr>
              <a:spLocks/>
            </p:cNvSpPr>
            <p:nvPr userDrawn="1"/>
          </p:nvSpPr>
          <p:spPr bwMode="auto">
            <a:xfrm>
              <a:off x="2469" y="4601"/>
              <a:ext cx="140" cy="414"/>
            </a:xfrm>
            <a:custGeom>
              <a:avLst/>
              <a:gdLst>
                <a:gd name="T0" fmla="*/ 40 w 59"/>
                <a:gd name="T1" fmla="*/ 175 h 175"/>
                <a:gd name="T2" fmla="*/ 40 w 59"/>
                <a:gd name="T3" fmla="*/ 27 h 175"/>
                <a:gd name="T4" fmla="*/ 22 w 59"/>
                <a:gd name="T5" fmla="*/ 39 h 175"/>
                <a:gd name="T6" fmla="*/ 0 w 59"/>
                <a:gd name="T7" fmla="*/ 47 h 175"/>
                <a:gd name="T8" fmla="*/ 0 w 59"/>
                <a:gd name="T9" fmla="*/ 28 h 175"/>
                <a:gd name="T10" fmla="*/ 28 w 59"/>
                <a:gd name="T11" fmla="*/ 16 h 175"/>
                <a:gd name="T12" fmla="*/ 52 w 59"/>
                <a:gd name="T13" fmla="*/ 0 h 175"/>
                <a:gd name="T14" fmla="*/ 59 w 59"/>
                <a:gd name="T15" fmla="*/ 0 h 175"/>
                <a:gd name="T16" fmla="*/ 59 w 59"/>
                <a:gd name="T17" fmla="*/ 175 h 175"/>
                <a:gd name="T18" fmla="*/ 40 w 59"/>
                <a:gd name="T19"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175">
                  <a:moveTo>
                    <a:pt x="40" y="175"/>
                  </a:moveTo>
                  <a:cubicBezTo>
                    <a:pt x="40" y="27"/>
                    <a:pt x="40" y="27"/>
                    <a:pt x="40" y="27"/>
                  </a:cubicBezTo>
                  <a:cubicBezTo>
                    <a:pt x="36" y="31"/>
                    <a:pt x="30" y="34"/>
                    <a:pt x="22" y="39"/>
                  </a:cubicBezTo>
                  <a:cubicBezTo>
                    <a:pt x="14" y="43"/>
                    <a:pt x="7" y="46"/>
                    <a:pt x="0" y="47"/>
                  </a:cubicBezTo>
                  <a:cubicBezTo>
                    <a:pt x="0" y="28"/>
                    <a:pt x="0" y="28"/>
                    <a:pt x="0" y="28"/>
                  </a:cubicBezTo>
                  <a:cubicBezTo>
                    <a:pt x="9" y="25"/>
                    <a:pt x="18" y="21"/>
                    <a:pt x="28" y="16"/>
                  </a:cubicBezTo>
                  <a:cubicBezTo>
                    <a:pt x="38" y="11"/>
                    <a:pt x="46" y="5"/>
                    <a:pt x="52" y="0"/>
                  </a:cubicBezTo>
                  <a:cubicBezTo>
                    <a:pt x="59" y="0"/>
                    <a:pt x="59" y="0"/>
                    <a:pt x="59" y="0"/>
                  </a:cubicBezTo>
                  <a:cubicBezTo>
                    <a:pt x="59" y="175"/>
                    <a:pt x="59" y="175"/>
                    <a:pt x="59" y="175"/>
                  </a:cubicBezTo>
                  <a:lnTo>
                    <a:pt x="4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7" name="Freeform 59"/>
            <p:cNvSpPr>
              <a:spLocks noEditPoints="1"/>
            </p:cNvSpPr>
            <p:nvPr userDrawn="1"/>
          </p:nvSpPr>
          <p:spPr bwMode="auto">
            <a:xfrm>
              <a:off x="2696" y="4603"/>
              <a:ext cx="263" cy="419"/>
            </a:xfrm>
            <a:custGeom>
              <a:avLst/>
              <a:gdLst>
                <a:gd name="T0" fmla="*/ 111 w 111"/>
                <a:gd name="T1" fmla="*/ 88 h 177"/>
                <a:gd name="T2" fmla="*/ 96 w 111"/>
                <a:gd name="T3" fmla="*/ 153 h 177"/>
                <a:gd name="T4" fmla="*/ 54 w 111"/>
                <a:gd name="T5" fmla="*/ 177 h 177"/>
                <a:gd name="T6" fmla="*/ 14 w 111"/>
                <a:gd name="T7" fmla="*/ 155 h 177"/>
                <a:gd name="T8" fmla="*/ 0 w 111"/>
                <a:gd name="T9" fmla="*/ 92 h 177"/>
                <a:gd name="T10" fmla="*/ 14 w 111"/>
                <a:gd name="T11" fmla="*/ 24 h 177"/>
                <a:gd name="T12" fmla="*/ 57 w 111"/>
                <a:gd name="T13" fmla="*/ 0 h 177"/>
                <a:gd name="T14" fmla="*/ 111 w 111"/>
                <a:gd name="T15" fmla="*/ 88 h 177"/>
                <a:gd name="T16" fmla="*/ 91 w 111"/>
                <a:gd name="T17" fmla="*/ 90 h 177"/>
                <a:gd name="T18" fmla="*/ 56 w 111"/>
                <a:gd name="T19" fmla="*/ 17 h 177"/>
                <a:gd name="T20" fmla="*/ 20 w 111"/>
                <a:gd name="T21" fmla="*/ 91 h 177"/>
                <a:gd name="T22" fmla="*/ 55 w 111"/>
                <a:gd name="T23" fmla="*/ 160 h 177"/>
                <a:gd name="T24" fmla="*/ 91 w 111"/>
                <a:gd name="T2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177">
                  <a:moveTo>
                    <a:pt x="111" y="88"/>
                  </a:moveTo>
                  <a:cubicBezTo>
                    <a:pt x="111" y="116"/>
                    <a:pt x="106" y="138"/>
                    <a:pt x="96" y="153"/>
                  </a:cubicBezTo>
                  <a:cubicBezTo>
                    <a:pt x="86" y="169"/>
                    <a:pt x="72" y="177"/>
                    <a:pt x="54" y="177"/>
                  </a:cubicBezTo>
                  <a:cubicBezTo>
                    <a:pt x="36" y="177"/>
                    <a:pt x="23" y="170"/>
                    <a:pt x="14" y="155"/>
                  </a:cubicBezTo>
                  <a:cubicBezTo>
                    <a:pt x="4" y="140"/>
                    <a:pt x="0" y="119"/>
                    <a:pt x="0" y="92"/>
                  </a:cubicBezTo>
                  <a:cubicBezTo>
                    <a:pt x="0" y="62"/>
                    <a:pt x="4" y="39"/>
                    <a:pt x="14" y="24"/>
                  </a:cubicBezTo>
                  <a:cubicBezTo>
                    <a:pt x="24" y="8"/>
                    <a:pt x="38" y="0"/>
                    <a:pt x="57" y="0"/>
                  </a:cubicBezTo>
                  <a:cubicBezTo>
                    <a:pt x="93" y="0"/>
                    <a:pt x="111" y="29"/>
                    <a:pt x="111" y="88"/>
                  </a:cubicBezTo>
                  <a:close/>
                  <a:moveTo>
                    <a:pt x="91" y="90"/>
                  </a:moveTo>
                  <a:cubicBezTo>
                    <a:pt x="91" y="41"/>
                    <a:pt x="79" y="17"/>
                    <a:pt x="56" y="17"/>
                  </a:cubicBezTo>
                  <a:cubicBezTo>
                    <a:pt x="32" y="17"/>
                    <a:pt x="20" y="41"/>
                    <a:pt x="20" y="91"/>
                  </a:cubicBezTo>
                  <a:cubicBezTo>
                    <a:pt x="20" y="137"/>
                    <a:pt x="32" y="160"/>
                    <a:pt x="55" y="160"/>
                  </a:cubicBezTo>
                  <a:cubicBezTo>
                    <a:pt x="79" y="160"/>
                    <a:pt x="91" y="137"/>
                    <a:pt x="91"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8" name="Rectangle 60"/>
            <p:cNvSpPr>
              <a:spLocks noChangeArrowheads="1"/>
            </p:cNvSpPr>
            <p:nvPr userDrawn="1"/>
          </p:nvSpPr>
          <p:spPr bwMode="auto">
            <a:xfrm>
              <a:off x="3030" y="4835"/>
              <a:ext cx="154" cy="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 name="Freeform 61"/>
            <p:cNvSpPr>
              <a:spLocks/>
            </p:cNvSpPr>
            <p:nvPr userDrawn="1"/>
          </p:nvSpPr>
          <p:spPr bwMode="auto">
            <a:xfrm>
              <a:off x="3236" y="4601"/>
              <a:ext cx="142" cy="414"/>
            </a:xfrm>
            <a:custGeom>
              <a:avLst/>
              <a:gdLst>
                <a:gd name="T0" fmla="*/ 40 w 60"/>
                <a:gd name="T1" fmla="*/ 175 h 175"/>
                <a:gd name="T2" fmla="*/ 40 w 60"/>
                <a:gd name="T3" fmla="*/ 27 h 175"/>
                <a:gd name="T4" fmla="*/ 23 w 60"/>
                <a:gd name="T5" fmla="*/ 39 h 175"/>
                <a:gd name="T6" fmla="*/ 0 w 60"/>
                <a:gd name="T7" fmla="*/ 47 h 175"/>
                <a:gd name="T8" fmla="*/ 0 w 60"/>
                <a:gd name="T9" fmla="*/ 28 h 175"/>
                <a:gd name="T10" fmla="*/ 28 w 60"/>
                <a:gd name="T11" fmla="*/ 16 h 175"/>
                <a:gd name="T12" fmla="*/ 52 w 60"/>
                <a:gd name="T13" fmla="*/ 0 h 175"/>
                <a:gd name="T14" fmla="*/ 60 w 60"/>
                <a:gd name="T15" fmla="*/ 0 h 175"/>
                <a:gd name="T16" fmla="*/ 60 w 60"/>
                <a:gd name="T17" fmla="*/ 175 h 175"/>
                <a:gd name="T18" fmla="*/ 40 w 60"/>
                <a:gd name="T19"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75">
                  <a:moveTo>
                    <a:pt x="40" y="175"/>
                  </a:moveTo>
                  <a:cubicBezTo>
                    <a:pt x="40" y="27"/>
                    <a:pt x="40" y="27"/>
                    <a:pt x="40" y="27"/>
                  </a:cubicBezTo>
                  <a:cubicBezTo>
                    <a:pt x="37" y="31"/>
                    <a:pt x="31" y="34"/>
                    <a:pt x="23" y="39"/>
                  </a:cubicBezTo>
                  <a:cubicBezTo>
                    <a:pt x="14" y="43"/>
                    <a:pt x="7" y="46"/>
                    <a:pt x="0" y="47"/>
                  </a:cubicBezTo>
                  <a:cubicBezTo>
                    <a:pt x="0" y="28"/>
                    <a:pt x="0" y="28"/>
                    <a:pt x="0" y="28"/>
                  </a:cubicBezTo>
                  <a:cubicBezTo>
                    <a:pt x="9" y="25"/>
                    <a:pt x="18" y="21"/>
                    <a:pt x="28" y="16"/>
                  </a:cubicBezTo>
                  <a:cubicBezTo>
                    <a:pt x="38" y="11"/>
                    <a:pt x="46" y="5"/>
                    <a:pt x="52" y="0"/>
                  </a:cubicBezTo>
                  <a:cubicBezTo>
                    <a:pt x="60" y="0"/>
                    <a:pt x="60" y="0"/>
                    <a:pt x="60" y="0"/>
                  </a:cubicBezTo>
                  <a:cubicBezTo>
                    <a:pt x="60" y="175"/>
                    <a:pt x="60" y="175"/>
                    <a:pt x="60" y="175"/>
                  </a:cubicBezTo>
                  <a:lnTo>
                    <a:pt x="4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 name="Freeform 62"/>
            <p:cNvSpPr>
              <a:spLocks noEditPoints="1"/>
            </p:cNvSpPr>
            <p:nvPr userDrawn="1"/>
          </p:nvSpPr>
          <p:spPr bwMode="auto">
            <a:xfrm>
              <a:off x="3453" y="4610"/>
              <a:ext cx="298" cy="405"/>
            </a:xfrm>
            <a:custGeom>
              <a:avLst/>
              <a:gdLst>
                <a:gd name="T0" fmla="*/ 99 w 126"/>
                <a:gd name="T1" fmla="*/ 0 h 171"/>
                <a:gd name="T2" fmla="*/ 99 w 126"/>
                <a:gd name="T3" fmla="*/ 113 h 171"/>
                <a:gd name="T4" fmla="*/ 126 w 126"/>
                <a:gd name="T5" fmla="*/ 113 h 171"/>
                <a:gd name="T6" fmla="*/ 126 w 126"/>
                <a:gd name="T7" fmla="*/ 131 h 171"/>
                <a:gd name="T8" fmla="*/ 99 w 126"/>
                <a:gd name="T9" fmla="*/ 131 h 171"/>
                <a:gd name="T10" fmla="*/ 99 w 126"/>
                <a:gd name="T11" fmla="*/ 171 h 171"/>
                <a:gd name="T12" fmla="*/ 80 w 126"/>
                <a:gd name="T13" fmla="*/ 171 h 171"/>
                <a:gd name="T14" fmla="*/ 80 w 126"/>
                <a:gd name="T15" fmla="*/ 131 h 171"/>
                <a:gd name="T16" fmla="*/ 0 w 126"/>
                <a:gd name="T17" fmla="*/ 131 h 171"/>
                <a:gd name="T18" fmla="*/ 0 w 126"/>
                <a:gd name="T19" fmla="*/ 114 h 171"/>
                <a:gd name="T20" fmla="*/ 46 w 126"/>
                <a:gd name="T21" fmla="*/ 55 h 171"/>
                <a:gd name="T22" fmla="*/ 78 w 126"/>
                <a:gd name="T23" fmla="*/ 0 h 171"/>
                <a:gd name="T24" fmla="*/ 99 w 126"/>
                <a:gd name="T25" fmla="*/ 0 h 171"/>
                <a:gd name="T26" fmla="*/ 22 w 126"/>
                <a:gd name="T27" fmla="*/ 113 h 171"/>
                <a:gd name="T28" fmla="*/ 80 w 126"/>
                <a:gd name="T29" fmla="*/ 113 h 171"/>
                <a:gd name="T30" fmla="*/ 80 w 126"/>
                <a:gd name="T31" fmla="*/ 29 h 171"/>
                <a:gd name="T32" fmla="*/ 34 w 126"/>
                <a:gd name="T33" fmla="*/ 97 h 171"/>
                <a:gd name="T34" fmla="*/ 22 w 126"/>
                <a:gd name="T35" fmla="*/ 11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6" h="171">
                  <a:moveTo>
                    <a:pt x="99" y="0"/>
                  </a:moveTo>
                  <a:cubicBezTo>
                    <a:pt x="99" y="113"/>
                    <a:pt x="99" y="113"/>
                    <a:pt x="99" y="113"/>
                  </a:cubicBezTo>
                  <a:cubicBezTo>
                    <a:pt x="126" y="113"/>
                    <a:pt x="126" y="113"/>
                    <a:pt x="126" y="113"/>
                  </a:cubicBezTo>
                  <a:cubicBezTo>
                    <a:pt x="126" y="131"/>
                    <a:pt x="126" y="131"/>
                    <a:pt x="126" y="131"/>
                  </a:cubicBezTo>
                  <a:cubicBezTo>
                    <a:pt x="99" y="131"/>
                    <a:pt x="99" y="131"/>
                    <a:pt x="99" y="131"/>
                  </a:cubicBezTo>
                  <a:cubicBezTo>
                    <a:pt x="99" y="171"/>
                    <a:pt x="99" y="171"/>
                    <a:pt x="99" y="171"/>
                  </a:cubicBezTo>
                  <a:cubicBezTo>
                    <a:pt x="80" y="171"/>
                    <a:pt x="80" y="171"/>
                    <a:pt x="80" y="171"/>
                  </a:cubicBezTo>
                  <a:cubicBezTo>
                    <a:pt x="80" y="131"/>
                    <a:pt x="80" y="131"/>
                    <a:pt x="80" y="131"/>
                  </a:cubicBezTo>
                  <a:cubicBezTo>
                    <a:pt x="0" y="131"/>
                    <a:pt x="0" y="131"/>
                    <a:pt x="0" y="131"/>
                  </a:cubicBezTo>
                  <a:cubicBezTo>
                    <a:pt x="0" y="114"/>
                    <a:pt x="0" y="114"/>
                    <a:pt x="0" y="114"/>
                  </a:cubicBezTo>
                  <a:cubicBezTo>
                    <a:pt x="17" y="95"/>
                    <a:pt x="32" y="75"/>
                    <a:pt x="46" y="55"/>
                  </a:cubicBezTo>
                  <a:cubicBezTo>
                    <a:pt x="60" y="34"/>
                    <a:pt x="71" y="16"/>
                    <a:pt x="78" y="0"/>
                  </a:cubicBezTo>
                  <a:lnTo>
                    <a:pt x="99" y="0"/>
                  </a:lnTo>
                  <a:close/>
                  <a:moveTo>
                    <a:pt x="22" y="113"/>
                  </a:moveTo>
                  <a:cubicBezTo>
                    <a:pt x="80" y="113"/>
                    <a:pt x="80" y="113"/>
                    <a:pt x="80" y="113"/>
                  </a:cubicBezTo>
                  <a:cubicBezTo>
                    <a:pt x="80" y="29"/>
                    <a:pt x="80" y="29"/>
                    <a:pt x="80" y="29"/>
                  </a:cubicBezTo>
                  <a:cubicBezTo>
                    <a:pt x="65" y="56"/>
                    <a:pt x="50" y="78"/>
                    <a:pt x="34" y="97"/>
                  </a:cubicBezTo>
                  <a:lnTo>
                    <a:pt x="22" y="1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1" name="Freeform 63"/>
            <p:cNvSpPr>
              <a:spLocks/>
            </p:cNvSpPr>
            <p:nvPr userDrawn="1"/>
          </p:nvSpPr>
          <p:spPr bwMode="auto">
            <a:xfrm>
              <a:off x="3773" y="4951"/>
              <a:ext cx="78" cy="137"/>
            </a:xfrm>
            <a:custGeom>
              <a:avLst/>
              <a:gdLst>
                <a:gd name="T0" fmla="*/ 78 w 78"/>
                <a:gd name="T1" fmla="*/ 0 h 137"/>
                <a:gd name="T2" fmla="*/ 33 w 78"/>
                <a:gd name="T3" fmla="*/ 137 h 137"/>
                <a:gd name="T4" fmla="*/ 0 w 78"/>
                <a:gd name="T5" fmla="*/ 137 h 137"/>
                <a:gd name="T6" fmla="*/ 33 w 78"/>
                <a:gd name="T7" fmla="*/ 0 h 137"/>
                <a:gd name="T8" fmla="*/ 78 w 78"/>
                <a:gd name="T9" fmla="*/ 0 h 137"/>
              </a:gdLst>
              <a:ahLst/>
              <a:cxnLst>
                <a:cxn ang="0">
                  <a:pos x="T0" y="T1"/>
                </a:cxn>
                <a:cxn ang="0">
                  <a:pos x="T2" y="T3"/>
                </a:cxn>
                <a:cxn ang="0">
                  <a:pos x="T4" y="T5"/>
                </a:cxn>
                <a:cxn ang="0">
                  <a:pos x="T6" y="T7"/>
                </a:cxn>
                <a:cxn ang="0">
                  <a:pos x="T8" y="T9"/>
                </a:cxn>
              </a:cxnLst>
              <a:rect l="0" t="0" r="r" b="b"/>
              <a:pathLst>
                <a:path w="78" h="137">
                  <a:moveTo>
                    <a:pt x="78" y="0"/>
                  </a:moveTo>
                  <a:lnTo>
                    <a:pt x="33" y="137"/>
                  </a:lnTo>
                  <a:lnTo>
                    <a:pt x="0" y="137"/>
                  </a:lnTo>
                  <a:lnTo>
                    <a:pt x="33" y="0"/>
                  </a:lnTo>
                  <a:lnTo>
                    <a:pt x="7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2" name="Freeform 64"/>
            <p:cNvSpPr>
              <a:spLocks/>
            </p:cNvSpPr>
            <p:nvPr userDrawn="1"/>
          </p:nvSpPr>
          <p:spPr bwMode="auto">
            <a:xfrm>
              <a:off x="4052" y="4603"/>
              <a:ext cx="251" cy="412"/>
            </a:xfrm>
            <a:custGeom>
              <a:avLst/>
              <a:gdLst>
                <a:gd name="T0" fmla="*/ 79 w 106"/>
                <a:gd name="T1" fmla="*/ 48 h 174"/>
                <a:gd name="T2" fmla="*/ 71 w 106"/>
                <a:gd name="T3" fmla="*/ 25 h 174"/>
                <a:gd name="T4" fmla="*/ 48 w 106"/>
                <a:gd name="T5" fmla="*/ 17 h 174"/>
                <a:gd name="T6" fmla="*/ 27 w 106"/>
                <a:gd name="T7" fmla="*/ 22 h 174"/>
                <a:gd name="T8" fmla="*/ 7 w 106"/>
                <a:gd name="T9" fmla="*/ 38 h 174"/>
                <a:gd name="T10" fmla="*/ 7 w 106"/>
                <a:gd name="T11" fmla="*/ 17 h 174"/>
                <a:gd name="T12" fmla="*/ 25 w 106"/>
                <a:gd name="T13" fmla="*/ 4 h 174"/>
                <a:gd name="T14" fmla="*/ 50 w 106"/>
                <a:gd name="T15" fmla="*/ 0 h 174"/>
                <a:gd name="T16" fmla="*/ 86 w 106"/>
                <a:gd name="T17" fmla="*/ 13 h 174"/>
                <a:gd name="T18" fmla="*/ 99 w 106"/>
                <a:gd name="T19" fmla="*/ 46 h 174"/>
                <a:gd name="T20" fmla="*/ 91 w 106"/>
                <a:gd name="T21" fmla="*/ 78 h 174"/>
                <a:gd name="T22" fmla="*/ 61 w 106"/>
                <a:gd name="T23" fmla="*/ 108 h 174"/>
                <a:gd name="T24" fmla="*/ 33 w 106"/>
                <a:gd name="T25" fmla="*/ 129 h 174"/>
                <a:gd name="T26" fmla="*/ 24 w 106"/>
                <a:gd name="T27" fmla="*/ 142 h 174"/>
                <a:gd name="T28" fmla="*/ 21 w 106"/>
                <a:gd name="T29" fmla="*/ 156 h 174"/>
                <a:gd name="T30" fmla="*/ 106 w 106"/>
                <a:gd name="T31" fmla="*/ 156 h 174"/>
                <a:gd name="T32" fmla="*/ 106 w 106"/>
                <a:gd name="T33" fmla="*/ 174 h 174"/>
                <a:gd name="T34" fmla="*/ 0 w 106"/>
                <a:gd name="T35" fmla="*/ 174 h 174"/>
                <a:gd name="T36" fmla="*/ 0 w 106"/>
                <a:gd name="T37" fmla="*/ 165 h 174"/>
                <a:gd name="T38" fmla="*/ 4 w 106"/>
                <a:gd name="T39" fmla="*/ 142 h 174"/>
                <a:gd name="T40" fmla="*/ 16 w 106"/>
                <a:gd name="T41" fmla="*/ 124 h 174"/>
                <a:gd name="T42" fmla="*/ 47 w 106"/>
                <a:gd name="T43" fmla="*/ 98 h 174"/>
                <a:gd name="T44" fmla="*/ 72 w 106"/>
                <a:gd name="T45" fmla="*/ 74 h 174"/>
                <a:gd name="T46" fmla="*/ 79 w 106"/>
                <a:gd name="T47" fmla="*/ 4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 h="174">
                  <a:moveTo>
                    <a:pt x="79" y="48"/>
                  </a:moveTo>
                  <a:cubicBezTo>
                    <a:pt x="79" y="38"/>
                    <a:pt x="77" y="31"/>
                    <a:pt x="71" y="25"/>
                  </a:cubicBezTo>
                  <a:cubicBezTo>
                    <a:pt x="65" y="19"/>
                    <a:pt x="58" y="17"/>
                    <a:pt x="48" y="17"/>
                  </a:cubicBezTo>
                  <a:cubicBezTo>
                    <a:pt x="41" y="17"/>
                    <a:pt x="34" y="19"/>
                    <a:pt x="27" y="22"/>
                  </a:cubicBezTo>
                  <a:cubicBezTo>
                    <a:pt x="19" y="26"/>
                    <a:pt x="13" y="31"/>
                    <a:pt x="7" y="38"/>
                  </a:cubicBezTo>
                  <a:cubicBezTo>
                    <a:pt x="7" y="17"/>
                    <a:pt x="7" y="17"/>
                    <a:pt x="7" y="17"/>
                  </a:cubicBezTo>
                  <a:cubicBezTo>
                    <a:pt x="13" y="11"/>
                    <a:pt x="19" y="7"/>
                    <a:pt x="25" y="4"/>
                  </a:cubicBezTo>
                  <a:cubicBezTo>
                    <a:pt x="32" y="2"/>
                    <a:pt x="41" y="0"/>
                    <a:pt x="50" y="0"/>
                  </a:cubicBezTo>
                  <a:cubicBezTo>
                    <a:pt x="65" y="0"/>
                    <a:pt x="77" y="4"/>
                    <a:pt x="86" y="13"/>
                  </a:cubicBezTo>
                  <a:cubicBezTo>
                    <a:pt x="95" y="21"/>
                    <a:pt x="99" y="32"/>
                    <a:pt x="99" y="46"/>
                  </a:cubicBezTo>
                  <a:cubicBezTo>
                    <a:pt x="99" y="58"/>
                    <a:pt x="97" y="69"/>
                    <a:pt x="91" y="78"/>
                  </a:cubicBezTo>
                  <a:cubicBezTo>
                    <a:pt x="85" y="88"/>
                    <a:pt x="75" y="97"/>
                    <a:pt x="61" y="108"/>
                  </a:cubicBezTo>
                  <a:cubicBezTo>
                    <a:pt x="47" y="118"/>
                    <a:pt x="38" y="125"/>
                    <a:pt x="33" y="129"/>
                  </a:cubicBezTo>
                  <a:cubicBezTo>
                    <a:pt x="29" y="133"/>
                    <a:pt x="25" y="138"/>
                    <a:pt x="24" y="142"/>
                  </a:cubicBezTo>
                  <a:cubicBezTo>
                    <a:pt x="22" y="146"/>
                    <a:pt x="21" y="151"/>
                    <a:pt x="21" y="156"/>
                  </a:cubicBezTo>
                  <a:cubicBezTo>
                    <a:pt x="106" y="156"/>
                    <a:pt x="106" y="156"/>
                    <a:pt x="106" y="156"/>
                  </a:cubicBezTo>
                  <a:cubicBezTo>
                    <a:pt x="106" y="174"/>
                    <a:pt x="106" y="174"/>
                    <a:pt x="106" y="174"/>
                  </a:cubicBezTo>
                  <a:cubicBezTo>
                    <a:pt x="0" y="174"/>
                    <a:pt x="0" y="174"/>
                    <a:pt x="0" y="174"/>
                  </a:cubicBezTo>
                  <a:cubicBezTo>
                    <a:pt x="0" y="165"/>
                    <a:pt x="0" y="165"/>
                    <a:pt x="0" y="165"/>
                  </a:cubicBezTo>
                  <a:cubicBezTo>
                    <a:pt x="0" y="156"/>
                    <a:pt x="2" y="149"/>
                    <a:pt x="4" y="142"/>
                  </a:cubicBezTo>
                  <a:cubicBezTo>
                    <a:pt x="6" y="136"/>
                    <a:pt x="10" y="130"/>
                    <a:pt x="16" y="124"/>
                  </a:cubicBezTo>
                  <a:cubicBezTo>
                    <a:pt x="22" y="118"/>
                    <a:pt x="32" y="109"/>
                    <a:pt x="47" y="98"/>
                  </a:cubicBezTo>
                  <a:cubicBezTo>
                    <a:pt x="59" y="90"/>
                    <a:pt x="67" y="82"/>
                    <a:pt x="72" y="74"/>
                  </a:cubicBezTo>
                  <a:cubicBezTo>
                    <a:pt x="77" y="66"/>
                    <a:pt x="79" y="58"/>
                    <a:pt x="7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3" name="Freeform 65"/>
            <p:cNvSpPr>
              <a:spLocks noEditPoints="1"/>
            </p:cNvSpPr>
            <p:nvPr userDrawn="1"/>
          </p:nvSpPr>
          <p:spPr bwMode="auto">
            <a:xfrm>
              <a:off x="4357" y="4603"/>
              <a:ext cx="265" cy="419"/>
            </a:xfrm>
            <a:custGeom>
              <a:avLst/>
              <a:gdLst>
                <a:gd name="T0" fmla="*/ 112 w 112"/>
                <a:gd name="T1" fmla="*/ 88 h 177"/>
                <a:gd name="T2" fmla="*/ 97 w 112"/>
                <a:gd name="T3" fmla="*/ 153 h 177"/>
                <a:gd name="T4" fmla="*/ 54 w 112"/>
                <a:gd name="T5" fmla="*/ 177 h 177"/>
                <a:gd name="T6" fmla="*/ 14 w 112"/>
                <a:gd name="T7" fmla="*/ 155 h 177"/>
                <a:gd name="T8" fmla="*/ 0 w 112"/>
                <a:gd name="T9" fmla="*/ 92 h 177"/>
                <a:gd name="T10" fmla="*/ 15 w 112"/>
                <a:gd name="T11" fmla="*/ 24 h 177"/>
                <a:gd name="T12" fmla="*/ 58 w 112"/>
                <a:gd name="T13" fmla="*/ 0 h 177"/>
                <a:gd name="T14" fmla="*/ 112 w 112"/>
                <a:gd name="T15" fmla="*/ 88 h 177"/>
                <a:gd name="T16" fmla="*/ 92 w 112"/>
                <a:gd name="T17" fmla="*/ 90 h 177"/>
                <a:gd name="T18" fmla="*/ 57 w 112"/>
                <a:gd name="T19" fmla="*/ 17 h 177"/>
                <a:gd name="T20" fmla="*/ 20 w 112"/>
                <a:gd name="T21" fmla="*/ 91 h 177"/>
                <a:gd name="T22" fmla="*/ 56 w 112"/>
                <a:gd name="T23" fmla="*/ 160 h 177"/>
                <a:gd name="T24" fmla="*/ 92 w 112"/>
                <a:gd name="T25" fmla="*/ 9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2" h="177">
                  <a:moveTo>
                    <a:pt x="112" y="88"/>
                  </a:moveTo>
                  <a:cubicBezTo>
                    <a:pt x="112" y="116"/>
                    <a:pt x="107" y="138"/>
                    <a:pt x="97" y="153"/>
                  </a:cubicBezTo>
                  <a:cubicBezTo>
                    <a:pt x="87" y="169"/>
                    <a:pt x="73" y="177"/>
                    <a:pt x="54" y="177"/>
                  </a:cubicBezTo>
                  <a:cubicBezTo>
                    <a:pt x="37" y="177"/>
                    <a:pt x="24" y="170"/>
                    <a:pt x="14" y="155"/>
                  </a:cubicBezTo>
                  <a:cubicBezTo>
                    <a:pt x="5" y="140"/>
                    <a:pt x="0" y="119"/>
                    <a:pt x="0" y="92"/>
                  </a:cubicBezTo>
                  <a:cubicBezTo>
                    <a:pt x="0" y="62"/>
                    <a:pt x="5" y="39"/>
                    <a:pt x="15" y="24"/>
                  </a:cubicBezTo>
                  <a:cubicBezTo>
                    <a:pt x="25" y="8"/>
                    <a:pt x="39" y="0"/>
                    <a:pt x="58" y="0"/>
                  </a:cubicBezTo>
                  <a:cubicBezTo>
                    <a:pt x="94" y="0"/>
                    <a:pt x="112" y="29"/>
                    <a:pt x="112" y="88"/>
                  </a:cubicBezTo>
                  <a:close/>
                  <a:moveTo>
                    <a:pt x="92" y="90"/>
                  </a:moveTo>
                  <a:cubicBezTo>
                    <a:pt x="92" y="41"/>
                    <a:pt x="80" y="17"/>
                    <a:pt x="57" y="17"/>
                  </a:cubicBezTo>
                  <a:cubicBezTo>
                    <a:pt x="32" y="17"/>
                    <a:pt x="20" y="41"/>
                    <a:pt x="20" y="91"/>
                  </a:cubicBezTo>
                  <a:cubicBezTo>
                    <a:pt x="20" y="137"/>
                    <a:pt x="32" y="160"/>
                    <a:pt x="56" y="160"/>
                  </a:cubicBezTo>
                  <a:cubicBezTo>
                    <a:pt x="80" y="160"/>
                    <a:pt x="92" y="137"/>
                    <a:pt x="92"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4" name="Freeform 66"/>
            <p:cNvSpPr>
              <a:spLocks/>
            </p:cNvSpPr>
            <p:nvPr userDrawn="1"/>
          </p:nvSpPr>
          <p:spPr bwMode="auto">
            <a:xfrm>
              <a:off x="4667" y="4601"/>
              <a:ext cx="142" cy="414"/>
            </a:xfrm>
            <a:custGeom>
              <a:avLst/>
              <a:gdLst>
                <a:gd name="T0" fmla="*/ 40 w 60"/>
                <a:gd name="T1" fmla="*/ 175 h 175"/>
                <a:gd name="T2" fmla="*/ 40 w 60"/>
                <a:gd name="T3" fmla="*/ 27 h 175"/>
                <a:gd name="T4" fmla="*/ 23 w 60"/>
                <a:gd name="T5" fmla="*/ 39 h 175"/>
                <a:gd name="T6" fmla="*/ 0 w 60"/>
                <a:gd name="T7" fmla="*/ 47 h 175"/>
                <a:gd name="T8" fmla="*/ 0 w 60"/>
                <a:gd name="T9" fmla="*/ 28 h 175"/>
                <a:gd name="T10" fmla="*/ 28 w 60"/>
                <a:gd name="T11" fmla="*/ 16 h 175"/>
                <a:gd name="T12" fmla="*/ 52 w 60"/>
                <a:gd name="T13" fmla="*/ 0 h 175"/>
                <a:gd name="T14" fmla="*/ 60 w 60"/>
                <a:gd name="T15" fmla="*/ 0 h 175"/>
                <a:gd name="T16" fmla="*/ 60 w 60"/>
                <a:gd name="T17" fmla="*/ 175 h 175"/>
                <a:gd name="T18" fmla="*/ 40 w 60"/>
                <a:gd name="T19" fmla="*/ 175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175">
                  <a:moveTo>
                    <a:pt x="40" y="175"/>
                  </a:moveTo>
                  <a:cubicBezTo>
                    <a:pt x="40" y="27"/>
                    <a:pt x="40" y="27"/>
                    <a:pt x="40" y="27"/>
                  </a:cubicBezTo>
                  <a:cubicBezTo>
                    <a:pt x="37" y="31"/>
                    <a:pt x="31" y="34"/>
                    <a:pt x="23" y="39"/>
                  </a:cubicBezTo>
                  <a:cubicBezTo>
                    <a:pt x="15" y="43"/>
                    <a:pt x="7" y="46"/>
                    <a:pt x="0" y="47"/>
                  </a:cubicBezTo>
                  <a:cubicBezTo>
                    <a:pt x="0" y="28"/>
                    <a:pt x="0" y="28"/>
                    <a:pt x="0" y="28"/>
                  </a:cubicBezTo>
                  <a:cubicBezTo>
                    <a:pt x="9" y="25"/>
                    <a:pt x="18" y="21"/>
                    <a:pt x="28" y="16"/>
                  </a:cubicBezTo>
                  <a:cubicBezTo>
                    <a:pt x="38" y="11"/>
                    <a:pt x="46" y="5"/>
                    <a:pt x="52" y="0"/>
                  </a:cubicBezTo>
                  <a:cubicBezTo>
                    <a:pt x="60" y="0"/>
                    <a:pt x="60" y="0"/>
                    <a:pt x="60" y="0"/>
                  </a:cubicBezTo>
                  <a:cubicBezTo>
                    <a:pt x="60" y="175"/>
                    <a:pt x="60" y="175"/>
                    <a:pt x="60" y="175"/>
                  </a:cubicBezTo>
                  <a:lnTo>
                    <a:pt x="4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5" name="Freeform 67"/>
            <p:cNvSpPr>
              <a:spLocks noEditPoints="1"/>
            </p:cNvSpPr>
            <p:nvPr userDrawn="1"/>
          </p:nvSpPr>
          <p:spPr bwMode="auto">
            <a:xfrm>
              <a:off x="4901" y="4603"/>
              <a:ext cx="258" cy="419"/>
            </a:xfrm>
            <a:custGeom>
              <a:avLst/>
              <a:gdLst>
                <a:gd name="T0" fmla="*/ 109 w 109"/>
                <a:gd name="T1" fmla="*/ 120 h 177"/>
                <a:gd name="T2" fmla="*/ 102 w 109"/>
                <a:gd name="T3" fmla="*/ 149 h 177"/>
                <a:gd name="T4" fmla="*/ 82 w 109"/>
                <a:gd name="T5" fmla="*/ 170 h 177"/>
                <a:gd name="T6" fmla="*/ 55 w 109"/>
                <a:gd name="T7" fmla="*/ 177 h 177"/>
                <a:gd name="T8" fmla="*/ 15 w 109"/>
                <a:gd name="T9" fmla="*/ 156 h 177"/>
                <a:gd name="T10" fmla="*/ 0 w 109"/>
                <a:gd name="T11" fmla="*/ 99 h 177"/>
                <a:gd name="T12" fmla="*/ 9 w 109"/>
                <a:gd name="T13" fmla="*/ 47 h 177"/>
                <a:gd name="T14" fmla="*/ 33 w 109"/>
                <a:gd name="T15" fmla="*/ 12 h 177"/>
                <a:gd name="T16" fmla="*/ 70 w 109"/>
                <a:gd name="T17" fmla="*/ 0 h 177"/>
                <a:gd name="T18" fmla="*/ 98 w 109"/>
                <a:gd name="T19" fmla="*/ 5 h 177"/>
                <a:gd name="T20" fmla="*/ 98 w 109"/>
                <a:gd name="T21" fmla="*/ 23 h 177"/>
                <a:gd name="T22" fmla="*/ 70 w 109"/>
                <a:gd name="T23" fmla="*/ 17 h 177"/>
                <a:gd name="T24" fmla="*/ 34 w 109"/>
                <a:gd name="T25" fmla="*/ 37 h 177"/>
                <a:gd name="T26" fmla="*/ 20 w 109"/>
                <a:gd name="T27" fmla="*/ 91 h 177"/>
                <a:gd name="T28" fmla="*/ 21 w 109"/>
                <a:gd name="T29" fmla="*/ 91 h 177"/>
                <a:gd name="T30" fmla="*/ 60 w 109"/>
                <a:gd name="T31" fmla="*/ 67 h 177"/>
                <a:gd name="T32" fmla="*/ 95 w 109"/>
                <a:gd name="T33" fmla="*/ 81 h 177"/>
                <a:gd name="T34" fmla="*/ 109 w 109"/>
                <a:gd name="T35" fmla="*/ 120 h 177"/>
                <a:gd name="T36" fmla="*/ 89 w 109"/>
                <a:gd name="T37" fmla="*/ 122 h 177"/>
                <a:gd name="T38" fmla="*/ 80 w 109"/>
                <a:gd name="T39" fmla="*/ 94 h 177"/>
                <a:gd name="T40" fmla="*/ 55 w 109"/>
                <a:gd name="T41" fmla="*/ 84 h 177"/>
                <a:gd name="T42" fmla="*/ 31 w 109"/>
                <a:gd name="T43" fmla="*/ 94 h 177"/>
                <a:gd name="T44" fmla="*/ 21 w 109"/>
                <a:gd name="T45" fmla="*/ 118 h 177"/>
                <a:gd name="T46" fmla="*/ 31 w 109"/>
                <a:gd name="T47" fmla="*/ 148 h 177"/>
                <a:gd name="T48" fmla="*/ 56 w 109"/>
                <a:gd name="T49" fmla="*/ 160 h 177"/>
                <a:gd name="T50" fmla="*/ 79 w 109"/>
                <a:gd name="T51" fmla="*/ 150 h 177"/>
                <a:gd name="T52" fmla="*/ 89 w 109"/>
                <a:gd name="T53" fmla="*/ 122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9" h="177">
                  <a:moveTo>
                    <a:pt x="109" y="120"/>
                  </a:moveTo>
                  <a:cubicBezTo>
                    <a:pt x="109" y="130"/>
                    <a:pt x="106" y="140"/>
                    <a:pt x="102" y="149"/>
                  </a:cubicBezTo>
                  <a:cubicBezTo>
                    <a:pt x="97" y="158"/>
                    <a:pt x="90" y="165"/>
                    <a:pt x="82" y="170"/>
                  </a:cubicBezTo>
                  <a:cubicBezTo>
                    <a:pt x="74" y="174"/>
                    <a:pt x="65" y="177"/>
                    <a:pt x="55" y="177"/>
                  </a:cubicBezTo>
                  <a:cubicBezTo>
                    <a:pt x="38" y="177"/>
                    <a:pt x="24" y="170"/>
                    <a:pt x="15" y="156"/>
                  </a:cubicBezTo>
                  <a:cubicBezTo>
                    <a:pt x="5" y="143"/>
                    <a:pt x="0" y="123"/>
                    <a:pt x="0" y="99"/>
                  </a:cubicBezTo>
                  <a:cubicBezTo>
                    <a:pt x="0" y="79"/>
                    <a:pt x="3" y="62"/>
                    <a:pt x="9" y="47"/>
                  </a:cubicBezTo>
                  <a:cubicBezTo>
                    <a:pt x="14" y="32"/>
                    <a:pt x="23" y="20"/>
                    <a:pt x="33" y="12"/>
                  </a:cubicBezTo>
                  <a:cubicBezTo>
                    <a:pt x="44" y="4"/>
                    <a:pt x="56" y="0"/>
                    <a:pt x="70" y="0"/>
                  </a:cubicBezTo>
                  <a:cubicBezTo>
                    <a:pt x="81" y="0"/>
                    <a:pt x="91" y="2"/>
                    <a:pt x="98" y="5"/>
                  </a:cubicBezTo>
                  <a:cubicBezTo>
                    <a:pt x="98" y="23"/>
                    <a:pt x="98" y="23"/>
                    <a:pt x="98" y="23"/>
                  </a:cubicBezTo>
                  <a:cubicBezTo>
                    <a:pt x="89" y="19"/>
                    <a:pt x="80" y="17"/>
                    <a:pt x="70" y="17"/>
                  </a:cubicBezTo>
                  <a:cubicBezTo>
                    <a:pt x="55" y="17"/>
                    <a:pt x="43" y="23"/>
                    <a:pt x="34" y="37"/>
                  </a:cubicBezTo>
                  <a:cubicBezTo>
                    <a:pt x="25" y="51"/>
                    <a:pt x="20" y="69"/>
                    <a:pt x="20" y="91"/>
                  </a:cubicBezTo>
                  <a:cubicBezTo>
                    <a:pt x="21" y="91"/>
                    <a:pt x="21" y="91"/>
                    <a:pt x="21" y="91"/>
                  </a:cubicBezTo>
                  <a:cubicBezTo>
                    <a:pt x="29" y="75"/>
                    <a:pt x="42" y="67"/>
                    <a:pt x="60" y="67"/>
                  </a:cubicBezTo>
                  <a:cubicBezTo>
                    <a:pt x="74" y="67"/>
                    <a:pt x="86" y="72"/>
                    <a:pt x="95" y="81"/>
                  </a:cubicBezTo>
                  <a:cubicBezTo>
                    <a:pt x="104" y="91"/>
                    <a:pt x="109" y="104"/>
                    <a:pt x="109" y="120"/>
                  </a:cubicBezTo>
                  <a:close/>
                  <a:moveTo>
                    <a:pt x="89" y="122"/>
                  </a:moveTo>
                  <a:cubicBezTo>
                    <a:pt x="89" y="110"/>
                    <a:pt x="86" y="101"/>
                    <a:pt x="80" y="94"/>
                  </a:cubicBezTo>
                  <a:cubicBezTo>
                    <a:pt x="74" y="87"/>
                    <a:pt x="66" y="84"/>
                    <a:pt x="55" y="84"/>
                  </a:cubicBezTo>
                  <a:cubicBezTo>
                    <a:pt x="46" y="84"/>
                    <a:pt x="38" y="87"/>
                    <a:pt x="31" y="94"/>
                  </a:cubicBezTo>
                  <a:cubicBezTo>
                    <a:pt x="25" y="100"/>
                    <a:pt x="21" y="108"/>
                    <a:pt x="21" y="118"/>
                  </a:cubicBezTo>
                  <a:cubicBezTo>
                    <a:pt x="21" y="130"/>
                    <a:pt x="25" y="140"/>
                    <a:pt x="31" y="148"/>
                  </a:cubicBezTo>
                  <a:cubicBezTo>
                    <a:pt x="38" y="156"/>
                    <a:pt x="46" y="160"/>
                    <a:pt x="56" y="160"/>
                  </a:cubicBezTo>
                  <a:cubicBezTo>
                    <a:pt x="65" y="160"/>
                    <a:pt x="73" y="157"/>
                    <a:pt x="79" y="150"/>
                  </a:cubicBezTo>
                  <a:cubicBezTo>
                    <a:pt x="85" y="143"/>
                    <a:pt x="89" y="133"/>
                    <a:pt x="89" y="1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sp>
        <p:nvSpPr>
          <p:cNvPr id="76" name="Freeform 6"/>
          <p:cNvSpPr>
            <a:spLocks/>
          </p:cNvSpPr>
          <p:nvPr userDrawn="1"/>
        </p:nvSpPr>
        <p:spPr bwMode="auto">
          <a:xfrm>
            <a:off x="8433553" y="6059509"/>
            <a:ext cx="4669" cy="4670"/>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1" y="0"/>
                  <a:pt x="1" y="1"/>
                </a:cubicBezTo>
                <a:cubicBezTo>
                  <a:pt x="1" y="0"/>
                  <a:pt x="1" y="0"/>
                  <a:pt x="1" y="0"/>
                </a:cubicBezTo>
                <a:close/>
              </a:path>
            </a:pathLst>
          </a:custGeom>
          <a:solidFill>
            <a:srgbClr val="A83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sp>
        <p:nvSpPr>
          <p:cNvPr id="90" name="Freeform 19"/>
          <p:cNvSpPr>
            <a:spLocks/>
          </p:cNvSpPr>
          <p:nvPr userDrawn="1"/>
        </p:nvSpPr>
        <p:spPr bwMode="auto">
          <a:xfrm>
            <a:off x="8402428" y="5626799"/>
            <a:ext cx="4669" cy="4670"/>
          </a:xfrm>
          <a:custGeom>
            <a:avLst/>
            <a:gdLst>
              <a:gd name="T0" fmla="*/ 1 w 1"/>
              <a:gd name="T1" fmla="*/ 0 h 1"/>
              <a:gd name="T2" fmla="*/ 1 w 1"/>
              <a:gd name="T3" fmla="*/ 1 h 1"/>
              <a:gd name="T4" fmla="*/ 1 w 1"/>
              <a:gd name="T5" fmla="*/ 0 h 1"/>
            </a:gdLst>
            <a:ahLst/>
            <a:cxnLst>
              <a:cxn ang="0">
                <a:pos x="T0" y="T1"/>
              </a:cxn>
              <a:cxn ang="0">
                <a:pos x="T2" y="T3"/>
              </a:cxn>
              <a:cxn ang="0">
                <a:pos x="T4" y="T5"/>
              </a:cxn>
            </a:cxnLst>
            <a:rect l="0" t="0" r="r" b="b"/>
            <a:pathLst>
              <a:path w="1" h="1">
                <a:moveTo>
                  <a:pt x="1" y="0"/>
                </a:moveTo>
                <a:cubicBezTo>
                  <a:pt x="0" y="0"/>
                  <a:pt x="1" y="0"/>
                  <a:pt x="1" y="1"/>
                </a:cubicBezTo>
                <a:cubicBezTo>
                  <a:pt x="1" y="0"/>
                  <a:pt x="1" y="0"/>
                  <a:pt x="1" y="0"/>
                </a:cubicBezTo>
                <a:close/>
              </a:path>
            </a:pathLst>
          </a:custGeom>
          <a:solidFill>
            <a:srgbClr val="A832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US" sz="1765"/>
          </a:p>
        </p:txBody>
      </p:sp>
      <p:grpSp>
        <p:nvGrpSpPr>
          <p:cNvPr id="103" name="Group 102"/>
          <p:cNvGrpSpPr/>
          <p:nvPr userDrawn="1"/>
        </p:nvGrpSpPr>
        <p:grpSpPr>
          <a:xfrm>
            <a:off x="0" y="4244614"/>
            <a:ext cx="12192000" cy="2613387"/>
            <a:chOff x="0" y="4329113"/>
            <a:chExt cx="12436475" cy="2665413"/>
          </a:xfrm>
        </p:grpSpPr>
        <p:sp>
          <p:nvSpPr>
            <p:cNvPr id="92" name="Freeform 21"/>
            <p:cNvSpPr>
              <a:spLocks noEditPoints="1"/>
            </p:cNvSpPr>
            <p:nvPr userDrawn="1"/>
          </p:nvSpPr>
          <p:spPr bwMode="auto">
            <a:xfrm>
              <a:off x="3273425" y="4329113"/>
              <a:ext cx="9163050" cy="2665413"/>
            </a:xfrm>
            <a:custGeom>
              <a:avLst/>
              <a:gdLst>
                <a:gd name="T0" fmla="*/ 1597 w 1671"/>
                <a:gd name="T1" fmla="*/ 16 h 486"/>
                <a:gd name="T2" fmla="*/ 1574 w 1671"/>
                <a:gd name="T3" fmla="*/ 67 h 486"/>
                <a:gd name="T4" fmla="*/ 1470 w 1671"/>
                <a:gd name="T5" fmla="*/ 142 h 486"/>
                <a:gd name="T6" fmla="*/ 1369 w 1671"/>
                <a:gd name="T7" fmla="*/ 200 h 486"/>
                <a:gd name="T8" fmla="*/ 1309 w 1671"/>
                <a:gd name="T9" fmla="*/ 219 h 486"/>
                <a:gd name="T10" fmla="*/ 1241 w 1671"/>
                <a:gd name="T11" fmla="*/ 220 h 486"/>
                <a:gd name="T12" fmla="*/ 1143 w 1671"/>
                <a:gd name="T13" fmla="*/ 240 h 486"/>
                <a:gd name="T14" fmla="*/ 952 w 1671"/>
                <a:gd name="T15" fmla="*/ 283 h 486"/>
                <a:gd name="T16" fmla="*/ 898 w 1671"/>
                <a:gd name="T17" fmla="*/ 291 h 486"/>
                <a:gd name="T18" fmla="*/ 647 w 1671"/>
                <a:gd name="T19" fmla="*/ 226 h 486"/>
                <a:gd name="T20" fmla="*/ 248 w 1671"/>
                <a:gd name="T21" fmla="*/ 223 h 486"/>
                <a:gd name="T22" fmla="*/ 114 w 1671"/>
                <a:gd name="T23" fmla="*/ 239 h 486"/>
                <a:gd name="T24" fmla="*/ 50 w 1671"/>
                <a:gd name="T25" fmla="*/ 239 h 486"/>
                <a:gd name="T26" fmla="*/ 64 w 1671"/>
                <a:gd name="T27" fmla="*/ 486 h 486"/>
                <a:gd name="T28" fmla="*/ 114 w 1671"/>
                <a:gd name="T29" fmla="*/ 486 h 486"/>
                <a:gd name="T30" fmla="*/ 185 w 1671"/>
                <a:gd name="T31" fmla="*/ 486 h 486"/>
                <a:gd name="T32" fmla="*/ 248 w 1671"/>
                <a:gd name="T33" fmla="*/ 486 h 486"/>
                <a:gd name="T34" fmla="*/ 653 w 1671"/>
                <a:gd name="T35" fmla="*/ 486 h 486"/>
                <a:gd name="T36" fmla="*/ 727 w 1671"/>
                <a:gd name="T37" fmla="*/ 486 h 486"/>
                <a:gd name="T38" fmla="*/ 917 w 1671"/>
                <a:gd name="T39" fmla="*/ 486 h 486"/>
                <a:gd name="T40" fmla="*/ 952 w 1671"/>
                <a:gd name="T41" fmla="*/ 486 h 486"/>
                <a:gd name="T42" fmla="*/ 1091 w 1671"/>
                <a:gd name="T43" fmla="*/ 486 h 486"/>
                <a:gd name="T44" fmla="*/ 1491 w 1671"/>
                <a:gd name="T45" fmla="*/ 486 h 486"/>
                <a:gd name="T46" fmla="*/ 1571 w 1671"/>
                <a:gd name="T47" fmla="*/ 486 h 486"/>
                <a:gd name="T48" fmla="*/ 304 w 1671"/>
                <a:gd name="T49" fmla="*/ 376 h 486"/>
                <a:gd name="T50" fmla="*/ 304 w 1671"/>
                <a:gd name="T51" fmla="*/ 365 h 486"/>
                <a:gd name="T52" fmla="*/ 304 w 1671"/>
                <a:gd name="T53" fmla="*/ 354 h 486"/>
                <a:gd name="T54" fmla="*/ 334 w 1671"/>
                <a:gd name="T55" fmla="*/ 376 h 486"/>
                <a:gd name="T56" fmla="*/ 334 w 1671"/>
                <a:gd name="T57" fmla="*/ 365 h 486"/>
                <a:gd name="T58" fmla="*/ 334 w 1671"/>
                <a:gd name="T59" fmla="*/ 354 h 486"/>
                <a:gd name="T60" fmla="*/ 364 w 1671"/>
                <a:gd name="T61" fmla="*/ 376 h 486"/>
                <a:gd name="T62" fmla="*/ 364 w 1671"/>
                <a:gd name="T63" fmla="*/ 365 h 486"/>
                <a:gd name="T64" fmla="*/ 364 w 1671"/>
                <a:gd name="T65" fmla="*/ 354 h 486"/>
                <a:gd name="T66" fmla="*/ 447 w 1671"/>
                <a:gd name="T67" fmla="*/ 376 h 486"/>
                <a:gd name="T68" fmla="*/ 447 w 1671"/>
                <a:gd name="T69" fmla="*/ 365 h 486"/>
                <a:gd name="T70" fmla="*/ 447 w 1671"/>
                <a:gd name="T71" fmla="*/ 354 h 486"/>
                <a:gd name="T72" fmla="*/ 477 w 1671"/>
                <a:gd name="T73" fmla="*/ 376 h 486"/>
                <a:gd name="T74" fmla="*/ 477 w 1671"/>
                <a:gd name="T75" fmla="*/ 365 h 486"/>
                <a:gd name="T76" fmla="*/ 477 w 1671"/>
                <a:gd name="T77" fmla="*/ 354 h 486"/>
                <a:gd name="T78" fmla="*/ 507 w 1671"/>
                <a:gd name="T79" fmla="*/ 376 h 486"/>
                <a:gd name="T80" fmla="*/ 507 w 1671"/>
                <a:gd name="T81" fmla="*/ 365 h 486"/>
                <a:gd name="T82" fmla="*/ 507 w 1671"/>
                <a:gd name="T83" fmla="*/ 354 h 486"/>
                <a:gd name="T84" fmla="*/ 416 w 1671"/>
                <a:gd name="T85" fmla="*/ 246 h 486"/>
                <a:gd name="T86" fmla="*/ 568 w 1671"/>
                <a:gd name="T87" fmla="*/ 376 h 486"/>
                <a:gd name="T88" fmla="*/ 568 w 1671"/>
                <a:gd name="T89" fmla="*/ 365 h 486"/>
                <a:gd name="T90" fmla="*/ 568 w 1671"/>
                <a:gd name="T91" fmla="*/ 354 h 486"/>
                <a:gd name="T92" fmla="*/ 598 w 1671"/>
                <a:gd name="T93" fmla="*/ 376 h 486"/>
                <a:gd name="T94" fmla="*/ 598 w 1671"/>
                <a:gd name="T95" fmla="*/ 365 h 486"/>
                <a:gd name="T96" fmla="*/ 598 w 1671"/>
                <a:gd name="T97" fmla="*/ 354 h 486"/>
                <a:gd name="T98" fmla="*/ 628 w 1671"/>
                <a:gd name="T99" fmla="*/ 376 h 486"/>
                <a:gd name="T100" fmla="*/ 628 w 1671"/>
                <a:gd name="T101" fmla="*/ 365 h 486"/>
                <a:gd name="T102" fmla="*/ 628 w 1671"/>
                <a:gd name="T103" fmla="*/ 354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71" h="486">
                  <a:moveTo>
                    <a:pt x="1607" y="78"/>
                  </a:moveTo>
                  <a:cubicBezTo>
                    <a:pt x="1607" y="67"/>
                    <a:pt x="1607" y="67"/>
                    <a:pt x="1607" y="67"/>
                  </a:cubicBezTo>
                  <a:cubicBezTo>
                    <a:pt x="1598" y="67"/>
                    <a:pt x="1598" y="67"/>
                    <a:pt x="1598" y="67"/>
                  </a:cubicBezTo>
                  <a:cubicBezTo>
                    <a:pt x="1598" y="16"/>
                    <a:pt x="1598" y="16"/>
                    <a:pt x="1598" y="16"/>
                  </a:cubicBezTo>
                  <a:cubicBezTo>
                    <a:pt x="1597" y="16"/>
                    <a:pt x="1597" y="16"/>
                    <a:pt x="1597" y="16"/>
                  </a:cubicBezTo>
                  <a:cubicBezTo>
                    <a:pt x="1597" y="67"/>
                    <a:pt x="1597" y="67"/>
                    <a:pt x="1597" y="67"/>
                  </a:cubicBezTo>
                  <a:cubicBezTo>
                    <a:pt x="1577" y="67"/>
                    <a:pt x="1577" y="67"/>
                    <a:pt x="1577" y="67"/>
                  </a:cubicBezTo>
                  <a:cubicBezTo>
                    <a:pt x="1577" y="0"/>
                    <a:pt x="1577" y="0"/>
                    <a:pt x="1577" y="0"/>
                  </a:cubicBezTo>
                  <a:cubicBezTo>
                    <a:pt x="1574" y="0"/>
                    <a:pt x="1574" y="0"/>
                    <a:pt x="1574" y="0"/>
                  </a:cubicBezTo>
                  <a:cubicBezTo>
                    <a:pt x="1574" y="67"/>
                    <a:pt x="1574" y="67"/>
                    <a:pt x="1574" y="67"/>
                  </a:cubicBezTo>
                  <a:cubicBezTo>
                    <a:pt x="1567" y="67"/>
                    <a:pt x="1567" y="67"/>
                    <a:pt x="1567" y="67"/>
                  </a:cubicBezTo>
                  <a:cubicBezTo>
                    <a:pt x="1567" y="78"/>
                    <a:pt x="1567" y="78"/>
                    <a:pt x="1567" y="78"/>
                  </a:cubicBezTo>
                  <a:cubicBezTo>
                    <a:pt x="1559" y="78"/>
                    <a:pt x="1559" y="78"/>
                    <a:pt x="1559" y="78"/>
                  </a:cubicBezTo>
                  <a:cubicBezTo>
                    <a:pt x="1543" y="84"/>
                    <a:pt x="1543" y="84"/>
                    <a:pt x="1543" y="84"/>
                  </a:cubicBezTo>
                  <a:cubicBezTo>
                    <a:pt x="1470" y="142"/>
                    <a:pt x="1470" y="142"/>
                    <a:pt x="1470" y="142"/>
                  </a:cubicBezTo>
                  <a:cubicBezTo>
                    <a:pt x="1437" y="147"/>
                    <a:pt x="1437" y="147"/>
                    <a:pt x="1437" y="147"/>
                  </a:cubicBezTo>
                  <a:cubicBezTo>
                    <a:pt x="1437" y="207"/>
                    <a:pt x="1437" y="207"/>
                    <a:pt x="1437" y="207"/>
                  </a:cubicBezTo>
                  <a:cubicBezTo>
                    <a:pt x="1387" y="207"/>
                    <a:pt x="1387" y="207"/>
                    <a:pt x="1387" y="207"/>
                  </a:cubicBezTo>
                  <a:cubicBezTo>
                    <a:pt x="1380" y="200"/>
                    <a:pt x="1380" y="200"/>
                    <a:pt x="1380" y="200"/>
                  </a:cubicBezTo>
                  <a:cubicBezTo>
                    <a:pt x="1369" y="200"/>
                    <a:pt x="1369" y="200"/>
                    <a:pt x="1369" y="200"/>
                  </a:cubicBezTo>
                  <a:cubicBezTo>
                    <a:pt x="1369" y="189"/>
                    <a:pt x="1369" y="189"/>
                    <a:pt x="1369" y="189"/>
                  </a:cubicBezTo>
                  <a:cubicBezTo>
                    <a:pt x="1325" y="189"/>
                    <a:pt x="1325" y="189"/>
                    <a:pt x="1325" y="189"/>
                  </a:cubicBezTo>
                  <a:cubicBezTo>
                    <a:pt x="1325" y="199"/>
                    <a:pt x="1325" y="199"/>
                    <a:pt x="1325" y="199"/>
                  </a:cubicBezTo>
                  <a:cubicBezTo>
                    <a:pt x="1309" y="206"/>
                    <a:pt x="1309" y="206"/>
                    <a:pt x="1309" y="206"/>
                  </a:cubicBezTo>
                  <a:cubicBezTo>
                    <a:pt x="1309" y="219"/>
                    <a:pt x="1309" y="219"/>
                    <a:pt x="1309" y="219"/>
                  </a:cubicBezTo>
                  <a:cubicBezTo>
                    <a:pt x="1284" y="219"/>
                    <a:pt x="1284" y="219"/>
                    <a:pt x="1284" y="219"/>
                  </a:cubicBezTo>
                  <a:cubicBezTo>
                    <a:pt x="1284" y="205"/>
                    <a:pt x="1284" y="205"/>
                    <a:pt x="1284" y="205"/>
                  </a:cubicBezTo>
                  <a:cubicBezTo>
                    <a:pt x="1262" y="205"/>
                    <a:pt x="1262" y="205"/>
                    <a:pt x="1262" y="205"/>
                  </a:cubicBezTo>
                  <a:cubicBezTo>
                    <a:pt x="1262" y="220"/>
                    <a:pt x="1262" y="220"/>
                    <a:pt x="1262" y="220"/>
                  </a:cubicBezTo>
                  <a:cubicBezTo>
                    <a:pt x="1241" y="220"/>
                    <a:pt x="1241" y="220"/>
                    <a:pt x="1241" y="220"/>
                  </a:cubicBezTo>
                  <a:cubicBezTo>
                    <a:pt x="1241" y="234"/>
                    <a:pt x="1241" y="234"/>
                    <a:pt x="1241" y="234"/>
                  </a:cubicBezTo>
                  <a:cubicBezTo>
                    <a:pt x="1183" y="234"/>
                    <a:pt x="1183" y="234"/>
                    <a:pt x="1183" y="234"/>
                  </a:cubicBezTo>
                  <a:cubicBezTo>
                    <a:pt x="1183" y="226"/>
                    <a:pt x="1183" y="226"/>
                    <a:pt x="1183" y="226"/>
                  </a:cubicBezTo>
                  <a:cubicBezTo>
                    <a:pt x="1143" y="226"/>
                    <a:pt x="1143" y="226"/>
                    <a:pt x="1143" y="226"/>
                  </a:cubicBezTo>
                  <a:cubicBezTo>
                    <a:pt x="1143" y="240"/>
                    <a:pt x="1143" y="240"/>
                    <a:pt x="1143" y="240"/>
                  </a:cubicBezTo>
                  <a:cubicBezTo>
                    <a:pt x="1091" y="240"/>
                    <a:pt x="1091" y="240"/>
                    <a:pt x="1091" y="240"/>
                  </a:cubicBezTo>
                  <a:cubicBezTo>
                    <a:pt x="1091" y="141"/>
                    <a:pt x="1091" y="141"/>
                    <a:pt x="1091" y="141"/>
                  </a:cubicBezTo>
                  <a:cubicBezTo>
                    <a:pt x="970" y="141"/>
                    <a:pt x="970" y="141"/>
                    <a:pt x="970" y="141"/>
                  </a:cubicBezTo>
                  <a:cubicBezTo>
                    <a:pt x="970" y="283"/>
                    <a:pt x="970" y="283"/>
                    <a:pt x="970" y="283"/>
                  </a:cubicBezTo>
                  <a:cubicBezTo>
                    <a:pt x="952" y="283"/>
                    <a:pt x="952" y="283"/>
                    <a:pt x="952" y="283"/>
                  </a:cubicBezTo>
                  <a:cubicBezTo>
                    <a:pt x="952" y="294"/>
                    <a:pt x="952" y="294"/>
                    <a:pt x="952" y="294"/>
                  </a:cubicBezTo>
                  <a:cubicBezTo>
                    <a:pt x="917" y="294"/>
                    <a:pt x="917" y="294"/>
                    <a:pt x="917" y="294"/>
                  </a:cubicBezTo>
                  <a:cubicBezTo>
                    <a:pt x="917" y="316"/>
                    <a:pt x="917" y="316"/>
                    <a:pt x="917" y="316"/>
                  </a:cubicBezTo>
                  <a:cubicBezTo>
                    <a:pt x="898" y="316"/>
                    <a:pt x="898" y="316"/>
                    <a:pt x="898" y="316"/>
                  </a:cubicBezTo>
                  <a:cubicBezTo>
                    <a:pt x="898" y="291"/>
                    <a:pt x="898" y="291"/>
                    <a:pt x="898" y="291"/>
                  </a:cubicBezTo>
                  <a:cubicBezTo>
                    <a:pt x="761" y="291"/>
                    <a:pt x="761" y="291"/>
                    <a:pt x="761" y="291"/>
                  </a:cubicBezTo>
                  <a:cubicBezTo>
                    <a:pt x="761" y="281"/>
                    <a:pt x="761" y="281"/>
                    <a:pt x="761" y="281"/>
                  </a:cubicBezTo>
                  <a:cubicBezTo>
                    <a:pt x="727" y="281"/>
                    <a:pt x="727" y="281"/>
                    <a:pt x="727" y="281"/>
                  </a:cubicBezTo>
                  <a:cubicBezTo>
                    <a:pt x="727" y="226"/>
                    <a:pt x="727" y="226"/>
                    <a:pt x="727" y="226"/>
                  </a:cubicBezTo>
                  <a:cubicBezTo>
                    <a:pt x="647" y="226"/>
                    <a:pt x="647" y="226"/>
                    <a:pt x="647" y="226"/>
                  </a:cubicBezTo>
                  <a:cubicBezTo>
                    <a:pt x="647" y="294"/>
                    <a:pt x="647" y="294"/>
                    <a:pt x="647" y="294"/>
                  </a:cubicBezTo>
                  <a:cubicBezTo>
                    <a:pt x="477" y="154"/>
                    <a:pt x="326" y="244"/>
                    <a:pt x="276" y="283"/>
                  </a:cubicBezTo>
                  <a:cubicBezTo>
                    <a:pt x="276" y="247"/>
                    <a:pt x="276" y="247"/>
                    <a:pt x="276" y="247"/>
                  </a:cubicBezTo>
                  <a:cubicBezTo>
                    <a:pt x="248" y="247"/>
                    <a:pt x="248" y="247"/>
                    <a:pt x="248" y="247"/>
                  </a:cubicBezTo>
                  <a:cubicBezTo>
                    <a:pt x="248" y="223"/>
                    <a:pt x="248" y="223"/>
                    <a:pt x="248" y="223"/>
                  </a:cubicBezTo>
                  <a:cubicBezTo>
                    <a:pt x="185" y="223"/>
                    <a:pt x="185" y="223"/>
                    <a:pt x="185" y="223"/>
                  </a:cubicBezTo>
                  <a:cubicBezTo>
                    <a:pt x="185" y="353"/>
                    <a:pt x="185" y="353"/>
                    <a:pt x="185" y="353"/>
                  </a:cubicBezTo>
                  <a:cubicBezTo>
                    <a:pt x="153" y="353"/>
                    <a:pt x="153" y="353"/>
                    <a:pt x="153" y="353"/>
                  </a:cubicBezTo>
                  <a:cubicBezTo>
                    <a:pt x="153" y="239"/>
                    <a:pt x="153" y="239"/>
                    <a:pt x="153" y="239"/>
                  </a:cubicBezTo>
                  <a:cubicBezTo>
                    <a:pt x="114" y="239"/>
                    <a:pt x="114" y="239"/>
                    <a:pt x="114" y="239"/>
                  </a:cubicBezTo>
                  <a:cubicBezTo>
                    <a:pt x="114" y="199"/>
                    <a:pt x="114" y="199"/>
                    <a:pt x="114" y="199"/>
                  </a:cubicBezTo>
                  <a:cubicBezTo>
                    <a:pt x="64" y="199"/>
                    <a:pt x="64" y="199"/>
                    <a:pt x="64" y="199"/>
                  </a:cubicBezTo>
                  <a:cubicBezTo>
                    <a:pt x="64" y="343"/>
                    <a:pt x="64" y="343"/>
                    <a:pt x="64" y="343"/>
                  </a:cubicBezTo>
                  <a:cubicBezTo>
                    <a:pt x="50" y="343"/>
                    <a:pt x="50" y="343"/>
                    <a:pt x="50" y="343"/>
                  </a:cubicBezTo>
                  <a:cubicBezTo>
                    <a:pt x="50" y="239"/>
                    <a:pt x="50" y="239"/>
                    <a:pt x="50" y="239"/>
                  </a:cubicBezTo>
                  <a:cubicBezTo>
                    <a:pt x="0" y="239"/>
                    <a:pt x="0" y="239"/>
                    <a:pt x="0" y="239"/>
                  </a:cubicBezTo>
                  <a:cubicBezTo>
                    <a:pt x="0" y="486"/>
                    <a:pt x="0" y="486"/>
                    <a:pt x="0" y="486"/>
                  </a:cubicBezTo>
                  <a:cubicBezTo>
                    <a:pt x="36" y="486"/>
                    <a:pt x="36" y="486"/>
                    <a:pt x="36" y="486"/>
                  </a:cubicBezTo>
                  <a:cubicBezTo>
                    <a:pt x="50" y="486"/>
                    <a:pt x="50" y="486"/>
                    <a:pt x="50" y="486"/>
                  </a:cubicBezTo>
                  <a:cubicBezTo>
                    <a:pt x="64" y="486"/>
                    <a:pt x="64" y="486"/>
                    <a:pt x="64" y="486"/>
                  </a:cubicBezTo>
                  <a:cubicBezTo>
                    <a:pt x="66" y="486"/>
                    <a:pt x="66" y="486"/>
                    <a:pt x="66" y="486"/>
                  </a:cubicBezTo>
                  <a:cubicBezTo>
                    <a:pt x="75" y="486"/>
                    <a:pt x="75" y="486"/>
                    <a:pt x="75" y="486"/>
                  </a:cubicBezTo>
                  <a:cubicBezTo>
                    <a:pt x="103" y="486"/>
                    <a:pt x="103" y="486"/>
                    <a:pt x="103" y="486"/>
                  </a:cubicBezTo>
                  <a:cubicBezTo>
                    <a:pt x="112" y="486"/>
                    <a:pt x="112" y="486"/>
                    <a:pt x="112" y="486"/>
                  </a:cubicBezTo>
                  <a:cubicBezTo>
                    <a:pt x="114" y="486"/>
                    <a:pt x="114" y="486"/>
                    <a:pt x="114" y="486"/>
                  </a:cubicBezTo>
                  <a:cubicBezTo>
                    <a:pt x="125" y="486"/>
                    <a:pt x="125" y="486"/>
                    <a:pt x="125" y="486"/>
                  </a:cubicBezTo>
                  <a:cubicBezTo>
                    <a:pt x="141" y="486"/>
                    <a:pt x="141" y="486"/>
                    <a:pt x="141" y="486"/>
                  </a:cubicBezTo>
                  <a:cubicBezTo>
                    <a:pt x="153" y="486"/>
                    <a:pt x="153" y="486"/>
                    <a:pt x="153" y="486"/>
                  </a:cubicBezTo>
                  <a:cubicBezTo>
                    <a:pt x="165" y="486"/>
                    <a:pt x="165" y="486"/>
                    <a:pt x="165" y="486"/>
                  </a:cubicBezTo>
                  <a:cubicBezTo>
                    <a:pt x="185" y="486"/>
                    <a:pt x="185" y="486"/>
                    <a:pt x="185" y="486"/>
                  </a:cubicBezTo>
                  <a:cubicBezTo>
                    <a:pt x="192" y="486"/>
                    <a:pt x="192" y="486"/>
                    <a:pt x="192" y="486"/>
                  </a:cubicBezTo>
                  <a:cubicBezTo>
                    <a:pt x="197" y="486"/>
                    <a:pt x="197" y="486"/>
                    <a:pt x="197" y="486"/>
                  </a:cubicBezTo>
                  <a:cubicBezTo>
                    <a:pt x="219" y="486"/>
                    <a:pt x="219" y="486"/>
                    <a:pt x="219" y="486"/>
                  </a:cubicBezTo>
                  <a:cubicBezTo>
                    <a:pt x="239" y="486"/>
                    <a:pt x="239" y="486"/>
                    <a:pt x="239" y="486"/>
                  </a:cubicBezTo>
                  <a:cubicBezTo>
                    <a:pt x="248" y="486"/>
                    <a:pt x="248" y="486"/>
                    <a:pt x="248" y="486"/>
                  </a:cubicBezTo>
                  <a:cubicBezTo>
                    <a:pt x="268" y="486"/>
                    <a:pt x="268" y="486"/>
                    <a:pt x="268" y="486"/>
                  </a:cubicBezTo>
                  <a:cubicBezTo>
                    <a:pt x="276" y="486"/>
                    <a:pt x="276" y="486"/>
                    <a:pt x="276" y="486"/>
                  </a:cubicBezTo>
                  <a:cubicBezTo>
                    <a:pt x="635" y="486"/>
                    <a:pt x="635" y="486"/>
                    <a:pt x="635" y="486"/>
                  </a:cubicBezTo>
                  <a:cubicBezTo>
                    <a:pt x="647" y="486"/>
                    <a:pt x="647" y="486"/>
                    <a:pt x="647" y="486"/>
                  </a:cubicBezTo>
                  <a:cubicBezTo>
                    <a:pt x="653" y="486"/>
                    <a:pt x="653" y="486"/>
                    <a:pt x="653" y="486"/>
                  </a:cubicBezTo>
                  <a:cubicBezTo>
                    <a:pt x="665" y="486"/>
                    <a:pt x="665" y="486"/>
                    <a:pt x="665" y="486"/>
                  </a:cubicBezTo>
                  <a:cubicBezTo>
                    <a:pt x="673" y="486"/>
                    <a:pt x="673" y="486"/>
                    <a:pt x="673" y="486"/>
                  </a:cubicBezTo>
                  <a:cubicBezTo>
                    <a:pt x="703" y="486"/>
                    <a:pt x="703" y="486"/>
                    <a:pt x="703" y="486"/>
                  </a:cubicBezTo>
                  <a:cubicBezTo>
                    <a:pt x="717" y="486"/>
                    <a:pt x="717" y="486"/>
                    <a:pt x="717" y="486"/>
                  </a:cubicBezTo>
                  <a:cubicBezTo>
                    <a:pt x="727" y="486"/>
                    <a:pt x="727" y="486"/>
                    <a:pt x="727" y="486"/>
                  </a:cubicBezTo>
                  <a:cubicBezTo>
                    <a:pt x="751" y="486"/>
                    <a:pt x="751" y="486"/>
                    <a:pt x="751" y="486"/>
                  </a:cubicBezTo>
                  <a:cubicBezTo>
                    <a:pt x="761" y="486"/>
                    <a:pt x="761" y="486"/>
                    <a:pt x="761" y="486"/>
                  </a:cubicBezTo>
                  <a:cubicBezTo>
                    <a:pt x="888" y="486"/>
                    <a:pt x="888" y="486"/>
                    <a:pt x="888" y="486"/>
                  </a:cubicBezTo>
                  <a:cubicBezTo>
                    <a:pt x="898" y="486"/>
                    <a:pt x="898" y="486"/>
                    <a:pt x="898" y="486"/>
                  </a:cubicBezTo>
                  <a:cubicBezTo>
                    <a:pt x="917" y="486"/>
                    <a:pt x="917" y="486"/>
                    <a:pt x="917" y="486"/>
                  </a:cubicBezTo>
                  <a:cubicBezTo>
                    <a:pt x="926" y="486"/>
                    <a:pt x="926" y="486"/>
                    <a:pt x="926" y="486"/>
                  </a:cubicBezTo>
                  <a:cubicBezTo>
                    <a:pt x="929" y="486"/>
                    <a:pt x="929" y="486"/>
                    <a:pt x="929" y="486"/>
                  </a:cubicBezTo>
                  <a:cubicBezTo>
                    <a:pt x="930" y="486"/>
                    <a:pt x="930" y="486"/>
                    <a:pt x="930" y="486"/>
                  </a:cubicBezTo>
                  <a:cubicBezTo>
                    <a:pt x="945" y="486"/>
                    <a:pt x="945" y="486"/>
                    <a:pt x="945" y="486"/>
                  </a:cubicBezTo>
                  <a:cubicBezTo>
                    <a:pt x="952" y="486"/>
                    <a:pt x="952" y="486"/>
                    <a:pt x="952" y="486"/>
                  </a:cubicBezTo>
                  <a:cubicBezTo>
                    <a:pt x="961" y="486"/>
                    <a:pt x="961" y="486"/>
                    <a:pt x="961" y="486"/>
                  </a:cubicBezTo>
                  <a:cubicBezTo>
                    <a:pt x="970" y="486"/>
                    <a:pt x="970" y="486"/>
                    <a:pt x="970" y="486"/>
                  </a:cubicBezTo>
                  <a:cubicBezTo>
                    <a:pt x="977" y="486"/>
                    <a:pt x="977" y="486"/>
                    <a:pt x="977" y="486"/>
                  </a:cubicBezTo>
                  <a:cubicBezTo>
                    <a:pt x="1087" y="486"/>
                    <a:pt x="1087" y="486"/>
                    <a:pt x="1087" y="486"/>
                  </a:cubicBezTo>
                  <a:cubicBezTo>
                    <a:pt x="1091" y="486"/>
                    <a:pt x="1091" y="486"/>
                    <a:pt x="1091" y="486"/>
                  </a:cubicBezTo>
                  <a:cubicBezTo>
                    <a:pt x="1143" y="486"/>
                    <a:pt x="1143" y="486"/>
                    <a:pt x="1143" y="486"/>
                  </a:cubicBezTo>
                  <a:cubicBezTo>
                    <a:pt x="1147" y="486"/>
                    <a:pt x="1147" y="486"/>
                    <a:pt x="1147" y="486"/>
                  </a:cubicBezTo>
                  <a:cubicBezTo>
                    <a:pt x="1183" y="486"/>
                    <a:pt x="1183" y="486"/>
                    <a:pt x="1183" y="486"/>
                  </a:cubicBezTo>
                  <a:cubicBezTo>
                    <a:pt x="1484" y="486"/>
                    <a:pt x="1484" y="486"/>
                    <a:pt x="1484" y="486"/>
                  </a:cubicBezTo>
                  <a:cubicBezTo>
                    <a:pt x="1491" y="486"/>
                    <a:pt x="1491" y="486"/>
                    <a:pt x="1491" y="486"/>
                  </a:cubicBezTo>
                  <a:cubicBezTo>
                    <a:pt x="1494" y="486"/>
                    <a:pt x="1494" y="486"/>
                    <a:pt x="1494" y="486"/>
                  </a:cubicBezTo>
                  <a:cubicBezTo>
                    <a:pt x="1514" y="486"/>
                    <a:pt x="1514" y="486"/>
                    <a:pt x="1514" y="486"/>
                  </a:cubicBezTo>
                  <a:cubicBezTo>
                    <a:pt x="1515" y="486"/>
                    <a:pt x="1515" y="486"/>
                    <a:pt x="1515" y="486"/>
                  </a:cubicBezTo>
                  <a:cubicBezTo>
                    <a:pt x="1524" y="486"/>
                    <a:pt x="1524" y="486"/>
                    <a:pt x="1524" y="486"/>
                  </a:cubicBezTo>
                  <a:cubicBezTo>
                    <a:pt x="1571" y="486"/>
                    <a:pt x="1571" y="486"/>
                    <a:pt x="1571" y="486"/>
                  </a:cubicBezTo>
                  <a:cubicBezTo>
                    <a:pt x="1603" y="486"/>
                    <a:pt x="1603" y="486"/>
                    <a:pt x="1603" y="486"/>
                  </a:cubicBezTo>
                  <a:cubicBezTo>
                    <a:pt x="1671" y="486"/>
                    <a:pt x="1671" y="486"/>
                    <a:pt x="1671" y="486"/>
                  </a:cubicBezTo>
                  <a:cubicBezTo>
                    <a:pt x="1671" y="78"/>
                    <a:pt x="1671" y="78"/>
                    <a:pt x="1671" y="78"/>
                  </a:cubicBezTo>
                  <a:lnTo>
                    <a:pt x="1607" y="78"/>
                  </a:lnTo>
                  <a:close/>
                  <a:moveTo>
                    <a:pt x="304" y="376"/>
                  </a:moveTo>
                  <a:cubicBezTo>
                    <a:pt x="281" y="376"/>
                    <a:pt x="281" y="376"/>
                    <a:pt x="281" y="376"/>
                  </a:cubicBezTo>
                  <a:cubicBezTo>
                    <a:pt x="281" y="369"/>
                    <a:pt x="281" y="369"/>
                    <a:pt x="281" y="369"/>
                  </a:cubicBezTo>
                  <a:cubicBezTo>
                    <a:pt x="304" y="369"/>
                    <a:pt x="304" y="369"/>
                    <a:pt x="304" y="369"/>
                  </a:cubicBezTo>
                  <a:lnTo>
                    <a:pt x="304" y="376"/>
                  </a:lnTo>
                  <a:close/>
                  <a:moveTo>
                    <a:pt x="304" y="365"/>
                  </a:moveTo>
                  <a:cubicBezTo>
                    <a:pt x="281" y="365"/>
                    <a:pt x="281" y="365"/>
                    <a:pt x="281" y="365"/>
                  </a:cubicBezTo>
                  <a:cubicBezTo>
                    <a:pt x="281" y="357"/>
                    <a:pt x="281" y="357"/>
                    <a:pt x="281" y="357"/>
                  </a:cubicBezTo>
                  <a:cubicBezTo>
                    <a:pt x="304" y="357"/>
                    <a:pt x="304" y="357"/>
                    <a:pt x="304" y="357"/>
                  </a:cubicBezTo>
                  <a:lnTo>
                    <a:pt x="304" y="365"/>
                  </a:lnTo>
                  <a:close/>
                  <a:moveTo>
                    <a:pt x="304" y="354"/>
                  </a:moveTo>
                  <a:cubicBezTo>
                    <a:pt x="281" y="354"/>
                    <a:pt x="281" y="354"/>
                    <a:pt x="281" y="354"/>
                  </a:cubicBezTo>
                  <a:cubicBezTo>
                    <a:pt x="281" y="346"/>
                    <a:pt x="281" y="346"/>
                    <a:pt x="281" y="346"/>
                  </a:cubicBezTo>
                  <a:cubicBezTo>
                    <a:pt x="304" y="346"/>
                    <a:pt x="304" y="346"/>
                    <a:pt x="304" y="346"/>
                  </a:cubicBezTo>
                  <a:lnTo>
                    <a:pt x="304" y="354"/>
                  </a:lnTo>
                  <a:close/>
                  <a:moveTo>
                    <a:pt x="334" y="376"/>
                  </a:moveTo>
                  <a:cubicBezTo>
                    <a:pt x="311" y="376"/>
                    <a:pt x="311" y="376"/>
                    <a:pt x="311" y="376"/>
                  </a:cubicBezTo>
                  <a:cubicBezTo>
                    <a:pt x="311" y="369"/>
                    <a:pt x="311" y="369"/>
                    <a:pt x="311" y="369"/>
                  </a:cubicBezTo>
                  <a:cubicBezTo>
                    <a:pt x="334" y="369"/>
                    <a:pt x="334" y="369"/>
                    <a:pt x="334" y="369"/>
                  </a:cubicBezTo>
                  <a:lnTo>
                    <a:pt x="334" y="376"/>
                  </a:lnTo>
                  <a:close/>
                  <a:moveTo>
                    <a:pt x="334" y="365"/>
                  </a:moveTo>
                  <a:cubicBezTo>
                    <a:pt x="311" y="365"/>
                    <a:pt x="311" y="365"/>
                    <a:pt x="311" y="365"/>
                  </a:cubicBezTo>
                  <a:cubicBezTo>
                    <a:pt x="311" y="357"/>
                    <a:pt x="311" y="357"/>
                    <a:pt x="311" y="357"/>
                  </a:cubicBezTo>
                  <a:cubicBezTo>
                    <a:pt x="334" y="357"/>
                    <a:pt x="334" y="357"/>
                    <a:pt x="334" y="357"/>
                  </a:cubicBezTo>
                  <a:lnTo>
                    <a:pt x="334" y="365"/>
                  </a:lnTo>
                  <a:close/>
                  <a:moveTo>
                    <a:pt x="334" y="354"/>
                  </a:moveTo>
                  <a:cubicBezTo>
                    <a:pt x="311" y="354"/>
                    <a:pt x="311" y="354"/>
                    <a:pt x="311" y="354"/>
                  </a:cubicBezTo>
                  <a:cubicBezTo>
                    <a:pt x="311" y="346"/>
                    <a:pt x="311" y="346"/>
                    <a:pt x="311" y="346"/>
                  </a:cubicBezTo>
                  <a:cubicBezTo>
                    <a:pt x="334" y="346"/>
                    <a:pt x="334" y="346"/>
                    <a:pt x="334" y="346"/>
                  </a:cubicBezTo>
                  <a:lnTo>
                    <a:pt x="334" y="354"/>
                  </a:lnTo>
                  <a:close/>
                  <a:moveTo>
                    <a:pt x="364" y="376"/>
                  </a:moveTo>
                  <a:cubicBezTo>
                    <a:pt x="341" y="376"/>
                    <a:pt x="341" y="376"/>
                    <a:pt x="341" y="376"/>
                  </a:cubicBezTo>
                  <a:cubicBezTo>
                    <a:pt x="341" y="369"/>
                    <a:pt x="341" y="369"/>
                    <a:pt x="341" y="369"/>
                  </a:cubicBezTo>
                  <a:cubicBezTo>
                    <a:pt x="364" y="369"/>
                    <a:pt x="364" y="369"/>
                    <a:pt x="364" y="369"/>
                  </a:cubicBezTo>
                  <a:lnTo>
                    <a:pt x="364" y="376"/>
                  </a:lnTo>
                  <a:close/>
                  <a:moveTo>
                    <a:pt x="364" y="365"/>
                  </a:moveTo>
                  <a:cubicBezTo>
                    <a:pt x="341" y="365"/>
                    <a:pt x="341" y="365"/>
                    <a:pt x="341" y="365"/>
                  </a:cubicBezTo>
                  <a:cubicBezTo>
                    <a:pt x="341" y="357"/>
                    <a:pt x="341" y="357"/>
                    <a:pt x="341" y="357"/>
                  </a:cubicBezTo>
                  <a:cubicBezTo>
                    <a:pt x="364" y="357"/>
                    <a:pt x="364" y="357"/>
                    <a:pt x="364" y="357"/>
                  </a:cubicBezTo>
                  <a:lnTo>
                    <a:pt x="364" y="365"/>
                  </a:lnTo>
                  <a:close/>
                  <a:moveTo>
                    <a:pt x="364" y="354"/>
                  </a:moveTo>
                  <a:cubicBezTo>
                    <a:pt x="341" y="354"/>
                    <a:pt x="341" y="354"/>
                    <a:pt x="341" y="354"/>
                  </a:cubicBezTo>
                  <a:cubicBezTo>
                    <a:pt x="341" y="346"/>
                    <a:pt x="341" y="346"/>
                    <a:pt x="341" y="346"/>
                  </a:cubicBezTo>
                  <a:cubicBezTo>
                    <a:pt x="364" y="346"/>
                    <a:pt x="364" y="346"/>
                    <a:pt x="364" y="346"/>
                  </a:cubicBezTo>
                  <a:lnTo>
                    <a:pt x="364" y="354"/>
                  </a:lnTo>
                  <a:close/>
                  <a:moveTo>
                    <a:pt x="447" y="376"/>
                  </a:moveTo>
                  <a:cubicBezTo>
                    <a:pt x="424" y="376"/>
                    <a:pt x="424" y="376"/>
                    <a:pt x="424" y="376"/>
                  </a:cubicBezTo>
                  <a:cubicBezTo>
                    <a:pt x="424" y="369"/>
                    <a:pt x="424" y="369"/>
                    <a:pt x="424" y="369"/>
                  </a:cubicBezTo>
                  <a:cubicBezTo>
                    <a:pt x="447" y="369"/>
                    <a:pt x="447" y="369"/>
                    <a:pt x="447" y="369"/>
                  </a:cubicBezTo>
                  <a:lnTo>
                    <a:pt x="447" y="376"/>
                  </a:lnTo>
                  <a:close/>
                  <a:moveTo>
                    <a:pt x="447" y="365"/>
                  </a:moveTo>
                  <a:cubicBezTo>
                    <a:pt x="424" y="365"/>
                    <a:pt x="424" y="365"/>
                    <a:pt x="424" y="365"/>
                  </a:cubicBezTo>
                  <a:cubicBezTo>
                    <a:pt x="424" y="357"/>
                    <a:pt x="424" y="357"/>
                    <a:pt x="424" y="357"/>
                  </a:cubicBezTo>
                  <a:cubicBezTo>
                    <a:pt x="447" y="357"/>
                    <a:pt x="447" y="357"/>
                    <a:pt x="447" y="357"/>
                  </a:cubicBezTo>
                  <a:lnTo>
                    <a:pt x="447" y="365"/>
                  </a:lnTo>
                  <a:close/>
                  <a:moveTo>
                    <a:pt x="447" y="354"/>
                  </a:moveTo>
                  <a:cubicBezTo>
                    <a:pt x="424" y="354"/>
                    <a:pt x="424" y="354"/>
                    <a:pt x="424" y="354"/>
                  </a:cubicBezTo>
                  <a:cubicBezTo>
                    <a:pt x="424" y="346"/>
                    <a:pt x="424" y="346"/>
                    <a:pt x="424" y="346"/>
                  </a:cubicBezTo>
                  <a:cubicBezTo>
                    <a:pt x="447" y="346"/>
                    <a:pt x="447" y="346"/>
                    <a:pt x="447" y="346"/>
                  </a:cubicBezTo>
                  <a:lnTo>
                    <a:pt x="447" y="354"/>
                  </a:lnTo>
                  <a:close/>
                  <a:moveTo>
                    <a:pt x="477" y="376"/>
                  </a:moveTo>
                  <a:cubicBezTo>
                    <a:pt x="454" y="376"/>
                    <a:pt x="454" y="376"/>
                    <a:pt x="454" y="376"/>
                  </a:cubicBezTo>
                  <a:cubicBezTo>
                    <a:pt x="454" y="369"/>
                    <a:pt x="454" y="369"/>
                    <a:pt x="454" y="369"/>
                  </a:cubicBezTo>
                  <a:cubicBezTo>
                    <a:pt x="477" y="369"/>
                    <a:pt x="477" y="369"/>
                    <a:pt x="477" y="369"/>
                  </a:cubicBezTo>
                  <a:lnTo>
                    <a:pt x="477" y="376"/>
                  </a:lnTo>
                  <a:close/>
                  <a:moveTo>
                    <a:pt x="477" y="365"/>
                  </a:moveTo>
                  <a:cubicBezTo>
                    <a:pt x="454" y="365"/>
                    <a:pt x="454" y="365"/>
                    <a:pt x="454" y="365"/>
                  </a:cubicBezTo>
                  <a:cubicBezTo>
                    <a:pt x="454" y="357"/>
                    <a:pt x="454" y="357"/>
                    <a:pt x="454" y="357"/>
                  </a:cubicBezTo>
                  <a:cubicBezTo>
                    <a:pt x="477" y="357"/>
                    <a:pt x="477" y="357"/>
                    <a:pt x="477" y="357"/>
                  </a:cubicBezTo>
                  <a:lnTo>
                    <a:pt x="477" y="365"/>
                  </a:lnTo>
                  <a:close/>
                  <a:moveTo>
                    <a:pt x="477" y="354"/>
                  </a:moveTo>
                  <a:cubicBezTo>
                    <a:pt x="454" y="354"/>
                    <a:pt x="454" y="354"/>
                    <a:pt x="454" y="354"/>
                  </a:cubicBezTo>
                  <a:cubicBezTo>
                    <a:pt x="454" y="346"/>
                    <a:pt x="454" y="346"/>
                    <a:pt x="454" y="346"/>
                  </a:cubicBezTo>
                  <a:cubicBezTo>
                    <a:pt x="477" y="346"/>
                    <a:pt x="477" y="346"/>
                    <a:pt x="477" y="346"/>
                  </a:cubicBezTo>
                  <a:lnTo>
                    <a:pt x="477" y="354"/>
                  </a:lnTo>
                  <a:close/>
                  <a:moveTo>
                    <a:pt x="507" y="376"/>
                  </a:moveTo>
                  <a:cubicBezTo>
                    <a:pt x="484" y="376"/>
                    <a:pt x="484" y="376"/>
                    <a:pt x="484" y="376"/>
                  </a:cubicBezTo>
                  <a:cubicBezTo>
                    <a:pt x="484" y="369"/>
                    <a:pt x="484" y="369"/>
                    <a:pt x="484" y="369"/>
                  </a:cubicBezTo>
                  <a:cubicBezTo>
                    <a:pt x="507" y="369"/>
                    <a:pt x="507" y="369"/>
                    <a:pt x="507" y="369"/>
                  </a:cubicBezTo>
                  <a:lnTo>
                    <a:pt x="507" y="376"/>
                  </a:lnTo>
                  <a:close/>
                  <a:moveTo>
                    <a:pt x="507" y="365"/>
                  </a:moveTo>
                  <a:cubicBezTo>
                    <a:pt x="484" y="365"/>
                    <a:pt x="484" y="365"/>
                    <a:pt x="484" y="365"/>
                  </a:cubicBezTo>
                  <a:cubicBezTo>
                    <a:pt x="484" y="357"/>
                    <a:pt x="484" y="357"/>
                    <a:pt x="484" y="357"/>
                  </a:cubicBezTo>
                  <a:cubicBezTo>
                    <a:pt x="507" y="357"/>
                    <a:pt x="507" y="357"/>
                    <a:pt x="507" y="357"/>
                  </a:cubicBezTo>
                  <a:lnTo>
                    <a:pt x="507" y="365"/>
                  </a:lnTo>
                  <a:close/>
                  <a:moveTo>
                    <a:pt x="507" y="354"/>
                  </a:moveTo>
                  <a:cubicBezTo>
                    <a:pt x="484" y="354"/>
                    <a:pt x="484" y="354"/>
                    <a:pt x="484" y="354"/>
                  </a:cubicBezTo>
                  <a:cubicBezTo>
                    <a:pt x="484" y="346"/>
                    <a:pt x="484" y="346"/>
                    <a:pt x="484" y="346"/>
                  </a:cubicBezTo>
                  <a:cubicBezTo>
                    <a:pt x="507" y="346"/>
                    <a:pt x="507" y="346"/>
                    <a:pt x="507" y="346"/>
                  </a:cubicBezTo>
                  <a:lnTo>
                    <a:pt x="507" y="354"/>
                  </a:lnTo>
                  <a:close/>
                  <a:moveTo>
                    <a:pt x="416" y="246"/>
                  </a:moveTo>
                  <a:cubicBezTo>
                    <a:pt x="551" y="224"/>
                    <a:pt x="641" y="326"/>
                    <a:pt x="641" y="326"/>
                  </a:cubicBezTo>
                  <a:cubicBezTo>
                    <a:pt x="511" y="326"/>
                    <a:pt x="511" y="326"/>
                    <a:pt x="511" y="326"/>
                  </a:cubicBezTo>
                  <a:cubicBezTo>
                    <a:pt x="482" y="263"/>
                    <a:pt x="416" y="246"/>
                    <a:pt x="416" y="246"/>
                  </a:cubicBezTo>
                  <a:close/>
                  <a:moveTo>
                    <a:pt x="590" y="376"/>
                  </a:moveTo>
                  <a:cubicBezTo>
                    <a:pt x="568" y="376"/>
                    <a:pt x="568" y="376"/>
                    <a:pt x="568" y="376"/>
                  </a:cubicBezTo>
                  <a:cubicBezTo>
                    <a:pt x="568" y="369"/>
                    <a:pt x="568" y="369"/>
                    <a:pt x="568" y="369"/>
                  </a:cubicBezTo>
                  <a:cubicBezTo>
                    <a:pt x="590" y="369"/>
                    <a:pt x="590" y="369"/>
                    <a:pt x="590" y="369"/>
                  </a:cubicBezTo>
                  <a:lnTo>
                    <a:pt x="590" y="376"/>
                  </a:lnTo>
                  <a:close/>
                  <a:moveTo>
                    <a:pt x="590" y="365"/>
                  </a:moveTo>
                  <a:cubicBezTo>
                    <a:pt x="568" y="365"/>
                    <a:pt x="568" y="365"/>
                    <a:pt x="568" y="365"/>
                  </a:cubicBezTo>
                  <a:cubicBezTo>
                    <a:pt x="568" y="357"/>
                    <a:pt x="568" y="357"/>
                    <a:pt x="568" y="357"/>
                  </a:cubicBezTo>
                  <a:cubicBezTo>
                    <a:pt x="590" y="357"/>
                    <a:pt x="590" y="357"/>
                    <a:pt x="590" y="357"/>
                  </a:cubicBezTo>
                  <a:lnTo>
                    <a:pt x="590" y="365"/>
                  </a:lnTo>
                  <a:close/>
                  <a:moveTo>
                    <a:pt x="590" y="354"/>
                  </a:moveTo>
                  <a:cubicBezTo>
                    <a:pt x="568" y="354"/>
                    <a:pt x="568" y="354"/>
                    <a:pt x="568" y="354"/>
                  </a:cubicBezTo>
                  <a:cubicBezTo>
                    <a:pt x="568" y="346"/>
                    <a:pt x="568" y="346"/>
                    <a:pt x="568" y="346"/>
                  </a:cubicBezTo>
                  <a:cubicBezTo>
                    <a:pt x="590" y="346"/>
                    <a:pt x="590" y="346"/>
                    <a:pt x="590" y="346"/>
                  </a:cubicBezTo>
                  <a:lnTo>
                    <a:pt x="590" y="354"/>
                  </a:lnTo>
                  <a:close/>
                  <a:moveTo>
                    <a:pt x="620" y="376"/>
                  </a:moveTo>
                  <a:cubicBezTo>
                    <a:pt x="598" y="376"/>
                    <a:pt x="598" y="376"/>
                    <a:pt x="598" y="376"/>
                  </a:cubicBezTo>
                  <a:cubicBezTo>
                    <a:pt x="598" y="369"/>
                    <a:pt x="598" y="369"/>
                    <a:pt x="598" y="369"/>
                  </a:cubicBezTo>
                  <a:cubicBezTo>
                    <a:pt x="620" y="369"/>
                    <a:pt x="620" y="369"/>
                    <a:pt x="620" y="369"/>
                  </a:cubicBezTo>
                  <a:lnTo>
                    <a:pt x="620" y="376"/>
                  </a:lnTo>
                  <a:close/>
                  <a:moveTo>
                    <a:pt x="620" y="365"/>
                  </a:moveTo>
                  <a:cubicBezTo>
                    <a:pt x="598" y="365"/>
                    <a:pt x="598" y="365"/>
                    <a:pt x="598" y="365"/>
                  </a:cubicBezTo>
                  <a:cubicBezTo>
                    <a:pt x="598" y="357"/>
                    <a:pt x="598" y="357"/>
                    <a:pt x="598" y="357"/>
                  </a:cubicBezTo>
                  <a:cubicBezTo>
                    <a:pt x="620" y="357"/>
                    <a:pt x="620" y="357"/>
                    <a:pt x="620" y="357"/>
                  </a:cubicBezTo>
                  <a:lnTo>
                    <a:pt x="620" y="365"/>
                  </a:lnTo>
                  <a:close/>
                  <a:moveTo>
                    <a:pt x="620" y="354"/>
                  </a:moveTo>
                  <a:cubicBezTo>
                    <a:pt x="598" y="354"/>
                    <a:pt x="598" y="354"/>
                    <a:pt x="598" y="354"/>
                  </a:cubicBezTo>
                  <a:cubicBezTo>
                    <a:pt x="598" y="346"/>
                    <a:pt x="598" y="346"/>
                    <a:pt x="598" y="346"/>
                  </a:cubicBezTo>
                  <a:cubicBezTo>
                    <a:pt x="620" y="346"/>
                    <a:pt x="620" y="346"/>
                    <a:pt x="620" y="346"/>
                  </a:cubicBezTo>
                  <a:lnTo>
                    <a:pt x="620" y="354"/>
                  </a:lnTo>
                  <a:close/>
                  <a:moveTo>
                    <a:pt x="650" y="376"/>
                  </a:moveTo>
                  <a:cubicBezTo>
                    <a:pt x="628" y="376"/>
                    <a:pt x="628" y="376"/>
                    <a:pt x="628" y="376"/>
                  </a:cubicBezTo>
                  <a:cubicBezTo>
                    <a:pt x="628" y="369"/>
                    <a:pt x="628" y="369"/>
                    <a:pt x="628" y="369"/>
                  </a:cubicBezTo>
                  <a:cubicBezTo>
                    <a:pt x="650" y="369"/>
                    <a:pt x="650" y="369"/>
                    <a:pt x="650" y="369"/>
                  </a:cubicBezTo>
                  <a:lnTo>
                    <a:pt x="650" y="376"/>
                  </a:lnTo>
                  <a:close/>
                  <a:moveTo>
                    <a:pt x="650" y="365"/>
                  </a:moveTo>
                  <a:cubicBezTo>
                    <a:pt x="628" y="365"/>
                    <a:pt x="628" y="365"/>
                    <a:pt x="628" y="365"/>
                  </a:cubicBezTo>
                  <a:cubicBezTo>
                    <a:pt x="628" y="357"/>
                    <a:pt x="628" y="357"/>
                    <a:pt x="628" y="357"/>
                  </a:cubicBezTo>
                  <a:cubicBezTo>
                    <a:pt x="650" y="357"/>
                    <a:pt x="650" y="357"/>
                    <a:pt x="650" y="357"/>
                  </a:cubicBezTo>
                  <a:lnTo>
                    <a:pt x="650" y="365"/>
                  </a:lnTo>
                  <a:close/>
                  <a:moveTo>
                    <a:pt x="650" y="354"/>
                  </a:moveTo>
                  <a:cubicBezTo>
                    <a:pt x="628" y="354"/>
                    <a:pt x="628" y="354"/>
                    <a:pt x="628" y="354"/>
                  </a:cubicBezTo>
                  <a:cubicBezTo>
                    <a:pt x="628" y="346"/>
                    <a:pt x="628" y="346"/>
                    <a:pt x="628" y="346"/>
                  </a:cubicBezTo>
                  <a:cubicBezTo>
                    <a:pt x="650" y="346"/>
                    <a:pt x="650" y="346"/>
                    <a:pt x="650" y="346"/>
                  </a:cubicBezTo>
                  <a:lnTo>
                    <a:pt x="650" y="354"/>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sz="1568"/>
            </a:p>
          </p:txBody>
        </p:sp>
        <p:grpSp>
          <p:nvGrpSpPr>
            <p:cNvPr id="102" name="Group 101"/>
            <p:cNvGrpSpPr/>
            <p:nvPr userDrawn="1"/>
          </p:nvGrpSpPr>
          <p:grpSpPr>
            <a:xfrm>
              <a:off x="0" y="5397500"/>
              <a:ext cx="3292189" cy="1597025"/>
              <a:chOff x="0" y="5691798"/>
              <a:chExt cx="3292189" cy="1302727"/>
            </a:xfrm>
          </p:grpSpPr>
          <p:sp>
            <p:nvSpPr>
              <p:cNvPr id="94" name="Rectangle 93"/>
              <p:cNvSpPr/>
              <p:nvPr userDrawn="1"/>
            </p:nvSpPr>
            <p:spPr bwMode="auto">
              <a:xfrm>
                <a:off x="2560677" y="6148993"/>
                <a:ext cx="731512" cy="845532"/>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568" dirty="0" err="1">
                  <a:solidFill>
                    <a:schemeClr val="tx1"/>
                  </a:solidFill>
                </a:endParaRPr>
              </a:p>
            </p:txBody>
          </p:sp>
          <p:sp>
            <p:nvSpPr>
              <p:cNvPr id="95" name="Rectangle 94"/>
              <p:cNvSpPr/>
              <p:nvPr userDrawn="1"/>
            </p:nvSpPr>
            <p:spPr bwMode="auto">
              <a:xfrm>
                <a:off x="2012043" y="5966115"/>
                <a:ext cx="731512" cy="1028410"/>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568" dirty="0" err="1">
                  <a:solidFill>
                    <a:schemeClr val="tx1"/>
                  </a:solidFill>
                </a:endParaRPr>
              </a:p>
            </p:txBody>
          </p:sp>
          <p:sp>
            <p:nvSpPr>
              <p:cNvPr id="96" name="Rectangle 95"/>
              <p:cNvSpPr/>
              <p:nvPr userDrawn="1"/>
            </p:nvSpPr>
            <p:spPr bwMode="auto">
              <a:xfrm>
                <a:off x="1554847" y="5691798"/>
                <a:ext cx="457195" cy="1302727"/>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568" dirty="0" err="1">
                  <a:solidFill>
                    <a:schemeClr val="tx1"/>
                  </a:solidFill>
                </a:endParaRPr>
              </a:p>
            </p:txBody>
          </p:sp>
          <p:sp>
            <p:nvSpPr>
              <p:cNvPr id="97" name="Rectangle 96"/>
              <p:cNvSpPr/>
              <p:nvPr userDrawn="1"/>
            </p:nvSpPr>
            <p:spPr bwMode="auto">
              <a:xfrm>
                <a:off x="1097653" y="5966115"/>
                <a:ext cx="457195" cy="1028410"/>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568" dirty="0" err="1">
                  <a:solidFill>
                    <a:schemeClr val="tx1"/>
                  </a:solidFill>
                </a:endParaRPr>
              </a:p>
            </p:txBody>
          </p:sp>
          <p:sp>
            <p:nvSpPr>
              <p:cNvPr id="98" name="Rectangle 97"/>
              <p:cNvSpPr/>
              <p:nvPr userDrawn="1"/>
            </p:nvSpPr>
            <p:spPr bwMode="auto">
              <a:xfrm>
                <a:off x="823336" y="5783263"/>
                <a:ext cx="274317" cy="1211262"/>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568" dirty="0" err="1">
                  <a:solidFill>
                    <a:schemeClr val="tx1"/>
                  </a:solidFill>
                </a:endParaRPr>
              </a:p>
            </p:txBody>
          </p:sp>
          <p:sp>
            <p:nvSpPr>
              <p:cNvPr id="99" name="Rectangle 98"/>
              <p:cNvSpPr/>
              <p:nvPr userDrawn="1"/>
            </p:nvSpPr>
            <p:spPr bwMode="auto">
              <a:xfrm>
                <a:off x="549019" y="5691798"/>
                <a:ext cx="274317" cy="1302727"/>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568" dirty="0" err="1">
                  <a:solidFill>
                    <a:schemeClr val="tx1"/>
                  </a:solidFill>
                </a:endParaRPr>
              </a:p>
            </p:txBody>
          </p:sp>
          <p:sp>
            <p:nvSpPr>
              <p:cNvPr id="100" name="Rectangle 99"/>
              <p:cNvSpPr/>
              <p:nvPr userDrawn="1"/>
            </p:nvSpPr>
            <p:spPr bwMode="auto">
              <a:xfrm>
                <a:off x="0" y="5966115"/>
                <a:ext cx="731512" cy="1028410"/>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pPr lvl="0"/>
                <a:endParaRPr lang="en-US" sz="1568" dirty="0" err="1">
                  <a:solidFill>
                    <a:schemeClr val="tx1"/>
                  </a:solidFill>
                </a:endParaRPr>
              </a:p>
            </p:txBody>
          </p:sp>
        </p:grpSp>
      </p:grpSp>
      <p:sp>
        <p:nvSpPr>
          <p:cNvPr id="3" name="TextBox 2"/>
          <p:cNvSpPr txBox="1"/>
          <p:nvPr userDrawn="1"/>
        </p:nvSpPr>
        <p:spPr>
          <a:xfrm>
            <a:off x="10418150" y="5950485"/>
            <a:ext cx="1504547" cy="615609"/>
          </a:xfrm>
          <a:prstGeom prst="rect">
            <a:avLst/>
          </a:prstGeom>
          <a:noFill/>
        </p:spPr>
        <p:txBody>
          <a:bodyPr wrap="none" lIns="179285" tIns="143428" rIns="179285" bIns="143428" rtlCol="0" anchor="b">
            <a:spAutoFit/>
          </a:bodyPr>
          <a:lstStyle/>
          <a:p>
            <a:pPr algn="r">
              <a:lnSpc>
                <a:spcPct val="90000"/>
              </a:lnSpc>
              <a:spcAft>
                <a:spcPts val="588"/>
              </a:spcAft>
            </a:pPr>
            <a:r>
              <a:rPr lang="en-US" sz="2353" dirty="0">
                <a:gradFill>
                  <a:gsLst>
                    <a:gs pos="2917">
                      <a:schemeClr val="tx1"/>
                    </a:gs>
                    <a:gs pos="30000">
                      <a:schemeClr val="tx1"/>
                    </a:gs>
                  </a:gsLst>
                  <a:lin ang="5400000" scaled="0"/>
                </a:gradFill>
              </a:rPr>
              <a:t>#WPC16</a:t>
            </a:r>
          </a:p>
        </p:txBody>
      </p:sp>
    </p:spTree>
    <p:extLst>
      <p:ext uri="{BB962C8B-B14F-4D97-AF65-F5344CB8AC3E}">
        <p14:creationId xmlns:p14="http://schemas.microsoft.com/office/powerpoint/2010/main" val="31855617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3" name="Text Placeholder 4"/>
          <p:cNvSpPr>
            <a:spLocks noGrp="1"/>
          </p:cNvSpPr>
          <p:nvPr>
            <p:ph type="body" sz="quarter" idx="15" hasCustomPrompt="1"/>
          </p:nvPr>
        </p:nvSpPr>
        <p:spPr bwMode="invGray">
          <a:xfrm>
            <a:off x="9233488" y="855372"/>
            <a:ext cx="2689274" cy="567015"/>
          </a:xfrm>
        </p:spPr>
        <p:txBody>
          <a:bodyPr lIns="182880" tIns="146304" rIns="182880" bIns="146304" anchor="b"/>
          <a:lstStyle>
            <a:lvl1pPr marL="0" indent="0" algn="r">
              <a:buNone/>
              <a:defRPr sz="1961">
                <a:gradFill>
                  <a:gsLst>
                    <a:gs pos="14644">
                      <a:schemeClr val="tx1"/>
                    </a:gs>
                    <a:gs pos="37000">
                      <a:schemeClr val="tx1"/>
                    </a:gs>
                  </a:gsLst>
                  <a:lin ang="5400000" scaled="0"/>
                </a:gradFill>
                <a:latin typeface="+mn-lt"/>
              </a:defRPr>
            </a:lvl1pPr>
            <a:lvl2pPr marL="336145" indent="0">
              <a:buNone/>
              <a:defRPr/>
            </a:lvl2pPr>
            <a:lvl3pPr marL="560241" indent="0">
              <a:buNone/>
              <a:defRPr/>
            </a:lvl3pPr>
            <a:lvl4pPr marL="784338" indent="0">
              <a:buNone/>
              <a:defRPr/>
            </a:lvl4pPr>
            <a:lvl5pPr marL="1008435" indent="0">
              <a:buNone/>
              <a:defRPr/>
            </a:lvl5pPr>
          </a:lstStyle>
          <a:p>
            <a:pPr lvl="0"/>
            <a:r>
              <a:rPr lang="en-US" dirty="0"/>
              <a:t>#hashtag</a:t>
            </a:r>
          </a:p>
        </p:txBody>
      </p:sp>
      <p:sp>
        <p:nvSpPr>
          <p:cNvPr id="15" name="Text Placeholder 4"/>
          <p:cNvSpPr>
            <a:spLocks noGrp="1"/>
          </p:cNvSpPr>
          <p:nvPr>
            <p:ph type="body" sz="quarter" idx="16" hasCustomPrompt="1"/>
          </p:nvPr>
        </p:nvSpPr>
        <p:spPr>
          <a:xfrm>
            <a:off x="8785245" y="299807"/>
            <a:ext cx="3137517" cy="567015"/>
          </a:xfrm>
        </p:spPr>
        <p:txBody>
          <a:bodyPr lIns="182880" tIns="146304" rIns="182880" bIns="146304" anchor="t"/>
          <a:lstStyle>
            <a:lvl1pPr marL="0" indent="0" algn="r">
              <a:buNone/>
              <a:defRPr sz="1961" baseline="0">
                <a:gradFill>
                  <a:gsLst>
                    <a:gs pos="90377">
                      <a:srgbClr val="F8F8F8"/>
                    </a:gs>
                    <a:gs pos="72000">
                      <a:srgbClr val="F8F8F8"/>
                    </a:gs>
                  </a:gsLst>
                  <a:lin ang="5400000" scaled="0"/>
                </a:gradFill>
                <a:latin typeface="+mn-lt"/>
              </a:defRPr>
            </a:lvl1pPr>
            <a:lvl2pPr marL="336145" indent="0">
              <a:buNone/>
              <a:defRPr/>
            </a:lvl2pPr>
            <a:lvl3pPr marL="560241" indent="0">
              <a:buNone/>
              <a:defRPr/>
            </a:lvl3pPr>
            <a:lvl4pPr marL="784338" indent="0">
              <a:buNone/>
              <a:defRPr/>
            </a:lvl4pPr>
            <a:lvl5pPr marL="1008435" indent="0">
              <a:buNone/>
              <a:defRPr/>
            </a:lvl5pPr>
          </a:lstStyle>
          <a:p>
            <a:pPr lvl="0"/>
            <a:r>
              <a:rPr lang="en-US" dirty="0"/>
              <a:t>Session code</a:t>
            </a:r>
          </a:p>
        </p:txBody>
      </p:sp>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0203" y="6119147"/>
            <a:ext cx="1253377" cy="268786"/>
          </a:xfrm>
          <a:prstGeom prst="rect">
            <a:avLst/>
          </a:prstGeom>
        </p:spPr>
      </p:pic>
      <p:pic>
        <p:nvPicPr>
          <p:cNvPr id="14" name="Picture 13"/>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48213" y="474729"/>
            <a:ext cx="1421436" cy="300619"/>
          </a:xfrm>
          <a:prstGeom prst="rect">
            <a:avLst/>
          </a:prstGeom>
        </p:spPr>
      </p:pic>
      <p:sp>
        <p:nvSpPr>
          <p:cNvPr id="8"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a:t>Presentation title</a:t>
            </a:r>
          </a:p>
        </p:txBody>
      </p:sp>
      <p:sp>
        <p:nvSpPr>
          <p:cNvPr id="9" name="Text Placeholder 4"/>
          <p:cNvSpPr>
            <a:spLocks noGrp="1"/>
          </p:cNvSpPr>
          <p:nvPr>
            <p:ph type="body" sz="quarter" idx="12" hasCustomPrompt="1"/>
          </p:nvPr>
        </p:nvSpPr>
        <p:spPr>
          <a:xfrm>
            <a:off x="269301" y="3878574"/>
            <a:ext cx="7171337"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8640894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444214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710608"/>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quarter" idx="11"/>
          </p:nvPr>
        </p:nvSpPr>
        <p:spPr>
          <a:xfrm>
            <a:off x="269239" y="1038195"/>
            <a:ext cx="10757098" cy="506972"/>
          </a:xfrm>
        </p:spPr>
        <p:txBody>
          <a:bodyPr/>
          <a:lstStyle>
            <a:lvl1pPr marL="0" indent="0">
              <a:buNone/>
              <a:defRPr sz="2353">
                <a:solidFill>
                  <a:schemeClr val="tx2"/>
                </a:solidFill>
              </a:defRPr>
            </a:lvl1pPr>
            <a:lvl2pPr marL="336145" indent="0">
              <a:buNone/>
              <a:defRPr/>
            </a:lvl2pPr>
            <a:lvl3pPr marL="560241" indent="0">
              <a:buNone/>
              <a:defRPr/>
            </a:lvl3pPr>
            <a:lvl4pPr marL="784338" indent="0">
              <a:buNone/>
              <a:defRPr/>
            </a:lvl4pPr>
            <a:lvl5pPr marL="1008435" indent="0">
              <a:buNone/>
              <a:defRPr/>
            </a:lvl5pPr>
          </a:lstStyle>
          <a:p>
            <a:pPr lvl="0"/>
            <a:r>
              <a:rPr lang="en-US" dirty="0"/>
              <a:t>Edit Master text styles</a:t>
            </a:r>
          </a:p>
        </p:txBody>
      </p:sp>
    </p:spTree>
    <p:extLst>
      <p:ext uri="{BB962C8B-B14F-4D97-AF65-F5344CB8AC3E}">
        <p14:creationId xmlns:p14="http://schemas.microsoft.com/office/powerpoint/2010/main" val="350230625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1"/>
          </p:nvPr>
        </p:nvSpPr>
        <p:spPr>
          <a:xfrm>
            <a:off x="269239" y="1038195"/>
            <a:ext cx="11802926" cy="506972"/>
          </a:xfrm>
        </p:spPr>
        <p:txBody>
          <a:bodyPr/>
          <a:lstStyle>
            <a:lvl1pPr marL="0" indent="0">
              <a:buNone/>
              <a:defRPr sz="2353">
                <a:solidFill>
                  <a:schemeClr val="tx2"/>
                </a:solidFill>
              </a:defRPr>
            </a:lvl1pPr>
            <a:lvl2pPr marL="336145" indent="0">
              <a:buNone/>
              <a:defRPr/>
            </a:lvl2pPr>
            <a:lvl3pPr marL="560241" indent="0">
              <a:buNone/>
              <a:defRPr/>
            </a:lvl3pPr>
            <a:lvl4pPr marL="784338" indent="0">
              <a:buNone/>
              <a:defRPr/>
            </a:lvl4pPr>
            <a:lvl5pPr marL="1008435" indent="0">
              <a:buNone/>
              <a:defRPr/>
            </a:lvl5pPr>
          </a:lstStyle>
          <a:p>
            <a:pPr lvl="0"/>
            <a:r>
              <a:rPr lang="en-US" dirty="0"/>
              <a:t>Edit Master text styles</a:t>
            </a:r>
          </a:p>
        </p:txBody>
      </p:sp>
    </p:spTree>
    <p:extLst>
      <p:ext uri="{BB962C8B-B14F-4D97-AF65-F5344CB8AC3E}">
        <p14:creationId xmlns:p14="http://schemas.microsoft.com/office/powerpoint/2010/main" val="262875128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4855632" cy="899665"/>
          </a:xfrm>
        </p:spPr>
        <p:txBody>
          <a:bodyPr/>
          <a:lstStyle/>
          <a:p>
            <a:r>
              <a:rPr lang="en-US" dirty="0"/>
              <a:t>Click to edit Master</a:t>
            </a:r>
          </a:p>
        </p:txBody>
      </p:sp>
      <p:sp>
        <p:nvSpPr>
          <p:cNvPr id="4" name="Text Placeholder 3"/>
          <p:cNvSpPr>
            <a:spLocks noGrp="1"/>
          </p:cNvSpPr>
          <p:nvPr>
            <p:ph type="body" sz="quarter" idx="11"/>
          </p:nvPr>
        </p:nvSpPr>
        <p:spPr>
          <a:xfrm>
            <a:off x="269239" y="1191698"/>
            <a:ext cx="4916906" cy="506972"/>
          </a:xfrm>
        </p:spPr>
        <p:txBody>
          <a:bodyPr/>
          <a:lstStyle>
            <a:lvl1pPr marL="0" indent="0">
              <a:buNone/>
              <a:defRPr sz="2353">
                <a:solidFill>
                  <a:schemeClr val="tx2"/>
                </a:solidFill>
              </a:defRPr>
            </a:lvl1pPr>
            <a:lvl2pPr marL="336145" indent="0">
              <a:buNone/>
              <a:defRPr/>
            </a:lvl2pPr>
            <a:lvl3pPr marL="560241" indent="0">
              <a:buNone/>
              <a:defRPr/>
            </a:lvl3pPr>
            <a:lvl4pPr marL="784338" indent="0">
              <a:buNone/>
              <a:defRPr/>
            </a:lvl4pPr>
            <a:lvl5pPr marL="1008435" indent="0">
              <a:buNone/>
              <a:defRPr/>
            </a:lvl5pPr>
          </a:lstStyle>
          <a:p>
            <a:pPr lvl="0"/>
            <a:r>
              <a:rPr lang="en-US" dirty="0"/>
              <a:t>Edit Master text styles</a:t>
            </a:r>
          </a:p>
        </p:txBody>
      </p:sp>
    </p:spTree>
    <p:extLst>
      <p:ext uri="{BB962C8B-B14F-4D97-AF65-F5344CB8AC3E}">
        <p14:creationId xmlns:p14="http://schemas.microsoft.com/office/powerpoint/2010/main" val="297724265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4855632" cy="899665"/>
          </a:xfrm>
        </p:spPr>
        <p:txBody>
          <a:bodyPr/>
          <a:lstStyle/>
          <a:p>
            <a:r>
              <a:rPr lang="en-US" dirty="0"/>
              <a:t>Click to edit Master</a:t>
            </a:r>
          </a:p>
        </p:txBody>
      </p:sp>
      <p:sp>
        <p:nvSpPr>
          <p:cNvPr id="4" name="Text Placeholder 3"/>
          <p:cNvSpPr>
            <a:spLocks noGrp="1"/>
          </p:cNvSpPr>
          <p:nvPr>
            <p:ph type="body" sz="quarter" idx="11"/>
          </p:nvPr>
        </p:nvSpPr>
        <p:spPr>
          <a:xfrm>
            <a:off x="269239" y="1785322"/>
            <a:ext cx="4916906" cy="506972"/>
          </a:xfrm>
        </p:spPr>
        <p:txBody>
          <a:bodyPr/>
          <a:lstStyle>
            <a:lvl1pPr marL="0" indent="0">
              <a:buNone/>
              <a:defRPr sz="2353">
                <a:solidFill>
                  <a:schemeClr val="tx2"/>
                </a:solidFill>
              </a:defRPr>
            </a:lvl1pPr>
            <a:lvl2pPr marL="336145" indent="0">
              <a:buNone/>
              <a:defRPr/>
            </a:lvl2pPr>
            <a:lvl3pPr marL="560241" indent="0">
              <a:buNone/>
              <a:defRPr/>
            </a:lvl3pPr>
            <a:lvl4pPr marL="784338" indent="0">
              <a:buNone/>
              <a:defRPr/>
            </a:lvl4pPr>
            <a:lvl5pPr marL="1008435" indent="0">
              <a:buNone/>
              <a:defRPr/>
            </a:lvl5pPr>
          </a:lstStyle>
          <a:p>
            <a:pPr lvl="0"/>
            <a:r>
              <a:rPr lang="en-US" dirty="0"/>
              <a:t>Edit Master text styles</a:t>
            </a:r>
          </a:p>
        </p:txBody>
      </p:sp>
    </p:spTree>
    <p:extLst>
      <p:ext uri="{BB962C8B-B14F-4D97-AF65-F5344CB8AC3E}">
        <p14:creationId xmlns:p14="http://schemas.microsoft.com/office/powerpoint/2010/main" val="353302465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17113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1865829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792478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5148180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7018104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32476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5754414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97769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51950004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Title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61692754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2232755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5378547" cy="2616500"/>
          </a:xfrm>
        </p:spPr>
        <p:txBody>
          <a:bodyPr/>
          <a:lstStyle/>
          <a:p>
            <a:r>
              <a:rPr lang="en-US" dirty="0"/>
              <a:t>Click to edit Master title style</a:t>
            </a:r>
          </a:p>
        </p:txBody>
      </p:sp>
    </p:spTree>
    <p:extLst>
      <p:ext uri="{BB962C8B-B14F-4D97-AF65-F5344CB8AC3E}">
        <p14:creationId xmlns:p14="http://schemas.microsoft.com/office/powerpoint/2010/main" val="359701478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4481416" cy="1158793"/>
          </a:xfrm>
          <a:noFill/>
        </p:spPr>
        <p:txBody>
          <a:bodyPr wrap="square"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69240" y="3877277"/>
            <a:ext cx="4482124" cy="724246"/>
          </a:xfrm>
          <a:noFill/>
        </p:spPr>
        <p:txBody>
          <a:bodyPr wrap="square"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dirty="0"/>
              <a:t>Speaker Name</a:t>
            </a:r>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6"/>
          <a:stretch/>
        </p:blipFill>
        <p:spPr>
          <a:xfrm>
            <a:off x="5198877" y="438"/>
            <a:ext cx="6991565" cy="6863349"/>
          </a:xfrm>
          <a:prstGeom prst="rect">
            <a:avLst/>
          </a:prstGeom>
        </p:spPr>
      </p:pic>
    </p:spTree>
    <p:extLst>
      <p:ext uri="{BB962C8B-B14F-4D97-AF65-F5344CB8AC3E}">
        <p14:creationId xmlns:p14="http://schemas.microsoft.com/office/powerpoint/2010/main" val="36153362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8388296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4481416" cy="1158793"/>
          </a:xfrm>
          <a:noFill/>
        </p:spPr>
        <p:txBody>
          <a:bodyPr wrap="square"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a:t>Video title</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99586" y="0"/>
            <a:ext cx="6993968" cy="6863348"/>
          </a:xfrm>
          <a:prstGeom prst="rect">
            <a:avLst/>
          </a:prstGeom>
        </p:spPr>
      </p:pic>
    </p:spTree>
    <p:extLst>
      <p:ext uri="{BB962C8B-B14F-4D97-AF65-F5344CB8AC3E}">
        <p14:creationId xmlns:p14="http://schemas.microsoft.com/office/powerpoint/2010/main" val="24937066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8203004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89554663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1217195"/>
            <a:ext cx="5378548" cy="1973570"/>
          </a:xfrm>
        </p:spPr>
        <p:txBody>
          <a:bodyPr>
            <a:spAutoFit/>
          </a:bodyPr>
          <a:lstStyle>
            <a:lvl1pPr>
              <a:defRPr sz="647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097556" y="0"/>
            <a:ext cx="6094444" cy="6856100"/>
          </a:xfr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295565256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940449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594286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4125888"/>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2016 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48213" y="470067"/>
            <a:ext cx="1421436" cy="300619"/>
          </a:xfrm>
          <a:prstGeom prst="rect">
            <a:avLst/>
          </a:prstGeom>
        </p:spPr>
      </p:pic>
    </p:spTree>
    <p:extLst>
      <p:ext uri="{BB962C8B-B14F-4D97-AF65-F5344CB8AC3E}">
        <p14:creationId xmlns:p14="http://schemas.microsoft.com/office/powerpoint/2010/main" val="94533746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3496488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Walkin No tile">
    <p:spTree>
      <p:nvGrpSpPr>
        <p:cNvPr id="1" name=""/>
        <p:cNvGrpSpPr/>
        <p:nvPr/>
      </p:nvGrpSpPr>
      <p:grpSpPr>
        <a:xfrm>
          <a:off x="0" y="0"/>
          <a:ext cx="0" cy="0"/>
          <a:chOff x="0" y="0"/>
          <a:chExt cx="0" cy="0"/>
        </a:xfrm>
      </p:grpSpPr>
      <p:sp>
        <p:nvSpPr>
          <p:cNvPr id="2" name="Rectangle 1"/>
          <p:cNvSpPr/>
          <p:nvPr userDrawn="1"/>
        </p:nvSpPr>
        <p:spPr bwMode="auto">
          <a:xfrm>
            <a:off x="269239" y="2077800"/>
            <a:ext cx="6274974" cy="26960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96405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93121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1_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11188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Closing logo slide 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2016 Microsoft Corporation. All rights reserved. </a:t>
            </a:r>
          </a:p>
        </p:txBody>
      </p:sp>
      <p:grpSp>
        <p:nvGrpSpPr>
          <p:cNvPr id="4" name="Group 3"/>
          <p:cNvGrpSpPr>
            <a:grpSpLocks noChangeAspect="1"/>
          </p:cNvGrpSpPr>
          <p:nvPr userDrawn="1"/>
        </p:nvGrpSpPr>
        <p:grpSpPr bwMode="black">
          <a:xfrm>
            <a:off x="451930" y="476710"/>
            <a:ext cx="1419662" cy="304828"/>
            <a:chOff x="457200" y="1643393"/>
            <a:chExt cx="4492753" cy="96454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7200" y="1643393"/>
              <a:ext cx="964540" cy="964540"/>
            </a:xfrm>
            <a:prstGeom prst="rect">
              <a:avLst/>
            </a:prstGeom>
          </p:spPr>
        </p:pic>
        <p:sp>
          <p:nvSpPr>
            <p:cNvPr id="7" name="Freeform 12"/>
            <p:cNvSpPr>
              <a:spLocks noEditPoints="1"/>
            </p:cNvSpPr>
            <p:nvPr/>
          </p:nvSpPr>
          <p:spPr bwMode="black">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sz="1765" dirty="0"/>
            </a:p>
          </p:txBody>
        </p:sp>
      </p:grpSp>
    </p:spTree>
    <p:extLst>
      <p:ext uri="{BB962C8B-B14F-4D97-AF65-F5344CB8AC3E}">
        <p14:creationId xmlns:p14="http://schemas.microsoft.com/office/powerpoint/2010/main" val="23254978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Level 4 -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defTabSz="914367"/>
            <a:fld id="{DE9C5245-57D9-4297-A214-1583DC249795}" type="slidenum">
              <a:rPr lang="en-US" sz="1765" smtClean="0">
                <a:solidFill>
                  <a:srgbClr val="505050"/>
                </a:solidFill>
              </a:rPr>
              <a:pPr defTabSz="914367"/>
              <a:t>‹#›</a:t>
            </a:fld>
            <a:endParaRPr lang="en-US" sz="1765" dirty="0">
              <a:solidFill>
                <a:srgbClr val="505050"/>
              </a:solidFill>
            </a:endParaRPr>
          </a:p>
        </p:txBody>
      </p:sp>
      <p:sp>
        <p:nvSpPr>
          <p:cNvPr id="6" name="Text Placeholder 15"/>
          <p:cNvSpPr>
            <a:spLocks noGrp="1"/>
          </p:cNvSpPr>
          <p:nvPr>
            <p:ph type="body" sz="quarter" idx="14" hasCustomPrompt="1"/>
          </p:nvPr>
        </p:nvSpPr>
        <p:spPr>
          <a:xfrm>
            <a:off x="8976361" y="6007100"/>
            <a:ext cx="2743200" cy="241300"/>
          </a:xfrm>
        </p:spPr>
        <p:txBody>
          <a:bodyPr>
            <a:normAutofit/>
          </a:bodyPr>
          <a:lstStyle>
            <a:lvl1pPr marL="0" indent="0" algn="r">
              <a:buNone/>
              <a:defRPr sz="800" i="1">
                <a:solidFill>
                  <a:srgbClr val="A5A5A5"/>
                </a:solidFill>
                <a:latin typeface="Segoe UI Light" panose="020B0502040204020203" pitchFamily="34" charset="0"/>
                <a:cs typeface="Segoe UI Light" panose="020B0502040204020203" pitchFamily="34" charset="0"/>
              </a:defRPr>
            </a:lvl1pPr>
          </a:lstStyle>
          <a:p>
            <a:pPr lvl="0"/>
            <a:r>
              <a:rPr lang="en-US" dirty="0"/>
              <a:t>Source: </a:t>
            </a:r>
          </a:p>
        </p:txBody>
      </p:sp>
    </p:spTree>
    <p:extLst>
      <p:ext uri="{BB962C8B-B14F-4D97-AF65-F5344CB8AC3E}">
        <p14:creationId xmlns:p14="http://schemas.microsoft.com/office/powerpoint/2010/main" val="3944195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cSld name="Title and Content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2084694"/>
            <a:ext cx="11653523" cy="2184808"/>
          </a:xfrm>
        </p:spPr>
        <p:txBody>
          <a:bodyPr>
            <a:sp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a:xfrm>
            <a:off x="269241" y="289513"/>
            <a:ext cx="11655840" cy="899665"/>
          </a:xfrm>
          <a:prstGeom prst="rect">
            <a:avLst/>
          </a:prstGeom>
        </p:spPr>
        <p:txBody>
          <a:bodyPr/>
          <a:lstStyle/>
          <a:p>
            <a:r>
              <a:rPr lang="en-US"/>
              <a:t>Click to edit Master title style</a:t>
            </a:r>
          </a:p>
        </p:txBody>
      </p:sp>
      <p:sp>
        <p:nvSpPr>
          <p:cNvPr id="2" name="Footer Placeholder 1"/>
          <p:cNvSpPr>
            <a:spLocks noGrp="1"/>
          </p:cNvSpPr>
          <p:nvPr>
            <p:ph type="ftr" sz="quarter" idx="11"/>
          </p:nvPr>
        </p:nvSpPr>
        <p:spPr>
          <a:xfrm>
            <a:off x="661481" y="6322758"/>
            <a:ext cx="4378794" cy="364224"/>
          </a:xfrm>
          <a:prstGeom prst="rect">
            <a:avLst/>
          </a:prstGeom>
        </p:spPr>
        <p:txBody>
          <a:bodyPr/>
          <a:lstStyle/>
          <a:p>
            <a:pPr defTabSz="914367"/>
            <a:endParaRPr lang="en-US" dirty="0">
              <a:solidFill>
                <a:srgbClr val="505050"/>
              </a:solidFill>
            </a:endParaRPr>
          </a:p>
        </p:txBody>
      </p:sp>
      <p:sp>
        <p:nvSpPr>
          <p:cNvPr id="3" name="Slide Number Placeholder 2"/>
          <p:cNvSpPr>
            <a:spLocks noGrp="1"/>
          </p:cNvSpPr>
          <p:nvPr>
            <p:ph type="sldNum" sz="quarter" idx="12"/>
          </p:nvPr>
        </p:nvSpPr>
        <p:spPr>
          <a:xfrm>
            <a:off x="310437" y="6322758"/>
            <a:ext cx="349196" cy="364224"/>
          </a:xfrm>
          <a:prstGeom prst="rect">
            <a:avLst/>
          </a:prstGeom>
        </p:spPr>
        <p:txBody>
          <a:bodyPr/>
          <a:lstStyle/>
          <a:p>
            <a:pPr defTabSz="914367"/>
            <a:fld id="{894E8EF0-91FF-4791-8529-F57CE0475C15}" type="slidenum">
              <a:rPr lang="en-US" smtClean="0">
                <a:solidFill>
                  <a:srgbClr val="505050"/>
                </a:solidFill>
              </a:rPr>
              <a:pPr defTabSz="914367"/>
              <a:t>‹#›</a:t>
            </a:fld>
            <a:endParaRPr lang="en-US" dirty="0">
              <a:solidFill>
                <a:srgbClr val="505050"/>
              </a:solidFill>
            </a:endParaRPr>
          </a:p>
        </p:txBody>
      </p:sp>
    </p:spTree>
    <p:extLst>
      <p:ext uri="{BB962C8B-B14F-4D97-AF65-F5344CB8AC3E}">
        <p14:creationId xmlns:p14="http://schemas.microsoft.com/office/powerpoint/2010/main" val="1309415251"/>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Level 4 - Chart with Photo split">
    <p:spTree>
      <p:nvGrpSpPr>
        <p:cNvPr id="1" name=""/>
        <p:cNvGrpSpPr/>
        <p:nvPr/>
      </p:nvGrpSpPr>
      <p:grpSpPr>
        <a:xfrm>
          <a:off x="0" y="0"/>
          <a:ext cx="0" cy="0"/>
          <a:chOff x="0" y="0"/>
          <a:chExt cx="0" cy="0"/>
        </a:xfrm>
      </p:grpSpPr>
      <p:sp>
        <p:nvSpPr>
          <p:cNvPr id="6" name="Picture Placeholder 7"/>
          <p:cNvSpPr>
            <a:spLocks noGrp="1"/>
          </p:cNvSpPr>
          <p:nvPr>
            <p:ph type="pic" sz="quarter" idx="13"/>
          </p:nvPr>
        </p:nvSpPr>
        <p:spPr>
          <a:xfrm>
            <a:off x="355601" y="772582"/>
            <a:ext cx="4822456" cy="5475818"/>
          </a:xfrm>
        </p:spPr>
        <p:txBody>
          <a:bodyPr/>
          <a:lstStyle>
            <a:lvl1pPr>
              <a:defRPr lang="en-US"/>
            </a:lvl1pPr>
          </a:lstStyle>
          <a:p>
            <a:endParaRPr lang="en-US"/>
          </a:p>
        </p:txBody>
      </p:sp>
      <p:sp>
        <p:nvSpPr>
          <p:cNvPr id="2" name="Title 1"/>
          <p:cNvSpPr>
            <a:spLocks noGrp="1"/>
          </p:cNvSpPr>
          <p:nvPr>
            <p:ph type="title"/>
          </p:nvPr>
        </p:nvSpPr>
        <p:spPr>
          <a:xfrm>
            <a:off x="5461000" y="770465"/>
            <a:ext cx="6258560" cy="920223"/>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endParaRPr lang="en-US" dirty="0"/>
          </a:p>
        </p:txBody>
      </p:sp>
      <p:sp>
        <p:nvSpPr>
          <p:cNvPr id="8" name="Text Placeholder 15"/>
          <p:cNvSpPr>
            <a:spLocks noGrp="1"/>
          </p:cNvSpPr>
          <p:nvPr>
            <p:ph type="body" sz="quarter" idx="14" hasCustomPrompt="1"/>
          </p:nvPr>
        </p:nvSpPr>
        <p:spPr>
          <a:xfrm>
            <a:off x="8976360" y="6007100"/>
            <a:ext cx="2743200" cy="241300"/>
          </a:xfrm>
        </p:spPr>
        <p:txBody>
          <a:bodyPr>
            <a:normAutofit/>
          </a:bodyPr>
          <a:lstStyle>
            <a:lvl1pPr marL="0" indent="0" algn="r">
              <a:buNone/>
              <a:defRPr sz="800" i="1">
                <a:solidFill>
                  <a:srgbClr val="A5A5A5"/>
                </a:solidFill>
                <a:latin typeface="Segoe UI Light" panose="020B0502040204020203" pitchFamily="34" charset="0"/>
                <a:cs typeface="Segoe UI Light" panose="020B0502040204020203" pitchFamily="34" charset="0"/>
              </a:defRPr>
            </a:lvl1pPr>
          </a:lstStyle>
          <a:p>
            <a:pPr lvl="0"/>
            <a:r>
              <a:rPr lang="en-US" dirty="0"/>
              <a:t>Source: </a:t>
            </a:r>
          </a:p>
        </p:txBody>
      </p:sp>
    </p:spTree>
    <p:extLst>
      <p:ext uri="{BB962C8B-B14F-4D97-AF65-F5344CB8AC3E}">
        <p14:creationId xmlns:p14="http://schemas.microsoft.com/office/powerpoint/2010/main" val="12560627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63pt Title Only">
    <p:bg>
      <p:bgRef idx="1001">
        <a:schemeClr val="bg1"/>
      </p:bgRef>
    </p:bg>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48212" y="6437243"/>
            <a:ext cx="3859607" cy="134483"/>
          </a:xfrm>
          <a:prstGeom prst="rect">
            <a:avLst/>
          </a:prstGeom>
        </p:spPr>
        <p:txBody>
          <a:bodyPr/>
          <a:lstStyle>
            <a:lvl1pPr>
              <a:defRPr>
                <a:solidFill>
                  <a:schemeClr val="tx2"/>
                </a:solidFill>
              </a:defRPr>
            </a:lvl1pPr>
          </a:lstStyle>
          <a:p>
            <a:r>
              <a:rPr dirty="0">
                <a:solidFill>
                  <a:srgbClr val="505050"/>
                </a:solidFill>
              </a:rPr>
              <a:t>Microsoft Confidential</a:t>
            </a: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27258FFF-F925-446B-8502-81C933981705}" type="slidenum">
              <a:rPr smtClean="0">
                <a:solidFill>
                  <a:srgbClr val="505050"/>
                </a:solidFill>
              </a:rPr>
              <a:pPr/>
              <a:t>‹#›</a:t>
            </a:fld>
            <a:endParaRPr dirty="0">
              <a:solidFill>
                <a:srgbClr val="505050"/>
              </a:solidFill>
            </a:endParaRPr>
          </a:p>
        </p:txBody>
      </p:sp>
      <p:sp>
        <p:nvSpPr>
          <p:cNvPr id="5" name="Text Placeholder 4"/>
          <p:cNvSpPr>
            <a:spLocks noGrp="1"/>
          </p:cNvSpPr>
          <p:nvPr>
            <p:ph type="body" sz="quarter" idx="12"/>
          </p:nvPr>
        </p:nvSpPr>
        <p:spPr>
          <a:xfrm>
            <a:off x="269239" y="361911"/>
            <a:ext cx="10757098" cy="1004683"/>
          </a:xfrm>
          <a:prstGeom prst="rect">
            <a:avLst/>
          </a:prstGeom>
        </p:spPr>
        <p:txBody>
          <a:bodyPr lIns="146304" tIns="91440" rIns="146304" bIns="91440">
            <a:noAutofit/>
          </a:bodyPr>
          <a:lstStyle>
            <a:lvl1pPr marL="0" indent="0">
              <a:lnSpc>
                <a:spcPct val="90000"/>
              </a:lnSpc>
              <a:spcBef>
                <a:spcPts val="1176"/>
              </a:spcBef>
              <a:spcAft>
                <a:spcPts val="2353"/>
              </a:spcAft>
              <a:buFontTx/>
              <a:buNone/>
              <a:defRPr lang="en-US" sz="5098" b="0" i="0" kern="1200" spc="0" baseline="0" dirty="0" smtClean="0">
                <a:solidFill>
                  <a:schemeClr val="tx2"/>
                </a:solidFill>
                <a:latin typeface="+mj-lt"/>
                <a:ea typeface="+mn-ea"/>
                <a:cs typeface="+mn-cs"/>
              </a:defRPr>
            </a:lvl1pPr>
          </a:lstStyle>
          <a:p>
            <a:pPr marL="0" marR="0" lvl="0" indent="0" algn="l" defTabSz="914367" rtl="0" eaLnBrk="1" fontAlgn="auto" latinLnBrk="0" hangingPunct="1">
              <a:lnSpc>
                <a:spcPct val="90000"/>
              </a:lnSpc>
              <a:spcBef>
                <a:spcPts val="1176"/>
              </a:spcBef>
              <a:spcAft>
                <a:spcPts val="2353"/>
              </a:spcAft>
              <a:buClrTx/>
              <a:buSzPct val="90000"/>
              <a:buFontTx/>
              <a:buNone/>
              <a:tabLst/>
            </a:pPr>
            <a:r>
              <a:rPr lang="en-US" dirty="0"/>
              <a:t>Click to edit Master text</a:t>
            </a:r>
          </a:p>
        </p:txBody>
      </p:sp>
    </p:spTree>
    <p:extLst>
      <p:ext uri="{BB962C8B-B14F-4D97-AF65-F5344CB8AC3E}">
        <p14:creationId xmlns:p14="http://schemas.microsoft.com/office/powerpoint/2010/main" val="150340750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Level 4 - Dat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48740" y="2904065"/>
            <a:ext cx="2956560" cy="920223"/>
          </a:xfrm>
        </p:spPr>
        <p:txBody>
          <a:bodyPr/>
          <a:lstStyle>
            <a:lvl1pPr>
              <a:defRPr/>
            </a:lvl1pPr>
          </a:lstStyle>
          <a:p>
            <a:r>
              <a:rPr lang="en-US" dirty="0"/>
              <a:t>Data point 1</a:t>
            </a:r>
          </a:p>
        </p:txBody>
      </p:sp>
      <p:sp>
        <p:nvSpPr>
          <p:cNvPr id="3" name="Slide Number Placeholder 2"/>
          <p:cNvSpPr>
            <a:spLocks noGrp="1"/>
          </p:cNvSpPr>
          <p:nvPr>
            <p:ph type="sldNum" sz="quarter" idx="10"/>
          </p:nvPr>
        </p:nvSpPr>
        <p:spPr/>
        <p:txBody>
          <a:bodyPr/>
          <a:lstStyle/>
          <a:p>
            <a:endParaRPr lang="en-US" dirty="0"/>
          </a:p>
        </p:txBody>
      </p:sp>
      <p:sp>
        <p:nvSpPr>
          <p:cNvPr id="9" name="Text Placeholder 7"/>
          <p:cNvSpPr>
            <a:spLocks noGrp="1"/>
          </p:cNvSpPr>
          <p:nvPr>
            <p:ph type="body" sz="quarter" idx="11" hasCustomPrompt="1"/>
          </p:nvPr>
        </p:nvSpPr>
        <p:spPr>
          <a:xfrm>
            <a:off x="4574540" y="2904064"/>
            <a:ext cx="2956560" cy="920223"/>
          </a:xfrm>
        </p:spPr>
        <p:txBody>
          <a:bodyPr vert="horz" lIns="91440" tIns="45720" rIns="91440" bIns="45720" rtlCol="0" anchor="ctr">
            <a:noAutofit/>
          </a:bodyPr>
          <a:lstStyle>
            <a:lvl1pPr>
              <a:defRPr lang="en-US" sz="2000" dirty="0">
                <a:solidFill>
                  <a:srgbClr val="0078D7"/>
                </a:solidFill>
                <a:latin typeface="Segoe UI Light" panose="020B0502040204020203" pitchFamily="34" charset="0"/>
                <a:ea typeface="+mj-ea"/>
                <a:cs typeface="Segoe UI Light" panose="020B0502040204020203" pitchFamily="34" charset="0"/>
              </a:defRPr>
            </a:lvl1pPr>
          </a:lstStyle>
          <a:p>
            <a:pPr lvl="0">
              <a:spcBef>
                <a:spcPct val="0"/>
              </a:spcBef>
              <a:buNone/>
            </a:pPr>
            <a:r>
              <a:rPr lang="en-US" dirty="0"/>
              <a:t>Data point 2</a:t>
            </a:r>
          </a:p>
        </p:txBody>
      </p:sp>
      <p:sp>
        <p:nvSpPr>
          <p:cNvPr id="10" name="Text Placeholder 7"/>
          <p:cNvSpPr>
            <a:spLocks noGrp="1"/>
          </p:cNvSpPr>
          <p:nvPr>
            <p:ph type="body" sz="quarter" idx="12" hasCustomPrompt="1"/>
          </p:nvPr>
        </p:nvSpPr>
        <p:spPr>
          <a:xfrm>
            <a:off x="7800340" y="2904063"/>
            <a:ext cx="2956560" cy="920223"/>
          </a:xfrm>
        </p:spPr>
        <p:txBody>
          <a:bodyPr vert="horz" lIns="91440" tIns="45720" rIns="91440" bIns="45720" rtlCol="0" anchor="ctr">
            <a:normAutofit/>
          </a:bodyPr>
          <a:lstStyle>
            <a:lvl1pPr>
              <a:defRPr lang="en-US" dirty="0">
                <a:solidFill>
                  <a:srgbClr val="0078D7"/>
                </a:solidFill>
                <a:latin typeface="Segoe UI Light" panose="020B0502040204020203" pitchFamily="34" charset="0"/>
                <a:ea typeface="+mj-ea"/>
                <a:cs typeface="Segoe UI Light" panose="020B0502040204020203" pitchFamily="34" charset="0"/>
              </a:defRPr>
            </a:lvl1pPr>
          </a:lstStyle>
          <a:p>
            <a:pPr lvl="0">
              <a:spcBef>
                <a:spcPct val="0"/>
              </a:spcBef>
              <a:buNone/>
            </a:pPr>
            <a:r>
              <a:rPr lang="en-US" dirty="0"/>
              <a:t>Data point 3</a:t>
            </a:r>
          </a:p>
        </p:txBody>
      </p:sp>
      <p:sp>
        <p:nvSpPr>
          <p:cNvPr id="16" name="Text Placeholder 15"/>
          <p:cNvSpPr>
            <a:spLocks noGrp="1"/>
          </p:cNvSpPr>
          <p:nvPr>
            <p:ph type="body" sz="quarter" idx="14" hasCustomPrompt="1"/>
          </p:nvPr>
        </p:nvSpPr>
        <p:spPr>
          <a:xfrm>
            <a:off x="8976360" y="6007100"/>
            <a:ext cx="2743200" cy="241300"/>
          </a:xfrm>
        </p:spPr>
        <p:txBody>
          <a:bodyPr>
            <a:normAutofit/>
          </a:bodyPr>
          <a:lstStyle>
            <a:lvl1pPr marL="0" indent="0" algn="r">
              <a:buNone/>
              <a:defRPr sz="800" i="1">
                <a:solidFill>
                  <a:srgbClr val="A5A5A5"/>
                </a:solidFill>
                <a:latin typeface="Segoe UI Light" panose="020B0502040204020203" pitchFamily="34" charset="0"/>
                <a:cs typeface="Segoe UI Light" panose="020B0502040204020203" pitchFamily="34" charset="0"/>
              </a:defRPr>
            </a:lvl1pPr>
          </a:lstStyle>
          <a:p>
            <a:pPr lvl="0"/>
            <a:r>
              <a:rPr lang="en-US" dirty="0"/>
              <a:t>Source: </a:t>
            </a:r>
          </a:p>
        </p:txBody>
      </p:sp>
    </p:spTree>
    <p:extLst>
      <p:ext uri="{BB962C8B-B14F-4D97-AF65-F5344CB8AC3E}">
        <p14:creationId xmlns:p14="http://schemas.microsoft.com/office/powerpoint/2010/main" val="2245423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itle Slide Photo_Option">
    <p:bg>
      <p:bgRef idx="1001">
        <a:schemeClr val="bg2"/>
      </p:bgRef>
    </p:bg>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a:srcRect t="14802" r="13030" b="11695"/>
          <a:stretch/>
        </p:blipFill>
        <p:spPr>
          <a:xfrm flipH="1">
            <a:off x="311" y="-312"/>
            <a:ext cx="12191377" cy="6858623"/>
          </a:xfrm>
          <a:prstGeom prst="rect">
            <a:avLst/>
          </a:prstGeom>
        </p:spPr>
      </p:pic>
      <p:sp>
        <p:nvSpPr>
          <p:cNvPr id="21" name="Rectangle 20"/>
          <p:cNvSpPr/>
          <p:nvPr userDrawn="1"/>
        </p:nvSpPr>
        <p:spPr bwMode="auto">
          <a:xfrm>
            <a:off x="0" y="0"/>
            <a:ext cx="12192000" cy="6858000"/>
          </a:xfrm>
          <a:prstGeom prst="rect">
            <a:avLst/>
          </a:prstGeom>
          <a:gradFill flip="none" rotWithShape="1">
            <a:gsLst>
              <a:gs pos="0">
                <a:srgbClr val="000000">
                  <a:alpha val="60000"/>
                </a:srgbClr>
              </a:gs>
              <a:gs pos="18000">
                <a:srgbClr val="000000">
                  <a:alpha val="25000"/>
                </a:srgbClr>
              </a:gs>
              <a:gs pos="43000">
                <a:srgbClr val="000000">
                  <a:alpha val="0"/>
                </a:srgbClr>
              </a:gs>
            </a:gsLst>
            <a:lin ang="2700000" scaled="1"/>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a:gradFill>
                <a:gsLst>
                  <a:gs pos="0">
                    <a:srgbClr val="FFFFFF"/>
                  </a:gs>
                  <a:gs pos="100000">
                    <a:srgbClr val="FFFFFF"/>
                  </a:gs>
                </a:gsLst>
                <a:lin ang="5400000" scaled="0"/>
              </a:gradFill>
            </a:endParaRPr>
          </a:p>
        </p:txBody>
      </p:sp>
      <p:sp>
        <p:nvSpPr>
          <p:cNvPr id="22" name="Rectangle 21"/>
          <p:cNvSpPr/>
          <p:nvPr userDrawn="1"/>
        </p:nvSpPr>
        <p:spPr bwMode="gray">
          <a:xfrm>
            <a:off x="2958514" y="2532458"/>
            <a:ext cx="8963736" cy="4034475"/>
          </a:xfrm>
          <a:prstGeom prst="rect">
            <a:avLst/>
          </a:prstGeom>
          <a:solidFill>
            <a:schemeClr val="accent1">
              <a:alpha val="93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23" name="Picture 22"/>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48213" y="470067"/>
            <a:ext cx="1421436" cy="300619"/>
          </a:xfrm>
          <a:prstGeom prst="rect">
            <a:avLst/>
          </a:prstGeom>
        </p:spPr>
      </p:pic>
      <p:sp>
        <p:nvSpPr>
          <p:cNvPr id="24" name="Text Placeholder 14"/>
          <p:cNvSpPr>
            <a:spLocks noGrp="1"/>
          </p:cNvSpPr>
          <p:nvPr>
            <p:ph type="body" sz="quarter" idx="15" hasCustomPrompt="1"/>
          </p:nvPr>
        </p:nvSpPr>
        <p:spPr>
          <a:xfrm>
            <a:off x="9233487" y="291069"/>
            <a:ext cx="2690831" cy="567015"/>
          </a:xfrm>
        </p:spPr>
        <p:txBody>
          <a:bodyPr lIns="182880" tIns="146304" rIns="182880" bIns="146304"/>
          <a:lstStyle>
            <a:lvl1pPr marL="0" indent="0" algn="r">
              <a:buNone/>
              <a:defRPr sz="1961">
                <a:gradFill>
                  <a:gsLst>
                    <a:gs pos="5310">
                      <a:srgbClr val="111111"/>
                    </a:gs>
                    <a:gs pos="20354">
                      <a:srgbClr val="111111"/>
                    </a:gs>
                  </a:gsLst>
                  <a:lin ang="5400000" scaled="0"/>
                </a:gradFill>
                <a:latin typeface="+mn-lt"/>
              </a:defRPr>
            </a:lvl1pPr>
          </a:lstStyle>
          <a:p>
            <a:pPr lvl="0"/>
            <a:r>
              <a:rPr lang="en-US" dirty="0"/>
              <a:t>Session Code</a:t>
            </a:r>
          </a:p>
        </p:txBody>
      </p:sp>
      <p:sp>
        <p:nvSpPr>
          <p:cNvPr id="9" name="Title 1"/>
          <p:cNvSpPr>
            <a:spLocks noGrp="1"/>
          </p:cNvSpPr>
          <p:nvPr>
            <p:ph type="title" hasCustomPrompt="1"/>
          </p:nvPr>
        </p:nvSpPr>
        <p:spPr bwMode="gray">
          <a:xfrm>
            <a:off x="2958514" y="2532147"/>
            <a:ext cx="8972394" cy="2235324"/>
          </a:xfrm>
          <a:noFill/>
        </p:spPr>
        <p:txBody>
          <a:bodyPr lIns="146304" tIns="91440" rIns="146304" bIns="91440" anchor="t" anchorCtr="0"/>
          <a:lstStyle>
            <a:lvl1pPr>
              <a:defRPr sz="5294" spc="-98" baseline="0">
                <a:gradFill>
                  <a:gsLst>
                    <a:gs pos="57576">
                      <a:srgbClr val="FFFFFF"/>
                    </a:gs>
                    <a:gs pos="35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gray">
          <a:xfrm>
            <a:off x="2958514" y="4773828"/>
            <a:ext cx="8972394" cy="1793104"/>
          </a:xfrm>
        </p:spPr>
        <p:txBody>
          <a:bodyPr tIns="109728" bIns="109728">
            <a:noAutofit/>
          </a:bodyPr>
          <a:lstStyle>
            <a:lvl1pPr marL="0" indent="0">
              <a:spcBef>
                <a:spcPts val="0"/>
              </a:spcBef>
              <a:buNone/>
              <a:defRPr sz="3137">
                <a:gradFill>
                  <a:gsLst>
                    <a:gs pos="57576">
                      <a:srgbClr val="FFFFFF"/>
                    </a:gs>
                    <a:gs pos="35000">
                      <a:srgbClr val="FFFFFF"/>
                    </a:gs>
                  </a:gsLst>
                  <a:lin ang="5400000" scaled="0"/>
                </a:gradFill>
              </a:defRPr>
            </a:lvl1pPr>
          </a:lstStyle>
          <a:p>
            <a:pPr lvl="0"/>
            <a:r>
              <a:rPr lang="en-US" dirty="0"/>
              <a:t>Speaker Name</a:t>
            </a:r>
          </a:p>
        </p:txBody>
      </p:sp>
    </p:spTree>
    <p:extLst>
      <p:ext uri="{BB962C8B-B14F-4D97-AF65-F5344CB8AC3E}">
        <p14:creationId xmlns:p14="http://schemas.microsoft.com/office/powerpoint/2010/main" val="34062974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_Title Slide">
    <p:bg bwMode="black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a:extLst>
              <a:ext uri="{28A0092B-C50C-407E-A947-70E740481C1C}">
                <a14:useLocalDpi xmlns:a14="http://schemas.microsoft.com/office/drawing/2010/main"/>
              </a:ext>
            </a:extLst>
          </a:blip>
          <a:srcRect t="2752" b="8407"/>
          <a:stretch/>
        </p:blipFill>
        <p:spPr>
          <a:xfrm>
            <a:off x="1" y="0"/>
            <a:ext cx="12191999" cy="6858000"/>
          </a:xfrm>
          <a:prstGeom prst="rect">
            <a:avLst/>
          </a:prstGeom>
        </p:spPr>
      </p:pic>
      <p:sp>
        <p:nvSpPr>
          <p:cNvPr id="8" name="Rectangle 7"/>
          <p:cNvSpPr/>
          <p:nvPr userDrawn="1"/>
        </p:nvSpPr>
        <p:spPr bwMode="gray">
          <a:xfrm>
            <a:off x="420494" y="2125664"/>
            <a:ext cx="7352343"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02" tIns="146242" rIns="182802" bIns="146242" numCol="1" spcCol="0" rtlCol="0" fromWordArt="0" anchor="t" anchorCtr="0" forceAA="0" compatLnSpc="1">
            <a:prstTxWarp prst="textNoShape">
              <a:avLst/>
            </a:prstTxWarp>
            <a:noAutofit/>
          </a:bodyPr>
          <a:lstStyle/>
          <a:p>
            <a:pPr marL="0" marR="0" lvl="0" indent="0" algn="ctr" defTabSz="932019" rtl="0" eaLnBrk="1" fontAlgn="base" latinLnBrk="0" hangingPunct="1">
              <a:lnSpc>
                <a:spcPct val="90000"/>
              </a:lnSpc>
              <a:spcBef>
                <a:spcPct val="0"/>
              </a:spcBef>
              <a:spcAft>
                <a:spcPct val="0"/>
              </a:spcAft>
              <a:buClrTx/>
              <a:buSzTx/>
              <a:buFontTx/>
              <a:buNone/>
              <a:tabLst/>
              <a:defRPr/>
            </a:pPr>
            <a:endParaRPr kumimoji="0" lang="en-US" sz="2448"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endParaRPr>
          </a:p>
        </p:txBody>
      </p:sp>
      <p:sp>
        <p:nvSpPr>
          <p:cNvPr id="9" name="Title 1"/>
          <p:cNvSpPr>
            <a:spLocks noGrp="1"/>
          </p:cNvSpPr>
          <p:nvPr>
            <p:ph type="title" hasCustomPrompt="1"/>
          </p:nvPr>
        </p:nvSpPr>
        <p:spPr bwMode="ltGray">
          <a:xfrm>
            <a:off x="502466" y="2164870"/>
            <a:ext cx="7117931" cy="2539092"/>
          </a:xfrm>
          <a:noFill/>
        </p:spPr>
        <p:txBody>
          <a:bodyPr lIns="143407" tIns="89629" rIns="143407" bIns="89629" anchor="t" anchorCtr="0">
            <a:normAutofit/>
          </a:bodyPr>
          <a:lstStyle>
            <a:lvl1pPr>
              <a:defRPr sz="5506" spc="-100" baseline="0">
                <a:gradFill>
                  <a:gsLst>
                    <a:gs pos="5833">
                      <a:srgbClr val="FFFFFF"/>
                    </a:gs>
                    <a:gs pos="18000">
                      <a:srgbClr val="FFFFFF"/>
                    </a:gs>
                  </a:gsLst>
                  <a:lin ang="5400000" scaled="0"/>
                </a:gradFill>
              </a:defRPr>
            </a:lvl1pPr>
          </a:lstStyle>
          <a:p>
            <a:r>
              <a:rPr lang="en-US" dirty="0"/>
              <a:t>Presentation title</a:t>
            </a:r>
          </a:p>
        </p:txBody>
      </p:sp>
      <p:sp>
        <p:nvSpPr>
          <p:cNvPr id="11" name="Text Placeholder 2"/>
          <p:cNvSpPr>
            <a:spLocks noGrp="1"/>
          </p:cNvSpPr>
          <p:nvPr>
            <p:ph type="body" sz="quarter" idx="14" hasCustomPrompt="1"/>
          </p:nvPr>
        </p:nvSpPr>
        <p:spPr bwMode="ltGray">
          <a:xfrm>
            <a:off x="635474" y="4622073"/>
            <a:ext cx="6451384" cy="1120247"/>
          </a:xfrm>
        </p:spPr>
        <p:txBody>
          <a:bodyPr tIns="107555" bIns="107555" anchor="b">
            <a:noAutofit/>
          </a:bodyPr>
          <a:lstStyle>
            <a:lvl1pPr marL="0" indent="0">
              <a:lnSpc>
                <a:spcPct val="100000"/>
              </a:lnSpc>
              <a:spcBef>
                <a:spcPts val="0"/>
              </a:spcBef>
              <a:buNone/>
              <a:defRPr sz="2856" baseline="0">
                <a:gradFill>
                  <a:gsLst>
                    <a:gs pos="1250">
                      <a:srgbClr val="FFFFFF"/>
                    </a:gs>
                    <a:gs pos="99000">
                      <a:srgbClr val="FFFFFF"/>
                    </a:gs>
                  </a:gsLst>
                  <a:lin ang="5400000" scaled="0"/>
                </a:gradFill>
              </a:defRPr>
            </a:lvl1pPr>
          </a:lstStyle>
          <a:p>
            <a:pPr lvl="0"/>
            <a:r>
              <a:rPr lang="en-US" dirty="0"/>
              <a:t>Speaker Name</a:t>
            </a:r>
            <a:br>
              <a:rPr lang="en-US" dirty="0"/>
            </a:br>
            <a:r>
              <a:rPr lang="en-US" dirty="0"/>
              <a:t>Date</a:t>
            </a:r>
          </a:p>
        </p:txBody>
      </p:sp>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7072" y="5943601"/>
            <a:ext cx="1985866" cy="730297"/>
          </a:xfrm>
          <a:prstGeom prst="rect">
            <a:avLst/>
          </a:prstGeom>
        </p:spPr>
      </p:pic>
      <p:pic>
        <p:nvPicPr>
          <p:cNvPr id="13" name="Picture 12"/>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gray">
          <a:xfrm>
            <a:off x="5490225" y="5326063"/>
            <a:ext cx="2077696" cy="288323"/>
          </a:xfrm>
          <a:prstGeom prst="rect">
            <a:avLst/>
          </a:prstGeom>
        </p:spPr>
      </p:pic>
    </p:spTree>
    <p:extLst>
      <p:ext uri="{BB962C8B-B14F-4D97-AF65-F5344CB8AC3E}">
        <p14:creationId xmlns:p14="http://schemas.microsoft.com/office/powerpoint/2010/main" val="3782385865"/>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9A2659F6-9A65-4BFF-96FD-27846CAF835B}"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9639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4126890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Title Slide Ligh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949" y="687823"/>
            <a:ext cx="10240454" cy="2418915"/>
          </a:xfrm>
        </p:spPr>
        <p:txBody>
          <a:bodyPr anchor="b" anchorCtr="0"/>
          <a:lstStyle>
            <a:lvl1pPr>
              <a:defRPr sz="7200" spc="-150" baseline="0">
                <a:solidFill>
                  <a:schemeClr val="tx2"/>
                </a:solidFill>
              </a:defRPr>
            </a:lvl1pPr>
          </a:lstStyle>
          <a:p>
            <a:r>
              <a:rPr lang="en-US" dirty="0"/>
              <a:t>Click to edit title style</a:t>
            </a:r>
          </a:p>
        </p:txBody>
      </p:sp>
      <p:sp>
        <p:nvSpPr>
          <p:cNvPr id="5" name="Text Placeholder 4"/>
          <p:cNvSpPr>
            <a:spLocks noGrp="1"/>
          </p:cNvSpPr>
          <p:nvPr>
            <p:ph type="body" sz="quarter" idx="12" hasCustomPrompt="1"/>
          </p:nvPr>
        </p:nvSpPr>
        <p:spPr>
          <a:xfrm>
            <a:off x="978949" y="3425825"/>
            <a:ext cx="10240454" cy="1664490"/>
          </a:xfrm>
        </p:spPr>
        <p:txBody>
          <a:bodyPr>
            <a:noAutofit/>
          </a:bodyPr>
          <a:lstStyle>
            <a:lvl1pPr marL="0" indent="0">
              <a:spcBef>
                <a:spcPts val="2400"/>
              </a:spcBef>
              <a:buNone/>
              <a:defRPr spc="-70" baseline="0">
                <a:solidFill>
                  <a:schemeClr val="tx2"/>
                </a:solidFill>
                <a:latin typeface="+mj-lt"/>
              </a:defRPr>
            </a:lvl1pPr>
          </a:lstStyle>
          <a:p>
            <a:pPr lvl="0"/>
            <a:r>
              <a:rPr lang="en-US" dirty="0"/>
              <a:t>Speaker Title</a:t>
            </a:r>
          </a:p>
        </p:txBody>
      </p:sp>
    </p:spTree>
    <p:extLst>
      <p:ext uri="{BB962C8B-B14F-4D97-AF65-F5344CB8AC3E}">
        <p14:creationId xmlns:p14="http://schemas.microsoft.com/office/powerpoint/2010/main" val="37758202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Title Slide Dark">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949" y="687823"/>
            <a:ext cx="10240454" cy="2418915"/>
          </a:xfrm>
        </p:spPr>
        <p:txBody>
          <a:bodyPr anchor="b" anchorCtr="0"/>
          <a:lstStyle>
            <a:lvl1pPr>
              <a:defRPr sz="7200" spc="-150" baseline="0">
                <a:solidFill>
                  <a:schemeClr val="bg1"/>
                </a:solidFill>
              </a:defRPr>
            </a:lvl1pPr>
          </a:lstStyle>
          <a:p>
            <a:r>
              <a:rPr lang="en-US" dirty="0"/>
              <a:t>Click to edit title style</a:t>
            </a:r>
          </a:p>
        </p:txBody>
      </p:sp>
      <p:sp>
        <p:nvSpPr>
          <p:cNvPr id="5" name="Text Placeholder 4"/>
          <p:cNvSpPr>
            <a:spLocks noGrp="1"/>
          </p:cNvSpPr>
          <p:nvPr>
            <p:ph type="body" sz="quarter" idx="12" hasCustomPrompt="1"/>
          </p:nvPr>
        </p:nvSpPr>
        <p:spPr>
          <a:xfrm>
            <a:off x="978949" y="3425825"/>
            <a:ext cx="10240454" cy="1664490"/>
          </a:xfrm>
        </p:spPr>
        <p:txBody>
          <a:bodyPr>
            <a:noAutofit/>
          </a:bodyPr>
          <a:lstStyle>
            <a:lvl1pPr marL="0" indent="0">
              <a:spcBef>
                <a:spcPts val="2400"/>
              </a:spcBef>
              <a:buNone/>
              <a:defRPr spc="-70" baseline="0">
                <a:solidFill>
                  <a:schemeClr val="bg1"/>
                </a:solidFill>
                <a:latin typeface="+mj-lt"/>
              </a:defRPr>
            </a:lvl1pPr>
          </a:lstStyle>
          <a:p>
            <a:pPr lvl="0"/>
            <a:r>
              <a:rPr lang="en-US" dirty="0"/>
              <a:t>Speaker Title</a:t>
            </a:r>
          </a:p>
        </p:txBody>
      </p:sp>
      <p:sp>
        <p:nvSpPr>
          <p:cNvPr id="9" name="Date Placeholder 3"/>
          <p:cNvSpPr txBox="1">
            <a:spLocks/>
          </p:cNvSpPr>
          <p:nvPr/>
        </p:nvSpPr>
        <p:spPr>
          <a:xfrm>
            <a:off x="914037" y="6165904"/>
            <a:ext cx="512737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alpha val="75000"/>
                  </a:srgbClr>
                </a:solidFill>
                <a:effectLst/>
                <a:uLnTx/>
                <a:uFillTx/>
                <a:latin typeface="Segoe UI"/>
                <a:ea typeface="+mn-ea"/>
                <a:cs typeface="+mn-cs"/>
              </a:rPr>
              <a:t>Microsoft Confidential, For Internal Use Only</a:t>
            </a:r>
          </a:p>
        </p:txBody>
      </p:sp>
    </p:spTree>
    <p:extLst>
      <p:ext uri="{BB962C8B-B14F-4D97-AF65-F5344CB8AC3E}">
        <p14:creationId xmlns:p14="http://schemas.microsoft.com/office/powerpoint/2010/main" val="12429063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Gemini1 Titl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949" y="687823"/>
            <a:ext cx="10240454" cy="2418915"/>
          </a:xfrm>
        </p:spPr>
        <p:txBody>
          <a:bodyPr anchor="b" anchorCtr="0"/>
          <a:lstStyle>
            <a:lvl1pPr>
              <a:defRPr sz="7200" spc="-150" baseline="0">
                <a:solidFill>
                  <a:schemeClr val="bg1"/>
                </a:solidFill>
              </a:defRPr>
            </a:lvl1pPr>
          </a:lstStyle>
          <a:p>
            <a:r>
              <a:rPr lang="en-US" dirty="0"/>
              <a:t>Click to edit title style</a:t>
            </a:r>
          </a:p>
        </p:txBody>
      </p:sp>
      <p:sp>
        <p:nvSpPr>
          <p:cNvPr id="5" name="Text Placeholder 4"/>
          <p:cNvSpPr>
            <a:spLocks noGrp="1"/>
          </p:cNvSpPr>
          <p:nvPr>
            <p:ph type="body" sz="quarter" idx="12" hasCustomPrompt="1"/>
          </p:nvPr>
        </p:nvSpPr>
        <p:spPr>
          <a:xfrm>
            <a:off x="978949" y="3425825"/>
            <a:ext cx="10240454" cy="1664490"/>
          </a:xfrm>
        </p:spPr>
        <p:txBody>
          <a:bodyPr>
            <a:noAutofit/>
          </a:bodyPr>
          <a:lstStyle>
            <a:lvl1pPr marL="0" indent="0">
              <a:spcBef>
                <a:spcPts val="2400"/>
              </a:spcBef>
              <a:buNone/>
              <a:defRPr spc="-70" baseline="0">
                <a:solidFill>
                  <a:schemeClr val="bg1"/>
                </a:solidFill>
                <a:latin typeface="+mj-lt"/>
              </a:defRPr>
            </a:lvl1pPr>
          </a:lstStyle>
          <a:p>
            <a:pPr lvl="0"/>
            <a:r>
              <a:rPr lang="en-US" dirty="0"/>
              <a:t>Speaker Title</a:t>
            </a:r>
          </a:p>
        </p:txBody>
      </p:sp>
      <p:sp>
        <p:nvSpPr>
          <p:cNvPr id="9" name="Date Placeholder 3"/>
          <p:cNvSpPr txBox="1">
            <a:spLocks/>
          </p:cNvSpPr>
          <p:nvPr/>
        </p:nvSpPr>
        <p:spPr>
          <a:xfrm>
            <a:off x="914037" y="6165904"/>
            <a:ext cx="512737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alpha val="75000"/>
                  </a:srgbClr>
                </a:solidFill>
                <a:effectLst/>
                <a:uLnTx/>
                <a:uFillTx/>
                <a:latin typeface="Segoe UI"/>
                <a:ea typeface="+mn-ea"/>
                <a:cs typeface="+mn-cs"/>
              </a:rPr>
              <a:t>Microsoft Confidential, For Internal Use Only</a:t>
            </a:r>
          </a:p>
        </p:txBody>
      </p:sp>
    </p:spTree>
    <p:extLst>
      <p:ext uri="{BB962C8B-B14F-4D97-AF65-F5344CB8AC3E}">
        <p14:creationId xmlns:p14="http://schemas.microsoft.com/office/powerpoint/2010/main" val="14082449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Gemini2 Titl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949" y="687823"/>
            <a:ext cx="10240454" cy="2418915"/>
          </a:xfrm>
        </p:spPr>
        <p:txBody>
          <a:bodyPr anchor="b" anchorCtr="0"/>
          <a:lstStyle>
            <a:lvl1pPr>
              <a:defRPr sz="7200" spc="-150" baseline="0">
                <a:solidFill>
                  <a:schemeClr val="bg1"/>
                </a:solidFill>
              </a:defRPr>
            </a:lvl1pPr>
          </a:lstStyle>
          <a:p>
            <a:r>
              <a:rPr lang="en-US" dirty="0"/>
              <a:t>Click to edit title style</a:t>
            </a:r>
          </a:p>
        </p:txBody>
      </p:sp>
      <p:sp>
        <p:nvSpPr>
          <p:cNvPr id="5" name="Text Placeholder 4"/>
          <p:cNvSpPr>
            <a:spLocks noGrp="1"/>
          </p:cNvSpPr>
          <p:nvPr>
            <p:ph type="body" sz="quarter" idx="12" hasCustomPrompt="1"/>
          </p:nvPr>
        </p:nvSpPr>
        <p:spPr>
          <a:xfrm>
            <a:off x="978949" y="3425825"/>
            <a:ext cx="10240454" cy="1664490"/>
          </a:xfrm>
        </p:spPr>
        <p:txBody>
          <a:bodyPr>
            <a:noAutofit/>
          </a:bodyPr>
          <a:lstStyle>
            <a:lvl1pPr marL="0" indent="0">
              <a:spcBef>
                <a:spcPts val="2400"/>
              </a:spcBef>
              <a:buNone/>
              <a:defRPr spc="-70" baseline="0">
                <a:solidFill>
                  <a:schemeClr val="bg1"/>
                </a:solidFill>
                <a:latin typeface="+mj-lt"/>
              </a:defRPr>
            </a:lvl1pPr>
          </a:lstStyle>
          <a:p>
            <a:pPr lvl="0"/>
            <a:r>
              <a:rPr lang="en-US" dirty="0"/>
              <a:t>Speaker Title</a:t>
            </a:r>
          </a:p>
        </p:txBody>
      </p:sp>
      <p:sp>
        <p:nvSpPr>
          <p:cNvPr id="9" name="Date Placeholder 3"/>
          <p:cNvSpPr txBox="1">
            <a:spLocks/>
          </p:cNvSpPr>
          <p:nvPr/>
        </p:nvSpPr>
        <p:spPr>
          <a:xfrm>
            <a:off x="914037" y="6165904"/>
            <a:ext cx="512737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alpha val="75000"/>
                  </a:srgbClr>
                </a:solidFill>
                <a:effectLst/>
                <a:uLnTx/>
                <a:uFillTx/>
                <a:latin typeface="Segoe UI"/>
                <a:ea typeface="+mn-ea"/>
                <a:cs typeface="+mn-cs"/>
              </a:rPr>
              <a:t>Microsoft Confidential, For Internal Use Only</a:t>
            </a:r>
          </a:p>
        </p:txBody>
      </p:sp>
    </p:spTree>
    <p:extLst>
      <p:ext uri="{BB962C8B-B14F-4D97-AF65-F5344CB8AC3E}">
        <p14:creationId xmlns:p14="http://schemas.microsoft.com/office/powerpoint/2010/main" val="33381096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Divider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248" y="1288473"/>
            <a:ext cx="11151917" cy="4281056"/>
          </a:xfrm>
        </p:spPr>
        <p:txBody>
          <a:bodyPr anchor="ctr" anchorCtr="0"/>
          <a:lstStyle>
            <a:lvl1pPr>
              <a:defRPr sz="8800" spc="-300" baseline="0">
                <a:gradFill>
                  <a:gsLst>
                    <a:gs pos="100000">
                      <a:schemeClr val="bg1"/>
                    </a:gs>
                    <a:gs pos="0">
                      <a:schemeClr val="bg1"/>
                    </a:gs>
                  </a:gsLst>
                  <a:lin ang="5400000" scaled="0"/>
                </a:gradFill>
              </a:defRPr>
            </a:lvl1pPr>
          </a:lstStyle>
          <a:p>
            <a:r>
              <a:rPr lang="en-US" dirty="0"/>
              <a:t>Click to edit title style</a:t>
            </a:r>
          </a:p>
        </p:txBody>
      </p:sp>
      <p:sp>
        <p:nvSpPr>
          <p:cNvPr id="3" name="Slide Number Placeholder 2"/>
          <p:cNvSpPr>
            <a:spLocks noGrp="1"/>
          </p:cNvSpPr>
          <p:nvPr>
            <p:ph type="sldNum" sz="quarter" idx="10"/>
          </p:nvPr>
        </p:nvSpPr>
        <p:spPr/>
        <p:txBody>
          <a:bodyPr/>
          <a:lstStyle>
            <a:lvl1pPr>
              <a:defRPr>
                <a:solidFill>
                  <a:schemeClr val="bg1">
                    <a:lumMod val="95000"/>
                    <a:alpha val="8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E1DCDB6-6D19-40AE-B978-80A2CACF4D3D}" type="slidenum">
              <a:rPr kumimoji="0" lang="en-US" sz="1600" b="0" i="0" u="none" strike="noStrike" kern="1200" cap="none" spc="0" normalizeH="0" baseline="0" noProof="0" smtClean="0">
                <a:ln>
                  <a:noFill/>
                </a:ln>
                <a:solidFill>
                  <a:srgbClr val="FFFFFF">
                    <a:lumMod val="95000"/>
                    <a:alpha val="85000"/>
                  </a:srgbClr>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FFFFFF">
                  <a:lumMod val="95000"/>
                  <a:alpha val="85000"/>
                </a:srgbClr>
              </a:solidFill>
              <a:effectLst/>
              <a:uLnTx/>
              <a:uFillTx/>
              <a:latin typeface="Segoe UI"/>
              <a:ea typeface="+mn-ea"/>
              <a:cs typeface="+mn-cs"/>
            </a:endParaRPr>
          </a:p>
        </p:txBody>
      </p:sp>
    </p:spTree>
    <p:extLst>
      <p:ext uri="{BB962C8B-B14F-4D97-AF65-F5344CB8AC3E}">
        <p14:creationId xmlns:p14="http://schemas.microsoft.com/office/powerpoint/2010/main" val="148011568"/>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itle &amp; Content w/Bullets">
    <p:spTree>
      <p:nvGrpSpPr>
        <p:cNvPr id="1" name=""/>
        <p:cNvGrpSpPr/>
        <p:nvPr/>
      </p:nvGrpSpPr>
      <p:grpSpPr>
        <a:xfrm>
          <a:off x="0" y="0"/>
          <a:ext cx="0" cy="0"/>
          <a:chOff x="0" y="0"/>
          <a:chExt cx="0" cy="0"/>
        </a:xfrm>
      </p:grpSpPr>
      <p:sp>
        <p:nvSpPr>
          <p:cNvPr id="6" name="Slide Number Placeholder 9"/>
          <p:cNvSpPr>
            <a:spLocks noGrp="1"/>
          </p:cNvSpPr>
          <p:nvPr>
            <p:ph type="sldNum" sz="quarter" idx="12"/>
          </p:nvPr>
        </p:nvSpPr>
        <p:spPr>
          <a:xfrm>
            <a:off x="11390749" y="6323784"/>
            <a:ext cx="560832" cy="388420"/>
          </a:xfrm>
          <a:prstGeom prst="rect">
            <a:avLst/>
          </a:prstGeom>
        </p:spPr>
        <p:txBody>
          <a:bodyPr lIns="36576" tIns="36576" rIns="36576" bIns="36576" anchor="ctr"/>
          <a:lstStyle>
            <a:lvl1pPr algn="r">
              <a:defRPr sz="1200">
                <a:solidFill>
                  <a:schemeClr val="bg1">
                    <a:lumMod val="75000"/>
                    <a:alpha val="8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1DCDB6-6D19-40AE-B978-80A2CACF4D3D}" type="slidenum">
              <a:rPr kumimoji="0" lang="en-US" sz="1200" b="0" i="0" u="none" strike="noStrike" kern="1200" cap="none" spc="0" normalizeH="0" baseline="0" noProof="0" smtClean="0">
                <a:ln>
                  <a:noFill/>
                </a:ln>
                <a:solidFill>
                  <a:srgbClr val="FFFFFF">
                    <a:lumMod val="75000"/>
                    <a:alpha val="8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lumMod val="75000"/>
                  <a:alpha val="85000"/>
                </a:srgbClr>
              </a:solidFill>
              <a:effectLst/>
              <a:uLnTx/>
              <a:uFillTx/>
              <a:latin typeface="Segoe UI"/>
              <a:ea typeface="+mn-ea"/>
              <a:cs typeface="+mn-cs"/>
            </a:endParaRPr>
          </a:p>
        </p:txBody>
      </p:sp>
      <p:sp>
        <p:nvSpPr>
          <p:cNvPr id="7" name="Text Placeholder 6"/>
          <p:cNvSpPr>
            <a:spLocks noGrp="1"/>
          </p:cNvSpPr>
          <p:nvPr>
            <p:ph type="body" sz="quarter" idx="13"/>
          </p:nvPr>
        </p:nvSpPr>
        <p:spPr>
          <a:xfrm>
            <a:off x="519248" y="1447800"/>
            <a:ext cx="11151917" cy="4360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7540209"/>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248" y="1447799"/>
            <a:ext cx="11151917" cy="4163292"/>
          </a:xfrm>
          <a:prstGeom prst="rect">
            <a:avLst/>
          </a:prstGeom>
        </p:spPr>
        <p:txBody>
          <a:bodyPr/>
          <a:lstStyle>
            <a:lvl1pPr marL="0" indent="0">
              <a:spcBef>
                <a:spcPts val="2400"/>
              </a:spcBef>
              <a:buNone/>
              <a:defRPr sz="4000">
                <a:gradFill>
                  <a:gsLst>
                    <a:gs pos="100000">
                      <a:schemeClr val="bg2"/>
                    </a:gs>
                    <a:gs pos="0">
                      <a:schemeClr val="bg2"/>
                    </a:gs>
                  </a:gsLst>
                  <a:lin ang="5400000" scaled="0"/>
                </a:gradFill>
                <a:latin typeface="+mj-lt"/>
              </a:defRPr>
            </a:lvl1pPr>
            <a:lvl2pPr marL="0" indent="0">
              <a:buNone/>
              <a:defRPr sz="2000">
                <a:gradFill>
                  <a:gsLst>
                    <a:gs pos="100000">
                      <a:schemeClr val="bg2"/>
                    </a:gs>
                    <a:gs pos="0">
                      <a:schemeClr val="bg2"/>
                    </a:gs>
                  </a:gsLst>
                  <a:lin ang="5400000" scaled="0"/>
                </a:gradFill>
              </a:defRPr>
            </a:lvl2pPr>
            <a:lvl3pPr marL="231775" indent="0">
              <a:buNone/>
              <a:defRPr sz="2000">
                <a:gradFill>
                  <a:gsLst>
                    <a:gs pos="100000">
                      <a:schemeClr val="bg2"/>
                    </a:gs>
                    <a:gs pos="0">
                      <a:schemeClr val="bg2"/>
                    </a:gs>
                  </a:gsLst>
                  <a:lin ang="5400000" scaled="0"/>
                </a:gradFill>
              </a:defRPr>
            </a:lvl3pPr>
            <a:lvl4pPr marL="457200" indent="0">
              <a:buNone/>
              <a:defRPr sz="2000">
                <a:gradFill>
                  <a:gsLst>
                    <a:gs pos="100000">
                      <a:schemeClr val="bg2"/>
                    </a:gs>
                    <a:gs pos="0">
                      <a:schemeClr val="bg2"/>
                    </a:gs>
                  </a:gsLst>
                  <a:lin ang="5400000" scaled="0"/>
                </a:gradFill>
              </a:defRPr>
            </a:lvl4pPr>
            <a:lvl5pPr marL="693738" indent="0">
              <a:buNone/>
              <a:defRPr sz="2000">
                <a:gradFill>
                  <a:gsLst>
                    <a:gs pos="100000">
                      <a:schemeClr val="bg2"/>
                    </a:gs>
                    <a:gs pos="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Slide Number Placeholder 9"/>
          <p:cNvSpPr txBox="1">
            <a:spLocks/>
          </p:cNvSpPr>
          <p:nvPr userDrawn="1"/>
        </p:nvSpPr>
        <p:spPr>
          <a:xfrm>
            <a:off x="11390749" y="6323784"/>
            <a:ext cx="560832" cy="388420"/>
          </a:xfrm>
          <a:prstGeom prst="rect">
            <a:avLst/>
          </a:prstGeom>
        </p:spPr>
        <p:txBody>
          <a:bodyPr vert="horz" lIns="36576" tIns="36576" rIns="36576" bIns="36576" rtlCol="0" anchor="ctr"/>
          <a:lstStyle>
            <a:defPPr>
              <a:defRPr lang="en-US"/>
            </a:defPPr>
            <a:lvl1pPr marL="0" algn="r" defTabSz="914400" rtl="0" eaLnBrk="1" latinLnBrk="0" hangingPunct="1">
              <a:defRPr sz="1200" kern="1200">
                <a:solidFill>
                  <a:schemeClr val="bg1">
                    <a:lumMod val="75000"/>
                    <a:alpha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E1DCDB6-6D19-40AE-B978-80A2CACF4D3D}" type="slidenum">
              <a:rPr kumimoji="0" lang="en-US" sz="1200" b="0" i="0" u="none" strike="noStrike" kern="1200" cap="none" spc="0" normalizeH="0" baseline="0" noProof="0" smtClean="0">
                <a:ln>
                  <a:noFill/>
                </a:ln>
                <a:solidFill>
                  <a:srgbClr val="FFFFFF">
                    <a:lumMod val="75000"/>
                    <a:alpha val="8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lumMod val="75000"/>
                  <a:alpha val="85000"/>
                </a:srgbClr>
              </a:solidFill>
              <a:effectLst/>
              <a:uLnTx/>
              <a:uFillTx/>
              <a:latin typeface="Segoe UI"/>
              <a:ea typeface="+mn-ea"/>
              <a:cs typeface="+mn-cs"/>
            </a:endParaRPr>
          </a:p>
        </p:txBody>
      </p:sp>
    </p:spTree>
    <p:extLst>
      <p:ext uri="{BB962C8B-B14F-4D97-AF65-F5344CB8AC3E}">
        <p14:creationId xmlns:p14="http://schemas.microsoft.com/office/powerpoint/2010/main" val="992364667"/>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6" name="Text Placeholder 5"/>
          <p:cNvSpPr>
            <a:spLocks noGrp="1"/>
          </p:cNvSpPr>
          <p:nvPr>
            <p:ph type="body" sz="quarter" idx="11"/>
          </p:nvPr>
        </p:nvSpPr>
        <p:spPr>
          <a:xfrm>
            <a:off x="520836" y="1447801"/>
            <a:ext cx="5396365" cy="4443845"/>
          </a:xfrm>
        </p:spPr>
        <p:txBody>
          <a:bodyPr/>
          <a:lstStyle>
            <a:lvl1pPr marL="0" indent="0">
              <a:spcBef>
                <a:spcPts val="1200"/>
              </a:spcBef>
              <a:buNone/>
              <a:defRPr sz="3600">
                <a:gradFill>
                  <a:gsLst>
                    <a:gs pos="1000">
                      <a:schemeClr val="bg2"/>
                    </a:gs>
                    <a:gs pos="98000">
                      <a:schemeClr val="bg2"/>
                    </a:gs>
                  </a:gsLst>
                  <a:lin ang="5400000" scaled="0"/>
                </a:gradFill>
                <a:latin typeface="+mj-lt"/>
              </a:defRPr>
            </a:lvl1pPr>
            <a:lvl2pPr marL="0" indent="0">
              <a:buNone/>
              <a:defRPr sz="2000">
                <a:gradFill>
                  <a:gsLst>
                    <a:gs pos="1000">
                      <a:schemeClr val="bg2"/>
                    </a:gs>
                    <a:gs pos="98000">
                      <a:schemeClr val="bg2"/>
                    </a:gs>
                  </a:gsLst>
                  <a:lin ang="5400000" scaled="0"/>
                </a:gradFill>
              </a:defRPr>
            </a:lvl2pPr>
            <a:lvl3pPr marL="233363" indent="0">
              <a:buNone/>
              <a:defRPr sz="2000">
                <a:gradFill>
                  <a:gsLst>
                    <a:gs pos="1000">
                      <a:schemeClr val="bg2"/>
                    </a:gs>
                    <a:gs pos="98000">
                      <a:schemeClr val="bg2"/>
                    </a:gs>
                  </a:gsLst>
                  <a:lin ang="5400000" scaled="0"/>
                </a:gradFill>
              </a:defRPr>
            </a:lvl3pPr>
            <a:lvl4pPr marL="457200" indent="0">
              <a:buNone/>
              <a:defRPr sz="2000">
                <a:gradFill>
                  <a:gsLst>
                    <a:gs pos="1000">
                      <a:schemeClr val="bg2"/>
                    </a:gs>
                    <a:gs pos="98000">
                      <a:schemeClr val="bg2"/>
                    </a:gs>
                  </a:gsLst>
                  <a:lin ang="5400000" scaled="0"/>
                </a:gradFill>
              </a:defRPr>
            </a:lvl4pPr>
            <a:lvl5pPr marL="693738" indent="0">
              <a:buNone/>
              <a:defRPr sz="2000">
                <a:gradFill>
                  <a:gsLst>
                    <a:gs pos="1000">
                      <a:schemeClr val="bg2"/>
                    </a:gs>
                    <a:gs pos="98000">
                      <a:schemeClr val="bg2"/>
                    </a:gs>
                  </a:gsLst>
                  <a:lin ang="5400000" scaled="0"/>
                </a:gra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8"/>
          <p:cNvSpPr>
            <a:spLocks noGrp="1"/>
          </p:cNvSpPr>
          <p:nvPr>
            <p:ph type="body" sz="quarter" idx="12"/>
          </p:nvPr>
        </p:nvSpPr>
        <p:spPr>
          <a:xfrm>
            <a:off x="6279563" y="1447801"/>
            <a:ext cx="5396365" cy="4443845"/>
          </a:xfrm>
        </p:spPr>
        <p:txBody>
          <a:bodyPr/>
          <a:lstStyle>
            <a:lvl1pPr marL="0" indent="0">
              <a:spcBef>
                <a:spcPts val="1200"/>
              </a:spcBef>
              <a:buNone/>
              <a:defRPr lang="en-US" sz="3600" kern="1200" spc="-70" baseline="0" dirty="0" smtClean="0">
                <a:gradFill>
                  <a:gsLst>
                    <a:gs pos="1000">
                      <a:schemeClr val="bg2"/>
                    </a:gs>
                    <a:gs pos="98000">
                      <a:schemeClr val="bg2"/>
                    </a:gs>
                  </a:gsLst>
                  <a:lin ang="5400000" scaled="0"/>
                </a:gradFill>
                <a:latin typeface="+mj-lt"/>
                <a:ea typeface="+mn-ea"/>
                <a:cs typeface="+mn-cs"/>
              </a:defRPr>
            </a:lvl1pPr>
            <a:lvl2pPr marL="31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000">
                      <a:schemeClr val="bg2"/>
                    </a:gs>
                    <a:gs pos="98000">
                      <a:schemeClr val="bg2"/>
                    </a:gs>
                  </a:gsLst>
                  <a:lin ang="5400000" scaled="0"/>
                </a:gradFill>
                <a:latin typeface="+mn-lt"/>
                <a:ea typeface="+mn-ea"/>
                <a:cs typeface="+mn-cs"/>
              </a:defRPr>
            </a:lvl2pPr>
            <a:lvl3pPr marL="233363"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000">
                      <a:schemeClr val="bg2"/>
                    </a:gs>
                    <a:gs pos="98000">
                      <a:schemeClr val="bg2"/>
                    </a:gs>
                  </a:gsLst>
                  <a:lin ang="5400000" scaled="0"/>
                </a:gradFill>
                <a:latin typeface="+mn-lt"/>
                <a:ea typeface="+mn-ea"/>
                <a:cs typeface="+mn-cs"/>
              </a:defRPr>
            </a:lvl3pPr>
            <a:lvl4pPr marL="4603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000">
                      <a:schemeClr val="bg2"/>
                    </a:gs>
                    <a:gs pos="98000">
                      <a:schemeClr val="bg2"/>
                    </a:gs>
                  </a:gsLst>
                  <a:lin ang="5400000" scaled="0"/>
                </a:gradFill>
                <a:latin typeface="+mn-lt"/>
                <a:ea typeface="+mn-ea"/>
                <a:cs typeface="+mn-cs"/>
              </a:defRPr>
            </a:lvl4pPr>
            <a:lvl5pPr marL="687388"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a:gradFill>
                  <a:gsLst>
                    <a:gs pos="1000">
                      <a:schemeClr val="bg2"/>
                    </a:gs>
                    <a:gs pos="98000">
                      <a:schemeClr val="bg2"/>
                    </a:gs>
                  </a:gsLst>
                  <a:lin ang="5400000" scaled="0"/>
                </a:gradFill>
                <a:latin typeface="+mn-lt"/>
                <a:ea typeface="+mn-ea"/>
                <a:cs typeface="+mn-cs"/>
              </a:defRPr>
            </a:lvl5pPr>
          </a:lstStyle>
          <a:p>
            <a:pPr marL="0" marR="0" lvl="0"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a:p>
            <a:pPr marL="0" marR="0" lvl="1"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Second level</a:t>
            </a:r>
          </a:p>
          <a:p>
            <a:pPr marL="0" marR="0" lvl="2"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Third level</a:t>
            </a:r>
          </a:p>
          <a:p>
            <a:pPr marL="0" marR="0" lvl="3"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Fourth level</a:t>
            </a:r>
          </a:p>
          <a:p>
            <a:pPr marL="0" marR="0" lvl="4"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Fifth level</a:t>
            </a:r>
            <a:endParaRPr lang="en-US" dirty="0"/>
          </a:p>
        </p:txBody>
      </p:sp>
      <p:sp>
        <p:nvSpPr>
          <p:cNvPr id="7" name="Slide Number Placeholder 9"/>
          <p:cNvSpPr txBox="1">
            <a:spLocks/>
          </p:cNvSpPr>
          <p:nvPr userDrawn="1"/>
        </p:nvSpPr>
        <p:spPr>
          <a:xfrm>
            <a:off x="11390749" y="6323784"/>
            <a:ext cx="560832" cy="388420"/>
          </a:xfrm>
          <a:prstGeom prst="rect">
            <a:avLst/>
          </a:prstGeom>
        </p:spPr>
        <p:txBody>
          <a:bodyPr vert="horz" lIns="36576" tIns="36576" rIns="36576" bIns="36576" rtlCol="0" anchor="ctr"/>
          <a:lstStyle>
            <a:defPPr>
              <a:defRPr lang="en-US"/>
            </a:defPPr>
            <a:lvl1pPr marL="0" algn="r" defTabSz="914400" rtl="0" eaLnBrk="1" latinLnBrk="0" hangingPunct="1">
              <a:defRPr sz="1200" kern="1200">
                <a:solidFill>
                  <a:schemeClr val="bg1">
                    <a:lumMod val="75000"/>
                    <a:alpha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E1DCDB6-6D19-40AE-B978-80A2CACF4D3D}" type="slidenum">
              <a:rPr kumimoji="0" lang="en-US" sz="1200" b="0" i="0" u="none" strike="noStrike" kern="1200" cap="none" spc="0" normalizeH="0" baseline="0" noProof="0" smtClean="0">
                <a:ln>
                  <a:noFill/>
                </a:ln>
                <a:solidFill>
                  <a:srgbClr val="FFFFFF">
                    <a:lumMod val="75000"/>
                    <a:alpha val="8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lumMod val="75000"/>
                  <a:alpha val="85000"/>
                </a:srgbClr>
              </a:solidFill>
              <a:effectLst/>
              <a:uLnTx/>
              <a:uFillTx/>
              <a:latin typeface="Segoe UI"/>
              <a:ea typeface="+mn-ea"/>
              <a:cs typeface="+mn-cs"/>
            </a:endParaRPr>
          </a:p>
        </p:txBody>
      </p:sp>
    </p:spTree>
    <p:extLst>
      <p:ext uri="{BB962C8B-B14F-4D97-AF65-F5344CB8AC3E}">
        <p14:creationId xmlns:p14="http://schemas.microsoft.com/office/powerpoint/2010/main" val="898024691"/>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Content &amp;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9" name="Text Placeholder 8"/>
          <p:cNvSpPr>
            <a:spLocks noGrp="1"/>
          </p:cNvSpPr>
          <p:nvPr>
            <p:ph type="body" sz="quarter" idx="12"/>
          </p:nvPr>
        </p:nvSpPr>
        <p:spPr>
          <a:xfrm>
            <a:off x="5049565" y="1533525"/>
            <a:ext cx="6626364" cy="3924300"/>
          </a:xfrm>
        </p:spPr>
        <p:txBody>
          <a:bodyPr/>
          <a:lstStyle>
            <a:lvl1pPr marL="0" indent="0">
              <a:spcBef>
                <a:spcPts val="1200"/>
              </a:spcBef>
              <a:buNone/>
              <a:defRPr lang="en-US" sz="3600" kern="1200" spc="-70" baseline="0" dirty="0" smtClean="0">
                <a:gradFill>
                  <a:gsLst>
                    <a:gs pos="1000">
                      <a:schemeClr val="bg2"/>
                    </a:gs>
                    <a:gs pos="98000">
                      <a:schemeClr val="bg2"/>
                    </a:gs>
                  </a:gsLst>
                  <a:lin ang="5400000" scaled="0"/>
                </a:gradFill>
                <a:latin typeface="+mj-lt"/>
                <a:ea typeface="+mn-ea"/>
                <a:cs typeface="+mn-cs"/>
              </a:defRPr>
            </a:lvl1pPr>
            <a:lvl2pPr marL="31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000">
                      <a:schemeClr val="bg2"/>
                    </a:gs>
                    <a:gs pos="98000">
                      <a:schemeClr val="bg2"/>
                    </a:gs>
                  </a:gsLst>
                  <a:lin ang="5400000" scaled="0"/>
                </a:gradFill>
                <a:latin typeface="+mn-lt"/>
                <a:ea typeface="+mn-ea"/>
                <a:cs typeface="+mn-cs"/>
              </a:defRPr>
            </a:lvl2pPr>
            <a:lvl3pPr marL="233363"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000">
                      <a:schemeClr val="bg2"/>
                    </a:gs>
                    <a:gs pos="98000">
                      <a:schemeClr val="bg2"/>
                    </a:gs>
                  </a:gsLst>
                  <a:lin ang="5400000" scaled="0"/>
                </a:gradFill>
                <a:latin typeface="+mn-lt"/>
                <a:ea typeface="+mn-ea"/>
                <a:cs typeface="+mn-cs"/>
              </a:defRPr>
            </a:lvl3pPr>
            <a:lvl4pPr marL="4603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smtClean="0">
                <a:gradFill>
                  <a:gsLst>
                    <a:gs pos="1000">
                      <a:schemeClr val="bg2"/>
                    </a:gs>
                    <a:gs pos="98000">
                      <a:schemeClr val="bg2"/>
                    </a:gs>
                  </a:gsLst>
                  <a:lin ang="5400000" scaled="0"/>
                </a:gradFill>
                <a:latin typeface="+mn-lt"/>
                <a:ea typeface="+mn-ea"/>
                <a:cs typeface="+mn-cs"/>
              </a:defRPr>
            </a:lvl4pPr>
            <a:lvl5pPr marL="687388"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70" baseline="0" dirty="0">
                <a:gradFill>
                  <a:gsLst>
                    <a:gs pos="1000">
                      <a:schemeClr val="bg2"/>
                    </a:gs>
                    <a:gs pos="98000">
                      <a:schemeClr val="bg2"/>
                    </a:gs>
                  </a:gsLst>
                  <a:lin ang="5400000" scaled="0"/>
                </a:gradFill>
                <a:latin typeface="+mn-lt"/>
                <a:ea typeface="+mn-ea"/>
                <a:cs typeface="+mn-cs"/>
              </a:defRPr>
            </a:lvl5pPr>
          </a:lstStyle>
          <a:p>
            <a:pPr marL="0" marR="0" lvl="0" indent="0" algn="l" defTabSz="914363" rtl="0" eaLnBrk="1" fontAlgn="auto" latinLnBrk="0" hangingPunct="1">
              <a:lnSpc>
                <a:spcPct val="90000"/>
              </a:lnSpc>
              <a:spcBef>
                <a:spcPct val="20000"/>
              </a:spcBef>
              <a:spcAft>
                <a:spcPts val="0"/>
              </a:spcAft>
              <a:buClrTx/>
              <a:buSzPct val="90000"/>
              <a:buFont typeface="Arial" pitchFamily="34" charset="0"/>
              <a:buNone/>
              <a:tabLst/>
            </a:pPr>
            <a:r>
              <a:rPr lang="en-US"/>
              <a:t>Click to edit Master text styles</a:t>
            </a:r>
          </a:p>
        </p:txBody>
      </p:sp>
      <p:sp>
        <p:nvSpPr>
          <p:cNvPr id="4" name="Content Placeholder 3"/>
          <p:cNvSpPr>
            <a:spLocks noGrp="1"/>
          </p:cNvSpPr>
          <p:nvPr>
            <p:ph sz="quarter" idx="14"/>
          </p:nvPr>
        </p:nvSpPr>
        <p:spPr>
          <a:xfrm>
            <a:off x="519248" y="1533525"/>
            <a:ext cx="4368350" cy="3924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9"/>
          <p:cNvSpPr txBox="1">
            <a:spLocks/>
          </p:cNvSpPr>
          <p:nvPr userDrawn="1"/>
        </p:nvSpPr>
        <p:spPr>
          <a:xfrm>
            <a:off x="11390749" y="6323784"/>
            <a:ext cx="560832" cy="388420"/>
          </a:xfrm>
          <a:prstGeom prst="rect">
            <a:avLst/>
          </a:prstGeom>
        </p:spPr>
        <p:txBody>
          <a:bodyPr vert="horz" lIns="36576" tIns="36576" rIns="36576" bIns="36576" rtlCol="0" anchor="ctr"/>
          <a:lstStyle>
            <a:defPPr>
              <a:defRPr lang="en-US"/>
            </a:defPPr>
            <a:lvl1pPr marL="0" algn="r" defTabSz="914400" rtl="0" eaLnBrk="1" latinLnBrk="0" hangingPunct="1">
              <a:defRPr sz="1200" kern="1200">
                <a:solidFill>
                  <a:schemeClr val="bg1">
                    <a:lumMod val="75000"/>
                    <a:alpha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E1DCDB6-6D19-40AE-B978-80A2CACF4D3D}" type="slidenum">
              <a:rPr kumimoji="0" lang="en-US" sz="1200" b="0" i="0" u="none" strike="noStrike" kern="1200" cap="none" spc="0" normalizeH="0" baseline="0" noProof="0" smtClean="0">
                <a:ln>
                  <a:noFill/>
                </a:ln>
                <a:solidFill>
                  <a:srgbClr val="FFFFFF">
                    <a:lumMod val="75000"/>
                    <a:alpha val="8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lumMod val="75000"/>
                  <a:alpha val="85000"/>
                </a:srgbClr>
              </a:solidFill>
              <a:effectLst/>
              <a:uLnTx/>
              <a:uFillTx/>
              <a:latin typeface="Segoe UI"/>
              <a:ea typeface="+mn-ea"/>
              <a:cs typeface="+mn-cs"/>
            </a:endParaRPr>
          </a:p>
        </p:txBody>
      </p:sp>
    </p:spTree>
    <p:extLst>
      <p:ext uri="{BB962C8B-B14F-4D97-AF65-F5344CB8AC3E}">
        <p14:creationId xmlns:p14="http://schemas.microsoft.com/office/powerpoint/2010/main" val="1095579509"/>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amp; 2-Content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a:t>Click to edit Master title style</a:t>
            </a:r>
            <a:endParaRPr lang="en-US" dirty="0"/>
          </a:p>
        </p:txBody>
      </p:sp>
      <p:sp>
        <p:nvSpPr>
          <p:cNvPr id="4" name="Text Placeholder 3"/>
          <p:cNvSpPr>
            <a:spLocks noGrp="1"/>
          </p:cNvSpPr>
          <p:nvPr>
            <p:ph type="body" sz="quarter" idx="10"/>
          </p:nvPr>
        </p:nvSpPr>
        <p:spPr>
          <a:xfrm>
            <a:off x="520836" y="1447800"/>
            <a:ext cx="5396365" cy="4305300"/>
          </a:xfrm>
        </p:spPr>
        <p:txBody>
          <a:bodyPr>
            <a:noAutofit/>
          </a:bodyPr>
          <a:lstStyle>
            <a:lvl1pPr marL="292100" indent="-292100">
              <a:spcBef>
                <a:spcPts val="1200"/>
              </a:spcBef>
              <a:buClr>
                <a:schemeClr val="bg2"/>
              </a:buClr>
              <a:buSzPct val="100000"/>
              <a:buFont typeface="Wingdings" pitchFamily="2" charset="2"/>
              <a:buChar char=""/>
              <a:defRPr lang="en-US" sz="3600" kern="1200" spc="-70" baseline="0" dirty="0" smtClean="0">
                <a:gradFill>
                  <a:gsLst>
                    <a:gs pos="1250">
                      <a:schemeClr val="bg2"/>
                    </a:gs>
                    <a:gs pos="100000">
                      <a:schemeClr val="bg2"/>
                    </a:gs>
                  </a:gsLst>
                  <a:lin ang="5400000" scaled="0"/>
                </a:gradFill>
                <a:latin typeface="+mj-lt"/>
                <a:ea typeface="+mn-ea"/>
                <a:cs typeface="+mn-cs"/>
              </a:defRPr>
            </a:lvl1pPr>
            <a:lvl2pPr marL="520700" indent="-228600">
              <a:defRPr sz="2000"/>
            </a:lvl2pPr>
            <a:lvl3pPr marL="685800" indent="-165100">
              <a:tabLst/>
              <a:defRPr sz="2000"/>
            </a:lvl3pPr>
            <a:lvl4pPr marL="863600" indent="-177800">
              <a:defRPr/>
            </a:lvl4pPr>
            <a:lvl5pPr marL="1028700" indent="-165100">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p:cNvSpPr>
            <a:spLocks noGrp="1"/>
          </p:cNvSpPr>
          <p:nvPr>
            <p:ph type="body" sz="quarter" idx="11"/>
          </p:nvPr>
        </p:nvSpPr>
        <p:spPr>
          <a:xfrm>
            <a:off x="6279563" y="1447800"/>
            <a:ext cx="5396365" cy="4305300"/>
          </a:xfrm>
        </p:spPr>
        <p:txBody>
          <a:bodyPr>
            <a:noAutofit/>
          </a:bodyPr>
          <a:lstStyle>
            <a:lvl1pPr marL="339725" indent="-339725">
              <a:spcBef>
                <a:spcPts val="1200"/>
              </a:spcBef>
              <a:buClr>
                <a:schemeClr val="bg2"/>
              </a:buClr>
              <a:buFont typeface="Arial" pitchFamily="34" charset="0"/>
              <a:buChar char="•"/>
              <a:defRPr lang="en-US" sz="3600" kern="1200" spc="-70" baseline="0" dirty="0" smtClean="0">
                <a:gradFill>
                  <a:gsLst>
                    <a:gs pos="1250">
                      <a:schemeClr val="bg2"/>
                    </a:gs>
                    <a:gs pos="100000">
                      <a:schemeClr val="bg2"/>
                    </a:gs>
                  </a:gsLst>
                  <a:lin ang="5400000" scaled="0"/>
                </a:gradFill>
                <a:latin typeface="+mj-lt"/>
                <a:ea typeface="+mn-ea"/>
                <a:cs typeface="+mn-cs"/>
              </a:defRPr>
            </a:lvl1pPr>
            <a:lvl2pPr marL="635000" indent="-342900">
              <a:defRPr lang="en-US" sz="2000" kern="1200" spc="0" baseline="0" dirty="0" smtClean="0">
                <a:gradFill>
                  <a:gsLst>
                    <a:gs pos="1250">
                      <a:schemeClr val="bg2"/>
                    </a:gs>
                    <a:gs pos="100000">
                      <a:schemeClr val="bg2"/>
                    </a:gs>
                  </a:gsLst>
                  <a:lin ang="5400000" scaled="0"/>
                </a:gradFill>
                <a:latin typeface="+mn-lt"/>
                <a:ea typeface="+mn-ea"/>
                <a:cs typeface="+mn-cs"/>
              </a:defRPr>
            </a:lvl2pPr>
            <a:lvl3pPr marL="635000" indent="-342900">
              <a:defRPr lang="en-US" sz="2000" kern="1200" spc="0" baseline="0" dirty="0" smtClean="0">
                <a:gradFill>
                  <a:gsLst>
                    <a:gs pos="1250">
                      <a:schemeClr val="bg2"/>
                    </a:gs>
                    <a:gs pos="100000">
                      <a:schemeClr val="bg2"/>
                    </a:gs>
                  </a:gsLst>
                  <a:lin ang="5400000" scaled="0"/>
                </a:gradFill>
                <a:latin typeface="+mn-lt"/>
                <a:ea typeface="+mn-ea"/>
                <a:cs typeface="+mn-cs"/>
              </a:defRPr>
            </a:lvl3pPr>
            <a:lvl4pPr marL="1028700" indent="-342900">
              <a:defRPr lang="en-US" sz="2000" kern="1200" spc="0" baseline="0" dirty="0" smtClean="0">
                <a:gradFill>
                  <a:gsLst>
                    <a:gs pos="1250">
                      <a:schemeClr val="bg2"/>
                    </a:gs>
                    <a:gs pos="100000">
                      <a:schemeClr val="bg2"/>
                    </a:gs>
                  </a:gsLst>
                  <a:lin ang="5400000" scaled="0"/>
                </a:gradFill>
                <a:latin typeface="+mn-lt"/>
                <a:ea typeface="+mn-ea"/>
                <a:cs typeface="+mn-cs"/>
              </a:defRPr>
            </a:lvl4pPr>
            <a:lvl5pPr marL="1206500" indent="-342900">
              <a:defRPr lang="en-US" sz="2000" kern="1200" spc="0" baseline="0" dirty="0">
                <a:gradFill>
                  <a:gsLst>
                    <a:gs pos="1250">
                      <a:schemeClr val="bg2"/>
                    </a:gs>
                    <a:gs pos="100000">
                      <a:schemeClr val="bg2"/>
                    </a:gs>
                  </a:gsLst>
                  <a:lin ang="5400000" scaled="0"/>
                </a:gradFill>
                <a:latin typeface="+mn-lt"/>
                <a:ea typeface="+mn-ea"/>
                <a:cs typeface="+mn-cs"/>
              </a:defRPr>
            </a:lvl5pPr>
            <a:lvl6pPr marL="1028700" indent="-342900">
              <a:defRPr/>
            </a:lvl6pPr>
          </a:lstStyle>
          <a:p>
            <a:pPr marL="292100" marR="0" lvl="0"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Click to edit Master text styles</a:t>
            </a:r>
          </a:p>
          <a:p>
            <a:pPr marL="292100" marR="0" lvl="1"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Second level</a:t>
            </a:r>
          </a:p>
          <a:p>
            <a:pPr marL="292100" marR="0" lvl="2"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Third level</a:t>
            </a:r>
          </a:p>
          <a:p>
            <a:pPr marL="292100" marR="0" lvl="3"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Fourth level</a:t>
            </a:r>
          </a:p>
          <a:p>
            <a:pPr marL="292100" marR="0" lvl="4" indent="-292100" algn="l" defTabSz="914363" rtl="0" eaLnBrk="1" fontAlgn="auto" latinLnBrk="0" hangingPunct="1">
              <a:lnSpc>
                <a:spcPct val="90000"/>
              </a:lnSpc>
              <a:spcBef>
                <a:spcPts val="1200"/>
              </a:spcBef>
              <a:spcAft>
                <a:spcPts val="0"/>
              </a:spcAft>
              <a:buClr>
                <a:schemeClr val="bg2"/>
              </a:buClr>
              <a:buSzPct val="100000"/>
              <a:buFont typeface="Wingdings" pitchFamily="2" charset="2"/>
              <a:buChar char=""/>
              <a:tabLst/>
            </a:pPr>
            <a:r>
              <a:rPr lang="en-US"/>
              <a:t>Fifth level</a:t>
            </a:r>
            <a:endParaRPr lang="en-US" dirty="0"/>
          </a:p>
        </p:txBody>
      </p:sp>
      <p:sp>
        <p:nvSpPr>
          <p:cNvPr id="6" name="Slide Number Placeholder 9"/>
          <p:cNvSpPr txBox="1">
            <a:spLocks/>
          </p:cNvSpPr>
          <p:nvPr userDrawn="1"/>
        </p:nvSpPr>
        <p:spPr>
          <a:xfrm>
            <a:off x="11390749" y="6323784"/>
            <a:ext cx="560832" cy="388420"/>
          </a:xfrm>
          <a:prstGeom prst="rect">
            <a:avLst/>
          </a:prstGeom>
        </p:spPr>
        <p:txBody>
          <a:bodyPr vert="horz" lIns="36576" tIns="36576" rIns="36576" bIns="36576" rtlCol="0" anchor="ctr"/>
          <a:lstStyle>
            <a:defPPr>
              <a:defRPr lang="en-US"/>
            </a:defPPr>
            <a:lvl1pPr marL="0" algn="r" defTabSz="914400" rtl="0" eaLnBrk="1" latinLnBrk="0" hangingPunct="1">
              <a:defRPr sz="1200" kern="1200">
                <a:solidFill>
                  <a:schemeClr val="bg1">
                    <a:lumMod val="75000"/>
                    <a:alpha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E1DCDB6-6D19-40AE-B978-80A2CACF4D3D}" type="slidenum">
              <a:rPr kumimoji="0" lang="en-US" sz="1200" b="0" i="0" u="none" strike="noStrike" kern="1200" cap="none" spc="0" normalizeH="0" baseline="0" noProof="0" smtClean="0">
                <a:ln>
                  <a:noFill/>
                </a:ln>
                <a:solidFill>
                  <a:srgbClr val="FFFFFF">
                    <a:lumMod val="75000"/>
                    <a:alpha val="85000"/>
                  </a:srgb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FFFFFF">
                  <a:lumMod val="75000"/>
                  <a:alpha val="85000"/>
                </a:srgbClr>
              </a:solidFill>
              <a:effectLst/>
              <a:uLnTx/>
              <a:uFillTx/>
              <a:latin typeface="Segoe UI"/>
              <a:ea typeface="+mn-ea"/>
              <a:cs typeface="+mn-cs"/>
            </a:endParaRPr>
          </a:p>
        </p:txBody>
      </p:sp>
    </p:spTree>
    <p:extLst>
      <p:ext uri="{BB962C8B-B14F-4D97-AF65-F5344CB8AC3E}">
        <p14:creationId xmlns:p14="http://schemas.microsoft.com/office/powerpoint/2010/main" val="125236057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9" Type="http://schemas.openxmlformats.org/officeDocument/2006/relationships/slideLayout" Target="../slideLayouts/slideLayout89.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34" Type="http://schemas.openxmlformats.org/officeDocument/2006/relationships/slideLayout" Target="../slideLayouts/slideLayout84.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slideLayout" Target="../slideLayouts/slideLayout83.xml"/><Relationship Id="rId38" Type="http://schemas.openxmlformats.org/officeDocument/2006/relationships/slideLayout" Target="../slideLayouts/slideLayout88.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slideLayout" Target="../slideLayouts/slideLayout79.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slideLayout" Target="../slideLayouts/slideLayout82.xml"/><Relationship Id="rId37" Type="http://schemas.openxmlformats.org/officeDocument/2006/relationships/slideLayout" Target="../slideLayouts/slideLayout87.xml"/><Relationship Id="rId40" Type="http://schemas.openxmlformats.org/officeDocument/2006/relationships/theme" Target="../theme/theme2.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slideLayout" Target="../slideLayouts/slideLayout86.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slideLayout" Target="../slideLayouts/slideLayout81.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35" Type="http://schemas.openxmlformats.org/officeDocument/2006/relationships/slideLayout" Target="../slideLayouts/slideLayout8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slideLayout" Target="../slideLayouts/slideLayout102.xml"/><Relationship Id="rId18" Type="http://schemas.openxmlformats.org/officeDocument/2006/relationships/slideLayout" Target="../slideLayouts/slideLayout107.xml"/><Relationship Id="rId26" Type="http://schemas.openxmlformats.org/officeDocument/2006/relationships/slideLayout" Target="../slideLayouts/slideLayout115.xml"/><Relationship Id="rId3" Type="http://schemas.openxmlformats.org/officeDocument/2006/relationships/slideLayout" Target="../slideLayouts/slideLayout92.xml"/><Relationship Id="rId21" Type="http://schemas.openxmlformats.org/officeDocument/2006/relationships/slideLayout" Target="../slideLayouts/slideLayout110.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17" Type="http://schemas.openxmlformats.org/officeDocument/2006/relationships/slideLayout" Target="../slideLayouts/slideLayout106.xml"/><Relationship Id="rId25" Type="http://schemas.openxmlformats.org/officeDocument/2006/relationships/slideLayout" Target="../slideLayouts/slideLayout114.xml"/><Relationship Id="rId2" Type="http://schemas.openxmlformats.org/officeDocument/2006/relationships/slideLayout" Target="../slideLayouts/slideLayout91.xml"/><Relationship Id="rId16" Type="http://schemas.openxmlformats.org/officeDocument/2006/relationships/slideLayout" Target="../slideLayouts/slideLayout105.xml"/><Relationship Id="rId20" Type="http://schemas.openxmlformats.org/officeDocument/2006/relationships/slideLayout" Target="../slideLayouts/slideLayout109.xml"/><Relationship Id="rId29" Type="http://schemas.openxmlformats.org/officeDocument/2006/relationships/slideLayout" Target="../slideLayouts/slideLayout118.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24" Type="http://schemas.openxmlformats.org/officeDocument/2006/relationships/slideLayout" Target="../slideLayouts/slideLayout113.xml"/><Relationship Id="rId5" Type="http://schemas.openxmlformats.org/officeDocument/2006/relationships/slideLayout" Target="../slideLayouts/slideLayout94.xml"/><Relationship Id="rId15" Type="http://schemas.openxmlformats.org/officeDocument/2006/relationships/slideLayout" Target="../slideLayouts/slideLayout104.xml"/><Relationship Id="rId23" Type="http://schemas.openxmlformats.org/officeDocument/2006/relationships/slideLayout" Target="../slideLayouts/slideLayout112.xml"/><Relationship Id="rId28" Type="http://schemas.openxmlformats.org/officeDocument/2006/relationships/slideLayout" Target="../slideLayouts/slideLayout117.xml"/><Relationship Id="rId10" Type="http://schemas.openxmlformats.org/officeDocument/2006/relationships/slideLayout" Target="../slideLayouts/slideLayout99.xml"/><Relationship Id="rId19" Type="http://schemas.openxmlformats.org/officeDocument/2006/relationships/slideLayout" Target="../slideLayouts/slideLayout108.xml"/><Relationship Id="rId4" Type="http://schemas.openxmlformats.org/officeDocument/2006/relationships/slideLayout" Target="../slideLayouts/slideLayout93.xml"/><Relationship Id="rId9" Type="http://schemas.openxmlformats.org/officeDocument/2006/relationships/slideLayout" Target="../slideLayouts/slideLayout98.xml"/><Relationship Id="rId14" Type="http://schemas.openxmlformats.org/officeDocument/2006/relationships/slideLayout" Target="../slideLayouts/slideLayout103.xml"/><Relationship Id="rId22" Type="http://schemas.openxmlformats.org/officeDocument/2006/relationships/slideLayout" Target="../slideLayouts/slideLayout111.xml"/><Relationship Id="rId27" Type="http://schemas.openxmlformats.org/officeDocument/2006/relationships/slideLayout" Target="../slideLayouts/slideLayout116.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9" Type="http://schemas.openxmlformats.org/officeDocument/2006/relationships/theme" Target="../theme/theme4.xml"/><Relationship Id="rId3" Type="http://schemas.openxmlformats.org/officeDocument/2006/relationships/slideLayout" Target="../slideLayouts/slideLayout121.xml"/><Relationship Id="rId21" Type="http://schemas.openxmlformats.org/officeDocument/2006/relationships/slideLayout" Target="../slideLayouts/slideLayout139.xml"/><Relationship Id="rId34" Type="http://schemas.openxmlformats.org/officeDocument/2006/relationships/slideLayout" Target="../slideLayouts/slideLayout152.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slideLayout" Target="../slideLayouts/slideLayout151.xml"/><Relationship Id="rId38" Type="http://schemas.openxmlformats.org/officeDocument/2006/relationships/slideLayout" Target="../slideLayouts/slideLayout156.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0" Type="http://schemas.openxmlformats.org/officeDocument/2006/relationships/slideLayout" Target="../slideLayouts/slideLayout138.xml"/><Relationship Id="rId29" Type="http://schemas.openxmlformats.org/officeDocument/2006/relationships/slideLayout" Target="../slideLayouts/slideLayout147.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slideLayout" Target="../slideLayouts/slideLayout150.xml"/><Relationship Id="rId37" Type="http://schemas.openxmlformats.org/officeDocument/2006/relationships/slideLayout" Target="../slideLayouts/slideLayout155.xml"/><Relationship Id="rId5" Type="http://schemas.openxmlformats.org/officeDocument/2006/relationships/slideLayout" Target="../slideLayouts/slideLayout123.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36" Type="http://schemas.openxmlformats.org/officeDocument/2006/relationships/slideLayout" Target="../slideLayouts/slideLayout154.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slideLayout" Target="../slideLayouts/slideLayout149.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 Id="rId35" Type="http://schemas.openxmlformats.org/officeDocument/2006/relationships/slideLayout" Target="../slideLayouts/slideLayout1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p:cNvGrpSpPr/>
          <p:nvPr userDrawn="1"/>
        </p:nvGrpSpPr>
        <p:grpSpPr>
          <a:xfrm>
            <a:off x="12366230" y="-217"/>
            <a:ext cx="940152" cy="5654619"/>
            <a:chOff x="12614198" y="-221"/>
            <a:chExt cx="959004" cy="5767187"/>
          </a:xfrm>
        </p:grpSpPr>
        <p:grpSp>
          <p:nvGrpSpPr>
            <p:cNvPr id="37" name="Group 36"/>
            <p:cNvGrpSpPr/>
            <p:nvPr userDrawn="1"/>
          </p:nvGrpSpPr>
          <p:grpSpPr>
            <a:xfrm>
              <a:off x="12614198" y="-221"/>
              <a:ext cx="959004" cy="5716010"/>
              <a:chOff x="12614198" y="-221"/>
              <a:chExt cx="959004" cy="5716010"/>
            </a:xfrm>
          </p:grpSpPr>
          <p:grpSp>
            <p:nvGrpSpPr>
              <p:cNvPr id="33" name="Group 32"/>
              <p:cNvGrpSpPr/>
              <p:nvPr userDrawn="1"/>
            </p:nvGrpSpPr>
            <p:grpSpPr>
              <a:xfrm rot="5400000">
                <a:off x="11576883" y="1040117"/>
                <a:ext cx="2708636" cy="634005"/>
                <a:chOff x="1581150" y="4543426"/>
                <a:chExt cx="2708636" cy="634005"/>
              </a:xfrm>
            </p:grpSpPr>
            <p:sp>
              <p:nvSpPr>
                <p:cNvPr id="3" name="Rectangle 2"/>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Purple</a:t>
                  </a:r>
                </a:p>
                <a:p>
                  <a:pPr algn="l" defTabSz="914102" fontAlgn="base">
                    <a:lnSpc>
                      <a:spcPct val="100000"/>
                    </a:lnSpc>
                    <a:spcBef>
                      <a:spcPct val="0"/>
                    </a:spcBef>
                    <a:spcAft>
                      <a:spcPct val="0"/>
                    </a:spcAft>
                  </a:pPr>
                  <a:r>
                    <a:rPr lang="en-US" sz="490" dirty="0">
                      <a:gradFill>
                        <a:gsLst>
                          <a:gs pos="0">
                            <a:srgbClr val="FFFFFF"/>
                          </a:gs>
                          <a:gs pos="100000">
                            <a:srgbClr val="FFFFFF"/>
                          </a:gs>
                        </a:gsLst>
                        <a:lin ang="5400000" scaled="0"/>
                      </a:gradFill>
                      <a:ea typeface="Segoe UI" pitchFamily="34" charset="0"/>
                      <a:cs typeface="Segoe UI" pitchFamily="34" charset="0"/>
                    </a:rPr>
                    <a:t>R:</a:t>
                  </a:r>
                  <a:r>
                    <a:rPr lang="en-US" sz="490" baseline="0" dirty="0">
                      <a:gradFill>
                        <a:gsLst>
                          <a:gs pos="0">
                            <a:srgbClr val="FFFFFF"/>
                          </a:gs>
                          <a:gs pos="100000">
                            <a:srgbClr val="FFFFFF"/>
                          </a:gs>
                        </a:gsLst>
                        <a:lin ang="5400000" scaled="0"/>
                      </a:gradFill>
                      <a:ea typeface="Segoe UI" pitchFamily="34" charset="0"/>
                      <a:cs typeface="Segoe UI" pitchFamily="34" charset="0"/>
                    </a:rPr>
                    <a:t>0 G:45 B:145</a:t>
                  </a:r>
                  <a:endParaRPr lang="en-US" sz="490" dirty="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userDrawn="1"/>
              </p:nvSpPr>
              <p:spPr bwMode="auto">
                <a:xfrm>
                  <a:off x="1581150" y="4887665"/>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Dark Purple</a:t>
                  </a:r>
                </a:p>
                <a:p>
                  <a:pPr algn="l" defTabSz="914102" fontAlgn="base">
                    <a:lnSpc>
                      <a:spcPct val="100000"/>
                    </a:lnSpc>
                    <a:spcBef>
                      <a:spcPct val="0"/>
                    </a:spcBef>
                    <a:spcAft>
                      <a:spcPct val="0"/>
                    </a:spcAft>
                  </a:pPr>
                  <a:r>
                    <a:rPr lang="en-US" sz="490" dirty="0">
                      <a:gradFill>
                        <a:gsLst>
                          <a:gs pos="0">
                            <a:srgbClr val="FFFFFF"/>
                          </a:gs>
                          <a:gs pos="100000">
                            <a:srgbClr val="FFFFFF"/>
                          </a:gs>
                        </a:gsLst>
                        <a:lin ang="5400000" scaled="0"/>
                      </a:gradFill>
                      <a:ea typeface="Segoe UI" pitchFamily="34" charset="0"/>
                      <a:cs typeface="Segoe UI" pitchFamily="34" charset="0"/>
                    </a:rPr>
                    <a:t>R:</a:t>
                  </a:r>
                  <a:r>
                    <a:rPr lang="en-US" sz="490" baseline="0" dirty="0">
                      <a:gradFill>
                        <a:gsLst>
                          <a:gs pos="0">
                            <a:srgbClr val="FFFFFF"/>
                          </a:gs>
                          <a:gs pos="100000">
                            <a:srgbClr val="FFFFFF"/>
                          </a:gs>
                        </a:gsLst>
                        <a:lin ang="5400000" scaled="0"/>
                      </a:gradFill>
                      <a:ea typeface="Segoe UI" pitchFamily="34" charset="0"/>
                      <a:cs typeface="Segoe UI" pitchFamily="34" charset="0"/>
                    </a:rPr>
                    <a:t>50 G:20 B:90</a:t>
                  </a:r>
                  <a:endParaRPr lang="en-US" sz="490" dirty="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userDrawn="1"/>
              </p:nvSpPr>
              <p:spPr bwMode="auto">
                <a:xfrm>
                  <a:off x="3419856"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1775">
                            <a:schemeClr val="bg1"/>
                          </a:gs>
                          <a:gs pos="14000">
                            <a:schemeClr val="bg1"/>
                          </a:gs>
                        </a:gsLst>
                        <a:lin ang="5400000" scaled="0"/>
                      </a:gradFill>
                      <a:latin typeface="+mn-lt"/>
                      <a:ea typeface="Segoe UI" pitchFamily="34" charset="0"/>
                      <a:cs typeface="Segoe UI" pitchFamily="34" charset="0"/>
                    </a:rPr>
                    <a:t>Dark Blue</a:t>
                  </a:r>
                </a:p>
                <a:p>
                  <a:pPr algn="l" defTabSz="914102" fontAlgn="base">
                    <a:lnSpc>
                      <a:spcPct val="100000"/>
                    </a:lnSpc>
                    <a:spcBef>
                      <a:spcPct val="0"/>
                    </a:spcBef>
                    <a:spcAft>
                      <a:spcPct val="0"/>
                    </a:spcAft>
                  </a:pPr>
                  <a:r>
                    <a:rPr lang="en-US" sz="490" dirty="0">
                      <a:gradFill>
                        <a:gsLst>
                          <a:gs pos="1775">
                            <a:schemeClr val="bg1"/>
                          </a:gs>
                          <a:gs pos="14000">
                            <a:schemeClr val="bg1"/>
                          </a:gs>
                        </a:gsLst>
                        <a:lin ang="5400000" scaled="0"/>
                      </a:gradFill>
                      <a:ea typeface="Segoe UI" pitchFamily="34" charset="0"/>
                      <a:cs typeface="Segoe UI" pitchFamily="34" charset="0"/>
                    </a:rPr>
                    <a:t>R:</a:t>
                  </a:r>
                  <a:r>
                    <a:rPr lang="en-US" sz="490" baseline="0" dirty="0">
                      <a:gradFill>
                        <a:gsLst>
                          <a:gs pos="1775">
                            <a:schemeClr val="bg1"/>
                          </a:gs>
                          <a:gs pos="14000">
                            <a:schemeClr val="bg1"/>
                          </a:gs>
                        </a:gsLst>
                        <a:lin ang="5400000" scaled="0"/>
                      </a:gradFill>
                      <a:ea typeface="Segoe UI" pitchFamily="34" charset="0"/>
                      <a:cs typeface="Segoe UI" pitchFamily="34" charset="0"/>
                    </a:rPr>
                    <a:t>0 G:32 B:80</a:t>
                  </a:r>
                  <a:endParaRPr lang="en-US" sz="490" dirty="0">
                    <a:gradFill>
                      <a:gsLst>
                        <a:gs pos="1775">
                          <a:schemeClr val="bg1"/>
                        </a:gs>
                        <a:gs pos="14000">
                          <a:schemeClr val="bg1"/>
                        </a:gs>
                      </a:gsLst>
                      <a:lin ang="5400000" scaled="0"/>
                    </a:gradFill>
                    <a:ea typeface="Segoe UI" pitchFamily="34" charset="0"/>
                    <a:cs typeface="Segoe UI" pitchFamily="34" charset="0"/>
                  </a:endParaRPr>
                </a:p>
              </p:txBody>
            </p:sp>
            <p:sp>
              <p:nvSpPr>
                <p:cNvPr id="16" name="Rectangle 15"/>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Magenta</a:t>
                  </a:r>
                </a:p>
                <a:p>
                  <a:pPr algn="l" defTabSz="914102"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180 G:0 B:158</a:t>
                  </a:r>
                  <a:endParaRPr lang="en-US" sz="490" dirty="0">
                    <a:gradFill>
                      <a:gsLst>
                        <a:gs pos="2092">
                          <a:srgbClr val="F8F8F8"/>
                        </a:gs>
                        <a:gs pos="10042">
                          <a:srgbClr val="F8F8F8"/>
                        </a:gs>
                      </a:gsLst>
                      <a:lin ang="5400000" scaled="0"/>
                    </a:gradFill>
                    <a:ea typeface="Segoe UI" pitchFamily="34" charset="0"/>
                    <a:cs typeface="Segoe UI" pitchFamily="34" charset="0"/>
                  </a:endParaRPr>
                </a:p>
              </p:txBody>
            </p:sp>
            <p:sp>
              <p:nvSpPr>
                <p:cNvPr id="17" name="Rectangle 16"/>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algn="l" defTabSz="914102"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80 G:80 B:80</a:t>
                  </a:r>
                  <a:endParaRPr lang="en-US" sz="490" dirty="0">
                    <a:gradFill>
                      <a:gsLst>
                        <a:gs pos="2092">
                          <a:srgbClr val="F8F8F8"/>
                        </a:gs>
                        <a:gs pos="10042">
                          <a:srgbClr val="F8F8F8"/>
                        </a:gs>
                      </a:gsLst>
                      <a:lin ang="5400000" scaled="0"/>
                    </a:gradFill>
                    <a:ea typeface="Segoe UI" pitchFamily="34" charset="0"/>
                    <a:cs typeface="Segoe UI" pitchFamily="34" charset="0"/>
                  </a:endParaRPr>
                </a:p>
              </p:txBody>
            </p:sp>
            <p:sp>
              <p:nvSpPr>
                <p:cNvPr id="18" name="Rectangle 17"/>
                <p:cNvSpPr/>
                <p:nvPr userDrawn="1"/>
              </p:nvSpPr>
              <p:spPr bwMode="auto">
                <a:xfrm>
                  <a:off x="2498745" y="4543428"/>
                  <a:ext cx="869930" cy="289766"/>
                </a:xfrm>
                <a:prstGeom prst="rect">
                  <a:avLst/>
                </a:prstGeom>
                <a:solidFill>
                  <a:srgbClr val="3076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14102"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0 G:120 B:215</a:t>
                  </a:r>
                  <a:endParaRPr lang="en-US" sz="490" dirty="0">
                    <a:gradFill>
                      <a:gsLst>
                        <a:gs pos="2092">
                          <a:srgbClr val="F8F8F8"/>
                        </a:gs>
                        <a:gs pos="10042">
                          <a:srgbClr val="F8F8F8"/>
                        </a:gs>
                      </a:gsLst>
                      <a:lin ang="5400000" scaled="0"/>
                    </a:gradFill>
                    <a:ea typeface="Segoe UI" pitchFamily="34" charset="0"/>
                    <a:cs typeface="Segoe UI" pitchFamily="34" charset="0"/>
                  </a:endParaRPr>
                </a:p>
              </p:txBody>
            </p:sp>
          </p:grpSp>
          <p:sp>
            <p:nvSpPr>
              <p:cNvPr id="34" name="TextBox 33"/>
              <p:cNvSpPr txBox="1"/>
              <p:nvPr userDrawn="1"/>
            </p:nvSpPr>
            <p:spPr>
              <a:xfrm rot="5400000">
                <a:off x="12987813" y="258334"/>
                <a:ext cx="843944" cy="326834"/>
              </a:xfrm>
              <a:prstGeom prst="rect">
                <a:avLst/>
              </a:prstGeom>
              <a:noFill/>
            </p:spPr>
            <p:txBody>
              <a:bodyPr wrap="none" lIns="0" tIns="91440" rIns="182880" bIns="91440" rtlCol="0">
                <a:spAutoFit/>
              </a:bodyPr>
              <a:lstStyle/>
              <a:p>
                <a:pPr>
                  <a:lnSpc>
                    <a:spcPct val="90000"/>
                  </a:lnSpc>
                  <a:spcAft>
                    <a:spcPts val="588"/>
                  </a:spcAft>
                </a:pPr>
                <a:r>
                  <a:rPr lang="en-US" sz="980" dirty="0">
                    <a:gradFill>
                      <a:gsLst>
                        <a:gs pos="2917">
                          <a:schemeClr val="tx1"/>
                        </a:gs>
                        <a:gs pos="30000">
                          <a:schemeClr val="tx1"/>
                        </a:gs>
                      </a:gsLst>
                      <a:lin ang="5400000" scaled="0"/>
                    </a:gradFill>
                  </a:rPr>
                  <a:t>Main colors</a:t>
                </a:r>
              </a:p>
            </p:txBody>
          </p:sp>
          <p:sp>
            <p:nvSpPr>
              <p:cNvPr id="35" name="TextBox 34"/>
              <p:cNvSpPr txBox="1"/>
              <p:nvPr userDrawn="1"/>
            </p:nvSpPr>
            <p:spPr>
              <a:xfrm rot="5400000">
                <a:off x="11746691" y="4228746"/>
                <a:ext cx="2647253" cy="326834"/>
              </a:xfrm>
              <a:prstGeom prst="rect">
                <a:avLst/>
              </a:prstGeom>
              <a:noFill/>
            </p:spPr>
            <p:txBody>
              <a:bodyPr wrap="none" lIns="0" tIns="91440" rIns="182880" bIns="91440" rtlCol="0">
                <a:spAutoFit/>
              </a:bodyPr>
              <a:lstStyle/>
              <a:p>
                <a:pPr>
                  <a:lnSpc>
                    <a:spcPct val="90000"/>
                  </a:lnSpc>
                  <a:spcAft>
                    <a:spcPts val="588"/>
                  </a:spcAft>
                </a:pPr>
                <a:r>
                  <a:rPr lang="en-US" sz="980" dirty="0">
                    <a:gradFill>
                      <a:gsLst>
                        <a:gs pos="2917">
                          <a:schemeClr val="tx1"/>
                        </a:gs>
                        <a:gs pos="30000">
                          <a:schemeClr val="tx1"/>
                        </a:gs>
                      </a:gsLst>
                      <a:lin ang="5400000" scaled="0"/>
                    </a:gradFill>
                  </a:rPr>
                  <a:t>Secondary colors (use only when</a:t>
                </a:r>
                <a:r>
                  <a:rPr lang="en-US" sz="980" baseline="0" dirty="0">
                    <a:gradFill>
                      <a:gsLst>
                        <a:gs pos="2917">
                          <a:schemeClr val="tx1"/>
                        </a:gs>
                        <a:gs pos="30000">
                          <a:schemeClr val="tx1"/>
                        </a:gs>
                      </a:gsLst>
                      <a:lin ang="5400000" scaled="0"/>
                    </a:gradFill>
                  </a:rPr>
                  <a:t> necessary)</a:t>
                </a:r>
                <a:endParaRPr lang="en-US" sz="980" dirty="0">
                  <a:gradFill>
                    <a:gsLst>
                      <a:gs pos="2917">
                        <a:schemeClr val="tx1"/>
                      </a:gs>
                      <a:gs pos="30000">
                        <a:schemeClr val="tx1"/>
                      </a:gs>
                    </a:gsLst>
                    <a:lin ang="5400000" scaled="0"/>
                  </a:gradFill>
                </a:endParaRPr>
              </a:p>
            </p:txBody>
          </p:sp>
        </p:grpSp>
        <p:sp>
          <p:nvSpPr>
            <p:cNvPr id="19" name="Rectangle 18"/>
            <p:cNvSpPr/>
            <p:nvPr userDrawn="1"/>
          </p:nvSpPr>
          <p:spPr bwMode="auto">
            <a:xfrm rot="5400000">
              <a:off x="12328887" y="4272718"/>
              <a:ext cx="869930" cy="289766"/>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18584">
                        <a:srgbClr val="FFFFFF"/>
                      </a:gs>
                      <a:gs pos="52000">
                        <a:srgbClr val="FFFFFF"/>
                      </a:gs>
                    </a:gsLst>
                    <a:lin ang="5400000" scaled="0"/>
                  </a:gradFill>
                  <a:latin typeface="+mn-lt"/>
                  <a:ea typeface="Segoe UI" pitchFamily="34" charset="0"/>
                  <a:cs typeface="Segoe UI" pitchFamily="34" charset="0"/>
                </a:rPr>
                <a:t>Mid Blue</a:t>
              </a:r>
            </a:p>
            <a:p>
              <a:pPr algn="l" defTabSz="914102" fontAlgn="base">
                <a:lnSpc>
                  <a:spcPct val="100000"/>
                </a:lnSpc>
                <a:spcBef>
                  <a:spcPct val="0"/>
                </a:spcBef>
                <a:spcAft>
                  <a:spcPct val="0"/>
                </a:spcAft>
              </a:pPr>
              <a:r>
                <a:rPr lang="en-US" sz="490" dirty="0">
                  <a:gradFill>
                    <a:gsLst>
                      <a:gs pos="18584">
                        <a:srgbClr val="FFFFFF"/>
                      </a:gs>
                      <a:gs pos="52000">
                        <a:srgbClr val="FFFFFF"/>
                      </a:gs>
                    </a:gsLst>
                    <a:lin ang="5400000" scaled="0"/>
                  </a:gradFill>
                  <a:ea typeface="Segoe UI" pitchFamily="34" charset="0"/>
                  <a:cs typeface="Segoe UI" pitchFamily="34" charset="0"/>
                </a:rPr>
                <a:t>R:0</a:t>
              </a:r>
              <a:r>
                <a:rPr lang="en-US" sz="490" baseline="0" dirty="0">
                  <a:gradFill>
                    <a:gsLst>
                      <a:gs pos="18584">
                        <a:srgbClr val="FFFFFF"/>
                      </a:gs>
                      <a:gs pos="52000">
                        <a:srgbClr val="FFFFFF"/>
                      </a:gs>
                    </a:gsLst>
                    <a:lin ang="5400000" scaled="0"/>
                  </a:gradFill>
                  <a:ea typeface="Segoe UI" pitchFamily="34" charset="0"/>
                  <a:cs typeface="Segoe UI" pitchFamily="34" charset="0"/>
                </a:rPr>
                <a:t> G:24 B:143</a:t>
              </a:r>
              <a:endParaRPr lang="en-US" sz="490" dirty="0">
                <a:gradFill>
                  <a:gsLst>
                    <a:gs pos="18584">
                      <a:srgbClr val="FFFFFF"/>
                    </a:gs>
                    <a:gs pos="52000">
                      <a:srgbClr val="FFFFFF"/>
                    </a:gs>
                  </a:gsLst>
                  <a:lin ang="5400000" scaled="0"/>
                </a:gradFill>
                <a:ea typeface="Segoe UI" pitchFamily="34" charset="0"/>
                <a:cs typeface="Segoe UI" pitchFamily="34" charset="0"/>
              </a:endParaRPr>
            </a:p>
          </p:txBody>
        </p:sp>
        <p:sp>
          <p:nvSpPr>
            <p:cNvPr id="20" name="Rectangle 19"/>
            <p:cNvSpPr/>
            <p:nvPr userDrawn="1"/>
          </p:nvSpPr>
          <p:spPr bwMode="auto">
            <a:xfrm rot="5400000">
              <a:off x="12328887" y="5187118"/>
              <a:ext cx="869930" cy="289766"/>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Green</a:t>
              </a:r>
            </a:p>
            <a:p>
              <a:pPr algn="l" defTabSz="914102"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16 G:124 B:16</a:t>
              </a:r>
            </a:p>
          </p:txBody>
        </p:sp>
        <p:sp>
          <p:nvSpPr>
            <p:cNvPr id="21" name="Rectangle 20"/>
            <p:cNvSpPr/>
            <p:nvPr userDrawn="1"/>
          </p:nvSpPr>
          <p:spPr bwMode="auto">
            <a:xfrm rot="5400000">
              <a:off x="12328886" y="3353996"/>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66272">
                        <a:srgbClr val="000000"/>
                      </a:gs>
                      <a:gs pos="44000">
                        <a:srgbClr val="000000"/>
                      </a:gs>
                    </a:gsLst>
                    <a:lin ang="5400000" scaled="1"/>
                  </a:gradFill>
                  <a:latin typeface="+mn-lt"/>
                  <a:ea typeface="Segoe UI" pitchFamily="34" charset="0"/>
                  <a:cs typeface="Segoe UI" pitchFamily="34" charset="0"/>
                </a:rPr>
                <a:t>Light Blue</a:t>
              </a:r>
            </a:p>
            <a:p>
              <a:pPr algn="l" defTabSz="914102" fontAlgn="base">
                <a:lnSpc>
                  <a:spcPct val="100000"/>
                </a:lnSpc>
                <a:spcBef>
                  <a:spcPct val="0"/>
                </a:spcBef>
                <a:spcAft>
                  <a:spcPct val="0"/>
                </a:spcAft>
              </a:pPr>
              <a:r>
                <a:rPr lang="en-US" sz="490" dirty="0">
                  <a:gradFill>
                    <a:gsLst>
                      <a:gs pos="66272">
                        <a:srgbClr val="000000"/>
                      </a:gs>
                      <a:gs pos="44000">
                        <a:srgbClr val="000000"/>
                      </a:gs>
                    </a:gsLst>
                    <a:lin ang="5400000" scaled="1"/>
                  </a:gradFill>
                  <a:ea typeface="Segoe UI" pitchFamily="34" charset="0"/>
                  <a:cs typeface="Segoe UI" pitchFamily="34" charset="0"/>
                </a:rPr>
                <a:t>R:0</a:t>
              </a:r>
              <a:r>
                <a:rPr lang="en-US" sz="490" baseline="0" dirty="0">
                  <a:gradFill>
                    <a:gsLst>
                      <a:gs pos="66272">
                        <a:srgbClr val="000000"/>
                      </a:gs>
                      <a:gs pos="44000">
                        <a:srgbClr val="000000"/>
                      </a:gs>
                    </a:gsLst>
                    <a:lin ang="5400000" scaled="1"/>
                  </a:gradFill>
                  <a:ea typeface="Segoe UI" pitchFamily="34" charset="0"/>
                  <a:cs typeface="Segoe UI" pitchFamily="34" charset="0"/>
                </a:rPr>
                <a:t> G:188 B:242</a:t>
              </a:r>
              <a:endParaRPr lang="en-US" sz="490" dirty="0">
                <a:gradFill>
                  <a:gsLst>
                    <a:gs pos="66272">
                      <a:srgbClr val="000000"/>
                    </a:gs>
                    <a:gs pos="44000">
                      <a:srgbClr val="000000"/>
                    </a:gs>
                  </a:gsLst>
                  <a:lin ang="5400000" scaled="1"/>
                </a:gradFill>
                <a:ea typeface="Segoe UI" pitchFamily="34" charset="0"/>
                <a:cs typeface="Segoe UI" pitchFamily="34" charset="0"/>
              </a:endParaRPr>
            </a:p>
          </p:txBody>
        </p:sp>
      </p:grpSp>
    </p:spTree>
    <p:extLst>
      <p:ext uri="{BB962C8B-B14F-4D97-AF65-F5344CB8AC3E}">
        <p14:creationId xmlns:p14="http://schemas.microsoft.com/office/powerpoint/2010/main" val="39644039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p:cNvGrpSpPr/>
          <p:nvPr userDrawn="1"/>
        </p:nvGrpSpPr>
        <p:grpSpPr>
          <a:xfrm>
            <a:off x="12366230" y="-217"/>
            <a:ext cx="940152" cy="5654619"/>
            <a:chOff x="12614198" y="-221"/>
            <a:chExt cx="959004" cy="5767187"/>
          </a:xfrm>
        </p:grpSpPr>
        <p:grpSp>
          <p:nvGrpSpPr>
            <p:cNvPr id="37" name="Group 36"/>
            <p:cNvGrpSpPr/>
            <p:nvPr userDrawn="1"/>
          </p:nvGrpSpPr>
          <p:grpSpPr>
            <a:xfrm>
              <a:off x="12614198" y="-221"/>
              <a:ext cx="959004" cy="5716010"/>
              <a:chOff x="12614198" y="-221"/>
              <a:chExt cx="959004" cy="5716010"/>
            </a:xfrm>
          </p:grpSpPr>
          <p:grpSp>
            <p:nvGrpSpPr>
              <p:cNvPr id="33" name="Group 32"/>
              <p:cNvGrpSpPr/>
              <p:nvPr userDrawn="1"/>
            </p:nvGrpSpPr>
            <p:grpSpPr>
              <a:xfrm rot="5400000">
                <a:off x="11576883" y="1040117"/>
                <a:ext cx="2708636" cy="634005"/>
                <a:chOff x="1581150" y="4543426"/>
                <a:chExt cx="2708636" cy="634005"/>
              </a:xfrm>
            </p:grpSpPr>
            <p:sp>
              <p:nvSpPr>
                <p:cNvPr id="3" name="Rectangle 2"/>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Purple</a:t>
                  </a:r>
                </a:p>
                <a:p>
                  <a:pPr algn="l" defTabSz="914102" fontAlgn="base">
                    <a:lnSpc>
                      <a:spcPct val="100000"/>
                    </a:lnSpc>
                    <a:spcBef>
                      <a:spcPct val="0"/>
                    </a:spcBef>
                    <a:spcAft>
                      <a:spcPct val="0"/>
                    </a:spcAft>
                  </a:pPr>
                  <a:r>
                    <a:rPr lang="en-US" sz="490" dirty="0">
                      <a:gradFill>
                        <a:gsLst>
                          <a:gs pos="0">
                            <a:srgbClr val="FFFFFF"/>
                          </a:gs>
                          <a:gs pos="100000">
                            <a:srgbClr val="FFFFFF"/>
                          </a:gs>
                        </a:gsLst>
                        <a:lin ang="5400000" scaled="0"/>
                      </a:gradFill>
                      <a:ea typeface="Segoe UI" pitchFamily="34" charset="0"/>
                      <a:cs typeface="Segoe UI" pitchFamily="34" charset="0"/>
                    </a:rPr>
                    <a:t>R:</a:t>
                  </a:r>
                  <a:r>
                    <a:rPr lang="en-US" sz="490" baseline="0" dirty="0">
                      <a:gradFill>
                        <a:gsLst>
                          <a:gs pos="0">
                            <a:srgbClr val="FFFFFF"/>
                          </a:gs>
                          <a:gs pos="100000">
                            <a:srgbClr val="FFFFFF"/>
                          </a:gs>
                        </a:gsLst>
                        <a:lin ang="5400000" scaled="0"/>
                      </a:gradFill>
                      <a:ea typeface="Segoe UI" pitchFamily="34" charset="0"/>
                      <a:cs typeface="Segoe UI" pitchFamily="34" charset="0"/>
                    </a:rPr>
                    <a:t>0 G:45 B:145</a:t>
                  </a:r>
                  <a:endParaRPr lang="en-US" sz="490" dirty="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userDrawn="1"/>
              </p:nvSpPr>
              <p:spPr bwMode="auto">
                <a:xfrm>
                  <a:off x="1581150" y="4887665"/>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Dark Purple</a:t>
                  </a:r>
                </a:p>
                <a:p>
                  <a:pPr algn="l" defTabSz="914102" fontAlgn="base">
                    <a:lnSpc>
                      <a:spcPct val="100000"/>
                    </a:lnSpc>
                    <a:spcBef>
                      <a:spcPct val="0"/>
                    </a:spcBef>
                    <a:spcAft>
                      <a:spcPct val="0"/>
                    </a:spcAft>
                  </a:pPr>
                  <a:r>
                    <a:rPr lang="en-US" sz="490" dirty="0">
                      <a:gradFill>
                        <a:gsLst>
                          <a:gs pos="0">
                            <a:srgbClr val="FFFFFF"/>
                          </a:gs>
                          <a:gs pos="100000">
                            <a:srgbClr val="FFFFFF"/>
                          </a:gs>
                        </a:gsLst>
                        <a:lin ang="5400000" scaled="0"/>
                      </a:gradFill>
                      <a:ea typeface="Segoe UI" pitchFamily="34" charset="0"/>
                      <a:cs typeface="Segoe UI" pitchFamily="34" charset="0"/>
                    </a:rPr>
                    <a:t>R:</a:t>
                  </a:r>
                  <a:r>
                    <a:rPr lang="en-US" sz="490" baseline="0" dirty="0">
                      <a:gradFill>
                        <a:gsLst>
                          <a:gs pos="0">
                            <a:srgbClr val="FFFFFF"/>
                          </a:gs>
                          <a:gs pos="100000">
                            <a:srgbClr val="FFFFFF"/>
                          </a:gs>
                        </a:gsLst>
                        <a:lin ang="5400000" scaled="0"/>
                      </a:gradFill>
                      <a:ea typeface="Segoe UI" pitchFamily="34" charset="0"/>
                      <a:cs typeface="Segoe UI" pitchFamily="34" charset="0"/>
                    </a:rPr>
                    <a:t>50 G:20 B:90</a:t>
                  </a:r>
                  <a:endParaRPr lang="en-US" sz="490" dirty="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userDrawn="1"/>
              </p:nvSpPr>
              <p:spPr bwMode="auto">
                <a:xfrm>
                  <a:off x="3419856"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1775">
                            <a:schemeClr val="bg1"/>
                          </a:gs>
                          <a:gs pos="14000">
                            <a:schemeClr val="bg1"/>
                          </a:gs>
                        </a:gsLst>
                        <a:lin ang="5400000" scaled="0"/>
                      </a:gradFill>
                      <a:latin typeface="+mn-lt"/>
                      <a:ea typeface="Segoe UI" pitchFamily="34" charset="0"/>
                      <a:cs typeface="Segoe UI" pitchFamily="34" charset="0"/>
                    </a:rPr>
                    <a:t>Dark Blue</a:t>
                  </a:r>
                </a:p>
                <a:p>
                  <a:pPr algn="l" defTabSz="914102" fontAlgn="base">
                    <a:lnSpc>
                      <a:spcPct val="100000"/>
                    </a:lnSpc>
                    <a:spcBef>
                      <a:spcPct val="0"/>
                    </a:spcBef>
                    <a:spcAft>
                      <a:spcPct val="0"/>
                    </a:spcAft>
                  </a:pPr>
                  <a:r>
                    <a:rPr lang="en-US" sz="490" dirty="0">
                      <a:gradFill>
                        <a:gsLst>
                          <a:gs pos="1775">
                            <a:schemeClr val="bg1"/>
                          </a:gs>
                          <a:gs pos="14000">
                            <a:schemeClr val="bg1"/>
                          </a:gs>
                        </a:gsLst>
                        <a:lin ang="5400000" scaled="0"/>
                      </a:gradFill>
                      <a:ea typeface="Segoe UI" pitchFamily="34" charset="0"/>
                      <a:cs typeface="Segoe UI" pitchFamily="34" charset="0"/>
                    </a:rPr>
                    <a:t>R:</a:t>
                  </a:r>
                  <a:r>
                    <a:rPr lang="en-US" sz="490" baseline="0" dirty="0">
                      <a:gradFill>
                        <a:gsLst>
                          <a:gs pos="1775">
                            <a:schemeClr val="bg1"/>
                          </a:gs>
                          <a:gs pos="14000">
                            <a:schemeClr val="bg1"/>
                          </a:gs>
                        </a:gsLst>
                        <a:lin ang="5400000" scaled="0"/>
                      </a:gradFill>
                      <a:ea typeface="Segoe UI" pitchFamily="34" charset="0"/>
                      <a:cs typeface="Segoe UI" pitchFamily="34" charset="0"/>
                    </a:rPr>
                    <a:t>0 G:32 B:80</a:t>
                  </a:r>
                  <a:endParaRPr lang="en-US" sz="490" dirty="0">
                    <a:gradFill>
                      <a:gsLst>
                        <a:gs pos="1775">
                          <a:schemeClr val="bg1"/>
                        </a:gs>
                        <a:gs pos="14000">
                          <a:schemeClr val="bg1"/>
                        </a:gs>
                      </a:gsLst>
                      <a:lin ang="5400000" scaled="0"/>
                    </a:gradFill>
                    <a:ea typeface="Segoe UI" pitchFamily="34" charset="0"/>
                    <a:cs typeface="Segoe UI" pitchFamily="34" charset="0"/>
                  </a:endParaRPr>
                </a:p>
              </p:txBody>
            </p:sp>
            <p:sp>
              <p:nvSpPr>
                <p:cNvPr id="16" name="Rectangle 15"/>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Magenta</a:t>
                  </a:r>
                </a:p>
                <a:p>
                  <a:pPr algn="l" defTabSz="914102"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180 G:0 B:158</a:t>
                  </a:r>
                  <a:endParaRPr lang="en-US" sz="490" dirty="0">
                    <a:gradFill>
                      <a:gsLst>
                        <a:gs pos="2092">
                          <a:srgbClr val="F8F8F8"/>
                        </a:gs>
                        <a:gs pos="10042">
                          <a:srgbClr val="F8F8F8"/>
                        </a:gs>
                      </a:gsLst>
                      <a:lin ang="5400000" scaled="0"/>
                    </a:gradFill>
                    <a:ea typeface="Segoe UI" pitchFamily="34" charset="0"/>
                    <a:cs typeface="Segoe UI" pitchFamily="34" charset="0"/>
                  </a:endParaRPr>
                </a:p>
              </p:txBody>
            </p:sp>
            <p:sp>
              <p:nvSpPr>
                <p:cNvPr id="17" name="Rectangle 16"/>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algn="l" defTabSz="914102"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80 G:80 B:80</a:t>
                  </a:r>
                  <a:endParaRPr lang="en-US" sz="490" dirty="0">
                    <a:gradFill>
                      <a:gsLst>
                        <a:gs pos="2092">
                          <a:srgbClr val="F8F8F8"/>
                        </a:gs>
                        <a:gs pos="10042">
                          <a:srgbClr val="F8F8F8"/>
                        </a:gs>
                      </a:gsLst>
                      <a:lin ang="5400000" scaled="0"/>
                    </a:gradFill>
                    <a:ea typeface="Segoe UI" pitchFamily="34" charset="0"/>
                    <a:cs typeface="Segoe UI" pitchFamily="34" charset="0"/>
                  </a:endParaRPr>
                </a:p>
              </p:txBody>
            </p:sp>
            <p:sp>
              <p:nvSpPr>
                <p:cNvPr id="18" name="Rectangle 17"/>
                <p:cNvSpPr/>
                <p:nvPr userDrawn="1"/>
              </p:nvSpPr>
              <p:spPr bwMode="auto">
                <a:xfrm>
                  <a:off x="2498745" y="4543428"/>
                  <a:ext cx="869930" cy="289766"/>
                </a:xfrm>
                <a:prstGeom prst="rect">
                  <a:avLst/>
                </a:prstGeom>
                <a:solidFill>
                  <a:srgbClr val="3076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14102"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0 G:120 B:215</a:t>
                  </a:r>
                  <a:endParaRPr lang="en-US" sz="490" dirty="0">
                    <a:gradFill>
                      <a:gsLst>
                        <a:gs pos="2092">
                          <a:srgbClr val="F8F8F8"/>
                        </a:gs>
                        <a:gs pos="10042">
                          <a:srgbClr val="F8F8F8"/>
                        </a:gs>
                      </a:gsLst>
                      <a:lin ang="5400000" scaled="0"/>
                    </a:gradFill>
                    <a:ea typeface="Segoe UI" pitchFamily="34" charset="0"/>
                    <a:cs typeface="Segoe UI" pitchFamily="34" charset="0"/>
                  </a:endParaRPr>
                </a:p>
              </p:txBody>
            </p:sp>
          </p:grpSp>
          <p:sp>
            <p:nvSpPr>
              <p:cNvPr id="34" name="TextBox 33"/>
              <p:cNvSpPr txBox="1"/>
              <p:nvPr userDrawn="1"/>
            </p:nvSpPr>
            <p:spPr>
              <a:xfrm rot="5400000">
                <a:off x="12987813" y="258334"/>
                <a:ext cx="843944" cy="326834"/>
              </a:xfrm>
              <a:prstGeom prst="rect">
                <a:avLst/>
              </a:prstGeom>
              <a:noFill/>
            </p:spPr>
            <p:txBody>
              <a:bodyPr wrap="none" lIns="0" tIns="91440" rIns="182880" bIns="91440" rtlCol="0">
                <a:spAutoFit/>
              </a:bodyPr>
              <a:lstStyle/>
              <a:p>
                <a:pPr>
                  <a:lnSpc>
                    <a:spcPct val="90000"/>
                  </a:lnSpc>
                  <a:spcAft>
                    <a:spcPts val="588"/>
                  </a:spcAft>
                </a:pPr>
                <a:r>
                  <a:rPr lang="en-US" sz="980" dirty="0">
                    <a:gradFill>
                      <a:gsLst>
                        <a:gs pos="2917">
                          <a:schemeClr val="tx1"/>
                        </a:gs>
                        <a:gs pos="30000">
                          <a:schemeClr val="tx1"/>
                        </a:gs>
                      </a:gsLst>
                      <a:lin ang="5400000" scaled="0"/>
                    </a:gradFill>
                  </a:rPr>
                  <a:t>Main colors</a:t>
                </a:r>
              </a:p>
            </p:txBody>
          </p:sp>
          <p:sp>
            <p:nvSpPr>
              <p:cNvPr id="35" name="TextBox 34"/>
              <p:cNvSpPr txBox="1"/>
              <p:nvPr userDrawn="1"/>
            </p:nvSpPr>
            <p:spPr>
              <a:xfrm rot="5400000">
                <a:off x="11746691" y="4228746"/>
                <a:ext cx="2647253" cy="326834"/>
              </a:xfrm>
              <a:prstGeom prst="rect">
                <a:avLst/>
              </a:prstGeom>
              <a:noFill/>
            </p:spPr>
            <p:txBody>
              <a:bodyPr wrap="none" lIns="0" tIns="91440" rIns="182880" bIns="91440" rtlCol="0">
                <a:spAutoFit/>
              </a:bodyPr>
              <a:lstStyle/>
              <a:p>
                <a:pPr>
                  <a:lnSpc>
                    <a:spcPct val="90000"/>
                  </a:lnSpc>
                  <a:spcAft>
                    <a:spcPts val="588"/>
                  </a:spcAft>
                </a:pPr>
                <a:r>
                  <a:rPr lang="en-US" sz="980" dirty="0">
                    <a:gradFill>
                      <a:gsLst>
                        <a:gs pos="2917">
                          <a:schemeClr val="tx1"/>
                        </a:gs>
                        <a:gs pos="30000">
                          <a:schemeClr val="tx1"/>
                        </a:gs>
                      </a:gsLst>
                      <a:lin ang="5400000" scaled="0"/>
                    </a:gradFill>
                  </a:rPr>
                  <a:t>Secondary colors (use only when</a:t>
                </a:r>
                <a:r>
                  <a:rPr lang="en-US" sz="980" baseline="0" dirty="0">
                    <a:gradFill>
                      <a:gsLst>
                        <a:gs pos="2917">
                          <a:schemeClr val="tx1"/>
                        </a:gs>
                        <a:gs pos="30000">
                          <a:schemeClr val="tx1"/>
                        </a:gs>
                      </a:gsLst>
                      <a:lin ang="5400000" scaled="0"/>
                    </a:gradFill>
                  </a:rPr>
                  <a:t> necessary)</a:t>
                </a:r>
                <a:endParaRPr lang="en-US" sz="980" dirty="0">
                  <a:gradFill>
                    <a:gsLst>
                      <a:gs pos="2917">
                        <a:schemeClr val="tx1"/>
                      </a:gs>
                      <a:gs pos="30000">
                        <a:schemeClr val="tx1"/>
                      </a:gs>
                    </a:gsLst>
                    <a:lin ang="5400000" scaled="0"/>
                  </a:gradFill>
                </a:endParaRPr>
              </a:p>
            </p:txBody>
          </p:sp>
        </p:grpSp>
        <p:sp>
          <p:nvSpPr>
            <p:cNvPr id="19" name="Rectangle 18"/>
            <p:cNvSpPr/>
            <p:nvPr userDrawn="1"/>
          </p:nvSpPr>
          <p:spPr bwMode="auto">
            <a:xfrm rot="5400000">
              <a:off x="12328887" y="4272718"/>
              <a:ext cx="869930" cy="289766"/>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18584">
                        <a:srgbClr val="FFFFFF"/>
                      </a:gs>
                      <a:gs pos="52000">
                        <a:srgbClr val="FFFFFF"/>
                      </a:gs>
                    </a:gsLst>
                    <a:lin ang="5400000" scaled="0"/>
                  </a:gradFill>
                  <a:latin typeface="+mn-lt"/>
                  <a:ea typeface="Segoe UI" pitchFamily="34" charset="0"/>
                  <a:cs typeface="Segoe UI" pitchFamily="34" charset="0"/>
                </a:rPr>
                <a:t>Mid Blue</a:t>
              </a:r>
            </a:p>
            <a:p>
              <a:pPr algn="l" defTabSz="914102" fontAlgn="base">
                <a:lnSpc>
                  <a:spcPct val="100000"/>
                </a:lnSpc>
                <a:spcBef>
                  <a:spcPct val="0"/>
                </a:spcBef>
                <a:spcAft>
                  <a:spcPct val="0"/>
                </a:spcAft>
              </a:pPr>
              <a:r>
                <a:rPr lang="en-US" sz="490" dirty="0">
                  <a:gradFill>
                    <a:gsLst>
                      <a:gs pos="18584">
                        <a:srgbClr val="FFFFFF"/>
                      </a:gs>
                      <a:gs pos="52000">
                        <a:srgbClr val="FFFFFF"/>
                      </a:gs>
                    </a:gsLst>
                    <a:lin ang="5400000" scaled="0"/>
                  </a:gradFill>
                  <a:ea typeface="Segoe UI" pitchFamily="34" charset="0"/>
                  <a:cs typeface="Segoe UI" pitchFamily="34" charset="0"/>
                </a:rPr>
                <a:t>R:0</a:t>
              </a:r>
              <a:r>
                <a:rPr lang="en-US" sz="490" baseline="0" dirty="0">
                  <a:gradFill>
                    <a:gsLst>
                      <a:gs pos="18584">
                        <a:srgbClr val="FFFFFF"/>
                      </a:gs>
                      <a:gs pos="52000">
                        <a:srgbClr val="FFFFFF"/>
                      </a:gs>
                    </a:gsLst>
                    <a:lin ang="5400000" scaled="0"/>
                  </a:gradFill>
                  <a:ea typeface="Segoe UI" pitchFamily="34" charset="0"/>
                  <a:cs typeface="Segoe UI" pitchFamily="34" charset="0"/>
                </a:rPr>
                <a:t> G:24 B:143</a:t>
              </a:r>
              <a:endParaRPr lang="en-US" sz="490" dirty="0">
                <a:gradFill>
                  <a:gsLst>
                    <a:gs pos="18584">
                      <a:srgbClr val="FFFFFF"/>
                    </a:gs>
                    <a:gs pos="52000">
                      <a:srgbClr val="FFFFFF"/>
                    </a:gs>
                  </a:gsLst>
                  <a:lin ang="5400000" scaled="0"/>
                </a:gradFill>
                <a:ea typeface="Segoe UI" pitchFamily="34" charset="0"/>
                <a:cs typeface="Segoe UI" pitchFamily="34" charset="0"/>
              </a:endParaRPr>
            </a:p>
          </p:txBody>
        </p:sp>
        <p:sp>
          <p:nvSpPr>
            <p:cNvPr id="20" name="Rectangle 19"/>
            <p:cNvSpPr/>
            <p:nvPr userDrawn="1"/>
          </p:nvSpPr>
          <p:spPr bwMode="auto">
            <a:xfrm rot="5400000">
              <a:off x="12328887" y="5187118"/>
              <a:ext cx="869930" cy="289766"/>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Green</a:t>
              </a:r>
            </a:p>
            <a:p>
              <a:pPr algn="l" defTabSz="914102"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16 G:124 B:16</a:t>
              </a:r>
            </a:p>
          </p:txBody>
        </p:sp>
        <p:sp>
          <p:nvSpPr>
            <p:cNvPr id="21" name="Rectangle 20"/>
            <p:cNvSpPr/>
            <p:nvPr userDrawn="1"/>
          </p:nvSpPr>
          <p:spPr bwMode="auto">
            <a:xfrm rot="5400000">
              <a:off x="12328886" y="3353996"/>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a:gradFill>
                    <a:gsLst>
                      <a:gs pos="66272">
                        <a:srgbClr val="000000"/>
                      </a:gs>
                      <a:gs pos="44000">
                        <a:srgbClr val="000000"/>
                      </a:gs>
                    </a:gsLst>
                    <a:lin ang="5400000" scaled="1"/>
                  </a:gradFill>
                  <a:latin typeface="+mn-lt"/>
                  <a:ea typeface="Segoe UI" pitchFamily="34" charset="0"/>
                  <a:cs typeface="Segoe UI" pitchFamily="34" charset="0"/>
                </a:rPr>
                <a:t>Light Blue</a:t>
              </a:r>
            </a:p>
            <a:p>
              <a:pPr algn="l" defTabSz="914102" fontAlgn="base">
                <a:lnSpc>
                  <a:spcPct val="100000"/>
                </a:lnSpc>
                <a:spcBef>
                  <a:spcPct val="0"/>
                </a:spcBef>
                <a:spcAft>
                  <a:spcPct val="0"/>
                </a:spcAft>
              </a:pPr>
              <a:r>
                <a:rPr lang="en-US" sz="490" dirty="0">
                  <a:gradFill>
                    <a:gsLst>
                      <a:gs pos="66272">
                        <a:srgbClr val="000000"/>
                      </a:gs>
                      <a:gs pos="44000">
                        <a:srgbClr val="000000"/>
                      </a:gs>
                    </a:gsLst>
                    <a:lin ang="5400000" scaled="1"/>
                  </a:gradFill>
                  <a:ea typeface="Segoe UI" pitchFamily="34" charset="0"/>
                  <a:cs typeface="Segoe UI" pitchFamily="34" charset="0"/>
                </a:rPr>
                <a:t>R:0</a:t>
              </a:r>
              <a:r>
                <a:rPr lang="en-US" sz="490" baseline="0" dirty="0">
                  <a:gradFill>
                    <a:gsLst>
                      <a:gs pos="66272">
                        <a:srgbClr val="000000"/>
                      </a:gs>
                      <a:gs pos="44000">
                        <a:srgbClr val="000000"/>
                      </a:gs>
                    </a:gsLst>
                    <a:lin ang="5400000" scaled="1"/>
                  </a:gradFill>
                  <a:ea typeface="Segoe UI" pitchFamily="34" charset="0"/>
                  <a:cs typeface="Segoe UI" pitchFamily="34" charset="0"/>
                </a:rPr>
                <a:t> G:188 B:242</a:t>
              </a:r>
              <a:endParaRPr lang="en-US" sz="490" dirty="0">
                <a:gradFill>
                  <a:gsLst>
                    <a:gs pos="66272">
                      <a:srgbClr val="000000"/>
                    </a:gs>
                    <a:gs pos="44000">
                      <a:srgbClr val="000000"/>
                    </a:gs>
                  </a:gsLst>
                  <a:lin ang="5400000" scaled="1"/>
                </a:gradFill>
                <a:ea typeface="Segoe UI" pitchFamily="34" charset="0"/>
                <a:cs typeface="Segoe UI" pitchFamily="34" charset="0"/>
              </a:endParaRPr>
            </a:p>
          </p:txBody>
        </p:sp>
      </p:grpSp>
    </p:spTree>
    <p:extLst>
      <p:ext uri="{BB962C8B-B14F-4D97-AF65-F5344CB8AC3E}">
        <p14:creationId xmlns:p14="http://schemas.microsoft.com/office/powerpoint/2010/main" val="260266164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 id="2147483742" r:id="rId30"/>
    <p:sldLayoutId id="2147483743" r:id="rId31"/>
    <p:sldLayoutId id="2147483744" r:id="rId32"/>
    <p:sldLayoutId id="2147483745" r:id="rId33"/>
    <p:sldLayoutId id="2147483746" r:id="rId34"/>
    <p:sldLayoutId id="2147483747" r:id="rId35"/>
    <p:sldLayoutId id="2147483748" r:id="rId36"/>
    <p:sldLayoutId id="2147483749" r:id="rId37"/>
    <p:sldLayoutId id="2147483750" r:id="rId38"/>
    <p:sldLayoutId id="2147483751" r:id="rId39"/>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333374"/>
            <a:ext cx="11151917" cy="1114425"/>
          </a:xfrm>
          <a:prstGeom prst="rect">
            <a:avLst/>
          </a:prstGeom>
        </p:spPr>
        <p:txBody>
          <a:bodyPr vert="horz" wrap="square" lIns="0" tIns="0" rIns="0" bIns="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520836" y="1447800"/>
            <a:ext cx="11155093" cy="433993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p:cNvSpPr>
            <a:spLocks noGrp="1"/>
          </p:cNvSpPr>
          <p:nvPr>
            <p:ph type="sldNum" sz="quarter" idx="4"/>
          </p:nvPr>
        </p:nvSpPr>
        <p:spPr>
          <a:xfrm>
            <a:off x="456886" y="6325181"/>
            <a:ext cx="572083" cy="365125"/>
          </a:xfrm>
          <a:prstGeom prst="rect">
            <a:avLst/>
          </a:prstGeom>
        </p:spPr>
        <p:txBody>
          <a:bodyPr vert="horz" lIns="36576" tIns="45720" rIns="36576" bIns="45720" rtlCol="0" anchor="ctr"/>
          <a:lstStyle>
            <a:lvl1pPr algn="l">
              <a:defRPr sz="1600">
                <a:solidFill>
                  <a:schemeClr val="bg1">
                    <a:lumMod val="75000"/>
                    <a:alpha val="8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E1DCDB6-6D19-40AE-B978-80A2CACF4D3D}" type="slidenum">
              <a:rPr kumimoji="0" lang="en-US" sz="1600" b="0" i="0" u="none" strike="noStrike" kern="1200" cap="none" spc="0" normalizeH="0" baseline="0" noProof="0" smtClean="0">
                <a:ln>
                  <a:noFill/>
                </a:ln>
                <a:solidFill>
                  <a:srgbClr val="FFFFFF">
                    <a:lumMod val="75000"/>
                    <a:alpha val="85000"/>
                  </a:srgbClr>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dirty="0">
              <a:ln>
                <a:noFill/>
              </a:ln>
              <a:solidFill>
                <a:srgbClr val="FFFFFF">
                  <a:lumMod val="75000"/>
                  <a:alpha val="85000"/>
                </a:srgbClr>
              </a:solidFill>
              <a:effectLst/>
              <a:uLnTx/>
              <a:uFillTx/>
              <a:latin typeface="Segoe UI"/>
              <a:ea typeface="+mn-ea"/>
              <a:cs typeface="+mn-cs"/>
            </a:endParaRPr>
          </a:p>
        </p:txBody>
      </p:sp>
    </p:spTree>
    <p:extLst>
      <p:ext uri="{BB962C8B-B14F-4D97-AF65-F5344CB8AC3E}">
        <p14:creationId xmlns:p14="http://schemas.microsoft.com/office/powerpoint/2010/main" val="4124717499"/>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7" r:id="rId23"/>
    <p:sldLayoutId id="2147483788" r:id="rId24"/>
    <p:sldLayoutId id="2147483789" r:id="rId25"/>
    <p:sldLayoutId id="2147483790" r:id="rId26"/>
    <p:sldLayoutId id="2147483791" r:id="rId27"/>
    <p:sldLayoutId id="2147483792" r:id="rId28"/>
    <p:sldLayoutId id="2147483793" r:id="rId29"/>
  </p:sldLayoutIdLst>
  <p:transition>
    <p:fade/>
  </p:transition>
  <p:hf hdr="0" ftr="0" dt="0"/>
  <p:txStyles>
    <p:title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20040" marR="0" indent="-320040" algn="l" defTabSz="914363" rtl="0" eaLnBrk="1" fontAlgn="auto" latinLnBrk="0" hangingPunct="1">
        <a:lnSpc>
          <a:spcPct val="90000"/>
        </a:lnSpc>
        <a:spcBef>
          <a:spcPct val="20000"/>
        </a:spcBef>
        <a:spcAft>
          <a:spcPts val="0"/>
        </a:spcAft>
        <a:buClrTx/>
        <a:buSzPct val="80000"/>
        <a:buFont typeface="Arial" pitchFamily="34" charset="0"/>
        <a:buChar char="•"/>
        <a:tabLst/>
        <a:defRPr sz="3600" kern="1200" spc="-70" baseline="0">
          <a:gradFill>
            <a:gsLst>
              <a:gs pos="1250">
                <a:schemeClr val="bg2"/>
              </a:gs>
              <a:gs pos="100000">
                <a:schemeClr val="bg2"/>
              </a:gs>
            </a:gsLst>
            <a:lin ang="5400000" scaled="0"/>
          </a:gradFill>
          <a:latin typeface="+mj-lt"/>
          <a:ea typeface="+mn-ea"/>
          <a:cs typeface="+mn-cs"/>
        </a:defRPr>
      </a:lvl1pPr>
      <a:lvl2pPr marL="573088" marR="0" indent="-233363" algn="l" defTabSz="914363" rtl="0" eaLnBrk="1" fontAlgn="auto" latinLnBrk="0" hangingPunct="1">
        <a:lnSpc>
          <a:spcPct val="90000"/>
        </a:lnSpc>
        <a:spcBef>
          <a:spcPct val="20000"/>
        </a:spcBef>
        <a:spcAft>
          <a:spcPts val="0"/>
        </a:spcAft>
        <a:buClrTx/>
        <a:buSzPct val="90000"/>
        <a:buFont typeface="Wingdings" pitchFamily="2" charset="2"/>
        <a:buChar char=""/>
        <a:tabLst/>
        <a:defRPr sz="2400" kern="1200" spc="0" baseline="0">
          <a:gradFill>
            <a:gsLst>
              <a:gs pos="1250">
                <a:schemeClr val="bg2"/>
              </a:gs>
              <a:gs pos="100000">
                <a:schemeClr val="bg2"/>
              </a:gs>
            </a:gsLst>
            <a:lin ang="5400000" scaled="0"/>
          </a:gradFill>
          <a:latin typeface="+mn-lt"/>
          <a:ea typeface="+mn-ea"/>
          <a:cs typeface="+mn-cs"/>
        </a:defRPr>
      </a:lvl2pPr>
      <a:lvl3pPr marL="7985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798513" algn="l"/>
        </a:tabLst>
        <a:defRPr sz="2400" kern="1200" spc="0" baseline="0">
          <a:gradFill>
            <a:gsLst>
              <a:gs pos="1250">
                <a:schemeClr val="bg2"/>
              </a:gs>
              <a:gs pos="100000">
                <a:schemeClr val="bg2"/>
              </a:gs>
            </a:gsLst>
            <a:lin ang="5400000" scaled="0"/>
          </a:gradFill>
          <a:latin typeface="+mn-lt"/>
          <a:ea typeface="+mn-ea"/>
          <a:cs typeface="+mn-cs"/>
        </a:defRPr>
      </a:lvl3pPr>
      <a:lvl4pPr marL="1030288" marR="0" indent="-231775" algn="l" defTabSz="914363" rtl="0" eaLnBrk="1" fontAlgn="auto" latinLnBrk="0" hangingPunct="1">
        <a:lnSpc>
          <a:spcPct val="90000"/>
        </a:lnSpc>
        <a:spcBef>
          <a:spcPct val="20000"/>
        </a:spcBef>
        <a:spcAft>
          <a:spcPts val="0"/>
        </a:spcAft>
        <a:buClrTx/>
        <a:buSzPct val="90000"/>
        <a:buFont typeface="Wingdings" pitchFamily="2" charset="2"/>
        <a:buChar char=""/>
        <a:tabLst/>
        <a:defRPr sz="2000" kern="1200" spc="0" baseline="0">
          <a:gradFill>
            <a:gsLst>
              <a:gs pos="1250">
                <a:schemeClr val="bg2"/>
              </a:gs>
              <a:gs pos="100000">
                <a:schemeClr val="bg2"/>
              </a:gs>
            </a:gsLst>
            <a:lin ang="5400000" scaled="0"/>
          </a:gradFill>
          <a:latin typeface="+mn-lt"/>
          <a:ea typeface="+mn-ea"/>
          <a:cs typeface="+mn-cs"/>
        </a:defRPr>
      </a:lvl4pPr>
      <a:lvl5pPr marL="1255713" marR="0" indent="-225425" algn="l" defTabSz="914363" rtl="0" eaLnBrk="1" fontAlgn="auto" latinLnBrk="0" hangingPunct="1">
        <a:lnSpc>
          <a:spcPct val="90000"/>
        </a:lnSpc>
        <a:spcBef>
          <a:spcPct val="20000"/>
        </a:spcBef>
        <a:spcAft>
          <a:spcPts val="0"/>
        </a:spcAft>
        <a:buClrTx/>
        <a:buSzPct val="90000"/>
        <a:buFont typeface="Wingdings" pitchFamily="2" charset="2"/>
        <a:buChar char=""/>
        <a:tabLst>
          <a:tab pos="1255713" algn="l"/>
        </a:tabLst>
        <a:defRPr sz="2000" kern="1200" spc="0" baseline="0">
          <a:gradFill>
            <a:gsLst>
              <a:gs pos="1250">
                <a:schemeClr val="bg2"/>
              </a:gs>
              <a:gs pos="100000">
                <a:schemeClr val="bg2"/>
              </a:gs>
            </a:gsLst>
            <a:lin ang="5400000" scaled="0"/>
          </a:gra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69242"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p:cNvGrpSpPr/>
          <p:nvPr userDrawn="1"/>
        </p:nvGrpSpPr>
        <p:grpSpPr>
          <a:xfrm>
            <a:off x="12366225" y="-8232"/>
            <a:ext cx="941530" cy="5662634"/>
            <a:chOff x="12614198" y="-8396"/>
            <a:chExt cx="960410" cy="5775362"/>
          </a:xfrm>
        </p:grpSpPr>
        <p:grpSp>
          <p:nvGrpSpPr>
            <p:cNvPr id="37" name="Group 36"/>
            <p:cNvGrpSpPr/>
            <p:nvPr userDrawn="1"/>
          </p:nvGrpSpPr>
          <p:grpSpPr>
            <a:xfrm>
              <a:off x="12614198" y="-8396"/>
              <a:ext cx="960410" cy="5724185"/>
              <a:chOff x="12614198" y="-8396"/>
              <a:chExt cx="960410" cy="5724185"/>
            </a:xfrm>
          </p:grpSpPr>
          <p:grpSp>
            <p:nvGrpSpPr>
              <p:cNvPr id="33" name="Group 32"/>
              <p:cNvGrpSpPr/>
              <p:nvPr userDrawn="1"/>
            </p:nvGrpSpPr>
            <p:grpSpPr>
              <a:xfrm rot="5400000">
                <a:off x="11576883" y="1040117"/>
                <a:ext cx="2708636" cy="634005"/>
                <a:chOff x="1581150" y="4543426"/>
                <a:chExt cx="2708636" cy="634005"/>
              </a:xfrm>
            </p:grpSpPr>
            <p:sp>
              <p:nvSpPr>
                <p:cNvPr id="3" name="Rectangle 2"/>
                <p:cNvSpPr/>
                <p:nvPr userDrawn="1"/>
              </p:nvSpPr>
              <p:spPr bwMode="auto">
                <a:xfrm>
                  <a:off x="1586734" y="4543428"/>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3927" fontAlgn="base">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Purple</a:t>
                  </a:r>
                </a:p>
                <a:p>
                  <a:pPr algn="l" defTabSz="913927" fontAlgn="base">
                    <a:lnSpc>
                      <a:spcPct val="100000"/>
                    </a:lnSpc>
                    <a:spcBef>
                      <a:spcPct val="0"/>
                    </a:spcBef>
                    <a:spcAft>
                      <a:spcPct val="0"/>
                    </a:spcAft>
                  </a:pPr>
                  <a:r>
                    <a:rPr lang="en-US" sz="490" dirty="0">
                      <a:gradFill>
                        <a:gsLst>
                          <a:gs pos="0">
                            <a:srgbClr val="FFFFFF"/>
                          </a:gs>
                          <a:gs pos="100000">
                            <a:srgbClr val="FFFFFF"/>
                          </a:gs>
                        </a:gsLst>
                        <a:lin ang="5400000" scaled="0"/>
                      </a:gradFill>
                      <a:ea typeface="Segoe UI" pitchFamily="34" charset="0"/>
                      <a:cs typeface="Segoe UI" pitchFamily="34" charset="0"/>
                    </a:rPr>
                    <a:t>R:</a:t>
                  </a:r>
                  <a:r>
                    <a:rPr lang="en-US" sz="490" baseline="0" dirty="0">
                      <a:gradFill>
                        <a:gsLst>
                          <a:gs pos="0">
                            <a:srgbClr val="FFFFFF"/>
                          </a:gs>
                          <a:gs pos="100000">
                            <a:srgbClr val="FFFFFF"/>
                          </a:gs>
                        </a:gsLst>
                        <a:lin ang="5400000" scaled="0"/>
                      </a:gradFill>
                      <a:ea typeface="Segoe UI" pitchFamily="34" charset="0"/>
                      <a:cs typeface="Segoe UI" pitchFamily="34" charset="0"/>
                    </a:rPr>
                    <a:t>0 G:45 B:145</a:t>
                  </a:r>
                  <a:endParaRPr lang="en-US" sz="490" dirty="0">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p:cNvSpPr/>
                <p:nvPr userDrawn="1"/>
              </p:nvSpPr>
              <p:spPr bwMode="auto">
                <a:xfrm>
                  <a:off x="1581150" y="4887665"/>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3927" fontAlgn="base">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Dark Purple</a:t>
                  </a:r>
                </a:p>
                <a:p>
                  <a:pPr algn="l" defTabSz="913927" fontAlgn="base">
                    <a:lnSpc>
                      <a:spcPct val="100000"/>
                    </a:lnSpc>
                    <a:spcBef>
                      <a:spcPct val="0"/>
                    </a:spcBef>
                    <a:spcAft>
                      <a:spcPct val="0"/>
                    </a:spcAft>
                  </a:pPr>
                  <a:r>
                    <a:rPr lang="en-US" sz="490" dirty="0">
                      <a:gradFill>
                        <a:gsLst>
                          <a:gs pos="0">
                            <a:srgbClr val="FFFFFF"/>
                          </a:gs>
                          <a:gs pos="100000">
                            <a:srgbClr val="FFFFFF"/>
                          </a:gs>
                        </a:gsLst>
                        <a:lin ang="5400000" scaled="0"/>
                      </a:gradFill>
                      <a:ea typeface="Segoe UI" pitchFamily="34" charset="0"/>
                      <a:cs typeface="Segoe UI" pitchFamily="34" charset="0"/>
                    </a:rPr>
                    <a:t>R:</a:t>
                  </a:r>
                  <a:r>
                    <a:rPr lang="en-US" sz="490" baseline="0" dirty="0">
                      <a:gradFill>
                        <a:gsLst>
                          <a:gs pos="0">
                            <a:srgbClr val="FFFFFF"/>
                          </a:gs>
                          <a:gs pos="100000">
                            <a:srgbClr val="FFFFFF"/>
                          </a:gs>
                        </a:gsLst>
                        <a:lin ang="5400000" scaled="0"/>
                      </a:gradFill>
                      <a:ea typeface="Segoe UI" pitchFamily="34" charset="0"/>
                      <a:cs typeface="Segoe UI" pitchFamily="34" charset="0"/>
                    </a:rPr>
                    <a:t>50 G:20 B:90</a:t>
                  </a:r>
                  <a:endParaRPr lang="en-US" sz="490" dirty="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userDrawn="1"/>
              </p:nvSpPr>
              <p:spPr bwMode="auto">
                <a:xfrm>
                  <a:off x="3419856"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3927" rtl="0" eaLnBrk="1" fontAlgn="base" latinLnBrk="0" hangingPunct="1">
                    <a:lnSpc>
                      <a:spcPct val="100000"/>
                    </a:lnSpc>
                    <a:spcBef>
                      <a:spcPct val="0"/>
                    </a:spcBef>
                    <a:spcAft>
                      <a:spcPct val="0"/>
                    </a:spcAft>
                  </a:pPr>
                  <a:r>
                    <a:rPr lang="en-US" sz="490" b="1" kern="1200" baseline="0" dirty="0">
                      <a:gradFill>
                        <a:gsLst>
                          <a:gs pos="1775">
                            <a:schemeClr val="bg1"/>
                          </a:gs>
                          <a:gs pos="14000">
                            <a:schemeClr val="bg1"/>
                          </a:gs>
                        </a:gsLst>
                        <a:lin ang="5400000" scaled="0"/>
                      </a:gradFill>
                      <a:latin typeface="+mn-lt"/>
                      <a:ea typeface="Segoe UI" pitchFamily="34" charset="0"/>
                      <a:cs typeface="Segoe UI" pitchFamily="34" charset="0"/>
                    </a:rPr>
                    <a:t>Dark Blue</a:t>
                  </a:r>
                </a:p>
                <a:p>
                  <a:pPr algn="l" defTabSz="913927" fontAlgn="base">
                    <a:lnSpc>
                      <a:spcPct val="100000"/>
                    </a:lnSpc>
                    <a:spcBef>
                      <a:spcPct val="0"/>
                    </a:spcBef>
                    <a:spcAft>
                      <a:spcPct val="0"/>
                    </a:spcAft>
                  </a:pPr>
                  <a:r>
                    <a:rPr lang="en-US" sz="490" dirty="0">
                      <a:gradFill>
                        <a:gsLst>
                          <a:gs pos="1775">
                            <a:schemeClr val="bg1"/>
                          </a:gs>
                          <a:gs pos="14000">
                            <a:schemeClr val="bg1"/>
                          </a:gs>
                        </a:gsLst>
                        <a:lin ang="5400000" scaled="0"/>
                      </a:gradFill>
                      <a:ea typeface="Segoe UI" pitchFamily="34" charset="0"/>
                      <a:cs typeface="Segoe UI" pitchFamily="34" charset="0"/>
                    </a:rPr>
                    <a:t>R:</a:t>
                  </a:r>
                  <a:r>
                    <a:rPr lang="en-US" sz="490" baseline="0" dirty="0">
                      <a:gradFill>
                        <a:gsLst>
                          <a:gs pos="1775">
                            <a:schemeClr val="bg1"/>
                          </a:gs>
                          <a:gs pos="14000">
                            <a:schemeClr val="bg1"/>
                          </a:gs>
                        </a:gsLst>
                        <a:lin ang="5400000" scaled="0"/>
                      </a:gradFill>
                      <a:ea typeface="Segoe UI" pitchFamily="34" charset="0"/>
                      <a:cs typeface="Segoe UI" pitchFamily="34" charset="0"/>
                    </a:rPr>
                    <a:t>0 G:32 B:80</a:t>
                  </a:r>
                  <a:endParaRPr lang="en-US" sz="490" dirty="0">
                    <a:gradFill>
                      <a:gsLst>
                        <a:gs pos="1775">
                          <a:schemeClr val="bg1"/>
                        </a:gs>
                        <a:gs pos="14000">
                          <a:schemeClr val="bg1"/>
                        </a:gs>
                      </a:gsLst>
                      <a:lin ang="5400000" scaled="0"/>
                    </a:gradFill>
                    <a:ea typeface="Segoe UI" pitchFamily="34" charset="0"/>
                    <a:cs typeface="Segoe UI" pitchFamily="34" charset="0"/>
                  </a:endParaRPr>
                </a:p>
              </p:txBody>
            </p:sp>
            <p:sp>
              <p:nvSpPr>
                <p:cNvPr id="16" name="Rectangle 15"/>
                <p:cNvSpPr/>
                <p:nvPr userDrawn="1"/>
              </p:nvSpPr>
              <p:spPr bwMode="auto">
                <a:xfrm>
                  <a:off x="2498744" y="4882896"/>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3927"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Magenta</a:t>
                  </a:r>
                </a:p>
                <a:p>
                  <a:pPr algn="l" defTabSz="913927"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180 G:0 B:158</a:t>
                  </a:r>
                  <a:endParaRPr lang="en-US" sz="490" dirty="0">
                    <a:gradFill>
                      <a:gsLst>
                        <a:gs pos="2092">
                          <a:srgbClr val="F8F8F8"/>
                        </a:gs>
                        <a:gs pos="10042">
                          <a:srgbClr val="F8F8F8"/>
                        </a:gs>
                      </a:gsLst>
                      <a:lin ang="5400000" scaled="0"/>
                    </a:gradFill>
                    <a:ea typeface="Segoe UI" pitchFamily="34" charset="0"/>
                    <a:cs typeface="Segoe UI" pitchFamily="34" charset="0"/>
                  </a:endParaRPr>
                </a:p>
              </p:txBody>
            </p:sp>
            <p:sp>
              <p:nvSpPr>
                <p:cNvPr id="17" name="Rectangle 16"/>
                <p:cNvSpPr/>
                <p:nvPr userDrawn="1"/>
              </p:nvSpPr>
              <p:spPr bwMode="auto">
                <a:xfrm>
                  <a:off x="3413144"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3927"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Dark Gray</a:t>
                  </a:r>
                </a:p>
                <a:p>
                  <a:pPr algn="l" defTabSz="913927"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80 G:80 B:80</a:t>
                  </a:r>
                  <a:endParaRPr lang="en-US" sz="490" dirty="0">
                    <a:gradFill>
                      <a:gsLst>
                        <a:gs pos="2092">
                          <a:srgbClr val="F8F8F8"/>
                        </a:gs>
                        <a:gs pos="10042">
                          <a:srgbClr val="F8F8F8"/>
                        </a:gs>
                      </a:gsLst>
                      <a:lin ang="5400000" scaled="0"/>
                    </a:gradFill>
                    <a:ea typeface="Segoe UI" pitchFamily="34" charset="0"/>
                    <a:cs typeface="Segoe UI" pitchFamily="34" charset="0"/>
                  </a:endParaRPr>
                </a:p>
              </p:txBody>
            </p:sp>
            <p:sp>
              <p:nvSpPr>
                <p:cNvPr id="18" name="Rectangle 17"/>
                <p:cNvSpPr/>
                <p:nvPr userDrawn="1"/>
              </p:nvSpPr>
              <p:spPr bwMode="auto">
                <a:xfrm>
                  <a:off x="2498745" y="4543428"/>
                  <a:ext cx="869930" cy="289766"/>
                </a:xfrm>
                <a:prstGeom prst="rect">
                  <a:avLst/>
                </a:prstGeom>
                <a:solidFill>
                  <a:srgbClr val="3076B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3927"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13927"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0 G:120 B:215</a:t>
                  </a:r>
                  <a:endParaRPr lang="en-US" sz="490" dirty="0">
                    <a:gradFill>
                      <a:gsLst>
                        <a:gs pos="2092">
                          <a:srgbClr val="F8F8F8"/>
                        </a:gs>
                        <a:gs pos="10042">
                          <a:srgbClr val="F8F8F8"/>
                        </a:gs>
                      </a:gsLst>
                      <a:lin ang="5400000" scaled="0"/>
                    </a:gradFill>
                    <a:ea typeface="Segoe UI" pitchFamily="34" charset="0"/>
                    <a:cs typeface="Segoe UI" pitchFamily="34" charset="0"/>
                  </a:endParaRPr>
                </a:p>
              </p:txBody>
            </p:sp>
          </p:grpSp>
          <p:sp>
            <p:nvSpPr>
              <p:cNvPr id="34" name="TextBox 33"/>
              <p:cNvSpPr txBox="1"/>
              <p:nvPr userDrawn="1"/>
            </p:nvSpPr>
            <p:spPr>
              <a:xfrm rot="5400000">
                <a:off x="12979639" y="256928"/>
                <a:ext cx="860293" cy="329645"/>
              </a:xfrm>
              <a:prstGeom prst="rect">
                <a:avLst/>
              </a:prstGeom>
              <a:noFill/>
            </p:spPr>
            <p:txBody>
              <a:bodyPr wrap="none" lIns="0" tIns="91440" rIns="182880" bIns="91440" rtlCol="0">
                <a:spAutoFit/>
              </a:bodyPr>
              <a:lstStyle/>
              <a:p>
                <a:pPr>
                  <a:lnSpc>
                    <a:spcPct val="90000"/>
                  </a:lnSpc>
                  <a:spcAft>
                    <a:spcPts val="588"/>
                  </a:spcAft>
                </a:pPr>
                <a:r>
                  <a:rPr lang="en-US" sz="980" dirty="0">
                    <a:gradFill>
                      <a:gsLst>
                        <a:gs pos="2917">
                          <a:schemeClr val="tx1"/>
                        </a:gs>
                        <a:gs pos="30000">
                          <a:schemeClr val="tx1"/>
                        </a:gs>
                      </a:gsLst>
                      <a:lin ang="5400000" scaled="0"/>
                    </a:gradFill>
                  </a:rPr>
                  <a:t>Main colors</a:t>
                </a:r>
              </a:p>
            </p:txBody>
          </p:sp>
          <p:sp>
            <p:nvSpPr>
              <p:cNvPr id="35" name="TextBox 34"/>
              <p:cNvSpPr txBox="1"/>
              <p:nvPr userDrawn="1"/>
            </p:nvSpPr>
            <p:spPr>
              <a:xfrm rot="5400000">
                <a:off x="11746692" y="4228746"/>
                <a:ext cx="2647253" cy="326834"/>
              </a:xfrm>
              <a:prstGeom prst="rect">
                <a:avLst/>
              </a:prstGeom>
              <a:noFill/>
            </p:spPr>
            <p:txBody>
              <a:bodyPr wrap="none" lIns="0" tIns="91440" rIns="182880" bIns="91440" rtlCol="0">
                <a:spAutoFit/>
              </a:bodyPr>
              <a:lstStyle/>
              <a:p>
                <a:pPr>
                  <a:lnSpc>
                    <a:spcPct val="90000"/>
                  </a:lnSpc>
                  <a:spcAft>
                    <a:spcPts val="588"/>
                  </a:spcAft>
                </a:pPr>
                <a:r>
                  <a:rPr lang="en-US" sz="980" dirty="0">
                    <a:gradFill>
                      <a:gsLst>
                        <a:gs pos="2917">
                          <a:schemeClr val="tx1"/>
                        </a:gs>
                        <a:gs pos="30000">
                          <a:schemeClr val="tx1"/>
                        </a:gs>
                      </a:gsLst>
                      <a:lin ang="5400000" scaled="0"/>
                    </a:gradFill>
                  </a:rPr>
                  <a:t>Secondary colors (use only when</a:t>
                </a:r>
                <a:r>
                  <a:rPr lang="en-US" sz="980" baseline="0" dirty="0">
                    <a:gradFill>
                      <a:gsLst>
                        <a:gs pos="2917">
                          <a:schemeClr val="tx1"/>
                        </a:gs>
                        <a:gs pos="30000">
                          <a:schemeClr val="tx1"/>
                        </a:gs>
                      </a:gsLst>
                      <a:lin ang="5400000" scaled="0"/>
                    </a:gradFill>
                  </a:rPr>
                  <a:t> necessary)</a:t>
                </a:r>
                <a:endParaRPr lang="en-US" sz="980" dirty="0">
                  <a:gradFill>
                    <a:gsLst>
                      <a:gs pos="2917">
                        <a:schemeClr val="tx1"/>
                      </a:gs>
                      <a:gs pos="30000">
                        <a:schemeClr val="tx1"/>
                      </a:gs>
                    </a:gsLst>
                    <a:lin ang="5400000" scaled="0"/>
                  </a:gradFill>
                </a:endParaRPr>
              </a:p>
            </p:txBody>
          </p:sp>
        </p:grpSp>
        <p:sp>
          <p:nvSpPr>
            <p:cNvPr id="19" name="Rectangle 18"/>
            <p:cNvSpPr/>
            <p:nvPr userDrawn="1"/>
          </p:nvSpPr>
          <p:spPr bwMode="auto">
            <a:xfrm rot="5400000">
              <a:off x="12328887" y="4272718"/>
              <a:ext cx="869930" cy="289766"/>
            </a:xfrm>
            <a:prstGeom prst="rect">
              <a:avLst/>
            </a:prstGeom>
            <a:solidFill>
              <a:srgbClr val="00188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3927" rtl="0" eaLnBrk="1" fontAlgn="base" latinLnBrk="0" hangingPunct="1">
                <a:lnSpc>
                  <a:spcPct val="100000"/>
                </a:lnSpc>
                <a:spcBef>
                  <a:spcPct val="0"/>
                </a:spcBef>
                <a:spcAft>
                  <a:spcPct val="0"/>
                </a:spcAft>
              </a:pPr>
              <a:r>
                <a:rPr lang="en-US" sz="490" b="1" kern="1200" baseline="0" dirty="0">
                  <a:gradFill>
                    <a:gsLst>
                      <a:gs pos="18584">
                        <a:srgbClr val="FFFFFF"/>
                      </a:gs>
                      <a:gs pos="52000">
                        <a:srgbClr val="FFFFFF"/>
                      </a:gs>
                    </a:gsLst>
                    <a:lin ang="5400000" scaled="0"/>
                  </a:gradFill>
                  <a:latin typeface="+mn-lt"/>
                  <a:ea typeface="Segoe UI" pitchFamily="34" charset="0"/>
                  <a:cs typeface="Segoe UI" pitchFamily="34" charset="0"/>
                </a:rPr>
                <a:t>Mid Blue</a:t>
              </a:r>
            </a:p>
            <a:p>
              <a:pPr algn="l" defTabSz="913927" fontAlgn="base">
                <a:lnSpc>
                  <a:spcPct val="100000"/>
                </a:lnSpc>
                <a:spcBef>
                  <a:spcPct val="0"/>
                </a:spcBef>
                <a:spcAft>
                  <a:spcPct val="0"/>
                </a:spcAft>
              </a:pPr>
              <a:r>
                <a:rPr lang="en-US" sz="490" dirty="0">
                  <a:gradFill>
                    <a:gsLst>
                      <a:gs pos="18584">
                        <a:srgbClr val="FFFFFF"/>
                      </a:gs>
                      <a:gs pos="52000">
                        <a:srgbClr val="FFFFFF"/>
                      </a:gs>
                    </a:gsLst>
                    <a:lin ang="5400000" scaled="0"/>
                  </a:gradFill>
                  <a:ea typeface="Segoe UI" pitchFamily="34" charset="0"/>
                  <a:cs typeface="Segoe UI" pitchFamily="34" charset="0"/>
                </a:rPr>
                <a:t>R:0</a:t>
              </a:r>
              <a:r>
                <a:rPr lang="en-US" sz="490" baseline="0" dirty="0">
                  <a:gradFill>
                    <a:gsLst>
                      <a:gs pos="18584">
                        <a:srgbClr val="FFFFFF"/>
                      </a:gs>
                      <a:gs pos="52000">
                        <a:srgbClr val="FFFFFF"/>
                      </a:gs>
                    </a:gsLst>
                    <a:lin ang="5400000" scaled="0"/>
                  </a:gradFill>
                  <a:ea typeface="Segoe UI" pitchFamily="34" charset="0"/>
                  <a:cs typeface="Segoe UI" pitchFamily="34" charset="0"/>
                </a:rPr>
                <a:t> G:24 B:143</a:t>
              </a:r>
              <a:endParaRPr lang="en-US" sz="490" dirty="0">
                <a:gradFill>
                  <a:gsLst>
                    <a:gs pos="18584">
                      <a:srgbClr val="FFFFFF"/>
                    </a:gs>
                    <a:gs pos="52000">
                      <a:srgbClr val="FFFFFF"/>
                    </a:gs>
                  </a:gsLst>
                  <a:lin ang="5400000" scaled="0"/>
                </a:gradFill>
                <a:ea typeface="Segoe UI" pitchFamily="34" charset="0"/>
                <a:cs typeface="Segoe UI" pitchFamily="34" charset="0"/>
              </a:endParaRPr>
            </a:p>
          </p:txBody>
        </p:sp>
        <p:sp>
          <p:nvSpPr>
            <p:cNvPr id="20" name="Rectangle 19"/>
            <p:cNvSpPr/>
            <p:nvPr userDrawn="1"/>
          </p:nvSpPr>
          <p:spPr bwMode="auto">
            <a:xfrm rot="5400000">
              <a:off x="12328887" y="5187118"/>
              <a:ext cx="869930" cy="289766"/>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3927" rtl="0" eaLnBrk="1" fontAlgn="base" latinLnBrk="0" hangingPunct="1">
                <a:lnSpc>
                  <a:spcPct val="100000"/>
                </a:lnSpc>
                <a:spcBef>
                  <a:spcPct val="0"/>
                </a:spcBef>
                <a:spcAft>
                  <a:spcPct val="0"/>
                </a:spcAft>
              </a:pPr>
              <a:r>
                <a:rPr lang="en-US" sz="490" b="1" kern="1200" baseline="0" dirty="0">
                  <a:gradFill>
                    <a:gsLst>
                      <a:gs pos="0">
                        <a:srgbClr val="FFFFFF"/>
                      </a:gs>
                      <a:gs pos="100000">
                        <a:srgbClr val="FFFFFF"/>
                      </a:gs>
                    </a:gsLst>
                    <a:lin ang="5400000" scaled="0"/>
                  </a:gradFill>
                  <a:latin typeface="+mn-lt"/>
                  <a:ea typeface="Segoe UI" pitchFamily="34" charset="0"/>
                  <a:cs typeface="Segoe UI" pitchFamily="34" charset="0"/>
                </a:rPr>
                <a:t>Green</a:t>
              </a:r>
            </a:p>
            <a:p>
              <a:pPr algn="l" defTabSz="913927" fontAlgn="base">
                <a:lnSpc>
                  <a:spcPct val="100000"/>
                </a:lnSpc>
                <a:spcBef>
                  <a:spcPct val="0"/>
                </a:spcBef>
                <a:spcAft>
                  <a:spcPct val="0"/>
                </a:spcAft>
              </a:pPr>
              <a:r>
                <a:rPr lang="en-US" sz="490" dirty="0">
                  <a:gradFill>
                    <a:gsLst>
                      <a:gs pos="2092">
                        <a:srgbClr val="F8F8F8"/>
                      </a:gs>
                      <a:gs pos="10042">
                        <a:srgbClr val="F8F8F8"/>
                      </a:gs>
                    </a:gsLst>
                    <a:lin ang="5400000" scaled="0"/>
                  </a:gradFill>
                  <a:ea typeface="Segoe UI" pitchFamily="34" charset="0"/>
                  <a:cs typeface="Segoe UI" pitchFamily="34" charset="0"/>
                </a:rPr>
                <a:t>R:</a:t>
              </a:r>
              <a:r>
                <a:rPr lang="en-US" sz="490" baseline="0" dirty="0">
                  <a:gradFill>
                    <a:gsLst>
                      <a:gs pos="2092">
                        <a:srgbClr val="F8F8F8"/>
                      </a:gs>
                      <a:gs pos="10042">
                        <a:srgbClr val="F8F8F8"/>
                      </a:gs>
                    </a:gsLst>
                    <a:lin ang="5400000" scaled="0"/>
                  </a:gradFill>
                  <a:ea typeface="Segoe UI" pitchFamily="34" charset="0"/>
                  <a:cs typeface="Segoe UI" pitchFamily="34" charset="0"/>
                </a:rPr>
                <a:t>16 G:124 B:16</a:t>
              </a:r>
            </a:p>
          </p:txBody>
        </p:sp>
        <p:sp>
          <p:nvSpPr>
            <p:cNvPr id="21" name="Rectangle 20"/>
            <p:cNvSpPr/>
            <p:nvPr userDrawn="1"/>
          </p:nvSpPr>
          <p:spPr bwMode="auto">
            <a:xfrm rot="5400000">
              <a:off x="12328886" y="3353996"/>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3927" rtl="0" eaLnBrk="1" fontAlgn="base" latinLnBrk="0" hangingPunct="1">
                <a:lnSpc>
                  <a:spcPct val="100000"/>
                </a:lnSpc>
                <a:spcBef>
                  <a:spcPct val="0"/>
                </a:spcBef>
                <a:spcAft>
                  <a:spcPct val="0"/>
                </a:spcAft>
              </a:pPr>
              <a:r>
                <a:rPr lang="en-US" sz="490" b="1" kern="1200" baseline="0" dirty="0">
                  <a:gradFill>
                    <a:gsLst>
                      <a:gs pos="66272">
                        <a:srgbClr val="000000"/>
                      </a:gs>
                      <a:gs pos="44000">
                        <a:srgbClr val="000000"/>
                      </a:gs>
                    </a:gsLst>
                    <a:lin ang="5400000" scaled="1"/>
                  </a:gradFill>
                  <a:latin typeface="+mn-lt"/>
                  <a:ea typeface="Segoe UI" pitchFamily="34" charset="0"/>
                  <a:cs typeface="Segoe UI" pitchFamily="34" charset="0"/>
                </a:rPr>
                <a:t>Light Blue</a:t>
              </a:r>
            </a:p>
            <a:p>
              <a:pPr algn="l" defTabSz="913927" fontAlgn="base">
                <a:lnSpc>
                  <a:spcPct val="100000"/>
                </a:lnSpc>
                <a:spcBef>
                  <a:spcPct val="0"/>
                </a:spcBef>
                <a:spcAft>
                  <a:spcPct val="0"/>
                </a:spcAft>
              </a:pPr>
              <a:r>
                <a:rPr lang="en-US" sz="490" dirty="0">
                  <a:gradFill>
                    <a:gsLst>
                      <a:gs pos="66272">
                        <a:srgbClr val="000000"/>
                      </a:gs>
                      <a:gs pos="44000">
                        <a:srgbClr val="000000"/>
                      </a:gs>
                    </a:gsLst>
                    <a:lin ang="5400000" scaled="1"/>
                  </a:gradFill>
                  <a:ea typeface="Segoe UI" pitchFamily="34" charset="0"/>
                  <a:cs typeface="Segoe UI" pitchFamily="34" charset="0"/>
                </a:rPr>
                <a:t>R:0</a:t>
              </a:r>
              <a:r>
                <a:rPr lang="en-US" sz="490" baseline="0" dirty="0">
                  <a:gradFill>
                    <a:gsLst>
                      <a:gs pos="66272">
                        <a:srgbClr val="000000"/>
                      </a:gs>
                      <a:gs pos="44000">
                        <a:srgbClr val="000000"/>
                      </a:gs>
                    </a:gsLst>
                    <a:lin ang="5400000" scaled="1"/>
                  </a:gradFill>
                  <a:ea typeface="Segoe UI" pitchFamily="34" charset="0"/>
                  <a:cs typeface="Segoe UI" pitchFamily="34" charset="0"/>
                </a:rPr>
                <a:t> G:188 B:242</a:t>
              </a:r>
              <a:endParaRPr lang="en-US" sz="490" dirty="0">
                <a:gradFill>
                  <a:gsLst>
                    <a:gs pos="66272">
                      <a:srgbClr val="000000"/>
                    </a:gs>
                    <a:gs pos="44000">
                      <a:srgbClr val="000000"/>
                    </a:gs>
                  </a:gsLst>
                  <a:lin ang="5400000" scaled="1"/>
                </a:gradFill>
                <a:ea typeface="Segoe UI" pitchFamily="34" charset="0"/>
                <a:cs typeface="Segoe UI" pitchFamily="34" charset="0"/>
              </a:endParaRPr>
            </a:p>
          </p:txBody>
        </p:sp>
      </p:grpSp>
    </p:spTree>
    <p:extLst>
      <p:ext uri="{BB962C8B-B14F-4D97-AF65-F5344CB8AC3E}">
        <p14:creationId xmlns:p14="http://schemas.microsoft.com/office/powerpoint/2010/main" val="1794004020"/>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 id="2147483819" r:id="rId25"/>
    <p:sldLayoutId id="2147483820" r:id="rId26"/>
    <p:sldLayoutId id="2147483821" r:id="rId27"/>
    <p:sldLayoutId id="2147483822" r:id="rId28"/>
    <p:sldLayoutId id="2147483823" r:id="rId29"/>
    <p:sldLayoutId id="2147483824" r:id="rId30"/>
    <p:sldLayoutId id="2147483825" r:id="rId31"/>
    <p:sldLayoutId id="2147483826" r:id="rId32"/>
    <p:sldLayoutId id="2147483827" r:id="rId33"/>
    <p:sldLayoutId id="2147483828" r:id="rId34"/>
    <p:sldLayoutId id="2147483829" r:id="rId35"/>
    <p:sldLayoutId id="2147483830" r:id="rId36"/>
    <p:sldLayoutId id="2147483831" r:id="rId37"/>
    <p:sldLayoutId id="2147483832" r:id="rId38"/>
  </p:sldLayoutIdLst>
  <p:transition>
    <p:fade/>
  </p:transition>
  <p:txStyles>
    <p:titleStyle>
      <a:lvl1pPr algn="l" defTabSz="914192" rtl="0" eaLnBrk="1" latinLnBrk="0" hangingPunct="1">
        <a:lnSpc>
          <a:spcPct val="90000"/>
        </a:lnSpc>
        <a:spcBef>
          <a:spcPct val="0"/>
        </a:spcBef>
        <a:buNone/>
        <a:defRPr lang="en-US" sz="470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80" marR="0" indent="-336080" algn="l" defTabSz="914192"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81" marR="0" indent="-236500" algn="l" defTabSz="914192"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187"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241"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294"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hyperlink" Target="https://mbs.microsoft.com/Files/partner/All_Products/PriceOrder/Licensing_Policies/LicenseTransitionCalculator.xlsx" TargetMode="External"/><Relationship Id="rId1" Type="http://schemas.openxmlformats.org/officeDocument/2006/relationships/slideLayout" Target="../slideLayouts/slideLayout67.xml"/></Relationships>
</file>

<file path=ppt/slides/_rels/slide10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8.xml"/><Relationship Id="rId1" Type="http://schemas.openxmlformats.org/officeDocument/2006/relationships/slideLayout" Target="../slideLayouts/slideLayout6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7.xml"/></Relationships>
</file>

<file path=ppt/slides/_rels/slide102.xml.rels><?xml version="1.0" encoding="UTF-8" standalone="yes"?>
<Relationships xmlns="http://schemas.openxmlformats.org/package/2006/relationships"><Relationship Id="rId8" Type="http://schemas.openxmlformats.org/officeDocument/2006/relationships/slide" Target="slide168.xml"/><Relationship Id="rId3" Type="http://schemas.openxmlformats.org/officeDocument/2006/relationships/slide" Target="slide163.xml"/><Relationship Id="rId7" Type="http://schemas.openxmlformats.org/officeDocument/2006/relationships/slide" Target="slide167.xml"/><Relationship Id="rId2" Type="http://schemas.openxmlformats.org/officeDocument/2006/relationships/slide" Target="slide162.xml"/><Relationship Id="rId1" Type="http://schemas.openxmlformats.org/officeDocument/2006/relationships/slideLayout" Target="../slideLayouts/slideLayout67.xml"/><Relationship Id="rId6" Type="http://schemas.openxmlformats.org/officeDocument/2006/relationships/slide" Target="slide166.xml"/><Relationship Id="rId5" Type="http://schemas.openxmlformats.org/officeDocument/2006/relationships/slide" Target="slide165.xml"/><Relationship Id="rId4" Type="http://schemas.openxmlformats.org/officeDocument/2006/relationships/slide" Target="slide164.xml"/><Relationship Id="rId9" Type="http://schemas.openxmlformats.org/officeDocument/2006/relationships/slide" Target="slide169.xml"/></Relationships>
</file>

<file path=ppt/slides/_rels/slide10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0.xml"/><Relationship Id="rId1" Type="http://schemas.openxmlformats.org/officeDocument/2006/relationships/slideLayout" Target="../slideLayouts/slideLayout67.xml"/><Relationship Id="rId5" Type="http://schemas.openxmlformats.org/officeDocument/2006/relationships/image" Target="../media/image15.jpg"/><Relationship Id="rId4" Type="http://schemas.openxmlformats.org/officeDocument/2006/relationships/image" Target="../media/image14.jpg"/></Relationships>
</file>

<file path=ppt/slides/_rels/slide10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1.xml"/><Relationship Id="rId1" Type="http://schemas.openxmlformats.org/officeDocument/2006/relationships/slideLayout" Target="../slideLayouts/slideLayout67.xml"/></Relationships>
</file>

<file path=ppt/slides/_rels/slide10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7.xml"/></Relationships>
</file>

<file path=ppt/slides/_rels/slide11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67.xml"/><Relationship Id="rId1" Type="http://schemas.openxmlformats.org/officeDocument/2006/relationships/slideLayout" Target="../slideLayouts/slideLayout1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slide" Target="slide112.xml"/><Relationship Id="rId2" Type="http://schemas.openxmlformats.org/officeDocument/2006/relationships/slide" Target="slide111.xml"/><Relationship Id="rId1" Type="http://schemas.openxmlformats.org/officeDocument/2006/relationships/slideLayout" Target="../slideLayouts/slideLayout67.xml"/><Relationship Id="rId5" Type="http://schemas.openxmlformats.org/officeDocument/2006/relationships/slide" Target="slide114.xml"/><Relationship Id="rId4" Type="http://schemas.openxmlformats.org/officeDocument/2006/relationships/slide" Target="slide113.xml"/></Relationships>
</file>

<file path=ppt/slides/_rels/slide18.xml.rels><?xml version="1.0" encoding="UTF-8" standalone="yes"?>
<Relationships xmlns="http://schemas.openxmlformats.org/package/2006/relationships"><Relationship Id="rId3" Type="http://schemas.openxmlformats.org/officeDocument/2006/relationships/slide" Target="slide120.xml"/><Relationship Id="rId2" Type="http://schemas.openxmlformats.org/officeDocument/2006/relationships/slide" Target="slide119.xml"/><Relationship Id="rId1" Type="http://schemas.openxmlformats.org/officeDocument/2006/relationships/slideLayout" Target="../slideLayouts/slideLayout67.xml"/><Relationship Id="rId4" Type="http://schemas.openxmlformats.org/officeDocument/2006/relationships/slide" Target="slide1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hyperlink" Target="http://aka.ms/prepaidtocspguidance" TargetMode="External"/><Relationship Id="rId5" Type="http://schemas.openxmlformats.org/officeDocument/2006/relationships/hyperlink" Target="https://microsoft.sharepoint.com/sites/Infopedia_G01/Pages/DynamicsHub.aspx" TargetMode="External"/><Relationship Id="rId4" Type="http://schemas.openxmlformats.org/officeDocument/2006/relationships/hyperlink" Target="https://partner.microsoft.com/en-US/cloud-solution-provider"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2.xml"/><Relationship Id="rId1" Type="http://schemas.openxmlformats.org/officeDocument/2006/relationships/customXml" Target="../../customXml/item2.xml"/><Relationship Id="rId5" Type="http://schemas.openxmlformats.org/officeDocument/2006/relationships/image" Target="../media/image17.emf"/><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2" Type="http://schemas.openxmlformats.org/officeDocument/2006/relationships/hyperlink" Target="https://mbs.microsoft.com/Files/partner/All_Products/PriceOrder/Licensing_Policies/LicenseTransitionCalculator.xlsx" TargetMode="External"/><Relationship Id="rId1" Type="http://schemas.openxmlformats.org/officeDocument/2006/relationships/slideLayout" Target="../slideLayouts/slideLayout6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7.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openxmlformats.org/officeDocument/2006/relationships/hyperlink" Target="https://microsoft.sharepoint.com/sites/Infopedia_G01KC/_layouts/15/WopiFrame.aspx?sourcedoc=%7be45b3761-6d57-4a3f-93f1-27418a79ff7b%7d&amp;action=default&amp;DefaultItemOpen=1" TargetMode="External"/><Relationship Id="rId2" Type="http://schemas.openxmlformats.org/officeDocument/2006/relationships/hyperlink" Target="https://microsoft.sharepoint.com/sites/infopedia/pages/layouts/KCDoc.aspx?k=G01KC-1-17227" TargetMode="External"/><Relationship Id="rId1" Type="http://schemas.openxmlformats.org/officeDocument/2006/relationships/slideLayout" Target="../slideLayouts/slideLayout4.xml"/><Relationship Id="rId5" Type="http://schemas.openxmlformats.org/officeDocument/2006/relationships/hyperlink" Target="https://microsoft.sharepoint.com/sites/Infopedia_G01/Pages/DynamicsHub.aspx" TargetMode="External"/><Relationship Id="rId4" Type="http://schemas.openxmlformats.org/officeDocument/2006/relationships/hyperlink" Target="https://microsoft.sharepoint.com/sites/Infopedia_G01/Pages/Dynamics365Enterprise.aspx"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3" Type="http://schemas.openxmlformats.org/officeDocument/2006/relationships/slide" Target="slide116.xml"/><Relationship Id="rId2" Type="http://schemas.openxmlformats.org/officeDocument/2006/relationships/slide" Target="slide115.xml"/><Relationship Id="rId1" Type="http://schemas.openxmlformats.org/officeDocument/2006/relationships/slideLayout" Target="../slideLayouts/slideLayout67.xml"/><Relationship Id="rId5" Type="http://schemas.openxmlformats.org/officeDocument/2006/relationships/slide" Target="slide118.xml"/><Relationship Id="rId4" Type="http://schemas.openxmlformats.org/officeDocument/2006/relationships/slide" Target="slide117.xml"/></Relationships>
</file>

<file path=ppt/slides/_rels/slide32.xml.rels><?xml version="1.0" encoding="UTF-8" standalone="yes"?>
<Relationships xmlns="http://schemas.openxmlformats.org/package/2006/relationships"><Relationship Id="rId3" Type="http://schemas.openxmlformats.org/officeDocument/2006/relationships/slide" Target="slide112.xml"/><Relationship Id="rId2" Type="http://schemas.openxmlformats.org/officeDocument/2006/relationships/slide" Target="slide111.xml"/><Relationship Id="rId1" Type="http://schemas.openxmlformats.org/officeDocument/2006/relationships/slideLayout" Target="../slideLayouts/slideLayout67.xml"/><Relationship Id="rId5" Type="http://schemas.openxmlformats.org/officeDocument/2006/relationships/slide" Target="slide114.xml"/><Relationship Id="rId4" Type="http://schemas.openxmlformats.org/officeDocument/2006/relationships/slide" Target="slide113.xml"/></Relationships>
</file>

<file path=ppt/slides/_rels/slide33.xml.rels><?xml version="1.0" encoding="UTF-8" standalone="yes"?>
<Relationships xmlns="http://schemas.openxmlformats.org/package/2006/relationships"><Relationship Id="rId3" Type="http://schemas.openxmlformats.org/officeDocument/2006/relationships/slide" Target="slide120.xml"/><Relationship Id="rId2" Type="http://schemas.openxmlformats.org/officeDocument/2006/relationships/slide" Target="slide119.xml"/><Relationship Id="rId1" Type="http://schemas.openxmlformats.org/officeDocument/2006/relationships/slideLayout" Target="../slideLayouts/slideLayout67.xml"/><Relationship Id="rId4" Type="http://schemas.openxmlformats.org/officeDocument/2006/relationships/slide" Target="slide12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7.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hyperlink" Target="https://go.microsoft.com/fwlink/?linkid=831667" TargetMode="External"/><Relationship Id="rId4" Type="http://schemas.openxmlformats.org/officeDocument/2006/relationships/hyperlink" Target="https://microsoft.sharepoint.com/sites/Infopedia_G01/Pages/DynamicsHub.aspx" TargetMode="Externa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xml"/><Relationship Id="rId1" Type="http://schemas.openxmlformats.org/officeDocument/2006/relationships/customXml" Target="../../customXml/item9.xml"/><Relationship Id="rId5" Type="http://schemas.openxmlformats.org/officeDocument/2006/relationships/image" Target="../media/image17.emf"/><Relationship Id="rId4" Type="http://schemas.openxmlformats.org/officeDocument/2006/relationships/notesSlide" Target="../notesSlides/notesSlide23.xml"/></Relationships>
</file>

<file path=ppt/slides/_rels/slide37.xml.rels><?xml version="1.0" encoding="UTF-8" standalone="yes"?>
<Relationships xmlns="http://schemas.openxmlformats.org/package/2006/relationships"><Relationship Id="rId2" Type="http://schemas.openxmlformats.org/officeDocument/2006/relationships/hyperlink" Target="https://mbs.microsoft.com/Files/partner/All_Products/PriceOrder/Licensing_Policies/LicenseTransitionCalculator.xlsx" TargetMode="Externa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44.xml.rels><?xml version="1.0" encoding="UTF-8" standalone="yes"?>
<Relationships xmlns="http://schemas.openxmlformats.org/package/2006/relationships"><Relationship Id="rId3" Type="http://schemas.openxmlformats.org/officeDocument/2006/relationships/hyperlink" Target="https://microsoft.sharepoint.com/sites/infopedia/pages/layouts/KCDoc.aspx?k=G01KC-1-18882" TargetMode="External"/><Relationship Id="rId2" Type="http://schemas.openxmlformats.org/officeDocument/2006/relationships/image" Target="../media/image18.png"/><Relationship Id="rId1" Type="http://schemas.openxmlformats.org/officeDocument/2006/relationships/slideLayout" Target="../slideLayouts/slideLayout58.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microsoft.sharepoint.com/sites/infopedia/pages/layouts/KCDoc.aspx?k=G01KC-1-18882" TargetMode="External"/><Relationship Id="rId1" Type="http://schemas.openxmlformats.org/officeDocument/2006/relationships/slideLayout" Target="../slideLayouts/slideLayout58.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microsoft.sharepoint.com/sites/infopedia/pages/layouts/KCDoc.aspx?k=G01KC-1-18882" TargetMode="External"/><Relationship Id="rId1" Type="http://schemas.openxmlformats.org/officeDocument/2006/relationships/slideLayout" Target="../slideLayouts/slideLayout58.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microsoft.sharepoint.com/sites/infopedia/pages/layouts/KCDoc.aspx?k=G01KC-1-18882" TargetMode="External"/><Relationship Id="rId1" Type="http://schemas.openxmlformats.org/officeDocument/2006/relationships/slideLayout" Target="../slideLayouts/slideLayout58.xml"/></Relationships>
</file>

<file path=ppt/slides/_rels/slide4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microsoft.sharepoint.com/sites/infopedia/pages/layouts/KCDoc.aspx?k=G01KC-1-18882" TargetMode="External"/><Relationship Id="rId1" Type="http://schemas.openxmlformats.org/officeDocument/2006/relationships/slideLayout" Target="../slideLayouts/slideLayout5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hyperlink" Target="https://microsoft.sharepoint.com/sites/Infopedia_G01/Pages/DynamicsHub.aspx" TargetMode="Externa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xml"/><Relationship Id="rId1" Type="http://schemas.openxmlformats.org/officeDocument/2006/relationships/customXml" Target="../../customXml/item3.xml"/><Relationship Id="rId5" Type="http://schemas.openxmlformats.org/officeDocument/2006/relationships/image" Target="../media/image17.emf"/><Relationship Id="rId4" Type="http://schemas.openxmlformats.org/officeDocument/2006/relationships/notesSlide" Target="../notesSlides/notesSlide31.xml"/></Relationships>
</file>

<file path=ppt/slides/_rels/slide52.xml.rels><?xml version="1.0" encoding="UTF-8" standalone="yes"?>
<Relationships xmlns="http://schemas.openxmlformats.org/package/2006/relationships"><Relationship Id="rId2" Type="http://schemas.openxmlformats.org/officeDocument/2006/relationships/hyperlink" Target="https://mbs.microsoft.com/Files/partner/All_Products/PriceOrder/Licensing_Policies/LicenseTransitionCalculator.xlsx" TargetMode="Externa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9.xml.rels><?xml version="1.0" encoding="UTF-8" standalone="yes"?>
<Relationships xmlns="http://schemas.openxmlformats.org/package/2006/relationships"><Relationship Id="rId3" Type="http://schemas.openxmlformats.org/officeDocument/2006/relationships/slide" Target="slide116.xml"/><Relationship Id="rId2" Type="http://schemas.openxmlformats.org/officeDocument/2006/relationships/slide" Target="slide115.xml"/><Relationship Id="rId1" Type="http://schemas.openxmlformats.org/officeDocument/2006/relationships/slideLayout" Target="../slideLayouts/slideLayout67.xml"/><Relationship Id="rId5" Type="http://schemas.openxmlformats.org/officeDocument/2006/relationships/slide" Target="slide118.xml"/><Relationship Id="rId4" Type="http://schemas.openxmlformats.org/officeDocument/2006/relationships/slide" Target="slide11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jp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tags" Target="../tags/tag5.xml"/><Relationship Id="rId1" Type="http://schemas.openxmlformats.org/officeDocument/2006/relationships/customXml" Target="../../customXml/item8.xml"/><Relationship Id="rId4" Type="http://schemas.openxmlformats.org/officeDocument/2006/relationships/notesSlide" Target="../notesSlides/notesSlide37.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tags" Target="../tags/tag6.xml"/><Relationship Id="rId1" Type="http://schemas.openxmlformats.org/officeDocument/2006/relationships/customXml" Target="../../customXml/item1.xml"/><Relationship Id="rId5" Type="http://schemas.openxmlformats.org/officeDocument/2006/relationships/image" Target="../media/image17.emf"/><Relationship Id="rId4" Type="http://schemas.openxmlformats.org/officeDocument/2006/relationships/notesSlide" Target="../notesSlides/notesSlide38.xml"/></Relationships>
</file>

<file path=ppt/slides/_rels/slide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6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7.xml"/></Relationships>
</file>

<file path=ppt/slides/_rels/slide64.xml.rels><?xml version="1.0" encoding="UTF-8" standalone="yes"?>
<Relationships xmlns="http://schemas.openxmlformats.org/package/2006/relationships"><Relationship Id="rId3" Type="http://schemas.openxmlformats.org/officeDocument/2006/relationships/hyperlink" Target="https://mbs.microsoft.com/customersource/Global/news-events/news-events/news/MicrosoftDynamics365" TargetMode="External"/><Relationship Id="rId2" Type="http://schemas.openxmlformats.org/officeDocument/2006/relationships/hyperlink" Target="https://microsoft.sharepoint.com/sites/Infopedia_G01KC/KCDOCs/Forms/SMSG%20KM%20Document%20Set%20Open%20Attributes/docsethomepage.aspx?ID=17177&amp;FolderCTID=0x0120D520000E4CB7077FEE4FF7AE86D4A500EEC7800100F14E720AC073BC4B9BD4D528DEAE622B01007A57C3A10BA1AF478A90FE8B0137C564&amp;List=b3bc04a5-d503-43b1-b98c-a8cf663329d9&amp;RootFolder=/sites/Infopedia_G01KC/KCDOCs/Announcing%20Microsoft%20Dynamics%20365&amp;RecSrc=/sites/Infopedia_G01KC/KCDOCs/Announcing%20Microsoft%20Dynamics%20365" TargetMode="External"/><Relationship Id="rId1" Type="http://schemas.openxmlformats.org/officeDocument/2006/relationships/slideLayout" Target="../slideLayouts/slideLayout67.xml"/></Relationships>
</file>

<file path=ppt/slides/_rels/slide65.xml.rels><?xml version="1.0" encoding="UTF-8" standalone="yes"?>
<Relationships xmlns="http://schemas.openxmlformats.org/package/2006/relationships"><Relationship Id="rId3" Type="http://schemas.openxmlformats.org/officeDocument/2006/relationships/hyperlink" Target="https://microsoft.sharepoint.com/sites/Infopedia_G01/Pages/DynamicsHub.aspx" TargetMode="External"/><Relationship Id="rId2" Type="http://schemas.openxmlformats.org/officeDocument/2006/relationships/notesSlide" Target="../notesSlides/notesSlide41.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7.xml"/></Relationships>
</file>

<file path=ppt/slides/_rels/slide6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3.xml"/><Relationship Id="rId1" Type="http://schemas.openxmlformats.org/officeDocument/2006/relationships/slideLayout" Target="../slideLayouts/slideLayout5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2.xml.rels><?xml version="1.0" encoding="UTF-8" standalone="yes"?>
<Relationships xmlns="http://schemas.openxmlformats.org/package/2006/relationships"><Relationship Id="rId3" Type="http://schemas.openxmlformats.org/officeDocument/2006/relationships/slide" Target="slide156.xml"/><Relationship Id="rId7" Type="http://schemas.openxmlformats.org/officeDocument/2006/relationships/slide" Target="slide131.xml"/><Relationship Id="rId2" Type="http://schemas.openxmlformats.org/officeDocument/2006/relationships/slide" Target="slide126.xml"/><Relationship Id="rId1" Type="http://schemas.openxmlformats.org/officeDocument/2006/relationships/slideLayout" Target="../slideLayouts/slideLayout67.xml"/><Relationship Id="rId6" Type="http://schemas.openxmlformats.org/officeDocument/2006/relationships/slide" Target="slide130.xml"/><Relationship Id="rId5" Type="http://schemas.openxmlformats.org/officeDocument/2006/relationships/slide" Target="slide129.xml"/><Relationship Id="rId4" Type="http://schemas.openxmlformats.org/officeDocument/2006/relationships/slide" Target="slide15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7.xml"/></Relationships>
</file>

<file path=ppt/slides/_rels/slide74.xml.rels><?xml version="1.0" encoding="UTF-8" standalone="yes"?>
<Relationships xmlns="http://schemas.openxmlformats.org/package/2006/relationships"><Relationship Id="rId3" Type="http://schemas.openxmlformats.org/officeDocument/2006/relationships/hyperlink" Target="https://mbs.microsoft.com/customersource/Global/news-events/news-events/news/MicrosoftDynamics365" TargetMode="External"/><Relationship Id="rId2" Type="http://schemas.openxmlformats.org/officeDocument/2006/relationships/hyperlink" Target="https://microsoft.sharepoint.com/sites/Infopedia_G01KC/KCDOCs/Forms/SMSG%20KM%20Document%20Set%20Open%20Attributes/docsethomepage.aspx?ID=17177&amp;FolderCTID=0x0120D520000E4CB7077FEE4FF7AE86D4A500EEC7800100F14E720AC073BC4B9BD4D528DEAE622B01007A57C3A10BA1AF478A90FE8B0137C564&amp;List=b3bc04a5-d503-43b1-b98c-a8cf663329d9&amp;RootFolder=/sites/Infopedia_G01KC/KCDOCs/Announcing%20Microsoft%20Dynamics%20365&amp;RecSrc=/sites/Infopedia_G01KC/KCDOCs/Announcing%20Microsoft%20Dynamics%20365" TargetMode="External"/><Relationship Id="rId1" Type="http://schemas.openxmlformats.org/officeDocument/2006/relationships/slideLayout" Target="../slideLayouts/slideLayout67.xml"/></Relationships>
</file>

<file path=ppt/slides/_rels/slide7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s://microsoft.sharepoint.com/sites/Infopedia_G01/Pages/DynamicsHub.aspx" TargetMode="External"/><Relationship Id="rId1" Type="http://schemas.openxmlformats.org/officeDocument/2006/relationships/slideLayout" Target="../slideLayouts/slideLayout67.xml"/><Relationship Id="rId4" Type="http://schemas.openxmlformats.org/officeDocument/2006/relationships/image" Target="../media/image15.jpg"/></Relationships>
</file>

<file path=ppt/slides/_rels/slide7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9.xml.rels><?xml version="1.0" encoding="UTF-8" standalone="yes"?>
<Relationships xmlns="http://schemas.openxmlformats.org/package/2006/relationships"><Relationship Id="rId8" Type="http://schemas.openxmlformats.org/officeDocument/2006/relationships/slide" Target="slide138.xml"/><Relationship Id="rId3" Type="http://schemas.openxmlformats.org/officeDocument/2006/relationships/slide" Target="slide123.xml"/><Relationship Id="rId7" Type="http://schemas.openxmlformats.org/officeDocument/2006/relationships/slide" Target="slide137.xml"/><Relationship Id="rId2" Type="http://schemas.openxmlformats.org/officeDocument/2006/relationships/slide" Target="slide122.xml"/><Relationship Id="rId1" Type="http://schemas.openxmlformats.org/officeDocument/2006/relationships/slideLayout" Target="../slideLayouts/slideLayout67.xml"/><Relationship Id="rId6" Type="http://schemas.openxmlformats.org/officeDocument/2006/relationships/slide" Target="slide136.xml"/><Relationship Id="rId5" Type="http://schemas.openxmlformats.org/officeDocument/2006/relationships/slide" Target="slide125.xml"/><Relationship Id="rId4" Type="http://schemas.openxmlformats.org/officeDocument/2006/relationships/slide" Target="slide124.xml"/><Relationship Id="rId9" Type="http://schemas.openxmlformats.org/officeDocument/2006/relationships/slide" Target="slide139.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hyperlink" Target="https://microsoft.sharepoint.com/sites/Infopedia_G01/Pages/DynamicsHub.aspx" TargetMode="External"/></Relationships>
</file>

<file path=ppt/slides/_rels/slide80.xml.rels><?xml version="1.0" encoding="UTF-8" standalone="yes"?>
<Relationships xmlns="http://schemas.openxmlformats.org/package/2006/relationships"><Relationship Id="rId8" Type="http://schemas.openxmlformats.org/officeDocument/2006/relationships/slide" Target="slide142.xml"/><Relationship Id="rId3" Type="http://schemas.openxmlformats.org/officeDocument/2006/relationships/slide" Target="slide133.xml"/><Relationship Id="rId7" Type="http://schemas.openxmlformats.org/officeDocument/2006/relationships/slide" Target="slide141.xml"/><Relationship Id="rId2" Type="http://schemas.openxmlformats.org/officeDocument/2006/relationships/slide" Target="slide132.xml"/><Relationship Id="rId1" Type="http://schemas.openxmlformats.org/officeDocument/2006/relationships/slideLayout" Target="../slideLayouts/slideLayout67.xml"/><Relationship Id="rId6" Type="http://schemas.openxmlformats.org/officeDocument/2006/relationships/slide" Target="slide140.xml"/><Relationship Id="rId5" Type="http://schemas.openxmlformats.org/officeDocument/2006/relationships/slide" Target="slide135.xml"/><Relationship Id="rId4" Type="http://schemas.openxmlformats.org/officeDocument/2006/relationships/slide" Target="slide134.xml"/><Relationship Id="rId9" Type="http://schemas.openxmlformats.org/officeDocument/2006/relationships/slide" Target="slide143.xml"/></Relationships>
</file>

<file path=ppt/slides/_rels/slide81.xml.rels><?xml version="1.0" encoding="UTF-8" standalone="yes"?>
<Relationships xmlns="http://schemas.openxmlformats.org/package/2006/relationships"><Relationship Id="rId3" Type="http://schemas.openxmlformats.org/officeDocument/2006/relationships/slide" Target="slide156.xml"/><Relationship Id="rId7" Type="http://schemas.openxmlformats.org/officeDocument/2006/relationships/slide" Target="slide131.xml"/><Relationship Id="rId2" Type="http://schemas.openxmlformats.org/officeDocument/2006/relationships/slide" Target="slide126.xml"/><Relationship Id="rId1" Type="http://schemas.openxmlformats.org/officeDocument/2006/relationships/slideLayout" Target="../slideLayouts/slideLayout67.xml"/><Relationship Id="rId6" Type="http://schemas.openxmlformats.org/officeDocument/2006/relationships/slide" Target="slide130.xml"/><Relationship Id="rId5" Type="http://schemas.openxmlformats.org/officeDocument/2006/relationships/slide" Target="slide129.xml"/><Relationship Id="rId4" Type="http://schemas.openxmlformats.org/officeDocument/2006/relationships/slide" Target="slide15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7.xml"/></Relationships>
</file>

<file path=ppt/slides/_rels/slide83.xml.rels><?xml version="1.0" encoding="UTF-8" standalone="yes"?>
<Relationships xmlns="http://schemas.openxmlformats.org/package/2006/relationships"><Relationship Id="rId3" Type="http://schemas.openxmlformats.org/officeDocument/2006/relationships/hyperlink" Target="https://mbs.microsoft.com/customersource/Global/news-events/news-events/news/MicrosoftDynamics365" TargetMode="External"/><Relationship Id="rId2" Type="http://schemas.openxmlformats.org/officeDocument/2006/relationships/hyperlink" Target="https://microsoft.sharepoint.com/sites/Infopedia_G01KC/KCDOCs/Forms/SMSG%20KM%20Document%20Set%20Open%20Attributes/docsethomepage.aspx?ID=17177&amp;FolderCTID=0x0120D520000E4CB7077FEE4FF7AE86D4A500EEC7800100F14E720AC073BC4B9BD4D528DEAE622B01007A57C3A10BA1AF478A90FE8B0137C564&amp;List=b3bc04a5-d503-43b1-b98c-a8cf663329d9&amp;RootFolder=/sites/Infopedia_G01KC/KCDOCs/Announcing%20Microsoft%20Dynamics%20365&amp;RecSrc=/sites/Infopedia_G01KC/KCDOCs/Announcing%20Microsoft%20Dynamics%20365" TargetMode="External"/><Relationship Id="rId1" Type="http://schemas.openxmlformats.org/officeDocument/2006/relationships/slideLayout" Target="../slideLayouts/slideLayout6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7.xml"/></Relationships>
</file>

<file path=ppt/slides/_rels/slide86.xml.rels><?xml version="1.0" encoding="UTF-8" standalone="yes"?>
<Relationships xmlns="http://schemas.openxmlformats.org/package/2006/relationships"><Relationship Id="rId3" Type="http://schemas.openxmlformats.org/officeDocument/2006/relationships/hyperlink" Target="https://community.dynamics.com/b/msftdynamicsblog/archive/2016/07/13/innovating-with-business-apps-in-the-cloud" TargetMode="External"/><Relationship Id="rId2" Type="http://schemas.openxmlformats.org/officeDocument/2006/relationships/hyperlink" Target="https://mbs.microsoft.com/customersource/Global/news-events/news-events/news/MicrosoftDynamics365" TargetMode="External"/><Relationship Id="rId1" Type="http://schemas.openxmlformats.org/officeDocument/2006/relationships/slideLayout" Target="../slideLayouts/slideLayout67.xml"/></Relationships>
</file>

<file path=ppt/slides/_rels/slide8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s://microsoft.sharepoint.com/sites/Infopedia_G01/Pages/DynamicsHub.aspx" TargetMode="External"/><Relationship Id="rId1" Type="http://schemas.openxmlformats.org/officeDocument/2006/relationships/slideLayout" Target="../slideLayouts/slideLayout67.xml"/><Relationship Id="rId4" Type="http://schemas.openxmlformats.org/officeDocument/2006/relationships/image" Target="../media/image15.jpg"/></Relationships>
</file>

<file path=ppt/slides/_rels/slide8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xml"/><Relationship Id="rId1" Type="http://schemas.openxmlformats.org/officeDocument/2006/relationships/customXml" Target="../../customXml/item4.xml"/><Relationship Id="rId5" Type="http://schemas.openxmlformats.org/officeDocument/2006/relationships/image" Target="../media/image17.emf"/><Relationship Id="rId4" Type="http://schemas.openxmlformats.org/officeDocument/2006/relationships/notesSlide" Target="../notesSlides/notesSlide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91.xml.rels><?xml version="1.0" encoding="UTF-8" standalone="yes"?>
<Relationships xmlns="http://schemas.openxmlformats.org/package/2006/relationships"><Relationship Id="rId3" Type="http://schemas.openxmlformats.org/officeDocument/2006/relationships/slide" Target="slide145.xml"/><Relationship Id="rId2" Type="http://schemas.openxmlformats.org/officeDocument/2006/relationships/slide" Target="slide144.xml"/><Relationship Id="rId1" Type="http://schemas.openxmlformats.org/officeDocument/2006/relationships/slideLayout" Target="../slideLayouts/slideLayout67.xml"/><Relationship Id="rId5" Type="http://schemas.openxmlformats.org/officeDocument/2006/relationships/slide" Target="slide151.xml"/><Relationship Id="rId4" Type="http://schemas.openxmlformats.org/officeDocument/2006/relationships/slide" Target="slide150.xml"/></Relationships>
</file>

<file path=ppt/slides/_rels/slide92.xml.rels><?xml version="1.0" encoding="UTF-8" standalone="yes"?>
<Relationships xmlns="http://schemas.openxmlformats.org/package/2006/relationships"><Relationship Id="rId8" Type="http://schemas.openxmlformats.org/officeDocument/2006/relationships/slide" Target="slide154.xml"/><Relationship Id="rId3" Type="http://schemas.openxmlformats.org/officeDocument/2006/relationships/slide" Target="slide147.xml"/><Relationship Id="rId7" Type="http://schemas.openxmlformats.org/officeDocument/2006/relationships/slide" Target="slide153.xml"/><Relationship Id="rId2" Type="http://schemas.openxmlformats.org/officeDocument/2006/relationships/slide" Target="slide146.xml"/><Relationship Id="rId1" Type="http://schemas.openxmlformats.org/officeDocument/2006/relationships/slideLayout" Target="../slideLayouts/slideLayout67.xml"/><Relationship Id="rId6" Type="http://schemas.openxmlformats.org/officeDocument/2006/relationships/slide" Target="slide152.xml"/><Relationship Id="rId5" Type="http://schemas.openxmlformats.org/officeDocument/2006/relationships/slide" Target="slide149.xml"/><Relationship Id="rId4" Type="http://schemas.openxmlformats.org/officeDocument/2006/relationships/slide" Target="slide148.xml"/><Relationship Id="rId9" Type="http://schemas.openxmlformats.org/officeDocument/2006/relationships/slide" Target="slide155.xml"/></Relationships>
</file>

<file path=ppt/slides/_rels/slide93.xml.rels><?xml version="1.0" encoding="UTF-8" standalone="yes"?>
<Relationships xmlns="http://schemas.openxmlformats.org/package/2006/relationships"><Relationship Id="rId3" Type="http://schemas.openxmlformats.org/officeDocument/2006/relationships/slide" Target="slide156.xml"/><Relationship Id="rId7" Type="http://schemas.openxmlformats.org/officeDocument/2006/relationships/slide" Target="slide131.xml"/><Relationship Id="rId2" Type="http://schemas.openxmlformats.org/officeDocument/2006/relationships/slide" Target="slide126.xml"/><Relationship Id="rId1" Type="http://schemas.openxmlformats.org/officeDocument/2006/relationships/slideLayout" Target="../slideLayouts/slideLayout67.xml"/><Relationship Id="rId6" Type="http://schemas.openxmlformats.org/officeDocument/2006/relationships/slide" Target="slide130.xml"/><Relationship Id="rId5" Type="http://schemas.openxmlformats.org/officeDocument/2006/relationships/slide" Target="slide129.xml"/><Relationship Id="rId4" Type="http://schemas.openxmlformats.org/officeDocument/2006/relationships/slide" Target="slide15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7.xml"/></Relationships>
</file>

<file path=ppt/slides/_rels/slide9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5.xml"/><Relationship Id="rId1" Type="http://schemas.openxmlformats.org/officeDocument/2006/relationships/slideLayout" Target="../slideLayouts/slideLayout67.xml"/><Relationship Id="rId4" Type="http://schemas.openxmlformats.org/officeDocument/2006/relationships/image" Target="../media/image15.jp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2.xml"/></Relationships>
</file>

<file path=ppt/slides/_rels/slide98.xml.rels><?xml version="1.0" encoding="UTF-8" standalone="yes"?>
<Relationships xmlns="http://schemas.openxmlformats.org/package/2006/relationships"><Relationship Id="rId2" Type="http://schemas.openxmlformats.org/officeDocument/2006/relationships/hyperlink" Target="https://mbs.microsoft.com/customersource/Global/news-events/news-events/news/MicrosoftDynamics365" TargetMode="External"/><Relationship Id="rId1" Type="http://schemas.openxmlformats.org/officeDocument/2006/relationships/slideLayout" Target="../slideLayouts/slideLayout67.xml"/></Relationships>
</file>

<file path=ppt/slides/_rels/slide9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s://microsoft.sharepoint.com/sites/Infopedia_G01/Pages/DynamicsHub.aspx" TargetMode="External"/><Relationship Id="rId1" Type="http://schemas.openxmlformats.org/officeDocument/2006/relationships/slideLayout" Target="../slideLayouts/slideLayout67.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39" y="2084172"/>
            <a:ext cx="11653523" cy="1514261"/>
          </a:xfrm>
        </p:spPr>
        <p:txBody>
          <a:bodyPr/>
          <a:lstStyle/>
          <a:p>
            <a:r>
              <a:rPr lang="en-US" sz="4800" dirty="0"/>
              <a:t>Existing Customers – </a:t>
            </a:r>
            <a:br>
              <a:rPr lang="en-US" sz="4800" dirty="0"/>
            </a:br>
            <a:r>
              <a:rPr lang="en-US" sz="4800" dirty="0"/>
              <a:t>Dynamics 365 Field Transition Toolkit</a:t>
            </a:r>
          </a:p>
        </p:txBody>
      </p:sp>
    </p:spTree>
    <p:extLst>
      <p:ext uri="{BB962C8B-B14F-4D97-AF65-F5344CB8AC3E}">
        <p14:creationId xmlns:p14="http://schemas.microsoft.com/office/powerpoint/2010/main" val="377118681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a:t>Discuss what licenses your users require?</a:t>
            </a:r>
          </a:p>
        </p:txBody>
      </p:sp>
      <p:graphicFrame>
        <p:nvGraphicFramePr>
          <p:cNvPr id="5" name="Table 4"/>
          <p:cNvGraphicFramePr>
            <a:graphicFrameLocks noGrp="1"/>
          </p:cNvGraphicFramePr>
          <p:nvPr>
            <p:extLst>
              <p:ext uri="{D42A27DB-BD31-4B8C-83A1-F6EECF244321}">
                <p14:modId xmlns:p14="http://schemas.microsoft.com/office/powerpoint/2010/main" val="1631342962"/>
              </p:ext>
            </p:extLst>
          </p:nvPr>
        </p:nvGraphicFramePr>
        <p:xfrm>
          <a:off x="1829093" y="3406003"/>
          <a:ext cx="8140701" cy="2528062"/>
        </p:xfrm>
        <a:graphic>
          <a:graphicData uri="http://schemas.openxmlformats.org/drawingml/2006/table">
            <a:tbl>
              <a:tblPr firstRow="1" bandRow="1">
                <a:tableStyleId>{5C22544A-7EE6-4342-B048-85BDC9FD1C3A}</a:tableStyleId>
              </a:tblPr>
              <a:tblGrid>
                <a:gridCol w="1868217">
                  <a:extLst>
                    <a:ext uri="{9D8B030D-6E8A-4147-A177-3AD203B41FA5}">
                      <a16:colId xmlns:a16="http://schemas.microsoft.com/office/drawing/2014/main" val="3324387585"/>
                    </a:ext>
                  </a:extLst>
                </a:gridCol>
                <a:gridCol w="3558917">
                  <a:extLst>
                    <a:ext uri="{9D8B030D-6E8A-4147-A177-3AD203B41FA5}">
                      <a16:colId xmlns:a16="http://schemas.microsoft.com/office/drawing/2014/main" val="2033578959"/>
                    </a:ext>
                  </a:extLst>
                </a:gridCol>
                <a:gridCol w="2713567">
                  <a:extLst>
                    <a:ext uri="{9D8B030D-6E8A-4147-A177-3AD203B41FA5}">
                      <a16:colId xmlns:a16="http://schemas.microsoft.com/office/drawing/2014/main" val="3030141567"/>
                    </a:ext>
                  </a:extLst>
                </a:gridCol>
              </a:tblGrid>
              <a:tr h="629412">
                <a:tc>
                  <a:txBody>
                    <a:bodyPr/>
                    <a:lstStyle/>
                    <a:p>
                      <a:r>
                        <a:rPr lang="en-US" dirty="0"/>
                        <a:t>Current License</a:t>
                      </a:r>
                    </a:p>
                  </a:txBody>
                  <a:tcPr/>
                </a:tc>
                <a:tc>
                  <a:txBody>
                    <a:bodyPr/>
                    <a:lstStyle/>
                    <a:p>
                      <a:r>
                        <a:rPr lang="en-US" dirty="0"/>
                        <a:t>Use Case</a:t>
                      </a:r>
                    </a:p>
                  </a:txBody>
                  <a:tcPr/>
                </a:tc>
                <a:tc>
                  <a:txBody>
                    <a:bodyPr/>
                    <a:lstStyle/>
                    <a:p>
                      <a:r>
                        <a:rPr lang="en-US" dirty="0"/>
                        <a:t>New Dynamics 365 License needed</a:t>
                      </a:r>
                    </a:p>
                  </a:txBody>
                  <a:tcPr/>
                </a:tc>
                <a:extLst>
                  <a:ext uri="{0D108BD9-81ED-4DB2-BD59-A6C34878D82A}">
                    <a16:rowId xmlns:a16="http://schemas.microsoft.com/office/drawing/2014/main" val="3086879945"/>
                  </a:ext>
                </a:extLst>
              </a:tr>
              <a:tr h="898398">
                <a:tc>
                  <a:txBody>
                    <a:bodyPr/>
                    <a:lstStyle/>
                    <a:p>
                      <a:r>
                        <a:rPr lang="en-US" dirty="0"/>
                        <a:t>Basic</a:t>
                      </a:r>
                      <a:r>
                        <a:rPr lang="en-US" baseline="0" dirty="0"/>
                        <a:t> </a:t>
                      </a:r>
                      <a:endParaRPr lang="en-US" dirty="0"/>
                    </a:p>
                  </a:txBody>
                  <a:tcPr/>
                </a:tc>
                <a:tc>
                  <a:txBody>
                    <a:bodyPr/>
                    <a:lstStyle/>
                    <a:p>
                      <a:r>
                        <a:rPr lang="en-US" dirty="0"/>
                        <a:t>Use with Field Service or Project Service add-on</a:t>
                      </a:r>
                    </a:p>
                  </a:txBody>
                  <a:tcPr/>
                </a:tc>
                <a:tc>
                  <a:txBody>
                    <a:bodyPr/>
                    <a:lstStyle/>
                    <a:p>
                      <a:r>
                        <a:rPr lang="en-US" dirty="0"/>
                        <a:t>Dynamics 365 Plan 1 (if more than 1 App</a:t>
                      </a:r>
                      <a:r>
                        <a:rPr lang="en-US" baseline="0" dirty="0"/>
                        <a:t> required) </a:t>
                      </a:r>
                      <a:endParaRPr lang="en-US" dirty="0"/>
                    </a:p>
                  </a:txBody>
                  <a:tcPr/>
                </a:tc>
                <a:extLst>
                  <a:ext uri="{0D108BD9-81ED-4DB2-BD59-A6C34878D82A}">
                    <a16:rowId xmlns:a16="http://schemas.microsoft.com/office/drawing/2014/main" val="769270857"/>
                  </a:ext>
                </a:extLst>
              </a:tr>
              <a:tr h="629412">
                <a:tc>
                  <a:txBody>
                    <a:bodyPr/>
                    <a:lstStyle/>
                    <a:p>
                      <a:r>
                        <a:rPr lang="en-US" dirty="0"/>
                        <a:t>Basic</a:t>
                      </a:r>
                    </a:p>
                  </a:txBody>
                  <a:tcPr/>
                </a:tc>
                <a:tc>
                  <a:txBody>
                    <a:bodyPr/>
                    <a:lstStyle/>
                    <a:p>
                      <a:r>
                        <a:rPr lang="en-US" dirty="0"/>
                        <a:t>No write access required to Cases</a:t>
                      </a:r>
                      <a:r>
                        <a:rPr lang="en-US" baseline="0" dirty="0"/>
                        <a:t> or Leads</a:t>
                      </a:r>
                      <a:endParaRPr lang="en-US" dirty="0"/>
                    </a:p>
                  </a:txBody>
                  <a:tcPr/>
                </a:tc>
                <a:tc>
                  <a:txBody>
                    <a:bodyPr/>
                    <a:lstStyle/>
                    <a:p>
                      <a:r>
                        <a:rPr lang="en-US" dirty="0"/>
                        <a:t>Team Member</a:t>
                      </a:r>
                    </a:p>
                  </a:txBody>
                  <a:tcPr/>
                </a:tc>
                <a:extLst>
                  <a:ext uri="{0D108BD9-81ED-4DB2-BD59-A6C34878D82A}">
                    <a16:rowId xmlns:a16="http://schemas.microsoft.com/office/drawing/2014/main" val="3803567528"/>
                  </a:ext>
                </a:extLst>
              </a:tr>
              <a:tr h="370840">
                <a:tc>
                  <a:txBody>
                    <a:bodyPr/>
                    <a:lstStyle/>
                    <a:p>
                      <a:r>
                        <a:rPr lang="en-US" dirty="0"/>
                        <a:t>Essential</a:t>
                      </a:r>
                    </a:p>
                  </a:txBody>
                  <a:tcPr/>
                </a:tc>
                <a:tc>
                  <a:txBody>
                    <a:bodyPr/>
                    <a:lstStyle/>
                    <a:p>
                      <a:r>
                        <a:rPr lang="en-US" dirty="0"/>
                        <a:t>All use cases</a:t>
                      </a:r>
                    </a:p>
                  </a:txBody>
                  <a:tcPr/>
                </a:tc>
                <a:tc>
                  <a:txBody>
                    <a:bodyPr/>
                    <a:lstStyle/>
                    <a:p>
                      <a:r>
                        <a:rPr lang="en-US" dirty="0"/>
                        <a:t>Team Member</a:t>
                      </a:r>
                    </a:p>
                  </a:txBody>
                  <a:tcPr/>
                </a:tc>
                <a:extLst>
                  <a:ext uri="{0D108BD9-81ED-4DB2-BD59-A6C34878D82A}">
                    <a16:rowId xmlns:a16="http://schemas.microsoft.com/office/drawing/2014/main" val="1025619117"/>
                  </a:ext>
                </a:extLst>
              </a:tr>
            </a:tbl>
          </a:graphicData>
        </a:graphic>
      </p:graphicFrame>
      <p:sp>
        <p:nvSpPr>
          <p:cNvPr id="6" name="TextBox 5"/>
          <p:cNvSpPr txBox="1"/>
          <p:nvPr/>
        </p:nvSpPr>
        <p:spPr>
          <a:xfrm>
            <a:off x="729762" y="1371600"/>
            <a:ext cx="10849707" cy="1757404"/>
          </a:xfrm>
          <a:prstGeom prst="rect">
            <a:avLst/>
          </a:prstGeom>
          <a:noFill/>
        </p:spPr>
        <p:txBody>
          <a:bodyPr wrap="square" lIns="182880" tIns="146304" rIns="182880" bIns="146304" rtlCol="0">
            <a:spAutoFit/>
          </a:bodyPr>
          <a:lstStyle/>
          <a:p>
            <a:pPr marL="342900" indent="-342900">
              <a:lnSpc>
                <a:spcPct val="90000"/>
              </a:lnSpc>
              <a:spcAft>
                <a:spcPts val="600"/>
              </a:spcAft>
              <a:buFont typeface="Wingdings" panose="05000000000000000000" pitchFamily="2" charset="2"/>
              <a:buChar char="§"/>
            </a:pPr>
            <a:r>
              <a:rPr lang="en-US" sz="2000" dirty="0">
                <a:gradFill>
                  <a:gsLst>
                    <a:gs pos="2917">
                      <a:schemeClr val="tx1"/>
                    </a:gs>
                    <a:gs pos="30000">
                      <a:schemeClr val="tx1"/>
                    </a:gs>
                  </a:gsLst>
                  <a:lin ang="5400000" scaled="0"/>
                </a:gradFill>
              </a:rPr>
              <a:t>Discuss what user type your customer needs, based on the mapping.  Use the questions below to help assess the needs</a:t>
            </a:r>
          </a:p>
          <a:p>
            <a:pPr marL="342900" indent="-342900">
              <a:lnSpc>
                <a:spcPct val="90000"/>
              </a:lnSpc>
              <a:spcAft>
                <a:spcPts val="600"/>
              </a:spcAft>
              <a:buFont typeface="Wingdings" panose="05000000000000000000" pitchFamily="2" charset="2"/>
              <a:buChar char="§"/>
            </a:pPr>
            <a:r>
              <a:rPr lang="en-US" sz="2000" dirty="0">
                <a:gradFill>
                  <a:gsLst>
                    <a:gs pos="2917">
                      <a:schemeClr val="tx1"/>
                    </a:gs>
                    <a:gs pos="30000">
                      <a:schemeClr val="tx1"/>
                    </a:gs>
                  </a:gsLst>
                  <a:lin ang="5400000" scaled="0"/>
                </a:gradFill>
              </a:rPr>
              <a:t>Use the transition calculator to assist in the assessment (</a:t>
            </a:r>
            <a:r>
              <a:rPr lang="en-US" sz="2000" u="sng" dirty="0">
                <a:hlinkClick r:id="rId2"/>
              </a:rPr>
              <a:t>https://mbs.microsoft.com/Files/partner/All_Products/PriceOrder/Licensing_Policies/LicenseTransitionCalculator.xlsx</a:t>
            </a:r>
            <a:r>
              <a:rPr lang="en-US" sz="2000" dirty="0">
                <a:gradFill>
                  <a:gsLst>
                    <a:gs pos="2917">
                      <a:schemeClr val="tx1"/>
                    </a:gs>
                    <a:gs pos="30000">
                      <a:schemeClr val="tx1"/>
                    </a:gs>
                  </a:gsLst>
                  <a:lin ang="5400000" scaled="0"/>
                </a:gradFill>
              </a:rPr>
              <a:t>)  </a:t>
            </a:r>
          </a:p>
        </p:txBody>
      </p:sp>
    </p:spTree>
    <p:extLst>
      <p:ext uri="{BB962C8B-B14F-4D97-AF65-F5344CB8AC3E}">
        <p14:creationId xmlns:p14="http://schemas.microsoft.com/office/powerpoint/2010/main" val="3034849510"/>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81129" y="1690167"/>
            <a:ext cx="11653523" cy="849463"/>
          </a:xfrm>
        </p:spPr>
        <p:txBody>
          <a:bodyPr/>
          <a:lstStyle/>
          <a:p>
            <a:pPr marL="0" indent="0">
              <a:buNone/>
            </a:pPr>
            <a:r>
              <a:rPr lang="en-US" sz="2400" dirty="0"/>
              <a:t>Existing NAV, GP, &amp; SL On-Premises Customers can get up to 40% off when they transition to Microsoft Dynamics 365 for Financials</a:t>
            </a:r>
          </a:p>
        </p:txBody>
      </p:sp>
      <p:sp>
        <p:nvSpPr>
          <p:cNvPr id="3" name="Title 2"/>
          <p:cNvSpPr>
            <a:spLocks noGrp="1"/>
          </p:cNvSpPr>
          <p:nvPr>
            <p:ph type="title"/>
          </p:nvPr>
        </p:nvSpPr>
        <p:spPr>
          <a:xfrm>
            <a:off x="271557" y="355784"/>
            <a:ext cx="11655840" cy="1310689"/>
          </a:xfrm>
          <a:solidFill>
            <a:schemeClr val="accent2"/>
          </a:solidFill>
        </p:spPr>
        <p:txBody>
          <a:bodyPr anchor="ctr"/>
          <a:lstStyle/>
          <a:p>
            <a:pPr algn="ctr"/>
            <a:r>
              <a:rPr lang="en-US" sz="3600" dirty="0">
                <a:solidFill>
                  <a:schemeClr val="bg1"/>
                </a:solidFill>
              </a:rPr>
              <a:t>ERP SMB On-Premises      Dynamics 365 Transition Pricing</a:t>
            </a:r>
          </a:p>
        </p:txBody>
      </p:sp>
      <p:sp>
        <p:nvSpPr>
          <p:cNvPr id="5" name="Text Placeholder 1"/>
          <p:cNvSpPr txBox="1">
            <a:spLocks/>
          </p:cNvSpPr>
          <p:nvPr/>
        </p:nvSpPr>
        <p:spPr>
          <a:xfrm>
            <a:off x="1288781" y="2504202"/>
            <a:ext cx="9184898" cy="1883593"/>
          </a:xfrm>
          <a:prstGeom prst="rect">
            <a:avLst/>
          </a:prstGeom>
        </p:spPr>
        <p:txBody>
          <a:bodyPr vert="horz" wrap="square" lIns="146304" tIns="91440" rIns="146304" bIns="91440" rtlCol="0">
            <a:sp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a:defRPr/>
            </a:pPr>
            <a:r>
              <a:rPr lang="en-US" sz="1600" dirty="0"/>
              <a:t>Offer available starting 11/1/2016 in </a:t>
            </a:r>
            <a:r>
              <a:rPr lang="en-US" sz="1600" dirty="0" err="1"/>
              <a:t>CSP</a:t>
            </a:r>
            <a:r>
              <a:rPr lang="en-US" sz="1600" dirty="0"/>
              <a:t>. Customer must own NAV, GP, or SL prior to 11/1/2016 offer launch.</a:t>
            </a:r>
          </a:p>
          <a:p>
            <a:pPr>
              <a:defRPr/>
            </a:pPr>
            <a:r>
              <a:rPr lang="en-US" sz="1600" dirty="0"/>
              <a:t>Discount applies to the Cloud Add-on and From SA SKUs only. </a:t>
            </a:r>
          </a:p>
          <a:p>
            <a:pPr>
              <a:defRPr/>
            </a:pPr>
            <a:r>
              <a:rPr lang="en-US" sz="1600" dirty="0"/>
              <a:t>NAV, GP, &amp; SL concurrent licensing customers may purchase as many seats of the Add-On/From SA offer as required, but only during the initial purchase. Customers must be active on Enhancement Plan.</a:t>
            </a:r>
          </a:p>
          <a:p>
            <a:pPr>
              <a:defRPr/>
            </a:pPr>
            <a:r>
              <a:rPr lang="en-US" sz="1600" dirty="0"/>
              <a:t>Use “Qualified Offer” Add-on &amp; From SA SKUs to transact. </a:t>
            </a:r>
          </a:p>
        </p:txBody>
      </p:sp>
      <p:sp>
        <p:nvSpPr>
          <p:cNvPr id="6" name="Right Arrow 5"/>
          <p:cNvSpPr/>
          <p:nvPr/>
        </p:nvSpPr>
        <p:spPr bwMode="auto">
          <a:xfrm>
            <a:off x="5085877" y="905760"/>
            <a:ext cx="433574" cy="222245"/>
          </a:xfrm>
          <a:prstGeom prst="rightArrow">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7" name="Chart 6"/>
          <p:cNvGraphicFramePr/>
          <p:nvPr>
            <p:extLst>
              <p:ext uri="{D42A27DB-BD31-4B8C-83A1-F6EECF244321}">
                <p14:modId xmlns:p14="http://schemas.microsoft.com/office/powerpoint/2010/main" val="2693664708"/>
              </p:ext>
            </p:extLst>
          </p:nvPr>
        </p:nvGraphicFramePr>
        <p:xfrm>
          <a:off x="2761849" y="4026204"/>
          <a:ext cx="7529938" cy="254407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8337562" y="3909241"/>
            <a:ext cx="1268617" cy="572464"/>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gradFill>
                  <a:gsLst>
                    <a:gs pos="2917">
                      <a:schemeClr val="tx1"/>
                    </a:gs>
                    <a:gs pos="30000">
                      <a:schemeClr val="tx1"/>
                    </a:gs>
                  </a:gsLst>
                  <a:lin ang="5400000" scaled="0"/>
                </a:gradFill>
                <a:effectLst/>
                <a:uLnTx/>
                <a:uFillTx/>
              </a:rPr>
              <a:t>Full USL</a:t>
            </a:r>
          </a:p>
        </p:txBody>
      </p:sp>
      <p:sp>
        <p:nvSpPr>
          <p:cNvPr id="9" name="TextBox 8"/>
          <p:cNvSpPr txBox="1"/>
          <p:nvPr/>
        </p:nvSpPr>
        <p:spPr>
          <a:xfrm>
            <a:off x="5769880" y="4710491"/>
            <a:ext cx="1303883" cy="4893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dirty="0">
                <a:ln>
                  <a:noFill/>
                </a:ln>
                <a:gradFill>
                  <a:gsLst>
                    <a:gs pos="2917">
                      <a:schemeClr val="tx1"/>
                    </a:gs>
                    <a:gs pos="30000">
                      <a:schemeClr val="tx1"/>
                    </a:gs>
                  </a:gsLst>
                  <a:lin ang="5400000" scaled="0"/>
                </a:gradFill>
                <a:effectLst/>
                <a:uLnTx/>
                <a:uFillTx/>
              </a:rPr>
              <a:t>From SA/EP</a:t>
            </a:r>
          </a:p>
        </p:txBody>
      </p:sp>
      <p:sp>
        <p:nvSpPr>
          <p:cNvPr id="10" name="TextBox 9"/>
          <p:cNvSpPr txBox="1"/>
          <p:nvPr/>
        </p:nvSpPr>
        <p:spPr>
          <a:xfrm>
            <a:off x="3346048" y="4749386"/>
            <a:ext cx="1491434" cy="4893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dirty="0">
                <a:ln>
                  <a:noFill/>
                </a:ln>
                <a:gradFill>
                  <a:gsLst>
                    <a:gs pos="2917">
                      <a:schemeClr val="tx1"/>
                    </a:gs>
                    <a:gs pos="30000">
                      <a:schemeClr val="tx1"/>
                    </a:gs>
                  </a:gsLst>
                  <a:lin ang="5400000" scaled="0"/>
                </a:gradFill>
                <a:effectLst/>
                <a:uLnTx/>
                <a:uFillTx/>
              </a:rPr>
              <a:t>Cloud Add-on</a:t>
            </a:r>
          </a:p>
        </p:txBody>
      </p:sp>
      <p:cxnSp>
        <p:nvCxnSpPr>
          <p:cNvPr id="11" name="Straight Connector 10"/>
          <p:cNvCxnSpPr>
            <a:cxnSpLocks/>
          </p:cNvCxnSpPr>
          <p:nvPr/>
        </p:nvCxnSpPr>
        <p:spPr>
          <a:xfrm flipH="1">
            <a:off x="2626212" y="5199856"/>
            <a:ext cx="5858778" cy="0"/>
          </a:xfrm>
          <a:prstGeom prst="line">
            <a:avLst/>
          </a:prstGeom>
          <a:ln w="19050">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cxnSpLocks/>
          </p:cNvCxnSpPr>
          <p:nvPr/>
        </p:nvCxnSpPr>
        <p:spPr>
          <a:xfrm>
            <a:off x="461473" y="6420751"/>
            <a:ext cx="11292837"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639593" y="4749386"/>
            <a:ext cx="967252" cy="5447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rPr>
              <a:t>~40%</a:t>
            </a:r>
          </a:p>
        </p:txBody>
      </p:sp>
      <p:sp>
        <p:nvSpPr>
          <p:cNvPr id="17" name="TextBox 16"/>
          <p:cNvSpPr txBox="1"/>
          <p:nvPr/>
        </p:nvSpPr>
        <p:spPr>
          <a:xfrm>
            <a:off x="1288781" y="4893505"/>
            <a:ext cx="1569167" cy="517065"/>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lang="en-US" sz="1600" b="1" kern="0" dirty="0">
                <a:gradFill>
                  <a:gsLst>
                    <a:gs pos="2917">
                      <a:schemeClr val="tx1"/>
                    </a:gs>
                    <a:gs pos="30000">
                      <a:schemeClr val="tx1"/>
                    </a:gs>
                  </a:gsLst>
                  <a:lin ang="5400000" scaled="0"/>
                </a:gradFill>
              </a:rPr>
              <a:t>Offer</a:t>
            </a:r>
            <a:r>
              <a:rPr kumimoji="0" lang="en-US" sz="1600" b="1" i="0" u="none" strike="noStrike" kern="0" cap="none" spc="0" normalizeH="0" baseline="0" noProof="0" dirty="0">
                <a:ln>
                  <a:noFill/>
                </a:ln>
                <a:gradFill>
                  <a:gsLst>
                    <a:gs pos="2917">
                      <a:schemeClr val="tx1"/>
                    </a:gs>
                    <a:gs pos="30000">
                      <a:schemeClr val="tx1"/>
                    </a:gs>
                  </a:gsLst>
                  <a:lin ang="5400000" scaled="0"/>
                </a:gradFill>
                <a:effectLst/>
                <a:uLnTx/>
                <a:uFillTx/>
              </a:rPr>
              <a:t> price</a:t>
            </a:r>
          </a:p>
        </p:txBody>
      </p:sp>
      <p:sp>
        <p:nvSpPr>
          <p:cNvPr id="18" name="TextBox 17"/>
          <p:cNvSpPr txBox="1"/>
          <p:nvPr/>
        </p:nvSpPr>
        <p:spPr>
          <a:xfrm>
            <a:off x="-139424" y="6502904"/>
            <a:ext cx="1872500" cy="461665"/>
          </a:xfrm>
          <a:prstGeom prst="rect">
            <a:avLst/>
          </a:prstGeom>
          <a:noFill/>
        </p:spPr>
        <p:txBody>
          <a:bodyPr wrap="none" lIns="182880" tIns="146304" rIns="182880" bIns="146304" rtlCol="0">
            <a:spAutoFit/>
          </a:bodyPr>
          <a:lstStyle/>
          <a:p>
            <a:pPr>
              <a:lnSpc>
                <a:spcPct val="90000"/>
              </a:lnSpc>
              <a:spcAft>
                <a:spcPts val="600"/>
              </a:spcAft>
            </a:pPr>
            <a:r>
              <a:rPr lang="en-US" sz="1200" dirty="0">
                <a:gradFill>
                  <a:gsLst>
                    <a:gs pos="2917">
                      <a:schemeClr val="tx1"/>
                    </a:gs>
                    <a:gs pos="30000">
                      <a:schemeClr val="tx1"/>
                    </a:gs>
                  </a:gsLst>
                  <a:lin ang="5400000" scaled="0"/>
                </a:gradFill>
              </a:rPr>
              <a:t>Microsoft Confidential</a:t>
            </a:r>
          </a:p>
        </p:txBody>
      </p:sp>
    </p:spTree>
    <p:extLst>
      <p:ext uri="{BB962C8B-B14F-4D97-AF65-F5344CB8AC3E}">
        <p14:creationId xmlns:p14="http://schemas.microsoft.com/office/powerpoint/2010/main" val="578274763"/>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97" y="39560"/>
            <a:ext cx="12672414" cy="1107070"/>
          </a:xfrm>
        </p:spPr>
        <p:txBody>
          <a:bodyPr>
            <a:normAutofit/>
          </a:bodyPr>
          <a:lstStyle/>
          <a:p>
            <a:pPr defTabSz="914367"/>
            <a:r>
              <a:rPr lang="en-US" sz="4800" spc="-100" dirty="0">
                <a:ln w="3175">
                  <a:noFill/>
                </a:ln>
                <a:gradFill>
                  <a:gsLst>
                    <a:gs pos="1250">
                      <a:schemeClr val="tx1"/>
                    </a:gs>
                    <a:gs pos="100000">
                      <a:schemeClr val="tx1"/>
                    </a:gs>
                  </a:gsLst>
                  <a:lin ang="5400000" scaled="0"/>
                </a:gradFill>
              </a:rPr>
              <a:t>Existing </a:t>
            </a:r>
            <a:r>
              <a:rPr lang="en-US" sz="3600" spc="-100" dirty="0">
                <a:ln w="3175">
                  <a:noFill/>
                </a:ln>
                <a:gradFill>
                  <a:gsLst>
                    <a:gs pos="1250">
                      <a:schemeClr val="tx1"/>
                    </a:gs>
                    <a:gs pos="100000">
                      <a:schemeClr val="tx1"/>
                    </a:gs>
                  </a:gsLst>
                  <a:lin ang="5400000" scaled="0"/>
                </a:gradFill>
              </a:rPr>
              <a:t>Customer</a:t>
            </a:r>
            <a:r>
              <a:rPr lang="en-US" sz="4800" spc="-100" dirty="0">
                <a:ln w="3175">
                  <a:noFill/>
                </a:ln>
                <a:gradFill>
                  <a:gsLst>
                    <a:gs pos="1250">
                      <a:schemeClr val="tx1"/>
                    </a:gs>
                    <a:gs pos="100000">
                      <a:schemeClr val="tx1"/>
                    </a:gs>
                  </a:gsLst>
                  <a:lin ang="5400000" scaled="0"/>
                </a:gradFill>
              </a:rPr>
              <a:t> Transition Pricing: NAV, GP, SL</a:t>
            </a:r>
            <a:endParaRPr lang="en-US" sz="4800" i="1" spc="-100" dirty="0">
              <a:ln w="3175">
                <a:noFill/>
              </a:ln>
              <a:gradFill>
                <a:gsLst>
                  <a:gs pos="1250">
                    <a:schemeClr val="tx1"/>
                  </a:gs>
                  <a:gs pos="100000">
                    <a:schemeClr val="tx1"/>
                  </a:gs>
                </a:gsLst>
                <a:lin ang="5400000" scaled="0"/>
              </a:gradFill>
            </a:endParaRPr>
          </a:p>
        </p:txBody>
      </p:sp>
      <p:sp>
        <p:nvSpPr>
          <p:cNvPr id="12" name="TextBox 11"/>
          <p:cNvSpPr txBox="1"/>
          <p:nvPr/>
        </p:nvSpPr>
        <p:spPr>
          <a:xfrm>
            <a:off x="1316611" y="6211669"/>
            <a:ext cx="9941305" cy="369332"/>
          </a:xfrm>
          <a:prstGeom prst="rect">
            <a:avLst/>
          </a:prstGeom>
          <a:noFill/>
        </p:spPr>
        <p:txBody>
          <a:bodyPr wrap="square" lIns="0" tIns="0" rIns="0" bIns="0" rtlCol="0">
            <a:spAutoFit/>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effectLst/>
                <a:uLnTx/>
                <a:uFillTx/>
                <a:latin typeface="Calibri" panose="020F0502020204030204"/>
              </a:rPr>
              <a:t>Cloud Add-on &amp; From SA Launching in </a:t>
            </a:r>
            <a:r>
              <a:rPr kumimoji="0" lang="en-US" sz="2400" b="1" i="1" u="none" strike="noStrike" kern="0" cap="none" spc="0" normalizeH="0" baseline="0" noProof="0">
                <a:ln>
                  <a:noFill/>
                </a:ln>
                <a:effectLst/>
                <a:uLnTx/>
                <a:uFillTx/>
                <a:latin typeface="Calibri" panose="020F0502020204030204"/>
              </a:rPr>
              <a:t>CSP Only</a:t>
            </a:r>
            <a:endParaRPr kumimoji="0" lang="en-US" sz="2400" b="1" i="1" u="none" strike="noStrike" kern="0" cap="none" spc="0" normalizeH="0" baseline="0" noProof="0" dirty="0">
              <a:ln>
                <a:noFill/>
              </a:ln>
              <a:effectLst/>
              <a:uLnTx/>
              <a:uFillTx/>
              <a:latin typeface="Calibri" panose="020F0502020204030204"/>
            </a:endParaRPr>
          </a:p>
        </p:txBody>
      </p:sp>
      <p:graphicFrame>
        <p:nvGraphicFramePr>
          <p:cNvPr id="17" name="Table 16"/>
          <p:cNvGraphicFramePr>
            <a:graphicFrameLocks noGrp="1"/>
          </p:cNvGraphicFramePr>
          <p:nvPr>
            <p:extLst>
              <p:ext uri="{D42A27DB-BD31-4B8C-83A1-F6EECF244321}">
                <p14:modId xmlns:p14="http://schemas.microsoft.com/office/powerpoint/2010/main" val="4044891201"/>
              </p:ext>
            </p:extLst>
          </p:nvPr>
        </p:nvGraphicFramePr>
        <p:xfrm>
          <a:off x="208231" y="1343749"/>
          <a:ext cx="11716850" cy="4810847"/>
        </p:xfrm>
        <a:graphic>
          <a:graphicData uri="http://schemas.openxmlformats.org/drawingml/2006/table">
            <a:tbl>
              <a:tblPr firstRow="1">
                <a:tableStyleId>{5C22544A-7EE6-4342-B048-85BDC9FD1C3A}</a:tableStyleId>
              </a:tblPr>
              <a:tblGrid>
                <a:gridCol w="2806573">
                  <a:extLst>
                    <a:ext uri="{9D8B030D-6E8A-4147-A177-3AD203B41FA5}">
                      <a16:colId xmlns:a16="http://schemas.microsoft.com/office/drawing/2014/main" val="20000"/>
                    </a:ext>
                  </a:extLst>
                </a:gridCol>
                <a:gridCol w="3625967">
                  <a:extLst>
                    <a:ext uri="{9D8B030D-6E8A-4147-A177-3AD203B41FA5}">
                      <a16:colId xmlns:a16="http://schemas.microsoft.com/office/drawing/2014/main" val="785167350"/>
                    </a:ext>
                  </a:extLst>
                </a:gridCol>
                <a:gridCol w="1452591">
                  <a:extLst>
                    <a:ext uri="{9D8B030D-6E8A-4147-A177-3AD203B41FA5}">
                      <a16:colId xmlns:a16="http://schemas.microsoft.com/office/drawing/2014/main" val="20001"/>
                    </a:ext>
                  </a:extLst>
                </a:gridCol>
                <a:gridCol w="2100243">
                  <a:extLst>
                    <a:ext uri="{9D8B030D-6E8A-4147-A177-3AD203B41FA5}">
                      <a16:colId xmlns:a16="http://schemas.microsoft.com/office/drawing/2014/main" val="1655034382"/>
                    </a:ext>
                  </a:extLst>
                </a:gridCol>
                <a:gridCol w="1731476">
                  <a:extLst>
                    <a:ext uri="{9D8B030D-6E8A-4147-A177-3AD203B41FA5}">
                      <a16:colId xmlns:a16="http://schemas.microsoft.com/office/drawing/2014/main" val="2433442403"/>
                    </a:ext>
                  </a:extLst>
                </a:gridCol>
              </a:tblGrid>
              <a:tr h="365827">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b="1" i="0" u="none" kern="1200">
                          <a:solidFill>
                            <a:schemeClr val="lt1"/>
                          </a:solidFill>
                          <a:latin typeface="+mn-lt"/>
                          <a:ea typeface="+mn-ea"/>
                          <a:cs typeface="+mn-cs"/>
                        </a:rPr>
                        <a:t>Existing User License</a:t>
                      </a:r>
                      <a:endParaRPr lang="en-US" sz="1800" b="1" i="0" u="none" kern="1200" dirty="0">
                        <a:solidFill>
                          <a:schemeClr val="lt1"/>
                        </a:solidFill>
                        <a:latin typeface="+mn-lt"/>
                        <a:ea typeface="+mn-ea"/>
                        <a:cs typeface="+mn-cs"/>
                      </a:endParaRPr>
                    </a:p>
                  </a:txBody>
                  <a:tcPr marL="179285" marR="179285" marT="89642" marB="89642" anchor="ctr">
                    <a:lnL w="12700" cmpd="sng">
                      <a:noFill/>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b="1" i="0" u="none" kern="1200">
                          <a:solidFill>
                            <a:schemeClr val="lt1"/>
                          </a:solidFill>
                          <a:latin typeface="+mn-lt"/>
                          <a:ea typeface="+mn-ea"/>
                          <a:cs typeface="+mn-cs"/>
                        </a:rPr>
                        <a:t>New User License</a:t>
                      </a:r>
                      <a:endParaRPr lang="en-US" sz="1800" b="1" i="0" u="none" kern="1200" dirty="0">
                        <a:solidFill>
                          <a:schemeClr val="lt1"/>
                        </a:solidFill>
                        <a:latin typeface="+mn-lt"/>
                        <a:ea typeface="+mn-ea"/>
                        <a:cs typeface="+mn-cs"/>
                      </a:endParaRPr>
                    </a:p>
                  </a:txBody>
                  <a:tcPr marL="179285" marR="179285" marT="89642" marB="89642"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800" b="1" i="0" u="none" kern="1200" dirty="0">
                          <a:solidFill>
                            <a:schemeClr val="lt1"/>
                          </a:solidFill>
                          <a:latin typeface="+mn-lt"/>
                          <a:ea typeface="+mn-ea"/>
                          <a:cs typeface="+mn-cs"/>
                        </a:rPr>
                        <a:t>From SA/BREP</a:t>
                      </a:r>
                    </a:p>
                  </a:txBody>
                  <a:tcPr marL="179285" marR="179285" marT="89642" marB="89642"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800" b="1" kern="1200">
                          <a:solidFill>
                            <a:schemeClr val="lt1"/>
                          </a:solidFill>
                          <a:latin typeface="+mn-lt"/>
                          <a:ea typeface="+mn-ea"/>
                          <a:cs typeface="+mn-cs"/>
                        </a:rPr>
                        <a:t>Cloud Add-on</a:t>
                      </a:r>
                      <a:endParaRPr lang="en-US" sz="1800" b="1" kern="1200" dirty="0">
                        <a:solidFill>
                          <a:schemeClr val="lt1"/>
                        </a:solidFill>
                        <a:latin typeface="+mn-lt"/>
                        <a:ea typeface="+mn-ea"/>
                        <a:cs typeface="+mn-cs"/>
                      </a:endParaRPr>
                    </a:p>
                  </a:txBody>
                  <a:tcPr marL="179285" marR="179285" marT="89642" marB="89642"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800" b="1" kern="1200">
                          <a:solidFill>
                            <a:schemeClr val="lt1"/>
                          </a:solidFill>
                          <a:latin typeface="+mn-lt"/>
                          <a:ea typeface="+mn-ea"/>
                          <a:cs typeface="+mn-cs"/>
                        </a:rPr>
                        <a:t>% Discount Off List </a:t>
                      </a:r>
                      <a:endParaRPr lang="en-US" sz="1800" b="1" kern="1200" dirty="0">
                        <a:solidFill>
                          <a:schemeClr val="lt1"/>
                        </a:solidFill>
                        <a:latin typeface="+mn-lt"/>
                        <a:ea typeface="+mn-ea"/>
                        <a:cs typeface="+mn-cs"/>
                      </a:endParaRPr>
                    </a:p>
                  </a:txBody>
                  <a:tcPr marL="179285" marR="179285" marT="89642" marB="89642" anchor="ctr">
                    <a:lnL w="9525" cap="flat" cmpd="sng" algn="ctr">
                      <a:solidFill>
                        <a:srgbClr val="FFFFFF"/>
                      </a:solidFill>
                      <a:prstDash val="solid"/>
                      <a:round/>
                      <a:headEnd type="none" w="med" len="med"/>
                      <a:tailEnd type="none" w="med" len="med"/>
                    </a:lnL>
                    <a:lnR w="12700" cmpd="sng">
                      <a:noFill/>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440587">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2000" b="0" kern="1200" dirty="0">
                          <a:solidFill>
                            <a:schemeClr val="dk1"/>
                          </a:solidFill>
                          <a:latin typeface="+mn-lt"/>
                          <a:ea typeface="+mn-ea"/>
                          <a:cs typeface="+mn-cs"/>
                        </a:rPr>
                        <a:t>NAV Full CAL</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2000" b="0" kern="1200" dirty="0">
                          <a:solidFill>
                            <a:schemeClr val="dk1"/>
                          </a:solidFill>
                          <a:latin typeface="+mn-lt"/>
                          <a:ea typeface="+mn-ea"/>
                          <a:cs typeface="+mn-cs"/>
                        </a:rPr>
                        <a:t>Dynamics 365 for Financials</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1" kern="1200" dirty="0">
                          <a:solidFill>
                            <a:schemeClr val="dk1"/>
                          </a:solidFill>
                          <a:latin typeface="+mn-lt"/>
                          <a:ea typeface="+mn-ea"/>
                          <a:cs typeface="+mn-cs"/>
                        </a:rPr>
                        <a:t>$24</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0" kern="1200" dirty="0">
                          <a:solidFill>
                            <a:schemeClr val="dk1"/>
                          </a:solidFill>
                          <a:latin typeface="+mn-lt"/>
                          <a:ea typeface="+mn-ea"/>
                          <a:cs typeface="+mn-cs"/>
                        </a:rPr>
                        <a:t>$3 + EP</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0" kern="1200">
                          <a:solidFill>
                            <a:schemeClr val="dk1"/>
                          </a:solidFill>
                          <a:latin typeface="+mn-lt"/>
                          <a:ea typeface="+mn-ea"/>
                          <a:cs typeface="+mn-cs"/>
                        </a:rPr>
                        <a:t>40%/40%</a:t>
                      </a:r>
                      <a:endParaRPr lang="en-US" sz="2000" b="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596167">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05050"/>
                          </a:solidFill>
                          <a:effectLst/>
                          <a:uLnTx/>
                          <a:uFillTx/>
                          <a:latin typeface="Segoe UI"/>
                          <a:ea typeface="+mn-ea"/>
                          <a:cs typeface="+mn-cs"/>
                        </a:rPr>
                        <a:t>NAV Limited CAL</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2000" b="0" kern="1200" dirty="0">
                          <a:solidFill>
                            <a:schemeClr val="dk1"/>
                          </a:solidFill>
                          <a:latin typeface="+mn-lt"/>
                          <a:ea typeface="+mn-ea"/>
                          <a:cs typeface="+mn-cs"/>
                        </a:rPr>
                        <a:t>Dynamics 365 for Financials</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1" kern="1200" dirty="0">
                          <a:solidFill>
                            <a:schemeClr val="dk1"/>
                          </a:solidFill>
                          <a:latin typeface="+mn-lt"/>
                          <a:ea typeface="+mn-ea"/>
                          <a:cs typeface="+mn-cs"/>
                        </a:rPr>
                        <a:t>$24</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latin typeface="+mn-lt"/>
                          <a:ea typeface="+mn-ea"/>
                          <a:cs typeface="+mn-cs"/>
                        </a:rPr>
                        <a:t>$0 +EP</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a:t>
                      </a:r>
                      <a:endParaRPr kumimoji="0" lang="en-US" sz="2000" b="0" i="0" u="none" strike="noStrike" kern="1200" cap="none" spc="0" normalizeH="0" baseline="0" noProof="0" dirty="0">
                        <a:ln>
                          <a:noFill/>
                        </a:ln>
                        <a:solidFill>
                          <a:srgbClr val="505050"/>
                        </a:solidFill>
                        <a:effectLst/>
                        <a:uLnTx/>
                        <a:uFillTx/>
                        <a:latin typeface="Segoe UI"/>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312117748"/>
                  </a:ext>
                </a:extLst>
              </a:tr>
              <a:tr h="596167">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05050"/>
                          </a:solidFill>
                          <a:effectLst/>
                          <a:uLnTx/>
                          <a:uFillTx/>
                          <a:latin typeface="Segoe UI"/>
                          <a:ea typeface="+mn-ea"/>
                          <a:cs typeface="+mn-cs"/>
                        </a:rPr>
                        <a:t>GP Full User CAL</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2000" b="0" kern="1200" dirty="0">
                          <a:solidFill>
                            <a:schemeClr val="dk1"/>
                          </a:solidFill>
                          <a:latin typeface="+mn-lt"/>
                          <a:ea typeface="+mn-ea"/>
                          <a:cs typeface="+mn-cs"/>
                        </a:rPr>
                        <a:t>Dynamics 365 for Financials</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1" kern="1200" dirty="0">
                          <a:solidFill>
                            <a:schemeClr val="dk1"/>
                          </a:solidFill>
                          <a:latin typeface="+mn-lt"/>
                          <a:ea typeface="+mn-ea"/>
                          <a:cs typeface="+mn-cs"/>
                        </a:rPr>
                        <a:t>$24</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latin typeface="+mn-lt"/>
                          <a:ea typeface="+mn-ea"/>
                          <a:cs typeface="+mn-cs"/>
                        </a:rPr>
                        <a:t>$0 +EP</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a:t>
                      </a:r>
                      <a:endParaRPr kumimoji="0" lang="en-US" sz="2000" b="0" i="0" u="none" strike="noStrike" kern="1200" cap="none" spc="0" normalizeH="0" baseline="0" noProof="0" dirty="0">
                        <a:ln>
                          <a:noFill/>
                        </a:ln>
                        <a:solidFill>
                          <a:srgbClr val="505050"/>
                        </a:solidFill>
                        <a:effectLst/>
                        <a:uLnTx/>
                        <a:uFillTx/>
                        <a:latin typeface="Segoe UI"/>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560297692"/>
                  </a:ext>
                </a:extLst>
              </a:tr>
              <a:tr h="539207">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05050"/>
                          </a:solidFill>
                          <a:effectLst/>
                          <a:uLnTx/>
                          <a:uFillTx/>
                          <a:latin typeface="Segoe UI"/>
                          <a:ea typeface="+mn-ea"/>
                          <a:cs typeface="+mn-cs"/>
                        </a:rPr>
                        <a:t>GP Limited User CAL</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2000" b="0" kern="1200" dirty="0">
                          <a:solidFill>
                            <a:schemeClr val="dk1"/>
                          </a:solidFill>
                          <a:latin typeface="+mn-lt"/>
                          <a:ea typeface="+mn-ea"/>
                          <a:cs typeface="+mn-cs"/>
                        </a:rPr>
                        <a:t>Team Members USL</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1" i="0" kern="1200" dirty="0">
                          <a:solidFill>
                            <a:schemeClr val="dk1"/>
                          </a:solidFill>
                          <a:latin typeface="+mn-lt"/>
                          <a:ea typeface="+mn-ea"/>
                          <a:cs typeface="+mn-cs"/>
                        </a:rPr>
                        <a:t>$3</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latin typeface="+mn-lt"/>
                          <a:ea typeface="+mn-ea"/>
                          <a:cs typeface="+mn-cs"/>
                        </a:rPr>
                        <a:t>$0 +EP</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40%/*</a:t>
                      </a:r>
                      <a:endParaRPr kumimoji="0" lang="en-US" sz="2000" b="0" i="0" u="none" strike="noStrike" kern="1200" cap="none" spc="0" normalizeH="0" baseline="0" noProof="0" dirty="0">
                        <a:ln>
                          <a:noFill/>
                        </a:ln>
                        <a:solidFill>
                          <a:srgbClr val="505050"/>
                        </a:solidFill>
                        <a:effectLst/>
                        <a:uLnTx/>
                        <a:uFillTx/>
                        <a:latin typeface="Segoe UI"/>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573793273"/>
                  </a:ext>
                </a:extLst>
              </a:tr>
              <a:tr h="539207">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05050"/>
                          </a:solidFill>
                          <a:effectLst/>
                          <a:uLnTx/>
                          <a:uFillTx/>
                          <a:latin typeface="Segoe UI"/>
                          <a:ea typeface="+mn-ea"/>
                          <a:cs typeface="+mn-cs"/>
                        </a:rPr>
                        <a:t>SL Pro User CAL</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2000" b="0" kern="1200" dirty="0">
                          <a:solidFill>
                            <a:schemeClr val="dk1"/>
                          </a:solidFill>
                          <a:latin typeface="+mn-lt"/>
                          <a:ea typeface="+mn-ea"/>
                          <a:cs typeface="+mn-cs"/>
                        </a:rPr>
                        <a:t>Dynamics 365 for Financials</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1" kern="1200" dirty="0">
                          <a:solidFill>
                            <a:schemeClr val="dk1"/>
                          </a:solidFill>
                          <a:latin typeface="+mn-lt"/>
                          <a:ea typeface="+mn-ea"/>
                          <a:cs typeface="+mn-cs"/>
                        </a:rPr>
                        <a:t>$24</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i="0" kern="1200" dirty="0">
                          <a:solidFill>
                            <a:schemeClr val="dk1"/>
                          </a:solidFill>
                          <a:latin typeface="+mn-lt"/>
                          <a:ea typeface="+mn-ea"/>
                          <a:cs typeface="+mn-cs"/>
                        </a:rPr>
                        <a:t>$3 + EP</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40%/40%</a:t>
                      </a:r>
                      <a:endParaRPr kumimoji="0" lang="en-US" sz="2000" b="0" i="0" u="none" strike="noStrike" kern="1200" cap="none" spc="0" normalizeH="0" baseline="0" noProof="0" dirty="0">
                        <a:ln>
                          <a:noFill/>
                        </a:ln>
                        <a:solidFill>
                          <a:srgbClr val="505050"/>
                        </a:solidFill>
                        <a:effectLst/>
                        <a:uLnTx/>
                        <a:uFillTx/>
                        <a:latin typeface="Segoe UI"/>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12631711"/>
                  </a:ext>
                </a:extLst>
              </a:tr>
              <a:tr h="539207">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05050"/>
                          </a:solidFill>
                          <a:effectLst/>
                          <a:uLnTx/>
                          <a:uFillTx/>
                          <a:latin typeface="Segoe UI"/>
                          <a:ea typeface="+mn-ea"/>
                          <a:cs typeface="+mn-cs"/>
                        </a:rPr>
                        <a:t>SL AM/BE or Standard User </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2000" b="0" kern="1200" dirty="0">
                          <a:solidFill>
                            <a:schemeClr val="dk1"/>
                          </a:solidFill>
                          <a:latin typeface="+mn-lt"/>
                          <a:ea typeface="+mn-ea"/>
                          <a:cs typeface="+mn-cs"/>
                        </a:rPr>
                        <a:t>Dynamics 365 for Financials</a:t>
                      </a:r>
                    </a:p>
                    <a:p>
                      <a:pPr marL="0" marR="0" indent="0" algn="l" defTabSz="932742" rtl="0" eaLnBrk="1" fontAlgn="auto" latinLnBrk="0" hangingPunct="1">
                        <a:lnSpc>
                          <a:spcPct val="100000"/>
                        </a:lnSpc>
                        <a:spcBef>
                          <a:spcPts val="0"/>
                        </a:spcBef>
                        <a:spcAft>
                          <a:spcPts val="0"/>
                        </a:spcAft>
                        <a:buClrTx/>
                        <a:buSzTx/>
                        <a:buFontTx/>
                        <a:buNone/>
                        <a:tabLst/>
                        <a:defRPr/>
                      </a:pPr>
                      <a:endParaRPr lang="en-US" sz="2000" b="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2000" b="1" kern="1200" dirty="0">
                          <a:solidFill>
                            <a:schemeClr val="dk1"/>
                          </a:solidFill>
                          <a:latin typeface="+mn-lt"/>
                          <a:ea typeface="+mn-ea"/>
                          <a:cs typeface="+mn-cs"/>
                        </a:rPr>
                        <a:t>$24</a:t>
                      </a:r>
                    </a:p>
                    <a:p>
                      <a:pPr marL="0" marR="0" indent="0" algn="ctr" defTabSz="932742" rtl="0" eaLnBrk="1" fontAlgn="auto" latinLnBrk="0" hangingPunct="1">
                        <a:lnSpc>
                          <a:spcPct val="100000"/>
                        </a:lnSpc>
                        <a:spcBef>
                          <a:spcPts val="0"/>
                        </a:spcBef>
                        <a:spcAft>
                          <a:spcPts val="0"/>
                        </a:spcAft>
                        <a:buClrTx/>
                        <a:buSzTx/>
                        <a:buFontTx/>
                        <a:buNone/>
                        <a:tabLst/>
                        <a:defRPr/>
                      </a:pPr>
                      <a:endParaRPr lang="en-US" sz="20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latin typeface="+mn-lt"/>
                          <a:ea typeface="+mn-ea"/>
                          <a:cs typeface="+mn-cs"/>
                        </a:rPr>
                        <a:t>$0 +EP</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40%/*</a:t>
                      </a:r>
                      <a:endParaRPr kumimoji="0" lang="en-US" sz="2000" b="0" i="0" u="none" strike="noStrike" kern="1200" cap="none" spc="0" normalizeH="0" baseline="0" noProof="0" dirty="0">
                        <a:ln>
                          <a:noFill/>
                        </a:ln>
                        <a:solidFill>
                          <a:srgbClr val="505050"/>
                        </a:solidFill>
                        <a:effectLst/>
                        <a:uLnTx/>
                        <a:uFillTx/>
                        <a:latin typeface="Segoe UI"/>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759985576"/>
                  </a:ext>
                </a:extLst>
              </a:tr>
              <a:tr h="539207">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05050"/>
                          </a:solidFill>
                          <a:effectLst/>
                          <a:uLnTx/>
                          <a:uFillTx/>
                          <a:latin typeface="Segoe UI"/>
                          <a:ea typeface="+mn-ea"/>
                          <a:cs typeface="+mn-cs"/>
                        </a:rPr>
                        <a:t>SL Light User CAL</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2000" b="0" i="0" kern="1200">
                          <a:solidFill>
                            <a:schemeClr val="dk1"/>
                          </a:solidFill>
                          <a:latin typeface="+mn-lt"/>
                          <a:ea typeface="+mn-ea"/>
                          <a:cs typeface="+mn-cs"/>
                        </a:rPr>
                        <a:t>Team Members USL</a:t>
                      </a:r>
                      <a:endParaRPr lang="en-US" sz="2000" b="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1" i="0" kern="1200" dirty="0">
                          <a:solidFill>
                            <a:schemeClr val="dk1"/>
                          </a:solidFill>
                          <a:latin typeface="+mn-lt"/>
                          <a:ea typeface="+mn-ea"/>
                          <a:cs typeface="+mn-cs"/>
                        </a:rPr>
                        <a:t>$3</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i="0" kern="1200" dirty="0">
                          <a:solidFill>
                            <a:schemeClr val="dk1"/>
                          </a:solidFill>
                          <a:latin typeface="+mn-lt"/>
                          <a:ea typeface="+mn-ea"/>
                          <a:cs typeface="+mn-cs"/>
                        </a:rPr>
                        <a:t>$0 + EP</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05050"/>
                          </a:solidFill>
                          <a:effectLst/>
                          <a:uLnTx/>
                          <a:uFillTx/>
                          <a:latin typeface="Segoe UI"/>
                          <a:ea typeface="+mn-ea"/>
                          <a:cs typeface="+mn-cs"/>
                        </a:rPr>
                        <a:t>40%/*</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00785012"/>
                  </a:ext>
                </a:extLst>
              </a:tr>
            </a:tbl>
          </a:graphicData>
        </a:graphic>
      </p:graphicFrame>
      <p:sp>
        <p:nvSpPr>
          <p:cNvPr id="7" name="Rectangle 6"/>
          <p:cNvSpPr/>
          <p:nvPr/>
        </p:nvSpPr>
        <p:spPr>
          <a:xfrm>
            <a:off x="3381466" y="6488668"/>
            <a:ext cx="5370381" cy="307777"/>
          </a:xfrm>
          <a:prstGeom prst="rect">
            <a:avLst/>
          </a:prstGeom>
        </p:spPr>
        <p:txBody>
          <a:bodyPr wrap="none">
            <a:spAutoFit/>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1400" i="1" u="none" strike="noStrike" kern="0" cap="none" spc="0" normalizeH="0" baseline="0" noProof="0" dirty="0">
                <a:ln>
                  <a:noFill/>
                </a:ln>
                <a:effectLst/>
                <a:uLnTx/>
                <a:uFillTx/>
                <a:latin typeface="Calibri" panose="020F0502020204030204"/>
              </a:rPr>
              <a:t>*Estimated Pricing</a:t>
            </a:r>
            <a:r>
              <a:rPr lang="en-US" sz="1400" i="1" kern="0" dirty="0">
                <a:latin typeface="Calibri" panose="020F0502020204030204"/>
              </a:rPr>
              <a:t> – Add Financials at $0 for these specified user types</a:t>
            </a:r>
            <a:endParaRPr kumimoji="0" lang="en-US" sz="1400" i="1" u="none" strike="noStrike" kern="0" cap="none" spc="0" normalizeH="0" baseline="0" noProof="0" dirty="0">
              <a:ln>
                <a:noFill/>
              </a:ln>
              <a:effectLst/>
              <a:uLnTx/>
              <a:uFillTx/>
              <a:latin typeface="Calibri" panose="020F0502020204030204"/>
            </a:endParaRPr>
          </a:p>
        </p:txBody>
      </p:sp>
      <p:sp>
        <p:nvSpPr>
          <p:cNvPr id="8" name="Rectangle 7"/>
          <p:cNvSpPr/>
          <p:nvPr/>
        </p:nvSpPr>
        <p:spPr bwMode="auto">
          <a:xfrm>
            <a:off x="6648628" y="1016721"/>
            <a:ext cx="5276453" cy="25197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a:ln>
                  <a:noFill/>
                </a:ln>
                <a:gradFill>
                  <a:gsLst>
                    <a:gs pos="0">
                      <a:srgbClr val="FFFFFF"/>
                    </a:gs>
                    <a:gs pos="100000">
                      <a:srgbClr val="FFFFFF"/>
                    </a:gs>
                  </a:gsLst>
                  <a:lin ang="5400000" scaled="0"/>
                </a:gradFill>
                <a:effectLst/>
                <a:uLnTx/>
                <a:uFillTx/>
                <a:ea typeface="Segoe UI" pitchFamily="34" charset="0"/>
                <a:cs typeface="Segoe UI" pitchFamily="34" charset="0"/>
              </a:rPr>
              <a:t>No-Level Price</a:t>
            </a:r>
            <a:endPar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9" name="TextBox 8"/>
          <p:cNvSpPr txBox="1"/>
          <p:nvPr/>
        </p:nvSpPr>
        <p:spPr>
          <a:xfrm>
            <a:off x="-165550" y="6457891"/>
            <a:ext cx="1872500" cy="461665"/>
          </a:xfrm>
          <a:prstGeom prst="rect">
            <a:avLst/>
          </a:prstGeom>
          <a:noFill/>
        </p:spPr>
        <p:txBody>
          <a:bodyPr wrap="none" lIns="182880" tIns="146304" rIns="182880" bIns="146304" rtlCol="0">
            <a:spAutoFit/>
          </a:bodyPr>
          <a:lstStyle/>
          <a:p>
            <a:pPr>
              <a:lnSpc>
                <a:spcPct val="90000"/>
              </a:lnSpc>
              <a:spcAft>
                <a:spcPts val="600"/>
              </a:spcAft>
            </a:pPr>
            <a:r>
              <a:rPr lang="en-US" sz="1200" dirty="0">
                <a:gradFill>
                  <a:gsLst>
                    <a:gs pos="2917">
                      <a:schemeClr val="tx1"/>
                    </a:gs>
                    <a:gs pos="30000">
                      <a:schemeClr val="tx1"/>
                    </a:gs>
                  </a:gsLst>
                  <a:lin ang="5400000" scaled="0"/>
                </a:gradFill>
              </a:rPr>
              <a:t>Microsoft Confidential</a:t>
            </a:r>
          </a:p>
        </p:txBody>
      </p:sp>
    </p:spTree>
    <p:extLst>
      <p:ext uri="{BB962C8B-B14F-4D97-AF65-F5344CB8AC3E}">
        <p14:creationId xmlns:p14="http://schemas.microsoft.com/office/powerpoint/2010/main" val="203831029"/>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11655840" cy="1188911"/>
          </a:xfrm>
        </p:spPr>
        <p:txBody>
          <a:bodyPr/>
          <a:lstStyle/>
          <a:p>
            <a:r>
              <a:rPr lang="en-US" sz="3600" dirty="0">
                <a:solidFill>
                  <a:srgbClr val="5C2D91"/>
                </a:solidFill>
              </a:rPr>
              <a:t>Link to exact SKUs names to use on transition for GP, NAV, and SL On-Premises Customers to CSP</a:t>
            </a:r>
          </a:p>
        </p:txBody>
      </p:sp>
      <p:sp>
        <p:nvSpPr>
          <p:cNvPr id="3" name="TextBox 2"/>
          <p:cNvSpPr txBox="1"/>
          <p:nvPr/>
        </p:nvSpPr>
        <p:spPr>
          <a:xfrm>
            <a:off x="1273322" y="1982624"/>
            <a:ext cx="10391687" cy="3757952"/>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2" action="ppaction://hlinksldjump" tooltip="Right click and select Open Hyperlink"/>
              </a:rPr>
              <a:t>Link</a:t>
            </a:r>
            <a:r>
              <a:rPr lang="en-US" sz="2000" dirty="0">
                <a:gradFill>
                  <a:gsLst>
                    <a:gs pos="2917">
                      <a:schemeClr val="tx1"/>
                    </a:gs>
                    <a:gs pos="30000">
                      <a:schemeClr val="tx1"/>
                    </a:gs>
                  </a:gsLst>
                  <a:lin ang="5400000" scaled="0"/>
                </a:gradFill>
              </a:rPr>
              <a:t> to </a:t>
            </a:r>
            <a:r>
              <a:rPr lang="en-US" sz="2000" dirty="0"/>
              <a:t>Corporate Cloud Add-on SKUs</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3" action="ppaction://hlinksldjump" tooltip="Right click and select Open Hyperlink"/>
              </a:rPr>
              <a:t>Link</a:t>
            </a:r>
            <a:r>
              <a:rPr lang="en-US" sz="2000" dirty="0">
                <a:gradFill>
                  <a:gsLst>
                    <a:gs pos="2917">
                      <a:schemeClr val="tx1"/>
                    </a:gs>
                    <a:gs pos="30000">
                      <a:schemeClr val="tx1"/>
                    </a:gs>
                  </a:gsLst>
                  <a:lin ang="5400000" scaled="0"/>
                </a:gradFill>
              </a:rPr>
              <a:t> to </a:t>
            </a:r>
            <a:r>
              <a:rPr lang="en-US" sz="2000" dirty="0"/>
              <a:t>Faculty Cloud Add-on SKUs</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4" action="ppaction://hlinksldjump" tooltip="Right click and select Open Hyperlink"/>
              </a:rPr>
              <a:t>Link</a:t>
            </a:r>
            <a:r>
              <a:rPr lang="en-US" sz="2000" dirty="0">
                <a:gradFill>
                  <a:gsLst>
                    <a:gs pos="2917">
                      <a:schemeClr val="tx1"/>
                    </a:gs>
                    <a:gs pos="30000">
                      <a:schemeClr val="tx1"/>
                    </a:gs>
                  </a:gsLst>
                  <a:lin ang="5400000" scaled="0"/>
                </a:gradFill>
              </a:rPr>
              <a:t> to </a:t>
            </a:r>
            <a:r>
              <a:rPr lang="en-US" sz="2000" dirty="0"/>
              <a:t>Students Cloud Add-on SKUs</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5" action="ppaction://hlinksldjump" tooltip="Right click and select Open Hyperlink"/>
              </a:rPr>
              <a:t>Link</a:t>
            </a:r>
            <a:r>
              <a:rPr lang="en-US" sz="2000" dirty="0">
                <a:gradFill>
                  <a:gsLst>
                    <a:gs pos="2917">
                      <a:schemeClr val="tx1"/>
                    </a:gs>
                    <a:gs pos="30000">
                      <a:schemeClr val="tx1"/>
                    </a:gs>
                  </a:gsLst>
                  <a:lin ang="5400000" scaled="0"/>
                </a:gradFill>
              </a:rPr>
              <a:t> to </a:t>
            </a:r>
            <a:r>
              <a:rPr lang="en-US" sz="2000" dirty="0"/>
              <a:t>Government Cloud Add-on SKUs</a:t>
            </a:r>
            <a:endParaRPr lang="en-US" sz="2000" dirty="0">
              <a:gradFill>
                <a:gsLst>
                  <a:gs pos="2917">
                    <a:schemeClr val="tx1"/>
                  </a:gs>
                  <a:gs pos="30000">
                    <a:schemeClr val="tx1"/>
                  </a:gs>
                </a:gsLst>
                <a:lin ang="5400000" scaled="0"/>
              </a:gradFill>
            </a:endParaRP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6" action="ppaction://hlinksldjump" tooltip="Right click and select Open Hyperlink"/>
              </a:rPr>
              <a:t>Link</a:t>
            </a:r>
            <a:r>
              <a:rPr lang="en-US" sz="2000" dirty="0">
                <a:gradFill>
                  <a:gsLst>
                    <a:gs pos="2917">
                      <a:schemeClr val="tx1"/>
                    </a:gs>
                    <a:gs pos="30000">
                      <a:schemeClr val="tx1"/>
                    </a:gs>
                  </a:gsLst>
                  <a:lin ang="5400000" scaled="0"/>
                </a:gradFill>
              </a:rPr>
              <a:t> to </a:t>
            </a:r>
            <a:r>
              <a:rPr lang="en-US" sz="2000" dirty="0"/>
              <a:t>Corporate From SA SKUs</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7" action="ppaction://hlinksldjump" tooltip="Right click and select Open Hyperlink"/>
              </a:rPr>
              <a:t>Link</a:t>
            </a:r>
            <a:r>
              <a:rPr lang="en-US" sz="2000" dirty="0">
                <a:gradFill>
                  <a:gsLst>
                    <a:gs pos="2917">
                      <a:schemeClr val="tx1"/>
                    </a:gs>
                    <a:gs pos="30000">
                      <a:schemeClr val="tx1"/>
                    </a:gs>
                  </a:gsLst>
                  <a:lin ang="5400000" scaled="0"/>
                </a:gradFill>
              </a:rPr>
              <a:t> to </a:t>
            </a:r>
            <a:r>
              <a:rPr lang="en-US" sz="2000" dirty="0"/>
              <a:t>Faculty From SA SKUs</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8" action="ppaction://hlinksldjump" tooltip="Right click and select Open Hyperlink"/>
              </a:rPr>
              <a:t>Link</a:t>
            </a:r>
            <a:r>
              <a:rPr lang="en-US" sz="2000" dirty="0">
                <a:gradFill>
                  <a:gsLst>
                    <a:gs pos="2917">
                      <a:schemeClr val="tx1"/>
                    </a:gs>
                    <a:gs pos="30000">
                      <a:schemeClr val="tx1"/>
                    </a:gs>
                  </a:gsLst>
                  <a:lin ang="5400000" scaled="0"/>
                </a:gradFill>
              </a:rPr>
              <a:t> to </a:t>
            </a:r>
            <a:r>
              <a:rPr lang="en-US" sz="2000" dirty="0"/>
              <a:t>Students From SA SKUs</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9" action="ppaction://hlinksldjump" tooltip="Right click and select Open Hyperlink"/>
              </a:rPr>
              <a:t>Link</a:t>
            </a:r>
            <a:r>
              <a:rPr lang="en-US" sz="2000" dirty="0">
                <a:gradFill>
                  <a:gsLst>
                    <a:gs pos="2917">
                      <a:schemeClr val="tx1"/>
                    </a:gs>
                    <a:gs pos="30000">
                      <a:schemeClr val="tx1"/>
                    </a:gs>
                  </a:gsLst>
                  <a:lin ang="5400000" scaled="0"/>
                </a:gradFill>
              </a:rPr>
              <a:t> to </a:t>
            </a:r>
            <a:r>
              <a:rPr lang="en-US" sz="2000" dirty="0"/>
              <a:t>Government From SA SKUs</a:t>
            </a:r>
            <a:endParaRPr lang="en-US" sz="2000" dirty="0">
              <a:gradFill>
                <a:gsLst>
                  <a:gs pos="2917">
                    <a:schemeClr val="tx1"/>
                  </a:gs>
                  <a:gs pos="30000">
                    <a:schemeClr val="tx1"/>
                  </a:gs>
                </a:gsLst>
                <a:lin ang="5400000" scaled="0"/>
              </a:gradFill>
            </a:endParaRPr>
          </a:p>
          <a:p>
            <a:pPr marL="342900" indent="-342900">
              <a:lnSpc>
                <a:spcPct val="90000"/>
              </a:lnSpc>
              <a:spcAft>
                <a:spcPts val="600"/>
              </a:spcAft>
              <a:buFont typeface="Arial" panose="020B0604020202020204" pitchFamily="34" charset="0"/>
              <a:buChar char="•"/>
            </a:pPr>
            <a:endParaRPr lang="en-US" sz="2000" dirty="0">
              <a:gradFill>
                <a:gsLst>
                  <a:gs pos="2917">
                    <a:schemeClr val="tx1"/>
                  </a:gs>
                  <a:gs pos="30000">
                    <a:schemeClr val="tx1"/>
                  </a:gs>
                </a:gsLst>
                <a:lin ang="5400000" scaled="0"/>
              </a:gradFill>
            </a:endParaRPr>
          </a:p>
          <a:p>
            <a:pPr>
              <a:lnSpc>
                <a:spcPct val="90000"/>
              </a:lnSpc>
              <a:spcAft>
                <a:spcPts val="600"/>
              </a:spcAft>
            </a:pPr>
            <a:r>
              <a:rPr lang="en-US" sz="2000" dirty="0">
                <a:gradFill>
                  <a:gsLst>
                    <a:gs pos="2917">
                      <a:schemeClr val="tx1"/>
                    </a:gs>
                    <a:gs pos="30000">
                      <a:schemeClr val="tx1"/>
                    </a:gs>
                  </a:gsLst>
                  <a:lin ang="5400000" scaled="0"/>
                </a:gradFill>
              </a:rPr>
              <a:t>Note: If not in presentation mode right click </a:t>
            </a:r>
            <a:r>
              <a:rPr lang="en-US" sz="2000" u="sng" dirty="0">
                <a:solidFill>
                  <a:schemeClr val="accent3">
                    <a:lumMod val="50000"/>
                    <a:lumOff val="50000"/>
                  </a:schemeClr>
                </a:solidFill>
                <a:latin typeface="Segoe UI Semibold" panose="020B0702040204020203" pitchFamily="34" charset="0"/>
                <a:cs typeface="Segoe UI Semibold" panose="020B0702040204020203" pitchFamily="34" charset="0"/>
              </a:rPr>
              <a:t>Link</a:t>
            </a:r>
            <a:r>
              <a:rPr lang="en-US" sz="2000" dirty="0">
                <a:gradFill>
                  <a:gsLst>
                    <a:gs pos="2917">
                      <a:schemeClr val="tx1"/>
                    </a:gs>
                    <a:gs pos="30000">
                      <a:schemeClr val="tx1"/>
                    </a:gs>
                  </a:gsLst>
                  <a:lin ang="5400000" scaled="0"/>
                </a:gradFill>
              </a:rPr>
              <a:t> and select “Open Hyperlink”</a:t>
            </a:r>
          </a:p>
        </p:txBody>
      </p:sp>
    </p:spTree>
    <p:extLst>
      <p:ext uri="{BB962C8B-B14F-4D97-AF65-F5344CB8AC3E}">
        <p14:creationId xmlns:p14="http://schemas.microsoft.com/office/powerpoint/2010/main" val="204447903"/>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bwMode="auto">
          <a:xfrm>
            <a:off x="1955440" y="1298250"/>
            <a:ext cx="8575079" cy="34556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On Premises Customers</a:t>
            </a: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 name="Title 1"/>
          <p:cNvSpPr>
            <a:spLocks noGrp="1"/>
          </p:cNvSpPr>
          <p:nvPr>
            <p:ph type="title"/>
          </p:nvPr>
        </p:nvSpPr>
        <p:spPr>
          <a:xfrm>
            <a:off x="279179" y="254689"/>
            <a:ext cx="11655840" cy="899665"/>
          </a:xfrm>
        </p:spPr>
        <p:txBody>
          <a:bodyPr/>
          <a:lstStyle/>
          <a:p>
            <a:r>
              <a:rPr lang="en-US" sz="3600" dirty="0"/>
              <a:t>What Are The Existing Customer Options?</a:t>
            </a:r>
          </a:p>
        </p:txBody>
      </p:sp>
      <p:pic>
        <p:nvPicPr>
          <p:cNvPr id="13" name="Picture 2"/>
          <p:cNvPicPr preferRelativeResize="0">
            <a:picLocks noChangeArrowheads="1"/>
          </p:cNvPicPr>
          <p:nvPr/>
        </p:nvPicPr>
        <p:blipFill rotWithShape="1">
          <a:blip r:embed="rId3" cstate="screen">
            <a:extLst>
              <a:ext uri="{28A0092B-C50C-407E-A947-70E740481C1C}">
                <a14:useLocalDpi xmlns:a14="http://schemas.microsoft.com/office/drawing/2010/main" val="0"/>
              </a:ext>
            </a:extLst>
          </a:blip>
          <a:srcRect b="4477"/>
          <a:stretch/>
        </p:blipFill>
        <p:spPr bwMode="auto">
          <a:xfrm>
            <a:off x="1955442" y="2545114"/>
            <a:ext cx="2836844" cy="201906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8" name="Rectangle 17"/>
          <p:cNvSpPr/>
          <p:nvPr/>
        </p:nvSpPr>
        <p:spPr bwMode="auto">
          <a:xfrm>
            <a:off x="4861779" y="1711796"/>
            <a:ext cx="2804331" cy="785191"/>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109696" rIns="45706" bIns="107555" numCol="1" spcCol="0" rtlCol="0" fromWordArt="0" anchor="ctr" anchorCtr="0" forceAA="0" compatLnSpc="1">
            <a:prstTxWarp prst="textNoShape">
              <a:avLst/>
            </a:prstTxWarp>
            <a:noAutofit/>
          </a:bodyPr>
          <a:lstStyle/>
          <a:p>
            <a:pPr marL="0" marR="0" lvl="0" indent="0" algn="ctr" defTabSz="1218067" eaLnBrk="1" fontAlgn="base" latinLnBrk="0" hangingPunct="1">
              <a:lnSpc>
                <a:spcPct val="80000"/>
              </a:lnSpc>
              <a:spcBef>
                <a:spcPct val="0"/>
              </a:spcBef>
              <a:spcAft>
                <a:spcPct val="0"/>
              </a:spcAft>
              <a:buClrTx/>
              <a:buSzTx/>
              <a:buFontTx/>
              <a:buNone/>
              <a:tabLst/>
              <a:defRPr/>
            </a:pPr>
            <a:r>
              <a:rPr kumimoji="0" lang="en-US" sz="1567" b="1" i="0" u="none" strike="noStrike" kern="0" cap="none" spc="-67"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PERPETUAL + CLOUD ADD-ON</a:t>
            </a:r>
          </a:p>
        </p:txBody>
      </p:sp>
      <p:sp>
        <p:nvSpPr>
          <p:cNvPr id="19" name="Rectangle 18"/>
          <p:cNvSpPr/>
          <p:nvPr/>
        </p:nvSpPr>
        <p:spPr bwMode="auto">
          <a:xfrm>
            <a:off x="1955442" y="1711796"/>
            <a:ext cx="2836843" cy="78519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109696" rIns="45706" bIns="107555" numCol="1" spcCol="0" rtlCol="0" fromWordArt="0" anchor="ctr" anchorCtr="0" forceAA="0" compatLnSpc="1">
            <a:prstTxWarp prst="textNoShape">
              <a:avLst/>
            </a:prstTxWarp>
            <a:noAutofit/>
          </a:bodyPr>
          <a:lstStyle/>
          <a:p>
            <a:pPr marL="0" marR="0" lvl="0" indent="0" algn="ctr" defTabSz="1218067" eaLnBrk="1" fontAlgn="base" latinLnBrk="0" hangingPunct="1">
              <a:lnSpc>
                <a:spcPct val="80000"/>
              </a:lnSpc>
              <a:spcBef>
                <a:spcPct val="0"/>
              </a:spcBef>
              <a:spcAft>
                <a:spcPct val="0"/>
              </a:spcAft>
              <a:buClrTx/>
              <a:buSzTx/>
              <a:buFontTx/>
              <a:buNone/>
              <a:tabLst/>
              <a:defRPr/>
            </a:pPr>
            <a:r>
              <a:rPr kumimoji="0" lang="en-US" sz="1567" b="1" i="0" u="none" strike="noStrike" kern="0" cap="none" spc="-67"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STAY WITH PERPETUAL</a:t>
            </a:r>
          </a:p>
        </p:txBody>
      </p:sp>
      <p:sp>
        <p:nvSpPr>
          <p:cNvPr id="20" name="Rectangle 19"/>
          <p:cNvSpPr/>
          <p:nvPr/>
        </p:nvSpPr>
        <p:spPr bwMode="auto">
          <a:xfrm>
            <a:off x="7742409" y="1711796"/>
            <a:ext cx="2795737" cy="785191"/>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109696" rIns="45706" bIns="107555" numCol="1" spcCol="0" rtlCol="0" fromWordArt="0" anchor="ctr" anchorCtr="0" forceAA="0" compatLnSpc="1">
            <a:prstTxWarp prst="textNoShape">
              <a:avLst/>
            </a:prstTxWarp>
            <a:noAutofit/>
          </a:bodyPr>
          <a:lstStyle/>
          <a:p>
            <a:pPr marL="0" marR="0" lvl="0" indent="0" algn="ctr" defTabSz="1218067" eaLnBrk="1" fontAlgn="base" latinLnBrk="0" hangingPunct="1">
              <a:lnSpc>
                <a:spcPct val="80000"/>
              </a:lnSpc>
              <a:spcBef>
                <a:spcPct val="0"/>
              </a:spcBef>
              <a:spcAft>
                <a:spcPct val="0"/>
              </a:spcAft>
              <a:buClrTx/>
              <a:buSzTx/>
              <a:buFontTx/>
              <a:buNone/>
              <a:tabLst/>
              <a:defRPr/>
            </a:pPr>
            <a:r>
              <a:rPr kumimoji="0" lang="en-US" sz="1567" b="1" i="0" u="none" strike="noStrike" kern="0" cap="none" spc="-67"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MOVE TO </a:t>
            </a:r>
          </a:p>
          <a:p>
            <a:pPr marL="0" marR="0" lvl="0" indent="0" algn="ctr" defTabSz="1218067" eaLnBrk="1" fontAlgn="base" latinLnBrk="0" hangingPunct="1">
              <a:lnSpc>
                <a:spcPct val="80000"/>
              </a:lnSpc>
              <a:spcBef>
                <a:spcPct val="0"/>
              </a:spcBef>
              <a:spcAft>
                <a:spcPct val="0"/>
              </a:spcAft>
              <a:buClrTx/>
              <a:buSzTx/>
              <a:buFontTx/>
              <a:buNone/>
              <a:tabLst/>
              <a:defRPr/>
            </a:pPr>
            <a:r>
              <a:rPr kumimoji="0" lang="en-US" sz="1567" b="1" i="0" u="none" strike="noStrike" kern="0" cap="none" spc="-67"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SUBSCRIPTION ONLY</a:t>
            </a:r>
          </a:p>
        </p:txBody>
      </p:sp>
      <p:pic>
        <p:nvPicPr>
          <p:cNvPr id="24" name="Picture 23"/>
          <p:cNvPicPr>
            <a:picLocks noChangeAspect="1"/>
          </p:cNvPicPr>
          <p:nvPr/>
        </p:nvPicPr>
        <p:blipFill rotWithShape="1">
          <a:blip r:embed="rId4"/>
          <a:srcRect l="51715" t="36167" r="-1" b="11392"/>
          <a:stretch/>
        </p:blipFill>
        <p:spPr>
          <a:xfrm>
            <a:off x="7733993" y="2571027"/>
            <a:ext cx="2796527" cy="2019061"/>
          </a:xfrm>
          <a:prstGeom prst="rect">
            <a:avLst/>
          </a:prstGeom>
        </p:spPr>
      </p:pic>
      <p:pic>
        <p:nvPicPr>
          <p:cNvPr id="25" name="Picture 24"/>
          <p:cNvPicPr>
            <a:picLocks noChangeAspect="1"/>
          </p:cNvPicPr>
          <p:nvPr/>
        </p:nvPicPr>
        <p:blipFill rotWithShape="1">
          <a:blip r:embed="rId5"/>
          <a:srcRect l="6968"/>
          <a:stretch/>
        </p:blipFill>
        <p:spPr>
          <a:xfrm>
            <a:off x="4860169" y="2573364"/>
            <a:ext cx="2805941" cy="2019061"/>
          </a:xfrm>
          <a:prstGeom prst="rect">
            <a:avLst/>
          </a:prstGeom>
        </p:spPr>
      </p:pic>
      <p:graphicFrame>
        <p:nvGraphicFramePr>
          <p:cNvPr id="12" name="Table 11"/>
          <p:cNvGraphicFramePr>
            <a:graphicFrameLocks noGrp="1"/>
          </p:cNvGraphicFramePr>
          <p:nvPr>
            <p:extLst/>
          </p:nvPr>
        </p:nvGraphicFramePr>
        <p:xfrm>
          <a:off x="1939432" y="4585579"/>
          <a:ext cx="2884286" cy="1872753"/>
        </p:xfrm>
        <a:graphic>
          <a:graphicData uri="http://schemas.openxmlformats.org/drawingml/2006/table">
            <a:tbl>
              <a:tblPr firstRow="1" firstCol="1" bandCol="1">
                <a:tableStyleId>{21E4AEA4-8DFA-4A89-87EB-49C32662AFE0}</a:tableStyleId>
              </a:tblPr>
              <a:tblGrid>
                <a:gridCol w="2884286">
                  <a:extLst>
                    <a:ext uri="{9D8B030D-6E8A-4147-A177-3AD203B41FA5}">
                      <a16:colId xmlns:a16="http://schemas.microsoft.com/office/drawing/2014/main" val="2477916447"/>
                    </a:ext>
                  </a:extLst>
                </a:gridCol>
              </a:tblGrid>
              <a:tr h="1116492">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700" b="0" u="none" strike="noStrike" kern="1200" dirty="0">
                          <a:gradFill>
                            <a:gsLst>
                              <a:gs pos="0">
                                <a:schemeClr val="bg1"/>
                              </a:gs>
                              <a:gs pos="100000">
                                <a:schemeClr val="bg1"/>
                              </a:gs>
                            </a:gsLst>
                            <a:lin ang="5400000" scaled="0"/>
                          </a:gradFill>
                          <a:latin typeface="+mn-lt"/>
                          <a:ea typeface="Segoe UI" pitchFamily="34" charset="0"/>
                          <a:cs typeface="Segoe UI" pitchFamily="34" charset="0"/>
                        </a:rPr>
                        <a:t>Keep </a:t>
                      </a:r>
                      <a:r>
                        <a:rPr lang="en-US" sz="1700" b="0" u="none" strike="noStrike" kern="1200">
                          <a:gradFill>
                            <a:gsLst>
                              <a:gs pos="0">
                                <a:schemeClr val="bg1"/>
                              </a:gs>
                              <a:gs pos="100000">
                                <a:schemeClr val="bg1"/>
                              </a:gs>
                            </a:gsLst>
                            <a:lin ang="5400000" scaled="0"/>
                          </a:gradFill>
                          <a:latin typeface="+mn-lt"/>
                          <a:ea typeface="Segoe UI" pitchFamily="34" charset="0"/>
                          <a:cs typeface="Segoe UI" pitchFamily="34" charset="0"/>
                        </a:rPr>
                        <a:t>paying Enhancement</a:t>
                      </a:r>
                      <a:endParaRPr lang="en-US" sz="1700" b="0" u="none" strike="noStrike" kern="1200" dirty="0">
                        <a:gradFill>
                          <a:gsLst>
                            <a:gs pos="0">
                              <a:schemeClr val="bg1"/>
                            </a:gs>
                            <a:gs pos="100000">
                              <a:schemeClr val="bg1"/>
                            </a:gs>
                          </a:gsLst>
                          <a:lin ang="5400000" scaled="0"/>
                        </a:gradFill>
                        <a:latin typeface="+mn-lt"/>
                        <a:ea typeface="Segoe UI" pitchFamily="34" charset="0"/>
                        <a:cs typeface="Segoe UI" pitchFamily="34" charset="0"/>
                      </a:endParaRPr>
                    </a:p>
                  </a:txBody>
                  <a:tcPr marL="56084" marR="56084" marT="56084" marB="56084" anchor="ctr" anchorCtr="1">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769673017"/>
                  </a:ext>
                </a:extLst>
              </a:tr>
              <a:tr h="756261">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1700" b="0" u="none" strike="noStrike" kern="1200" dirty="0">
                          <a:gradFill>
                            <a:gsLst>
                              <a:gs pos="0">
                                <a:schemeClr val="bg1"/>
                              </a:gs>
                              <a:gs pos="100000">
                                <a:schemeClr val="bg1"/>
                              </a:gs>
                            </a:gsLst>
                            <a:lin ang="5400000" scaled="0"/>
                          </a:gradFill>
                          <a:latin typeface="+mn-lt"/>
                          <a:ea typeface="Segoe UI" pitchFamily="34" charset="0"/>
                          <a:cs typeface="Segoe UI" pitchFamily="34" charset="0"/>
                        </a:rPr>
                        <a:t>Renewal</a:t>
                      </a:r>
                    </a:p>
                  </a:txBody>
                  <a:tcPr marL="56084" marR="56084" marT="56084" marB="56084" anchor="ctr" anchorCtr="1">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706440727"/>
                  </a:ext>
                </a:extLst>
              </a:tr>
            </a:tbl>
          </a:graphicData>
        </a:graphic>
      </p:graphicFrame>
      <p:graphicFrame>
        <p:nvGraphicFramePr>
          <p:cNvPr id="14" name="Table 13"/>
          <p:cNvGraphicFramePr>
            <a:graphicFrameLocks noGrp="1"/>
          </p:cNvGraphicFramePr>
          <p:nvPr>
            <p:extLst/>
          </p:nvPr>
        </p:nvGraphicFramePr>
        <p:xfrm>
          <a:off x="4839729" y="4585578"/>
          <a:ext cx="2826382" cy="1872753"/>
        </p:xfrm>
        <a:graphic>
          <a:graphicData uri="http://schemas.openxmlformats.org/drawingml/2006/table">
            <a:tbl>
              <a:tblPr firstRow="1" firstCol="1" bandCol="1">
                <a:tableStyleId>{21E4AEA4-8DFA-4A89-87EB-49C32662AFE0}</a:tableStyleId>
              </a:tblPr>
              <a:tblGrid>
                <a:gridCol w="2826382">
                  <a:extLst>
                    <a:ext uri="{9D8B030D-6E8A-4147-A177-3AD203B41FA5}">
                      <a16:colId xmlns:a16="http://schemas.microsoft.com/office/drawing/2014/main" val="1396215152"/>
                    </a:ext>
                  </a:extLst>
                </a:gridCol>
              </a:tblGrid>
              <a:tr h="1116492">
                <a:tc>
                  <a:txBody>
                    <a:bodyPr/>
                    <a:lstStyle/>
                    <a:p>
                      <a:pPr marL="0" algn="ctr" defTabSz="914363" rtl="0" eaLnBrk="1" latinLnBrk="0" hangingPunct="1"/>
                      <a:r>
                        <a:rPr lang="en-US" sz="1700" b="0" u="none" strike="noStrike" kern="1200" dirty="0">
                          <a:gradFill>
                            <a:gsLst>
                              <a:gs pos="0">
                                <a:schemeClr val="bg1"/>
                              </a:gs>
                              <a:gs pos="100000">
                                <a:schemeClr val="bg1"/>
                              </a:gs>
                            </a:gsLst>
                            <a:lin ang="5400000" scaled="0"/>
                          </a:gradFill>
                          <a:latin typeface="+mn-lt"/>
                          <a:ea typeface="Segoe UI" pitchFamily="34" charset="0"/>
                          <a:cs typeface="Segoe UI" pitchFamily="34" charset="0"/>
                        </a:rPr>
                        <a:t>Keep paying Enhancement</a:t>
                      </a:r>
                    </a:p>
                    <a:p>
                      <a:pPr marL="0" algn="ctr" defTabSz="914363" rtl="0" eaLnBrk="1" latinLnBrk="0" hangingPunct="1"/>
                      <a:r>
                        <a:rPr lang="en-US" sz="1700" b="0" u="none" strike="noStrike" kern="1200" dirty="0">
                          <a:gradFill>
                            <a:gsLst>
                              <a:gs pos="0">
                                <a:schemeClr val="bg1"/>
                              </a:gs>
                              <a:gs pos="100000">
                                <a:schemeClr val="bg1"/>
                              </a:gs>
                            </a:gsLst>
                            <a:lin ang="5400000" scaled="0"/>
                          </a:gradFill>
                          <a:latin typeface="+mn-lt"/>
                          <a:ea typeface="Segoe UI" pitchFamily="34" charset="0"/>
                          <a:cs typeface="Segoe UI" pitchFamily="34" charset="0"/>
                        </a:rPr>
                        <a:t>+ cloud add-on SKU</a:t>
                      </a:r>
                    </a:p>
                  </a:txBody>
                  <a:tcPr marL="56084" marR="56084" marT="56084" marB="56084"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769673017"/>
                  </a:ext>
                </a:extLst>
              </a:tr>
              <a:tr h="756261">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gradFill>
                            <a:gsLst>
                              <a:gs pos="0">
                                <a:schemeClr val="bg1"/>
                              </a:gs>
                              <a:gs pos="100000">
                                <a:schemeClr val="bg1"/>
                              </a:gs>
                            </a:gsLst>
                            <a:lin ang="5400000" scaled="0"/>
                          </a:gradFill>
                          <a:effectLst/>
                          <a:uLnTx/>
                          <a:uFillTx/>
                          <a:latin typeface="+mn-lt"/>
                          <a:ea typeface="Segoe UI" pitchFamily="34" charset="0"/>
                          <a:cs typeface="Segoe UI" pitchFamily="34" charset="0"/>
                        </a:rPr>
                        <a:t>Act anytime</a:t>
                      </a:r>
                    </a:p>
                  </a:txBody>
                  <a:tcPr marL="56084" marR="56084" marT="56084" marB="56084" anchor="ctr" anchorCtr="1">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706440727"/>
                  </a:ext>
                </a:extLst>
              </a:tr>
            </a:tbl>
          </a:graphicData>
        </a:graphic>
      </p:graphicFrame>
      <p:graphicFrame>
        <p:nvGraphicFramePr>
          <p:cNvPr id="15" name="Table 14"/>
          <p:cNvGraphicFramePr>
            <a:graphicFrameLocks noGrp="1"/>
          </p:cNvGraphicFramePr>
          <p:nvPr>
            <p:extLst/>
          </p:nvPr>
        </p:nvGraphicFramePr>
        <p:xfrm>
          <a:off x="7702561" y="4585577"/>
          <a:ext cx="2857503" cy="1872753"/>
        </p:xfrm>
        <a:graphic>
          <a:graphicData uri="http://schemas.openxmlformats.org/drawingml/2006/table">
            <a:tbl>
              <a:tblPr firstRow="1" firstCol="1" bandCol="1">
                <a:tableStyleId>{21E4AEA4-8DFA-4A89-87EB-49C32662AFE0}</a:tableStyleId>
              </a:tblPr>
              <a:tblGrid>
                <a:gridCol w="2857503">
                  <a:extLst>
                    <a:ext uri="{9D8B030D-6E8A-4147-A177-3AD203B41FA5}">
                      <a16:colId xmlns:a16="http://schemas.microsoft.com/office/drawing/2014/main" val="1852135615"/>
                    </a:ext>
                  </a:extLst>
                </a:gridCol>
              </a:tblGrid>
              <a:tr h="1116492">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700" b="0" u="none" strike="noStrike" kern="1200" dirty="0">
                          <a:gradFill>
                            <a:gsLst>
                              <a:gs pos="0">
                                <a:schemeClr val="bg1"/>
                              </a:gs>
                              <a:gs pos="100000">
                                <a:schemeClr val="bg1"/>
                              </a:gs>
                            </a:gsLst>
                            <a:lin ang="5400000" scaled="0"/>
                          </a:gradFill>
                          <a:latin typeface="+mn-lt"/>
                          <a:ea typeface="Segoe UI" pitchFamily="34" charset="0"/>
                          <a:cs typeface="Segoe UI" pitchFamily="34" charset="0"/>
                        </a:rPr>
                        <a:t>Stop paying Enhancement</a:t>
                      </a:r>
                    </a:p>
                    <a:p>
                      <a:pPr marL="0" marR="0" indent="0" algn="ctr" defTabSz="914363" rtl="0" eaLnBrk="1" fontAlgn="auto" latinLnBrk="0" hangingPunct="1">
                        <a:lnSpc>
                          <a:spcPct val="100000"/>
                        </a:lnSpc>
                        <a:spcBef>
                          <a:spcPts val="0"/>
                        </a:spcBef>
                        <a:spcAft>
                          <a:spcPts val="0"/>
                        </a:spcAft>
                        <a:buClrTx/>
                        <a:buSzTx/>
                        <a:buFontTx/>
                        <a:buNone/>
                        <a:tabLst/>
                        <a:defRPr/>
                      </a:pPr>
                      <a:r>
                        <a:rPr lang="en-US" sz="1700" b="0" u="none" strike="noStrike" kern="1200" dirty="0">
                          <a:gradFill>
                            <a:gsLst>
                              <a:gs pos="0">
                                <a:schemeClr val="bg1"/>
                              </a:gs>
                              <a:gs pos="100000">
                                <a:schemeClr val="bg1"/>
                              </a:gs>
                            </a:gsLst>
                            <a:lin ang="5400000" scaled="0"/>
                          </a:gradFill>
                          <a:latin typeface="+mn-lt"/>
                          <a:ea typeface="Segoe UI" pitchFamily="34" charset="0"/>
                          <a:cs typeface="Segoe UI" pitchFamily="34" charset="0"/>
                        </a:rPr>
                        <a:t>+</a:t>
                      </a:r>
                      <a:r>
                        <a:rPr lang="en-US" sz="1700" b="0" u="none" strike="noStrike" kern="1200" baseline="0" dirty="0">
                          <a:gradFill>
                            <a:gsLst>
                              <a:gs pos="0">
                                <a:schemeClr val="bg1"/>
                              </a:gs>
                              <a:gs pos="100000">
                                <a:schemeClr val="bg1"/>
                              </a:gs>
                            </a:gsLst>
                            <a:lin ang="5400000" scaled="0"/>
                          </a:gradFill>
                          <a:latin typeface="+mn-lt"/>
                          <a:ea typeface="Segoe UI" pitchFamily="34" charset="0"/>
                          <a:cs typeface="Segoe UI" pitchFamily="34" charset="0"/>
                        </a:rPr>
                        <a:t> </a:t>
                      </a:r>
                      <a:r>
                        <a:rPr lang="en-US" sz="1700" b="0" u="none" strike="noStrike" kern="1200" dirty="0">
                          <a:gradFill>
                            <a:gsLst>
                              <a:gs pos="0">
                                <a:schemeClr val="bg1"/>
                              </a:gs>
                              <a:gs pos="100000">
                                <a:schemeClr val="bg1"/>
                              </a:gs>
                            </a:gsLst>
                            <a:lin ang="5400000" scaled="0"/>
                          </a:gradFill>
                          <a:latin typeface="+mn-lt"/>
                          <a:ea typeface="Segoe UI" pitchFamily="34" charset="0"/>
                          <a:cs typeface="Segoe UI" pitchFamily="34" charset="0"/>
                        </a:rPr>
                        <a:t>From SA SKU</a:t>
                      </a:r>
                    </a:p>
                  </a:txBody>
                  <a:tcPr marL="56084" marR="56084" marT="56084" marB="56084"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9673017"/>
                  </a:ext>
                </a:extLst>
              </a:tr>
              <a:tr h="756261">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gradFill>
                            <a:gsLst>
                              <a:gs pos="0">
                                <a:schemeClr val="bg1"/>
                              </a:gs>
                              <a:gs pos="100000">
                                <a:schemeClr val="bg1"/>
                              </a:gs>
                            </a:gsLst>
                            <a:lin ang="5400000" scaled="0"/>
                          </a:gradFill>
                          <a:effectLst/>
                          <a:uLnTx/>
                          <a:uFillTx/>
                          <a:latin typeface="+mn-lt"/>
                          <a:ea typeface="Segoe UI" pitchFamily="34" charset="0"/>
                          <a:cs typeface="Segoe UI" pitchFamily="34" charset="0"/>
                        </a:rPr>
                        <a:t>Anniversary or renewal</a:t>
                      </a:r>
                    </a:p>
                  </a:txBody>
                  <a:tcPr marL="56084" marR="56084" marT="56084" marB="56084"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706440727"/>
                  </a:ext>
                </a:extLst>
              </a:tr>
            </a:tbl>
          </a:graphicData>
        </a:graphic>
      </p:graphicFrame>
      <p:sp>
        <p:nvSpPr>
          <p:cNvPr id="23" name="TextBox 22"/>
          <p:cNvSpPr txBox="1"/>
          <p:nvPr/>
        </p:nvSpPr>
        <p:spPr>
          <a:xfrm>
            <a:off x="-139424" y="6502904"/>
            <a:ext cx="1872500" cy="461665"/>
          </a:xfrm>
          <a:prstGeom prst="rect">
            <a:avLst/>
          </a:prstGeom>
          <a:noFill/>
        </p:spPr>
        <p:txBody>
          <a:bodyPr wrap="none" lIns="182880" tIns="146304" rIns="182880" bIns="146304" rtlCol="0">
            <a:spAutoFit/>
          </a:bodyPr>
          <a:lstStyle/>
          <a:p>
            <a:pPr>
              <a:lnSpc>
                <a:spcPct val="90000"/>
              </a:lnSpc>
              <a:spcAft>
                <a:spcPts val="600"/>
              </a:spcAft>
            </a:pPr>
            <a:r>
              <a:rPr lang="en-US" sz="1200" dirty="0">
                <a:gradFill>
                  <a:gsLst>
                    <a:gs pos="2917">
                      <a:schemeClr val="tx1"/>
                    </a:gs>
                    <a:gs pos="30000">
                      <a:schemeClr val="tx1"/>
                    </a:gs>
                  </a:gsLst>
                  <a:lin ang="5400000" scaled="0"/>
                </a:gradFill>
              </a:rPr>
              <a:t>Microsoft Confidential</a:t>
            </a:r>
          </a:p>
        </p:txBody>
      </p:sp>
    </p:spTree>
    <p:extLst>
      <p:ext uri="{BB962C8B-B14F-4D97-AF65-F5344CB8AC3E}">
        <p14:creationId xmlns:p14="http://schemas.microsoft.com/office/powerpoint/2010/main" val="4224355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8" grpId="0" animBg="1"/>
      <p:bldP spid="19" grpId="0" animBg="1"/>
      <p:bldP spid="20"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97" y="39560"/>
            <a:ext cx="12672414" cy="1107070"/>
          </a:xfrm>
        </p:spPr>
        <p:txBody>
          <a:bodyPr>
            <a:noAutofit/>
          </a:bodyPr>
          <a:lstStyle/>
          <a:p>
            <a:r>
              <a:rPr lang="en-US" sz="3600" spc="-100" dirty="0">
                <a:ln w="3175">
                  <a:noFill/>
                </a:ln>
                <a:gradFill>
                  <a:gsLst>
                    <a:gs pos="1250">
                      <a:schemeClr val="tx1"/>
                    </a:gs>
                    <a:gs pos="100000">
                      <a:schemeClr val="tx1"/>
                    </a:gs>
                  </a:gsLst>
                  <a:lin ang="5400000" scaled="0"/>
                </a:gradFill>
              </a:rPr>
              <a:t>What Is A Cloud Add-on </a:t>
            </a:r>
            <a:r>
              <a:rPr lang="en-US" sz="3600" dirty="0"/>
              <a:t>And</a:t>
            </a:r>
            <a:r>
              <a:rPr lang="en-US" sz="3600" spc="-100" dirty="0">
                <a:ln w="3175">
                  <a:noFill/>
                </a:ln>
                <a:gradFill>
                  <a:gsLst>
                    <a:gs pos="1250">
                      <a:schemeClr val="tx1"/>
                    </a:gs>
                    <a:gs pos="100000">
                      <a:schemeClr val="tx1"/>
                    </a:gs>
                  </a:gsLst>
                  <a:lin ang="5400000" scaled="0"/>
                </a:gradFill>
              </a:rPr>
              <a:t> From SA SKU</a:t>
            </a:r>
            <a:r>
              <a:rPr lang="en-US" sz="3600" dirty="0"/>
              <a:t>?</a:t>
            </a:r>
            <a:br>
              <a:rPr lang="en-US" sz="3600" dirty="0"/>
            </a:br>
            <a:r>
              <a:rPr lang="en-US" sz="3600" i="1" dirty="0"/>
              <a:t>Acknowledges Customers Existing Investments</a:t>
            </a:r>
          </a:p>
        </p:txBody>
      </p:sp>
      <p:sp>
        <p:nvSpPr>
          <p:cNvPr id="7" name="TextBox 6"/>
          <p:cNvSpPr txBox="1"/>
          <p:nvPr/>
        </p:nvSpPr>
        <p:spPr>
          <a:xfrm>
            <a:off x="6262354" y="5268110"/>
            <a:ext cx="5209209" cy="646331"/>
          </a:xfrm>
          <a:prstGeom prst="rect">
            <a:avLst/>
          </a:prstGeom>
          <a:solidFill>
            <a:schemeClr val="bg2"/>
          </a:solid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a:ln>
                  <a:noFill/>
                </a:ln>
                <a:effectLst/>
                <a:uLnTx/>
                <a:uFillTx/>
              </a:rPr>
              <a:t>Drop </a:t>
            </a:r>
            <a:r>
              <a:rPr lang="en-US" kern="0"/>
              <a:t>Enhancement</a:t>
            </a:r>
            <a:r>
              <a:rPr kumimoji="0" lang="en-US" sz="1800" b="0" i="0" u="none" strike="noStrike" kern="0" cap="none" spc="0" normalizeH="0" baseline="0" noProof="0">
                <a:ln>
                  <a:noFill/>
                </a:ln>
                <a:effectLst/>
                <a:uLnTx/>
                <a:uFillTx/>
              </a:rPr>
              <a:t> </a:t>
            </a:r>
            <a:r>
              <a:rPr kumimoji="0" lang="en-US" sz="1800" b="0" i="0" u="none" strike="noStrike" kern="0" cap="none" spc="0" normalizeH="0" baseline="0" noProof="0" dirty="0">
                <a:ln>
                  <a:noFill/>
                </a:ln>
                <a:effectLst/>
                <a:uLnTx/>
                <a:uFillTx/>
              </a:rPr>
              <a:t>and move to subscription</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dirty="0">
                <a:ln>
                  <a:noFill/>
                </a:ln>
                <a:effectLst/>
                <a:uLnTx/>
                <a:uFillTx/>
              </a:rPr>
              <a:t>Available at anniversary/renewal</a:t>
            </a:r>
          </a:p>
        </p:txBody>
      </p:sp>
      <p:sp>
        <p:nvSpPr>
          <p:cNvPr id="8" name="TextBox 7"/>
          <p:cNvSpPr txBox="1"/>
          <p:nvPr/>
        </p:nvSpPr>
        <p:spPr>
          <a:xfrm>
            <a:off x="1068770" y="5277133"/>
            <a:ext cx="5004808" cy="923330"/>
          </a:xfrm>
          <a:prstGeom prst="rect">
            <a:avLst/>
          </a:prstGeom>
          <a:solidFill>
            <a:schemeClr val="bg2"/>
          </a:solidFill>
        </p:spPr>
        <p:txBody>
          <a:bodyPr wrap="square" rtlCol="0">
            <a:spAutoFit/>
          </a:bodyPr>
          <a:lstStyle/>
          <a:p>
            <a:pPr marL="285750" indent="-285750">
              <a:buFont typeface="Wingdings" panose="05000000000000000000" pitchFamily="2" charset="2"/>
              <a:buChar char="§"/>
              <a:defRPr/>
            </a:pPr>
            <a:r>
              <a:rPr kumimoji="0" lang="en-US" sz="1800" b="0" i="0" u="none" strike="noStrike" kern="0" cap="none" spc="0" normalizeH="0" baseline="0" noProof="0" dirty="0">
                <a:ln>
                  <a:noFill/>
                </a:ln>
                <a:effectLst/>
                <a:uLnTx/>
                <a:uFillTx/>
              </a:rPr>
              <a:t>Optimal for customers who want to maintain </a:t>
            </a:r>
            <a:r>
              <a:rPr kumimoji="0" lang="en-US" sz="1800" b="0" i="0" u="none" strike="noStrike" kern="0" cap="none" spc="0" normalizeH="0" baseline="0" noProof="0">
                <a:ln>
                  <a:noFill/>
                </a:ln>
                <a:effectLst/>
                <a:uLnTx/>
                <a:uFillTx/>
              </a:rPr>
              <a:t>their </a:t>
            </a:r>
            <a:r>
              <a:rPr lang="en-US" b="1" kern="0" dirty="0"/>
              <a:t>Enhancement</a:t>
            </a:r>
            <a:r>
              <a:rPr lang="en-US" b="1" kern="0"/>
              <a:t> </a:t>
            </a:r>
            <a:r>
              <a:rPr lang="en-US" b="1" kern="0" dirty="0"/>
              <a:t>(</a:t>
            </a:r>
            <a:r>
              <a:rPr lang="en-US" b="1" kern="0" dirty="0" err="1"/>
              <a:t>a.k.a</a:t>
            </a:r>
            <a:r>
              <a:rPr lang="en-US" b="1" kern="0" dirty="0"/>
              <a:t> </a:t>
            </a:r>
            <a:r>
              <a:rPr lang="en-US" b="1" kern="0"/>
              <a:t>SA) </a:t>
            </a:r>
            <a:r>
              <a:rPr lang="en-US" b="1" kern="0" dirty="0"/>
              <a:t>benefits</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dirty="0">
                <a:ln>
                  <a:noFill/>
                </a:ln>
                <a:effectLst/>
                <a:uLnTx/>
                <a:uFillTx/>
              </a:rPr>
              <a:t>Available at mid-term, anniversary, renewal</a:t>
            </a:r>
          </a:p>
        </p:txBody>
      </p:sp>
      <p:sp>
        <p:nvSpPr>
          <p:cNvPr id="9" name="Rectangle 8"/>
          <p:cNvSpPr/>
          <p:nvPr/>
        </p:nvSpPr>
        <p:spPr>
          <a:xfrm>
            <a:off x="1068770" y="4526289"/>
            <a:ext cx="5004808" cy="6576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panose="020F0502020204030204"/>
              </a:rPr>
              <a:t>Cloud Add-on</a:t>
            </a:r>
            <a:endParaRPr kumimoji="0" lang="en-US" sz="1800" b="0" i="0" u="none" strike="noStrike" kern="0" cap="none" spc="0" normalizeH="0" baseline="0" noProof="0" dirty="0">
              <a:ln>
                <a:noFill/>
              </a:ln>
              <a:solidFill>
                <a:prstClr val="white"/>
              </a:solidFill>
              <a:effectLst/>
              <a:uLnTx/>
              <a:uFillTx/>
              <a:latin typeface="Calibri" panose="020F0502020204030204"/>
            </a:endParaRPr>
          </a:p>
        </p:txBody>
      </p:sp>
      <p:sp>
        <p:nvSpPr>
          <p:cNvPr id="10" name="Rectangle 9"/>
          <p:cNvSpPr/>
          <p:nvPr/>
        </p:nvSpPr>
        <p:spPr>
          <a:xfrm>
            <a:off x="6262355" y="4517266"/>
            <a:ext cx="5209208" cy="65766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panose="020F0502020204030204"/>
              </a:rPr>
              <a:t>From SA</a:t>
            </a:r>
            <a:endParaRPr kumimoji="0" lang="en-US" sz="1800" b="0" i="0" u="none" strike="noStrike" kern="0" cap="none" spc="0" normalizeH="0" baseline="0" noProof="0" dirty="0">
              <a:ln>
                <a:noFill/>
              </a:ln>
              <a:solidFill>
                <a:prstClr val="white"/>
              </a:solidFill>
              <a:effectLst/>
              <a:uLnTx/>
              <a:uFillTx/>
              <a:latin typeface="Calibri" panose="020F0502020204030204"/>
            </a:endParaRPr>
          </a:p>
        </p:txBody>
      </p:sp>
      <p:graphicFrame>
        <p:nvGraphicFramePr>
          <p:cNvPr id="5" name="Chart 4"/>
          <p:cNvGraphicFramePr/>
          <p:nvPr>
            <p:extLst/>
          </p:nvPr>
        </p:nvGraphicFramePr>
        <p:xfrm>
          <a:off x="2171171" y="1309002"/>
          <a:ext cx="7529938" cy="290579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7704100" y="1246525"/>
            <a:ext cx="1268617" cy="572464"/>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gradFill>
                  <a:gsLst>
                    <a:gs pos="2917">
                      <a:schemeClr val="tx1"/>
                    </a:gs>
                    <a:gs pos="30000">
                      <a:schemeClr val="tx1"/>
                    </a:gs>
                  </a:gsLst>
                  <a:lin ang="5400000" scaled="0"/>
                </a:gradFill>
                <a:effectLst/>
                <a:uLnTx/>
                <a:uFillTx/>
              </a:rPr>
              <a:t>Full USL</a:t>
            </a:r>
          </a:p>
        </p:txBody>
      </p:sp>
      <p:sp>
        <p:nvSpPr>
          <p:cNvPr id="31" name="TextBox 30"/>
          <p:cNvSpPr txBox="1"/>
          <p:nvPr/>
        </p:nvSpPr>
        <p:spPr>
          <a:xfrm>
            <a:off x="5273875" y="1620765"/>
            <a:ext cx="1324530" cy="572464"/>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gradFill>
                  <a:gsLst>
                    <a:gs pos="2917">
                      <a:schemeClr val="tx1"/>
                    </a:gs>
                    <a:gs pos="30000">
                      <a:schemeClr val="tx1"/>
                    </a:gs>
                  </a:gsLst>
                  <a:lin ang="5400000" scaled="0"/>
                </a:gradFill>
                <a:effectLst/>
                <a:uLnTx/>
                <a:uFillTx/>
              </a:rPr>
              <a:t>From SA</a:t>
            </a:r>
          </a:p>
        </p:txBody>
      </p:sp>
      <p:sp>
        <p:nvSpPr>
          <p:cNvPr id="33" name="TextBox 32"/>
          <p:cNvSpPr txBox="1"/>
          <p:nvPr/>
        </p:nvSpPr>
        <p:spPr>
          <a:xfrm>
            <a:off x="2605061" y="1620765"/>
            <a:ext cx="1973938" cy="572464"/>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gradFill>
                  <a:gsLst>
                    <a:gs pos="2917">
                      <a:schemeClr val="tx1"/>
                    </a:gs>
                    <a:gs pos="30000">
                      <a:schemeClr val="tx1"/>
                    </a:gs>
                  </a:gsLst>
                  <a:lin ang="5400000" scaled="0"/>
                </a:gradFill>
                <a:effectLst/>
                <a:uLnTx/>
                <a:uFillTx/>
              </a:rPr>
              <a:t>Cloud Add-on</a:t>
            </a:r>
          </a:p>
        </p:txBody>
      </p:sp>
      <p:cxnSp>
        <p:nvCxnSpPr>
          <p:cNvPr id="13" name="Straight Connector 12"/>
          <p:cNvCxnSpPr/>
          <p:nvPr/>
        </p:nvCxnSpPr>
        <p:spPr>
          <a:xfrm>
            <a:off x="1065476" y="4065275"/>
            <a:ext cx="10098156"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171902" y="6429293"/>
            <a:ext cx="9941305" cy="646331"/>
          </a:xfrm>
          <a:prstGeom prst="rect">
            <a:avLst/>
          </a:prstGeom>
          <a:noFill/>
        </p:spPr>
        <p:txBody>
          <a:bodyPr wrap="square" lIns="0" tIns="0" rIns="0" bIns="0" rtlCol="0">
            <a:spAutoFit/>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effectLst/>
                <a:uLnTx/>
                <a:uFillTx/>
                <a:latin typeface="Calibri" panose="020F0502020204030204"/>
              </a:rPr>
              <a:t>Cloud Add-on &amp; From SA Launching </a:t>
            </a:r>
            <a:r>
              <a:rPr kumimoji="0" lang="en-US" sz="2400" b="1" i="1" u="none" strike="noStrike" kern="0" cap="none" spc="0" normalizeH="0" baseline="0" noProof="0">
                <a:ln>
                  <a:noFill/>
                </a:ln>
                <a:effectLst/>
                <a:uLnTx/>
                <a:uFillTx/>
                <a:latin typeface="Calibri" panose="020F0502020204030204"/>
              </a:rPr>
              <a:t>in CSP</a:t>
            </a:r>
            <a:endParaRPr kumimoji="0" lang="en-US" sz="2400" b="1" i="1" u="none" strike="noStrike" kern="0" cap="none" spc="0" normalizeH="0" baseline="0" noProof="0" dirty="0">
              <a:ln>
                <a:noFill/>
              </a:ln>
              <a:effectLst/>
              <a:uLnTx/>
              <a:uFillTx/>
              <a:latin typeface="Calibri" panose="020F0502020204030204"/>
            </a:endParaRPr>
          </a:p>
          <a:p>
            <a:pPr marL="342900" marR="0" lvl="0" indent="-342900" algn="ctr" defTabSz="914367" eaLnBrk="1" fontAlgn="auto" latinLnBrk="0" hangingPunct="1">
              <a:lnSpc>
                <a:spcPct val="100000"/>
              </a:lnSpc>
              <a:spcBef>
                <a:spcPts val="0"/>
              </a:spcBef>
              <a:spcAft>
                <a:spcPts val="0"/>
              </a:spcAft>
              <a:buClrTx/>
              <a:buSzTx/>
              <a:buFontTx/>
              <a:buAutoNum type="arabicPeriod"/>
              <a:tabLst/>
              <a:defRPr/>
            </a:pPr>
            <a:endParaRPr kumimoji="0" lang="en-US" sz="1800" b="0" i="1" u="none" strike="noStrike" kern="0" cap="none" spc="0" normalizeH="0" baseline="0" noProof="0" dirty="0">
              <a:ln>
                <a:noFill/>
              </a:ln>
              <a:effectLst/>
              <a:uLnTx/>
              <a:uFillTx/>
              <a:latin typeface="Calibri" panose="020F0502020204030204"/>
            </a:endParaRPr>
          </a:p>
        </p:txBody>
      </p:sp>
      <p:sp>
        <p:nvSpPr>
          <p:cNvPr id="15" name="TextBox 14"/>
          <p:cNvSpPr txBox="1"/>
          <p:nvPr/>
        </p:nvSpPr>
        <p:spPr>
          <a:xfrm>
            <a:off x="-139424" y="6502904"/>
            <a:ext cx="1872500" cy="461665"/>
          </a:xfrm>
          <a:prstGeom prst="rect">
            <a:avLst/>
          </a:prstGeom>
          <a:noFill/>
        </p:spPr>
        <p:txBody>
          <a:bodyPr wrap="none" lIns="182880" tIns="146304" rIns="182880" bIns="146304" rtlCol="0">
            <a:spAutoFit/>
          </a:bodyPr>
          <a:lstStyle/>
          <a:p>
            <a:pPr>
              <a:lnSpc>
                <a:spcPct val="90000"/>
              </a:lnSpc>
              <a:spcAft>
                <a:spcPts val="600"/>
              </a:spcAft>
            </a:pPr>
            <a:r>
              <a:rPr lang="en-US" sz="1200" dirty="0">
                <a:gradFill>
                  <a:gsLst>
                    <a:gs pos="2917">
                      <a:schemeClr val="tx1"/>
                    </a:gs>
                    <a:gs pos="30000">
                      <a:schemeClr val="tx1"/>
                    </a:gs>
                  </a:gsLst>
                  <a:lin ang="5400000" scaled="0"/>
                </a:gradFill>
              </a:rPr>
              <a:t>Microsoft Confidential</a:t>
            </a:r>
          </a:p>
        </p:txBody>
      </p:sp>
    </p:spTree>
    <p:extLst>
      <p:ext uri="{BB962C8B-B14F-4D97-AF65-F5344CB8AC3E}">
        <p14:creationId xmlns:p14="http://schemas.microsoft.com/office/powerpoint/2010/main" val="885273043"/>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Left Arrow 9"/>
          <p:cNvSpPr/>
          <p:nvPr/>
        </p:nvSpPr>
        <p:spPr bwMode="auto">
          <a:xfrm>
            <a:off x="6317604" y="1431021"/>
            <a:ext cx="1892500" cy="419645"/>
          </a:xfrm>
          <a:prstGeom prst="lef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8" rIns="0" bIns="45708" numCol="1" rtlCol="0" anchor="ctr" anchorCtr="0" compatLnSpc="1">
            <a:prstTxWarp prst="textNoShape">
              <a:avLst/>
            </a:prstTxWarp>
          </a:bodyPr>
          <a:lstStyle/>
          <a:p>
            <a:pPr marL="0" marR="0" lvl="0" indent="0" algn="ctr" defTabSz="913916" eaLnBrk="1" fontAlgn="base" latinLnBrk="0" hangingPunct="1">
              <a:lnSpc>
                <a:spcPct val="100000"/>
              </a:lnSpc>
              <a:spcBef>
                <a:spcPct val="0"/>
              </a:spcBef>
              <a:spcAft>
                <a:spcPct val="0"/>
              </a:spcAft>
              <a:buClrTx/>
              <a:buSzTx/>
              <a:buFontTx/>
              <a:buNone/>
              <a:tabLst/>
              <a:defRPr/>
            </a:pPr>
            <a:endParaRPr kumimoji="0" lang="en-US" sz="196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6" name="Oval 5"/>
          <p:cNvSpPr>
            <a:spLocks/>
          </p:cNvSpPr>
          <p:nvPr/>
        </p:nvSpPr>
        <p:spPr bwMode="auto">
          <a:xfrm>
            <a:off x="1601426" y="435251"/>
            <a:ext cx="4480957" cy="4480957"/>
          </a:xfrm>
          <a:prstGeom prst="ellipse">
            <a:avLst/>
          </a:prstGeom>
          <a:noFill/>
          <a:ln>
            <a:solidFill>
              <a:schemeClr val="tx2"/>
            </a:solidFill>
            <a:prstDash val="lg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8" rIns="0" bIns="45708" numCol="1" rtlCol="0" anchor="ctr" anchorCtr="0" compatLnSpc="1">
            <a:prstTxWarp prst="textNoShape">
              <a:avLst/>
            </a:prstTxWarp>
          </a:bodyPr>
          <a:lstStyle/>
          <a:p>
            <a:pPr marL="0" marR="0" lvl="0" indent="0" algn="ctr" defTabSz="913916" eaLnBrk="1" fontAlgn="base" latinLnBrk="0" hangingPunct="1">
              <a:lnSpc>
                <a:spcPct val="100000"/>
              </a:lnSpc>
              <a:spcBef>
                <a:spcPct val="0"/>
              </a:spcBef>
              <a:spcAft>
                <a:spcPct val="0"/>
              </a:spcAft>
              <a:buClrTx/>
              <a:buSzTx/>
              <a:buFontTx/>
              <a:buNone/>
              <a:tabLst/>
              <a:defRPr/>
            </a:pPr>
            <a:endParaRPr kumimoji="0" lang="en-US" sz="196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pic>
        <p:nvPicPr>
          <p:cNvPr id="3" name="Picture 2"/>
          <p:cNvPicPr>
            <a:picLocks/>
          </p:cNvPicPr>
          <p:nvPr/>
        </p:nvPicPr>
        <p:blipFill rotWithShape="1">
          <a:blip r:embed="rId3" cstate="print">
            <a:extLst>
              <a:ext uri="{28A0092B-C50C-407E-A947-70E740481C1C}">
                <a14:useLocalDpi xmlns:a14="http://schemas.microsoft.com/office/drawing/2010/main" val="0"/>
              </a:ext>
            </a:extLst>
          </a:blip>
          <a:srcRect l="7504" t="22944" r="55699" b="21862"/>
          <a:stretch/>
        </p:blipFill>
        <p:spPr>
          <a:xfrm>
            <a:off x="801507" y="982923"/>
            <a:ext cx="4480957" cy="4480957"/>
          </a:xfrm>
          <a:prstGeom prst="ellipse">
            <a:avLst/>
          </a:prstGeom>
        </p:spPr>
      </p:pic>
      <p:sp>
        <p:nvSpPr>
          <p:cNvPr id="4" name="Rectangle 3"/>
          <p:cNvSpPr/>
          <p:nvPr/>
        </p:nvSpPr>
        <p:spPr bwMode="auto">
          <a:xfrm>
            <a:off x="1589" y="4781068"/>
            <a:ext cx="12188825" cy="2075554"/>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8" rIns="0" bIns="45708" numCol="1" rtlCol="0" anchor="ctr" anchorCtr="0" compatLnSpc="1">
            <a:prstTxWarp prst="textNoShape">
              <a:avLst/>
            </a:prstTxWarp>
          </a:bodyPr>
          <a:lstStyle/>
          <a:p>
            <a:pPr marL="0" marR="0" lvl="0" indent="0" algn="ctr" defTabSz="913916" eaLnBrk="1" fontAlgn="base" latinLnBrk="0" hangingPunct="1">
              <a:lnSpc>
                <a:spcPct val="100000"/>
              </a:lnSpc>
              <a:spcBef>
                <a:spcPct val="0"/>
              </a:spcBef>
              <a:spcAft>
                <a:spcPct val="0"/>
              </a:spcAft>
              <a:buClrTx/>
              <a:buSzTx/>
              <a:buFontTx/>
              <a:buNone/>
              <a:tabLst/>
              <a:defRPr/>
            </a:pPr>
            <a:endParaRPr kumimoji="0" lang="en-US" sz="196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5" name="Rectangle 4"/>
          <p:cNvSpPr/>
          <p:nvPr/>
        </p:nvSpPr>
        <p:spPr bwMode="auto">
          <a:xfrm>
            <a:off x="1589" y="4781067"/>
            <a:ext cx="12188825" cy="13514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8" rIns="0" bIns="45708" numCol="1" rtlCol="0" anchor="ctr" anchorCtr="0" compatLnSpc="1">
            <a:prstTxWarp prst="textNoShape">
              <a:avLst/>
            </a:prstTxWarp>
          </a:bodyPr>
          <a:lstStyle/>
          <a:p>
            <a:pPr marL="0" marR="0" lvl="0" indent="0" algn="ctr" defTabSz="913916" eaLnBrk="1" fontAlgn="base" latinLnBrk="0" hangingPunct="1">
              <a:lnSpc>
                <a:spcPct val="100000"/>
              </a:lnSpc>
              <a:spcBef>
                <a:spcPct val="0"/>
              </a:spcBef>
              <a:spcAft>
                <a:spcPct val="0"/>
              </a:spcAft>
              <a:buClrTx/>
              <a:buSzTx/>
              <a:buFontTx/>
              <a:buNone/>
              <a:tabLst/>
              <a:defRPr/>
            </a:pPr>
            <a:endParaRPr kumimoji="0" lang="en-US" sz="196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7" name="Flowchart: Process 6"/>
          <p:cNvSpPr/>
          <p:nvPr/>
        </p:nvSpPr>
        <p:spPr bwMode="auto">
          <a:xfrm>
            <a:off x="6524411" y="1431021"/>
            <a:ext cx="4351895" cy="419645"/>
          </a:xfrm>
          <a:prstGeom prst="flowChartProcess">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8" rIns="0" bIns="45708" numCol="1" rtlCol="0" anchor="ctr" anchorCtr="0" compatLnSpc="1">
            <a:prstTxWarp prst="textNoShape">
              <a:avLst/>
            </a:prstTxWarp>
          </a:bodyPr>
          <a:lstStyle/>
          <a:p>
            <a:pPr marL="0" marR="0" lvl="0" indent="0" algn="ctr" defTabSz="913916" eaLnBrk="1" fontAlgn="base" latinLnBrk="0" hangingPunct="1">
              <a:lnSpc>
                <a:spcPct val="100000"/>
              </a:lnSpc>
              <a:spcBef>
                <a:spcPct val="0"/>
              </a:spcBef>
              <a:spcAft>
                <a:spcPct val="0"/>
              </a:spcAft>
              <a:buClrTx/>
              <a:buSzTx/>
              <a:buFontTx/>
              <a:buNone/>
              <a:tabLst/>
              <a:defRPr/>
            </a:pPr>
            <a:r>
              <a:rPr kumimoji="0" lang="en-US" sz="1960" b="0" i="0" u="none" strike="noStrike" kern="0" cap="none" spc="0" normalizeH="0" baseline="0" noProof="0" dirty="0">
                <a:ln>
                  <a:noFill/>
                </a:ln>
                <a:gradFill>
                  <a:gsLst>
                    <a:gs pos="0">
                      <a:srgbClr val="FFFFFF"/>
                    </a:gs>
                    <a:gs pos="100000">
                      <a:srgbClr val="FFFFFF"/>
                    </a:gs>
                  </a:gsLst>
                  <a:lin ang="5400000" scaled="0"/>
                </a:gradFill>
                <a:effectLst/>
                <a:uLnTx/>
                <a:uFillTx/>
              </a:rPr>
              <a:t>Reattach Enhancement at Anytime</a:t>
            </a:r>
          </a:p>
        </p:txBody>
      </p:sp>
      <p:sp>
        <p:nvSpPr>
          <p:cNvPr id="13" name="Left Arrow 12"/>
          <p:cNvSpPr/>
          <p:nvPr/>
        </p:nvSpPr>
        <p:spPr bwMode="auto">
          <a:xfrm>
            <a:off x="6687941" y="2622386"/>
            <a:ext cx="1892500" cy="419645"/>
          </a:xfrm>
          <a:prstGeom prst="leftArrow">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8" rIns="0" bIns="45708" numCol="1" rtlCol="0" anchor="ctr" anchorCtr="0" compatLnSpc="1">
            <a:prstTxWarp prst="textNoShape">
              <a:avLst/>
            </a:prstTxWarp>
          </a:bodyPr>
          <a:lstStyle/>
          <a:p>
            <a:pPr marL="0" marR="0" lvl="0" indent="0" algn="ctr" defTabSz="913916" eaLnBrk="1" fontAlgn="base" latinLnBrk="0" hangingPunct="1">
              <a:lnSpc>
                <a:spcPct val="100000"/>
              </a:lnSpc>
              <a:spcBef>
                <a:spcPct val="0"/>
              </a:spcBef>
              <a:spcAft>
                <a:spcPct val="0"/>
              </a:spcAft>
              <a:buClrTx/>
              <a:buSzTx/>
              <a:buFontTx/>
              <a:buNone/>
              <a:tabLst/>
              <a:defRPr/>
            </a:pPr>
            <a:endParaRPr kumimoji="0" lang="en-US" sz="196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14" name="Flowchart: Process 13"/>
          <p:cNvSpPr/>
          <p:nvPr/>
        </p:nvSpPr>
        <p:spPr bwMode="auto">
          <a:xfrm>
            <a:off x="6882301" y="2622386"/>
            <a:ext cx="3371387" cy="419645"/>
          </a:xfrm>
          <a:prstGeom prst="flowChartProcess">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8" rIns="0" bIns="45708" numCol="1" rtlCol="0" anchor="ctr" anchorCtr="0" compatLnSpc="1">
            <a:prstTxWarp prst="textNoShape">
              <a:avLst/>
            </a:prstTxWarp>
          </a:bodyPr>
          <a:lstStyle/>
          <a:p>
            <a:pPr marL="0" marR="0" lvl="0" indent="0" algn="ctr" defTabSz="913916" eaLnBrk="1" fontAlgn="base" latinLnBrk="0" hangingPunct="1">
              <a:lnSpc>
                <a:spcPct val="100000"/>
              </a:lnSpc>
              <a:spcBef>
                <a:spcPct val="0"/>
              </a:spcBef>
              <a:spcAft>
                <a:spcPct val="0"/>
              </a:spcAft>
              <a:buClrTx/>
              <a:buSzTx/>
              <a:buFontTx/>
              <a:buNone/>
              <a:tabLst/>
              <a:defRPr/>
            </a:pPr>
            <a:r>
              <a:rPr kumimoji="0" lang="en-US" sz="1960" b="0" i="0" u="none" strike="noStrike" kern="0" cap="none" spc="0" normalizeH="0" baseline="0" noProof="0" dirty="0">
                <a:ln>
                  <a:noFill/>
                </a:ln>
                <a:gradFill>
                  <a:gsLst>
                    <a:gs pos="0">
                      <a:srgbClr val="FFFFFF"/>
                    </a:gs>
                    <a:gs pos="100000">
                      <a:srgbClr val="FFFFFF"/>
                    </a:gs>
                  </a:gsLst>
                  <a:lin ang="5400000" scaled="0"/>
                </a:gradFill>
                <a:effectLst/>
                <a:uLnTx/>
                <a:uFillTx/>
              </a:rPr>
              <a:t>Do So Without Penalty</a:t>
            </a:r>
          </a:p>
        </p:txBody>
      </p:sp>
      <p:sp>
        <p:nvSpPr>
          <p:cNvPr id="15" name="Left Arrow 14"/>
          <p:cNvSpPr/>
          <p:nvPr/>
        </p:nvSpPr>
        <p:spPr bwMode="auto">
          <a:xfrm>
            <a:off x="6274388" y="3813752"/>
            <a:ext cx="1892500" cy="419645"/>
          </a:xfrm>
          <a:prstGeom prst="leftArrow">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8" rIns="0" bIns="45708" numCol="1" rtlCol="0" anchor="ctr" anchorCtr="0" compatLnSpc="1">
            <a:prstTxWarp prst="textNoShape">
              <a:avLst/>
            </a:prstTxWarp>
          </a:bodyPr>
          <a:lstStyle/>
          <a:p>
            <a:pPr marL="0" marR="0" lvl="0" indent="0" algn="ctr" defTabSz="913916" eaLnBrk="1" fontAlgn="base" latinLnBrk="0" hangingPunct="1">
              <a:lnSpc>
                <a:spcPct val="100000"/>
              </a:lnSpc>
              <a:spcBef>
                <a:spcPct val="0"/>
              </a:spcBef>
              <a:spcAft>
                <a:spcPct val="0"/>
              </a:spcAft>
              <a:buClrTx/>
              <a:buSzTx/>
              <a:buFontTx/>
              <a:buNone/>
              <a:tabLst/>
              <a:defRPr/>
            </a:pPr>
            <a:endParaRPr kumimoji="0" lang="en-US" sz="196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16" name="Flowchart: Process 15"/>
          <p:cNvSpPr/>
          <p:nvPr/>
        </p:nvSpPr>
        <p:spPr bwMode="auto">
          <a:xfrm>
            <a:off x="6481195" y="3813752"/>
            <a:ext cx="3371387" cy="419645"/>
          </a:xfrm>
          <a:prstGeom prst="flowChartProcess">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8" rIns="0" bIns="45708" numCol="1" rtlCol="0" anchor="ctr" anchorCtr="0" compatLnSpc="1">
            <a:prstTxWarp prst="textNoShape">
              <a:avLst/>
            </a:prstTxWarp>
          </a:bodyPr>
          <a:lstStyle/>
          <a:p>
            <a:pPr marL="0" marR="0" lvl="0" indent="0" algn="ctr" defTabSz="913916" eaLnBrk="1" fontAlgn="base" latinLnBrk="0" hangingPunct="1">
              <a:lnSpc>
                <a:spcPct val="100000"/>
              </a:lnSpc>
              <a:spcBef>
                <a:spcPct val="0"/>
              </a:spcBef>
              <a:spcAft>
                <a:spcPct val="0"/>
              </a:spcAft>
              <a:buClrTx/>
              <a:buSzTx/>
              <a:buFontTx/>
              <a:buNone/>
              <a:tabLst/>
              <a:defRPr/>
            </a:pPr>
            <a:r>
              <a:rPr kumimoji="0" lang="en-US" sz="1960" b="0" i="0" u="none" strike="noStrike" kern="0" cap="none" spc="0" normalizeH="0" baseline="0" noProof="0" dirty="0">
                <a:ln>
                  <a:noFill/>
                </a:ln>
                <a:gradFill>
                  <a:gsLst>
                    <a:gs pos="0">
                      <a:srgbClr val="FFFFFF"/>
                    </a:gs>
                    <a:gs pos="100000">
                      <a:srgbClr val="FFFFFF"/>
                    </a:gs>
                  </a:gsLst>
                  <a:lin ang="5400000" scaled="0"/>
                </a:gradFill>
                <a:effectLst/>
                <a:uLnTx/>
                <a:uFillTx/>
              </a:rPr>
              <a:t>Price per Year is Protected</a:t>
            </a:r>
          </a:p>
        </p:txBody>
      </p:sp>
      <p:cxnSp>
        <p:nvCxnSpPr>
          <p:cNvPr id="18" name="Straight Connector 17"/>
          <p:cNvCxnSpPr/>
          <p:nvPr/>
        </p:nvCxnSpPr>
        <p:spPr>
          <a:xfrm flipV="1">
            <a:off x="5848712" y="1640841"/>
            <a:ext cx="675699"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641905" y="4023573"/>
            <a:ext cx="675699"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082383" y="2832207"/>
            <a:ext cx="675699"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1" name="Title 1"/>
          <p:cNvSpPr>
            <a:spLocks noGrp="1"/>
          </p:cNvSpPr>
          <p:nvPr>
            <p:ph type="title"/>
          </p:nvPr>
        </p:nvSpPr>
        <p:spPr>
          <a:xfrm>
            <a:off x="141337" y="5188267"/>
            <a:ext cx="5992953" cy="1475871"/>
          </a:xfrm>
        </p:spPr>
        <p:txBody>
          <a:bodyPr/>
          <a:lstStyle/>
          <a:p>
            <a:pPr lvl="1" algn="l" defTabSz="896167" rtl="0">
              <a:defRPr/>
            </a:pPr>
            <a:r>
              <a:rPr lang="en-US" sz="2000" kern="1200" dirty="0">
                <a:gradFill>
                  <a:gsLst>
                    <a:gs pos="1250">
                      <a:srgbClr val="FFFFFF"/>
                    </a:gs>
                    <a:gs pos="100000">
                      <a:srgbClr val="FFFFFF"/>
                    </a:gs>
                  </a:gsLst>
                  <a:lin ang="5400000" scaled="0"/>
                </a:gradFill>
                <a:latin typeface="Segoe UI"/>
              </a:rPr>
              <a:t>Customers Transitioning Back to Enhancement</a:t>
            </a:r>
            <a:br>
              <a:rPr lang="en-US" sz="4704" dirty="0">
                <a:solidFill>
                  <a:schemeClr val="bg1"/>
                </a:solidFill>
              </a:rPr>
            </a:br>
            <a:r>
              <a:rPr lang="en-US" sz="1537" kern="1200" dirty="0">
                <a:gradFill>
                  <a:gsLst>
                    <a:gs pos="1250">
                      <a:srgbClr val="FFFFFF"/>
                    </a:gs>
                    <a:gs pos="100000">
                      <a:srgbClr val="FFFFFF"/>
                    </a:gs>
                  </a:gsLst>
                  <a:lin ang="5400000" scaled="0"/>
                </a:gradFill>
                <a:latin typeface="Segoe UI"/>
              </a:rPr>
              <a:t>Customers that have fully transitioned to the cloud</a:t>
            </a:r>
            <a:br>
              <a:rPr lang="en-US" sz="1537" kern="1200" dirty="0">
                <a:gradFill>
                  <a:gsLst>
                    <a:gs pos="1250">
                      <a:srgbClr val="FFFFFF"/>
                    </a:gs>
                    <a:gs pos="100000">
                      <a:srgbClr val="FFFFFF"/>
                    </a:gs>
                  </a:gsLst>
                  <a:lin ang="5400000" scaled="0"/>
                </a:gradFill>
                <a:latin typeface="Segoe UI"/>
              </a:rPr>
            </a:br>
            <a:r>
              <a:rPr lang="en-US" sz="1537" kern="1200" dirty="0">
                <a:gradFill>
                  <a:gsLst>
                    <a:gs pos="1250">
                      <a:srgbClr val="FFFFFF"/>
                    </a:gs>
                    <a:gs pos="100000">
                      <a:srgbClr val="FFFFFF"/>
                    </a:gs>
                  </a:gsLst>
                  <a:lin ang="5400000" scaled="0"/>
                </a:gradFill>
                <a:latin typeface="Segoe UI"/>
              </a:rPr>
              <a:t>and wish to return to On-Premise Software can do so during any Anniversary or Renewal period without penalty </a:t>
            </a:r>
          </a:p>
        </p:txBody>
      </p:sp>
      <p:sp>
        <p:nvSpPr>
          <p:cNvPr id="22" name="Title 1"/>
          <p:cNvSpPr txBox="1">
            <a:spLocks/>
          </p:cNvSpPr>
          <p:nvPr/>
        </p:nvSpPr>
        <p:spPr>
          <a:xfrm>
            <a:off x="4963979" y="14901"/>
            <a:ext cx="7208029" cy="899303"/>
          </a:xfrm>
          <a:prstGeom prst="rect">
            <a:avLst/>
          </a:prstGeom>
        </p:spPr>
        <p:txBody>
          <a:bodyPr vert="horz" wrap="square" lIns="143391" tIns="89619" rIns="143391" bIns="89619"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02" normalizeH="0" baseline="0" noProof="0" dirty="0">
                <a:ln w="3175">
                  <a:noFill/>
                </a:ln>
                <a:gradFill>
                  <a:gsLst>
                    <a:gs pos="1250">
                      <a:schemeClr val="tx1"/>
                    </a:gs>
                    <a:gs pos="100000">
                      <a:schemeClr val="tx1"/>
                    </a:gs>
                  </a:gsLst>
                  <a:lin ang="5400000" scaled="0"/>
                </a:gradFill>
                <a:effectLst/>
                <a:uLnTx/>
                <a:uFillTx/>
                <a:latin typeface="+mj-lt"/>
                <a:ea typeface="+mn-ea"/>
                <a:cs typeface="Segoe UI" pitchFamily="34" charset="0"/>
              </a:rPr>
              <a:t>Enhancement Plan Reattach</a:t>
            </a:r>
            <a:endParaRPr kumimoji="0" lang="en-US" sz="3600" b="0" i="0" u="none" strike="noStrike" kern="1200" cap="none" spc="-102" normalizeH="0" baseline="0" noProof="0" dirty="0">
              <a:ln w="3175">
                <a:noFill/>
              </a:ln>
              <a:solidFill>
                <a:schemeClr val="accent1"/>
              </a:solidFill>
              <a:effectLst/>
              <a:uLnTx/>
              <a:uFillTx/>
              <a:latin typeface="+mj-lt"/>
              <a:ea typeface="+mn-ea"/>
              <a:cs typeface="Segoe UI" pitchFamily="34" charset="0"/>
            </a:endParaRPr>
          </a:p>
        </p:txBody>
      </p:sp>
      <p:sp>
        <p:nvSpPr>
          <p:cNvPr id="23" name="Title 1"/>
          <p:cNvSpPr txBox="1">
            <a:spLocks/>
          </p:cNvSpPr>
          <p:nvPr/>
        </p:nvSpPr>
        <p:spPr>
          <a:xfrm>
            <a:off x="6186561" y="5188266"/>
            <a:ext cx="6003853" cy="1650126"/>
          </a:xfrm>
          <a:prstGeom prst="rect">
            <a:avLst/>
          </a:prstGeom>
        </p:spPr>
        <p:txBody>
          <a:bodyPr vert="horz" wrap="square" lIns="143391" tIns="89619" rIns="143391" bIns="89619"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1" indent="0" defTabSz="896167" eaLnBrk="1" fontAlgn="auto" latinLnBrk="0" hangingPunct="1">
              <a:lnSpc>
                <a:spcPct val="100000"/>
              </a:lnSpc>
              <a:spcBef>
                <a:spcPts val="0"/>
              </a:spcBef>
              <a:spcAft>
                <a:spcPts val="0"/>
              </a:spcAft>
              <a:buClrTx/>
              <a:buSzTx/>
              <a:buFontTx/>
              <a:buNone/>
              <a:tabLst/>
              <a:defRPr/>
            </a:pPr>
            <a:r>
              <a:rPr kumimoji="0" lang="en-US" sz="2744"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rPr>
              <a:t>Basic Requirements</a:t>
            </a:r>
          </a:p>
          <a:p>
            <a:pPr marL="0" marR="0" lvl="1" indent="0" defTabSz="896167" eaLnBrk="1" fontAlgn="auto" latinLnBrk="0" hangingPunct="1">
              <a:lnSpc>
                <a:spcPct val="100000"/>
              </a:lnSpc>
              <a:spcBef>
                <a:spcPts val="0"/>
              </a:spcBef>
              <a:spcAft>
                <a:spcPts val="0"/>
              </a:spcAft>
              <a:buClrTx/>
              <a:buSzTx/>
              <a:buFontTx/>
              <a:buNone/>
              <a:tabLst/>
              <a:defRPr/>
            </a:pPr>
            <a:r>
              <a:rPr kumimoji="0" lang="en-US" sz="1537"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rPr>
              <a:t>Customers that have maintained continuity of service and have fully transitioned to the cloud, can return to Enhancement at anytime during their Anniversary or Renewal period. </a:t>
            </a:r>
          </a:p>
        </p:txBody>
      </p:sp>
      <p:sp>
        <p:nvSpPr>
          <p:cNvPr id="24" name="Rectangle 23"/>
          <p:cNvSpPr/>
          <p:nvPr/>
        </p:nvSpPr>
        <p:spPr bwMode="auto">
          <a:xfrm>
            <a:off x="1589" y="5053644"/>
            <a:ext cx="12188825" cy="13514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8" rIns="0" bIns="45708" numCol="1" rtlCol="0" anchor="ctr" anchorCtr="0" compatLnSpc="1">
            <a:prstTxWarp prst="textNoShape">
              <a:avLst/>
            </a:prstTxWarp>
          </a:bodyPr>
          <a:lstStyle/>
          <a:p>
            <a:pPr marL="0" marR="0" lvl="0" indent="0" algn="ctr" defTabSz="913916" eaLnBrk="1" fontAlgn="base" latinLnBrk="0" hangingPunct="1">
              <a:lnSpc>
                <a:spcPct val="100000"/>
              </a:lnSpc>
              <a:spcBef>
                <a:spcPct val="0"/>
              </a:spcBef>
              <a:spcAft>
                <a:spcPct val="0"/>
              </a:spcAft>
              <a:buClrTx/>
              <a:buSzTx/>
              <a:buFontTx/>
              <a:buNone/>
              <a:tabLst/>
              <a:defRPr/>
            </a:pPr>
            <a:endParaRPr kumimoji="0" lang="en-US" sz="196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Tree>
    <p:extLst>
      <p:ext uri="{BB962C8B-B14F-4D97-AF65-F5344CB8AC3E}">
        <p14:creationId xmlns:p14="http://schemas.microsoft.com/office/powerpoint/2010/main" val="3853597230"/>
      </p:ext>
    </p:extLst>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687" y="2532526"/>
            <a:ext cx="11655840" cy="899665"/>
          </a:xfrm>
        </p:spPr>
        <p:txBody>
          <a:bodyPr/>
          <a:lstStyle/>
          <a:p>
            <a:r>
              <a:rPr lang="en-US" sz="3200" dirty="0">
                <a:solidFill>
                  <a:schemeClr val="tx2"/>
                </a:solidFill>
              </a:rPr>
              <a:t>On-Premises Customer Section</a:t>
            </a:r>
          </a:p>
        </p:txBody>
      </p:sp>
    </p:spTree>
    <p:extLst>
      <p:ext uri="{BB962C8B-B14F-4D97-AF65-F5344CB8AC3E}">
        <p14:creationId xmlns:p14="http://schemas.microsoft.com/office/powerpoint/2010/main" val="868919505"/>
      </p:ext>
    </p:extLst>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97" y="39559"/>
            <a:ext cx="12672414" cy="1588087"/>
          </a:xfrm>
        </p:spPr>
        <p:txBody>
          <a:bodyPr>
            <a:noAutofit/>
          </a:bodyPr>
          <a:lstStyle/>
          <a:p>
            <a:r>
              <a:rPr lang="en-US" sz="3600" spc="-100" dirty="0">
                <a:ln w="3175">
                  <a:noFill/>
                </a:ln>
                <a:gradFill>
                  <a:gsLst>
                    <a:gs pos="1250">
                      <a:schemeClr val="tx1"/>
                    </a:gs>
                    <a:gs pos="100000">
                      <a:schemeClr val="tx1"/>
                    </a:gs>
                  </a:gsLst>
                  <a:lin ang="5400000" scaled="0"/>
                </a:gradFill>
              </a:rPr>
              <a:t>What Is A Cloud Add-on </a:t>
            </a:r>
            <a:r>
              <a:rPr lang="en-US" sz="3600" dirty="0"/>
              <a:t>And</a:t>
            </a:r>
            <a:r>
              <a:rPr lang="en-US" sz="3600" spc="-100" dirty="0">
                <a:ln w="3175">
                  <a:noFill/>
                </a:ln>
                <a:gradFill>
                  <a:gsLst>
                    <a:gs pos="1250">
                      <a:schemeClr val="tx1"/>
                    </a:gs>
                    <a:gs pos="100000">
                      <a:schemeClr val="tx1"/>
                    </a:gs>
                  </a:gsLst>
                  <a:lin ang="5400000" scaled="0"/>
                </a:gradFill>
              </a:rPr>
              <a:t> From SA SKU</a:t>
            </a:r>
            <a:r>
              <a:rPr lang="en-US" sz="3600" dirty="0"/>
              <a:t>?</a:t>
            </a:r>
            <a:br>
              <a:rPr lang="en-US" sz="3600" dirty="0"/>
            </a:br>
            <a:r>
              <a:rPr lang="en-US" sz="2800" i="1" dirty="0"/>
              <a:t>Acknowledges Customers Existing Investments With A Standard 15% Discount</a:t>
            </a:r>
          </a:p>
        </p:txBody>
      </p:sp>
      <p:sp>
        <p:nvSpPr>
          <p:cNvPr id="7" name="TextBox 6"/>
          <p:cNvSpPr txBox="1"/>
          <p:nvPr/>
        </p:nvSpPr>
        <p:spPr>
          <a:xfrm>
            <a:off x="6262354" y="5268110"/>
            <a:ext cx="5209209" cy="923330"/>
          </a:xfrm>
          <a:prstGeom prst="rect">
            <a:avLst/>
          </a:prstGeom>
          <a:solidFill>
            <a:schemeClr val="bg2"/>
          </a:solid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dirty="0">
                <a:ln>
                  <a:noFill/>
                </a:ln>
                <a:solidFill>
                  <a:sysClr val="windowText" lastClr="000000"/>
                </a:solidFill>
                <a:effectLst/>
                <a:uLnTx/>
                <a:uFillTx/>
              </a:rPr>
              <a:t>Drop SA/Enhancement and move to subscription</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dirty="0">
                <a:ln>
                  <a:noFill/>
                </a:ln>
                <a:solidFill>
                  <a:sysClr val="windowText" lastClr="000000"/>
                </a:solidFill>
                <a:effectLst/>
                <a:uLnTx/>
                <a:uFillTx/>
              </a:rPr>
              <a:t>Available at anniversary/renewal</a:t>
            </a:r>
          </a:p>
        </p:txBody>
      </p:sp>
      <p:sp>
        <p:nvSpPr>
          <p:cNvPr id="8" name="TextBox 7"/>
          <p:cNvSpPr txBox="1"/>
          <p:nvPr/>
        </p:nvSpPr>
        <p:spPr>
          <a:xfrm>
            <a:off x="1068770" y="5277133"/>
            <a:ext cx="5004808" cy="923330"/>
          </a:xfrm>
          <a:prstGeom prst="rect">
            <a:avLst/>
          </a:prstGeom>
          <a:solidFill>
            <a:schemeClr val="bg2"/>
          </a:solid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dirty="0">
                <a:ln>
                  <a:noFill/>
                </a:ln>
                <a:solidFill>
                  <a:sysClr val="windowText" lastClr="000000"/>
                </a:solidFill>
                <a:effectLst/>
                <a:uLnTx/>
                <a:uFillTx/>
              </a:rPr>
              <a:t>Optimal for customers who want to maintain their SA/Enhancement benefits</a:t>
            </a: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0" cap="none" spc="0" normalizeH="0" baseline="0" noProof="0" dirty="0">
                <a:ln>
                  <a:noFill/>
                </a:ln>
                <a:solidFill>
                  <a:sysClr val="windowText" lastClr="000000"/>
                </a:solidFill>
                <a:effectLst/>
                <a:uLnTx/>
                <a:uFillTx/>
              </a:rPr>
              <a:t>Available at mid-term, anniversary, renewal</a:t>
            </a:r>
          </a:p>
        </p:txBody>
      </p:sp>
      <p:sp>
        <p:nvSpPr>
          <p:cNvPr id="9" name="Rectangle 8"/>
          <p:cNvSpPr/>
          <p:nvPr/>
        </p:nvSpPr>
        <p:spPr>
          <a:xfrm>
            <a:off x="1068770" y="4526289"/>
            <a:ext cx="5004808" cy="6576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panose="020F0502020204030204"/>
              </a:rPr>
              <a:t>Cloud Add-on</a:t>
            </a:r>
            <a:endParaRPr kumimoji="0" lang="en-US" sz="1800" b="0" i="0" u="none" strike="noStrike" kern="0" cap="none" spc="0" normalizeH="0" baseline="0" noProof="0" dirty="0">
              <a:ln>
                <a:noFill/>
              </a:ln>
              <a:solidFill>
                <a:prstClr val="white"/>
              </a:solidFill>
              <a:effectLst/>
              <a:uLnTx/>
              <a:uFillTx/>
              <a:latin typeface="Calibri" panose="020F0502020204030204"/>
            </a:endParaRPr>
          </a:p>
        </p:txBody>
      </p:sp>
      <p:sp>
        <p:nvSpPr>
          <p:cNvPr id="10" name="Rectangle 9"/>
          <p:cNvSpPr/>
          <p:nvPr/>
        </p:nvSpPr>
        <p:spPr>
          <a:xfrm>
            <a:off x="6262355" y="4517266"/>
            <a:ext cx="5209208" cy="65766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panose="020F0502020204030204"/>
              </a:rPr>
              <a:t>From SA</a:t>
            </a:r>
            <a:endParaRPr kumimoji="0" lang="en-US" sz="1800" b="0" i="0" u="none" strike="noStrike" kern="0" cap="none" spc="0" normalizeH="0" baseline="0" noProof="0" dirty="0">
              <a:ln>
                <a:noFill/>
              </a:ln>
              <a:solidFill>
                <a:prstClr val="white"/>
              </a:solidFill>
              <a:effectLst/>
              <a:uLnTx/>
              <a:uFillTx/>
              <a:latin typeface="Calibri" panose="020F0502020204030204"/>
            </a:endParaRPr>
          </a:p>
        </p:txBody>
      </p:sp>
      <p:graphicFrame>
        <p:nvGraphicFramePr>
          <p:cNvPr id="5" name="Chart 4"/>
          <p:cNvGraphicFramePr/>
          <p:nvPr>
            <p:extLst/>
          </p:nvPr>
        </p:nvGraphicFramePr>
        <p:xfrm>
          <a:off x="2171171" y="1309002"/>
          <a:ext cx="7529938" cy="290579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7704100" y="1246525"/>
            <a:ext cx="1268617" cy="572464"/>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gradFill>
                  <a:gsLst>
                    <a:gs pos="2917">
                      <a:schemeClr val="tx1"/>
                    </a:gs>
                    <a:gs pos="30000">
                      <a:schemeClr val="tx1"/>
                    </a:gs>
                  </a:gsLst>
                  <a:lin ang="5400000" scaled="0"/>
                </a:gradFill>
                <a:effectLst/>
                <a:uLnTx/>
                <a:uFillTx/>
              </a:rPr>
              <a:t>Full USL</a:t>
            </a:r>
          </a:p>
        </p:txBody>
      </p:sp>
      <p:sp>
        <p:nvSpPr>
          <p:cNvPr id="31" name="TextBox 30"/>
          <p:cNvSpPr txBox="1"/>
          <p:nvPr/>
        </p:nvSpPr>
        <p:spPr>
          <a:xfrm>
            <a:off x="5273875" y="1620765"/>
            <a:ext cx="1324530" cy="572464"/>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gradFill>
                  <a:gsLst>
                    <a:gs pos="2917">
                      <a:schemeClr val="tx1"/>
                    </a:gs>
                    <a:gs pos="30000">
                      <a:schemeClr val="tx1"/>
                    </a:gs>
                  </a:gsLst>
                  <a:lin ang="5400000" scaled="0"/>
                </a:gradFill>
                <a:effectLst/>
                <a:uLnTx/>
                <a:uFillTx/>
              </a:rPr>
              <a:t>From SA</a:t>
            </a:r>
          </a:p>
        </p:txBody>
      </p:sp>
      <p:sp>
        <p:nvSpPr>
          <p:cNvPr id="33" name="TextBox 32"/>
          <p:cNvSpPr txBox="1"/>
          <p:nvPr/>
        </p:nvSpPr>
        <p:spPr>
          <a:xfrm>
            <a:off x="2605061" y="1620765"/>
            <a:ext cx="1973938" cy="572464"/>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gradFill>
                  <a:gsLst>
                    <a:gs pos="2917">
                      <a:schemeClr val="tx1"/>
                    </a:gs>
                    <a:gs pos="30000">
                      <a:schemeClr val="tx1"/>
                    </a:gs>
                  </a:gsLst>
                  <a:lin ang="5400000" scaled="0"/>
                </a:gradFill>
                <a:effectLst/>
                <a:uLnTx/>
                <a:uFillTx/>
              </a:rPr>
              <a:t>Cloud Add-on</a:t>
            </a:r>
          </a:p>
        </p:txBody>
      </p:sp>
      <p:cxnSp>
        <p:nvCxnSpPr>
          <p:cNvPr id="4" name="Straight Connector 3"/>
          <p:cNvCxnSpPr/>
          <p:nvPr/>
        </p:nvCxnSpPr>
        <p:spPr>
          <a:xfrm flipH="1">
            <a:off x="4030640" y="2058628"/>
            <a:ext cx="3848432" cy="0"/>
          </a:xfrm>
          <a:prstGeom prst="line">
            <a:avLst/>
          </a:prstGeom>
          <a:ln w="19050">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065476" y="4065275"/>
            <a:ext cx="10098156"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7170292" y="1659247"/>
            <a:ext cx="808555" cy="5447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rPr>
              <a:t>15%</a:t>
            </a:r>
          </a:p>
        </p:txBody>
      </p:sp>
      <p:sp>
        <p:nvSpPr>
          <p:cNvPr id="14" name="TextBox 13"/>
          <p:cNvSpPr txBox="1"/>
          <p:nvPr/>
        </p:nvSpPr>
        <p:spPr>
          <a:xfrm>
            <a:off x="1171902" y="6429293"/>
            <a:ext cx="9941305" cy="646331"/>
          </a:xfrm>
          <a:prstGeom prst="rect">
            <a:avLst/>
          </a:prstGeom>
          <a:noFill/>
        </p:spPr>
        <p:txBody>
          <a:bodyPr wrap="square" lIns="0" tIns="0" rIns="0" bIns="0" rtlCol="0">
            <a:spAutoFit/>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solidFill>
                  <a:sysClr val="windowText" lastClr="000000"/>
                </a:solidFill>
                <a:effectLst/>
                <a:uLnTx/>
                <a:uFillTx/>
                <a:latin typeface="Calibri" panose="020F0502020204030204"/>
              </a:rPr>
              <a:t>Cloud Add-on &amp; From SA Launching </a:t>
            </a:r>
            <a:r>
              <a:rPr kumimoji="0" lang="en-US" sz="2400" b="1" i="1" u="none" strike="noStrike" kern="0" cap="none" spc="0" normalizeH="0" baseline="0" noProof="0">
                <a:ln>
                  <a:noFill/>
                </a:ln>
                <a:solidFill>
                  <a:sysClr val="windowText" lastClr="000000"/>
                </a:solidFill>
                <a:effectLst/>
                <a:uLnTx/>
                <a:uFillTx/>
                <a:latin typeface="Calibri" panose="020F0502020204030204"/>
              </a:rPr>
              <a:t>in EA and MPSA</a:t>
            </a:r>
            <a:endParaRPr kumimoji="0" lang="en-US" sz="2400" b="1" i="1" u="none" strike="noStrike" kern="0" cap="none" spc="0" normalizeH="0" baseline="0" noProof="0" dirty="0">
              <a:ln>
                <a:noFill/>
              </a:ln>
              <a:solidFill>
                <a:sysClr val="windowText" lastClr="000000"/>
              </a:solidFill>
              <a:effectLst/>
              <a:uLnTx/>
              <a:uFillTx/>
              <a:latin typeface="Calibri" panose="020F0502020204030204"/>
            </a:endParaRPr>
          </a:p>
          <a:p>
            <a:pPr marL="342900" marR="0" lvl="0" indent="-342900" algn="ctr" defTabSz="914367" eaLnBrk="1" fontAlgn="auto" latinLnBrk="0" hangingPunct="1">
              <a:lnSpc>
                <a:spcPct val="100000"/>
              </a:lnSpc>
              <a:spcBef>
                <a:spcPts val="0"/>
              </a:spcBef>
              <a:spcAft>
                <a:spcPts val="0"/>
              </a:spcAft>
              <a:buClrTx/>
              <a:buSzTx/>
              <a:buFontTx/>
              <a:buAutoNum type="arabicPeriod"/>
              <a:tabLst/>
              <a:defRPr/>
            </a:pPr>
            <a:endParaRPr kumimoji="0" lang="en-US" sz="1800" b="0" i="1" u="none" strike="noStrike" kern="0" cap="none" spc="0" normalizeH="0" baseline="0" noProof="0" dirty="0">
              <a:ln>
                <a:noFill/>
              </a:ln>
              <a:solidFill>
                <a:sysClr val="windowText" lastClr="000000"/>
              </a:solidFill>
              <a:effectLst/>
              <a:uLnTx/>
              <a:uFillTx/>
              <a:latin typeface="Calibri" panose="020F0502020204030204"/>
            </a:endParaRPr>
          </a:p>
        </p:txBody>
      </p:sp>
      <p:sp>
        <p:nvSpPr>
          <p:cNvPr id="15" name="TextBox 14"/>
          <p:cNvSpPr txBox="1"/>
          <p:nvPr/>
        </p:nvSpPr>
        <p:spPr>
          <a:xfrm>
            <a:off x="-139424" y="6502904"/>
            <a:ext cx="1872500" cy="4616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gradFill>
                  <a:gsLst>
                    <a:gs pos="2917">
                      <a:schemeClr val="tx1"/>
                    </a:gs>
                    <a:gs pos="30000">
                      <a:schemeClr val="tx1"/>
                    </a:gs>
                  </a:gsLst>
                  <a:lin ang="5400000" scaled="0"/>
                </a:gradFill>
                <a:effectLst/>
                <a:uLnTx/>
                <a:uFillTx/>
              </a:rPr>
              <a:t>Microsoft Confidential</a:t>
            </a:r>
          </a:p>
        </p:txBody>
      </p:sp>
    </p:spTree>
    <p:extLst>
      <p:ext uri="{BB962C8B-B14F-4D97-AF65-F5344CB8AC3E}">
        <p14:creationId xmlns:p14="http://schemas.microsoft.com/office/powerpoint/2010/main" val="2663083035"/>
      </p:ext>
    </p:extLst>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bwMode="auto">
          <a:xfrm>
            <a:off x="520765" y="1150538"/>
            <a:ext cx="11096159" cy="1043156"/>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marL="0" marR="0" lvl="0" indent="0" algn="ctr" defTabSz="913924"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7" name="Rectangle 6"/>
          <p:cNvSpPr/>
          <p:nvPr/>
        </p:nvSpPr>
        <p:spPr bwMode="auto">
          <a:xfrm>
            <a:off x="520765" y="2846568"/>
            <a:ext cx="11096159" cy="245695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marL="0" marR="0" lvl="0" indent="0" algn="ctr" defTabSz="913924"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2" name="Title 1"/>
          <p:cNvSpPr>
            <a:spLocks noGrp="1"/>
          </p:cNvSpPr>
          <p:nvPr>
            <p:ph type="title"/>
          </p:nvPr>
        </p:nvSpPr>
        <p:spPr>
          <a:xfrm>
            <a:off x="93110" y="231555"/>
            <a:ext cx="12098890" cy="747791"/>
          </a:xfrm>
        </p:spPr>
        <p:txBody>
          <a:bodyPr/>
          <a:lstStyle/>
          <a:p>
            <a:r>
              <a:rPr lang="en-US" sz="4700" dirty="0"/>
              <a:t>Existing </a:t>
            </a:r>
            <a:r>
              <a:rPr lang="en-US" sz="3600" dirty="0"/>
              <a:t>On-Premises</a:t>
            </a:r>
            <a:r>
              <a:rPr lang="en-US" sz="4700" dirty="0"/>
              <a:t> Customer    Dynamics 365</a:t>
            </a:r>
          </a:p>
        </p:txBody>
      </p:sp>
      <p:sp>
        <p:nvSpPr>
          <p:cNvPr id="28" name="TextBox 27"/>
          <p:cNvSpPr txBox="1"/>
          <p:nvPr/>
        </p:nvSpPr>
        <p:spPr>
          <a:xfrm>
            <a:off x="1146689" y="3765868"/>
            <a:ext cx="1215307" cy="246221"/>
          </a:xfrm>
          <a:prstGeom prst="rect">
            <a:avLst/>
          </a:prstGeom>
          <a:noFill/>
        </p:spPr>
        <p:txBody>
          <a:bodyPr wrap="square" lIns="0" tIns="0" rIns="0" bIns="0" rtlCol="0">
            <a:spAutoFit/>
          </a:bodyPr>
          <a:lstStyle/>
          <a:p>
            <a:pPr marL="0" marR="0" lvl="0" indent="0" defTabSz="914367"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505050">
                    <a:lumMod val="65000"/>
                    <a:lumOff val="35000"/>
                  </a:srgbClr>
                </a:solidFill>
                <a:effectLst/>
                <a:uLnTx/>
                <a:uFillTx/>
                <a:latin typeface="Calibri" panose="020F0502020204030204"/>
              </a:rPr>
              <a:t>Signing (Q4)</a:t>
            </a:r>
          </a:p>
        </p:txBody>
      </p:sp>
      <p:sp>
        <p:nvSpPr>
          <p:cNvPr id="33" name="TextBox 32"/>
          <p:cNvSpPr txBox="1"/>
          <p:nvPr/>
        </p:nvSpPr>
        <p:spPr>
          <a:xfrm>
            <a:off x="559772" y="1234341"/>
            <a:ext cx="10643616" cy="276999"/>
          </a:xfrm>
          <a:prstGeom prst="rect">
            <a:avLst/>
          </a:prstGeom>
          <a:noFill/>
        </p:spPr>
        <p:txBody>
          <a:bodyPr wrap="square" lIns="0" tIns="0" rIns="0" bIns="0" rtlCol="0">
            <a:spAutoFit/>
          </a:bodyPr>
          <a:lstStyle/>
          <a:p>
            <a:pPr marL="0" marR="0" lvl="0" indent="0" defTabSz="91436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lumMod val="50000"/>
                  </a:srgbClr>
                </a:solidFill>
                <a:effectLst/>
                <a:uLnTx/>
                <a:uFillTx/>
                <a:latin typeface="Calibri" panose="020F0502020204030204"/>
              </a:rPr>
              <a:t>Customer Scenario: AX 2012 customer at mid-term of EA is paying L/SA and wants to transition to Dynamics 365 </a:t>
            </a:r>
            <a:endParaRPr kumimoji="0" lang="en-US" sz="1800" b="0" i="0" u="none" strike="noStrike" kern="0" cap="none" spc="0" normalizeH="0" baseline="0" noProof="0" dirty="0">
              <a:ln>
                <a:noFill/>
              </a:ln>
              <a:solidFill>
                <a:srgbClr val="FFFFFF">
                  <a:lumMod val="50000"/>
                </a:srgbClr>
              </a:solidFill>
              <a:effectLst/>
              <a:uLnTx/>
              <a:uFillTx/>
              <a:latin typeface="Calibri" panose="020F0502020204030204"/>
            </a:endParaRPr>
          </a:p>
        </p:txBody>
      </p:sp>
      <p:sp>
        <p:nvSpPr>
          <p:cNvPr id="34" name="TextBox 33"/>
          <p:cNvSpPr txBox="1"/>
          <p:nvPr/>
        </p:nvSpPr>
        <p:spPr>
          <a:xfrm>
            <a:off x="813091" y="1555005"/>
            <a:ext cx="10802154" cy="830997"/>
          </a:xfrm>
          <a:prstGeom prst="rect">
            <a:avLst/>
          </a:prstGeom>
          <a:noFill/>
        </p:spPr>
        <p:txBody>
          <a:bodyPr wrap="square" lIns="0" tIns="0" rIns="0" bIns="0" rtlCol="0">
            <a:spAutoFit/>
          </a:bodyPr>
          <a:lstStyle/>
          <a:p>
            <a:pPr marL="342900" marR="0" lvl="0" indent="-342900" defTabSz="914367"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0" cap="none" spc="0" normalizeH="0" baseline="0" noProof="0" dirty="0">
                <a:ln>
                  <a:noFill/>
                </a:ln>
                <a:solidFill>
                  <a:srgbClr val="505050">
                    <a:lumMod val="65000"/>
                    <a:lumOff val="35000"/>
                  </a:srgbClr>
                </a:solidFill>
                <a:effectLst/>
                <a:uLnTx/>
                <a:uFillTx/>
                <a:latin typeface="Calibri" panose="020F0502020204030204"/>
              </a:rPr>
              <a:t>A</a:t>
            </a:r>
            <a:r>
              <a:rPr kumimoji="0" lang="en-US" sz="1800" b="0" i="0" u="none" strike="noStrike" kern="0" cap="none" spc="0" normalizeH="0" baseline="0" noProof="0" dirty="0" err="1">
                <a:ln>
                  <a:noFill/>
                </a:ln>
                <a:solidFill>
                  <a:srgbClr val="505050">
                    <a:lumMod val="65000"/>
                    <a:lumOff val="35000"/>
                  </a:srgbClr>
                </a:solidFill>
                <a:effectLst/>
                <a:uLnTx/>
                <a:uFillTx/>
                <a:latin typeface="Calibri" panose="020F0502020204030204"/>
              </a:rPr>
              <a:t>dd</a:t>
            </a:r>
            <a:r>
              <a:rPr kumimoji="0" lang="en-US" sz="1800" b="0" i="0" u="none" strike="noStrike" kern="0" cap="none" spc="0" normalizeH="0" baseline="0" noProof="0" dirty="0">
                <a:ln>
                  <a:noFill/>
                </a:ln>
                <a:solidFill>
                  <a:srgbClr val="505050">
                    <a:lumMod val="65000"/>
                    <a:lumOff val="35000"/>
                  </a:srgbClr>
                </a:solidFill>
                <a:effectLst/>
                <a:uLnTx/>
                <a:uFillTx/>
                <a:latin typeface="Calibri" panose="020F0502020204030204"/>
              </a:rPr>
              <a:t> </a:t>
            </a:r>
            <a:r>
              <a:rPr kumimoji="0" lang="en-US" sz="1800" b="1" i="0" u="none" strike="noStrike" kern="0" cap="none" spc="0" normalizeH="0" baseline="0" noProof="0" dirty="0">
                <a:ln>
                  <a:noFill/>
                </a:ln>
                <a:solidFill>
                  <a:schemeClr val="accent5"/>
                </a:solidFill>
                <a:effectLst/>
                <a:uLnTx/>
                <a:uFillTx/>
                <a:latin typeface="Calibri" panose="020F0502020204030204"/>
              </a:rPr>
              <a:t>Cloud add-ons </a:t>
            </a:r>
            <a:r>
              <a:rPr kumimoji="0" lang="en-US" sz="1800" b="0" i="0" u="none" strike="noStrike" kern="0" cap="none" spc="0" normalizeH="0" baseline="0" noProof="0" dirty="0">
                <a:ln>
                  <a:noFill/>
                </a:ln>
                <a:solidFill>
                  <a:srgbClr val="505050">
                    <a:lumMod val="65000"/>
                    <a:lumOff val="35000"/>
                  </a:srgbClr>
                </a:solidFill>
                <a:effectLst/>
                <a:uLnTx/>
                <a:uFillTx/>
                <a:latin typeface="Calibri" panose="020F0502020204030204"/>
              </a:rPr>
              <a:t>to access Cloud anytime during their agreement</a:t>
            </a:r>
          </a:p>
          <a:p>
            <a:pPr marL="342900" marR="0" lvl="0" indent="-342900" defTabSz="914367"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0" cap="none" spc="0" normalizeH="0" baseline="0" noProof="0" dirty="0">
                <a:ln>
                  <a:noFill/>
                </a:ln>
                <a:solidFill>
                  <a:srgbClr val="505050">
                    <a:lumMod val="65000"/>
                    <a:lumOff val="35000"/>
                  </a:srgbClr>
                </a:solidFill>
                <a:effectLst/>
                <a:uLnTx/>
                <a:uFillTx/>
                <a:latin typeface="Calibri" panose="020F0502020204030204"/>
              </a:rPr>
              <a:t>At renewal keep paying both SA and Cloud add-on SKU.   </a:t>
            </a:r>
          </a:p>
          <a:p>
            <a:pPr marL="342900" marR="0" lvl="0" indent="-342900" defTabSz="914367"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0" cap="none" spc="0" normalizeH="0" baseline="0" noProof="0" dirty="0">
              <a:ln>
                <a:noFill/>
              </a:ln>
              <a:solidFill>
                <a:srgbClr val="505050">
                  <a:lumMod val="65000"/>
                  <a:lumOff val="35000"/>
                </a:srgbClr>
              </a:solidFill>
              <a:effectLst/>
              <a:uLnTx/>
              <a:uFillTx/>
              <a:latin typeface="Calibri" panose="020F0502020204030204"/>
            </a:endParaRPr>
          </a:p>
        </p:txBody>
      </p:sp>
      <p:sp>
        <p:nvSpPr>
          <p:cNvPr id="8" name="Left Brace 7"/>
          <p:cNvSpPr/>
          <p:nvPr/>
        </p:nvSpPr>
        <p:spPr>
          <a:xfrm rot="5400000">
            <a:off x="4915097" y="192540"/>
            <a:ext cx="348064" cy="6695903"/>
          </a:xfrm>
          <a:prstGeom prst="leftBrace">
            <a:avLst>
              <a:gd name="adj1" fmla="val 85286"/>
              <a:gd name="adj2" fmla="val 50548"/>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Calibri" panose="020F0502020204030204"/>
              <a:ea typeface="+mn-ea"/>
              <a:cs typeface="+mn-cs"/>
            </a:endParaRPr>
          </a:p>
        </p:txBody>
      </p:sp>
      <p:sp>
        <p:nvSpPr>
          <p:cNvPr id="40" name="TextBox 39"/>
          <p:cNvSpPr txBox="1"/>
          <p:nvPr/>
        </p:nvSpPr>
        <p:spPr>
          <a:xfrm>
            <a:off x="3279908" y="3746676"/>
            <a:ext cx="1399928" cy="246221"/>
          </a:xfrm>
          <a:prstGeom prst="rect">
            <a:avLst/>
          </a:prstGeom>
          <a:noFill/>
        </p:spPr>
        <p:txBody>
          <a:bodyPr wrap="square" lIns="0" tIns="0" rIns="0" bIns="0" rtlCol="0">
            <a:spAutoFit/>
          </a:bodyPr>
          <a:lstStyle/>
          <a:p>
            <a:pPr marL="0" marR="0" lvl="0" indent="0" defTabSz="914367"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505050">
                    <a:lumMod val="65000"/>
                    <a:lumOff val="35000"/>
                  </a:srgbClr>
                </a:solidFill>
                <a:effectLst/>
                <a:uLnTx/>
                <a:uFillTx/>
                <a:latin typeface="Calibri" panose="020F0502020204030204"/>
              </a:rPr>
              <a:t>First Anniversary </a:t>
            </a:r>
          </a:p>
        </p:txBody>
      </p:sp>
      <p:sp>
        <p:nvSpPr>
          <p:cNvPr id="42" name="TextBox 41"/>
          <p:cNvSpPr txBox="1"/>
          <p:nvPr/>
        </p:nvSpPr>
        <p:spPr>
          <a:xfrm>
            <a:off x="5410144" y="3764693"/>
            <a:ext cx="1732018" cy="246221"/>
          </a:xfrm>
          <a:prstGeom prst="rect">
            <a:avLst/>
          </a:prstGeom>
          <a:noFill/>
        </p:spPr>
        <p:txBody>
          <a:bodyPr wrap="square" lIns="0" tIns="0" rIns="0" bIns="0" rtlCol="0">
            <a:spAutoFit/>
          </a:bodyPr>
          <a:lstStyle/>
          <a:p>
            <a:pPr marL="0" marR="0" lvl="0" indent="0" defTabSz="914367"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505050">
                    <a:lumMod val="65000"/>
                    <a:lumOff val="35000"/>
                  </a:srgbClr>
                </a:solidFill>
                <a:effectLst/>
                <a:uLnTx/>
                <a:uFillTx/>
                <a:latin typeface="Calibri" panose="020F0502020204030204"/>
              </a:rPr>
              <a:t>Second Anniversary </a:t>
            </a:r>
          </a:p>
        </p:txBody>
      </p:sp>
      <p:sp>
        <p:nvSpPr>
          <p:cNvPr id="44" name="TextBox 43"/>
          <p:cNvSpPr txBox="1"/>
          <p:nvPr/>
        </p:nvSpPr>
        <p:spPr>
          <a:xfrm>
            <a:off x="4585660" y="3109688"/>
            <a:ext cx="1016204" cy="246221"/>
          </a:xfrm>
          <a:prstGeom prst="rect">
            <a:avLst/>
          </a:prstGeom>
          <a:noFill/>
        </p:spPr>
        <p:txBody>
          <a:bodyPr wrap="square" lIns="0" tIns="0" rIns="0" bIns="0" rtlCol="0">
            <a:spAutoFit/>
          </a:bodyPr>
          <a:lstStyle/>
          <a:p>
            <a:pPr marL="0" marR="0" lvl="0" indent="0" defTabSz="914367"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505050">
                    <a:lumMod val="65000"/>
                    <a:lumOff val="35000"/>
                  </a:srgbClr>
                </a:solidFill>
                <a:effectLst/>
                <a:uLnTx/>
                <a:uFillTx/>
                <a:latin typeface="Calibri" panose="020F0502020204030204"/>
              </a:rPr>
              <a:t>Current EA</a:t>
            </a:r>
          </a:p>
        </p:txBody>
      </p:sp>
      <p:sp>
        <p:nvSpPr>
          <p:cNvPr id="31" name="Rectangle 30"/>
          <p:cNvSpPr/>
          <p:nvPr/>
        </p:nvSpPr>
        <p:spPr bwMode="auto">
          <a:xfrm>
            <a:off x="3940463" y="4014210"/>
            <a:ext cx="2249386" cy="313896"/>
          </a:xfrm>
          <a:prstGeom prst="rect">
            <a:avLst/>
          </a:prstGeom>
          <a:solidFill>
            <a:schemeClr val="tx1">
              <a:lumMod val="65000"/>
              <a:lumOff val="35000"/>
            </a:schemeClr>
          </a:solidFill>
        </p:spPr>
        <p:txBody>
          <a:bodyPr wrap="square" lIns="0" tIns="0" rIns="0" bIns="0"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250 AX Ent CAL L/SA</a:t>
            </a:r>
          </a:p>
        </p:txBody>
      </p:sp>
      <p:sp>
        <p:nvSpPr>
          <p:cNvPr id="32" name="Rectangle 31"/>
          <p:cNvSpPr/>
          <p:nvPr/>
        </p:nvSpPr>
        <p:spPr bwMode="auto">
          <a:xfrm>
            <a:off x="1651002" y="4015031"/>
            <a:ext cx="2239962" cy="313896"/>
          </a:xfrm>
          <a:prstGeom prst="rect">
            <a:avLst/>
          </a:prstGeom>
          <a:solidFill>
            <a:schemeClr val="tx1">
              <a:lumMod val="65000"/>
              <a:lumOff val="35000"/>
            </a:schemeClr>
          </a:solidFill>
        </p:spPr>
        <p:txBody>
          <a:bodyPr wrap="square" lIns="0" tIns="0" rIns="0" bIns="0"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250 AX Ent CAL L/SA</a:t>
            </a:r>
          </a:p>
        </p:txBody>
      </p:sp>
      <p:sp>
        <p:nvSpPr>
          <p:cNvPr id="35" name="Rectangle 34"/>
          <p:cNvSpPr/>
          <p:nvPr/>
        </p:nvSpPr>
        <p:spPr bwMode="auto">
          <a:xfrm>
            <a:off x="6240263" y="4015868"/>
            <a:ext cx="2196818" cy="313896"/>
          </a:xfrm>
          <a:prstGeom prst="rect">
            <a:avLst/>
          </a:prstGeom>
          <a:solidFill>
            <a:schemeClr val="tx1">
              <a:lumMod val="65000"/>
              <a:lumOff val="35000"/>
            </a:schemeClr>
          </a:solidFill>
        </p:spPr>
        <p:txBody>
          <a:bodyPr wrap="square" lIns="0" tIns="0" rIns="0" bIns="0"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250 AX Ent CAL L/SA</a:t>
            </a:r>
          </a:p>
        </p:txBody>
      </p:sp>
      <p:sp>
        <p:nvSpPr>
          <p:cNvPr id="41" name="TextBox 40"/>
          <p:cNvSpPr txBox="1"/>
          <p:nvPr/>
        </p:nvSpPr>
        <p:spPr>
          <a:xfrm>
            <a:off x="10170801" y="3758593"/>
            <a:ext cx="1399928" cy="246221"/>
          </a:xfrm>
          <a:prstGeom prst="rect">
            <a:avLst/>
          </a:prstGeom>
          <a:noFill/>
        </p:spPr>
        <p:txBody>
          <a:bodyPr wrap="square" lIns="0" tIns="0" rIns="0" bIns="0" rtlCol="0">
            <a:spAutoFit/>
          </a:bodyPr>
          <a:lstStyle/>
          <a:p>
            <a:pPr marL="0" marR="0" lvl="0" indent="0" defTabSz="914367"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505050">
                    <a:lumMod val="65000"/>
                    <a:lumOff val="35000"/>
                  </a:srgbClr>
                </a:solidFill>
                <a:effectLst/>
                <a:uLnTx/>
                <a:uFillTx/>
                <a:latin typeface="Calibri" panose="020F0502020204030204"/>
              </a:rPr>
              <a:t>Anniversary </a:t>
            </a:r>
          </a:p>
        </p:txBody>
      </p:sp>
      <p:sp>
        <p:nvSpPr>
          <p:cNvPr id="36" name="TextBox 35"/>
          <p:cNvSpPr txBox="1"/>
          <p:nvPr/>
        </p:nvSpPr>
        <p:spPr>
          <a:xfrm>
            <a:off x="9266056" y="3127790"/>
            <a:ext cx="1016204" cy="246221"/>
          </a:xfrm>
          <a:prstGeom prst="rect">
            <a:avLst/>
          </a:prstGeom>
          <a:noFill/>
        </p:spPr>
        <p:txBody>
          <a:bodyPr wrap="square" lIns="0" tIns="0" rIns="0" bIns="0" rtlCol="0">
            <a:spAutoFit/>
          </a:bodyPr>
          <a:lstStyle/>
          <a:p>
            <a:pPr marL="0" marR="0" lvl="0" indent="0" defTabSz="914367"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505050">
                    <a:lumMod val="65000"/>
                    <a:lumOff val="35000"/>
                  </a:srgbClr>
                </a:solidFill>
                <a:effectLst/>
                <a:uLnTx/>
                <a:uFillTx/>
                <a:latin typeface="Calibri" panose="020F0502020204030204"/>
              </a:rPr>
              <a:t>Next EA</a:t>
            </a:r>
          </a:p>
        </p:txBody>
      </p:sp>
      <p:sp>
        <p:nvSpPr>
          <p:cNvPr id="37" name="TextBox 36"/>
          <p:cNvSpPr txBox="1"/>
          <p:nvPr/>
        </p:nvSpPr>
        <p:spPr>
          <a:xfrm>
            <a:off x="8079668" y="3750801"/>
            <a:ext cx="762416" cy="246221"/>
          </a:xfrm>
          <a:prstGeom prst="rect">
            <a:avLst/>
          </a:prstGeom>
          <a:noFill/>
        </p:spPr>
        <p:txBody>
          <a:bodyPr wrap="square" lIns="0" tIns="0" rIns="0" bIns="0" rtlCol="0">
            <a:spAutoFit/>
          </a:bodyPr>
          <a:lstStyle/>
          <a:p>
            <a:pPr marL="0" marR="0" lvl="0" indent="0" defTabSz="914367"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505050">
                    <a:lumMod val="65000"/>
                    <a:lumOff val="35000"/>
                  </a:srgbClr>
                </a:solidFill>
                <a:effectLst/>
                <a:uLnTx/>
                <a:uFillTx/>
                <a:latin typeface="Calibri" panose="020F0502020204030204"/>
              </a:rPr>
              <a:t>Renewal</a:t>
            </a:r>
          </a:p>
        </p:txBody>
      </p:sp>
      <p:sp>
        <p:nvSpPr>
          <p:cNvPr id="38" name="Left Brace 37"/>
          <p:cNvSpPr/>
          <p:nvPr/>
        </p:nvSpPr>
        <p:spPr>
          <a:xfrm rot="5400000">
            <a:off x="9443315" y="2486445"/>
            <a:ext cx="348066" cy="2133271"/>
          </a:xfrm>
          <a:prstGeom prst="leftBrace">
            <a:avLst>
              <a:gd name="adj1" fmla="val 85286"/>
              <a:gd name="adj2" fmla="val 50548"/>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Calibri" panose="020F0502020204030204"/>
              <a:ea typeface="+mn-ea"/>
              <a:cs typeface="+mn-cs"/>
            </a:endParaRPr>
          </a:p>
        </p:txBody>
      </p:sp>
      <p:sp>
        <p:nvSpPr>
          <p:cNvPr id="47" name="Rectangle 46"/>
          <p:cNvSpPr/>
          <p:nvPr/>
        </p:nvSpPr>
        <p:spPr bwMode="auto">
          <a:xfrm>
            <a:off x="4459983" y="4395594"/>
            <a:ext cx="1729866" cy="303324"/>
          </a:xfrm>
          <a:prstGeom prst="rect">
            <a:avLst/>
          </a:prstGeom>
          <a:solidFill>
            <a:schemeClr val="accent5"/>
          </a:solidFill>
        </p:spPr>
        <p:txBody>
          <a:bodyPr wrap="square" lIns="0" tIns="0" rIns="0" bIns="0"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Calibri" panose="020F0502020204030204"/>
              </a:rPr>
              <a:t>250 Ent </a:t>
            </a:r>
            <a:r>
              <a:rPr kumimoji="0" lang="en-US" sz="1500" b="0" i="0" u="none" strike="noStrike" kern="0" cap="none" spc="0" normalizeH="0" baseline="0" noProof="0" dirty="0">
                <a:ln>
                  <a:noFill/>
                </a:ln>
                <a:solidFill>
                  <a:srgbClr val="FFFFFF"/>
                </a:solidFill>
                <a:effectLst/>
                <a:uLnTx/>
                <a:uFillTx/>
                <a:latin typeface="Calibri" panose="020F0502020204030204"/>
              </a:rPr>
              <a:t>Cloud Add-on</a:t>
            </a:r>
            <a:endParaRPr kumimoji="0" lang="en-US" sz="1500" b="0" i="0" u="none" strike="noStrike" kern="1200" cap="none" spc="0" normalizeH="0" baseline="0" noProof="0" dirty="0">
              <a:ln>
                <a:noFill/>
              </a:ln>
              <a:solidFill>
                <a:srgbClr val="FFFFFF"/>
              </a:solidFill>
              <a:effectLst/>
              <a:uLnTx/>
              <a:uFillTx/>
              <a:latin typeface="Calibri" panose="020F0502020204030204"/>
            </a:endParaRPr>
          </a:p>
        </p:txBody>
      </p:sp>
      <p:sp>
        <p:nvSpPr>
          <p:cNvPr id="48" name="Rectangle 47"/>
          <p:cNvSpPr/>
          <p:nvPr/>
        </p:nvSpPr>
        <p:spPr bwMode="auto">
          <a:xfrm>
            <a:off x="6237778" y="4395594"/>
            <a:ext cx="2199303" cy="313896"/>
          </a:xfrm>
          <a:prstGeom prst="rect">
            <a:avLst/>
          </a:prstGeom>
          <a:solidFill>
            <a:schemeClr val="accent5"/>
          </a:solidFill>
        </p:spPr>
        <p:txBody>
          <a:bodyPr wrap="square" lIns="0" tIns="0" rIns="0" bIns="0"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250 Ent Cloud Add-on</a:t>
            </a:r>
          </a:p>
        </p:txBody>
      </p:sp>
      <p:cxnSp>
        <p:nvCxnSpPr>
          <p:cNvPr id="5" name="Straight Connector 4"/>
          <p:cNvCxnSpPr/>
          <p:nvPr/>
        </p:nvCxnSpPr>
        <p:spPr>
          <a:xfrm>
            <a:off x="2439874" y="3540493"/>
            <a:ext cx="0" cy="1613428"/>
          </a:xfrm>
          <a:prstGeom prst="line">
            <a:avLst/>
          </a:prstGeom>
          <a:ln>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67" name="Oval 66"/>
          <p:cNvSpPr/>
          <p:nvPr/>
        </p:nvSpPr>
        <p:spPr bwMode="auto">
          <a:xfrm>
            <a:off x="4239682" y="4728154"/>
            <a:ext cx="165407" cy="174332"/>
          </a:xfrm>
          <a:prstGeom prst="ellipse">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44821" tIns="44821" rIns="44821" bIns="44821" numCol="1" spcCol="0" rtlCol="0" fromWordArt="0" anchor="ctr" anchorCtr="0" forceAA="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marL="0" marR="0" lvl="0" indent="0" algn="ctr" defTabSz="896091" rtl="0" eaLnBrk="1" fontAlgn="base" latinLnBrk="0" hangingPunct="1">
              <a:lnSpc>
                <a:spcPct val="100000"/>
              </a:lnSpc>
              <a:spcBef>
                <a:spcPct val="0"/>
              </a:spcBef>
              <a:spcAft>
                <a:spcPct val="0"/>
              </a:spcAft>
              <a:buClrTx/>
              <a:buSzTx/>
              <a:buFontTx/>
              <a:buNone/>
              <a:tabLst/>
              <a:defRPr/>
            </a:pPr>
            <a:r>
              <a:rPr kumimoji="0" lang="en-US" sz="1176" b="0" i="0" u="none" strike="noStrike" kern="1200" cap="none" spc="0" normalizeH="0" baseline="0" noProof="0" dirty="0">
                <a:ln>
                  <a:noFill/>
                </a:ln>
                <a:solidFill>
                  <a:srgbClr val="68217A"/>
                </a:solidFill>
                <a:effectLst/>
                <a:uLnTx/>
                <a:uFillTx/>
                <a:latin typeface="Calibri" panose="020F0502020204030204"/>
                <a:ea typeface="Segoe UI" pitchFamily="34" charset="0"/>
                <a:cs typeface="Segoe UI" pitchFamily="34" charset="0"/>
              </a:rPr>
              <a:t>1</a:t>
            </a:r>
            <a:endParaRPr kumimoji="0" lang="en-US" sz="2157" b="0" i="0" u="none" strike="noStrike" kern="1200" cap="none" spc="0" normalizeH="0" baseline="0" noProof="0" dirty="0">
              <a:ln>
                <a:noFill/>
              </a:ln>
              <a:solidFill>
                <a:srgbClr val="68217A"/>
              </a:solidFill>
              <a:effectLst/>
              <a:uLnTx/>
              <a:uFillTx/>
              <a:latin typeface="Calibri" panose="020F0502020204030204"/>
              <a:ea typeface="Segoe UI" pitchFamily="34" charset="0"/>
              <a:cs typeface="Segoe UI" pitchFamily="34" charset="0"/>
            </a:endParaRPr>
          </a:p>
        </p:txBody>
      </p:sp>
      <p:sp>
        <p:nvSpPr>
          <p:cNvPr id="68" name="Oval 67"/>
          <p:cNvSpPr/>
          <p:nvPr/>
        </p:nvSpPr>
        <p:spPr bwMode="auto">
          <a:xfrm>
            <a:off x="8401977" y="4748333"/>
            <a:ext cx="165407" cy="174332"/>
          </a:xfrm>
          <a:prstGeom prst="ellipse">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44821" tIns="44821" rIns="44821" bIns="44821" numCol="1" spcCol="0" rtlCol="0" fromWordArt="0" anchor="ctr" anchorCtr="0" forceAA="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marL="0" marR="0" lvl="0" indent="0" algn="ctr" defTabSz="896091" rtl="0" eaLnBrk="1" fontAlgn="base" latinLnBrk="0" hangingPunct="1">
              <a:lnSpc>
                <a:spcPct val="100000"/>
              </a:lnSpc>
              <a:spcBef>
                <a:spcPct val="0"/>
              </a:spcBef>
              <a:spcAft>
                <a:spcPct val="0"/>
              </a:spcAft>
              <a:buClrTx/>
              <a:buSzTx/>
              <a:buFontTx/>
              <a:buNone/>
              <a:tabLst/>
              <a:defRPr/>
            </a:pPr>
            <a:r>
              <a:rPr kumimoji="0" lang="en-US" sz="1176" b="0" i="0" u="none" strike="noStrike" kern="1200" cap="none" spc="0" normalizeH="0" baseline="0" noProof="0" dirty="0">
                <a:ln>
                  <a:noFill/>
                </a:ln>
                <a:solidFill>
                  <a:srgbClr val="68217A"/>
                </a:solidFill>
                <a:effectLst/>
                <a:uLnTx/>
                <a:uFillTx/>
                <a:latin typeface="Calibri" panose="020F0502020204030204"/>
                <a:ea typeface="Segoe UI" pitchFamily="34" charset="0"/>
                <a:cs typeface="Segoe UI" pitchFamily="34" charset="0"/>
              </a:rPr>
              <a:t>2</a:t>
            </a:r>
            <a:endParaRPr kumimoji="0" lang="en-US" sz="2157" b="0" i="0" u="none" strike="noStrike" kern="1200" cap="none" spc="0" normalizeH="0" baseline="0" noProof="0" dirty="0">
              <a:ln>
                <a:noFill/>
              </a:ln>
              <a:solidFill>
                <a:srgbClr val="68217A"/>
              </a:solidFill>
              <a:effectLst/>
              <a:uLnTx/>
              <a:uFillTx/>
              <a:latin typeface="Calibri" panose="020F0502020204030204"/>
              <a:ea typeface="Segoe UI" pitchFamily="34" charset="0"/>
              <a:cs typeface="Segoe UI" pitchFamily="34" charset="0"/>
            </a:endParaRPr>
          </a:p>
        </p:txBody>
      </p:sp>
      <p:sp>
        <p:nvSpPr>
          <p:cNvPr id="27" name="Right Arrow 26"/>
          <p:cNvSpPr/>
          <p:nvPr/>
        </p:nvSpPr>
        <p:spPr bwMode="auto">
          <a:xfrm>
            <a:off x="7011802" y="530861"/>
            <a:ext cx="464626" cy="278296"/>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39" name="TextBox 38"/>
          <p:cNvSpPr txBox="1"/>
          <p:nvPr/>
        </p:nvSpPr>
        <p:spPr>
          <a:xfrm>
            <a:off x="1171902" y="5684574"/>
            <a:ext cx="9941305" cy="923330"/>
          </a:xfrm>
          <a:prstGeom prst="rect">
            <a:avLst/>
          </a:prstGeom>
          <a:noFill/>
        </p:spPr>
        <p:txBody>
          <a:bodyPr wrap="square" lIns="0" tIns="0" rIns="0" bIns="0" rtlCol="0">
            <a:spAutoFit/>
          </a:bodyPr>
          <a:lstStyle/>
          <a:p>
            <a:pPr marL="0" marR="0" lvl="0" indent="0" defTabSz="914367"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ysClr val="windowText" lastClr="000000"/>
                </a:solidFill>
                <a:effectLst/>
                <a:uLnTx/>
                <a:uFillTx/>
                <a:latin typeface="Calibri" panose="020F0502020204030204"/>
              </a:rPr>
              <a:t>Note at any anniversary or renewal the customer has the option to drop the Cloud add-on and continue with on-premises since they maintained their SA</a:t>
            </a:r>
          </a:p>
          <a:p>
            <a:pPr marL="342900" marR="0" lvl="0" indent="-342900" defTabSz="914367" eaLnBrk="1" fontAlgn="auto" latinLnBrk="0" hangingPunct="1">
              <a:lnSpc>
                <a:spcPct val="100000"/>
              </a:lnSpc>
              <a:spcBef>
                <a:spcPts val="0"/>
              </a:spcBef>
              <a:spcAft>
                <a:spcPts val="0"/>
              </a:spcAft>
              <a:buClrTx/>
              <a:buSzTx/>
              <a:buFontTx/>
              <a:buAutoNum type="arabicPeriod"/>
              <a:tabLst/>
              <a:defRPr/>
            </a:pPr>
            <a:endParaRPr kumimoji="0" lang="en-US" sz="2000" b="0" i="1" u="none" strike="noStrike" kern="0" cap="none" spc="0" normalizeH="0" baseline="0" noProof="0" dirty="0">
              <a:ln>
                <a:noFill/>
              </a:ln>
              <a:solidFill>
                <a:sysClr val="windowText" lastClr="000000"/>
              </a:solidFill>
              <a:effectLst/>
              <a:uLnTx/>
              <a:uFillTx/>
              <a:latin typeface="Calibri" panose="020F0502020204030204"/>
            </a:endParaRPr>
          </a:p>
        </p:txBody>
      </p:sp>
      <p:sp>
        <p:nvSpPr>
          <p:cNvPr id="43" name="Rectangle 42"/>
          <p:cNvSpPr/>
          <p:nvPr/>
        </p:nvSpPr>
        <p:spPr bwMode="auto">
          <a:xfrm>
            <a:off x="8487166" y="4018820"/>
            <a:ext cx="2196818" cy="313896"/>
          </a:xfrm>
          <a:prstGeom prst="rect">
            <a:avLst/>
          </a:prstGeom>
          <a:solidFill>
            <a:schemeClr val="tx1">
              <a:lumMod val="65000"/>
              <a:lumOff val="35000"/>
            </a:schemeClr>
          </a:solidFill>
        </p:spPr>
        <p:txBody>
          <a:bodyPr wrap="square" lIns="0" tIns="0" rIns="0" bIns="0"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250 AX Ent CAL L/SA</a:t>
            </a:r>
          </a:p>
        </p:txBody>
      </p:sp>
      <p:sp>
        <p:nvSpPr>
          <p:cNvPr id="45" name="Rectangle 44"/>
          <p:cNvSpPr/>
          <p:nvPr/>
        </p:nvSpPr>
        <p:spPr bwMode="auto">
          <a:xfrm>
            <a:off x="8484681" y="4398546"/>
            <a:ext cx="2199303" cy="313896"/>
          </a:xfrm>
          <a:prstGeom prst="rect">
            <a:avLst/>
          </a:prstGeom>
          <a:solidFill>
            <a:schemeClr val="accent5"/>
          </a:solidFill>
        </p:spPr>
        <p:txBody>
          <a:bodyPr wrap="square" lIns="0" tIns="0" rIns="0" bIns="0"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250 Ent Cloud Add-on</a:t>
            </a:r>
          </a:p>
        </p:txBody>
      </p:sp>
      <p:sp>
        <p:nvSpPr>
          <p:cNvPr id="46" name="Rectangle 45"/>
          <p:cNvSpPr/>
          <p:nvPr/>
        </p:nvSpPr>
        <p:spPr bwMode="auto">
          <a:xfrm>
            <a:off x="10734069" y="4021380"/>
            <a:ext cx="720594" cy="313896"/>
          </a:xfrm>
          <a:prstGeom prst="rect">
            <a:avLst/>
          </a:prstGeom>
          <a:solidFill>
            <a:schemeClr val="accent6">
              <a:lumMod val="60000"/>
              <a:lumOff val="40000"/>
            </a:schemeClr>
          </a:solidFill>
        </p:spPr>
        <p:txBody>
          <a:bodyPr wrap="square" lIns="0" tIns="0" rIns="0" bIns="0"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2" name="Rectangle 51"/>
          <p:cNvSpPr/>
          <p:nvPr/>
        </p:nvSpPr>
        <p:spPr bwMode="auto">
          <a:xfrm>
            <a:off x="10746638" y="4385022"/>
            <a:ext cx="720594" cy="313896"/>
          </a:xfrm>
          <a:prstGeom prst="rect">
            <a:avLst/>
          </a:prstGeom>
          <a:solidFill>
            <a:schemeClr val="accent5"/>
          </a:solidFill>
        </p:spPr>
        <p:txBody>
          <a:bodyPr wrap="square" lIns="0" tIns="0" rIns="0" bIns="0"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9" name="TextBox 48"/>
          <p:cNvSpPr txBox="1"/>
          <p:nvPr/>
        </p:nvSpPr>
        <p:spPr>
          <a:xfrm>
            <a:off x="-139424" y="6502904"/>
            <a:ext cx="1872500" cy="4616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gradFill>
                  <a:gsLst>
                    <a:gs pos="2917">
                      <a:schemeClr val="tx1"/>
                    </a:gs>
                    <a:gs pos="30000">
                      <a:schemeClr val="tx1"/>
                    </a:gs>
                  </a:gsLst>
                  <a:lin ang="5400000" scaled="0"/>
                </a:gradFill>
                <a:effectLst/>
                <a:uLnTx/>
                <a:uFillTx/>
              </a:rPr>
              <a:t>Microsoft Confidential</a:t>
            </a:r>
          </a:p>
        </p:txBody>
      </p:sp>
    </p:spTree>
    <p:extLst>
      <p:ext uri="{BB962C8B-B14F-4D97-AF65-F5344CB8AC3E}">
        <p14:creationId xmlns:p14="http://schemas.microsoft.com/office/powerpoint/2010/main" val="791771091"/>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bwMode="auto">
          <a:xfrm>
            <a:off x="520765" y="1150538"/>
            <a:ext cx="11096159" cy="1043156"/>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marL="0" marR="0" lvl="0" indent="0" algn="ctr" defTabSz="913924"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7" name="Rectangle 6"/>
          <p:cNvSpPr/>
          <p:nvPr/>
        </p:nvSpPr>
        <p:spPr bwMode="auto">
          <a:xfrm>
            <a:off x="520765" y="2846568"/>
            <a:ext cx="11096159" cy="2631882"/>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3" tIns="45713" rIns="45713" bIns="45713" numCol="1" spcCol="0" rtlCol="0" fromWordArt="0" anchor="ctr" anchorCtr="0" forceAA="0" compatLnSpc="1">
            <a:prstTxWarp prst="textNoShape">
              <a:avLst/>
            </a:prstTxWarp>
            <a:noAutofit/>
          </a:bodyPr>
          <a:lstStyle/>
          <a:p>
            <a:pPr marL="0" marR="0" lvl="0" indent="0" algn="ctr" defTabSz="913924"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2" name="Title 1"/>
          <p:cNvSpPr>
            <a:spLocks noGrp="1"/>
          </p:cNvSpPr>
          <p:nvPr>
            <p:ph type="title"/>
          </p:nvPr>
        </p:nvSpPr>
        <p:spPr>
          <a:xfrm>
            <a:off x="193827" y="144969"/>
            <a:ext cx="11668058" cy="747791"/>
          </a:xfrm>
        </p:spPr>
        <p:txBody>
          <a:bodyPr/>
          <a:lstStyle/>
          <a:p>
            <a:r>
              <a:rPr lang="en-US" sz="3600" dirty="0"/>
              <a:t>Cloud Add-on    From SA</a:t>
            </a:r>
          </a:p>
        </p:txBody>
      </p:sp>
      <p:sp>
        <p:nvSpPr>
          <p:cNvPr id="28" name="TextBox 27"/>
          <p:cNvSpPr txBox="1"/>
          <p:nvPr/>
        </p:nvSpPr>
        <p:spPr>
          <a:xfrm>
            <a:off x="1146689" y="3765868"/>
            <a:ext cx="1310225" cy="246221"/>
          </a:xfrm>
          <a:prstGeom prst="rect">
            <a:avLst/>
          </a:prstGeom>
          <a:noFill/>
        </p:spPr>
        <p:txBody>
          <a:bodyPr wrap="square" lIns="0" tIns="0" rIns="0" bIns="0" rtlCol="0">
            <a:spAutoFit/>
          </a:bodyPr>
          <a:lstStyle/>
          <a:p>
            <a:pPr marL="0" marR="0" lvl="0" indent="0" defTabSz="914367"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505050">
                    <a:lumMod val="65000"/>
                    <a:lumOff val="35000"/>
                  </a:srgbClr>
                </a:solidFill>
                <a:effectLst/>
                <a:uLnTx/>
                <a:uFillTx/>
                <a:latin typeface="Calibri" panose="020F0502020204030204"/>
              </a:rPr>
              <a:t>Signing (Q4)</a:t>
            </a:r>
          </a:p>
        </p:txBody>
      </p:sp>
      <p:sp>
        <p:nvSpPr>
          <p:cNvPr id="33" name="TextBox 32"/>
          <p:cNvSpPr txBox="1"/>
          <p:nvPr/>
        </p:nvSpPr>
        <p:spPr>
          <a:xfrm>
            <a:off x="559772" y="1234341"/>
            <a:ext cx="10723555" cy="276999"/>
          </a:xfrm>
          <a:prstGeom prst="rect">
            <a:avLst/>
          </a:prstGeom>
          <a:noFill/>
        </p:spPr>
        <p:txBody>
          <a:bodyPr wrap="square" lIns="0" tIns="0" rIns="0" bIns="0" rtlCol="0">
            <a:spAutoFit/>
          </a:bodyPr>
          <a:lstStyle/>
          <a:p>
            <a:pPr marL="0" marR="0" lvl="0" indent="0" defTabSz="91436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lumMod val="50000"/>
                  </a:srgbClr>
                </a:solidFill>
                <a:effectLst/>
                <a:uLnTx/>
                <a:uFillTx/>
                <a:latin typeface="Calibri" panose="020F0502020204030204"/>
              </a:rPr>
              <a:t>Customer Scenario: AX 2012 customer at mid-term of EA is paying L/SA and wants to transition to Dynamics 365 </a:t>
            </a:r>
            <a:endParaRPr kumimoji="0" lang="en-US" sz="1800" b="0" i="0" u="none" strike="noStrike" kern="0" cap="none" spc="0" normalizeH="0" baseline="0" noProof="0" dirty="0">
              <a:ln>
                <a:noFill/>
              </a:ln>
              <a:solidFill>
                <a:srgbClr val="FFFFFF">
                  <a:lumMod val="50000"/>
                </a:srgbClr>
              </a:solidFill>
              <a:effectLst/>
              <a:uLnTx/>
              <a:uFillTx/>
              <a:latin typeface="Calibri" panose="020F0502020204030204"/>
            </a:endParaRPr>
          </a:p>
        </p:txBody>
      </p:sp>
      <p:sp>
        <p:nvSpPr>
          <p:cNvPr id="34" name="TextBox 33"/>
          <p:cNvSpPr txBox="1"/>
          <p:nvPr/>
        </p:nvSpPr>
        <p:spPr>
          <a:xfrm>
            <a:off x="813091" y="1555005"/>
            <a:ext cx="10470236" cy="830997"/>
          </a:xfrm>
          <a:prstGeom prst="rect">
            <a:avLst/>
          </a:prstGeom>
          <a:noFill/>
        </p:spPr>
        <p:txBody>
          <a:bodyPr wrap="square" lIns="0" tIns="0" rIns="0" bIns="0" rtlCol="0">
            <a:spAutoFit/>
          </a:bodyPr>
          <a:lstStyle/>
          <a:p>
            <a:pPr marL="342900" marR="0" lvl="0" indent="-342900" defTabSz="914367"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0" cap="none" spc="0" normalizeH="0" baseline="0" noProof="0" dirty="0">
                <a:ln>
                  <a:noFill/>
                </a:ln>
                <a:solidFill>
                  <a:srgbClr val="505050">
                    <a:lumMod val="65000"/>
                    <a:lumOff val="35000"/>
                  </a:srgbClr>
                </a:solidFill>
                <a:effectLst/>
                <a:uLnTx/>
                <a:uFillTx/>
                <a:latin typeface="Calibri" panose="020F0502020204030204"/>
              </a:rPr>
              <a:t>A</a:t>
            </a:r>
            <a:r>
              <a:rPr kumimoji="0" lang="en-US" sz="1800" b="0" i="0" u="none" strike="noStrike" kern="0" cap="none" spc="0" normalizeH="0" baseline="0" noProof="0" dirty="0" err="1">
                <a:ln>
                  <a:noFill/>
                </a:ln>
                <a:solidFill>
                  <a:srgbClr val="505050">
                    <a:lumMod val="65000"/>
                    <a:lumOff val="35000"/>
                  </a:srgbClr>
                </a:solidFill>
                <a:effectLst/>
                <a:uLnTx/>
                <a:uFillTx/>
                <a:latin typeface="Calibri" panose="020F0502020204030204"/>
              </a:rPr>
              <a:t>dd</a:t>
            </a:r>
            <a:r>
              <a:rPr kumimoji="0" lang="en-US" sz="1800" b="0" i="0" u="none" strike="noStrike" kern="0" cap="none" spc="0" normalizeH="0" baseline="0" noProof="0" dirty="0">
                <a:ln>
                  <a:noFill/>
                </a:ln>
                <a:solidFill>
                  <a:srgbClr val="505050">
                    <a:lumMod val="65000"/>
                    <a:lumOff val="35000"/>
                  </a:srgbClr>
                </a:solidFill>
                <a:effectLst/>
                <a:uLnTx/>
                <a:uFillTx/>
                <a:latin typeface="Calibri" panose="020F0502020204030204"/>
              </a:rPr>
              <a:t> </a:t>
            </a:r>
            <a:r>
              <a:rPr kumimoji="0" lang="en-US" sz="1800" b="1" i="0" u="none" strike="noStrike" kern="0" cap="none" spc="0" normalizeH="0" baseline="0" noProof="0" dirty="0">
                <a:ln>
                  <a:noFill/>
                </a:ln>
                <a:solidFill>
                  <a:schemeClr val="accent5"/>
                </a:solidFill>
                <a:effectLst/>
                <a:uLnTx/>
                <a:uFillTx/>
                <a:latin typeface="Calibri" panose="020F0502020204030204"/>
              </a:rPr>
              <a:t>Cloud add-ons </a:t>
            </a:r>
            <a:r>
              <a:rPr kumimoji="0" lang="en-US" sz="1800" b="0" i="0" u="none" strike="noStrike" kern="0" cap="none" spc="0" normalizeH="0" baseline="0" noProof="0" dirty="0">
                <a:ln>
                  <a:noFill/>
                </a:ln>
                <a:solidFill>
                  <a:srgbClr val="505050">
                    <a:lumMod val="65000"/>
                    <a:lumOff val="35000"/>
                  </a:srgbClr>
                </a:solidFill>
                <a:effectLst/>
                <a:uLnTx/>
                <a:uFillTx/>
                <a:latin typeface="Calibri" panose="020F0502020204030204"/>
              </a:rPr>
              <a:t>to access Cloud anytime during their agreement</a:t>
            </a:r>
          </a:p>
          <a:p>
            <a:pPr marL="342900" marR="0" lvl="0" indent="-342900" defTabSz="914367"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0" cap="none" spc="0" normalizeH="0" baseline="0" noProof="0" dirty="0">
                <a:ln>
                  <a:noFill/>
                </a:ln>
                <a:solidFill>
                  <a:srgbClr val="505050">
                    <a:lumMod val="65000"/>
                    <a:lumOff val="35000"/>
                  </a:srgbClr>
                </a:solidFill>
                <a:effectLst/>
                <a:uLnTx/>
                <a:uFillTx/>
                <a:latin typeface="Calibri" panose="020F0502020204030204"/>
              </a:rPr>
              <a:t>At renewal d</a:t>
            </a:r>
            <a:r>
              <a:rPr kumimoji="0" lang="en-US" sz="1800" b="0" i="0" u="none" strike="noStrike" kern="0" cap="none" spc="0" normalizeH="0" baseline="0" noProof="0" dirty="0" err="1">
                <a:ln>
                  <a:noFill/>
                </a:ln>
                <a:solidFill>
                  <a:srgbClr val="505050">
                    <a:lumMod val="65000"/>
                    <a:lumOff val="35000"/>
                  </a:srgbClr>
                </a:solidFill>
                <a:effectLst/>
                <a:uLnTx/>
                <a:uFillTx/>
                <a:latin typeface="Calibri" panose="020F0502020204030204"/>
              </a:rPr>
              <a:t>rop</a:t>
            </a:r>
            <a:r>
              <a:rPr kumimoji="0" lang="en-US" sz="1800" b="0" i="0" u="none" strike="noStrike" kern="0" cap="none" spc="0" normalizeH="0" baseline="0" noProof="0" dirty="0">
                <a:ln>
                  <a:noFill/>
                </a:ln>
                <a:solidFill>
                  <a:srgbClr val="505050">
                    <a:lumMod val="65000"/>
                    <a:lumOff val="35000"/>
                  </a:srgbClr>
                </a:solidFill>
                <a:effectLst/>
                <a:uLnTx/>
                <a:uFillTx/>
                <a:latin typeface="Calibri" panose="020F0502020204030204"/>
              </a:rPr>
              <a:t> both SA and Cloud add-on SKU and add </a:t>
            </a:r>
            <a:r>
              <a:rPr kumimoji="0" lang="en-US" sz="1800" b="1" i="0" u="none" strike="noStrike" kern="0" cap="none" spc="0" normalizeH="0" baseline="0" noProof="0" dirty="0">
                <a:ln>
                  <a:noFill/>
                </a:ln>
                <a:solidFill>
                  <a:srgbClr val="4668C5"/>
                </a:solidFill>
                <a:effectLst/>
                <a:uLnTx/>
                <a:uFillTx/>
                <a:latin typeface="Calibri" panose="020F0502020204030204"/>
              </a:rPr>
              <a:t>From SA offers</a:t>
            </a:r>
            <a:r>
              <a:rPr kumimoji="0" lang="en-US" sz="1800" b="0" i="0" u="none" strike="noStrike" kern="0" cap="none" spc="0" normalizeH="0" baseline="0" noProof="0" dirty="0">
                <a:ln>
                  <a:noFill/>
                </a:ln>
                <a:solidFill>
                  <a:srgbClr val="505050">
                    <a:lumMod val="65000"/>
                    <a:lumOff val="35000"/>
                  </a:srgbClr>
                </a:solidFill>
                <a:effectLst/>
                <a:uLnTx/>
                <a:uFillTx/>
                <a:latin typeface="Calibri" panose="020F0502020204030204"/>
              </a:rPr>
              <a:t>. </a:t>
            </a:r>
          </a:p>
          <a:p>
            <a:pPr marL="342900" marR="0" lvl="0" indent="-342900" defTabSz="914367"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0" cap="none" spc="0" normalizeH="0" baseline="0" noProof="0" dirty="0">
              <a:ln>
                <a:noFill/>
              </a:ln>
              <a:solidFill>
                <a:srgbClr val="505050">
                  <a:lumMod val="65000"/>
                  <a:lumOff val="35000"/>
                </a:srgbClr>
              </a:solidFill>
              <a:effectLst/>
              <a:uLnTx/>
              <a:uFillTx/>
              <a:latin typeface="Calibri" panose="020F0502020204030204"/>
            </a:endParaRPr>
          </a:p>
        </p:txBody>
      </p:sp>
      <p:sp>
        <p:nvSpPr>
          <p:cNvPr id="8" name="Left Brace 7"/>
          <p:cNvSpPr/>
          <p:nvPr/>
        </p:nvSpPr>
        <p:spPr>
          <a:xfrm rot="5400000">
            <a:off x="4915097" y="192540"/>
            <a:ext cx="348064" cy="6695903"/>
          </a:xfrm>
          <a:prstGeom prst="leftBrace">
            <a:avLst>
              <a:gd name="adj1" fmla="val 85286"/>
              <a:gd name="adj2" fmla="val 50548"/>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Calibri" panose="020F0502020204030204"/>
              <a:ea typeface="+mn-ea"/>
              <a:cs typeface="+mn-cs"/>
            </a:endParaRPr>
          </a:p>
        </p:txBody>
      </p:sp>
      <p:sp>
        <p:nvSpPr>
          <p:cNvPr id="40" name="TextBox 39"/>
          <p:cNvSpPr txBox="1"/>
          <p:nvPr/>
        </p:nvSpPr>
        <p:spPr>
          <a:xfrm>
            <a:off x="3279908" y="3746676"/>
            <a:ext cx="1509266" cy="246221"/>
          </a:xfrm>
          <a:prstGeom prst="rect">
            <a:avLst/>
          </a:prstGeom>
          <a:noFill/>
        </p:spPr>
        <p:txBody>
          <a:bodyPr wrap="square" lIns="0" tIns="0" rIns="0" bIns="0" rtlCol="0">
            <a:spAutoFit/>
          </a:bodyPr>
          <a:lstStyle/>
          <a:p>
            <a:pPr marL="0" marR="0" lvl="0" indent="0" defTabSz="914367"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505050">
                    <a:lumMod val="65000"/>
                    <a:lumOff val="35000"/>
                  </a:srgbClr>
                </a:solidFill>
                <a:effectLst/>
                <a:uLnTx/>
                <a:uFillTx/>
                <a:latin typeface="Calibri" panose="020F0502020204030204"/>
              </a:rPr>
              <a:t>First Anniversary </a:t>
            </a:r>
          </a:p>
        </p:txBody>
      </p:sp>
      <p:sp>
        <p:nvSpPr>
          <p:cNvPr id="42" name="TextBox 41"/>
          <p:cNvSpPr txBox="1"/>
          <p:nvPr/>
        </p:nvSpPr>
        <p:spPr>
          <a:xfrm>
            <a:off x="5410144" y="3764693"/>
            <a:ext cx="1867293" cy="246221"/>
          </a:xfrm>
          <a:prstGeom prst="rect">
            <a:avLst/>
          </a:prstGeom>
          <a:noFill/>
        </p:spPr>
        <p:txBody>
          <a:bodyPr wrap="square" lIns="0" tIns="0" rIns="0" bIns="0" rtlCol="0">
            <a:spAutoFit/>
          </a:bodyPr>
          <a:lstStyle/>
          <a:p>
            <a:pPr marL="0" marR="0" lvl="0" indent="0" defTabSz="914367"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505050">
                    <a:lumMod val="65000"/>
                    <a:lumOff val="35000"/>
                  </a:srgbClr>
                </a:solidFill>
                <a:effectLst/>
                <a:uLnTx/>
                <a:uFillTx/>
                <a:latin typeface="Calibri" panose="020F0502020204030204"/>
              </a:rPr>
              <a:t>Second Anniversary </a:t>
            </a:r>
          </a:p>
        </p:txBody>
      </p:sp>
      <p:sp>
        <p:nvSpPr>
          <p:cNvPr id="44" name="TextBox 43"/>
          <p:cNvSpPr txBox="1"/>
          <p:nvPr/>
        </p:nvSpPr>
        <p:spPr>
          <a:xfrm>
            <a:off x="4585660" y="3109688"/>
            <a:ext cx="1095572" cy="246221"/>
          </a:xfrm>
          <a:prstGeom prst="rect">
            <a:avLst/>
          </a:prstGeom>
          <a:noFill/>
        </p:spPr>
        <p:txBody>
          <a:bodyPr wrap="square" lIns="0" tIns="0" rIns="0" bIns="0" rtlCol="0">
            <a:spAutoFit/>
          </a:bodyPr>
          <a:lstStyle/>
          <a:p>
            <a:pPr marL="0" marR="0" lvl="0" indent="0" defTabSz="914367"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505050">
                    <a:lumMod val="65000"/>
                    <a:lumOff val="35000"/>
                  </a:srgbClr>
                </a:solidFill>
                <a:effectLst/>
                <a:uLnTx/>
                <a:uFillTx/>
                <a:latin typeface="Calibri" panose="020F0502020204030204"/>
              </a:rPr>
              <a:t>Current EA</a:t>
            </a:r>
          </a:p>
        </p:txBody>
      </p:sp>
      <p:sp>
        <p:nvSpPr>
          <p:cNvPr id="31" name="Rectangle 30"/>
          <p:cNvSpPr/>
          <p:nvPr/>
        </p:nvSpPr>
        <p:spPr bwMode="auto">
          <a:xfrm>
            <a:off x="3940463" y="4014210"/>
            <a:ext cx="2249386" cy="313896"/>
          </a:xfrm>
          <a:prstGeom prst="rect">
            <a:avLst/>
          </a:prstGeom>
          <a:solidFill>
            <a:schemeClr val="tx1">
              <a:lumMod val="65000"/>
              <a:lumOff val="35000"/>
            </a:schemeClr>
          </a:solidFill>
        </p:spPr>
        <p:txBody>
          <a:bodyPr wrap="square" lIns="0" tIns="0" rIns="0" bIns="0"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250 AX Ent CAL L/SA</a:t>
            </a:r>
          </a:p>
        </p:txBody>
      </p:sp>
      <p:sp>
        <p:nvSpPr>
          <p:cNvPr id="32" name="Rectangle 31"/>
          <p:cNvSpPr/>
          <p:nvPr/>
        </p:nvSpPr>
        <p:spPr bwMode="auto">
          <a:xfrm>
            <a:off x="1651002" y="4015031"/>
            <a:ext cx="2239962" cy="313896"/>
          </a:xfrm>
          <a:prstGeom prst="rect">
            <a:avLst/>
          </a:prstGeom>
          <a:solidFill>
            <a:schemeClr val="tx1">
              <a:lumMod val="65000"/>
              <a:lumOff val="35000"/>
            </a:schemeClr>
          </a:solidFill>
        </p:spPr>
        <p:txBody>
          <a:bodyPr wrap="square" lIns="0" tIns="0" rIns="0" bIns="0"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250 AX Ent CAL L/SA</a:t>
            </a:r>
          </a:p>
        </p:txBody>
      </p:sp>
      <p:sp>
        <p:nvSpPr>
          <p:cNvPr id="35" name="Rectangle 34"/>
          <p:cNvSpPr/>
          <p:nvPr/>
        </p:nvSpPr>
        <p:spPr bwMode="auto">
          <a:xfrm>
            <a:off x="6240263" y="4015868"/>
            <a:ext cx="2196818" cy="313896"/>
          </a:xfrm>
          <a:prstGeom prst="rect">
            <a:avLst/>
          </a:prstGeom>
          <a:solidFill>
            <a:schemeClr val="tx1">
              <a:lumMod val="65000"/>
              <a:lumOff val="35000"/>
            </a:schemeClr>
          </a:solidFill>
        </p:spPr>
        <p:txBody>
          <a:bodyPr wrap="square" lIns="0" tIns="0" rIns="0" bIns="0"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250 AX Ent CAL L/SA</a:t>
            </a:r>
          </a:p>
        </p:txBody>
      </p:sp>
      <p:sp>
        <p:nvSpPr>
          <p:cNvPr id="41" name="TextBox 40"/>
          <p:cNvSpPr txBox="1"/>
          <p:nvPr/>
        </p:nvSpPr>
        <p:spPr>
          <a:xfrm>
            <a:off x="10170801" y="3758593"/>
            <a:ext cx="1509266" cy="246221"/>
          </a:xfrm>
          <a:prstGeom prst="rect">
            <a:avLst/>
          </a:prstGeom>
          <a:noFill/>
        </p:spPr>
        <p:txBody>
          <a:bodyPr wrap="square" lIns="0" tIns="0" rIns="0" bIns="0" rtlCol="0">
            <a:spAutoFit/>
          </a:bodyPr>
          <a:lstStyle/>
          <a:p>
            <a:pPr marL="0" marR="0" lvl="0" indent="0" defTabSz="914367"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505050">
                    <a:lumMod val="65000"/>
                    <a:lumOff val="35000"/>
                  </a:srgbClr>
                </a:solidFill>
                <a:effectLst/>
                <a:uLnTx/>
                <a:uFillTx/>
                <a:latin typeface="Calibri" panose="020F0502020204030204"/>
              </a:rPr>
              <a:t>Anniversary </a:t>
            </a:r>
          </a:p>
        </p:txBody>
      </p:sp>
      <p:sp>
        <p:nvSpPr>
          <p:cNvPr id="36" name="TextBox 35"/>
          <p:cNvSpPr txBox="1"/>
          <p:nvPr/>
        </p:nvSpPr>
        <p:spPr>
          <a:xfrm>
            <a:off x="9266056" y="3127790"/>
            <a:ext cx="1095572" cy="246221"/>
          </a:xfrm>
          <a:prstGeom prst="rect">
            <a:avLst/>
          </a:prstGeom>
          <a:noFill/>
        </p:spPr>
        <p:txBody>
          <a:bodyPr wrap="square" lIns="0" tIns="0" rIns="0" bIns="0" rtlCol="0">
            <a:spAutoFit/>
          </a:bodyPr>
          <a:lstStyle/>
          <a:p>
            <a:pPr marL="0" marR="0" lvl="0" indent="0" defTabSz="914367"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505050">
                    <a:lumMod val="65000"/>
                    <a:lumOff val="35000"/>
                  </a:srgbClr>
                </a:solidFill>
                <a:effectLst/>
                <a:uLnTx/>
                <a:uFillTx/>
                <a:latin typeface="Calibri" panose="020F0502020204030204"/>
              </a:rPr>
              <a:t>Next EA</a:t>
            </a:r>
          </a:p>
        </p:txBody>
      </p:sp>
      <p:sp>
        <p:nvSpPr>
          <p:cNvPr id="37" name="TextBox 36"/>
          <p:cNvSpPr txBox="1"/>
          <p:nvPr/>
        </p:nvSpPr>
        <p:spPr>
          <a:xfrm>
            <a:off x="8079668" y="3750801"/>
            <a:ext cx="821963" cy="246221"/>
          </a:xfrm>
          <a:prstGeom prst="rect">
            <a:avLst/>
          </a:prstGeom>
          <a:noFill/>
        </p:spPr>
        <p:txBody>
          <a:bodyPr wrap="square" lIns="0" tIns="0" rIns="0" bIns="0" rtlCol="0">
            <a:spAutoFit/>
          </a:bodyPr>
          <a:lstStyle/>
          <a:p>
            <a:pPr marL="0" marR="0" lvl="0" indent="0" defTabSz="914367"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505050">
                    <a:lumMod val="65000"/>
                    <a:lumOff val="35000"/>
                  </a:srgbClr>
                </a:solidFill>
                <a:effectLst/>
                <a:uLnTx/>
                <a:uFillTx/>
                <a:latin typeface="Calibri" panose="020F0502020204030204"/>
              </a:rPr>
              <a:t>Renewal</a:t>
            </a:r>
          </a:p>
        </p:txBody>
      </p:sp>
      <p:sp>
        <p:nvSpPr>
          <p:cNvPr id="38" name="Left Brace 37"/>
          <p:cNvSpPr/>
          <p:nvPr/>
        </p:nvSpPr>
        <p:spPr>
          <a:xfrm rot="5400000">
            <a:off x="9443315" y="2486445"/>
            <a:ext cx="348066" cy="2133271"/>
          </a:xfrm>
          <a:prstGeom prst="leftBrace">
            <a:avLst>
              <a:gd name="adj1" fmla="val 85286"/>
              <a:gd name="adj2" fmla="val 50548"/>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Calibri" panose="020F0502020204030204"/>
              <a:ea typeface="+mn-ea"/>
              <a:cs typeface="+mn-cs"/>
            </a:endParaRPr>
          </a:p>
        </p:txBody>
      </p:sp>
      <p:sp>
        <p:nvSpPr>
          <p:cNvPr id="47" name="Rectangle 46"/>
          <p:cNvSpPr/>
          <p:nvPr/>
        </p:nvSpPr>
        <p:spPr bwMode="auto">
          <a:xfrm>
            <a:off x="4459983" y="4380220"/>
            <a:ext cx="1729866" cy="318698"/>
          </a:xfrm>
          <a:prstGeom prst="rect">
            <a:avLst/>
          </a:prstGeom>
          <a:solidFill>
            <a:schemeClr val="accent5"/>
          </a:solidFill>
        </p:spPr>
        <p:txBody>
          <a:bodyPr wrap="square" lIns="0" tIns="0" rIns="0" bIns="0"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Calibri" panose="020F0502020204030204"/>
              </a:rPr>
              <a:t>250 Ent </a:t>
            </a:r>
            <a:r>
              <a:rPr kumimoji="0" lang="en-US" sz="1500" b="0" i="0" u="none" strike="noStrike" kern="0" cap="none" spc="0" normalizeH="0" baseline="0" noProof="0" dirty="0">
                <a:ln>
                  <a:noFill/>
                </a:ln>
                <a:solidFill>
                  <a:srgbClr val="FFFFFF"/>
                </a:solidFill>
                <a:effectLst/>
                <a:uLnTx/>
                <a:uFillTx/>
                <a:latin typeface="Calibri" panose="020F0502020204030204"/>
              </a:rPr>
              <a:t>Cloud Add-on</a:t>
            </a:r>
            <a:endParaRPr kumimoji="0" lang="en-US" sz="1500" b="0" i="0" u="none" strike="noStrike" kern="1200" cap="none" spc="0" normalizeH="0" baseline="0" noProof="0" dirty="0">
              <a:ln>
                <a:noFill/>
              </a:ln>
              <a:solidFill>
                <a:srgbClr val="FFFFFF"/>
              </a:solidFill>
              <a:effectLst/>
              <a:uLnTx/>
              <a:uFillTx/>
              <a:latin typeface="Calibri" panose="020F0502020204030204"/>
            </a:endParaRPr>
          </a:p>
        </p:txBody>
      </p:sp>
      <p:cxnSp>
        <p:nvCxnSpPr>
          <p:cNvPr id="5" name="Straight Connector 4"/>
          <p:cNvCxnSpPr/>
          <p:nvPr/>
        </p:nvCxnSpPr>
        <p:spPr>
          <a:xfrm>
            <a:off x="2439874" y="3540493"/>
            <a:ext cx="0" cy="1613428"/>
          </a:xfrm>
          <a:prstGeom prst="line">
            <a:avLst/>
          </a:prstGeom>
          <a:ln>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67" name="Oval 66"/>
          <p:cNvSpPr/>
          <p:nvPr/>
        </p:nvSpPr>
        <p:spPr bwMode="auto">
          <a:xfrm>
            <a:off x="4375757" y="4728154"/>
            <a:ext cx="165407" cy="174332"/>
          </a:xfrm>
          <a:prstGeom prst="ellipse">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44821" tIns="44821" rIns="44821" bIns="44821" numCol="1" spcCol="0" rtlCol="0" fromWordArt="0" anchor="ctr" anchorCtr="0" forceAA="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marL="0" marR="0" lvl="0" indent="0" algn="ctr" defTabSz="896091" rtl="0" eaLnBrk="1" fontAlgn="base" latinLnBrk="0" hangingPunct="1">
              <a:lnSpc>
                <a:spcPct val="100000"/>
              </a:lnSpc>
              <a:spcBef>
                <a:spcPct val="0"/>
              </a:spcBef>
              <a:spcAft>
                <a:spcPct val="0"/>
              </a:spcAft>
              <a:buClrTx/>
              <a:buSzTx/>
              <a:buFontTx/>
              <a:buNone/>
              <a:tabLst/>
              <a:defRPr/>
            </a:pPr>
            <a:r>
              <a:rPr kumimoji="0" lang="en-US" sz="1176" b="0" i="0" u="none" strike="noStrike" kern="1200" cap="none" spc="0" normalizeH="0" baseline="0" noProof="0" dirty="0">
                <a:ln>
                  <a:noFill/>
                </a:ln>
                <a:solidFill>
                  <a:srgbClr val="68217A"/>
                </a:solidFill>
                <a:effectLst/>
                <a:uLnTx/>
                <a:uFillTx/>
                <a:latin typeface="Calibri" panose="020F0502020204030204"/>
                <a:ea typeface="Segoe UI" pitchFamily="34" charset="0"/>
                <a:cs typeface="Segoe UI" pitchFamily="34" charset="0"/>
              </a:rPr>
              <a:t>1</a:t>
            </a:r>
            <a:endParaRPr kumimoji="0" lang="en-US" sz="2157" b="0" i="0" u="none" strike="noStrike" kern="1200" cap="none" spc="0" normalizeH="0" baseline="0" noProof="0" dirty="0">
              <a:ln>
                <a:noFill/>
              </a:ln>
              <a:solidFill>
                <a:srgbClr val="68217A"/>
              </a:solidFill>
              <a:effectLst/>
              <a:uLnTx/>
              <a:uFillTx/>
              <a:latin typeface="Calibri" panose="020F0502020204030204"/>
              <a:ea typeface="Segoe UI" pitchFamily="34" charset="0"/>
              <a:cs typeface="Segoe UI" pitchFamily="34" charset="0"/>
            </a:endParaRPr>
          </a:p>
        </p:txBody>
      </p:sp>
      <p:sp>
        <p:nvSpPr>
          <p:cNvPr id="68" name="Oval 67"/>
          <p:cNvSpPr/>
          <p:nvPr/>
        </p:nvSpPr>
        <p:spPr bwMode="auto">
          <a:xfrm>
            <a:off x="6165121" y="5126856"/>
            <a:ext cx="165407" cy="174332"/>
          </a:xfrm>
          <a:prstGeom prst="ellipse">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44821" tIns="44821" rIns="44821" bIns="44821" numCol="1" spcCol="0" rtlCol="0" fromWordArt="0" anchor="ctr" anchorCtr="0" forceAA="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marL="0" marR="0" lvl="0" indent="0" algn="ctr" defTabSz="896091" rtl="0" eaLnBrk="1" fontAlgn="base" latinLnBrk="0" hangingPunct="1">
              <a:lnSpc>
                <a:spcPct val="100000"/>
              </a:lnSpc>
              <a:spcBef>
                <a:spcPct val="0"/>
              </a:spcBef>
              <a:spcAft>
                <a:spcPct val="0"/>
              </a:spcAft>
              <a:buClrTx/>
              <a:buSzTx/>
              <a:buFontTx/>
              <a:buNone/>
              <a:tabLst/>
              <a:defRPr/>
            </a:pPr>
            <a:r>
              <a:rPr kumimoji="0" lang="en-US" sz="1176" b="0" i="0" u="none" strike="noStrike" kern="1200" cap="none" spc="0" normalizeH="0" baseline="0" noProof="0" dirty="0">
                <a:ln>
                  <a:noFill/>
                </a:ln>
                <a:solidFill>
                  <a:srgbClr val="68217A"/>
                </a:solidFill>
                <a:effectLst/>
                <a:uLnTx/>
                <a:uFillTx/>
                <a:latin typeface="Calibri" panose="020F0502020204030204"/>
                <a:ea typeface="Segoe UI" pitchFamily="34" charset="0"/>
                <a:cs typeface="Segoe UI" pitchFamily="34" charset="0"/>
              </a:rPr>
              <a:t>2</a:t>
            </a:r>
            <a:endParaRPr kumimoji="0" lang="en-US" sz="2157" b="0" i="0" u="none" strike="noStrike" kern="1200" cap="none" spc="0" normalizeH="0" baseline="0" noProof="0" dirty="0">
              <a:ln>
                <a:noFill/>
              </a:ln>
              <a:solidFill>
                <a:srgbClr val="68217A"/>
              </a:solidFill>
              <a:effectLst/>
              <a:uLnTx/>
              <a:uFillTx/>
              <a:latin typeface="Calibri" panose="020F0502020204030204"/>
              <a:ea typeface="Segoe UI" pitchFamily="34" charset="0"/>
              <a:cs typeface="Segoe UI" pitchFamily="34" charset="0"/>
            </a:endParaRPr>
          </a:p>
        </p:txBody>
      </p:sp>
      <p:sp>
        <p:nvSpPr>
          <p:cNvPr id="49" name="Rectangle 48"/>
          <p:cNvSpPr/>
          <p:nvPr/>
        </p:nvSpPr>
        <p:spPr bwMode="auto">
          <a:xfrm>
            <a:off x="8487166" y="4778451"/>
            <a:ext cx="2196818" cy="313896"/>
          </a:xfrm>
          <a:prstGeom prst="rect">
            <a:avLst/>
          </a:prstGeom>
          <a:solidFill>
            <a:srgbClr val="4668C5"/>
          </a:solidFill>
        </p:spPr>
        <p:txBody>
          <a:bodyPr wrap="square" lIns="0" tIns="0" rIns="0" bIns="0"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250 Ent </a:t>
            </a:r>
            <a:r>
              <a:rPr kumimoji="0" lang="en-US" sz="1800" b="0" i="0" u="none" strike="noStrike" kern="0" cap="none" spc="0" normalizeH="0" baseline="0" noProof="0" dirty="0">
                <a:ln>
                  <a:noFill/>
                </a:ln>
                <a:solidFill>
                  <a:srgbClr val="FFFFFF"/>
                </a:solidFill>
                <a:effectLst/>
                <a:uLnTx/>
                <a:uFillTx/>
                <a:latin typeface="Calibri" panose="020F0502020204030204"/>
              </a:rPr>
              <a:t>F</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rom SA</a:t>
            </a:r>
          </a:p>
        </p:txBody>
      </p:sp>
      <p:sp>
        <p:nvSpPr>
          <p:cNvPr id="51" name="Rectangle 50"/>
          <p:cNvSpPr/>
          <p:nvPr/>
        </p:nvSpPr>
        <p:spPr bwMode="auto">
          <a:xfrm>
            <a:off x="10746638" y="4776573"/>
            <a:ext cx="720594" cy="313896"/>
          </a:xfrm>
          <a:prstGeom prst="rect">
            <a:avLst/>
          </a:prstGeom>
          <a:solidFill>
            <a:srgbClr val="4668C5"/>
          </a:solidFill>
        </p:spPr>
        <p:txBody>
          <a:bodyPr wrap="square" lIns="0" tIns="0" rIns="0" bIns="0"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sym typeface="Wingdings" panose="05000000000000000000" pitchFamily="2" charset="2"/>
              </a:rPr>
              <a:t></a:t>
            </a: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Right Arrow 3"/>
          <p:cNvSpPr/>
          <p:nvPr/>
        </p:nvSpPr>
        <p:spPr bwMode="auto">
          <a:xfrm>
            <a:off x="3001512" y="405482"/>
            <a:ext cx="310902" cy="160584"/>
          </a:xfrm>
          <a:prstGeom prst="rightArrow">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43" name="TextBox 42"/>
          <p:cNvSpPr txBox="1"/>
          <p:nvPr/>
        </p:nvSpPr>
        <p:spPr>
          <a:xfrm>
            <a:off x="559772" y="5806878"/>
            <a:ext cx="10470235" cy="738664"/>
          </a:xfrm>
          <a:prstGeom prst="rect">
            <a:avLst/>
          </a:prstGeom>
          <a:noFill/>
        </p:spPr>
        <p:txBody>
          <a:bodyPr wrap="square" lIns="0" tIns="0" rIns="0" bIns="0" rtlCol="0">
            <a:spAutoFit/>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solidFill>
                  <a:sysClr val="windowText" lastClr="000000"/>
                </a:solidFill>
                <a:effectLst/>
                <a:uLnTx/>
                <a:uFillTx/>
                <a:latin typeface="Calibri" panose="020F0502020204030204"/>
              </a:rPr>
              <a:t>Customers can use the SA Reattach Program if they want to go back on-premises</a:t>
            </a:r>
          </a:p>
          <a:p>
            <a:pPr marL="342900" marR="0" lvl="0" indent="-342900" algn="ctr" defTabSz="914367" eaLnBrk="1" fontAlgn="auto" latinLnBrk="0" hangingPunct="1">
              <a:lnSpc>
                <a:spcPct val="100000"/>
              </a:lnSpc>
              <a:spcBef>
                <a:spcPts val="0"/>
              </a:spcBef>
              <a:spcAft>
                <a:spcPts val="0"/>
              </a:spcAft>
              <a:buClrTx/>
              <a:buSzTx/>
              <a:buFontTx/>
              <a:buAutoNum type="arabicPeriod"/>
              <a:tabLst/>
              <a:defRPr/>
            </a:pPr>
            <a:endParaRPr kumimoji="0" lang="en-US" sz="2400" b="1" i="1" u="none" strike="noStrike" kern="0" cap="none" spc="0" normalizeH="0" baseline="0" noProof="0" dirty="0">
              <a:ln>
                <a:noFill/>
              </a:ln>
              <a:solidFill>
                <a:sysClr val="windowText" lastClr="000000"/>
              </a:solidFill>
              <a:effectLst/>
              <a:uLnTx/>
              <a:uFillTx/>
              <a:latin typeface="Calibri" panose="020F0502020204030204"/>
            </a:endParaRPr>
          </a:p>
        </p:txBody>
      </p:sp>
      <p:sp>
        <p:nvSpPr>
          <p:cNvPr id="30" name="TextBox 29"/>
          <p:cNvSpPr txBox="1"/>
          <p:nvPr/>
        </p:nvSpPr>
        <p:spPr>
          <a:xfrm>
            <a:off x="-139424" y="6502904"/>
            <a:ext cx="1872500" cy="4616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gradFill>
                  <a:gsLst>
                    <a:gs pos="2917">
                      <a:schemeClr val="tx1"/>
                    </a:gs>
                    <a:gs pos="30000">
                      <a:schemeClr val="tx1"/>
                    </a:gs>
                  </a:gsLst>
                  <a:lin ang="5400000" scaled="0"/>
                </a:gradFill>
                <a:effectLst/>
                <a:uLnTx/>
                <a:uFillTx/>
              </a:rPr>
              <a:t>Microsoft Confidential</a:t>
            </a:r>
          </a:p>
        </p:txBody>
      </p:sp>
      <p:sp>
        <p:nvSpPr>
          <p:cNvPr id="39" name="Rectangle 38"/>
          <p:cNvSpPr/>
          <p:nvPr/>
        </p:nvSpPr>
        <p:spPr bwMode="auto">
          <a:xfrm>
            <a:off x="6227205" y="4776573"/>
            <a:ext cx="2196818" cy="313896"/>
          </a:xfrm>
          <a:prstGeom prst="rect">
            <a:avLst/>
          </a:prstGeom>
          <a:solidFill>
            <a:srgbClr val="4668C5"/>
          </a:solidFill>
        </p:spPr>
        <p:txBody>
          <a:bodyPr wrap="square" lIns="0" tIns="0" rIns="0" bIns="0" rtlCol="0" anchor="ctr">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250 Ent </a:t>
            </a:r>
            <a:r>
              <a:rPr kumimoji="0" lang="en-US" sz="1800" b="0" i="0" u="none" strike="noStrike" kern="0" cap="none" spc="0" normalizeH="0" baseline="0" noProof="0" dirty="0">
                <a:ln>
                  <a:noFill/>
                </a:ln>
                <a:solidFill>
                  <a:srgbClr val="FFFFFF"/>
                </a:solidFill>
                <a:effectLst/>
                <a:uLnTx/>
                <a:uFillTx/>
                <a:latin typeface="Calibri" panose="020F0502020204030204"/>
              </a:rPr>
              <a:t>F</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rom SA</a:t>
            </a:r>
          </a:p>
        </p:txBody>
      </p:sp>
    </p:spTree>
    <p:extLst>
      <p:ext uri="{BB962C8B-B14F-4D97-AF65-F5344CB8AC3E}">
        <p14:creationId xmlns:p14="http://schemas.microsoft.com/office/powerpoint/2010/main" val="285270719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97" y="39560"/>
            <a:ext cx="12672414" cy="1107070"/>
          </a:xfrm>
        </p:spPr>
        <p:txBody>
          <a:bodyPr>
            <a:normAutofit/>
          </a:bodyPr>
          <a:lstStyle/>
          <a:p>
            <a:pPr defTabSz="914367"/>
            <a:r>
              <a:rPr lang="en-US" sz="3600" spc="-100" dirty="0">
                <a:ln w="3175">
                  <a:noFill/>
                </a:ln>
                <a:gradFill>
                  <a:gsLst>
                    <a:gs pos="1250">
                      <a:schemeClr val="tx1"/>
                    </a:gs>
                    <a:gs pos="100000">
                      <a:schemeClr val="tx1"/>
                    </a:gs>
                  </a:gsLst>
                  <a:lin ang="5400000" scaled="0"/>
                </a:gradFill>
              </a:rPr>
              <a:t>Existing CRMOL Customer </a:t>
            </a:r>
            <a:r>
              <a:rPr lang="en-US" sz="3600" dirty="0"/>
              <a:t>Transition Pricing</a:t>
            </a:r>
            <a:endParaRPr lang="en-US" sz="3600" i="1" spc="-100" dirty="0">
              <a:ln w="3175">
                <a:noFill/>
              </a:ln>
              <a:gradFill>
                <a:gsLst>
                  <a:gs pos="1250">
                    <a:schemeClr val="tx1"/>
                  </a:gs>
                  <a:gs pos="100000">
                    <a:schemeClr val="tx1"/>
                  </a:gs>
                </a:gsLst>
                <a:lin ang="5400000" scaled="0"/>
              </a:gradFill>
            </a:endParaRPr>
          </a:p>
        </p:txBody>
      </p:sp>
      <p:sp>
        <p:nvSpPr>
          <p:cNvPr id="15" name="Rectangle 14"/>
          <p:cNvSpPr/>
          <p:nvPr/>
        </p:nvSpPr>
        <p:spPr bwMode="auto">
          <a:xfrm>
            <a:off x="120797" y="676225"/>
            <a:ext cx="10406087" cy="65120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a:ln>
                  <a:noFill/>
                </a:ln>
                <a:solidFill>
                  <a:schemeClr val="tx1"/>
                </a:solidFill>
                <a:effectLst/>
                <a:uLnTx/>
                <a:uFillTx/>
                <a:ea typeface="Segoe UI" pitchFamily="34" charset="0"/>
                <a:cs typeface="Segoe UI" pitchFamily="34" charset="0"/>
              </a:rPr>
              <a:t>Existing Customers defined as those with a subscription as of 10/31/2016</a:t>
            </a:r>
          </a:p>
        </p:txBody>
      </p:sp>
      <p:graphicFrame>
        <p:nvGraphicFramePr>
          <p:cNvPr id="17" name="Table 16"/>
          <p:cNvGraphicFramePr>
            <a:graphicFrameLocks noGrp="1"/>
          </p:cNvGraphicFramePr>
          <p:nvPr>
            <p:extLst/>
          </p:nvPr>
        </p:nvGraphicFramePr>
        <p:xfrm>
          <a:off x="345219" y="1220959"/>
          <a:ext cx="11573879" cy="4988312"/>
        </p:xfrm>
        <a:graphic>
          <a:graphicData uri="http://schemas.openxmlformats.org/drawingml/2006/table">
            <a:tbl>
              <a:tblPr firstRow="1">
                <a:tableStyleId>{5C22544A-7EE6-4342-B048-85BDC9FD1C3A}</a:tableStyleId>
              </a:tblPr>
              <a:tblGrid>
                <a:gridCol w="3408074">
                  <a:extLst>
                    <a:ext uri="{9D8B030D-6E8A-4147-A177-3AD203B41FA5}">
                      <a16:colId xmlns:a16="http://schemas.microsoft.com/office/drawing/2014/main" val="20000"/>
                    </a:ext>
                  </a:extLst>
                </a:gridCol>
                <a:gridCol w="4119692">
                  <a:extLst>
                    <a:ext uri="{9D8B030D-6E8A-4147-A177-3AD203B41FA5}">
                      <a16:colId xmlns:a16="http://schemas.microsoft.com/office/drawing/2014/main" val="785167350"/>
                    </a:ext>
                  </a:extLst>
                </a:gridCol>
                <a:gridCol w="2331720">
                  <a:extLst>
                    <a:ext uri="{9D8B030D-6E8A-4147-A177-3AD203B41FA5}">
                      <a16:colId xmlns:a16="http://schemas.microsoft.com/office/drawing/2014/main" val="20001"/>
                    </a:ext>
                  </a:extLst>
                </a:gridCol>
                <a:gridCol w="1714393">
                  <a:extLst>
                    <a:ext uri="{9D8B030D-6E8A-4147-A177-3AD203B41FA5}">
                      <a16:colId xmlns:a16="http://schemas.microsoft.com/office/drawing/2014/main" val="2433442403"/>
                    </a:ext>
                  </a:extLst>
                </a:gridCol>
              </a:tblGrid>
              <a:tr h="39264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i="0" u="none" kern="1200">
                          <a:solidFill>
                            <a:schemeClr val="lt1"/>
                          </a:solidFill>
                          <a:latin typeface="+mn-lt"/>
                          <a:ea typeface="+mn-ea"/>
                          <a:cs typeface="+mn-cs"/>
                        </a:rPr>
                        <a:t>Existing User License</a:t>
                      </a:r>
                      <a:endParaRPr lang="en-US" sz="1400" b="1" i="0" u="none" kern="1200" dirty="0">
                        <a:solidFill>
                          <a:schemeClr val="lt1"/>
                        </a:solidFill>
                        <a:latin typeface="+mn-lt"/>
                        <a:ea typeface="+mn-ea"/>
                        <a:cs typeface="+mn-cs"/>
                      </a:endParaRPr>
                    </a:p>
                  </a:txBody>
                  <a:tcPr marL="179285" marR="179285" marT="89642" marB="89642" anchor="ctr">
                    <a:lnL w="12700" cmpd="sng">
                      <a:noFill/>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i="0" u="none" kern="1200">
                          <a:solidFill>
                            <a:schemeClr val="lt1"/>
                          </a:solidFill>
                          <a:latin typeface="+mn-lt"/>
                          <a:ea typeface="+mn-ea"/>
                          <a:cs typeface="+mn-cs"/>
                        </a:rPr>
                        <a:t>New User License</a:t>
                      </a:r>
                      <a:endParaRPr lang="en-US" sz="1400" b="1" i="0" u="none" kern="1200" dirty="0">
                        <a:solidFill>
                          <a:schemeClr val="lt1"/>
                        </a:solidFill>
                        <a:latin typeface="+mn-lt"/>
                        <a:ea typeface="+mn-ea"/>
                        <a:cs typeface="+mn-cs"/>
                      </a:endParaRPr>
                    </a:p>
                  </a:txBody>
                  <a:tcPr marL="179285" marR="179285" marT="89642" marB="89642"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i="0" u="none" kern="1200">
                          <a:solidFill>
                            <a:schemeClr val="lt1"/>
                          </a:solidFill>
                          <a:latin typeface="+mn-lt"/>
                          <a:ea typeface="+mn-ea"/>
                          <a:cs typeface="+mn-cs"/>
                        </a:rPr>
                        <a:t>Transition</a:t>
                      </a:r>
                      <a:r>
                        <a:rPr lang="en-US" sz="1400" b="1" i="0" u="none" kern="1200" baseline="0">
                          <a:solidFill>
                            <a:schemeClr val="lt1"/>
                          </a:solidFill>
                          <a:latin typeface="+mn-lt"/>
                          <a:ea typeface="+mn-ea"/>
                          <a:cs typeface="+mn-cs"/>
                        </a:rPr>
                        <a:t> Price</a:t>
                      </a:r>
                      <a:endParaRPr lang="en-US" sz="1400" b="1" i="0" u="none" kern="1200" dirty="0">
                        <a:solidFill>
                          <a:schemeClr val="lt1"/>
                        </a:solidFill>
                        <a:latin typeface="+mn-lt"/>
                        <a:ea typeface="+mn-ea"/>
                        <a:cs typeface="+mn-cs"/>
                      </a:endParaRPr>
                    </a:p>
                  </a:txBody>
                  <a:tcPr marL="179285" marR="179285" marT="89642" marB="89642"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kern="1200">
                          <a:solidFill>
                            <a:schemeClr val="lt1"/>
                          </a:solidFill>
                          <a:latin typeface="+mn-lt"/>
                          <a:ea typeface="+mn-ea"/>
                          <a:cs typeface="+mn-cs"/>
                        </a:rPr>
                        <a:t>% Discount</a:t>
                      </a:r>
                      <a:endParaRPr lang="en-US" sz="1400" b="1" kern="1200" dirty="0">
                        <a:solidFill>
                          <a:schemeClr val="lt1"/>
                        </a:solidFill>
                        <a:latin typeface="+mn-lt"/>
                        <a:ea typeface="+mn-ea"/>
                        <a:cs typeface="+mn-cs"/>
                      </a:endParaRPr>
                    </a:p>
                  </a:txBody>
                  <a:tcPr marL="179285" marR="179285" marT="89642" marB="89642" anchor="ctr">
                    <a:lnL w="9525" cap="flat" cmpd="sng" algn="ctr">
                      <a:solidFill>
                        <a:srgbClr val="FFFFFF"/>
                      </a:solidFill>
                      <a:prstDash val="solid"/>
                      <a:round/>
                      <a:headEnd type="none" w="med" len="med"/>
                      <a:tailEnd type="none" w="med" len="med"/>
                    </a:lnL>
                    <a:lnR w="12700" cmpd="sng">
                      <a:noFill/>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39264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Pro</a:t>
                      </a:r>
                      <a:r>
                        <a:rPr lang="en-US" sz="1400" b="1" kern="1200" baseline="0" dirty="0">
                          <a:solidFill>
                            <a:schemeClr val="dk1"/>
                          </a:solidFill>
                          <a:latin typeface="+mn-lt"/>
                          <a:ea typeface="+mn-ea"/>
                          <a:cs typeface="+mn-cs"/>
                        </a:rPr>
                        <a:t> USL</a:t>
                      </a:r>
                      <a:endParaRPr lang="en-US" sz="1400" b="1"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kern="1200">
                          <a:solidFill>
                            <a:schemeClr val="dk1"/>
                          </a:solidFill>
                          <a:latin typeface="+mn-lt"/>
                          <a:ea typeface="+mn-ea"/>
                          <a:cs typeface="+mn-cs"/>
                        </a:rPr>
                        <a:t>Dynamics 365 for Enterprise Plan 1</a:t>
                      </a:r>
                      <a:endParaRPr lang="en-US" sz="1400" b="1"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kern="1200">
                          <a:solidFill>
                            <a:schemeClr val="dk1"/>
                          </a:solidFill>
                          <a:latin typeface="+mn-lt"/>
                          <a:ea typeface="+mn-ea"/>
                          <a:cs typeface="+mn-cs"/>
                        </a:rPr>
                        <a:t>$86</a:t>
                      </a:r>
                      <a:endParaRPr lang="en-US" sz="1400" b="1"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kern="1200">
                          <a:solidFill>
                            <a:schemeClr val="dk1"/>
                          </a:solidFill>
                          <a:latin typeface="+mn-lt"/>
                          <a:ea typeface="+mn-ea"/>
                          <a:cs typeface="+mn-cs"/>
                        </a:rPr>
                        <a:t>25%</a:t>
                      </a:r>
                      <a:endParaRPr lang="en-US" sz="1400" b="1"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638485650"/>
                  </a:ext>
                </a:extLst>
              </a:tr>
              <a:tr h="39264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Pro</a:t>
                      </a:r>
                      <a:r>
                        <a:rPr lang="en-US" sz="1400" kern="1200" baseline="0">
                          <a:solidFill>
                            <a:schemeClr val="dk1"/>
                          </a:solidFill>
                          <a:latin typeface="+mn-lt"/>
                          <a:ea typeface="+mn-ea"/>
                          <a:cs typeface="+mn-cs"/>
                        </a:rPr>
                        <a:t> USL</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Dynamics 365 for Customer Service</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$76</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20%</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39264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Pro</a:t>
                      </a:r>
                      <a:r>
                        <a:rPr lang="en-US" sz="1400" kern="1200" baseline="0">
                          <a:solidFill>
                            <a:schemeClr val="dk1"/>
                          </a:solidFill>
                          <a:latin typeface="+mn-lt"/>
                          <a:ea typeface="+mn-ea"/>
                          <a:cs typeface="+mn-cs"/>
                        </a:rPr>
                        <a:t> USL</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Dynamics 365 for Sales</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$76</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20%</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054182202"/>
                  </a:ext>
                </a:extLst>
              </a:tr>
              <a:tr h="39264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i="0" kern="1200">
                          <a:solidFill>
                            <a:schemeClr val="dk1"/>
                          </a:solidFill>
                          <a:latin typeface="+mn-lt"/>
                          <a:ea typeface="+mn-ea"/>
                          <a:cs typeface="+mn-cs"/>
                        </a:rPr>
                        <a:t>Basic + Field Service</a:t>
                      </a:r>
                      <a:r>
                        <a:rPr lang="en-US" sz="1400" i="0" kern="1200" baseline="0">
                          <a:solidFill>
                            <a:schemeClr val="dk1"/>
                          </a:solidFill>
                          <a:latin typeface="+mn-lt"/>
                          <a:ea typeface="+mn-ea"/>
                          <a:cs typeface="+mn-cs"/>
                        </a:rPr>
                        <a:t> Add-on</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Dynamics 365 for Field Service</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$76</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20%</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86737717"/>
                  </a:ext>
                </a:extLst>
              </a:tr>
              <a:tr h="60600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i="0" kern="1200">
                          <a:solidFill>
                            <a:schemeClr val="dk1"/>
                          </a:solidFill>
                          <a:latin typeface="+mn-lt"/>
                          <a:ea typeface="+mn-ea"/>
                          <a:cs typeface="+mn-cs"/>
                        </a:rPr>
                        <a:t>Basic +</a:t>
                      </a:r>
                      <a:r>
                        <a:rPr lang="en-US" sz="1400" i="0" kern="1200" baseline="0">
                          <a:solidFill>
                            <a:schemeClr val="dk1"/>
                          </a:solidFill>
                          <a:latin typeface="+mn-lt"/>
                          <a:ea typeface="+mn-ea"/>
                          <a:cs typeface="+mn-cs"/>
                        </a:rPr>
                        <a:t> </a:t>
                      </a:r>
                      <a:r>
                        <a:rPr lang="en-US" sz="1400" i="0" kern="1200">
                          <a:solidFill>
                            <a:schemeClr val="dk1"/>
                          </a:solidFill>
                          <a:latin typeface="+mn-lt"/>
                          <a:ea typeface="+mn-ea"/>
                          <a:cs typeface="+mn-cs"/>
                        </a:rPr>
                        <a:t>Project Service</a:t>
                      </a:r>
                      <a:r>
                        <a:rPr lang="en-US" sz="1400" i="0" kern="1200" baseline="0">
                          <a:solidFill>
                            <a:schemeClr val="dk1"/>
                          </a:solidFill>
                          <a:latin typeface="+mn-lt"/>
                          <a:ea typeface="+mn-ea"/>
                          <a:cs typeface="+mn-cs"/>
                        </a:rPr>
                        <a:t> Automation Add-On</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Dynamics 365 for Project Service Automation</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$76</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20%</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63681218"/>
                  </a:ext>
                </a:extLst>
              </a:tr>
              <a:tr h="39264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i="0" kern="1200">
                          <a:solidFill>
                            <a:schemeClr val="dk1"/>
                          </a:solidFill>
                          <a:latin typeface="+mn-lt"/>
                          <a:ea typeface="+mn-ea"/>
                          <a:cs typeface="+mn-cs"/>
                        </a:rPr>
                        <a:t>Basic</a:t>
                      </a:r>
                      <a:r>
                        <a:rPr lang="en-US" sz="1400" b="1" i="0" kern="1200" baseline="0">
                          <a:solidFill>
                            <a:schemeClr val="dk1"/>
                          </a:solidFill>
                          <a:latin typeface="+mn-lt"/>
                          <a:ea typeface="+mn-ea"/>
                          <a:cs typeface="+mn-cs"/>
                        </a:rPr>
                        <a:t> USL</a:t>
                      </a:r>
                      <a:endParaRPr lang="en-US" sz="1400" b="1"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kern="1200">
                          <a:solidFill>
                            <a:schemeClr val="dk1"/>
                          </a:solidFill>
                          <a:latin typeface="+mn-lt"/>
                          <a:ea typeface="+mn-ea"/>
                          <a:cs typeface="+mn-cs"/>
                        </a:rPr>
                        <a:t>Dynamics 365 for Enterprise Plan 1</a:t>
                      </a:r>
                      <a:endParaRPr lang="en-US" sz="1400" b="1"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i="0" kern="1200">
                          <a:solidFill>
                            <a:schemeClr val="dk1"/>
                          </a:solidFill>
                          <a:latin typeface="+mn-lt"/>
                          <a:ea typeface="+mn-ea"/>
                          <a:cs typeface="+mn-cs"/>
                        </a:rPr>
                        <a:t>$57</a:t>
                      </a:r>
                      <a:endParaRPr lang="en-US" sz="1400" b="1"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i="0" kern="1200">
                          <a:solidFill>
                            <a:schemeClr val="dk1"/>
                          </a:solidFill>
                          <a:latin typeface="+mn-lt"/>
                          <a:ea typeface="+mn-ea"/>
                          <a:cs typeface="+mn-cs"/>
                        </a:rPr>
                        <a:t>50%</a:t>
                      </a:r>
                      <a:endParaRPr lang="en-US" sz="1400" b="1"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735423812"/>
                  </a:ext>
                </a:extLst>
              </a:tr>
              <a:tr h="392644">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a:ea typeface="+mn-ea"/>
                          <a:cs typeface="+mn-cs"/>
                        </a:rPr>
                        <a:t>Basic USL</a:t>
                      </a:r>
                      <a:endParaRPr kumimoji="0" lang="en-US" sz="1400" b="0" i="0" u="none" strike="noStrike" kern="1200" cap="none" spc="0" normalizeH="0" baseline="0" noProof="0" dirty="0">
                        <a:ln>
                          <a:noFill/>
                        </a:ln>
                        <a:solidFill>
                          <a:srgbClr val="505050"/>
                        </a:solidFill>
                        <a:effectLst/>
                        <a:uLnTx/>
                        <a:uFillTx/>
                        <a:latin typeface="Segoe UI"/>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Dynamics 365 for </a:t>
                      </a:r>
                      <a:r>
                        <a:rPr lang="en-US" sz="1400" i="0" kern="1200">
                          <a:solidFill>
                            <a:schemeClr val="dk1"/>
                          </a:solidFill>
                          <a:latin typeface="+mn-lt"/>
                          <a:ea typeface="+mn-ea"/>
                          <a:cs typeface="+mn-cs"/>
                        </a:rPr>
                        <a:t>Sales</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dirty="0">
                          <a:solidFill>
                            <a:schemeClr val="dk1"/>
                          </a:solidFill>
                          <a:latin typeface="+mn-lt"/>
                          <a:ea typeface="+mn-ea"/>
                          <a:cs typeface="+mn-cs"/>
                        </a:rPr>
                        <a:t>$50</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dirty="0">
                          <a:solidFill>
                            <a:schemeClr val="dk1"/>
                          </a:solidFill>
                          <a:latin typeface="+mn-lt"/>
                          <a:ea typeface="+mn-ea"/>
                          <a:cs typeface="+mn-cs"/>
                        </a:rPr>
                        <a:t>47%</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12631711"/>
                  </a:ext>
                </a:extLst>
              </a:tr>
              <a:tr h="392644">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a:ea typeface="+mn-ea"/>
                          <a:cs typeface="+mn-cs"/>
                        </a:rPr>
                        <a:t>Basic USL</a:t>
                      </a:r>
                      <a:endParaRPr kumimoji="0" lang="en-US" sz="1400" b="0" i="0" u="none" strike="noStrike" kern="1200" cap="none" spc="0" normalizeH="0" baseline="0" noProof="0" dirty="0">
                        <a:ln>
                          <a:noFill/>
                        </a:ln>
                        <a:solidFill>
                          <a:srgbClr val="505050"/>
                        </a:solidFill>
                        <a:effectLst/>
                        <a:uLnTx/>
                        <a:uFillTx/>
                        <a:latin typeface="Segoe UI"/>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Dynamics 365 for </a:t>
                      </a:r>
                      <a:r>
                        <a:rPr lang="en-US" sz="1400" i="0" kern="1200">
                          <a:solidFill>
                            <a:schemeClr val="dk1"/>
                          </a:solidFill>
                          <a:latin typeface="+mn-lt"/>
                          <a:ea typeface="+mn-ea"/>
                          <a:cs typeface="+mn-cs"/>
                        </a:rPr>
                        <a:t>Customer Service</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a:solidFill>
                            <a:schemeClr val="dk1"/>
                          </a:solidFill>
                          <a:latin typeface="+mn-lt"/>
                          <a:ea typeface="+mn-ea"/>
                          <a:cs typeface="+mn-cs"/>
                        </a:rPr>
                        <a:t>$50</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a:solidFill>
                            <a:schemeClr val="dk1"/>
                          </a:solidFill>
                          <a:latin typeface="+mn-lt"/>
                          <a:ea typeface="+mn-ea"/>
                          <a:cs typeface="+mn-cs"/>
                        </a:rPr>
                        <a:t>47%</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00785012"/>
                  </a:ext>
                </a:extLst>
              </a:tr>
              <a:tr h="424256">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5050"/>
                          </a:solidFill>
                          <a:effectLst/>
                          <a:uLnTx/>
                          <a:uFillTx/>
                          <a:latin typeface="+mn-lt"/>
                          <a:ea typeface="+mn-ea"/>
                          <a:cs typeface="+mn-cs"/>
                        </a:rPr>
                        <a:t>Pro  USL - Sales </a:t>
                      </a:r>
                      <a:r>
                        <a:rPr kumimoji="0" lang="en-US" sz="1400" b="1" i="0" u="none" strike="noStrike" kern="1200" cap="none" spc="0" normalizeH="0" baseline="0" noProof="0" dirty="0">
                          <a:ln>
                            <a:noFill/>
                          </a:ln>
                          <a:solidFill>
                            <a:srgbClr val="505050"/>
                          </a:solidFill>
                          <a:effectLst/>
                          <a:uLnTx/>
                          <a:uFillTx/>
                          <a:latin typeface="Segoe UI"/>
                          <a:ea typeface="+mn-ea"/>
                          <a:cs typeface="+mn-cs"/>
                        </a:rPr>
                        <a:t>Productivity</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Dynamics 365 for Enterprise Plan 1</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i="0" kern="1200" dirty="0">
                          <a:solidFill>
                            <a:schemeClr val="dk1"/>
                          </a:solidFill>
                          <a:latin typeface="+mn-lt"/>
                          <a:ea typeface="+mn-ea"/>
                          <a:cs typeface="+mn-cs"/>
                        </a:rPr>
                        <a:t>$66</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i="0" kern="1200" dirty="0">
                          <a:solidFill>
                            <a:schemeClr val="dk1"/>
                          </a:solidFill>
                          <a:latin typeface="+mn-lt"/>
                          <a:ea typeface="+mn-ea"/>
                          <a:cs typeface="+mn-cs"/>
                        </a:rPr>
                        <a:t>42%</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94277748"/>
                  </a:ext>
                </a:extLst>
              </a:tr>
              <a:tr h="424256">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05050"/>
                          </a:solidFill>
                          <a:effectLst/>
                          <a:uLnTx/>
                          <a:uFillTx/>
                          <a:latin typeface="+mn-lt"/>
                          <a:ea typeface="+mn-ea"/>
                          <a:cs typeface="+mn-cs"/>
                        </a:rPr>
                        <a:t>Pro  USL - Sales </a:t>
                      </a:r>
                      <a:r>
                        <a:rPr kumimoji="0" lang="en-US" sz="1400" b="0" i="0" u="none" strike="noStrike" kern="1200" cap="none" spc="0" normalizeH="0" baseline="0" noProof="0" dirty="0">
                          <a:ln>
                            <a:noFill/>
                          </a:ln>
                          <a:solidFill>
                            <a:srgbClr val="505050"/>
                          </a:solidFill>
                          <a:effectLst/>
                          <a:uLnTx/>
                          <a:uFillTx/>
                          <a:latin typeface="Segoe UI"/>
                          <a:ea typeface="+mn-ea"/>
                          <a:cs typeface="+mn-cs"/>
                        </a:rPr>
                        <a:t>Productivity</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Dynamics 365 for Customer Service</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dirty="0">
                          <a:solidFill>
                            <a:schemeClr val="dk1"/>
                          </a:solidFill>
                          <a:latin typeface="+mn-lt"/>
                          <a:ea typeface="+mn-ea"/>
                          <a:cs typeface="+mn-cs"/>
                        </a:rPr>
                        <a:t>$59</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dirty="0">
                          <a:solidFill>
                            <a:schemeClr val="dk1"/>
                          </a:solidFill>
                          <a:latin typeface="+mn-lt"/>
                          <a:ea typeface="+mn-ea"/>
                          <a:cs typeface="+mn-cs"/>
                        </a:rPr>
                        <a:t>37%</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08725245"/>
                  </a:ext>
                </a:extLst>
              </a:tr>
              <a:tr h="392644">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05050"/>
                          </a:solidFill>
                          <a:effectLst/>
                          <a:uLnTx/>
                          <a:uFillTx/>
                          <a:latin typeface="Segoe UI"/>
                          <a:ea typeface="+mn-ea"/>
                          <a:cs typeface="+mn-cs"/>
                        </a:rPr>
                        <a:t>Pro  USL - Sales Productivity</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Dynamics 365 for Sales</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dirty="0">
                          <a:solidFill>
                            <a:schemeClr val="dk1"/>
                          </a:solidFill>
                          <a:latin typeface="+mn-lt"/>
                          <a:ea typeface="+mn-ea"/>
                          <a:cs typeface="+mn-cs"/>
                        </a:rPr>
                        <a:t>$59</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dirty="0">
                          <a:solidFill>
                            <a:schemeClr val="dk1"/>
                          </a:solidFill>
                          <a:latin typeface="+mn-lt"/>
                          <a:ea typeface="+mn-ea"/>
                          <a:cs typeface="+mn-cs"/>
                        </a:rPr>
                        <a:t>37%</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281404961"/>
                  </a:ext>
                </a:extLst>
              </a:tr>
            </a:tbl>
          </a:graphicData>
        </a:graphic>
      </p:graphicFrame>
      <p:sp>
        <p:nvSpPr>
          <p:cNvPr id="8" name="Rectangle 7"/>
          <p:cNvSpPr/>
          <p:nvPr/>
        </p:nvSpPr>
        <p:spPr bwMode="auto">
          <a:xfrm>
            <a:off x="7825563" y="825033"/>
            <a:ext cx="4093533" cy="27856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EA No-Level Price</a:t>
            </a:r>
          </a:p>
        </p:txBody>
      </p:sp>
      <p:sp>
        <p:nvSpPr>
          <p:cNvPr id="9" name="TextBox 8"/>
          <p:cNvSpPr txBox="1"/>
          <p:nvPr/>
        </p:nvSpPr>
        <p:spPr>
          <a:xfrm>
            <a:off x="2799450" y="6389064"/>
            <a:ext cx="6665416" cy="553998"/>
          </a:xfrm>
          <a:prstGeom prst="rect">
            <a:avLst/>
          </a:prstGeom>
          <a:noFill/>
        </p:spPr>
        <p:txBody>
          <a:bodyPr wrap="square" lIns="0" tIns="0" rIns="0" bIns="0" rtlCol="0">
            <a:spAutoFit/>
          </a:bodyPr>
          <a:lstStyle/>
          <a:p>
            <a:pPr algn="ctr" defTabSz="914367">
              <a:defRPr/>
            </a:pPr>
            <a:r>
              <a:rPr lang="en-US" sz="2000" b="1" i="1" kern="0" dirty="0">
                <a:solidFill>
                  <a:sysClr val="windowText" lastClr="000000"/>
                </a:solidFill>
                <a:latin typeface="Calibri" panose="020F0502020204030204"/>
              </a:rPr>
              <a:t>Transition Offers Available in EA, MPSA and CSP</a:t>
            </a:r>
          </a:p>
          <a:p>
            <a:pPr marL="342900" indent="-342900" algn="ctr" defTabSz="914367">
              <a:buFontTx/>
              <a:buAutoNum type="arabicPeriod"/>
              <a:defRPr/>
            </a:pPr>
            <a:endParaRPr lang="en-US" sz="1600" b="1" i="1" kern="0" dirty="0">
              <a:solidFill>
                <a:sysClr val="windowText" lastClr="000000"/>
              </a:solidFill>
              <a:latin typeface="Calibri" panose="020F0502020204030204"/>
            </a:endParaRPr>
          </a:p>
        </p:txBody>
      </p:sp>
      <p:sp>
        <p:nvSpPr>
          <p:cNvPr id="11" name="TextBox 10"/>
          <p:cNvSpPr txBox="1"/>
          <p:nvPr/>
        </p:nvSpPr>
        <p:spPr>
          <a:xfrm>
            <a:off x="-139424" y="6502904"/>
            <a:ext cx="1872500" cy="4616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gradFill>
                  <a:gsLst>
                    <a:gs pos="2917">
                      <a:schemeClr val="tx1"/>
                    </a:gs>
                    <a:gs pos="30000">
                      <a:schemeClr val="tx1"/>
                    </a:gs>
                  </a:gsLst>
                  <a:lin ang="5400000" scaled="0"/>
                </a:gradFill>
                <a:effectLst/>
                <a:uLnTx/>
                <a:uFillTx/>
              </a:rPr>
              <a:t>Microsoft Confidential</a:t>
            </a:r>
          </a:p>
        </p:txBody>
      </p:sp>
    </p:spTree>
    <p:extLst>
      <p:ext uri="{BB962C8B-B14F-4D97-AF65-F5344CB8AC3E}">
        <p14:creationId xmlns:p14="http://schemas.microsoft.com/office/powerpoint/2010/main" val="1139645679"/>
      </p:ext>
    </p:extLst>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Left Arrow 9"/>
          <p:cNvSpPr/>
          <p:nvPr/>
        </p:nvSpPr>
        <p:spPr bwMode="auto">
          <a:xfrm>
            <a:off x="6317604" y="1431021"/>
            <a:ext cx="1892500" cy="419645"/>
          </a:xfrm>
          <a:prstGeom prst="leftArrow">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8" rIns="0" bIns="45708" numCol="1" rtlCol="0" anchor="ctr" anchorCtr="0" compatLnSpc="1">
            <a:prstTxWarp prst="textNoShape">
              <a:avLst/>
            </a:prstTxWarp>
          </a:bodyPr>
          <a:lstStyle/>
          <a:p>
            <a:pPr marL="0" marR="0" lvl="0" indent="0" algn="ctr" defTabSz="913916" eaLnBrk="1" fontAlgn="base" latinLnBrk="0" hangingPunct="1">
              <a:lnSpc>
                <a:spcPct val="100000"/>
              </a:lnSpc>
              <a:spcBef>
                <a:spcPct val="0"/>
              </a:spcBef>
              <a:spcAft>
                <a:spcPct val="0"/>
              </a:spcAft>
              <a:buClrTx/>
              <a:buSzTx/>
              <a:buFontTx/>
              <a:buNone/>
              <a:tabLst/>
              <a:defRPr/>
            </a:pPr>
            <a:endParaRPr kumimoji="0" lang="en-US" sz="196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6" name="Oval 5"/>
          <p:cNvSpPr>
            <a:spLocks/>
          </p:cNvSpPr>
          <p:nvPr/>
        </p:nvSpPr>
        <p:spPr bwMode="auto">
          <a:xfrm>
            <a:off x="1601426" y="435251"/>
            <a:ext cx="4480957" cy="4480957"/>
          </a:xfrm>
          <a:prstGeom prst="ellipse">
            <a:avLst/>
          </a:prstGeom>
          <a:noFill/>
          <a:ln>
            <a:solidFill>
              <a:schemeClr val="tx2"/>
            </a:solidFill>
            <a:prstDash val="lg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8" rIns="0" bIns="45708" numCol="1" rtlCol="0" anchor="ctr" anchorCtr="0" compatLnSpc="1">
            <a:prstTxWarp prst="textNoShape">
              <a:avLst/>
            </a:prstTxWarp>
          </a:bodyPr>
          <a:lstStyle/>
          <a:p>
            <a:pPr marL="0" marR="0" lvl="0" indent="0" algn="ctr" defTabSz="913916" eaLnBrk="1" fontAlgn="base" latinLnBrk="0" hangingPunct="1">
              <a:lnSpc>
                <a:spcPct val="100000"/>
              </a:lnSpc>
              <a:spcBef>
                <a:spcPct val="0"/>
              </a:spcBef>
              <a:spcAft>
                <a:spcPct val="0"/>
              </a:spcAft>
              <a:buClrTx/>
              <a:buSzTx/>
              <a:buFontTx/>
              <a:buNone/>
              <a:tabLst/>
              <a:defRPr/>
            </a:pPr>
            <a:endParaRPr kumimoji="0" lang="en-US" sz="196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pic>
        <p:nvPicPr>
          <p:cNvPr id="3" name="Picture 2"/>
          <p:cNvPicPr>
            <a:picLocks/>
          </p:cNvPicPr>
          <p:nvPr/>
        </p:nvPicPr>
        <p:blipFill rotWithShape="1">
          <a:blip r:embed="rId3" cstate="print">
            <a:extLst>
              <a:ext uri="{28A0092B-C50C-407E-A947-70E740481C1C}">
                <a14:useLocalDpi xmlns:a14="http://schemas.microsoft.com/office/drawing/2010/main" val="0"/>
              </a:ext>
            </a:extLst>
          </a:blip>
          <a:srcRect l="7504" t="22944" r="55699" b="21862"/>
          <a:stretch/>
        </p:blipFill>
        <p:spPr>
          <a:xfrm>
            <a:off x="801507" y="982923"/>
            <a:ext cx="4480957" cy="4480957"/>
          </a:xfrm>
          <a:prstGeom prst="ellipse">
            <a:avLst/>
          </a:prstGeom>
        </p:spPr>
      </p:pic>
      <p:sp>
        <p:nvSpPr>
          <p:cNvPr id="4" name="Rectangle 3"/>
          <p:cNvSpPr/>
          <p:nvPr/>
        </p:nvSpPr>
        <p:spPr bwMode="auto">
          <a:xfrm>
            <a:off x="1589" y="4781068"/>
            <a:ext cx="12188825" cy="2075554"/>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8" rIns="0" bIns="45708" numCol="1" rtlCol="0" anchor="ctr" anchorCtr="0" compatLnSpc="1">
            <a:prstTxWarp prst="textNoShape">
              <a:avLst/>
            </a:prstTxWarp>
          </a:bodyPr>
          <a:lstStyle/>
          <a:p>
            <a:pPr marL="0" marR="0" lvl="0" indent="0" algn="ctr" defTabSz="913916" eaLnBrk="1" fontAlgn="base" latinLnBrk="0" hangingPunct="1">
              <a:lnSpc>
                <a:spcPct val="100000"/>
              </a:lnSpc>
              <a:spcBef>
                <a:spcPct val="0"/>
              </a:spcBef>
              <a:spcAft>
                <a:spcPct val="0"/>
              </a:spcAft>
              <a:buClrTx/>
              <a:buSzTx/>
              <a:buFontTx/>
              <a:buNone/>
              <a:tabLst/>
              <a:defRPr/>
            </a:pPr>
            <a:endParaRPr kumimoji="0" lang="en-US" sz="196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5" name="Rectangle 4"/>
          <p:cNvSpPr/>
          <p:nvPr/>
        </p:nvSpPr>
        <p:spPr bwMode="auto">
          <a:xfrm>
            <a:off x="1589" y="4781067"/>
            <a:ext cx="12188825" cy="13514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8" rIns="0" bIns="45708" numCol="1" rtlCol="0" anchor="ctr" anchorCtr="0" compatLnSpc="1">
            <a:prstTxWarp prst="textNoShape">
              <a:avLst/>
            </a:prstTxWarp>
          </a:bodyPr>
          <a:lstStyle/>
          <a:p>
            <a:pPr marL="0" marR="0" lvl="0" indent="0" algn="ctr" defTabSz="913916" eaLnBrk="1" fontAlgn="base" latinLnBrk="0" hangingPunct="1">
              <a:lnSpc>
                <a:spcPct val="100000"/>
              </a:lnSpc>
              <a:spcBef>
                <a:spcPct val="0"/>
              </a:spcBef>
              <a:spcAft>
                <a:spcPct val="0"/>
              </a:spcAft>
              <a:buClrTx/>
              <a:buSzTx/>
              <a:buFontTx/>
              <a:buNone/>
              <a:tabLst/>
              <a:defRPr/>
            </a:pPr>
            <a:endParaRPr kumimoji="0" lang="en-US" sz="196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7" name="Flowchart: Process 6"/>
          <p:cNvSpPr/>
          <p:nvPr/>
        </p:nvSpPr>
        <p:spPr bwMode="auto">
          <a:xfrm>
            <a:off x="6524411" y="1431021"/>
            <a:ext cx="3371387" cy="419645"/>
          </a:xfrm>
          <a:prstGeom prst="flowChartProcess">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8" rIns="0" bIns="45708" numCol="1" rtlCol="0" anchor="ctr" anchorCtr="0" compatLnSpc="1">
            <a:prstTxWarp prst="textNoShape">
              <a:avLst/>
            </a:prstTxWarp>
          </a:bodyPr>
          <a:lstStyle/>
          <a:p>
            <a:pPr marL="0" marR="0" lvl="0" indent="0" algn="ctr" defTabSz="913916" eaLnBrk="1" fontAlgn="base" latinLnBrk="0" hangingPunct="1">
              <a:lnSpc>
                <a:spcPct val="100000"/>
              </a:lnSpc>
              <a:spcBef>
                <a:spcPct val="0"/>
              </a:spcBef>
              <a:spcAft>
                <a:spcPct val="0"/>
              </a:spcAft>
              <a:buClrTx/>
              <a:buSzTx/>
              <a:buFontTx/>
              <a:buNone/>
              <a:tabLst/>
              <a:defRPr/>
            </a:pPr>
            <a:r>
              <a:rPr kumimoji="0" lang="en-US" sz="1960" b="0" i="0" u="none" strike="noStrike" kern="0" cap="none" spc="0" normalizeH="0" baseline="0" noProof="0" dirty="0">
                <a:ln>
                  <a:noFill/>
                </a:ln>
                <a:gradFill>
                  <a:gsLst>
                    <a:gs pos="0">
                      <a:srgbClr val="FFFFFF"/>
                    </a:gs>
                    <a:gs pos="100000">
                      <a:srgbClr val="FFFFFF"/>
                    </a:gs>
                  </a:gsLst>
                  <a:lin ang="5400000" scaled="0"/>
                </a:gradFill>
                <a:effectLst/>
                <a:uLnTx/>
                <a:uFillTx/>
              </a:rPr>
              <a:t>Reattach SA at Anytime</a:t>
            </a:r>
          </a:p>
        </p:txBody>
      </p:sp>
      <p:sp>
        <p:nvSpPr>
          <p:cNvPr id="13" name="Left Arrow 12"/>
          <p:cNvSpPr/>
          <p:nvPr/>
        </p:nvSpPr>
        <p:spPr bwMode="auto">
          <a:xfrm>
            <a:off x="6687941" y="2622386"/>
            <a:ext cx="1892500" cy="419645"/>
          </a:xfrm>
          <a:prstGeom prst="leftArrow">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8" rIns="0" bIns="45708" numCol="1" rtlCol="0" anchor="ctr" anchorCtr="0" compatLnSpc="1">
            <a:prstTxWarp prst="textNoShape">
              <a:avLst/>
            </a:prstTxWarp>
          </a:bodyPr>
          <a:lstStyle/>
          <a:p>
            <a:pPr marL="0" marR="0" lvl="0" indent="0" algn="ctr" defTabSz="913916" eaLnBrk="1" fontAlgn="base" latinLnBrk="0" hangingPunct="1">
              <a:lnSpc>
                <a:spcPct val="100000"/>
              </a:lnSpc>
              <a:spcBef>
                <a:spcPct val="0"/>
              </a:spcBef>
              <a:spcAft>
                <a:spcPct val="0"/>
              </a:spcAft>
              <a:buClrTx/>
              <a:buSzTx/>
              <a:buFontTx/>
              <a:buNone/>
              <a:tabLst/>
              <a:defRPr/>
            </a:pPr>
            <a:endParaRPr kumimoji="0" lang="en-US" sz="196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14" name="Flowchart: Process 13"/>
          <p:cNvSpPr/>
          <p:nvPr/>
        </p:nvSpPr>
        <p:spPr bwMode="auto">
          <a:xfrm>
            <a:off x="6882301" y="2622386"/>
            <a:ext cx="3371387" cy="419645"/>
          </a:xfrm>
          <a:prstGeom prst="flowChartProcess">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8" rIns="0" bIns="45708" numCol="1" rtlCol="0" anchor="ctr" anchorCtr="0" compatLnSpc="1">
            <a:prstTxWarp prst="textNoShape">
              <a:avLst/>
            </a:prstTxWarp>
          </a:bodyPr>
          <a:lstStyle/>
          <a:p>
            <a:pPr marL="0" marR="0" lvl="0" indent="0" algn="ctr" defTabSz="913916" eaLnBrk="1" fontAlgn="base" latinLnBrk="0" hangingPunct="1">
              <a:lnSpc>
                <a:spcPct val="100000"/>
              </a:lnSpc>
              <a:spcBef>
                <a:spcPct val="0"/>
              </a:spcBef>
              <a:spcAft>
                <a:spcPct val="0"/>
              </a:spcAft>
              <a:buClrTx/>
              <a:buSzTx/>
              <a:buFontTx/>
              <a:buNone/>
              <a:tabLst/>
              <a:defRPr/>
            </a:pPr>
            <a:r>
              <a:rPr kumimoji="0" lang="en-US" sz="1960" b="0" i="0" u="none" strike="noStrike" kern="0" cap="none" spc="0" normalizeH="0" baseline="0" noProof="0" dirty="0">
                <a:ln>
                  <a:noFill/>
                </a:ln>
                <a:gradFill>
                  <a:gsLst>
                    <a:gs pos="0">
                      <a:srgbClr val="FFFFFF"/>
                    </a:gs>
                    <a:gs pos="100000">
                      <a:srgbClr val="FFFFFF"/>
                    </a:gs>
                  </a:gsLst>
                  <a:lin ang="5400000" scaled="0"/>
                </a:gradFill>
                <a:effectLst/>
                <a:uLnTx/>
                <a:uFillTx/>
              </a:rPr>
              <a:t>Do So Without Penalty</a:t>
            </a:r>
          </a:p>
        </p:txBody>
      </p:sp>
      <p:sp>
        <p:nvSpPr>
          <p:cNvPr id="15" name="Left Arrow 14"/>
          <p:cNvSpPr/>
          <p:nvPr/>
        </p:nvSpPr>
        <p:spPr bwMode="auto">
          <a:xfrm>
            <a:off x="6274388" y="3813752"/>
            <a:ext cx="1892500" cy="419645"/>
          </a:xfrm>
          <a:prstGeom prst="leftArrow">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8" rIns="0" bIns="45708" numCol="1" rtlCol="0" anchor="ctr" anchorCtr="0" compatLnSpc="1">
            <a:prstTxWarp prst="textNoShape">
              <a:avLst/>
            </a:prstTxWarp>
          </a:bodyPr>
          <a:lstStyle/>
          <a:p>
            <a:pPr marL="0" marR="0" lvl="0" indent="0" algn="ctr" defTabSz="913916" eaLnBrk="1" fontAlgn="base" latinLnBrk="0" hangingPunct="1">
              <a:lnSpc>
                <a:spcPct val="100000"/>
              </a:lnSpc>
              <a:spcBef>
                <a:spcPct val="0"/>
              </a:spcBef>
              <a:spcAft>
                <a:spcPct val="0"/>
              </a:spcAft>
              <a:buClrTx/>
              <a:buSzTx/>
              <a:buFontTx/>
              <a:buNone/>
              <a:tabLst/>
              <a:defRPr/>
            </a:pPr>
            <a:endParaRPr kumimoji="0" lang="en-US" sz="196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
        <p:nvSpPr>
          <p:cNvPr id="16" name="Flowchart: Process 15"/>
          <p:cNvSpPr/>
          <p:nvPr/>
        </p:nvSpPr>
        <p:spPr bwMode="auto">
          <a:xfrm>
            <a:off x="6481195" y="3813752"/>
            <a:ext cx="3371387" cy="419645"/>
          </a:xfrm>
          <a:prstGeom prst="flowChartProcess">
            <a:avLst/>
          </a:prstGeom>
          <a:solidFill>
            <a:schemeClr val="tx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8" rIns="0" bIns="45708" numCol="1" rtlCol="0" anchor="ctr" anchorCtr="0" compatLnSpc="1">
            <a:prstTxWarp prst="textNoShape">
              <a:avLst/>
            </a:prstTxWarp>
          </a:bodyPr>
          <a:lstStyle/>
          <a:p>
            <a:pPr marL="0" marR="0" lvl="0" indent="0" algn="ctr" defTabSz="913916" eaLnBrk="1" fontAlgn="base" latinLnBrk="0" hangingPunct="1">
              <a:lnSpc>
                <a:spcPct val="100000"/>
              </a:lnSpc>
              <a:spcBef>
                <a:spcPct val="0"/>
              </a:spcBef>
              <a:spcAft>
                <a:spcPct val="0"/>
              </a:spcAft>
              <a:buClrTx/>
              <a:buSzTx/>
              <a:buFontTx/>
              <a:buNone/>
              <a:tabLst/>
              <a:defRPr/>
            </a:pPr>
            <a:r>
              <a:rPr kumimoji="0" lang="en-US" sz="1960" b="0" i="0" u="none" strike="noStrike" kern="0" cap="none" spc="0" normalizeH="0" baseline="0" noProof="0" dirty="0">
                <a:ln>
                  <a:noFill/>
                </a:ln>
                <a:gradFill>
                  <a:gsLst>
                    <a:gs pos="0">
                      <a:srgbClr val="FFFFFF"/>
                    </a:gs>
                    <a:gs pos="100000">
                      <a:srgbClr val="FFFFFF"/>
                    </a:gs>
                  </a:gsLst>
                  <a:lin ang="5400000" scaled="0"/>
                </a:gradFill>
                <a:effectLst/>
                <a:uLnTx/>
                <a:uFillTx/>
              </a:rPr>
              <a:t>Price per Year is Protected</a:t>
            </a:r>
          </a:p>
        </p:txBody>
      </p:sp>
      <p:cxnSp>
        <p:nvCxnSpPr>
          <p:cNvPr id="18" name="Straight Connector 17"/>
          <p:cNvCxnSpPr/>
          <p:nvPr/>
        </p:nvCxnSpPr>
        <p:spPr>
          <a:xfrm flipV="1">
            <a:off x="5848712" y="1640841"/>
            <a:ext cx="675699"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641905" y="4023573"/>
            <a:ext cx="675699"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082383" y="2832207"/>
            <a:ext cx="675699" cy="0"/>
          </a:xfrm>
          <a:prstGeom prst="line">
            <a:avLst/>
          </a:prstGeom>
          <a:ln w="31750">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1" name="Title 1"/>
          <p:cNvSpPr>
            <a:spLocks noGrp="1"/>
          </p:cNvSpPr>
          <p:nvPr>
            <p:ph type="title"/>
          </p:nvPr>
        </p:nvSpPr>
        <p:spPr>
          <a:xfrm>
            <a:off x="141338" y="5188267"/>
            <a:ext cx="5854420" cy="1475871"/>
          </a:xfrm>
        </p:spPr>
        <p:txBody>
          <a:bodyPr/>
          <a:lstStyle/>
          <a:p>
            <a:pPr lvl="1" algn="l" defTabSz="896167" rtl="0">
              <a:defRPr/>
            </a:pPr>
            <a:r>
              <a:rPr lang="en-US" sz="2744" kern="1200" dirty="0">
                <a:gradFill>
                  <a:gsLst>
                    <a:gs pos="1250">
                      <a:srgbClr val="FFFFFF"/>
                    </a:gs>
                    <a:gs pos="100000">
                      <a:srgbClr val="FFFFFF"/>
                    </a:gs>
                  </a:gsLst>
                  <a:lin ang="5400000" scaled="0"/>
                </a:gradFill>
                <a:latin typeface="Segoe UI"/>
              </a:rPr>
              <a:t>Customers Transitioning Back to SA</a:t>
            </a:r>
            <a:br>
              <a:rPr lang="en-US" sz="4704" dirty="0">
                <a:solidFill>
                  <a:schemeClr val="bg1"/>
                </a:solidFill>
              </a:rPr>
            </a:br>
            <a:r>
              <a:rPr lang="en-US" sz="1537" kern="1200" dirty="0">
                <a:gradFill>
                  <a:gsLst>
                    <a:gs pos="1250">
                      <a:srgbClr val="FFFFFF"/>
                    </a:gs>
                    <a:gs pos="100000">
                      <a:srgbClr val="FFFFFF"/>
                    </a:gs>
                  </a:gsLst>
                  <a:lin ang="5400000" scaled="0"/>
                </a:gradFill>
                <a:latin typeface="Segoe UI"/>
              </a:rPr>
              <a:t>Customers that have fully transitioned to the cloud</a:t>
            </a:r>
            <a:br>
              <a:rPr lang="en-US" sz="1537" kern="1200" dirty="0">
                <a:gradFill>
                  <a:gsLst>
                    <a:gs pos="1250">
                      <a:srgbClr val="FFFFFF"/>
                    </a:gs>
                    <a:gs pos="100000">
                      <a:srgbClr val="FFFFFF"/>
                    </a:gs>
                  </a:gsLst>
                  <a:lin ang="5400000" scaled="0"/>
                </a:gradFill>
                <a:latin typeface="Segoe UI"/>
              </a:rPr>
            </a:br>
            <a:r>
              <a:rPr lang="en-US" sz="1537" kern="1200" dirty="0">
                <a:gradFill>
                  <a:gsLst>
                    <a:gs pos="1250">
                      <a:srgbClr val="FFFFFF"/>
                    </a:gs>
                    <a:gs pos="100000">
                      <a:srgbClr val="FFFFFF"/>
                    </a:gs>
                  </a:gsLst>
                  <a:lin ang="5400000" scaled="0"/>
                </a:gradFill>
                <a:latin typeface="Segoe UI"/>
              </a:rPr>
              <a:t>and wish to return to SA and On-Premise Software can do so during any Anniversary or Renewal period without penalty </a:t>
            </a:r>
          </a:p>
        </p:txBody>
      </p:sp>
      <p:sp>
        <p:nvSpPr>
          <p:cNvPr id="22" name="Title 1"/>
          <p:cNvSpPr txBox="1">
            <a:spLocks/>
          </p:cNvSpPr>
          <p:nvPr/>
        </p:nvSpPr>
        <p:spPr>
          <a:xfrm>
            <a:off x="4982385" y="138743"/>
            <a:ext cx="7208029" cy="899303"/>
          </a:xfrm>
          <a:prstGeom prst="rect">
            <a:avLst/>
          </a:prstGeom>
        </p:spPr>
        <p:txBody>
          <a:bodyPr vert="horz" wrap="square" lIns="143391" tIns="89619" rIns="143391" bIns="89619"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US" sz="4704" b="0" i="0" u="none" strike="noStrike" kern="1200" cap="none" spc="-102" normalizeH="0" baseline="0" noProof="0" dirty="0">
                <a:ln w="3175">
                  <a:noFill/>
                </a:ln>
                <a:gradFill>
                  <a:gsLst>
                    <a:gs pos="1250">
                      <a:schemeClr val="tx1"/>
                    </a:gs>
                    <a:gs pos="100000">
                      <a:schemeClr val="tx1"/>
                    </a:gs>
                  </a:gsLst>
                  <a:lin ang="5400000" scaled="0"/>
                </a:gradFill>
                <a:effectLst/>
                <a:uLnTx/>
                <a:uFillTx/>
                <a:latin typeface="+mj-lt"/>
                <a:ea typeface="+mn-ea"/>
                <a:cs typeface="Segoe UI" pitchFamily="34" charset="0"/>
              </a:rPr>
              <a:t>Software Assurance Reattach</a:t>
            </a:r>
            <a:endParaRPr kumimoji="0" lang="en-US" sz="4704" b="0" i="0" u="none" strike="noStrike" kern="1200" cap="none" spc="-102" normalizeH="0" baseline="0" noProof="0" dirty="0">
              <a:ln w="3175">
                <a:noFill/>
              </a:ln>
              <a:solidFill>
                <a:schemeClr val="accent1"/>
              </a:solidFill>
              <a:effectLst/>
              <a:uLnTx/>
              <a:uFillTx/>
              <a:latin typeface="+mj-lt"/>
              <a:ea typeface="+mn-ea"/>
              <a:cs typeface="Segoe UI" pitchFamily="34" charset="0"/>
            </a:endParaRPr>
          </a:p>
        </p:txBody>
      </p:sp>
      <p:sp>
        <p:nvSpPr>
          <p:cNvPr id="23" name="Title 1"/>
          <p:cNvSpPr txBox="1">
            <a:spLocks/>
          </p:cNvSpPr>
          <p:nvPr/>
        </p:nvSpPr>
        <p:spPr>
          <a:xfrm>
            <a:off x="6186561" y="5188266"/>
            <a:ext cx="6003853" cy="1650126"/>
          </a:xfrm>
          <a:prstGeom prst="rect">
            <a:avLst/>
          </a:prstGeom>
        </p:spPr>
        <p:txBody>
          <a:bodyPr vert="horz" wrap="square" lIns="143391" tIns="89619" rIns="143391" bIns="89619" rtlCol="0" anchor="t">
            <a:noAutofit/>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1" indent="0" defTabSz="896167" eaLnBrk="1" fontAlgn="auto" latinLnBrk="0" hangingPunct="1">
              <a:lnSpc>
                <a:spcPct val="100000"/>
              </a:lnSpc>
              <a:spcBef>
                <a:spcPts val="0"/>
              </a:spcBef>
              <a:spcAft>
                <a:spcPts val="0"/>
              </a:spcAft>
              <a:buClrTx/>
              <a:buSzTx/>
              <a:buFontTx/>
              <a:buNone/>
              <a:tabLst/>
              <a:defRPr/>
            </a:pPr>
            <a:r>
              <a:rPr kumimoji="0" lang="en-US" sz="2744"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rPr>
              <a:t>Basic Requirements</a:t>
            </a:r>
          </a:p>
          <a:p>
            <a:pPr marL="0" marR="0" lvl="1" indent="0" defTabSz="896167" eaLnBrk="1" fontAlgn="auto" latinLnBrk="0" hangingPunct="1">
              <a:lnSpc>
                <a:spcPct val="100000"/>
              </a:lnSpc>
              <a:spcBef>
                <a:spcPts val="0"/>
              </a:spcBef>
              <a:spcAft>
                <a:spcPts val="0"/>
              </a:spcAft>
              <a:buClrTx/>
              <a:buSzTx/>
              <a:buFontTx/>
              <a:buNone/>
              <a:tabLst/>
              <a:defRPr/>
            </a:pPr>
            <a:r>
              <a:rPr kumimoji="0" lang="en-US" sz="1537"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rPr>
              <a:t>Customers that have maintained continuity of service and have fully transitioned to the cloud, can return to EA (w/SA) at anytime during their Anniversary or Renewal period</a:t>
            </a:r>
            <a:r>
              <a:rPr kumimoji="0" lang="en-US" sz="1537" b="0" i="0" u="none" strike="noStrike" kern="0" cap="none" spc="0" normalizeH="0" baseline="0" noProof="0">
                <a:ln>
                  <a:noFill/>
                </a:ln>
                <a:gradFill>
                  <a:gsLst>
                    <a:gs pos="1250">
                      <a:srgbClr val="FFFFFF"/>
                    </a:gs>
                    <a:gs pos="100000">
                      <a:srgbClr val="FFFFFF"/>
                    </a:gs>
                  </a:gsLst>
                  <a:lin ang="5400000" scaled="0"/>
                </a:gradFill>
                <a:effectLst/>
                <a:uLnTx/>
                <a:uFillTx/>
                <a:latin typeface="Segoe UI"/>
              </a:rPr>
              <a:t>. </a:t>
            </a:r>
            <a:endParaRPr kumimoji="0" lang="en-US" sz="1537" b="0" i="0" u="none" strike="noStrike" kern="0" cap="none" spc="0" normalizeH="0" baseline="0" noProof="0" dirty="0">
              <a:ln>
                <a:noFill/>
              </a:ln>
              <a:gradFill>
                <a:gsLst>
                  <a:gs pos="1250">
                    <a:srgbClr val="FFFFFF"/>
                  </a:gs>
                  <a:gs pos="100000">
                    <a:srgbClr val="FFFFFF"/>
                  </a:gs>
                </a:gsLst>
                <a:lin ang="5400000" scaled="0"/>
              </a:gradFill>
              <a:effectLst/>
              <a:uLnTx/>
              <a:uFillTx/>
              <a:latin typeface="Segoe UI"/>
            </a:endParaRPr>
          </a:p>
        </p:txBody>
      </p:sp>
      <p:sp>
        <p:nvSpPr>
          <p:cNvPr id="24" name="Rectangle 23"/>
          <p:cNvSpPr/>
          <p:nvPr/>
        </p:nvSpPr>
        <p:spPr bwMode="auto">
          <a:xfrm>
            <a:off x="1589" y="5053644"/>
            <a:ext cx="12188825" cy="13514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08" rIns="0" bIns="45708" numCol="1" rtlCol="0" anchor="ctr" anchorCtr="0" compatLnSpc="1">
            <a:prstTxWarp prst="textNoShape">
              <a:avLst/>
            </a:prstTxWarp>
          </a:bodyPr>
          <a:lstStyle/>
          <a:p>
            <a:pPr marL="0" marR="0" lvl="0" indent="0" algn="ctr" defTabSz="913916" eaLnBrk="1" fontAlgn="base" latinLnBrk="0" hangingPunct="1">
              <a:lnSpc>
                <a:spcPct val="100000"/>
              </a:lnSpc>
              <a:spcBef>
                <a:spcPct val="0"/>
              </a:spcBef>
              <a:spcAft>
                <a:spcPct val="0"/>
              </a:spcAft>
              <a:buClrTx/>
              <a:buSzTx/>
              <a:buFontTx/>
              <a:buNone/>
              <a:tabLst/>
              <a:defRPr/>
            </a:pPr>
            <a:endParaRPr kumimoji="0" lang="en-US" sz="1960" b="0" i="0" u="none" strike="noStrike" kern="0" cap="none" spc="0" normalizeH="0" baseline="0" noProof="0" dirty="0">
              <a:ln>
                <a:noFill/>
              </a:ln>
              <a:gradFill>
                <a:gsLst>
                  <a:gs pos="0">
                    <a:srgbClr val="FFFFFF"/>
                  </a:gs>
                  <a:gs pos="100000">
                    <a:srgbClr val="FFFFFF"/>
                  </a:gs>
                </a:gsLst>
                <a:lin ang="5400000" scaled="0"/>
              </a:gradFill>
              <a:effectLst/>
              <a:uLnTx/>
              <a:uFillTx/>
            </a:endParaRPr>
          </a:p>
        </p:txBody>
      </p:sp>
    </p:spTree>
    <p:extLst>
      <p:ext uri="{BB962C8B-B14F-4D97-AF65-F5344CB8AC3E}">
        <p14:creationId xmlns:p14="http://schemas.microsoft.com/office/powerpoint/2010/main" val="3001273849"/>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3422" y="230738"/>
            <a:ext cx="6217019" cy="650525"/>
          </a:xfrm>
        </p:spPr>
        <p:txBody>
          <a:bodyPr/>
          <a:lstStyle/>
          <a:p>
            <a:r>
              <a:rPr lang="en-US" sz="2000" dirty="0"/>
              <a:t>CRM Online Customers in EA - Commercial</a:t>
            </a:r>
            <a:br>
              <a:rPr lang="en-US" sz="2000" dirty="0"/>
            </a:br>
            <a:endParaRPr lang="en-US" sz="2000" dirty="0"/>
          </a:p>
        </p:txBody>
      </p:sp>
      <p:graphicFrame>
        <p:nvGraphicFramePr>
          <p:cNvPr id="7" name="Table 6"/>
          <p:cNvGraphicFramePr>
            <a:graphicFrameLocks noGrp="1"/>
          </p:cNvGraphicFramePr>
          <p:nvPr>
            <p:extLst>
              <p:ext uri="{D42A27DB-BD31-4B8C-83A1-F6EECF244321}">
                <p14:modId xmlns:p14="http://schemas.microsoft.com/office/powerpoint/2010/main" val="1927569913"/>
              </p:ext>
            </p:extLst>
          </p:nvPr>
        </p:nvGraphicFramePr>
        <p:xfrm>
          <a:off x="854578" y="1035863"/>
          <a:ext cx="9904575" cy="5146040"/>
        </p:xfrm>
        <a:graphic>
          <a:graphicData uri="http://schemas.openxmlformats.org/drawingml/2006/table">
            <a:tbl>
              <a:tblPr firstRow="1" bandRow="1">
                <a:tableStyleId>{5C22544A-7EE6-4342-B048-85BDC9FD1C3A}</a:tableStyleId>
              </a:tblPr>
              <a:tblGrid>
                <a:gridCol w="1980915">
                  <a:extLst>
                    <a:ext uri="{9D8B030D-6E8A-4147-A177-3AD203B41FA5}">
                      <a16:colId xmlns:a16="http://schemas.microsoft.com/office/drawing/2014/main" val="505210117"/>
                    </a:ext>
                  </a:extLst>
                </a:gridCol>
                <a:gridCol w="1910678">
                  <a:extLst>
                    <a:ext uri="{9D8B030D-6E8A-4147-A177-3AD203B41FA5}">
                      <a16:colId xmlns:a16="http://schemas.microsoft.com/office/drawing/2014/main" val="1886461923"/>
                    </a:ext>
                  </a:extLst>
                </a:gridCol>
                <a:gridCol w="2577738">
                  <a:extLst>
                    <a:ext uri="{9D8B030D-6E8A-4147-A177-3AD203B41FA5}">
                      <a16:colId xmlns:a16="http://schemas.microsoft.com/office/drawing/2014/main" val="4284112031"/>
                    </a:ext>
                  </a:extLst>
                </a:gridCol>
                <a:gridCol w="2409751">
                  <a:extLst>
                    <a:ext uri="{9D8B030D-6E8A-4147-A177-3AD203B41FA5}">
                      <a16:colId xmlns:a16="http://schemas.microsoft.com/office/drawing/2014/main" val="2070994110"/>
                    </a:ext>
                  </a:extLst>
                </a:gridCol>
                <a:gridCol w="1025493">
                  <a:extLst>
                    <a:ext uri="{9D8B030D-6E8A-4147-A177-3AD203B41FA5}">
                      <a16:colId xmlns:a16="http://schemas.microsoft.com/office/drawing/2014/main" val="621309716"/>
                    </a:ext>
                  </a:extLst>
                </a:gridCol>
              </a:tblGrid>
              <a:tr h="370840">
                <a:tc>
                  <a:txBody>
                    <a:bodyPr/>
                    <a:lstStyle/>
                    <a:p>
                      <a:pPr marL="0" marR="0" fontAlgn="t">
                        <a:spcBef>
                          <a:spcPts val="0"/>
                        </a:spcBef>
                        <a:spcAft>
                          <a:spcPts val="0"/>
                        </a:spcAft>
                      </a:pPr>
                      <a:r>
                        <a:rPr lang="en-US" sz="1000" dirty="0">
                          <a:effectLst/>
                          <a:latin typeface="Segoe UI Semibold" panose="020B0702040204020203" pitchFamily="34" charset="0"/>
                        </a:rPr>
                        <a:t>Existing User License</a:t>
                      </a:r>
                    </a:p>
                  </a:txBody>
                  <a:tcPr marL="50800" marR="50800" marT="50800" marB="50800"/>
                </a:tc>
                <a:tc>
                  <a:txBody>
                    <a:bodyPr/>
                    <a:lstStyle/>
                    <a:p>
                      <a:pPr marL="0" marR="0" fontAlgn="t">
                        <a:spcBef>
                          <a:spcPts val="0"/>
                        </a:spcBef>
                        <a:spcAft>
                          <a:spcPts val="0"/>
                        </a:spcAft>
                      </a:pPr>
                      <a:r>
                        <a:rPr lang="en-US" sz="1000">
                          <a:effectLst/>
                          <a:latin typeface="Segoe UI Semibold" panose="020B0702040204020203" pitchFamily="34" charset="0"/>
                        </a:rPr>
                        <a:t>New User License</a:t>
                      </a:r>
                    </a:p>
                  </a:txBody>
                  <a:tcPr marL="50800" marR="50800" marT="50800" marB="50800"/>
                </a:tc>
                <a:tc>
                  <a:txBody>
                    <a:bodyPr/>
                    <a:lstStyle/>
                    <a:p>
                      <a:pPr marL="0" marR="0" fontAlgn="t">
                        <a:spcBef>
                          <a:spcPts val="0"/>
                        </a:spcBef>
                        <a:spcAft>
                          <a:spcPts val="0"/>
                        </a:spcAft>
                      </a:pPr>
                      <a:r>
                        <a:rPr lang="en-US" sz="1000">
                          <a:effectLst/>
                          <a:latin typeface="Segoe UI Semibold" panose="020B0702040204020203" pitchFamily="34" charset="0"/>
                        </a:rPr>
                        <a:t>Offer Description</a:t>
                      </a:r>
                    </a:p>
                  </a:txBody>
                  <a:tcPr marL="50800" marR="50800" marT="50800" marB="50800"/>
                </a:tc>
                <a:tc>
                  <a:txBody>
                    <a:bodyPr/>
                    <a:lstStyle/>
                    <a:p>
                      <a:pPr marL="0" marR="0" fontAlgn="t">
                        <a:spcBef>
                          <a:spcPts val="0"/>
                        </a:spcBef>
                        <a:spcAft>
                          <a:spcPts val="0"/>
                        </a:spcAft>
                      </a:pPr>
                      <a:r>
                        <a:rPr lang="en-US" sz="1000">
                          <a:effectLst/>
                          <a:latin typeface="Segoe UI Semibold" panose="020B0702040204020203" pitchFamily="34" charset="0"/>
                        </a:rPr>
                        <a:t>SKU Name</a:t>
                      </a:r>
                    </a:p>
                  </a:txBody>
                  <a:tcPr marL="50800" marR="50800" marT="50800" marB="50800"/>
                </a:tc>
                <a:tc>
                  <a:txBody>
                    <a:bodyPr/>
                    <a:lstStyle/>
                    <a:p>
                      <a:pPr marL="0" marR="0" fontAlgn="t">
                        <a:spcBef>
                          <a:spcPts val="0"/>
                        </a:spcBef>
                        <a:spcAft>
                          <a:spcPts val="0"/>
                        </a:spcAft>
                      </a:pPr>
                      <a:r>
                        <a:rPr lang="en-US" sz="1000" dirty="0">
                          <a:effectLst/>
                          <a:latin typeface="Segoe UI Semibold" panose="020B0702040204020203" pitchFamily="34" charset="0"/>
                        </a:rPr>
                        <a:t>SKU</a:t>
                      </a:r>
                    </a:p>
                  </a:txBody>
                  <a:tcPr marL="50800" marR="50800" marT="50800" marB="50800"/>
                </a:tc>
                <a:extLst>
                  <a:ext uri="{0D108BD9-81ED-4DB2-BD59-A6C34878D82A}">
                    <a16:rowId xmlns:a16="http://schemas.microsoft.com/office/drawing/2014/main" val="1529148321"/>
                  </a:ext>
                </a:extLst>
              </a:tr>
              <a:tr h="406400">
                <a:tc>
                  <a:txBody>
                    <a:bodyPr/>
                    <a:lstStyle/>
                    <a:p>
                      <a:pPr marL="0" marR="0" algn="l" fontAlgn="t">
                        <a:spcBef>
                          <a:spcPts val="0"/>
                        </a:spcBef>
                        <a:spcAft>
                          <a:spcPts val="0"/>
                        </a:spcAft>
                      </a:pPr>
                      <a:r>
                        <a:rPr lang="en-US" sz="1000" dirty="0">
                          <a:effectLst/>
                          <a:latin typeface="Segoe UI" panose="020B0502040204020203" pitchFamily="34" charset="0"/>
                        </a:rPr>
                        <a:t>Professional USL </a:t>
                      </a:r>
                    </a:p>
                  </a:txBody>
                  <a:tcPr marL="50800" marR="50800" marT="50800" marB="50800" anchor="ctr"/>
                </a:tc>
                <a:tc>
                  <a:txBody>
                    <a:bodyPr/>
                    <a:lstStyle/>
                    <a:p>
                      <a:pPr marL="0" marR="0" algn="l" fontAlgn="t">
                        <a:spcBef>
                          <a:spcPts val="0"/>
                        </a:spcBef>
                        <a:spcAft>
                          <a:spcPts val="0"/>
                        </a:spcAft>
                      </a:pPr>
                      <a:r>
                        <a:rPr lang="en-US" sz="1000">
                          <a:effectLst/>
                          <a:latin typeface="Segoe UI Semibold" panose="020B0702040204020203" pitchFamily="34" charset="0"/>
                        </a:rPr>
                        <a:t>Dynamics 365 for Enterprise Plan 1</a:t>
                      </a:r>
                    </a:p>
                  </a:txBody>
                  <a:tcPr marL="50800" marR="50800" marT="50800" marB="50800" anchor="ctr"/>
                </a:tc>
                <a:tc>
                  <a:txBody>
                    <a:bodyPr/>
                    <a:lstStyle/>
                    <a:p>
                      <a:pPr marL="0" marR="0" algn="l" fontAlgn="t">
                        <a:spcBef>
                          <a:spcPts val="0"/>
                        </a:spcBef>
                        <a:spcAft>
                          <a:spcPts val="0"/>
                        </a:spcAft>
                      </a:pPr>
                      <a:r>
                        <a:rPr lang="en-US" sz="1000">
                          <a:effectLst/>
                          <a:latin typeface="Segoe UI Semibold" panose="020B0702040204020203" pitchFamily="34" charset="0"/>
                        </a:rPr>
                        <a:t>Dyn365 Enterprise Plan 1: Price Tier 1 transition offer for CRMOL Pro users</a:t>
                      </a:r>
                    </a:p>
                  </a:txBody>
                  <a:tcPr marL="50800" marR="50800" marT="50800" marB="50800" anchor="ctr"/>
                </a:tc>
                <a:tc>
                  <a:txBody>
                    <a:bodyPr/>
                    <a:lstStyle/>
                    <a:p>
                      <a:pPr marL="0" marR="0" algn="l" fontAlgn="t">
                        <a:spcBef>
                          <a:spcPts val="0"/>
                        </a:spcBef>
                        <a:spcAft>
                          <a:spcPts val="0"/>
                        </a:spcAft>
                      </a:pPr>
                      <a:r>
                        <a:rPr lang="en-US" sz="1000" dirty="0">
                          <a:effectLst/>
                          <a:latin typeface="Segoe UI Semibold" panose="020B0702040204020203" pitchFamily="34" charset="0"/>
                        </a:rPr>
                        <a:t>Dyn365EP1 ShrdSvr ALNG SubsVL MVL QlfdOffer PerUsr forCRMOLPro</a:t>
                      </a:r>
                    </a:p>
                  </a:txBody>
                  <a:tcPr marL="50800" marR="50800" marT="50800" marB="50800" anchor="ctr"/>
                </a:tc>
                <a:tc>
                  <a:txBody>
                    <a:bodyPr/>
                    <a:lstStyle/>
                    <a:p>
                      <a:pPr marL="0" marR="0" algn="l" fontAlgn="t">
                        <a:spcBef>
                          <a:spcPts val="0"/>
                        </a:spcBef>
                        <a:spcAft>
                          <a:spcPts val="0"/>
                        </a:spcAft>
                      </a:pPr>
                      <a:r>
                        <a:rPr lang="en-US" sz="1000" dirty="0">
                          <a:effectLst/>
                          <a:latin typeface="Segoe UI Semibold" panose="020B0702040204020203" pitchFamily="34" charset="0"/>
                        </a:rPr>
                        <a:t>DFG-00008</a:t>
                      </a:r>
                    </a:p>
                  </a:txBody>
                  <a:tcPr marL="50800" marR="50800" marT="50800" marB="50800" anchor="ctr"/>
                </a:tc>
                <a:extLst>
                  <a:ext uri="{0D108BD9-81ED-4DB2-BD59-A6C34878D82A}">
                    <a16:rowId xmlns:a16="http://schemas.microsoft.com/office/drawing/2014/main" val="466339008"/>
                  </a:ext>
                </a:extLst>
              </a:tr>
              <a:tr h="406400">
                <a:tc>
                  <a:txBody>
                    <a:bodyPr/>
                    <a:lstStyle/>
                    <a:p>
                      <a:pPr marL="0" marR="0" algn="l" fontAlgn="t">
                        <a:spcBef>
                          <a:spcPts val="0"/>
                        </a:spcBef>
                        <a:spcAft>
                          <a:spcPts val="0"/>
                        </a:spcAft>
                      </a:pPr>
                      <a:r>
                        <a:rPr lang="en-US" sz="1000" dirty="0">
                          <a:effectLst/>
                          <a:latin typeface="Segoe UI" panose="020B0502040204020203" pitchFamily="34" charset="0"/>
                        </a:rPr>
                        <a:t>Professional USL</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Dynamics 365 for Customer Service</a:t>
                      </a:r>
                    </a:p>
                  </a:txBody>
                  <a:tcPr marL="50800" marR="50800" marT="50800" marB="50800" anchor="ctr"/>
                </a:tc>
                <a:tc>
                  <a:txBody>
                    <a:bodyPr/>
                    <a:lstStyle/>
                    <a:p>
                      <a:pPr marL="0" marR="0" algn="l" fontAlgn="t">
                        <a:spcBef>
                          <a:spcPts val="0"/>
                        </a:spcBef>
                        <a:spcAft>
                          <a:spcPts val="0"/>
                        </a:spcAft>
                      </a:pPr>
                      <a:r>
                        <a:rPr lang="en-US" sz="1000">
                          <a:effectLst/>
                          <a:latin typeface="Segoe UI" panose="020B0502040204020203" pitchFamily="34" charset="0"/>
                        </a:rPr>
                        <a:t>Dyn365 for Customer Service transition offer for CRMOL Pro users</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Dyn365E For CstmrSrvc Shared Subs VL MVL Qlfd Offer User for CRMOL Pro</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DDW-00005</a:t>
                      </a:r>
                    </a:p>
                  </a:txBody>
                  <a:tcPr marL="50800" marR="50800" marT="50800" marB="50800" anchor="ctr"/>
                </a:tc>
                <a:extLst>
                  <a:ext uri="{0D108BD9-81ED-4DB2-BD59-A6C34878D82A}">
                    <a16:rowId xmlns:a16="http://schemas.microsoft.com/office/drawing/2014/main" val="941976500"/>
                  </a:ext>
                </a:extLst>
              </a:tr>
              <a:tr h="406400">
                <a:tc>
                  <a:txBody>
                    <a:bodyPr/>
                    <a:lstStyle/>
                    <a:p>
                      <a:pPr marL="0" marR="0" algn="l" fontAlgn="t">
                        <a:spcBef>
                          <a:spcPts val="0"/>
                        </a:spcBef>
                        <a:spcAft>
                          <a:spcPts val="0"/>
                        </a:spcAft>
                      </a:pPr>
                      <a:r>
                        <a:rPr lang="en-US" sz="1000" dirty="0">
                          <a:effectLst/>
                          <a:latin typeface="Segoe UI" panose="020B0502040204020203" pitchFamily="34" charset="0"/>
                        </a:rPr>
                        <a:t>Professional USL</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Dynamics 365 for Sales</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Dyn365 for Sales transition offer for CRMOL Pro users</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Dyn365EForSales ShrdSvr ALNG SubsVL MVL QlfdOffer PerUsr forCRMOLPro</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DGP-00005</a:t>
                      </a:r>
                    </a:p>
                  </a:txBody>
                  <a:tcPr marL="50800" marR="50800" marT="50800" marB="50800" anchor="ctr"/>
                </a:tc>
                <a:extLst>
                  <a:ext uri="{0D108BD9-81ED-4DB2-BD59-A6C34878D82A}">
                    <a16:rowId xmlns:a16="http://schemas.microsoft.com/office/drawing/2014/main" val="4067456036"/>
                  </a:ext>
                </a:extLst>
              </a:tr>
              <a:tr h="558800">
                <a:tc>
                  <a:txBody>
                    <a:bodyPr/>
                    <a:lstStyle/>
                    <a:p>
                      <a:pPr marL="0" marR="0" algn="l" fontAlgn="t">
                        <a:spcBef>
                          <a:spcPts val="0"/>
                        </a:spcBef>
                        <a:spcAft>
                          <a:spcPts val="0"/>
                        </a:spcAft>
                      </a:pPr>
                      <a:r>
                        <a:rPr lang="en-US" sz="1000">
                          <a:effectLst/>
                          <a:latin typeface="Segoe UI" panose="020B0502040204020203" pitchFamily="34" charset="0"/>
                        </a:rPr>
                        <a:t>Basic  + Field Service Add-on</a:t>
                      </a:r>
                    </a:p>
                  </a:txBody>
                  <a:tcPr marL="50800" marR="50800" marT="50800" marB="50800" anchor="ctr"/>
                </a:tc>
                <a:tc>
                  <a:txBody>
                    <a:bodyPr/>
                    <a:lstStyle/>
                    <a:p>
                      <a:pPr marL="0" marR="0" algn="l" fontAlgn="t">
                        <a:spcBef>
                          <a:spcPts val="0"/>
                        </a:spcBef>
                        <a:spcAft>
                          <a:spcPts val="0"/>
                        </a:spcAft>
                      </a:pPr>
                      <a:r>
                        <a:rPr lang="en-US" sz="1000">
                          <a:effectLst/>
                          <a:latin typeface="Segoe UI" panose="020B0502040204020203" pitchFamily="34" charset="0"/>
                        </a:rPr>
                        <a:t>Dynamics 365 for Field Service</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Dyn365 for Field Service transition from CRMOL  Basic + Field Service Add-on subscriptions</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Dyn365EForFieldSrvc ShrdSvr ALNG SubsVL MVL Qlfd PerUsr forCRMOLBscandFS</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DEH-00004</a:t>
                      </a:r>
                    </a:p>
                  </a:txBody>
                  <a:tcPr marL="50800" marR="50800" marT="50800" marB="50800" anchor="ctr"/>
                </a:tc>
                <a:extLst>
                  <a:ext uri="{0D108BD9-81ED-4DB2-BD59-A6C34878D82A}">
                    <a16:rowId xmlns:a16="http://schemas.microsoft.com/office/drawing/2014/main" val="2913595098"/>
                  </a:ext>
                </a:extLst>
              </a:tr>
              <a:tr h="558800">
                <a:tc>
                  <a:txBody>
                    <a:bodyPr/>
                    <a:lstStyle/>
                    <a:p>
                      <a:pPr marL="0" marR="0" algn="l" fontAlgn="t">
                        <a:spcBef>
                          <a:spcPts val="0"/>
                        </a:spcBef>
                        <a:spcAft>
                          <a:spcPts val="0"/>
                        </a:spcAft>
                      </a:pPr>
                      <a:r>
                        <a:rPr lang="en-US" sz="1000" dirty="0">
                          <a:effectLst/>
                          <a:latin typeface="Segoe UI" panose="020B0502040204020203" pitchFamily="34" charset="0"/>
                        </a:rPr>
                        <a:t>Basic + Project Service Automation Add-on</a:t>
                      </a:r>
                    </a:p>
                  </a:txBody>
                  <a:tcPr marL="50800" marR="50800" marT="50800" marB="50800" anchor="ctr"/>
                </a:tc>
                <a:tc>
                  <a:txBody>
                    <a:bodyPr/>
                    <a:lstStyle/>
                    <a:p>
                      <a:pPr marL="0" marR="0" algn="l" fontAlgn="t">
                        <a:spcBef>
                          <a:spcPts val="0"/>
                        </a:spcBef>
                        <a:spcAft>
                          <a:spcPts val="0"/>
                        </a:spcAft>
                      </a:pPr>
                      <a:r>
                        <a:rPr lang="en-US" sz="1000">
                          <a:effectLst/>
                          <a:latin typeface="Segoe UI" panose="020B0502040204020203" pitchFamily="34" charset="0"/>
                        </a:rPr>
                        <a:t>Dynamics 365 for Project Service Automation</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Dyn365 for Project Service Automation from CRMOL Basic + Project Service Add-on subscriptions</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Dyn365EForProjServAuto ShrdSvr ALNG Qlfd PerUsr forCRMOLBscandPSA</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DFV-00002</a:t>
                      </a:r>
                    </a:p>
                  </a:txBody>
                  <a:tcPr marL="50800" marR="50800" marT="50800" marB="50800" anchor="ctr"/>
                </a:tc>
                <a:extLst>
                  <a:ext uri="{0D108BD9-81ED-4DB2-BD59-A6C34878D82A}">
                    <a16:rowId xmlns:a16="http://schemas.microsoft.com/office/drawing/2014/main" val="4278441185"/>
                  </a:ext>
                </a:extLst>
              </a:tr>
              <a:tr h="406400">
                <a:tc>
                  <a:txBody>
                    <a:bodyPr/>
                    <a:lstStyle/>
                    <a:p>
                      <a:pPr marL="0" marR="0" algn="l" fontAlgn="t">
                        <a:spcBef>
                          <a:spcPts val="0"/>
                        </a:spcBef>
                        <a:spcAft>
                          <a:spcPts val="0"/>
                        </a:spcAft>
                      </a:pPr>
                      <a:r>
                        <a:rPr lang="en-US" sz="1000">
                          <a:effectLst/>
                          <a:latin typeface="Segoe UI" panose="020B0502040204020203" pitchFamily="34" charset="0"/>
                        </a:rPr>
                        <a:t>Basic USL</a:t>
                      </a:r>
                    </a:p>
                  </a:txBody>
                  <a:tcPr marL="50800" marR="50800" marT="50800" marB="50800" anchor="ctr"/>
                </a:tc>
                <a:tc>
                  <a:txBody>
                    <a:bodyPr/>
                    <a:lstStyle/>
                    <a:p>
                      <a:pPr marL="0" marR="0" algn="l" fontAlgn="t">
                        <a:spcBef>
                          <a:spcPts val="0"/>
                        </a:spcBef>
                        <a:spcAft>
                          <a:spcPts val="0"/>
                        </a:spcAft>
                      </a:pPr>
                      <a:r>
                        <a:rPr lang="en-US" sz="1000">
                          <a:effectLst/>
                          <a:latin typeface="Segoe UI Semibold" panose="020B0702040204020203" pitchFamily="34" charset="0"/>
                        </a:rPr>
                        <a:t>Dynamics 365 for Enterprise Plan 1</a:t>
                      </a:r>
                    </a:p>
                  </a:txBody>
                  <a:tcPr marL="50800" marR="50800" marT="50800" marB="50800" anchor="ctr"/>
                </a:tc>
                <a:tc>
                  <a:txBody>
                    <a:bodyPr/>
                    <a:lstStyle/>
                    <a:p>
                      <a:pPr marL="0" marR="0" algn="l" fontAlgn="t">
                        <a:spcBef>
                          <a:spcPts val="0"/>
                        </a:spcBef>
                        <a:spcAft>
                          <a:spcPts val="0"/>
                        </a:spcAft>
                      </a:pPr>
                      <a:r>
                        <a:rPr lang="en-US" sz="1000" dirty="0">
                          <a:effectLst/>
                          <a:latin typeface="Segoe UI Semibold" panose="020B0702040204020203" pitchFamily="34" charset="0"/>
                        </a:rPr>
                        <a:t>Dyn365 Enterprise Plan 1: transition offer for CRMOL Basic users (Tier 1 price)</a:t>
                      </a:r>
                    </a:p>
                  </a:txBody>
                  <a:tcPr marL="50800" marR="50800" marT="50800" marB="50800" anchor="ctr"/>
                </a:tc>
                <a:tc>
                  <a:txBody>
                    <a:bodyPr/>
                    <a:lstStyle/>
                    <a:p>
                      <a:pPr marL="0" marR="0" algn="l" fontAlgn="t">
                        <a:spcBef>
                          <a:spcPts val="0"/>
                        </a:spcBef>
                        <a:spcAft>
                          <a:spcPts val="0"/>
                        </a:spcAft>
                      </a:pPr>
                      <a:r>
                        <a:rPr lang="en-US" sz="1000" dirty="0">
                          <a:effectLst/>
                          <a:latin typeface="Segoe UI Semibold" panose="020B0702040204020203" pitchFamily="34" charset="0"/>
                        </a:rPr>
                        <a:t>Dyn365EP1 ShrdSvr ALNG SubsVL MVL QlfdOffer PerUsr forCRMOLBsc</a:t>
                      </a:r>
                    </a:p>
                  </a:txBody>
                  <a:tcPr marL="50800" marR="50800" marT="50800" marB="50800" anchor="ctr"/>
                </a:tc>
                <a:tc>
                  <a:txBody>
                    <a:bodyPr/>
                    <a:lstStyle/>
                    <a:p>
                      <a:pPr marL="0" marR="0" algn="l" fontAlgn="t">
                        <a:spcBef>
                          <a:spcPts val="0"/>
                        </a:spcBef>
                        <a:spcAft>
                          <a:spcPts val="0"/>
                        </a:spcAft>
                      </a:pPr>
                      <a:r>
                        <a:rPr lang="en-US" sz="1000" dirty="0">
                          <a:effectLst/>
                          <a:latin typeface="Segoe UI Semibold" panose="020B0702040204020203" pitchFamily="34" charset="0"/>
                        </a:rPr>
                        <a:t>DFG-00007</a:t>
                      </a:r>
                    </a:p>
                  </a:txBody>
                  <a:tcPr marL="50800" marR="50800" marT="50800" marB="50800" anchor="ctr"/>
                </a:tc>
                <a:extLst>
                  <a:ext uri="{0D108BD9-81ED-4DB2-BD59-A6C34878D82A}">
                    <a16:rowId xmlns:a16="http://schemas.microsoft.com/office/drawing/2014/main" val="1844750420"/>
                  </a:ext>
                </a:extLst>
              </a:tr>
              <a:tr h="406400">
                <a:tc>
                  <a:txBody>
                    <a:bodyPr/>
                    <a:lstStyle/>
                    <a:p>
                      <a:pPr marL="0" marR="0" algn="l" fontAlgn="t">
                        <a:spcBef>
                          <a:spcPts val="0"/>
                        </a:spcBef>
                        <a:spcAft>
                          <a:spcPts val="0"/>
                        </a:spcAft>
                      </a:pPr>
                      <a:r>
                        <a:rPr lang="en-US" sz="1000">
                          <a:effectLst/>
                          <a:latin typeface="Segoe UI" panose="020B0502040204020203" pitchFamily="34" charset="0"/>
                        </a:rPr>
                        <a:t>Basic USL</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Dynamics 365 for Sales</a:t>
                      </a:r>
                    </a:p>
                  </a:txBody>
                  <a:tcPr marL="50800" marR="50800" marT="50800" marB="50800" anchor="ctr"/>
                </a:tc>
                <a:tc>
                  <a:txBody>
                    <a:bodyPr/>
                    <a:lstStyle/>
                    <a:p>
                      <a:pPr marL="0" marR="0" algn="l" fontAlgn="t">
                        <a:spcBef>
                          <a:spcPts val="0"/>
                        </a:spcBef>
                        <a:spcAft>
                          <a:spcPts val="0"/>
                        </a:spcAft>
                      </a:pPr>
                      <a:r>
                        <a:rPr lang="en-US" sz="1000">
                          <a:effectLst/>
                          <a:latin typeface="Segoe UI" panose="020B0502040204020203" pitchFamily="34" charset="0"/>
                        </a:rPr>
                        <a:t>Dyn365 for Sales transition offer for CRMOL Basic users</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Dyn365EForSales ShrdSvr ALNG SubsVL MVL QlfdOffer PerUsr forCRMOLBsc</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DGP-00004</a:t>
                      </a:r>
                    </a:p>
                  </a:txBody>
                  <a:tcPr marL="50800" marR="50800" marT="50800" marB="50800" anchor="ctr"/>
                </a:tc>
                <a:extLst>
                  <a:ext uri="{0D108BD9-81ED-4DB2-BD59-A6C34878D82A}">
                    <a16:rowId xmlns:a16="http://schemas.microsoft.com/office/drawing/2014/main" val="633029697"/>
                  </a:ext>
                </a:extLst>
              </a:tr>
              <a:tr h="406400">
                <a:tc>
                  <a:txBody>
                    <a:bodyPr/>
                    <a:lstStyle/>
                    <a:p>
                      <a:pPr marL="0" marR="0" algn="l" fontAlgn="t">
                        <a:spcBef>
                          <a:spcPts val="0"/>
                        </a:spcBef>
                        <a:spcAft>
                          <a:spcPts val="0"/>
                        </a:spcAft>
                      </a:pPr>
                      <a:r>
                        <a:rPr lang="en-US" sz="1000" dirty="0">
                          <a:effectLst/>
                          <a:latin typeface="Segoe UI" panose="020B0502040204020203" pitchFamily="34" charset="0"/>
                        </a:rPr>
                        <a:t>Basic USL</a:t>
                      </a:r>
                    </a:p>
                  </a:txBody>
                  <a:tcPr marL="50800" marR="50800" marT="50800" marB="50800" anchor="ctr"/>
                </a:tc>
                <a:tc>
                  <a:txBody>
                    <a:bodyPr/>
                    <a:lstStyle/>
                    <a:p>
                      <a:pPr marL="0" marR="0" algn="l" fontAlgn="t">
                        <a:spcBef>
                          <a:spcPts val="0"/>
                        </a:spcBef>
                        <a:spcAft>
                          <a:spcPts val="0"/>
                        </a:spcAft>
                      </a:pPr>
                      <a:r>
                        <a:rPr lang="en-US" sz="1000">
                          <a:effectLst/>
                          <a:latin typeface="Segoe UI" panose="020B0502040204020203" pitchFamily="34" charset="0"/>
                        </a:rPr>
                        <a:t>Dynamics 365 for Customer Service</a:t>
                      </a:r>
                    </a:p>
                  </a:txBody>
                  <a:tcPr marL="50800" marR="50800" marT="50800" marB="50800" anchor="ctr"/>
                </a:tc>
                <a:tc>
                  <a:txBody>
                    <a:bodyPr/>
                    <a:lstStyle/>
                    <a:p>
                      <a:pPr marL="0" marR="0" algn="l" fontAlgn="t">
                        <a:spcBef>
                          <a:spcPts val="0"/>
                        </a:spcBef>
                        <a:spcAft>
                          <a:spcPts val="0"/>
                        </a:spcAft>
                      </a:pPr>
                      <a:r>
                        <a:rPr lang="en-US" sz="1000">
                          <a:effectLst/>
                          <a:latin typeface="Segoe UI" panose="020B0502040204020203" pitchFamily="34" charset="0"/>
                        </a:rPr>
                        <a:t>Dyn365 for Customer Service transition offer for CRMOL Basic users</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Dyn365E For CstmrSrvc Shared Subs VL MVL Qlfd Offer User for CRMOL Basic</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DDW-00004</a:t>
                      </a:r>
                    </a:p>
                  </a:txBody>
                  <a:tcPr marL="50800" marR="50800" marT="50800" marB="50800" anchor="ctr"/>
                </a:tc>
                <a:extLst>
                  <a:ext uri="{0D108BD9-81ED-4DB2-BD59-A6C34878D82A}">
                    <a16:rowId xmlns:a16="http://schemas.microsoft.com/office/drawing/2014/main" val="617358552"/>
                  </a:ext>
                </a:extLst>
              </a:tr>
              <a:tr h="406400">
                <a:tc>
                  <a:txBody>
                    <a:bodyPr/>
                    <a:lstStyle/>
                    <a:p>
                      <a:pPr marL="0" marR="0" algn="l" fontAlgn="t">
                        <a:spcBef>
                          <a:spcPts val="0"/>
                        </a:spcBef>
                        <a:spcAft>
                          <a:spcPts val="0"/>
                        </a:spcAft>
                      </a:pPr>
                      <a:r>
                        <a:rPr lang="en-US" sz="1000" dirty="0">
                          <a:effectLst/>
                          <a:latin typeface="Segoe UI" panose="020B0502040204020203" pitchFamily="34" charset="0"/>
                        </a:rPr>
                        <a:t>Pro  USL - Sales Productivity</a:t>
                      </a:r>
                    </a:p>
                  </a:txBody>
                  <a:tcPr marL="50800" marR="50800" marT="50800" marB="50800" anchor="ctr"/>
                </a:tc>
                <a:tc>
                  <a:txBody>
                    <a:bodyPr/>
                    <a:lstStyle/>
                    <a:p>
                      <a:pPr marL="0" marR="0" algn="l" fontAlgn="t">
                        <a:spcBef>
                          <a:spcPts val="0"/>
                        </a:spcBef>
                        <a:spcAft>
                          <a:spcPts val="0"/>
                        </a:spcAft>
                      </a:pPr>
                      <a:r>
                        <a:rPr lang="nb-NO" sz="1000" dirty="0">
                          <a:effectLst/>
                          <a:latin typeface="Segoe UI Semibold" panose="020B0702040204020203" pitchFamily="34" charset="0"/>
                          <a:cs typeface="Segoe UI Semibold" panose="020B0702040204020203" pitchFamily="34" charset="0"/>
                        </a:rPr>
                        <a:t>Dynamics 365 for Enterprise Plan 1</a:t>
                      </a:r>
                    </a:p>
                  </a:txBody>
                  <a:tcPr marL="50800" marR="50800" marT="50800" marB="50800" anchor="ct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Dyn365E Plan 1 for CRMOL</a:t>
                      </a:r>
                      <a:r>
                        <a:rPr lang="en-US" sz="1000" baseline="0" dirty="0">
                          <a:effectLst/>
                          <a:latin typeface="Segoe UI Semibold" panose="020B0702040204020203" pitchFamily="34" charset="0"/>
                          <a:cs typeface="Segoe UI Semibold" panose="020B0702040204020203" pitchFamily="34" charset="0"/>
                        </a:rPr>
                        <a:t> PRO to O365</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Semibold" panose="020B0702040204020203" pitchFamily="34" charset="0"/>
                          <a:cs typeface="Segoe UI Semibold" panose="020B0702040204020203" pitchFamily="34" charset="0"/>
                        </a:rPr>
                        <a:t>Dyn365EP1 ShrdSvr ALNG SubsVL MVL QlfdOffer PerUsr CRMProtoO365</a:t>
                      </a: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Semibold" panose="020B0702040204020203" pitchFamily="34" charset="0"/>
                          <a:cs typeface="Segoe UI Semibold" panose="020B0702040204020203" pitchFamily="34" charset="0"/>
                        </a:rPr>
                        <a:t>DFG-00014</a:t>
                      </a:r>
                    </a:p>
                  </a:txBody>
                  <a:tcPr marL="50800" marR="50800" marT="50800" marB="50800" anchor="ctr"/>
                </a:tc>
                <a:extLst>
                  <a:ext uri="{0D108BD9-81ED-4DB2-BD59-A6C34878D82A}">
                    <a16:rowId xmlns:a16="http://schemas.microsoft.com/office/drawing/2014/main" val="1733770141"/>
                  </a:ext>
                </a:extLst>
              </a:tr>
              <a:tr h="406400">
                <a:tc>
                  <a:txBody>
                    <a:bodyPr/>
                    <a:lstStyle/>
                    <a:p>
                      <a:pPr marL="0" marR="0" algn="l" fontAlgn="t">
                        <a:spcBef>
                          <a:spcPts val="0"/>
                        </a:spcBef>
                        <a:spcAft>
                          <a:spcPts val="0"/>
                        </a:spcAft>
                      </a:pPr>
                      <a:r>
                        <a:rPr lang="en-US" sz="1000" dirty="0">
                          <a:effectLst/>
                          <a:latin typeface="Segoe UI" panose="020B0502040204020203" pitchFamily="34" charset="0"/>
                        </a:rPr>
                        <a:t>Pro  USL - Sales Productivity</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Dynamics 365 for Customer Service</a:t>
                      </a: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Dyn365E For Customer Service FOR CRMOL PRO</a:t>
                      </a:r>
                      <a:r>
                        <a:rPr lang="en-US" sz="1000" baseline="0" dirty="0">
                          <a:effectLst/>
                          <a:latin typeface="Segoe UI" panose="020B0502040204020203" pitchFamily="34" charset="0"/>
                        </a:rPr>
                        <a:t> to O365</a:t>
                      </a:r>
                      <a:endParaRPr lang="en-US" sz="1000" dirty="0">
                        <a:effectLst/>
                        <a:latin typeface="Segoe UI" panose="020B0502040204020203" pitchFamily="34" charset="0"/>
                      </a:endParaRP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Dyn365EForCustmrSrvc ShrdSvr ALNG SubsVL MVL Qlfd PerUsr CRMProtoO365</a:t>
                      </a: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DDW-00006</a:t>
                      </a:r>
                    </a:p>
                  </a:txBody>
                  <a:tcPr marL="50800" marR="50800" marT="50800" marB="50800" anchor="ctr"/>
                </a:tc>
                <a:extLst>
                  <a:ext uri="{0D108BD9-81ED-4DB2-BD59-A6C34878D82A}">
                    <a16:rowId xmlns:a16="http://schemas.microsoft.com/office/drawing/2014/main" val="2583364480"/>
                  </a:ext>
                </a:extLst>
              </a:tr>
              <a:tr h="406400">
                <a:tc>
                  <a:txBody>
                    <a:bodyPr/>
                    <a:lstStyle/>
                    <a:p>
                      <a:pPr marL="0" marR="0" algn="l" fontAlgn="t">
                        <a:spcBef>
                          <a:spcPts val="0"/>
                        </a:spcBef>
                        <a:spcAft>
                          <a:spcPts val="0"/>
                        </a:spcAft>
                      </a:pPr>
                      <a:r>
                        <a:rPr lang="en-US" sz="1000" dirty="0">
                          <a:effectLst/>
                          <a:latin typeface="Segoe UI" panose="020B0502040204020203" pitchFamily="34" charset="0"/>
                        </a:rPr>
                        <a:t>Pro  USL - Sales Productivity</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Dynamics 365 for Sales</a:t>
                      </a: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Dyn365E For Sales for CRMOL PRO to O365</a:t>
                      </a: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Dyn365EForSales ShrdSvr ALNG SubsVL MVL QlfdOffer PerUsr CRMProtoO365</a:t>
                      </a: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DGP-00006</a:t>
                      </a:r>
                    </a:p>
                  </a:txBody>
                  <a:tcPr marL="50800" marR="50800" marT="50800" marB="50800" anchor="ctr"/>
                </a:tc>
                <a:extLst>
                  <a:ext uri="{0D108BD9-81ED-4DB2-BD59-A6C34878D82A}">
                    <a16:rowId xmlns:a16="http://schemas.microsoft.com/office/drawing/2014/main" val="4109463799"/>
                  </a:ext>
                </a:extLst>
              </a:tr>
            </a:tbl>
          </a:graphicData>
        </a:graphic>
      </p:graphicFrame>
    </p:spTree>
    <p:extLst>
      <p:ext uri="{BB962C8B-B14F-4D97-AF65-F5344CB8AC3E}">
        <p14:creationId xmlns:p14="http://schemas.microsoft.com/office/powerpoint/2010/main" val="3094307458"/>
      </p:ext>
    </p:extLst>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7785" y="263875"/>
            <a:ext cx="6123014" cy="402697"/>
          </a:xfrm>
        </p:spPr>
        <p:txBody>
          <a:bodyPr/>
          <a:lstStyle/>
          <a:p>
            <a:r>
              <a:rPr lang="en-US" sz="2000" dirty="0"/>
              <a:t>CRM Online Customers in EA - Education</a:t>
            </a:r>
          </a:p>
        </p:txBody>
      </p:sp>
      <p:graphicFrame>
        <p:nvGraphicFramePr>
          <p:cNvPr id="7" name="Table 6"/>
          <p:cNvGraphicFramePr>
            <a:graphicFrameLocks noGrp="1"/>
          </p:cNvGraphicFramePr>
          <p:nvPr>
            <p:extLst>
              <p:ext uri="{D42A27DB-BD31-4B8C-83A1-F6EECF244321}">
                <p14:modId xmlns:p14="http://schemas.microsoft.com/office/powerpoint/2010/main" val="2832640230"/>
              </p:ext>
            </p:extLst>
          </p:nvPr>
        </p:nvGraphicFramePr>
        <p:xfrm>
          <a:off x="854578" y="1061502"/>
          <a:ext cx="9904577" cy="5146040"/>
        </p:xfrm>
        <a:graphic>
          <a:graphicData uri="http://schemas.openxmlformats.org/drawingml/2006/table">
            <a:tbl>
              <a:tblPr firstRow="1" bandRow="1">
                <a:tableStyleId>{5C22544A-7EE6-4342-B048-85BDC9FD1C3A}</a:tableStyleId>
              </a:tblPr>
              <a:tblGrid>
                <a:gridCol w="1954940">
                  <a:extLst>
                    <a:ext uri="{9D8B030D-6E8A-4147-A177-3AD203B41FA5}">
                      <a16:colId xmlns:a16="http://schemas.microsoft.com/office/drawing/2014/main" val="505210117"/>
                    </a:ext>
                  </a:extLst>
                </a:gridCol>
                <a:gridCol w="1715423">
                  <a:extLst>
                    <a:ext uri="{9D8B030D-6E8A-4147-A177-3AD203B41FA5}">
                      <a16:colId xmlns:a16="http://schemas.microsoft.com/office/drawing/2014/main" val="1886461923"/>
                    </a:ext>
                  </a:extLst>
                </a:gridCol>
                <a:gridCol w="2494168">
                  <a:extLst>
                    <a:ext uri="{9D8B030D-6E8A-4147-A177-3AD203B41FA5}">
                      <a16:colId xmlns:a16="http://schemas.microsoft.com/office/drawing/2014/main" val="4284112031"/>
                    </a:ext>
                  </a:extLst>
                </a:gridCol>
                <a:gridCol w="2757280">
                  <a:extLst>
                    <a:ext uri="{9D8B030D-6E8A-4147-A177-3AD203B41FA5}">
                      <a16:colId xmlns:a16="http://schemas.microsoft.com/office/drawing/2014/main" val="2070994110"/>
                    </a:ext>
                  </a:extLst>
                </a:gridCol>
                <a:gridCol w="982766">
                  <a:extLst>
                    <a:ext uri="{9D8B030D-6E8A-4147-A177-3AD203B41FA5}">
                      <a16:colId xmlns:a16="http://schemas.microsoft.com/office/drawing/2014/main" val="1856707449"/>
                    </a:ext>
                  </a:extLst>
                </a:gridCol>
              </a:tblGrid>
              <a:tr h="370840">
                <a:tc>
                  <a:txBody>
                    <a:bodyPr/>
                    <a:lstStyle/>
                    <a:p>
                      <a:pPr marL="0" marR="0" fontAlgn="t">
                        <a:spcBef>
                          <a:spcPts val="0"/>
                        </a:spcBef>
                        <a:spcAft>
                          <a:spcPts val="0"/>
                        </a:spcAft>
                      </a:pPr>
                      <a:r>
                        <a:rPr lang="en-US" sz="1000" dirty="0">
                          <a:effectLst/>
                          <a:latin typeface="Segoe UI Semibold" panose="020B0702040204020203" pitchFamily="34" charset="0"/>
                        </a:rPr>
                        <a:t>Existing User License</a:t>
                      </a:r>
                    </a:p>
                  </a:txBody>
                  <a:tcPr marL="50800" marR="50800" marT="50800" marB="50800"/>
                </a:tc>
                <a:tc>
                  <a:txBody>
                    <a:bodyPr/>
                    <a:lstStyle/>
                    <a:p>
                      <a:pPr marL="0" marR="0" fontAlgn="t">
                        <a:spcBef>
                          <a:spcPts val="0"/>
                        </a:spcBef>
                        <a:spcAft>
                          <a:spcPts val="0"/>
                        </a:spcAft>
                      </a:pPr>
                      <a:r>
                        <a:rPr lang="en-US" sz="1000" dirty="0">
                          <a:effectLst/>
                          <a:latin typeface="Segoe UI Semibold" panose="020B0702040204020203" pitchFamily="34" charset="0"/>
                        </a:rPr>
                        <a:t>New User License</a:t>
                      </a:r>
                    </a:p>
                  </a:txBody>
                  <a:tcPr marL="50800" marR="50800" marT="50800" marB="50800"/>
                </a:tc>
                <a:tc>
                  <a:txBody>
                    <a:bodyPr/>
                    <a:lstStyle/>
                    <a:p>
                      <a:pPr marL="0" marR="0" fontAlgn="t">
                        <a:spcBef>
                          <a:spcPts val="0"/>
                        </a:spcBef>
                        <a:spcAft>
                          <a:spcPts val="0"/>
                        </a:spcAft>
                      </a:pPr>
                      <a:r>
                        <a:rPr lang="en-US" sz="1000">
                          <a:effectLst/>
                          <a:latin typeface="Segoe UI Semibold" panose="020B0702040204020203" pitchFamily="34" charset="0"/>
                        </a:rPr>
                        <a:t>Offer Description</a:t>
                      </a:r>
                    </a:p>
                  </a:txBody>
                  <a:tcPr marL="50800" marR="50800" marT="50800" marB="50800"/>
                </a:tc>
                <a:tc>
                  <a:txBody>
                    <a:bodyPr/>
                    <a:lstStyle/>
                    <a:p>
                      <a:pPr marL="0" marR="0" fontAlgn="t">
                        <a:spcBef>
                          <a:spcPts val="0"/>
                        </a:spcBef>
                        <a:spcAft>
                          <a:spcPts val="0"/>
                        </a:spcAft>
                      </a:pPr>
                      <a:r>
                        <a:rPr lang="en-US" sz="1000">
                          <a:effectLst/>
                          <a:latin typeface="Segoe UI Semibold" panose="020B0702040204020203" pitchFamily="34" charset="0"/>
                        </a:rPr>
                        <a:t>SKU Name</a:t>
                      </a:r>
                    </a:p>
                  </a:txBody>
                  <a:tcPr marL="50800" marR="50800" marT="50800" marB="50800"/>
                </a:tc>
                <a:tc>
                  <a:txBody>
                    <a:bodyPr/>
                    <a:lstStyle/>
                    <a:p>
                      <a:pPr marL="0" marR="0" fontAlgn="t">
                        <a:spcBef>
                          <a:spcPts val="0"/>
                        </a:spcBef>
                        <a:spcAft>
                          <a:spcPts val="0"/>
                        </a:spcAft>
                      </a:pPr>
                      <a:r>
                        <a:rPr lang="en-US" sz="1000" dirty="0">
                          <a:effectLst/>
                          <a:latin typeface="Segoe UI Semibold" panose="020B0702040204020203" pitchFamily="34" charset="0"/>
                        </a:rPr>
                        <a:t>SKU</a:t>
                      </a:r>
                    </a:p>
                  </a:txBody>
                  <a:tcPr marL="50800" marR="50800" marT="50800" marB="50800"/>
                </a:tc>
                <a:extLst>
                  <a:ext uri="{0D108BD9-81ED-4DB2-BD59-A6C34878D82A}">
                    <a16:rowId xmlns:a16="http://schemas.microsoft.com/office/drawing/2014/main" val="1529148321"/>
                  </a:ext>
                </a:extLst>
              </a:tr>
              <a:tr h="370840">
                <a:tc>
                  <a:txBody>
                    <a:bodyPr/>
                    <a:lstStyle/>
                    <a:p>
                      <a:pPr marL="0" marR="0" algn="l" fontAlgn="t">
                        <a:spcBef>
                          <a:spcPts val="0"/>
                        </a:spcBef>
                        <a:spcAft>
                          <a:spcPts val="0"/>
                        </a:spcAft>
                      </a:pPr>
                      <a:r>
                        <a:rPr lang="en-US" sz="1000" dirty="0">
                          <a:effectLst/>
                          <a:latin typeface="Segoe UI" panose="020B0502040204020203" pitchFamily="34" charset="0"/>
                        </a:rPr>
                        <a:t>Professional USL </a:t>
                      </a:r>
                    </a:p>
                  </a:txBody>
                  <a:tcPr marL="50800" marR="50800" marT="50800" marB="50800" anchor="ctr"/>
                </a:tc>
                <a:tc>
                  <a:txBody>
                    <a:bodyPr/>
                    <a:lstStyle/>
                    <a:p>
                      <a:pPr marL="0" marR="0" algn="l" fontAlgn="t">
                        <a:spcBef>
                          <a:spcPts val="0"/>
                        </a:spcBef>
                        <a:spcAft>
                          <a:spcPts val="0"/>
                        </a:spcAft>
                      </a:pPr>
                      <a:r>
                        <a:rPr lang="en-US" sz="1000" dirty="0">
                          <a:effectLst/>
                          <a:latin typeface="Segoe UI Semibold" panose="020B0702040204020203" pitchFamily="34" charset="0"/>
                        </a:rPr>
                        <a:t>Dynamics 365 for Enterprise Plan 1</a:t>
                      </a:r>
                    </a:p>
                  </a:txBody>
                  <a:tcPr marL="50800" marR="50800" marT="50800" marB="50800" anchor="ctr"/>
                </a:tc>
                <a:tc>
                  <a:txBody>
                    <a:bodyPr/>
                    <a:lstStyle/>
                    <a:p>
                      <a:pPr marL="0" marR="0" algn="l" fontAlgn="t">
                        <a:spcBef>
                          <a:spcPts val="0"/>
                        </a:spcBef>
                        <a:spcAft>
                          <a:spcPts val="0"/>
                        </a:spcAft>
                      </a:pPr>
                      <a:r>
                        <a:rPr lang="en-US" sz="1000" dirty="0">
                          <a:effectLst/>
                          <a:latin typeface="Segoe UI Semibold" panose="020B0702040204020203" pitchFamily="34" charset="0"/>
                        </a:rPr>
                        <a:t>Dyn365 Enterprise Plan 1: Price Tier 1 transition offer for CRMOL Pro users</a:t>
                      </a:r>
                    </a:p>
                  </a:txBody>
                  <a:tcPr marL="50800" marR="50800" marT="50800" marB="50800" anchor="ctr"/>
                </a:tc>
                <a:tc>
                  <a:txBody>
                    <a:bodyPr/>
                    <a:lstStyle/>
                    <a:p>
                      <a:pPr marL="0" marR="0" fontAlgn="t">
                        <a:spcBef>
                          <a:spcPts val="0"/>
                        </a:spcBef>
                        <a:spcAft>
                          <a:spcPts val="0"/>
                        </a:spcAft>
                      </a:pPr>
                      <a:r>
                        <a:rPr lang="en-US" sz="1000" dirty="0">
                          <a:effectLst/>
                          <a:latin typeface="+mn-lt"/>
                        </a:rPr>
                        <a:t>Dyn365EP1EDU ShrdSvr ALNG SubsVL MVL QlfdOffer PerUsr forCRMOLPro</a:t>
                      </a:r>
                    </a:p>
                  </a:txBody>
                  <a:tcPr marL="50800" marR="50800" marT="50800" marB="50800"/>
                </a:tc>
                <a:tc>
                  <a:txBody>
                    <a:bodyPr/>
                    <a:lstStyle/>
                    <a:p>
                      <a:pPr marL="0" marR="0" fontAlgn="t">
                        <a:spcBef>
                          <a:spcPts val="0"/>
                        </a:spcBef>
                        <a:spcAft>
                          <a:spcPts val="0"/>
                        </a:spcAft>
                      </a:pPr>
                      <a:r>
                        <a:rPr lang="en-US" sz="1000" dirty="0">
                          <a:effectLst/>
                          <a:latin typeface="+mn-lt"/>
                        </a:rPr>
                        <a:t>DFM-00004</a:t>
                      </a:r>
                    </a:p>
                  </a:txBody>
                  <a:tcPr marL="50800" marR="50800" marT="50800" marB="50800"/>
                </a:tc>
                <a:extLst>
                  <a:ext uri="{0D108BD9-81ED-4DB2-BD59-A6C34878D82A}">
                    <a16:rowId xmlns:a16="http://schemas.microsoft.com/office/drawing/2014/main" val="466339008"/>
                  </a:ext>
                </a:extLst>
              </a:tr>
              <a:tr h="370840">
                <a:tc>
                  <a:txBody>
                    <a:bodyPr/>
                    <a:lstStyle/>
                    <a:p>
                      <a:pPr marL="0" marR="0" algn="l" fontAlgn="t">
                        <a:spcBef>
                          <a:spcPts val="0"/>
                        </a:spcBef>
                        <a:spcAft>
                          <a:spcPts val="0"/>
                        </a:spcAft>
                      </a:pPr>
                      <a:r>
                        <a:rPr lang="en-US" sz="1000" dirty="0">
                          <a:effectLst/>
                          <a:latin typeface="Segoe UI" panose="020B0502040204020203" pitchFamily="34" charset="0"/>
                        </a:rPr>
                        <a:t>Professional USL</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Dynamics 365 for Customer Service</a:t>
                      </a:r>
                    </a:p>
                  </a:txBody>
                  <a:tcPr marL="50800" marR="50800" marT="50800" marB="50800" anchor="ctr"/>
                </a:tc>
                <a:tc>
                  <a:txBody>
                    <a:bodyPr/>
                    <a:lstStyle/>
                    <a:p>
                      <a:pPr marL="0" marR="0" algn="l" fontAlgn="t">
                        <a:spcBef>
                          <a:spcPts val="0"/>
                        </a:spcBef>
                        <a:spcAft>
                          <a:spcPts val="0"/>
                        </a:spcAft>
                      </a:pPr>
                      <a:r>
                        <a:rPr lang="en-US" sz="1000">
                          <a:effectLst/>
                          <a:latin typeface="Segoe UI" panose="020B0502040204020203" pitchFamily="34" charset="0"/>
                        </a:rPr>
                        <a:t>Dyn365 for Customer Service transition offer for CRMOL Pro users</a:t>
                      </a:r>
                    </a:p>
                  </a:txBody>
                  <a:tcPr marL="50800" marR="50800" marT="50800" marB="50800" anchor="ctr"/>
                </a:tc>
                <a:tc>
                  <a:txBody>
                    <a:bodyPr/>
                    <a:lstStyle/>
                    <a:p>
                      <a:pPr marL="0" marR="0" fontAlgn="t">
                        <a:spcBef>
                          <a:spcPts val="0"/>
                        </a:spcBef>
                        <a:spcAft>
                          <a:spcPts val="0"/>
                        </a:spcAft>
                      </a:pPr>
                      <a:r>
                        <a:rPr lang="en-US" sz="1000" dirty="0">
                          <a:effectLst/>
                          <a:latin typeface="+mn-lt"/>
                        </a:rPr>
                        <a:t>Dyn365E For CstmrSrvc EDU Shared Subs VL Qlfd Offer User for CRMOL Pro</a:t>
                      </a:r>
                    </a:p>
                  </a:txBody>
                  <a:tcPr marL="50800" marR="50800" marT="50800" marB="50800"/>
                </a:tc>
                <a:tc>
                  <a:txBody>
                    <a:bodyPr/>
                    <a:lstStyle/>
                    <a:p>
                      <a:pPr marL="0" marR="0" fontAlgn="t">
                        <a:spcBef>
                          <a:spcPts val="0"/>
                        </a:spcBef>
                        <a:spcAft>
                          <a:spcPts val="0"/>
                        </a:spcAft>
                      </a:pPr>
                      <a:r>
                        <a:rPr lang="en-US" sz="1000" dirty="0">
                          <a:effectLst/>
                          <a:latin typeface="+mn-lt"/>
                        </a:rPr>
                        <a:t>DEG-00004</a:t>
                      </a:r>
                    </a:p>
                  </a:txBody>
                  <a:tcPr marL="50800" marR="50800" marT="50800" marB="50800"/>
                </a:tc>
                <a:extLst>
                  <a:ext uri="{0D108BD9-81ED-4DB2-BD59-A6C34878D82A}">
                    <a16:rowId xmlns:a16="http://schemas.microsoft.com/office/drawing/2014/main" val="941976500"/>
                  </a:ext>
                </a:extLst>
              </a:tr>
              <a:tr h="370840">
                <a:tc>
                  <a:txBody>
                    <a:bodyPr/>
                    <a:lstStyle/>
                    <a:p>
                      <a:pPr marL="0" marR="0" algn="l" fontAlgn="t">
                        <a:spcBef>
                          <a:spcPts val="0"/>
                        </a:spcBef>
                        <a:spcAft>
                          <a:spcPts val="0"/>
                        </a:spcAft>
                      </a:pPr>
                      <a:r>
                        <a:rPr lang="en-US" sz="1000" dirty="0">
                          <a:effectLst/>
                          <a:latin typeface="Segoe UI" panose="020B0502040204020203" pitchFamily="34" charset="0"/>
                        </a:rPr>
                        <a:t>Professional USL</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Dynamics 365 for Sales</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Dyn365 for Sales transition offer for CRMOL Pro users</a:t>
                      </a:r>
                    </a:p>
                  </a:txBody>
                  <a:tcPr marL="50800" marR="50800" marT="50800" marB="50800" anchor="ctr"/>
                </a:tc>
                <a:tc>
                  <a:txBody>
                    <a:bodyPr/>
                    <a:lstStyle/>
                    <a:p>
                      <a:pPr marL="0" marR="0" fontAlgn="t">
                        <a:spcBef>
                          <a:spcPts val="0"/>
                        </a:spcBef>
                        <a:spcAft>
                          <a:spcPts val="0"/>
                        </a:spcAft>
                      </a:pPr>
                      <a:r>
                        <a:rPr lang="en-US" sz="1000" dirty="0">
                          <a:effectLst/>
                          <a:latin typeface="+mn-lt"/>
                        </a:rPr>
                        <a:t>Dyn365EForSalesEDU ShrdSvr ALNG SubsVL MVL QlfdOffer PerUsr forCRMOLPro</a:t>
                      </a:r>
                    </a:p>
                  </a:txBody>
                  <a:tcPr marL="50800" marR="50800" marT="50800" marB="50800"/>
                </a:tc>
                <a:tc>
                  <a:txBody>
                    <a:bodyPr/>
                    <a:lstStyle/>
                    <a:p>
                      <a:pPr marL="0" marR="0" fontAlgn="t">
                        <a:spcBef>
                          <a:spcPts val="0"/>
                        </a:spcBef>
                        <a:spcAft>
                          <a:spcPts val="0"/>
                        </a:spcAft>
                      </a:pPr>
                      <a:r>
                        <a:rPr lang="en-US" sz="1000" dirty="0">
                          <a:effectLst/>
                          <a:latin typeface="+mn-lt"/>
                        </a:rPr>
                        <a:t>DGU-00004</a:t>
                      </a:r>
                    </a:p>
                  </a:txBody>
                  <a:tcPr marL="50800" marR="50800" marT="50800" marB="50800"/>
                </a:tc>
                <a:extLst>
                  <a:ext uri="{0D108BD9-81ED-4DB2-BD59-A6C34878D82A}">
                    <a16:rowId xmlns:a16="http://schemas.microsoft.com/office/drawing/2014/main" val="4067456036"/>
                  </a:ext>
                </a:extLst>
              </a:tr>
              <a:tr h="370840">
                <a:tc>
                  <a:txBody>
                    <a:bodyPr/>
                    <a:lstStyle/>
                    <a:p>
                      <a:pPr marL="0" marR="0" algn="l" fontAlgn="t">
                        <a:spcBef>
                          <a:spcPts val="0"/>
                        </a:spcBef>
                        <a:spcAft>
                          <a:spcPts val="0"/>
                        </a:spcAft>
                      </a:pPr>
                      <a:r>
                        <a:rPr lang="en-US" sz="1000">
                          <a:effectLst/>
                          <a:latin typeface="Segoe UI" panose="020B0502040204020203" pitchFamily="34" charset="0"/>
                        </a:rPr>
                        <a:t>Basic  + Field Service Add-on</a:t>
                      </a:r>
                    </a:p>
                  </a:txBody>
                  <a:tcPr marL="50800" marR="50800" marT="50800" marB="50800" anchor="ctr"/>
                </a:tc>
                <a:tc>
                  <a:txBody>
                    <a:bodyPr/>
                    <a:lstStyle/>
                    <a:p>
                      <a:pPr marL="0" marR="0" algn="l" fontAlgn="t">
                        <a:spcBef>
                          <a:spcPts val="0"/>
                        </a:spcBef>
                        <a:spcAft>
                          <a:spcPts val="0"/>
                        </a:spcAft>
                      </a:pPr>
                      <a:r>
                        <a:rPr lang="en-US" sz="1000">
                          <a:effectLst/>
                          <a:latin typeface="Segoe UI" panose="020B0502040204020203" pitchFamily="34" charset="0"/>
                        </a:rPr>
                        <a:t>Dynamics 365 for Field Service</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Dyn365 for Field Service transition from CRMOL  Basic + Field Service Add-on subscriptions</a:t>
                      </a:r>
                    </a:p>
                  </a:txBody>
                  <a:tcPr marL="50800" marR="50800" marT="50800" marB="50800" anchor="ctr"/>
                </a:tc>
                <a:tc>
                  <a:txBody>
                    <a:bodyPr/>
                    <a:lstStyle/>
                    <a:p>
                      <a:pPr marL="0" marR="0" fontAlgn="t">
                        <a:spcBef>
                          <a:spcPts val="0"/>
                        </a:spcBef>
                        <a:spcAft>
                          <a:spcPts val="0"/>
                        </a:spcAft>
                      </a:pPr>
                      <a:r>
                        <a:rPr lang="en-US" sz="1000" dirty="0">
                          <a:effectLst/>
                          <a:latin typeface="+mn-lt"/>
                        </a:rPr>
                        <a:t>Dyn365EForFieldSrvcEDU ShrdSvr ALNG SubsVL Qlfd PerUsr forCRMOLBscandFS</a:t>
                      </a:r>
                    </a:p>
                  </a:txBody>
                  <a:tcPr marL="50800" marR="50800" marT="50800" marB="50800"/>
                </a:tc>
                <a:tc>
                  <a:txBody>
                    <a:bodyPr/>
                    <a:lstStyle/>
                    <a:p>
                      <a:pPr marL="0" marR="0" fontAlgn="t">
                        <a:spcBef>
                          <a:spcPts val="0"/>
                        </a:spcBef>
                        <a:spcAft>
                          <a:spcPts val="0"/>
                        </a:spcAft>
                      </a:pPr>
                      <a:r>
                        <a:rPr lang="en-US" sz="1000" dirty="0">
                          <a:effectLst/>
                          <a:latin typeface="+mn-lt"/>
                        </a:rPr>
                        <a:t>DEN-00004</a:t>
                      </a:r>
                    </a:p>
                  </a:txBody>
                  <a:tcPr marL="50800" marR="50800" marT="50800" marB="50800"/>
                </a:tc>
                <a:extLst>
                  <a:ext uri="{0D108BD9-81ED-4DB2-BD59-A6C34878D82A}">
                    <a16:rowId xmlns:a16="http://schemas.microsoft.com/office/drawing/2014/main" val="2913595098"/>
                  </a:ext>
                </a:extLst>
              </a:tr>
              <a:tr h="370840">
                <a:tc>
                  <a:txBody>
                    <a:bodyPr/>
                    <a:lstStyle/>
                    <a:p>
                      <a:pPr marL="0" marR="0" algn="l" fontAlgn="t">
                        <a:spcBef>
                          <a:spcPts val="0"/>
                        </a:spcBef>
                        <a:spcAft>
                          <a:spcPts val="0"/>
                        </a:spcAft>
                      </a:pPr>
                      <a:r>
                        <a:rPr lang="en-US" sz="1000" dirty="0">
                          <a:effectLst/>
                          <a:latin typeface="Segoe UI" panose="020B0502040204020203" pitchFamily="34" charset="0"/>
                        </a:rPr>
                        <a:t>Basic + Project Service Automation Add-on</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Dynamics 365 for Project Service Automation</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Dyn365 for Project Service Automation from CRMOL Basic + Project Service Add-on subscriptions</a:t>
                      </a:r>
                    </a:p>
                  </a:txBody>
                  <a:tcPr marL="50800" marR="50800" marT="50800" marB="50800" anchor="ctr"/>
                </a:tc>
                <a:tc>
                  <a:txBody>
                    <a:bodyPr/>
                    <a:lstStyle/>
                    <a:p>
                      <a:pPr marL="0" marR="0" fontAlgn="t">
                        <a:spcBef>
                          <a:spcPts val="0"/>
                        </a:spcBef>
                        <a:spcAft>
                          <a:spcPts val="0"/>
                        </a:spcAft>
                      </a:pPr>
                      <a:r>
                        <a:rPr lang="en-US" sz="1000" dirty="0">
                          <a:effectLst/>
                          <a:latin typeface="+mn-lt"/>
                        </a:rPr>
                        <a:t>Dyn365EForProjServAutoEDU ShrdSvr ALNG Qlfd PerUsr forCRMOLBscandPSA</a:t>
                      </a:r>
                    </a:p>
                  </a:txBody>
                  <a:tcPr marL="50800" marR="50800" marT="50800" marB="50800"/>
                </a:tc>
                <a:tc>
                  <a:txBody>
                    <a:bodyPr/>
                    <a:lstStyle/>
                    <a:p>
                      <a:pPr marL="0" marR="0" fontAlgn="t">
                        <a:spcBef>
                          <a:spcPts val="0"/>
                        </a:spcBef>
                        <a:spcAft>
                          <a:spcPts val="0"/>
                        </a:spcAft>
                      </a:pPr>
                      <a:r>
                        <a:rPr lang="en-US" sz="1000" dirty="0">
                          <a:effectLst/>
                          <a:latin typeface="+mn-lt"/>
                        </a:rPr>
                        <a:t>DGG-00002</a:t>
                      </a:r>
                    </a:p>
                  </a:txBody>
                  <a:tcPr marL="50800" marR="50800" marT="50800" marB="50800"/>
                </a:tc>
                <a:extLst>
                  <a:ext uri="{0D108BD9-81ED-4DB2-BD59-A6C34878D82A}">
                    <a16:rowId xmlns:a16="http://schemas.microsoft.com/office/drawing/2014/main" val="4278441185"/>
                  </a:ext>
                </a:extLst>
              </a:tr>
              <a:tr h="370840">
                <a:tc>
                  <a:txBody>
                    <a:bodyPr/>
                    <a:lstStyle/>
                    <a:p>
                      <a:pPr marL="0" marR="0" algn="l" fontAlgn="t">
                        <a:spcBef>
                          <a:spcPts val="0"/>
                        </a:spcBef>
                        <a:spcAft>
                          <a:spcPts val="0"/>
                        </a:spcAft>
                      </a:pPr>
                      <a:r>
                        <a:rPr lang="en-US" sz="1000">
                          <a:effectLst/>
                          <a:latin typeface="Segoe UI" panose="020B0502040204020203" pitchFamily="34" charset="0"/>
                        </a:rPr>
                        <a:t>Basic USL</a:t>
                      </a:r>
                    </a:p>
                  </a:txBody>
                  <a:tcPr marL="50800" marR="50800" marT="50800" marB="50800" anchor="ctr"/>
                </a:tc>
                <a:tc>
                  <a:txBody>
                    <a:bodyPr/>
                    <a:lstStyle/>
                    <a:p>
                      <a:pPr marL="0" marR="0" algn="l" fontAlgn="t">
                        <a:spcBef>
                          <a:spcPts val="0"/>
                        </a:spcBef>
                        <a:spcAft>
                          <a:spcPts val="0"/>
                        </a:spcAft>
                      </a:pPr>
                      <a:r>
                        <a:rPr lang="en-US" sz="1000">
                          <a:effectLst/>
                          <a:latin typeface="Segoe UI Semibold" panose="020B0702040204020203" pitchFamily="34" charset="0"/>
                        </a:rPr>
                        <a:t>Dynamics 365 for Enterprise Plan 1</a:t>
                      </a:r>
                    </a:p>
                  </a:txBody>
                  <a:tcPr marL="50800" marR="50800" marT="50800" marB="50800" anchor="ctr"/>
                </a:tc>
                <a:tc>
                  <a:txBody>
                    <a:bodyPr/>
                    <a:lstStyle/>
                    <a:p>
                      <a:pPr marL="0" marR="0" algn="l" fontAlgn="t">
                        <a:spcBef>
                          <a:spcPts val="0"/>
                        </a:spcBef>
                        <a:spcAft>
                          <a:spcPts val="0"/>
                        </a:spcAft>
                      </a:pPr>
                      <a:r>
                        <a:rPr lang="en-US" sz="1000" dirty="0">
                          <a:effectLst/>
                          <a:latin typeface="Segoe UI Semibold" panose="020B0702040204020203" pitchFamily="34" charset="0"/>
                        </a:rPr>
                        <a:t>Dyn365 Enterprise Plan 1: transition offer for CRMOL Basic users (Tier 1 price)</a:t>
                      </a:r>
                    </a:p>
                  </a:txBody>
                  <a:tcPr marL="50800" marR="50800" marT="50800" marB="50800" anchor="ctr"/>
                </a:tc>
                <a:tc>
                  <a:txBody>
                    <a:bodyPr/>
                    <a:lstStyle/>
                    <a:p>
                      <a:pPr marL="0" marR="0"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Dyn365EP1EDU ShrdSvr ALNG SubsVL MVL QlfdOffer PerUsr forCRMOLBscc</a:t>
                      </a:r>
                    </a:p>
                  </a:txBody>
                  <a:tcPr marL="50800" marR="50800" marT="50800" marB="50800"/>
                </a:tc>
                <a:tc>
                  <a:txBody>
                    <a:bodyPr/>
                    <a:lstStyle/>
                    <a:p>
                      <a:pPr marL="0" marR="0"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DFM-00003</a:t>
                      </a:r>
                    </a:p>
                  </a:txBody>
                  <a:tcPr marL="50800" marR="50800" marT="50800" marB="50800"/>
                </a:tc>
                <a:extLst>
                  <a:ext uri="{0D108BD9-81ED-4DB2-BD59-A6C34878D82A}">
                    <a16:rowId xmlns:a16="http://schemas.microsoft.com/office/drawing/2014/main" val="1844750420"/>
                  </a:ext>
                </a:extLst>
              </a:tr>
              <a:tr h="370840">
                <a:tc>
                  <a:txBody>
                    <a:bodyPr/>
                    <a:lstStyle/>
                    <a:p>
                      <a:pPr marL="0" marR="0" algn="l" fontAlgn="t">
                        <a:spcBef>
                          <a:spcPts val="0"/>
                        </a:spcBef>
                        <a:spcAft>
                          <a:spcPts val="0"/>
                        </a:spcAft>
                      </a:pPr>
                      <a:r>
                        <a:rPr lang="en-US" sz="1000">
                          <a:effectLst/>
                          <a:latin typeface="Segoe UI" panose="020B0502040204020203" pitchFamily="34" charset="0"/>
                        </a:rPr>
                        <a:t>Basic USL</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Dynamics 365 for Sales</a:t>
                      </a:r>
                    </a:p>
                  </a:txBody>
                  <a:tcPr marL="50800" marR="50800" marT="50800" marB="50800" anchor="ctr"/>
                </a:tc>
                <a:tc>
                  <a:txBody>
                    <a:bodyPr/>
                    <a:lstStyle/>
                    <a:p>
                      <a:pPr marL="0" marR="0" algn="l" fontAlgn="t">
                        <a:spcBef>
                          <a:spcPts val="0"/>
                        </a:spcBef>
                        <a:spcAft>
                          <a:spcPts val="0"/>
                        </a:spcAft>
                      </a:pPr>
                      <a:r>
                        <a:rPr lang="en-US" sz="1000">
                          <a:effectLst/>
                          <a:latin typeface="Segoe UI" panose="020B0502040204020203" pitchFamily="34" charset="0"/>
                        </a:rPr>
                        <a:t>Dyn365 for Sales transition offer for CRMOL Basic users</a:t>
                      </a:r>
                    </a:p>
                  </a:txBody>
                  <a:tcPr marL="50800" marR="50800" marT="50800" marB="50800" anchor="ctr"/>
                </a:tc>
                <a:tc>
                  <a:txBody>
                    <a:bodyPr/>
                    <a:lstStyle/>
                    <a:p>
                      <a:pPr marL="0" marR="0" fontAlgn="t">
                        <a:spcBef>
                          <a:spcPts val="0"/>
                        </a:spcBef>
                        <a:spcAft>
                          <a:spcPts val="0"/>
                        </a:spcAft>
                      </a:pPr>
                      <a:r>
                        <a:rPr lang="en-US" sz="1000" dirty="0">
                          <a:effectLst/>
                          <a:latin typeface="+mn-lt"/>
                        </a:rPr>
                        <a:t>Dyn365EForSalesEDU ShrdSvr ALNG SubsVL MVL QlfdOffer PerUsr forCRMOLBsc</a:t>
                      </a:r>
                    </a:p>
                  </a:txBody>
                  <a:tcPr marL="50800" marR="50800" marT="50800" marB="50800"/>
                </a:tc>
                <a:tc>
                  <a:txBody>
                    <a:bodyPr/>
                    <a:lstStyle/>
                    <a:p>
                      <a:pPr marL="0" marR="0" fontAlgn="t">
                        <a:spcBef>
                          <a:spcPts val="0"/>
                        </a:spcBef>
                        <a:spcAft>
                          <a:spcPts val="0"/>
                        </a:spcAft>
                      </a:pPr>
                      <a:r>
                        <a:rPr lang="en-US" sz="1000" dirty="0">
                          <a:effectLst/>
                          <a:latin typeface="+mn-lt"/>
                        </a:rPr>
                        <a:t>DGU-00004</a:t>
                      </a:r>
                    </a:p>
                  </a:txBody>
                  <a:tcPr marL="50800" marR="50800" marT="50800" marB="50800"/>
                </a:tc>
                <a:extLst>
                  <a:ext uri="{0D108BD9-81ED-4DB2-BD59-A6C34878D82A}">
                    <a16:rowId xmlns:a16="http://schemas.microsoft.com/office/drawing/2014/main" val="633029697"/>
                  </a:ext>
                </a:extLst>
              </a:tr>
              <a:tr h="370840">
                <a:tc>
                  <a:txBody>
                    <a:bodyPr/>
                    <a:lstStyle/>
                    <a:p>
                      <a:pPr marL="0" marR="0" algn="l" fontAlgn="t">
                        <a:spcBef>
                          <a:spcPts val="0"/>
                        </a:spcBef>
                        <a:spcAft>
                          <a:spcPts val="0"/>
                        </a:spcAft>
                      </a:pPr>
                      <a:r>
                        <a:rPr lang="en-US" sz="1000">
                          <a:effectLst/>
                          <a:latin typeface="Segoe UI" panose="020B0502040204020203" pitchFamily="34" charset="0"/>
                        </a:rPr>
                        <a:t>Basic USL</a:t>
                      </a:r>
                    </a:p>
                  </a:txBody>
                  <a:tcPr marL="50800" marR="50800" marT="50800" marB="50800" anchor="ctr"/>
                </a:tc>
                <a:tc>
                  <a:txBody>
                    <a:bodyPr/>
                    <a:lstStyle/>
                    <a:p>
                      <a:pPr marL="0" marR="0" algn="l" fontAlgn="t">
                        <a:spcBef>
                          <a:spcPts val="0"/>
                        </a:spcBef>
                        <a:spcAft>
                          <a:spcPts val="0"/>
                        </a:spcAft>
                      </a:pPr>
                      <a:r>
                        <a:rPr lang="en-US" sz="1000">
                          <a:effectLst/>
                          <a:latin typeface="Segoe UI" panose="020B0502040204020203" pitchFamily="34" charset="0"/>
                        </a:rPr>
                        <a:t>Dynamics 365 for Customer Service</a:t>
                      </a:r>
                    </a:p>
                  </a:txBody>
                  <a:tcPr marL="50800" marR="50800" marT="50800" marB="50800" anchor="ctr"/>
                </a:tc>
                <a:tc>
                  <a:txBody>
                    <a:bodyPr/>
                    <a:lstStyle/>
                    <a:p>
                      <a:pPr marL="0" marR="0" algn="l" fontAlgn="t">
                        <a:spcBef>
                          <a:spcPts val="0"/>
                        </a:spcBef>
                        <a:spcAft>
                          <a:spcPts val="0"/>
                        </a:spcAft>
                      </a:pPr>
                      <a:r>
                        <a:rPr lang="en-US" sz="1000">
                          <a:effectLst/>
                          <a:latin typeface="Segoe UI" panose="020B0502040204020203" pitchFamily="34" charset="0"/>
                        </a:rPr>
                        <a:t>Dyn365 for Customer Service transition offer for CRMOL Basic users</a:t>
                      </a:r>
                    </a:p>
                  </a:txBody>
                  <a:tcPr marL="50800" marR="50800" marT="50800" marB="50800" anchor="ctr"/>
                </a:tc>
                <a:tc>
                  <a:txBody>
                    <a:bodyPr/>
                    <a:lstStyle/>
                    <a:p>
                      <a:pPr marL="0" marR="0" fontAlgn="t">
                        <a:spcBef>
                          <a:spcPts val="0"/>
                        </a:spcBef>
                        <a:spcAft>
                          <a:spcPts val="0"/>
                        </a:spcAft>
                      </a:pPr>
                      <a:r>
                        <a:rPr lang="en-US" sz="1000" dirty="0">
                          <a:effectLst/>
                          <a:latin typeface="+mn-lt"/>
                        </a:rPr>
                        <a:t>Dyn365E For CstmrSrvc EDU Shared Subs VL Qlfd Offer User for CRMOL Basic</a:t>
                      </a:r>
                    </a:p>
                  </a:txBody>
                  <a:tcPr marL="50800" marR="50800" marT="50800" marB="50800"/>
                </a:tc>
                <a:tc>
                  <a:txBody>
                    <a:bodyPr/>
                    <a:lstStyle/>
                    <a:p>
                      <a:pPr marL="0" marR="0" fontAlgn="t">
                        <a:spcBef>
                          <a:spcPts val="0"/>
                        </a:spcBef>
                        <a:spcAft>
                          <a:spcPts val="0"/>
                        </a:spcAft>
                      </a:pPr>
                      <a:r>
                        <a:rPr lang="en-US" sz="1000" dirty="0">
                          <a:effectLst/>
                          <a:latin typeface="+mn-lt"/>
                        </a:rPr>
                        <a:t>DEG-00004</a:t>
                      </a:r>
                    </a:p>
                  </a:txBody>
                  <a:tcPr marL="50800" marR="50800" marT="50800" marB="50800"/>
                </a:tc>
                <a:extLst>
                  <a:ext uri="{0D108BD9-81ED-4DB2-BD59-A6C34878D82A}">
                    <a16:rowId xmlns:a16="http://schemas.microsoft.com/office/drawing/2014/main" val="617358552"/>
                  </a:ext>
                </a:extLst>
              </a:tr>
              <a:tr h="370840">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Pro  USL - Sales Productivity</a:t>
                      </a: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nb-NO" sz="1000" dirty="0">
                          <a:effectLst/>
                          <a:latin typeface="Segoe UI Semibold" panose="020B0702040204020203" pitchFamily="34" charset="0"/>
                          <a:cs typeface="Segoe UI Semibold" panose="020B0702040204020203" pitchFamily="34" charset="0"/>
                        </a:rPr>
                        <a:t>Dynamics 365 for Enterprise Plan 1</a:t>
                      </a: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Semibold" panose="020B0702040204020203" pitchFamily="34" charset="0"/>
                          <a:cs typeface="Segoe UI Semibold" panose="020B0702040204020203" pitchFamily="34" charset="0"/>
                        </a:rPr>
                        <a:t>Dyn365E Plan 1 for</a:t>
                      </a:r>
                      <a:r>
                        <a:rPr lang="en-US" sz="1000" baseline="0" dirty="0">
                          <a:effectLst/>
                          <a:latin typeface="Segoe UI Semibold" panose="020B0702040204020203" pitchFamily="34" charset="0"/>
                          <a:cs typeface="Segoe UI Semibold" panose="020B0702040204020203" pitchFamily="34" charset="0"/>
                        </a:rPr>
                        <a:t> CRMOL PRO to O365</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Semibold" panose="020B0702040204020203" pitchFamily="34" charset="0"/>
                          <a:cs typeface="Segoe UI Semibold" panose="020B0702040204020203" pitchFamily="34" charset="0"/>
                        </a:rPr>
                        <a:t>Dyn365EP1EDU ShrdSvr ALNG SubsVL MVL QlfdOffer PerUsr CRMProtoO365</a:t>
                      </a: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Semibold" panose="020B0702040204020203" pitchFamily="34" charset="0"/>
                          <a:cs typeface="Segoe UI Semibold" panose="020B0702040204020203" pitchFamily="34" charset="0"/>
                        </a:rPr>
                        <a:t>DFM-00005</a:t>
                      </a:r>
                    </a:p>
                  </a:txBody>
                  <a:tcPr marL="50800" marR="50800" marT="50800" marB="50800" anchor="ctr"/>
                </a:tc>
                <a:extLst>
                  <a:ext uri="{0D108BD9-81ED-4DB2-BD59-A6C34878D82A}">
                    <a16:rowId xmlns:a16="http://schemas.microsoft.com/office/drawing/2014/main" val="2151148056"/>
                  </a:ext>
                </a:extLst>
              </a:tr>
              <a:tr h="370840">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Pro  USL - Sales Productivity</a:t>
                      </a: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Dynamics 365 for Customer Service</a:t>
                      </a: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Dyn365E For Customer Service FOR CRMOL PRO to O365</a:t>
                      </a: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Dyn365EForCustmrSrvcEDU ShrdSvr ALNG SubsVL MVL Qlfd PerUsr CRMProtoO365</a:t>
                      </a: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DEG-00006</a:t>
                      </a:r>
                    </a:p>
                  </a:txBody>
                  <a:tcPr marL="50800" marR="50800" marT="50800" marB="50800" anchor="ctr"/>
                </a:tc>
                <a:extLst>
                  <a:ext uri="{0D108BD9-81ED-4DB2-BD59-A6C34878D82A}">
                    <a16:rowId xmlns:a16="http://schemas.microsoft.com/office/drawing/2014/main" val="3348484864"/>
                  </a:ext>
                </a:extLst>
              </a:tr>
              <a:tr h="370840">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Pro  USL - Sales Productivity</a:t>
                      </a: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Dynamics 365 for Sales</a:t>
                      </a: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Dyn365E For Sales for CRMOL PRO to O365</a:t>
                      </a: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Dyn365EForSalesEDU ShrdSvr ALNG SubsVL MVL QlfdOffer PerUsr CRMProtoO365</a:t>
                      </a: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DGU-00006</a:t>
                      </a:r>
                    </a:p>
                  </a:txBody>
                  <a:tcPr marL="50800" marR="50800" marT="50800" marB="50800" anchor="ctr"/>
                </a:tc>
                <a:extLst>
                  <a:ext uri="{0D108BD9-81ED-4DB2-BD59-A6C34878D82A}">
                    <a16:rowId xmlns:a16="http://schemas.microsoft.com/office/drawing/2014/main" val="904705015"/>
                  </a:ext>
                </a:extLst>
              </a:tr>
            </a:tbl>
          </a:graphicData>
        </a:graphic>
      </p:graphicFrame>
    </p:spTree>
    <p:extLst>
      <p:ext uri="{BB962C8B-B14F-4D97-AF65-F5344CB8AC3E}">
        <p14:creationId xmlns:p14="http://schemas.microsoft.com/office/powerpoint/2010/main" val="3290101802"/>
      </p:ext>
    </p:extLst>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37606" y="255328"/>
            <a:ext cx="4559134" cy="496701"/>
          </a:xfrm>
        </p:spPr>
        <p:txBody>
          <a:bodyPr/>
          <a:lstStyle/>
          <a:p>
            <a:r>
              <a:rPr lang="en-US" sz="2000" dirty="0"/>
              <a:t>CRM Online Customers in EA  - GCC</a:t>
            </a:r>
          </a:p>
        </p:txBody>
      </p:sp>
      <p:graphicFrame>
        <p:nvGraphicFramePr>
          <p:cNvPr id="7" name="Table 6"/>
          <p:cNvGraphicFramePr>
            <a:graphicFrameLocks noGrp="1"/>
          </p:cNvGraphicFramePr>
          <p:nvPr>
            <p:extLst>
              <p:ext uri="{D42A27DB-BD31-4B8C-83A1-F6EECF244321}">
                <p14:modId xmlns:p14="http://schemas.microsoft.com/office/powerpoint/2010/main" val="1830154875"/>
              </p:ext>
            </p:extLst>
          </p:nvPr>
        </p:nvGraphicFramePr>
        <p:xfrm>
          <a:off x="880216" y="957479"/>
          <a:ext cx="9904578" cy="5146040"/>
        </p:xfrm>
        <a:graphic>
          <a:graphicData uri="http://schemas.openxmlformats.org/drawingml/2006/table">
            <a:tbl>
              <a:tblPr firstRow="1" bandRow="1">
                <a:tableStyleId>{5C22544A-7EE6-4342-B048-85BDC9FD1C3A}</a:tableStyleId>
              </a:tblPr>
              <a:tblGrid>
                <a:gridCol w="1958943">
                  <a:extLst>
                    <a:ext uri="{9D8B030D-6E8A-4147-A177-3AD203B41FA5}">
                      <a16:colId xmlns:a16="http://schemas.microsoft.com/office/drawing/2014/main" val="505210117"/>
                    </a:ext>
                  </a:extLst>
                </a:gridCol>
                <a:gridCol w="1724132">
                  <a:extLst>
                    <a:ext uri="{9D8B030D-6E8A-4147-A177-3AD203B41FA5}">
                      <a16:colId xmlns:a16="http://schemas.microsoft.com/office/drawing/2014/main" val="1886461923"/>
                    </a:ext>
                  </a:extLst>
                </a:gridCol>
                <a:gridCol w="2542903">
                  <a:extLst>
                    <a:ext uri="{9D8B030D-6E8A-4147-A177-3AD203B41FA5}">
                      <a16:colId xmlns:a16="http://schemas.microsoft.com/office/drawing/2014/main" val="4284112031"/>
                    </a:ext>
                  </a:extLst>
                </a:gridCol>
                <a:gridCol w="2687286">
                  <a:extLst>
                    <a:ext uri="{9D8B030D-6E8A-4147-A177-3AD203B41FA5}">
                      <a16:colId xmlns:a16="http://schemas.microsoft.com/office/drawing/2014/main" val="2070994110"/>
                    </a:ext>
                  </a:extLst>
                </a:gridCol>
                <a:gridCol w="991314">
                  <a:extLst>
                    <a:ext uri="{9D8B030D-6E8A-4147-A177-3AD203B41FA5}">
                      <a16:colId xmlns:a16="http://schemas.microsoft.com/office/drawing/2014/main" val="1589745371"/>
                    </a:ext>
                  </a:extLst>
                </a:gridCol>
              </a:tblGrid>
              <a:tr h="370840">
                <a:tc>
                  <a:txBody>
                    <a:bodyPr/>
                    <a:lstStyle/>
                    <a:p>
                      <a:pPr marL="0" marR="0" fontAlgn="t">
                        <a:spcBef>
                          <a:spcPts val="0"/>
                        </a:spcBef>
                        <a:spcAft>
                          <a:spcPts val="0"/>
                        </a:spcAft>
                      </a:pPr>
                      <a:r>
                        <a:rPr lang="en-US" sz="1000" dirty="0">
                          <a:effectLst/>
                          <a:latin typeface="Segoe UI Semibold" panose="020B0702040204020203" pitchFamily="34" charset="0"/>
                        </a:rPr>
                        <a:t>Existing User License</a:t>
                      </a:r>
                    </a:p>
                  </a:txBody>
                  <a:tcPr marL="50800" marR="50800" marT="50800" marB="50800"/>
                </a:tc>
                <a:tc>
                  <a:txBody>
                    <a:bodyPr/>
                    <a:lstStyle/>
                    <a:p>
                      <a:pPr marL="0" marR="0" fontAlgn="t">
                        <a:spcBef>
                          <a:spcPts val="0"/>
                        </a:spcBef>
                        <a:spcAft>
                          <a:spcPts val="0"/>
                        </a:spcAft>
                      </a:pPr>
                      <a:r>
                        <a:rPr lang="en-US" sz="1000">
                          <a:effectLst/>
                          <a:latin typeface="Segoe UI Semibold" panose="020B0702040204020203" pitchFamily="34" charset="0"/>
                        </a:rPr>
                        <a:t>New User License</a:t>
                      </a:r>
                    </a:p>
                  </a:txBody>
                  <a:tcPr marL="50800" marR="50800" marT="50800" marB="50800"/>
                </a:tc>
                <a:tc>
                  <a:txBody>
                    <a:bodyPr/>
                    <a:lstStyle/>
                    <a:p>
                      <a:pPr marL="0" marR="0" fontAlgn="t">
                        <a:spcBef>
                          <a:spcPts val="0"/>
                        </a:spcBef>
                        <a:spcAft>
                          <a:spcPts val="0"/>
                        </a:spcAft>
                      </a:pPr>
                      <a:r>
                        <a:rPr lang="en-US" sz="1000">
                          <a:effectLst/>
                          <a:latin typeface="Segoe UI Semibold" panose="020B0702040204020203" pitchFamily="34" charset="0"/>
                        </a:rPr>
                        <a:t>Offer Description</a:t>
                      </a:r>
                    </a:p>
                  </a:txBody>
                  <a:tcPr marL="50800" marR="50800" marT="50800" marB="50800"/>
                </a:tc>
                <a:tc>
                  <a:txBody>
                    <a:bodyPr/>
                    <a:lstStyle/>
                    <a:p>
                      <a:pPr marL="0" marR="0" fontAlgn="t">
                        <a:spcBef>
                          <a:spcPts val="0"/>
                        </a:spcBef>
                        <a:spcAft>
                          <a:spcPts val="0"/>
                        </a:spcAft>
                      </a:pPr>
                      <a:r>
                        <a:rPr lang="en-US" sz="1000">
                          <a:effectLst/>
                          <a:latin typeface="Segoe UI Semibold" panose="020B0702040204020203" pitchFamily="34" charset="0"/>
                        </a:rPr>
                        <a:t>SKU Name</a:t>
                      </a:r>
                    </a:p>
                  </a:txBody>
                  <a:tcPr marL="50800" marR="50800" marT="50800" marB="50800"/>
                </a:tc>
                <a:tc>
                  <a:txBody>
                    <a:bodyPr/>
                    <a:lstStyle/>
                    <a:p>
                      <a:pPr marL="0" marR="0" fontAlgn="t">
                        <a:spcBef>
                          <a:spcPts val="0"/>
                        </a:spcBef>
                        <a:spcAft>
                          <a:spcPts val="0"/>
                        </a:spcAft>
                      </a:pPr>
                      <a:r>
                        <a:rPr lang="en-US" sz="1000" dirty="0">
                          <a:effectLst/>
                          <a:latin typeface="Segoe UI Semibold" panose="020B0702040204020203" pitchFamily="34" charset="0"/>
                        </a:rPr>
                        <a:t>SKU</a:t>
                      </a:r>
                    </a:p>
                  </a:txBody>
                  <a:tcPr marL="50800" marR="50800" marT="50800" marB="50800"/>
                </a:tc>
                <a:extLst>
                  <a:ext uri="{0D108BD9-81ED-4DB2-BD59-A6C34878D82A}">
                    <a16:rowId xmlns:a16="http://schemas.microsoft.com/office/drawing/2014/main" val="1529148321"/>
                  </a:ext>
                </a:extLst>
              </a:tr>
              <a:tr h="370840">
                <a:tc>
                  <a:txBody>
                    <a:bodyPr/>
                    <a:lstStyle/>
                    <a:p>
                      <a:pPr marL="0" marR="0" algn="l" fontAlgn="t">
                        <a:spcBef>
                          <a:spcPts val="0"/>
                        </a:spcBef>
                        <a:spcAft>
                          <a:spcPts val="0"/>
                        </a:spcAft>
                      </a:pPr>
                      <a:r>
                        <a:rPr lang="en-US" sz="1000" dirty="0">
                          <a:effectLst/>
                          <a:latin typeface="Segoe UI" panose="020B0502040204020203" pitchFamily="34" charset="0"/>
                        </a:rPr>
                        <a:t>Professional USL </a:t>
                      </a:r>
                    </a:p>
                  </a:txBody>
                  <a:tcPr marL="50800" marR="50800" marT="50800" marB="50800" anchor="ctr"/>
                </a:tc>
                <a:tc>
                  <a:txBody>
                    <a:bodyPr/>
                    <a:lstStyle/>
                    <a:p>
                      <a:pPr marL="0" marR="0" algn="l" fontAlgn="t">
                        <a:spcBef>
                          <a:spcPts val="0"/>
                        </a:spcBef>
                        <a:spcAft>
                          <a:spcPts val="0"/>
                        </a:spcAft>
                      </a:pPr>
                      <a:r>
                        <a:rPr lang="en-US" sz="1000">
                          <a:effectLst/>
                          <a:latin typeface="Segoe UI Semibold" panose="020B0702040204020203" pitchFamily="34" charset="0"/>
                        </a:rPr>
                        <a:t>Dynamics 365 for Enterprise Plan 1</a:t>
                      </a:r>
                    </a:p>
                  </a:txBody>
                  <a:tcPr marL="50800" marR="50800" marT="50800" marB="50800" anchor="ctr"/>
                </a:tc>
                <a:tc>
                  <a:txBody>
                    <a:bodyPr/>
                    <a:lstStyle/>
                    <a:p>
                      <a:pPr marL="0" marR="0" algn="l" fontAlgn="t">
                        <a:spcBef>
                          <a:spcPts val="0"/>
                        </a:spcBef>
                        <a:spcAft>
                          <a:spcPts val="0"/>
                        </a:spcAft>
                      </a:pPr>
                      <a:r>
                        <a:rPr lang="en-US" sz="1000">
                          <a:effectLst/>
                          <a:latin typeface="Segoe UI Semibold" panose="020B0702040204020203" pitchFamily="34" charset="0"/>
                        </a:rPr>
                        <a:t>Dyn365 Enterprise Plan 1: Price Tier 1 transition offer for CRMOL Pro users</a:t>
                      </a:r>
                    </a:p>
                  </a:txBody>
                  <a:tcPr marL="50800" marR="50800" marT="50800" marB="50800" anchor="ctr"/>
                </a:tc>
                <a:tc>
                  <a:txBody>
                    <a:bodyPr/>
                    <a:lstStyle/>
                    <a:p>
                      <a:pPr marL="0" marR="0"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Dyn365EP1GOV ShrdSvr ALNG SubsVL MVL QlfdOffer PerUsr forCRMOLPro</a:t>
                      </a:r>
                    </a:p>
                  </a:txBody>
                  <a:tcPr marL="50800" marR="50800" marT="50800" marB="50800"/>
                </a:tc>
                <a:tc>
                  <a:txBody>
                    <a:bodyPr/>
                    <a:lstStyle/>
                    <a:p>
                      <a:pPr marL="0" marR="0"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DFK-00008</a:t>
                      </a:r>
                    </a:p>
                  </a:txBody>
                  <a:tcPr marL="50800" marR="50800" marT="50800" marB="50800"/>
                </a:tc>
                <a:extLst>
                  <a:ext uri="{0D108BD9-81ED-4DB2-BD59-A6C34878D82A}">
                    <a16:rowId xmlns:a16="http://schemas.microsoft.com/office/drawing/2014/main" val="466339008"/>
                  </a:ext>
                </a:extLst>
              </a:tr>
              <a:tr h="370840">
                <a:tc>
                  <a:txBody>
                    <a:bodyPr/>
                    <a:lstStyle/>
                    <a:p>
                      <a:pPr marL="0" marR="0" algn="l" fontAlgn="t">
                        <a:spcBef>
                          <a:spcPts val="0"/>
                        </a:spcBef>
                        <a:spcAft>
                          <a:spcPts val="0"/>
                        </a:spcAft>
                      </a:pPr>
                      <a:r>
                        <a:rPr lang="en-US" sz="1000" dirty="0">
                          <a:effectLst/>
                          <a:latin typeface="Segoe UI" panose="020B0502040204020203" pitchFamily="34" charset="0"/>
                        </a:rPr>
                        <a:t>Professional USL</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Dynamics 365 for Customer Service</a:t>
                      </a:r>
                    </a:p>
                  </a:txBody>
                  <a:tcPr marL="50800" marR="50800" marT="50800" marB="50800" anchor="ctr"/>
                </a:tc>
                <a:tc>
                  <a:txBody>
                    <a:bodyPr/>
                    <a:lstStyle/>
                    <a:p>
                      <a:pPr marL="0" marR="0" algn="l" fontAlgn="t">
                        <a:spcBef>
                          <a:spcPts val="0"/>
                        </a:spcBef>
                        <a:spcAft>
                          <a:spcPts val="0"/>
                        </a:spcAft>
                      </a:pPr>
                      <a:r>
                        <a:rPr lang="en-US" sz="1000">
                          <a:effectLst/>
                          <a:latin typeface="Segoe UI" panose="020B0502040204020203" pitchFamily="34" charset="0"/>
                        </a:rPr>
                        <a:t>Dyn365 for Customer Service transition offer for CRMOL Pro users</a:t>
                      </a:r>
                    </a:p>
                  </a:txBody>
                  <a:tcPr marL="50800" marR="50800" marT="50800" marB="50800" anchor="ctr"/>
                </a:tc>
                <a:tc>
                  <a:txBody>
                    <a:bodyPr/>
                    <a:lstStyle/>
                    <a:p>
                      <a:pPr marL="0" marR="0" fontAlgn="t">
                        <a:spcBef>
                          <a:spcPts val="0"/>
                        </a:spcBef>
                        <a:spcAft>
                          <a:spcPts val="0"/>
                        </a:spcAft>
                      </a:pPr>
                      <a:r>
                        <a:rPr lang="en-US" sz="1000">
                          <a:effectLst/>
                          <a:latin typeface="+mn-lt"/>
                        </a:rPr>
                        <a:t>Dyn365E For CstmrSrvc GOV Shared Subs VL Qlfd Offer User for CRMOL Pro</a:t>
                      </a:r>
                    </a:p>
                  </a:txBody>
                  <a:tcPr marL="50800" marR="50800" marT="50800" marB="50800"/>
                </a:tc>
                <a:tc>
                  <a:txBody>
                    <a:bodyPr/>
                    <a:lstStyle/>
                    <a:p>
                      <a:pPr marL="0" marR="0" fontAlgn="t">
                        <a:spcBef>
                          <a:spcPts val="0"/>
                        </a:spcBef>
                        <a:spcAft>
                          <a:spcPts val="0"/>
                        </a:spcAft>
                      </a:pPr>
                      <a:r>
                        <a:rPr lang="en-US" sz="1000" dirty="0">
                          <a:effectLst/>
                          <a:latin typeface="+mn-lt"/>
                        </a:rPr>
                        <a:t>DDZ-00005</a:t>
                      </a:r>
                    </a:p>
                  </a:txBody>
                  <a:tcPr marL="50800" marR="50800" marT="50800" marB="50800"/>
                </a:tc>
                <a:extLst>
                  <a:ext uri="{0D108BD9-81ED-4DB2-BD59-A6C34878D82A}">
                    <a16:rowId xmlns:a16="http://schemas.microsoft.com/office/drawing/2014/main" val="941976500"/>
                  </a:ext>
                </a:extLst>
              </a:tr>
              <a:tr h="370840">
                <a:tc>
                  <a:txBody>
                    <a:bodyPr/>
                    <a:lstStyle/>
                    <a:p>
                      <a:pPr marL="0" marR="0" algn="l" fontAlgn="t">
                        <a:spcBef>
                          <a:spcPts val="0"/>
                        </a:spcBef>
                        <a:spcAft>
                          <a:spcPts val="0"/>
                        </a:spcAft>
                      </a:pPr>
                      <a:r>
                        <a:rPr lang="en-US" sz="1000" dirty="0">
                          <a:effectLst/>
                          <a:latin typeface="Segoe UI" panose="020B0502040204020203" pitchFamily="34" charset="0"/>
                        </a:rPr>
                        <a:t>Professional USL</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Dynamics 365 for Sales</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Dyn365 for Sales transition offer for CRMOL Pro users</a:t>
                      </a:r>
                    </a:p>
                  </a:txBody>
                  <a:tcPr marL="50800" marR="50800" marT="50800" marB="50800" anchor="ctr"/>
                </a:tc>
                <a:tc>
                  <a:txBody>
                    <a:bodyPr/>
                    <a:lstStyle/>
                    <a:p>
                      <a:pPr marL="0" marR="0" fontAlgn="t">
                        <a:spcBef>
                          <a:spcPts val="0"/>
                        </a:spcBef>
                        <a:spcAft>
                          <a:spcPts val="0"/>
                        </a:spcAft>
                      </a:pPr>
                      <a:r>
                        <a:rPr lang="en-US" sz="1000">
                          <a:effectLst/>
                          <a:latin typeface="+mn-lt"/>
                        </a:rPr>
                        <a:t>Dyn365EForSalesGOV ShrdSvr ALNG SubsVL MVL QlfdOffer PerUsr forCRMOLPro</a:t>
                      </a:r>
                    </a:p>
                  </a:txBody>
                  <a:tcPr marL="50800" marR="50800" marT="50800" marB="50800"/>
                </a:tc>
                <a:tc>
                  <a:txBody>
                    <a:bodyPr/>
                    <a:lstStyle/>
                    <a:p>
                      <a:pPr marL="0" marR="0" fontAlgn="t">
                        <a:spcBef>
                          <a:spcPts val="0"/>
                        </a:spcBef>
                        <a:spcAft>
                          <a:spcPts val="0"/>
                        </a:spcAft>
                      </a:pPr>
                      <a:r>
                        <a:rPr lang="en-US" sz="1000" dirty="0">
                          <a:effectLst/>
                          <a:latin typeface="+mn-lt"/>
                        </a:rPr>
                        <a:t>DGS-00005</a:t>
                      </a:r>
                    </a:p>
                  </a:txBody>
                  <a:tcPr marL="50800" marR="50800" marT="50800" marB="50800"/>
                </a:tc>
                <a:extLst>
                  <a:ext uri="{0D108BD9-81ED-4DB2-BD59-A6C34878D82A}">
                    <a16:rowId xmlns:a16="http://schemas.microsoft.com/office/drawing/2014/main" val="4067456036"/>
                  </a:ext>
                </a:extLst>
              </a:tr>
              <a:tr h="370840">
                <a:tc>
                  <a:txBody>
                    <a:bodyPr/>
                    <a:lstStyle/>
                    <a:p>
                      <a:pPr marL="0" marR="0" algn="l" fontAlgn="t">
                        <a:spcBef>
                          <a:spcPts val="0"/>
                        </a:spcBef>
                        <a:spcAft>
                          <a:spcPts val="0"/>
                        </a:spcAft>
                      </a:pPr>
                      <a:r>
                        <a:rPr lang="en-US" sz="1000">
                          <a:effectLst/>
                          <a:latin typeface="Segoe UI" panose="020B0502040204020203" pitchFamily="34" charset="0"/>
                        </a:rPr>
                        <a:t>Basic  + Field Service Add-on</a:t>
                      </a:r>
                    </a:p>
                  </a:txBody>
                  <a:tcPr marL="50800" marR="50800" marT="50800" marB="50800" anchor="ctr"/>
                </a:tc>
                <a:tc>
                  <a:txBody>
                    <a:bodyPr/>
                    <a:lstStyle/>
                    <a:p>
                      <a:pPr marL="0" marR="0" algn="l" fontAlgn="t">
                        <a:spcBef>
                          <a:spcPts val="0"/>
                        </a:spcBef>
                        <a:spcAft>
                          <a:spcPts val="0"/>
                        </a:spcAft>
                      </a:pPr>
                      <a:r>
                        <a:rPr lang="en-US" sz="1000">
                          <a:effectLst/>
                          <a:latin typeface="Segoe UI" panose="020B0502040204020203" pitchFamily="34" charset="0"/>
                        </a:rPr>
                        <a:t>Dynamics 365 for Field Service</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Dyn365 for Field Service transition from CRMOL  Basic + Field Service Add-on subscriptions</a:t>
                      </a:r>
                    </a:p>
                  </a:txBody>
                  <a:tcPr marL="50800" marR="50800" marT="50800" marB="50800" anchor="ctr"/>
                </a:tc>
                <a:tc>
                  <a:txBody>
                    <a:bodyPr/>
                    <a:lstStyle/>
                    <a:p>
                      <a:pPr marL="0" marR="0" fontAlgn="t">
                        <a:spcBef>
                          <a:spcPts val="0"/>
                        </a:spcBef>
                        <a:spcAft>
                          <a:spcPts val="0"/>
                        </a:spcAft>
                      </a:pPr>
                      <a:r>
                        <a:rPr lang="en-US" sz="1000">
                          <a:effectLst/>
                          <a:latin typeface="+mn-lt"/>
                        </a:rPr>
                        <a:t>Dyn365EForFieldSrvcGOV ShrdSvr ALNG SubsVL Qlfd PerUsr forCRMOLBscandFS</a:t>
                      </a:r>
                    </a:p>
                  </a:txBody>
                  <a:tcPr marL="50800" marR="50800" marT="50800" marB="50800"/>
                </a:tc>
                <a:tc>
                  <a:txBody>
                    <a:bodyPr/>
                    <a:lstStyle/>
                    <a:p>
                      <a:pPr marL="0" marR="0" fontAlgn="t">
                        <a:spcBef>
                          <a:spcPts val="0"/>
                        </a:spcBef>
                        <a:spcAft>
                          <a:spcPts val="0"/>
                        </a:spcAft>
                      </a:pPr>
                      <a:r>
                        <a:rPr lang="en-US" sz="1000" dirty="0">
                          <a:effectLst/>
                          <a:latin typeface="+mn-lt"/>
                        </a:rPr>
                        <a:t>DEL-00004</a:t>
                      </a:r>
                    </a:p>
                  </a:txBody>
                  <a:tcPr marL="50800" marR="50800" marT="50800" marB="50800"/>
                </a:tc>
                <a:extLst>
                  <a:ext uri="{0D108BD9-81ED-4DB2-BD59-A6C34878D82A}">
                    <a16:rowId xmlns:a16="http://schemas.microsoft.com/office/drawing/2014/main" val="2913595098"/>
                  </a:ext>
                </a:extLst>
              </a:tr>
              <a:tr h="370840">
                <a:tc>
                  <a:txBody>
                    <a:bodyPr/>
                    <a:lstStyle/>
                    <a:p>
                      <a:pPr marL="0" marR="0" algn="l" fontAlgn="t">
                        <a:spcBef>
                          <a:spcPts val="0"/>
                        </a:spcBef>
                        <a:spcAft>
                          <a:spcPts val="0"/>
                        </a:spcAft>
                      </a:pPr>
                      <a:r>
                        <a:rPr lang="en-US" sz="1000">
                          <a:effectLst/>
                          <a:latin typeface="Segoe UI" panose="020B0502040204020203" pitchFamily="34" charset="0"/>
                        </a:rPr>
                        <a:t>Basic + Project Service Automation Add-on</a:t>
                      </a:r>
                    </a:p>
                  </a:txBody>
                  <a:tcPr marL="50800" marR="50800" marT="50800" marB="50800" anchor="ctr"/>
                </a:tc>
                <a:tc>
                  <a:txBody>
                    <a:bodyPr/>
                    <a:lstStyle/>
                    <a:p>
                      <a:pPr marL="0" marR="0" algn="l" fontAlgn="t">
                        <a:spcBef>
                          <a:spcPts val="0"/>
                        </a:spcBef>
                        <a:spcAft>
                          <a:spcPts val="0"/>
                        </a:spcAft>
                      </a:pPr>
                      <a:r>
                        <a:rPr lang="en-US" sz="1000">
                          <a:effectLst/>
                          <a:latin typeface="Segoe UI" panose="020B0502040204020203" pitchFamily="34" charset="0"/>
                        </a:rPr>
                        <a:t>Dynamics 365 for Project Service Automation</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Dyn365 for Project Service Automation from CRMOL Basic + Project Service Add-on subscriptions</a:t>
                      </a:r>
                    </a:p>
                  </a:txBody>
                  <a:tcPr marL="50800" marR="50800" marT="50800" marB="50800" anchor="ctr"/>
                </a:tc>
                <a:tc>
                  <a:txBody>
                    <a:bodyPr/>
                    <a:lstStyle/>
                    <a:p>
                      <a:pPr marL="0" marR="0" fontAlgn="t">
                        <a:spcBef>
                          <a:spcPts val="0"/>
                        </a:spcBef>
                        <a:spcAft>
                          <a:spcPts val="0"/>
                        </a:spcAft>
                      </a:pPr>
                      <a:r>
                        <a:rPr lang="en-US" sz="1000">
                          <a:effectLst/>
                          <a:latin typeface="+mn-lt"/>
                        </a:rPr>
                        <a:t>Dyn365EForProjServAutoGOV ShrdSvr ALNG Qlfd PerUsr forCRMOLBscandPSA</a:t>
                      </a:r>
                    </a:p>
                  </a:txBody>
                  <a:tcPr marL="50800" marR="50800" marT="50800" marB="50800"/>
                </a:tc>
                <a:tc>
                  <a:txBody>
                    <a:bodyPr/>
                    <a:lstStyle/>
                    <a:p>
                      <a:pPr marL="0" marR="0" fontAlgn="t">
                        <a:spcBef>
                          <a:spcPts val="0"/>
                        </a:spcBef>
                        <a:spcAft>
                          <a:spcPts val="0"/>
                        </a:spcAft>
                      </a:pPr>
                      <a:r>
                        <a:rPr lang="en-US" sz="1000" dirty="0">
                          <a:effectLst/>
                          <a:latin typeface="+mn-lt"/>
                        </a:rPr>
                        <a:t>DFY-00002</a:t>
                      </a:r>
                    </a:p>
                  </a:txBody>
                  <a:tcPr marL="50800" marR="50800" marT="50800" marB="50800"/>
                </a:tc>
                <a:extLst>
                  <a:ext uri="{0D108BD9-81ED-4DB2-BD59-A6C34878D82A}">
                    <a16:rowId xmlns:a16="http://schemas.microsoft.com/office/drawing/2014/main" val="4278441185"/>
                  </a:ext>
                </a:extLst>
              </a:tr>
              <a:tr h="370840">
                <a:tc>
                  <a:txBody>
                    <a:bodyPr/>
                    <a:lstStyle/>
                    <a:p>
                      <a:pPr marL="0" marR="0" algn="l" fontAlgn="t">
                        <a:spcBef>
                          <a:spcPts val="0"/>
                        </a:spcBef>
                        <a:spcAft>
                          <a:spcPts val="0"/>
                        </a:spcAft>
                      </a:pPr>
                      <a:r>
                        <a:rPr lang="en-US" sz="1000">
                          <a:effectLst/>
                          <a:latin typeface="Segoe UI" panose="020B0502040204020203" pitchFamily="34" charset="0"/>
                        </a:rPr>
                        <a:t>Basic USL</a:t>
                      </a:r>
                    </a:p>
                  </a:txBody>
                  <a:tcPr marL="50800" marR="50800" marT="50800" marB="50800" anchor="ctr"/>
                </a:tc>
                <a:tc>
                  <a:txBody>
                    <a:bodyPr/>
                    <a:lstStyle/>
                    <a:p>
                      <a:pPr marL="0" marR="0" algn="l" fontAlgn="t">
                        <a:spcBef>
                          <a:spcPts val="0"/>
                        </a:spcBef>
                        <a:spcAft>
                          <a:spcPts val="0"/>
                        </a:spcAft>
                      </a:pPr>
                      <a:r>
                        <a:rPr lang="en-US" sz="1000" dirty="0">
                          <a:effectLst/>
                          <a:latin typeface="Segoe UI Semibold" panose="020B0702040204020203" pitchFamily="34" charset="0"/>
                        </a:rPr>
                        <a:t>Dynamics 365 for Enterprise Plan 1</a:t>
                      </a:r>
                    </a:p>
                  </a:txBody>
                  <a:tcPr marL="50800" marR="50800" marT="50800" marB="50800" anchor="ctr"/>
                </a:tc>
                <a:tc>
                  <a:txBody>
                    <a:bodyPr/>
                    <a:lstStyle/>
                    <a:p>
                      <a:pPr marL="0" marR="0" algn="l" fontAlgn="t">
                        <a:spcBef>
                          <a:spcPts val="0"/>
                        </a:spcBef>
                        <a:spcAft>
                          <a:spcPts val="0"/>
                        </a:spcAft>
                      </a:pPr>
                      <a:r>
                        <a:rPr lang="en-US" sz="1000" dirty="0">
                          <a:effectLst/>
                          <a:latin typeface="Segoe UI Semibold" panose="020B0702040204020203" pitchFamily="34" charset="0"/>
                        </a:rPr>
                        <a:t>Dyn365 Enterprise Plan 1: transition offer for CRMOL Basic users (Tier 1 price)</a:t>
                      </a:r>
                    </a:p>
                  </a:txBody>
                  <a:tcPr marL="50800" marR="50800" marT="50800" marB="50800" anchor="ctr"/>
                </a:tc>
                <a:tc>
                  <a:txBody>
                    <a:bodyPr/>
                    <a:lstStyle/>
                    <a:p>
                      <a:pPr marL="0" marR="0"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Dyn365EP1GOV ShrdSvr ALNG SubsVL MVL QlfdOffer PerUsr forCRMOLBsc</a:t>
                      </a:r>
                    </a:p>
                  </a:txBody>
                  <a:tcPr marL="50800" marR="50800" marT="50800" marB="50800"/>
                </a:tc>
                <a:tc>
                  <a:txBody>
                    <a:bodyPr/>
                    <a:lstStyle/>
                    <a:p>
                      <a:pPr marL="0" marR="0"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DFK-00007</a:t>
                      </a:r>
                    </a:p>
                  </a:txBody>
                  <a:tcPr marL="50800" marR="50800" marT="50800" marB="50800"/>
                </a:tc>
                <a:extLst>
                  <a:ext uri="{0D108BD9-81ED-4DB2-BD59-A6C34878D82A}">
                    <a16:rowId xmlns:a16="http://schemas.microsoft.com/office/drawing/2014/main" val="1844750420"/>
                  </a:ext>
                </a:extLst>
              </a:tr>
              <a:tr h="370840">
                <a:tc>
                  <a:txBody>
                    <a:bodyPr/>
                    <a:lstStyle/>
                    <a:p>
                      <a:pPr marL="0" marR="0" algn="l" fontAlgn="t">
                        <a:spcBef>
                          <a:spcPts val="0"/>
                        </a:spcBef>
                        <a:spcAft>
                          <a:spcPts val="0"/>
                        </a:spcAft>
                      </a:pPr>
                      <a:r>
                        <a:rPr lang="en-US" sz="1000">
                          <a:effectLst/>
                          <a:latin typeface="Segoe UI" panose="020B0502040204020203" pitchFamily="34" charset="0"/>
                        </a:rPr>
                        <a:t>Basic USL</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Dynamics 365 for Sales</a:t>
                      </a:r>
                    </a:p>
                  </a:txBody>
                  <a:tcPr marL="50800" marR="50800" marT="50800" marB="50800" anchor="ctr"/>
                </a:tc>
                <a:tc>
                  <a:txBody>
                    <a:bodyPr/>
                    <a:lstStyle/>
                    <a:p>
                      <a:pPr marL="0" marR="0" algn="l" fontAlgn="t">
                        <a:spcBef>
                          <a:spcPts val="0"/>
                        </a:spcBef>
                        <a:spcAft>
                          <a:spcPts val="0"/>
                        </a:spcAft>
                      </a:pPr>
                      <a:r>
                        <a:rPr lang="en-US" sz="1000">
                          <a:effectLst/>
                          <a:latin typeface="Segoe UI" panose="020B0502040204020203" pitchFamily="34" charset="0"/>
                        </a:rPr>
                        <a:t>Dyn365 for Sales transition offer for CRMOL Basic users</a:t>
                      </a:r>
                    </a:p>
                  </a:txBody>
                  <a:tcPr marL="50800" marR="50800" marT="50800" marB="50800" anchor="ctr"/>
                </a:tc>
                <a:tc>
                  <a:txBody>
                    <a:bodyPr/>
                    <a:lstStyle/>
                    <a:p>
                      <a:pPr marL="0" marR="0" fontAlgn="t">
                        <a:spcBef>
                          <a:spcPts val="0"/>
                        </a:spcBef>
                        <a:spcAft>
                          <a:spcPts val="0"/>
                        </a:spcAft>
                      </a:pPr>
                      <a:r>
                        <a:rPr lang="en-US" sz="1000">
                          <a:effectLst/>
                          <a:latin typeface="+mn-lt"/>
                        </a:rPr>
                        <a:t>Dyn365E For Sales GOV Shared Subs VL MVL Qlfd Offer User for CRMOL Basic</a:t>
                      </a:r>
                    </a:p>
                  </a:txBody>
                  <a:tcPr marL="50800" marR="50800" marT="50800" marB="50800"/>
                </a:tc>
                <a:tc>
                  <a:txBody>
                    <a:bodyPr/>
                    <a:lstStyle/>
                    <a:p>
                      <a:pPr marL="0" marR="0" fontAlgn="t">
                        <a:spcBef>
                          <a:spcPts val="0"/>
                        </a:spcBef>
                        <a:spcAft>
                          <a:spcPts val="0"/>
                        </a:spcAft>
                      </a:pPr>
                      <a:r>
                        <a:rPr lang="en-US" sz="1000" dirty="0">
                          <a:effectLst/>
                          <a:latin typeface="+mn-lt"/>
                        </a:rPr>
                        <a:t>DGS-00004</a:t>
                      </a:r>
                    </a:p>
                  </a:txBody>
                  <a:tcPr marL="50800" marR="50800" marT="50800" marB="50800"/>
                </a:tc>
                <a:extLst>
                  <a:ext uri="{0D108BD9-81ED-4DB2-BD59-A6C34878D82A}">
                    <a16:rowId xmlns:a16="http://schemas.microsoft.com/office/drawing/2014/main" val="633029697"/>
                  </a:ext>
                </a:extLst>
              </a:tr>
              <a:tr h="370840">
                <a:tc>
                  <a:txBody>
                    <a:bodyPr/>
                    <a:lstStyle/>
                    <a:p>
                      <a:pPr marL="0" marR="0" algn="l" fontAlgn="t">
                        <a:spcBef>
                          <a:spcPts val="0"/>
                        </a:spcBef>
                        <a:spcAft>
                          <a:spcPts val="0"/>
                        </a:spcAft>
                      </a:pPr>
                      <a:r>
                        <a:rPr lang="en-US" sz="1000">
                          <a:effectLst/>
                          <a:latin typeface="Segoe UI" panose="020B0502040204020203" pitchFamily="34" charset="0"/>
                        </a:rPr>
                        <a:t>Basic USL</a:t>
                      </a:r>
                    </a:p>
                  </a:txBody>
                  <a:tcPr marL="50800" marR="50800" marT="50800" marB="50800" anchor="ctr"/>
                </a:tc>
                <a:tc>
                  <a:txBody>
                    <a:bodyPr/>
                    <a:lstStyle/>
                    <a:p>
                      <a:pPr marL="0" marR="0" algn="l" fontAlgn="t">
                        <a:spcBef>
                          <a:spcPts val="0"/>
                        </a:spcBef>
                        <a:spcAft>
                          <a:spcPts val="0"/>
                        </a:spcAft>
                      </a:pPr>
                      <a:r>
                        <a:rPr lang="en-US" sz="1000">
                          <a:effectLst/>
                          <a:latin typeface="Segoe UI" panose="020B0502040204020203" pitchFamily="34" charset="0"/>
                        </a:rPr>
                        <a:t>Dynamics 365 for Customer Service</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Dyn365 for Customer Service transition offer for CRMOL Basic users</a:t>
                      </a:r>
                    </a:p>
                  </a:txBody>
                  <a:tcPr marL="50800" marR="50800" marT="50800" marB="50800" anchor="ctr"/>
                </a:tc>
                <a:tc>
                  <a:txBody>
                    <a:bodyPr/>
                    <a:lstStyle/>
                    <a:p>
                      <a:pPr marL="0" marR="0" fontAlgn="t">
                        <a:spcBef>
                          <a:spcPts val="0"/>
                        </a:spcBef>
                        <a:spcAft>
                          <a:spcPts val="0"/>
                        </a:spcAft>
                      </a:pPr>
                      <a:r>
                        <a:rPr lang="en-US" sz="1000" dirty="0">
                          <a:effectLst/>
                          <a:latin typeface="+mn-lt"/>
                        </a:rPr>
                        <a:t>Dyn365E For CstmrSrvc GOV Shared Subs VL Qlfd Offer User for CRMOL Basic</a:t>
                      </a:r>
                    </a:p>
                  </a:txBody>
                  <a:tcPr marL="50800" marR="50800" marT="50800" marB="50800"/>
                </a:tc>
                <a:tc>
                  <a:txBody>
                    <a:bodyPr/>
                    <a:lstStyle/>
                    <a:p>
                      <a:pPr marL="0" marR="0" fontAlgn="t">
                        <a:spcBef>
                          <a:spcPts val="0"/>
                        </a:spcBef>
                        <a:spcAft>
                          <a:spcPts val="0"/>
                        </a:spcAft>
                      </a:pPr>
                      <a:r>
                        <a:rPr lang="en-US" sz="1000" dirty="0">
                          <a:effectLst/>
                          <a:latin typeface="+mn-lt"/>
                        </a:rPr>
                        <a:t>DDZ-00004</a:t>
                      </a:r>
                    </a:p>
                  </a:txBody>
                  <a:tcPr marL="50800" marR="50800" marT="50800" marB="50800"/>
                </a:tc>
                <a:extLst>
                  <a:ext uri="{0D108BD9-81ED-4DB2-BD59-A6C34878D82A}">
                    <a16:rowId xmlns:a16="http://schemas.microsoft.com/office/drawing/2014/main" val="617358552"/>
                  </a:ext>
                </a:extLst>
              </a:tr>
              <a:tr h="370840">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Pro  USL - Sales Productivity</a:t>
                      </a: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nb-NO" sz="1000" kern="1200" dirty="0">
                          <a:solidFill>
                            <a:schemeClr val="dk1"/>
                          </a:solidFill>
                          <a:effectLst/>
                          <a:latin typeface="Segoe UI Semibold" panose="020B0702040204020203" pitchFamily="34" charset="0"/>
                          <a:ea typeface="+mn-ea"/>
                          <a:cs typeface="+mn-cs"/>
                        </a:rPr>
                        <a:t>Dynamics 365 for Enterprise Plan 1</a:t>
                      </a: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kern="1200" dirty="0">
                          <a:solidFill>
                            <a:schemeClr val="dk1"/>
                          </a:solidFill>
                          <a:effectLst/>
                          <a:latin typeface="Segoe UI Semibold" panose="020B0702040204020203" pitchFamily="34" charset="0"/>
                          <a:ea typeface="+mn-ea"/>
                          <a:cs typeface="+mn-cs"/>
                        </a:rPr>
                        <a:t>Dyn365E Plan 1 for CRMOL PRO to O365</a:t>
                      </a: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kern="1200" dirty="0">
                          <a:solidFill>
                            <a:schemeClr val="dk1"/>
                          </a:solidFill>
                          <a:effectLst/>
                          <a:latin typeface="Segoe UI Semibold" panose="020B0702040204020203" pitchFamily="34" charset="0"/>
                          <a:ea typeface="+mn-ea"/>
                          <a:cs typeface="+mn-cs"/>
                        </a:rPr>
                        <a:t>Dyn365EP1GOV ShrdSvr ALNG SubsVL MVL QlfdOffer PerUsr CRMProtoO365</a:t>
                      </a: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kern="1200" dirty="0">
                          <a:solidFill>
                            <a:schemeClr val="dk1"/>
                          </a:solidFill>
                          <a:effectLst/>
                          <a:latin typeface="Segoe UI Semibold" panose="020B0702040204020203" pitchFamily="34" charset="0"/>
                          <a:ea typeface="+mn-ea"/>
                          <a:cs typeface="+mn-cs"/>
                        </a:rPr>
                        <a:t>DFK-00009</a:t>
                      </a:r>
                    </a:p>
                  </a:txBody>
                  <a:tcPr marL="50800" marR="50800" marT="50800" marB="50800" anchor="ctr"/>
                </a:tc>
                <a:extLst>
                  <a:ext uri="{0D108BD9-81ED-4DB2-BD59-A6C34878D82A}">
                    <a16:rowId xmlns:a16="http://schemas.microsoft.com/office/drawing/2014/main" val="3067834717"/>
                  </a:ext>
                </a:extLst>
              </a:tr>
              <a:tr h="370840">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Pro  USL - Sales Productivity</a:t>
                      </a: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Dynamics 365 for Customer Service</a:t>
                      </a: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Dyn365E For Customer Service GOV CRMOL</a:t>
                      </a:r>
                      <a:r>
                        <a:rPr lang="en-US" sz="1000" baseline="0" dirty="0">
                          <a:effectLst/>
                          <a:latin typeface="Segoe UI" panose="020B0502040204020203" pitchFamily="34" charset="0"/>
                        </a:rPr>
                        <a:t> to PRO O365</a:t>
                      </a:r>
                      <a:endParaRPr lang="en-US" sz="1000" dirty="0">
                        <a:effectLst/>
                        <a:latin typeface="Segoe UI" panose="020B0502040204020203" pitchFamily="34" charset="0"/>
                      </a:endParaRP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Dyn365EForCustmrSrvcGOV ShrdSvr ALNG SubsVL MVL Qlfd PerUsr CRMProtoO365</a:t>
                      </a: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DDZ-00006</a:t>
                      </a:r>
                    </a:p>
                  </a:txBody>
                  <a:tcPr marL="50800" marR="50800" marT="50800" marB="50800" anchor="ctr"/>
                </a:tc>
                <a:extLst>
                  <a:ext uri="{0D108BD9-81ED-4DB2-BD59-A6C34878D82A}">
                    <a16:rowId xmlns:a16="http://schemas.microsoft.com/office/drawing/2014/main" val="1355971532"/>
                  </a:ext>
                </a:extLst>
              </a:tr>
              <a:tr h="370840">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Pro  USL - Sales Productivity</a:t>
                      </a: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Dynamics 365 for Sales</a:t>
                      </a: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Dyn365E For Sales GOV CRMOL</a:t>
                      </a:r>
                      <a:r>
                        <a:rPr lang="en-US" sz="1000" baseline="0" dirty="0">
                          <a:effectLst/>
                          <a:latin typeface="Segoe UI" panose="020B0502040204020203" pitchFamily="34" charset="0"/>
                        </a:rPr>
                        <a:t> to PRO O365</a:t>
                      </a:r>
                      <a:endParaRPr lang="en-US" sz="1000" dirty="0">
                        <a:effectLst/>
                        <a:latin typeface="Segoe UI" panose="020B0502040204020203" pitchFamily="34" charset="0"/>
                      </a:endParaRP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Dyn365EForSalesGOV ShrdSvr ALNG SubsVL MVL QlfdOffer PerUsr CRMProtoO365</a:t>
                      </a: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DGS-00006</a:t>
                      </a:r>
                    </a:p>
                  </a:txBody>
                  <a:tcPr marL="50800" marR="50800" marT="50800" marB="50800" anchor="ctr"/>
                </a:tc>
                <a:extLst>
                  <a:ext uri="{0D108BD9-81ED-4DB2-BD59-A6C34878D82A}">
                    <a16:rowId xmlns:a16="http://schemas.microsoft.com/office/drawing/2014/main" val="3679979858"/>
                  </a:ext>
                </a:extLst>
              </a:tr>
            </a:tbl>
          </a:graphicData>
        </a:graphic>
      </p:graphicFrame>
    </p:spTree>
    <p:extLst>
      <p:ext uri="{BB962C8B-B14F-4D97-AF65-F5344CB8AC3E}">
        <p14:creationId xmlns:p14="http://schemas.microsoft.com/office/powerpoint/2010/main" val="2229695621"/>
      </p:ext>
    </p:extLst>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0422" y="299103"/>
            <a:ext cx="5627359" cy="428335"/>
          </a:xfrm>
        </p:spPr>
        <p:txBody>
          <a:bodyPr/>
          <a:lstStyle/>
          <a:p>
            <a:r>
              <a:rPr lang="en-US" sz="2000" dirty="0"/>
              <a:t>CRM Online Customers in EA - GOVCON</a:t>
            </a:r>
          </a:p>
        </p:txBody>
      </p:sp>
      <p:graphicFrame>
        <p:nvGraphicFramePr>
          <p:cNvPr id="7" name="Table 6"/>
          <p:cNvGraphicFramePr>
            <a:graphicFrameLocks noGrp="1"/>
          </p:cNvGraphicFramePr>
          <p:nvPr>
            <p:extLst>
              <p:ext uri="{D42A27DB-BD31-4B8C-83A1-F6EECF244321}">
                <p14:modId xmlns:p14="http://schemas.microsoft.com/office/powerpoint/2010/main" val="3636502458"/>
              </p:ext>
            </p:extLst>
          </p:nvPr>
        </p:nvGraphicFramePr>
        <p:xfrm>
          <a:off x="837486" y="1035087"/>
          <a:ext cx="9904576" cy="5146040"/>
        </p:xfrm>
        <a:graphic>
          <a:graphicData uri="http://schemas.openxmlformats.org/drawingml/2006/table">
            <a:tbl>
              <a:tblPr firstRow="1" bandRow="1">
                <a:tableStyleId>{5C22544A-7EE6-4342-B048-85BDC9FD1C3A}</a:tableStyleId>
              </a:tblPr>
              <a:tblGrid>
                <a:gridCol w="1961621">
                  <a:extLst>
                    <a:ext uri="{9D8B030D-6E8A-4147-A177-3AD203B41FA5}">
                      <a16:colId xmlns:a16="http://schemas.microsoft.com/office/drawing/2014/main" val="505210117"/>
                    </a:ext>
                  </a:extLst>
                </a:gridCol>
                <a:gridCol w="1694205">
                  <a:extLst>
                    <a:ext uri="{9D8B030D-6E8A-4147-A177-3AD203B41FA5}">
                      <a16:colId xmlns:a16="http://schemas.microsoft.com/office/drawing/2014/main" val="1886461923"/>
                    </a:ext>
                  </a:extLst>
                </a:gridCol>
                <a:gridCol w="2543214">
                  <a:extLst>
                    <a:ext uri="{9D8B030D-6E8A-4147-A177-3AD203B41FA5}">
                      <a16:colId xmlns:a16="http://schemas.microsoft.com/office/drawing/2014/main" val="4284112031"/>
                    </a:ext>
                  </a:extLst>
                </a:gridCol>
                <a:gridCol w="2688588">
                  <a:extLst>
                    <a:ext uri="{9D8B030D-6E8A-4147-A177-3AD203B41FA5}">
                      <a16:colId xmlns:a16="http://schemas.microsoft.com/office/drawing/2014/main" val="2070994110"/>
                    </a:ext>
                  </a:extLst>
                </a:gridCol>
                <a:gridCol w="1016948">
                  <a:extLst>
                    <a:ext uri="{9D8B030D-6E8A-4147-A177-3AD203B41FA5}">
                      <a16:colId xmlns:a16="http://schemas.microsoft.com/office/drawing/2014/main" val="2656722987"/>
                    </a:ext>
                  </a:extLst>
                </a:gridCol>
              </a:tblGrid>
              <a:tr h="370840">
                <a:tc>
                  <a:txBody>
                    <a:bodyPr/>
                    <a:lstStyle/>
                    <a:p>
                      <a:pPr marL="0" marR="0" fontAlgn="t">
                        <a:spcBef>
                          <a:spcPts val="0"/>
                        </a:spcBef>
                        <a:spcAft>
                          <a:spcPts val="0"/>
                        </a:spcAft>
                      </a:pPr>
                      <a:r>
                        <a:rPr lang="en-US" sz="1000" dirty="0">
                          <a:effectLst/>
                          <a:latin typeface="Segoe UI Semibold" panose="020B0702040204020203" pitchFamily="34" charset="0"/>
                        </a:rPr>
                        <a:t>Existing User License</a:t>
                      </a:r>
                    </a:p>
                  </a:txBody>
                  <a:tcPr marL="50800" marR="50800" marT="50800" marB="50800"/>
                </a:tc>
                <a:tc>
                  <a:txBody>
                    <a:bodyPr/>
                    <a:lstStyle/>
                    <a:p>
                      <a:pPr marL="0" marR="0" fontAlgn="t">
                        <a:spcBef>
                          <a:spcPts val="0"/>
                        </a:spcBef>
                        <a:spcAft>
                          <a:spcPts val="0"/>
                        </a:spcAft>
                      </a:pPr>
                      <a:r>
                        <a:rPr lang="en-US" sz="1000" dirty="0">
                          <a:effectLst/>
                          <a:latin typeface="Segoe UI Semibold" panose="020B0702040204020203" pitchFamily="34" charset="0"/>
                        </a:rPr>
                        <a:t>New User License</a:t>
                      </a:r>
                    </a:p>
                  </a:txBody>
                  <a:tcPr marL="50800" marR="50800" marT="50800" marB="50800"/>
                </a:tc>
                <a:tc>
                  <a:txBody>
                    <a:bodyPr/>
                    <a:lstStyle/>
                    <a:p>
                      <a:pPr marL="0" marR="0" fontAlgn="t">
                        <a:spcBef>
                          <a:spcPts val="0"/>
                        </a:spcBef>
                        <a:spcAft>
                          <a:spcPts val="0"/>
                        </a:spcAft>
                      </a:pPr>
                      <a:r>
                        <a:rPr lang="en-US" sz="1000">
                          <a:effectLst/>
                          <a:latin typeface="Segoe UI Semibold" panose="020B0702040204020203" pitchFamily="34" charset="0"/>
                        </a:rPr>
                        <a:t>Offer Description</a:t>
                      </a:r>
                    </a:p>
                  </a:txBody>
                  <a:tcPr marL="50800" marR="50800" marT="50800" marB="50800"/>
                </a:tc>
                <a:tc>
                  <a:txBody>
                    <a:bodyPr/>
                    <a:lstStyle/>
                    <a:p>
                      <a:pPr marL="0" marR="0" fontAlgn="t">
                        <a:spcBef>
                          <a:spcPts val="0"/>
                        </a:spcBef>
                        <a:spcAft>
                          <a:spcPts val="0"/>
                        </a:spcAft>
                      </a:pPr>
                      <a:r>
                        <a:rPr lang="en-US" sz="1000" dirty="0">
                          <a:effectLst/>
                          <a:latin typeface="Segoe UI Semibold" panose="020B0702040204020203" pitchFamily="34" charset="0"/>
                        </a:rPr>
                        <a:t>SKU Name</a:t>
                      </a:r>
                    </a:p>
                  </a:txBody>
                  <a:tcPr marL="50800" marR="50800" marT="50800" marB="50800"/>
                </a:tc>
                <a:tc>
                  <a:txBody>
                    <a:bodyPr/>
                    <a:lstStyle/>
                    <a:p>
                      <a:pPr marL="0" marR="0" fontAlgn="t">
                        <a:spcBef>
                          <a:spcPts val="0"/>
                        </a:spcBef>
                        <a:spcAft>
                          <a:spcPts val="0"/>
                        </a:spcAft>
                      </a:pPr>
                      <a:r>
                        <a:rPr lang="en-US" sz="1000" dirty="0">
                          <a:effectLst/>
                          <a:latin typeface="Segoe UI Semibold" panose="020B0702040204020203" pitchFamily="34" charset="0"/>
                        </a:rPr>
                        <a:t>SKU</a:t>
                      </a:r>
                    </a:p>
                  </a:txBody>
                  <a:tcPr marL="50800" marR="50800" marT="50800" marB="50800"/>
                </a:tc>
                <a:extLst>
                  <a:ext uri="{0D108BD9-81ED-4DB2-BD59-A6C34878D82A}">
                    <a16:rowId xmlns:a16="http://schemas.microsoft.com/office/drawing/2014/main" val="1529148321"/>
                  </a:ext>
                </a:extLst>
              </a:tr>
              <a:tr h="370840">
                <a:tc>
                  <a:txBody>
                    <a:bodyPr/>
                    <a:lstStyle/>
                    <a:p>
                      <a:pPr marL="0" marR="0" algn="l" fontAlgn="t">
                        <a:spcBef>
                          <a:spcPts val="0"/>
                        </a:spcBef>
                        <a:spcAft>
                          <a:spcPts val="0"/>
                        </a:spcAft>
                      </a:pPr>
                      <a:r>
                        <a:rPr lang="en-US" sz="1000" dirty="0">
                          <a:effectLst/>
                          <a:latin typeface="Segoe UI" panose="020B0502040204020203" pitchFamily="34" charset="0"/>
                        </a:rPr>
                        <a:t>Professional USL </a:t>
                      </a:r>
                    </a:p>
                  </a:txBody>
                  <a:tcPr marL="50800" marR="50800" marT="50800" marB="50800" anchor="ctr"/>
                </a:tc>
                <a:tc>
                  <a:txBody>
                    <a:bodyPr/>
                    <a:lstStyle/>
                    <a:p>
                      <a:pPr marL="0" marR="0" algn="l" fontAlgn="t">
                        <a:spcBef>
                          <a:spcPts val="0"/>
                        </a:spcBef>
                        <a:spcAft>
                          <a:spcPts val="0"/>
                        </a:spcAft>
                      </a:pPr>
                      <a:r>
                        <a:rPr lang="en-US" sz="1000">
                          <a:effectLst/>
                          <a:latin typeface="Segoe UI Semibold" panose="020B0702040204020203" pitchFamily="34" charset="0"/>
                        </a:rPr>
                        <a:t>Dynamics 365 for Enterprise Plan 1</a:t>
                      </a:r>
                    </a:p>
                  </a:txBody>
                  <a:tcPr marL="50800" marR="50800" marT="50800" marB="50800" anchor="ctr"/>
                </a:tc>
                <a:tc>
                  <a:txBody>
                    <a:bodyPr/>
                    <a:lstStyle/>
                    <a:p>
                      <a:pPr marL="0" marR="0" algn="l" fontAlgn="t">
                        <a:spcBef>
                          <a:spcPts val="0"/>
                        </a:spcBef>
                        <a:spcAft>
                          <a:spcPts val="0"/>
                        </a:spcAft>
                      </a:pPr>
                      <a:r>
                        <a:rPr lang="en-US" sz="1000">
                          <a:effectLst/>
                          <a:latin typeface="Segoe UI Semibold" panose="020B0702040204020203" pitchFamily="34" charset="0"/>
                        </a:rPr>
                        <a:t>Dyn365 Enterprise Plan 1: Price Tier 1 transition offer for CRMOL Pro users</a:t>
                      </a:r>
                    </a:p>
                  </a:txBody>
                  <a:tcPr marL="50800" marR="50800" marT="50800" marB="50800" anchor="ctr"/>
                </a:tc>
                <a:tc>
                  <a:txBody>
                    <a:bodyPr/>
                    <a:lstStyle/>
                    <a:p>
                      <a:pPr marL="0" marR="0" fontAlgn="t">
                        <a:spcBef>
                          <a:spcPts val="0"/>
                        </a:spcBef>
                        <a:spcAft>
                          <a:spcPts val="0"/>
                        </a:spcAft>
                      </a:pPr>
                      <a:r>
                        <a:rPr lang="en-US" sz="1000">
                          <a:effectLst/>
                          <a:latin typeface="Segoe UI Semibold" panose="020B0702040204020203" pitchFamily="34" charset="0"/>
                        </a:rPr>
                        <a:t>Dyn365EP1GOVCON ShrdSvr ALNG SubsVL MVL QlfdOffer PerUsr forCRMOLPro</a:t>
                      </a:r>
                    </a:p>
                  </a:txBody>
                  <a:tcPr marL="50800" marR="50800" marT="50800" marB="50800"/>
                </a:tc>
                <a:tc>
                  <a:txBody>
                    <a:bodyPr/>
                    <a:lstStyle/>
                    <a:p>
                      <a:pPr marL="0" marR="0" fontAlgn="t">
                        <a:spcBef>
                          <a:spcPts val="0"/>
                        </a:spcBef>
                        <a:spcAft>
                          <a:spcPts val="0"/>
                        </a:spcAft>
                      </a:pPr>
                      <a:r>
                        <a:rPr lang="en-US" sz="1000" dirty="0">
                          <a:effectLst/>
                          <a:latin typeface="Segoe UI Semibold" panose="020B0702040204020203" pitchFamily="34" charset="0"/>
                        </a:rPr>
                        <a:t>DFL-00008</a:t>
                      </a:r>
                    </a:p>
                  </a:txBody>
                  <a:tcPr marL="50800" marR="50800" marT="50800" marB="50800"/>
                </a:tc>
                <a:extLst>
                  <a:ext uri="{0D108BD9-81ED-4DB2-BD59-A6C34878D82A}">
                    <a16:rowId xmlns:a16="http://schemas.microsoft.com/office/drawing/2014/main" val="466339008"/>
                  </a:ext>
                </a:extLst>
              </a:tr>
              <a:tr h="370840">
                <a:tc>
                  <a:txBody>
                    <a:bodyPr/>
                    <a:lstStyle/>
                    <a:p>
                      <a:pPr marL="0" marR="0" algn="l" fontAlgn="t">
                        <a:spcBef>
                          <a:spcPts val="0"/>
                        </a:spcBef>
                        <a:spcAft>
                          <a:spcPts val="0"/>
                        </a:spcAft>
                      </a:pPr>
                      <a:r>
                        <a:rPr lang="en-US" sz="1000" dirty="0">
                          <a:effectLst/>
                          <a:latin typeface="Segoe UI" panose="020B0502040204020203" pitchFamily="34" charset="0"/>
                        </a:rPr>
                        <a:t>Professional USL</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Dynamics 365 for Customer Service</a:t>
                      </a:r>
                    </a:p>
                  </a:txBody>
                  <a:tcPr marL="50800" marR="50800" marT="50800" marB="50800" anchor="ctr"/>
                </a:tc>
                <a:tc>
                  <a:txBody>
                    <a:bodyPr/>
                    <a:lstStyle/>
                    <a:p>
                      <a:pPr marL="0" marR="0" algn="l" fontAlgn="t">
                        <a:spcBef>
                          <a:spcPts val="0"/>
                        </a:spcBef>
                        <a:spcAft>
                          <a:spcPts val="0"/>
                        </a:spcAft>
                      </a:pPr>
                      <a:r>
                        <a:rPr lang="en-US" sz="1000">
                          <a:effectLst/>
                          <a:latin typeface="Segoe UI" panose="020B0502040204020203" pitchFamily="34" charset="0"/>
                        </a:rPr>
                        <a:t>Dyn365 for Customer Service transition offer for CRMOL Pro users</a:t>
                      </a:r>
                    </a:p>
                  </a:txBody>
                  <a:tcPr marL="50800" marR="50800" marT="50800" marB="50800" anchor="ctr"/>
                </a:tc>
                <a:tc>
                  <a:txBody>
                    <a:bodyPr/>
                    <a:lstStyle/>
                    <a:p>
                      <a:pPr marL="0" marR="0" fontAlgn="t">
                        <a:spcBef>
                          <a:spcPts val="0"/>
                        </a:spcBef>
                        <a:spcAft>
                          <a:spcPts val="0"/>
                        </a:spcAft>
                      </a:pPr>
                      <a:r>
                        <a:rPr lang="en-US" sz="1000" dirty="0">
                          <a:effectLst/>
                          <a:latin typeface="Segoe UI" panose="020B0502040204020203" pitchFamily="34" charset="0"/>
                        </a:rPr>
                        <a:t>Dyn365E For CstmrSrvcGVCN Shared Subs VL Qlfd Offer User for CRMOL Pro</a:t>
                      </a:r>
                    </a:p>
                  </a:txBody>
                  <a:tcPr marL="50800" marR="50800" marT="50800" marB="50800"/>
                </a:tc>
                <a:tc>
                  <a:txBody>
                    <a:bodyPr/>
                    <a:lstStyle/>
                    <a:p>
                      <a:pPr marL="0" marR="0" fontAlgn="t">
                        <a:spcBef>
                          <a:spcPts val="0"/>
                        </a:spcBef>
                        <a:spcAft>
                          <a:spcPts val="0"/>
                        </a:spcAft>
                      </a:pPr>
                      <a:r>
                        <a:rPr lang="en-US" sz="1000" dirty="0">
                          <a:effectLst/>
                          <a:latin typeface="Segoe UI" panose="020B0502040204020203" pitchFamily="34" charset="0"/>
                        </a:rPr>
                        <a:t>DE9-00005</a:t>
                      </a:r>
                    </a:p>
                  </a:txBody>
                  <a:tcPr marL="50800" marR="50800" marT="50800" marB="50800"/>
                </a:tc>
                <a:extLst>
                  <a:ext uri="{0D108BD9-81ED-4DB2-BD59-A6C34878D82A}">
                    <a16:rowId xmlns:a16="http://schemas.microsoft.com/office/drawing/2014/main" val="941976500"/>
                  </a:ext>
                </a:extLst>
              </a:tr>
              <a:tr h="370840">
                <a:tc>
                  <a:txBody>
                    <a:bodyPr/>
                    <a:lstStyle/>
                    <a:p>
                      <a:pPr marL="0" marR="0" algn="l" fontAlgn="t">
                        <a:spcBef>
                          <a:spcPts val="0"/>
                        </a:spcBef>
                        <a:spcAft>
                          <a:spcPts val="0"/>
                        </a:spcAft>
                      </a:pPr>
                      <a:r>
                        <a:rPr lang="en-US" sz="1000" dirty="0">
                          <a:effectLst/>
                          <a:latin typeface="Segoe UI" panose="020B0502040204020203" pitchFamily="34" charset="0"/>
                        </a:rPr>
                        <a:t>Professional USL</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Dynamics 365 for Sales</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Dyn365 for Sales transition offer for CRMOL Pro users</a:t>
                      </a:r>
                    </a:p>
                  </a:txBody>
                  <a:tcPr marL="50800" marR="50800" marT="50800" marB="50800" anchor="ctr"/>
                </a:tc>
                <a:tc>
                  <a:txBody>
                    <a:bodyPr/>
                    <a:lstStyle/>
                    <a:p>
                      <a:pPr marL="0" marR="0" fontAlgn="t">
                        <a:spcBef>
                          <a:spcPts val="0"/>
                        </a:spcBef>
                        <a:spcAft>
                          <a:spcPts val="0"/>
                        </a:spcAft>
                      </a:pPr>
                      <a:r>
                        <a:rPr lang="en-US" sz="1000">
                          <a:effectLst/>
                          <a:latin typeface="Segoe UI" panose="020B0502040204020203" pitchFamily="34" charset="0"/>
                        </a:rPr>
                        <a:t>Dyn365E For Sales GOVCON Shared Subs VL Qlfd Offer User for CRMOL Pro</a:t>
                      </a:r>
                    </a:p>
                  </a:txBody>
                  <a:tcPr marL="50800" marR="50800" marT="50800" marB="50800"/>
                </a:tc>
                <a:tc>
                  <a:txBody>
                    <a:bodyPr/>
                    <a:lstStyle/>
                    <a:p>
                      <a:pPr marL="0" marR="0" fontAlgn="t">
                        <a:spcBef>
                          <a:spcPts val="0"/>
                        </a:spcBef>
                        <a:spcAft>
                          <a:spcPts val="0"/>
                        </a:spcAft>
                      </a:pPr>
                      <a:r>
                        <a:rPr lang="en-US" sz="1000" dirty="0">
                          <a:effectLst/>
                          <a:latin typeface="Segoe UI" panose="020B0502040204020203" pitchFamily="34" charset="0"/>
                        </a:rPr>
                        <a:t>DGT-00005</a:t>
                      </a:r>
                    </a:p>
                  </a:txBody>
                  <a:tcPr marL="50800" marR="50800" marT="50800" marB="50800"/>
                </a:tc>
                <a:extLst>
                  <a:ext uri="{0D108BD9-81ED-4DB2-BD59-A6C34878D82A}">
                    <a16:rowId xmlns:a16="http://schemas.microsoft.com/office/drawing/2014/main" val="4067456036"/>
                  </a:ext>
                </a:extLst>
              </a:tr>
              <a:tr h="370840">
                <a:tc>
                  <a:txBody>
                    <a:bodyPr/>
                    <a:lstStyle/>
                    <a:p>
                      <a:pPr marL="0" marR="0" algn="l" fontAlgn="t">
                        <a:spcBef>
                          <a:spcPts val="0"/>
                        </a:spcBef>
                        <a:spcAft>
                          <a:spcPts val="0"/>
                        </a:spcAft>
                      </a:pPr>
                      <a:r>
                        <a:rPr lang="en-US" sz="1000">
                          <a:effectLst/>
                          <a:latin typeface="Segoe UI" panose="020B0502040204020203" pitchFamily="34" charset="0"/>
                        </a:rPr>
                        <a:t>Basic  + Field Service Add-on</a:t>
                      </a:r>
                    </a:p>
                  </a:txBody>
                  <a:tcPr marL="50800" marR="50800" marT="50800" marB="50800" anchor="ctr"/>
                </a:tc>
                <a:tc>
                  <a:txBody>
                    <a:bodyPr/>
                    <a:lstStyle/>
                    <a:p>
                      <a:pPr marL="0" marR="0" algn="l" fontAlgn="t">
                        <a:spcBef>
                          <a:spcPts val="0"/>
                        </a:spcBef>
                        <a:spcAft>
                          <a:spcPts val="0"/>
                        </a:spcAft>
                      </a:pPr>
                      <a:r>
                        <a:rPr lang="en-US" sz="1000">
                          <a:effectLst/>
                          <a:latin typeface="Segoe UI" panose="020B0502040204020203" pitchFamily="34" charset="0"/>
                        </a:rPr>
                        <a:t>Dynamics 365 for Field Service</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Dyn365 for Field Service transition from CRMOL  Basic + Field Service Add-on subscriptions</a:t>
                      </a:r>
                    </a:p>
                  </a:txBody>
                  <a:tcPr marL="50800" marR="50800" marT="50800" marB="50800" anchor="ctr"/>
                </a:tc>
                <a:tc>
                  <a:txBody>
                    <a:bodyPr/>
                    <a:lstStyle/>
                    <a:p>
                      <a:pPr marL="0" marR="0" fontAlgn="t">
                        <a:spcBef>
                          <a:spcPts val="0"/>
                        </a:spcBef>
                        <a:spcAft>
                          <a:spcPts val="0"/>
                        </a:spcAft>
                      </a:pPr>
                      <a:r>
                        <a:rPr lang="en-US" sz="1000">
                          <a:effectLst/>
                          <a:latin typeface="Segoe UI" panose="020B0502040204020203" pitchFamily="34" charset="0"/>
                        </a:rPr>
                        <a:t>Dyn365EForFieldSrvcGOVCON ShrdSvr ALNG Qlfd PerUsr forCRMOLBscandFS</a:t>
                      </a:r>
                    </a:p>
                  </a:txBody>
                  <a:tcPr marL="50800" marR="50800" marT="50800" marB="50800"/>
                </a:tc>
                <a:tc>
                  <a:txBody>
                    <a:bodyPr/>
                    <a:lstStyle/>
                    <a:p>
                      <a:pPr marL="0" marR="0" fontAlgn="t">
                        <a:spcBef>
                          <a:spcPts val="0"/>
                        </a:spcBef>
                        <a:spcAft>
                          <a:spcPts val="0"/>
                        </a:spcAft>
                      </a:pPr>
                      <a:r>
                        <a:rPr lang="en-US" sz="1000" dirty="0">
                          <a:effectLst/>
                          <a:latin typeface="Segoe UI" panose="020B0502040204020203" pitchFamily="34" charset="0"/>
                        </a:rPr>
                        <a:t>DEM-00004</a:t>
                      </a:r>
                    </a:p>
                  </a:txBody>
                  <a:tcPr marL="50800" marR="50800" marT="50800" marB="50800"/>
                </a:tc>
                <a:extLst>
                  <a:ext uri="{0D108BD9-81ED-4DB2-BD59-A6C34878D82A}">
                    <a16:rowId xmlns:a16="http://schemas.microsoft.com/office/drawing/2014/main" val="2913595098"/>
                  </a:ext>
                </a:extLst>
              </a:tr>
              <a:tr h="370840">
                <a:tc>
                  <a:txBody>
                    <a:bodyPr/>
                    <a:lstStyle/>
                    <a:p>
                      <a:pPr marL="0" marR="0" algn="l" fontAlgn="t">
                        <a:spcBef>
                          <a:spcPts val="0"/>
                        </a:spcBef>
                        <a:spcAft>
                          <a:spcPts val="0"/>
                        </a:spcAft>
                      </a:pPr>
                      <a:r>
                        <a:rPr lang="en-US" sz="1000">
                          <a:effectLst/>
                          <a:latin typeface="Segoe UI" panose="020B0502040204020203" pitchFamily="34" charset="0"/>
                        </a:rPr>
                        <a:t>Basic + Project Service Automation Add-on</a:t>
                      </a:r>
                    </a:p>
                  </a:txBody>
                  <a:tcPr marL="50800" marR="50800" marT="50800" marB="50800" anchor="ctr"/>
                </a:tc>
                <a:tc>
                  <a:txBody>
                    <a:bodyPr/>
                    <a:lstStyle/>
                    <a:p>
                      <a:pPr marL="0" marR="0" algn="l" fontAlgn="t">
                        <a:spcBef>
                          <a:spcPts val="0"/>
                        </a:spcBef>
                        <a:spcAft>
                          <a:spcPts val="0"/>
                        </a:spcAft>
                      </a:pPr>
                      <a:r>
                        <a:rPr lang="en-US" sz="1000">
                          <a:effectLst/>
                          <a:latin typeface="Segoe UI" panose="020B0502040204020203" pitchFamily="34" charset="0"/>
                        </a:rPr>
                        <a:t>Dynamics 365 for Project Service Automation</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Dyn365 for Project Service Automation from CRMOL Basic + Project Service Add-on subscriptions</a:t>
                      </a:r>
                    </a:p>
                  </a:txBody>
                  <a:tcPr marL="50800" marR="50800" marT="50800" marB="50800" anchor="ctr"/>
                </a:tc>
                <a:tc>
                  <a:txBody>
                    <a:bodyPr/>
                    <a:lstStyle/>
                    <a:p>
                      <a:pPr marL="0" marR="0" fontAlgn="t">
                        <a:spcBef>
                          <a:spcPts val="0"/>
                        </a:spcBef>
                        <a:spcAft>
                          <a:spcPts val="0"/>
                        </a:spcAft>
                      </a:pPr>
                      <a:r>
                        <a:rPr lang="en-US" sz="1000">
                          <a:effectLst/>
                          <a:latin typeface="Segoe UI" panose="020B0502040204020203" pitchFamily="34" charset="0"/>
                        </a:rPr>
                        <a:t>Dyn365EForProjServAutoGOVCON ShrdSvr ALNG Qlfd PerUsr forCRMOLBscandPSA</a:t>
                      </a:r>
                    </a:p>
                  </a:txBody>
                  <a:tcPr marL="50800" marR="50800" marT="50800" marB="50800"/>
                </a:tc>
                <a:tc>
                  <a:txBody>
                    <a:bodyPr/>
                    <a:lstStyle/>
                    <a:p>
                      <a:pPr marL="0" marR="0" fontAlgn="t">
                        <a:spcBef>
                          <a:spcPts val="0"/>
                        </a:spcBef>
                        <a:spcAft>
                          <a:spcPts val="0"/>
                        </a:spcAft>
                      </a:pPr>
                      <a:r>
                        <a:rPr lang="en-US" sz="1000" dirty="0">
                          <a:effectLst/>
                          <a:latin typeface="Segoe UI" panose="020B0502040204020203" pitchFamily="34" charset="0"/>
                        </a:rPr>
                        <a:t>DFZ-00002</a:t>
                      </a:r>
                    </a:p>
                  </a:txBody>
                  <a:tcPr marL="50800" marR="50800" marT="50800" marB="50800"/>
                </a:tc>
                <a:extLst>
                  <a:ext uri="{0D108BD9-81ED-4DB2-BD59-A6C34878D82A}">
                    <a16:rowId xmlns:a16="http://schemas.microsoft.com/office/drawing/2014/main" val="4278441185"/>
                  </a:ext>
                </a:extLst>
              </a:tr>
              <a:tr h="370840">
                <a:tc>
                  <a:txBody>
                    <a:bodyPr/>
                    <a:lstStyle/>
                    <a:p>
                      <a:pPr marL="0" marR="0" algn="l" fontAlgn="t">
                        <a:spcBef>
                          <a:spcPts val="0"/>
                        </a:spcBef>
                        <a:spcAft>
                          <a:spcPts val="0"/>
                        </a:spcAft>
                      </a:pPr>
                      <a:r>
                        <a:rPr lang="en-US" sz="1000">
                          <a:effectLst/>
                          <a:latin typeface="Segoe UI" panose="020B0502040204020203" pitchFamily="34" charset="0"/>
                        </a:rPr>
                        <a:t>Basic USL</a:t>
                      </a:r>
                    </a:p>
                  </a:txBody>
                  <a:tcPr marL="50800" marR="50800" marT="50800" marB="50800" anchor="ctr"/>
                </a:tc>
                <a:tc>
                  <a:txBody>
                    <a:bodyPr/>
                    <a:lstStyle/>
                    <a:p>
                      <a:pPr marL="0" marR="0" algn="l" fontAlgn="t">
                        <a:spcBef>
                          <a:spcPts val="0"/>
                        </a:spcBef>
                        <a:spcAft>
                          <a:spcPts val="0"/>
                        </a:spcAft>
                      </a:pPr>
                      <a:r>
                        <a:rPr lang="en-US" sz="1000">
                          <a:effectLst/>
                          <a:latin typeface="Segoe UI Semibold" panose="020B0702040204020203" pitchFamily="34" charset="0"/>
                        </a:rPr>
                        <a:t>Dynamics 365 for Enterprise Plan 1</a:t>
                      </a:r>
                    </a:p>
                  </a:txBody>
                  <a:tcPr marL="50800" marR="50800" marT="50800" marB="50800" anchor="ctr"/>
                </a:tc>
                <a:tc>
                  <a:txBody>
                    <a:bodyPr/>
                    <a:lstStyle/>
                    <a:p>
                      <a:pPr marL="0" marR="0" algn="l" fontAlgn="t">
                        <a:spcBef>
                          <a:spcPts val="0"/>
                        </a:spcBef>
                        <a:spcAft>
                          <a:spcPts val="0"/>
                        </a:spcAft>
                      </a:pPr>
                      <a:r>
                        <a:rPr lang="en-US" sz="1000" dirty="0">
                          <a:effectLst/>
                          <a:latin typeface="Segoe UI Semibold" panose="020B0702040204020203" pitchFamily="34" charset="0"/>
                        </a:rPr>
                        <a:t>Dyn365 Enterprise Plan 1: transition offer for CRMOL Basic users (Tier 1 price)</a:t>
                      </a:r>
                    </a:p>
                  </a:txBody>
                  <a:tcPr marL="50800" marR="50800" marT="50800" marB="50800" anchor="ctr"/>
                </a:tc>
                <a:tc>
                  <a:txBody>
                    <a:bodyPr/>
                    <a:lstStyle/>
                    <a:p>
                      <a:pPr marL="0" marR="0" fontAlgn="t">
                        <a:spcBef>
                          <a:spcPts val="0"/>
                        </a:spcBef>
                        <a:spcAft>
                          <a:spcPts val="0"/>
                        </a:spcAft>
                      </a:pPr>
                      <a:r>
                        <a:rPr lang="en-US" sz="1000" dirty="0">
                          <a:effectLst/>
                          <a:latin typeface="Segoe UI Semibold" panose="020B0702040204020203" pitchFamily="34" charset="0"/>
                        </a:rPr>
                        <a:t>Dyn365EP1GOVCON ShrdSvr ALNG SubsVL MVL QlfdOffer PerUsr forCRMOLBsc</a:t>
                      </a:r>
                    </a:p>
                  </a:txBody>
                  <a:tcPr marL="50800" marR="50800" marT="50800" marB="50800"/>
                </a:tc>
                <a:tc>
                  <a:txBody>
                    <a:bodyPr/>
                    <a:lstStyle/>
                    <a:p>
                      <a:pPr marL="0" marR="0" fontAlgn="t">
                        <a:spcBef>
                          <a:spcPts val="0"/>
                        </a:spcBef>
                        <a:spcAft>
                          <a:spcPts val="0"/>
                        </a:spcAft>
                      </a:pPr>
                      <a:r>
                        <a:rPr lang="en-US" sz="1000" dirty="0">
                          <a:effectLst/>
                          <a:latin typeface="Segoe UI Semibold" panose="020B0702040204020203" pitchFamily="34" charset="0"/>
                        </a:rPr>
                        <a:t>DFL-00007</a:t>
                      </a:r>
                    </a:p>
                  </a:txBody>
                  <a:tcPr marL="50800" marR="50800" marT="50800" marB="50800"/>
                </a:tc>
                <a:extLst>
                  <a:ext uri="{0D108BD9-81ED-4DB2-BD59-A6C34878D82A}">
                    <a16:rowId xmlns:a16="http://schemas.microsoft.com/office/drawing/2014/main" val="1844750420"/>
                  </a:ext>
                </a:extLst>
              </a:tr>
              <a:tr h="370840">
                <a:tc>
                  <a:txBody>
                    <a:bodyPr/>
                    <a:lstStyle/>
                    <a:p>
                      <a:pPr marL="0" marR="0" algn="l" fontAlgn="t">
                        <a:spcBef>
                          <a:spcPts val="0"/>
                        </a:spcBef>
                        <a:spcAft>
                          <a:spcPts val="0"/>
                        </a:spcAft>
                      </a:pPr>
                      <a:r>
                        <a:rPr lang="en-US" sz="1000">
                          <a:effectLst/>
                          <a:latin typeface="Segoe UI" panose="020B0502040204020203" pitchFamily="34" charset="0"/>
                        </a:rPr>
                        <a:t>Basic USL</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Dynamics 365 for Sales</a:t>
                      </a:r>
                    </a:p>
                  </a:txBody>
                  <a:tcPr marL="50800" marR="50800" marT="50800" marB="50800" anchor="ctr"/>
                </a:tc>
                <a:tc>
                  <a:txBody>
                    <a:bodyPr/>
                    <a:lstStyle/>
                    <a:p>
                      <a:pPr marL="0" marR="0" algn="l" fontAlgn="t">
                        <a:spcBef>
                          <a:spcPts val="0"/>
                        </a:spcBef>
                        <a:spcAft>
                          <a:spcPts val="0"/>
                        </a:spcAft>
                      </a:pPr>
                      <a:r>
                        <a:rPr lang="en-US" sz="1000">
                          <a:effectLst/>
                          <a:latin typeface="Segoe UI" panose="020B0502040204020203" pitchFamily="34" charset="0"/>
                        </a:rPr>
                        <a:t>Dyn365 for Sales transition offer for CRMOL Basic users</a:t>
                      </a:r>
                    </a:p>
                  </a:txBody>
                  <a:tcPr marL="50800" marR="50800" marT="50800" marB="50800" anchor="ctr"/>
                </a:tc>
                <a:tc>
                  <a:txBody>
                    <a:bodyPr/>
                    <a:lstStyle/>
                    <a:p>
                      <a:pPr marL="0" marR="0" fontAlgn="t">
                        <a:spcBef>
                          <a:spcPts val="0"/>
                        </a:spcBef>
                        <a:spcAft>
                          <a:spcPts val="0"/>
                        </a:spcAft>
                      </a:pPr>
                      <a:r>
                        <a:rPr lang="en-US" sz="1000">
                          <a:effectLst/>
                          <a:latin typeface="Segoe UI" panose="020B0502040204020203" pitchFamily="34" charset="0"/>
                        </a:rPr>
                        <a:t>Dyn365E For Sales GOVCON Shared Subs VL Qlfd Offer User for CRMOL Basic</a:t>
                      </a:r>
                    </a:p>
                  </a:txBody>
                  <a:tcPr marL="50800" marR="50800" marT="50800" marB="50800"/>
                </a:tc>
                <a:tc>
                  <a:txBody>
                    <a:bodyPr/>
                    <a:lstStyle/>
                    <a:p>
                      <a:pPr marL="0" marR="0" fontAlgn="t">
                        <a:spcBef>
                          <a:spcPts val="0"/>
                        </a:spcBef>
                        <a:spcAft>
                          <a:spcPts val="0"/>
                        </a:spcAft>
                      </a:pPr>
                      <a:r>
                        <a:rPr lang="en-US" sz="1000" dirty="0">
                          <a:effectLst/>
                          <a:latin typeface="Segoe UI" panose="020B0502040204020203" pitchFamily="34" charset="0"/>
                        </a:rPr>
                        <a:t>DGT-00004</a:t>
                      </a:r>
                    </a:p>
                  </a:txBody>
                  <a:tcPr marL="50800" marR="50800" marT="50800" marB="50800"/>
                </a:tc>
                <a:extLst>
                  <a:ext uri="{0D108BD9-81ED-4DB2-BD59-A6C34878D82A}">
                    <a16:rowId xmlns:a16="http://schemas.microsoft.com/office/drawing/2014/main" val="633029697"/>
                  </a:ext>
                </a:extLst>
              </a:tr>
              <a:tr h="370840">
                <a:tc>
                  <a:txBody>
                    <a:bodyPr/>
                    <a:lstStyle/>
                    <a:p>
                      <a:pPr marL="0" marR="0" algn="l" fontAlgn="t">
                        <a:spcBef>
                          <a:spcPts val="0"/>
                        </a:spcBef>
                        <a:spcAft>
                          <a:spcPts val="0"/>
                        </a:spcAft>
                      </a:pPr>
                      <a:r>
                        <a:rPr lang="en-US" sz="1000">
                          <a:effectLst/>
                          <a:latin typeface="Segoe UI" panose="020B0502040204020203" pitchFamily="34" charset="0"/>
                        </a:rPr>
                        <a:t>Basic USL</a:t>
                      </a:r>
                    </a:p>
                  </a:txBody>
                  <a:tcPr marL="50800" marR="50800" marT="50800" marB="50800" anchor="ctr"/>
                </a:tc>
                <a:tc>
                  <a:txBody>
                    <a:bodyPr/>
                    <a:lstStyle/>
                    <a:p>
                      <a:pPr marL="0" marR="0" algn="l" fontAlgn="t">
                        <a:spcBef>
                          <a:spcPts val="0"/>
                        </a:spcBef>
                        <a:spcAft>
                          <a:spcPts val="0"/>
                        </a:spcAft>
                      </a:pPr>
                      <a:r>
                        <a:rPr lang="en-US" sz="1000">
                          <a:effectLst/>
                          <a:latin typeface="Segoe UI" panose="020B0502040204020203" pitchFamily="34" charset="0"/>
                        </a:rPr>
                        <a:t>Dynamics 365 for Customer Service</a:t>
                      </a:r>
                    </a:p>
                  </a:txBody>
                  <a:tcPr marL="50800" marR="50800" marT="50800" marB="50800" anchor="ctr"/>
                </a:tc>
                <a:tc>
                  <a:txBody>
                    <a:bodyPr/>
                    <a:lstStyle/>
                    <a:p>
                      <a:pPr marL="0" marR="0" algn="l" fontAlgn="t">
                        <a:spcBef>
                          <a:spcPts val="0"/>
                        </a:spcBef>
                        <a:spcAft>
                          <a:spcPts val="0"/>
                        </a:spcAft>
                      </a:pPr>
                      <a:r>
                        <a:rPr lang="en-US" sz="1000">
                          <a:effectLst/>
                          <a:latin typeface="Segoe UI" panose="020B0502040204020203" pitchFamily="34" charset="0"/>
                        </a:rPr>
                        <a:t>Dyn365 for Customer Service transition offer for CRMOL Basic users</a:t>
                      </a:r>
                    </a:p>
                  </a:txBody>
                  <a:tcPr marL="50800" marR="50800" marT="50800" marB="50800" anchor="ctr"/>
                </a:tc>
                <a:tc>
                  <a:txBody>
                    <a:bodyPr/>
                    <a:lstStyle/>
                    <a:p>
                      <a:pPr marL="0" marR="0" fontAlgn="t">
                        <a:spcBef>
                          <a:spcPts val="0"/>
                        </a:spcBef>
                        <a:spcAft>
                          <a:spcPts val="0"/>
                        </a:spcAft>
                      </a:pPr>
                      <a:r>
                        <a:rPr lang="en-US" sz="1000" dirty="0">
                          <a:effectLst/>
                          <a:latin typeface="Segoe UI" panose="020B0502040204020203" pitchFamily="34" charset="0"/>
                        </a:rPr>
                        <a:t>Dyn365E For CstmrSrvcGVCN Shared Subs VL Qlfd Offer User for CRMOL Basic</a:t>
                      </a:r>
                    </a:p>
                  </a:txBody>
                  <a:tcPr marL="50800" marR="50800" marT="50800" marB="50800"/>
                </a:tc>
                <a:tc>
                  <a:txBody>
                    <a:bodyPr/>
                    <a:lstStyle/>
                    <a:p>
                      <a:pPr marL="0" marR="0" fontAlgn="t">
                        <a:spcBef>
                          <a:spcPts val="0"/>
                        </a:spcBef>
                        <a:spcAft>
                          <a:spcPts val="0"/>
                        </a:spcAft>
                      </a:pPr>
                      <a:r>
                        <a:rPr lang="en-US" sz="1000" dirty="0">
                          <a:effectLst/>
                          <a:latin typeface="Segoe UI" panose="020B0502040204020203" pitchFamily="34" charset="0"/>
                        </a:rPr>
                        <a:t>DE9-00004</a:t>
                      </a:r>
                    </a:p>
                  </a:txBody>
                  <a:tcPr marL="50800" marR="50800" marT="50800" marB="50800"/>
                </a:tc>
                <a:extLst>
                  <a:ext uri="{0D108BD9-81ED-4DB2-BD59-A6C34878D82A}">
                    <a16:rowId xmlns:a16="http://schemas.microsoft.com/office/drawing/2014/main" val="617358552"/>
                  </a:ext>
                </a:extLst>
              </a:tr>
              <a:tr h="370840">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Pro  USL - Sales Productivity</a:t>
                      </a: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nb-NO" sz="1000" kern="1200" dirty="0">
                          <a:solidFill>
                            <a:schemeClr val="dk1"/>
                          </a:solidFill>
                          <a:effectLst/>
                          <a:latin typeface="Segoe UI Semibold" panose="020B0702040204020203" pitchFamily="34" charset="0"/>
                          <a:ea typeface="+mn-ea"/>
                          <a:cs typeface="+mn-cs"/>
                        </a:rPr>
                        <a:t>Dynamics 365 for Enterprise Plan 1</a:t>
                      </a: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kern="1200" dirty="0">
                          <a:solidFill>
                            <a:schemeClr val="dk1"/>
                          </a:solidFill>
                          <a:effectLst/>
                          <a:latin typeface="Segoe UI Semibold" panose="020B0702040204020203" pitchFamily="34" charset="0"/>
                          <a:ea typeface="+mn-ea"/>
                          <a:cs typeface="+mn-cs"/>
                        </a:rPr>
                        <a:t>Dyn365E Plan 1</a:t>
                      </a:r>
                      <a:r>
                        <a:rPr lang="en-US" sz="1000" kern="1200" baseline="0" dirty="0">
                          <a:solidFill>
                            <a:schemeClr val="dk1"/>
                          </a:solidFill>
                          <a:effectLst/>
                          <a:latin typeface="Segoe UI Semibold" panose="020B0702040204020203" pitchFamily="34" charset="0"/>
                          <a:ea typeface="+mn-ea"/>
                          <a:cs typeface="+mn-cs"/>
                        </a:rPr>
                        <a:t> for CRMOL PRO to O365</a:t>
                      </a:r>
                      <a:endParaRPr lang="en-US" sz="1000" kern="1200" dirty="0">
                        <a:solidFill>
                          <a:schemeClr val="dk1"/>
                        </a:solidFill>
                        <a:effectLst/>
                        <a:latin typeface="Segoe UI Semibold" panose="020B0702040204020203" pitchFamily="34" charset="0"/>
                        <a:ea typeface="+mn-ea"/>
                        <a:cs typeface="+mn-cs"/>
                      </a:endParaRP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kern="1200" dirty="0">
                          <a:solidFill>
                            <a:schemeClr val="dk1"/>
                          </a:solidFill>
                          <a:effectLst/>
                          <a:latin typeface="Segoe UI Semibold" panose="020B0702040204020203" pitchFamily="34" charset="0"/>
                          <a:ea typeface="+mn-ea"/>
                          <a:cs typeface="+mn-cs"/>
                        </a:rPr>
                        <a:t>Dyn365EP1GOVCON ShrdSvr ALNG SubsVL MVL QlfdOffer PerUsr CRMProtoO365</a:t>
                      </a: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kern="1200" dirty="0">
                          <a:solidFill>
                            <a:schemeClr val="dk1"/>
                          </a:solidFill>
                          <a:effectLst/>
                          <a:latin typeface="Segoe UI Semibold" panose="020B0702040204020203" pitchFamily="34" charset="0"/>
                          <a:ea typeface="+mn-ea"/>
                          <a:cs typeface="+mn-cs"/>
                        </a:rPr>
                        <a:t>DFL-00009</a:t>
                      </a:r>
                    </a:p>
                  </a:txBody>
                  <a:tcPr marL="50800" marR="50800" marT="50800" marB="50800" anchor="ctr"/>
                </a:tc>
                <a:extLst>
                  <a:ext uri="{0D108BD9-81ED-4DB2-BD59-A6C34878D82A}">
                    <a16:rowId xmlns:a16="http://schemas.microsoft.com/office/drawing/2014/main" val="3190913241"/>
                  </a:ext>
                </a:extLst>
              </a:tr>
              <a:tr h="370840">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Pro  USL - Sales Productivity</a:t>
                      </a: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Dynamics 365 for Customer Service</a:t>
                      </a: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Dyn365E For Customer Service CRMOL PRO to O365</a:t>
                      </a: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Dyn365EForCustmrSrvcGOVCON ShrdSvr ALNG SubsVL Qlfd PerUsr CRMProtoO365</a:t>
                      </a: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DE9-00006</a:t>
                      </a:r>
                    </a:p>
                  </a:txBody>
                  <a:tcPr marL="50800" marR="50800" marT="50800" marB="50800" anchor="ctr"/>
                </a:tc>
                <a:extLst>
                  <a:ext uri="{0D108BD9-81ED-4DB2-BD59-A6C34878D82A}">
                    <a16:rowId xmlns:a16="http://schemas.microsoft.com/office/drawing/2014/main" val="397736123"/>
                  </a:ext>
                </a:extLst>
              </a:tr>
              <a:tr h="370840">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Pro  USL - Sales Productivity</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Dynamics 365 for Sales</a:t>
                      </a: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Dyn365E For Sales GOVCON CRMOL</a:t>
                      </a:r>
                      <a:r>
                        <a:rPr lang="en-US" sz="1000" baseline="0" dirty="0">
                          <a:effectLst/>
                          <a:latin typeface="Segoe UI" panose="020B0502040204020203" pitchFamily="34" charset="0"/>
                        </a:rPr>
                        <a:t> PRO to O365</a:t>
                      </a:r>
                      <a:endParaRPr lang="en-US" sz="1000" dirty="0">
                        <a:effectLst/>
                        <a:latin typeface="Segoe UI" panose="020B0502040204020203" pitchFamily="34" charset="0"/>
                      </a:endParaRP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Dyn365EForSalesGOVCON ShrdSvr ALNG SubsVL MVL Qlfd PerUsr CRMProtoO365</a:t>
                      </a: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DGT-00006</a:t>
                      </a:r>
                    </a:p>
                  </a:txBody>
                  <a:tcPr marL="50800" marR="50800" marT="50800" marB="50800" anchor="ctr"/>
                </a:tc>
                <a:extLst>
                  <a:ext uri="{0D108BD9-81ED-4DB2-BD59-A6C34878D82A}">
                    <a16:rowId xmlns:a16="http://schemas.microsoft.com/office/drawing/2014/main" val="3919297582"/>
                  </a:ext>
                </a:extLst>
              </a:tr>
            </a:tbl>
          </a:graphicData>
        </a:graphic>
      </p:graphicFrame>
    </p:spTree>
    <p:extLst>
      <p:ext uri="{BB962C8B-B14F-4D97-AF65-F5344CB8AC3E}">
        <p14:creationId xmlns:p14="http://schemas.microsoft.com/office/powerpoint/2010/main" val="366700062"/>
      </p:ext>
    </p:extLst>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0693" y="374969"/>
            <a:ext cx="5627359" cy="428335"/>
          </a:xfrm>
        </p:spPr>
        <p:txBody>
          <a:bodyPr/>
          <a:lstStyle/>
          <a:p>
            <a:r>
              <a:rPr lang="en-US" sz="2000" dirty="0"/>
              <a:t>CRM Online Customers in CSP  -  Corporate</a:t>
            </a:r>
          </a:p>
        </p:txBody>
      </p:sp>
      <p:graphicFrame>
        <p:nvGraphicFramePr>
          <p:cNvPr id="7" name="Table 6"/>
          <p:cNvGraphicFramePr>
            <a:graphicFrameLocks noGrp="1"/>
          </p:cNvGraphicFramePr>
          <p:nvPr>
            <p:extLst/>
          </p:nvPr>
        </p:nvGraphicFramePr>
        <p:xfrm>
          <a:off x="820607" y="1189049"/>
          <a:ext cx="10083827" cy="4663440"/>
        </p:xfrm>
        <a:graphic>
          <a:graphicData uri="http://schemas.openxmlformats.org/drawingml/2006/table">
            <a:tbl>
              <a:tblPr firstRow="1" bandRow="1">
                <a:tableStyleId>{93296810-A885-4BE3-A3E7-6D5BEEA58F35}</a:tableStyleId>
              </a:tblPr>
              <a:tblGrid>
                <a:gridCol w="2563528">
                  <a:extLst>
                    <a:ext uri="{9D8B030D-6E8A-4147-A177-3AD203B41FA5}">
                      <a16:colId xmlns:a16="http://schemas.microsoft.com/office/drawing/2014/main" val="505210117"/>
                    </a:ext>
                  </a:extLst>
                </a:gridCol>
                <a:gridCol w="2683379">
                  <a:extLst>
                    <a:ext uri="{9D8B030D-6E8A-4147-A177-3AD203B41FA5}">
                      <a16:colId xmlns:a16="http://schemas.microsoft.com/office/drawing/2014/main" val="1886461923"/>
                    </a:ext>
                  </a:extLst>
                </a:gridCol>
                <a:gridCol w="4836920">
                  <a:extLst>
                    <a:ext uri="{9D8B030D-6E8A-4147-A177-3AD203B41FA5}">
                      <a16:colId xmlns:a16="http://schemas.microsoft.com/office/drawing/2014/main" val="4284112031"/>
                    </a:ext>
                  </a:extLst>
                </a:gridCol>
              </a:tblGrid>
              <a:tr h="370840">
                <a:tc>
                  <a:txBody>
                    <a:bodyPr/>
                    <a:lstStyle/>
                    <a:p>
                      <a:pPr marL="0" marR="0" fontAlgn="t">
                        <a:spcBef>
                          <a:spcPts val="0"/>
                        </a:spcBef>
                        <a:spcAft>
                          <a:spcPts val="0"/>
                        </a:spcAft>
                      </a:pPr>
                      <a:r>
                        <a:rPr lang="en-US" sz="1000" dirty="0">
                          <a:effectLst/>
                        </a:rPr>
                        <a:t>Existing User License</a:t>
                      </a:r>
                      <a:endParaRPr lang="en-US" sz="1000" dirty="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000">
                          <a:effectLst/>
                        </a:rPr>
                        <a:t>New User License</a:t>
                      </a:r>
                      <a:endParaRPr lang="en-US" sz="100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000">
                          <a:effectLst/>
                        </a:rPr>
                        <a:t>Offer Description</a:t>
                      </a:r>
                      <a:endParaRPr lang="en-US" sz="1000">
                        <a:effectLst/>
                        <a:latin typeface="Segoe UI Semibold" panose="020B0702040204020203" pitchFamily="34" charset="0"/>
                      </a:endParaRPr>
                    </a:p>
                  </a:txBody>
                  <a:tcPr marL="50800" marR="50800" marT="50800" marB="50800"/>
                </a:tc>
                <a:extLst>
                  <a:ext uri="{0D108BD9-81ED-4DB2-BD59-A6C34878D82A}">
                    <a16:rowId xmlns:a16="http://schemas.microsoft.com/office/drawing/2014/main" val="1529148321"/>
                  </a:ext>
                </a:extLst>
              </a:tr>
              <a:tr h="370840">
                <a:tc>
                  <a:txBody>
                    <a:bodyPr/>
                    <a:lstStyle/>
                    <a:p>
                      <a:pPr marL="0" marR="0" algn="l" fontAlgn="t">
                        <a:spcBef>
                          <a:spcPts val="0"/>
                        </a:spcBef>
                        <a:spcAft>
                          <a:spcPts val="0"/>
                        </a:spcAft>
                      </a:pPr>
                      <a:r>
                        <a:rPr lang="en-US" sz="1000" dirty="0">
                          <a:effectLst/>
                        </a:rPr>
                        <a:t>Professional USL </a:t>
                      </a:r>
                      <a:endParaRPr lang="en-US" sz="1000" dirty="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Enterprise</a:t>
                      </a:r>
                      <a:r>
                        <a:rPr lang="en-US" sz="1000" dirty="0">
                          <a:effectLst/>
                          <a:latin typeface="Segoe UI Semibold" panose="020B0702040204020203" pitchFamily="34" charset="0"/>
                          <a:cs typeface="Segoe UI Semibold" panose="020B0702040204020203" pitchFamily="34" charset="0"/>
                        </a:rPr>
                        <a:t> Plan 1</a:t>
                      </a:r>
                    </a:p>
                  </a:txBody>
                  <a:tcPr marL="50800" marR="50800" marT="50800" marB="50800" anchor="ct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Enterprise Edition Plan 1 for CRMOL Professional (Qualified Offer)</a:t>
                      </a:r>
                    </a:p>
                  </a:txBody>
                  <a:tcPr marL="50800" marR="50800" marT="50800" marB="50800" anchor="ctr"/>
                </a:tc>
                <a:extLst>
                  <a:ext uri="{0D108BD9-81ED-4DB2-BD59-A6C34878D82A}">
                    <a16:rowId xmlns:a16="http://schemas.microsoft.com/office/drawing/2014/main" val="466339008"/>
                  </a:ext>
                </a:extLst>
              </a:tr>
              <a:tr h="370840">
                <a:tc>
                  <a:txBody>
                    <a:bodyPr/>
                    <a:lstStyle/>
                    <a:p>
                      <a:pPr marL="0" marR="0" algn="l" fontAlgn="t">
                        <a:spcBef>
                          <a:spcPts val="0"/>
                        </a:spcBef>
                        <a:spcAft>
                          <a:spcPts val="0"/>
                        </a:spcAft>
                      </a:pPr>
                      <a:r>
                        <a:rPr lang="en-US" sz="1000" dirty="0">
                          <a:effectLst/>
                        </a:rPr>
                        <a:t>Professional USL</a:t>
                      </a:r>
                      <a:endParaRPr lang="en-US" sz="1000" dirty="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dirty="0">
                          <a:effectLst/>
                        </a:rPr>
                        <a:t>Dynamics 365 for Customer Service</a:t>
                      </a:r>
                      <a:endParaRPr lang="en-US" sz="1000" dirty="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dirty="0">
                          <a:effectLst/>
                        </a:rPr>
                        <a:t>Dynamics 365 for Customer Service, Enterprise Edition for CRMOL Professional (Qualified Offer)</a:t>
                      </a:r>
                      <a:endParaRPr lang="en-US" sz="1000" dirty="0">
                        <a:effectLst/>
                        <a:latin typeface="Segoe UI" panose="020B0502040204020203" pitchFamily="34" charset="0"/>
                      </a:endParaRPr>
                    </a:p>
                  </a:txBody>
                  <a:tcPr marL="50800" marR="50800" marT="50800" marB="50800" anchor="ctr"/>
                </a:tc>
                <a:extLst>
                  <a:ext uri="{0D108BD9-81ED-4DB2-BD59-A6C34878D82A}">
                    <a16:rowId xmlns:a16="http://schemas.microsoft.com/office/drawing/2014/main" val="941976500"/>
                  </a:ext>
                </a:extLst>
              </a:tr>
              <a:tr h="370840">
                <a:tc>
                  <a:txBody>
                    <a:bodyPr/>
                    <a:lstStyle/>
                    <a:p>
                      <a:pPr marL="0" marR="0" algn="l" fontAlgn="t">
                        <a:spcBef>
                          <a:spcPts val="0"/>
                        </a:spcBef>
                        <a:spcAft>
                          <a:spcPts val="0"/>
                        </a:spcAft>
                      </a:pPr>
                      <a:r>
                        <a:rPr lang="en-US" sz="1000" dirty="0">
                          <a:effectLst/>
                        </a:rPr>
                        <a:t>Professional USL</a:t>
                      </a:r>
                      <a:endParaRPr lang="en-US" sz="1000" dirty="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dirty="0">
                          <a:effectLst/>
                        </a:rPr>
                        <a:t>Dynamics 365 for Sales</a:t>
                      </a:r>
                      <a:endParaRPr lang="en-US" sz="1000" dirty="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dirty="0">
                          <a:effectLst/>
                        </a:rPr>
                        <a:t>Dynamics 365 for Sales, Enterprise Edition for CRMOL Professional (Qualified Offer)</a:t>
                      </a:r>
                      <a:endParaRPr lang="en-US" sz="1000" dirty="0">
                        <a:effectLst/>
                        <a:latin typeface="Segoe UI" panose="020B0502040204020203" pitchFamily="34" charset="0"/>
                      </a:endParaRPr>
                    </a:p>
                  </a:txBody>
                  <a:tcPr marL="50800" marR="50800" marT="50800" marB="50800" anchor="ctr"/>
                </a:tc>
                <a:extLst>
                  <a:ext uri="{0D108BD9-81ED-4DB2-BD59-A6C34878D82A}">
                    <a16:rowId xmlns:a16="http://schemas.microsoft.com/office/drawing/2014/main" val="4067456036"/>
                  </a:ext>
                </a:extLst>
              </a:tr>
              <a:tr h="370840">
                <a:tc>
                  <a:txBody>
                    <a:bodyPr/>
                    <a:lstStyle/>
                    <a:p>
                      <a:pPr marL="0" marR="0" algn="l" fontAlgn="t">
                        <a:spcBef>
                          <a:spcPts val="0"/>
                        </a:spcBef>
                        <a:spcAft>
                          <a:spcPts val="0"/>
                        </a:spcAft>
                      </a:pPr>
                      <a:r>
                        <a:rPr lang="en-US" sz="1000">
                          <a:effectLst/>
                        </a:rPr>
                        <a:t>Basic  + Field Service Add-on</a:t>
                      </a:r>
                      <a:endParaRPr lang="en-US" sz="100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a:effectLst/>
                        </a:rPr>
                        <a:t>Dynamics 365 for Field Service</a:t>
                      </a:r>
                      <a:endParaRPr lang="en-US" sz="100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dirty="0">
                          <a:effectLst/>
                        </a:rPr>
                        <a:t>Dynamics 365 for Field Service, Enterprise Edition for CRMOL Basic + Field </a:t>
                      </a:r>
                      <a:r>
                        <a:rPr lang="en-US" sz="1000" dirty="0" err="1">
                          <a:effectLst/>
                        </a:rPr>
                        <a:t>Serivce</a:t>
                      </a:r>
                      <a:r>
                        <a:rPr lang="en-US" sz="1000" dirty="0">
                          <a:effectLst/>
                        </a:rPr>
                        <a:t> Add-On (Qualified Offer)</a:t>
                      </a:r>
                      <a:endParaRPr lang="en-US" sz="1000" dirty="0">
                        <a:effectLst/>
                        <a:latin typeface="Segoe UI" panose="020B0502040204020203" pitchFamily="34" charset="0"/>
                      </a:endParaRPr>
                    </a:p>
                  </a:txBody>
                  <a:tcPr marL="50800" marR="50800" marT="50800" marB="50800" anchor="ctr"/>
                </a:tc>
                <a:extLst>
                  <a:ext uri="{0D108BD9-81ED-4DB2-BD59-A6C34878D82A}">
                    <a16:rowId xmlns:a16="http://schemas.microsoft.com/office/drawing/2014/main" val="2913595098"/>
                  </a:ext>
                </a:extLst>
              </a:tr>
              <a:tr h="370840">
                <a:tc>
                  <a:txBody>
                    <a:bodyPr/>
                    <a:lstStyle/>
                    <a:p>
                      <a:pPr marL="0" marR="0" algn="l" fontAlgn="t">
                        <a:spcBef>
                          <a:spcPts val="0"/>
                        </a:spcBef>
                        <a:spcAft>
                          <a:spcPts val="0"/>
                        </a:spcAft>
                      </a:pPr>
                      <a:r>
                        <a:rPr lang="en-US" sz="1000">
                          <a:effectLst/>
                        </a:rPr>
                        <a:t>Basic + Project Service Automation Add-on</a:t>
                      </a:r>
                      <a:endParaRPr lang="en-US" sz="100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a:effectLst/>
                        </a:rPr>
                        <a:t>Dynamics 365 for Project Service Automation</a:t>
                      </a:r>
                      <a:endParaRPr lang="en-US" sz="100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dirty="0">
                          <a:effectLst/>
                        </a:rPr>
                        <a:t>Dynamics 365 for Project Service Automation, Enterprise Edition for CRMOL Basic + Project Service Add-On (Qualified Offer)</a:t>
                      </a:r>
                      <a:endParaRPr lang="en-US" sz="1000" dirty="0">
                        <a:effectLst/>
                        <a:latin typeface="Segoe UI" panose="020B0502040204020203" pitchFamily="34" charset="0"/>
                      </a:endParaRPr>
                    </a:p>
                  </a:txBody>
                  <a:tcPr marL="50800" marR="50800" marT="50800" marB="50800" anchor="ctr"/>
                </a:tc>
                <a:extLst>
                  <a:ext uri="{0D108BD9-81ED-4DB2-BD59-A6C34878D82A}">
                    <a16:rowId xmlns:a16="http://schemas.microsoft.com/office/drawing/2014/main" val="4278441185"/>
                  </a:ext>
                </a:extLst>
              </a:tr>
              <a:tr h="370840">
                <a:tc>
                  <a:txBody>
                    <a:bodyPr/>
                    <a:lstStyle/>
                    <a:p>
                      <a:pPr marL="0" marR="0" algn="l" fontAlgn="t">
                        <a:spcBef>
                          <a:spcPts val="0"/>
                        </a:spcBef>
                        <a:spcAft>
                          <a:spcPts val="0"/>
                        </a:spcAft>
                      </a:pPr>
                      <a:r>
                        <a:rPr lang="en-US" sz="1000">
                          <a:effectLst/>
                        </a:rPr>
                        <a:t>Basic USL</a:t>
                      </a:r>
                      <a:endParaRPr lang="en-US" sz="100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Dynamics 365 for Enterprise Plan 1</a:t>
                      </a:r>
                    </a:p>
                  </a:txBody>
                  <a:tcPr marL="50800" marR="50800" marT="50800" marB="50800" anchor="ctr"/>
                </a:tc>
                <a:tc>
                  <a:txBody>
                    <a:bodyPr/>
                    <a:lstStyle/>
                    <a:p>
                      <a:pPr marL="0" marR="0" algn="l" fontAlgn="t">
                        <a:spcBef>
                          <a:spcPts val="0"/>
                        </a:spcBef>
                        <a:spcAft>
                          <a:spcPts val="0"/>
                        </a:spcAft>
                      </a:pP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Dynamics 365 Enterprise Edition Plan 1 for CRMOL Basic (Qualified Offer)</a:t>
                      </a:r>
                    </a:p>
                  </a:txBody>
                  <a:tcPr marL="50800" marR="50800" marT="50800" marB="50800" anchor="ctr"/>
                </a:tc>
                <a:extLst>
                  <a:ext uri="{0D108BD9-81ED-4DB2-BD59-A6C34878D82A}">
                    <a16:rowId xmlns:a16="http://schemas.microsoft.com/office/drawing/2014/main" val="1844750420"/>
                  </a:ext>
                </a:extLst>
              </a:tr>
              <a:tr h="370840">
                <a:tc>
                  <a:txBody>
                    <a:bodyPr/>
                    <a:lstStyle/>
                    <a:p>
                      <a:pPr marL="0" marR="0" algn="l" fontAlgn="t">
                        <a:spcBef>
                          <a:spcPts val="0"/>
                        </a:spcBef>
                        <a:spcAft>
                          <a:spcPts val="0"/>
                        </a:spcAft>
                      </a:pPr>
                      <a:r>
                        <a:rPr lang="en-US" sz="1000">
                          <a:effectLst/>
                        </a:rPr>
                        <a:t>Basic USL</a:t>
                      </a:r>
                      <a:endParaRPr lang="en-US" sz="100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dirty="0">
                          <a:effectLst/>
                        </a:rPr>
                        <a:t>Dynamics 365 for Sales</a:t>
                      </a:r>
                      <a:endParaRPr lang="en-US" sz="1000" dirty="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dirty="0">
                          <a:effectLst/>
                        </a:rPr>
                        <a:t>Dynamics 365 for Sales, Enterprise Edition for CRMOL Basic (Qualified Offer)</a:t>
                      </a:r>
                      <a:endParaRPr lang="en-US" sz="1000" dirty="0">
                        <a:effectLst/>
                        <a:latin typeface="Segoe UI" panose="020B0502040204020203" pitchFamily="34" charset="0"/>
                      </a:endParaRPr>
                    </a:p>
                  </a:txBody>
                  <a:tcPr marL="50800" marR="50800" marT="50800" marB="50800" anchor="ctr"/>
                </a:tc>
                <a:extLst>
                  <a:ext uri="{0D108BD9-81ED-4DB2-BD59-A6C34878D82A}">
                    <a16:rowId xmlns:a16="http://schemas.microsoft.com/office/drawing/2014/main" val="633029697"/>
                  </a:ext>
                </a:extLst>
              </a:tr>
              <a:tr h="370840">
                <a:tc>
                  <a:txBody>
                    <a:bodyPr/>
                    <a:lstStyle/>
                    <a:p>
                      <a:pPr marL="0" marR="0" algn="l" fontAlgn="t">
                        <a:spcBef>
                          <a:spcPts val="0"/>
                        </a:spcBef>
                        <a:spcAft>
                          <a:spcPts val="0"/>
                        </a:spcAft>
                      </a:pPr>
                      <a:r>
                        <a:rPr lang="en-US" sz="1000">
                          <a:effectLst/>
                        </a:rPr>
                        <a:t>Basic USL</a:t>
                      </a:r>
                      <a:endParaRPr lang="en-US" sz="100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a:effectLst/>
                        </a:rPr>
                        <a:t>Dynamics 365 for Customer Service</a:t>
                      </a:r>
                      <a:endParaRPr lang="en-US" sz="100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dirty="0">
                          <a:effectLst/>
                        </a:rPr>
                        <a:t>Dynamics 365 for Customer Service, Enterprise Edition for CRMOL Basic (Qualified Offer)</a:t>
                      </a:r>
                      <a:endParaRPr lang="en-US" sz="1000" dirty="0">
                        <a:effectLst/>
                        <a:latin typeface="Segoe UI" panose="020B0502040204020203" pitchFamily="34" charset="0"/>
                      </a:endParaRPr>
                    </a:p>
                  </a:txBody>
                  <a:tcPr marL="50800" marR="50800" marT="50800" marB="50800" anchor="ctr"/>
                </a:tc>
                <a:extLst>
                  <a:ext uri="{0D108BD9-81ED-4DB2-BD59-A6C34878D82A}">
                    <a16:rowId xmlns:a16="http://schemas.microsoft.com/office/drawing/2014/main" val="617358552"/>
                  </a:ext>
                </a:extLst>
              </a:tr>
              <a:tr h="370840">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Pro  USL - Sales Productivity</a:t>
                      </a:r>
                    </a:p>
                  </a:txBody>
                  <a:tcPr marL="50800" marR="50800" marT="50800" marB="50800" anchor="ctr"/>
                </a:tc>
                <a:tc>
                  <a:txBody>
                    <a:bodyPr/>
                    <a:lstStyle/>
                    <a:p>
                      <a:pPr marL="0" marR="0" algn="l" fontAlgn="t">
                        <a:spcBef>
                          <a:spcPts val="0"/>
                        </a:spcBef>
                        <a:spcAft>
                          <a:spcPts val="0"/>
                        </a:spcAft>
                      </a:pPr>
                      <a:r>
                        <a:rPr lang="nb-NO" sz="1000" kern="1200" dirty="0">
                          <a:solidFill>
                            <a:schemeClr val="dk1"/>
                          </a:solidFill>
                          <a:effectLst/>
                          <a:latin typeface="Segoe UI Semibold" panose="020B0702040204020203" pitchFamily="34" charset="0"/>
                          <a:ea typeface="+mn-ea"/>
                          <a:cs typeface="Segoe UI Semibold" panose="020B0702040204020203" pitchFamily="34" charset="0"/>
                        </a:rPr>
                        <a:t>Dynamics 365 for Enterprise Plan 1</a:t>
                      </a:r>
                    </a:p>
                  </a:txBody>
                  <a:tcPr marL="50800" marR="50800" marT="50800" marB="50800" anchor="ctr"/>
                </a:tc>
                <a:tc>
                  <a:txBody>
                    <a:bodyPr/>
                    <a:lstStyle/>
                    <a:p>
                      <a:pPr marL="0" marR="0" algn="l" fontAlgn="t">
                        <a:spcBef>
                          <a:spcPts val="0"/>
                        </a:spcBef>
                        <a:spcAft>
                          <a:spcPts val="0"/>
                        </a:spcAft>
                      </a:pPr>
                      <a:r>
                        <a:rPr lang="en-US" sz="1000" kern="1200" dirty="0">
                          <a:solidFill>
                            <a:schemeClr val="dk1"/>
                          </a:solidFill>
                          <a:effectLst/>
                          <a:latin typeface="Segoe UI Semibold" panose="020B0702040204020203" pitchFamily="34" charset="0"/>
                          <a:ea typeface="+mn-ea"/>
                          <a:cs typeface="+mn-cs"/>
                        </a:rPr>
                        <a:t>Dynamics 365 Enterprise Edition Plan 1 - Tier 1 Transition Offer for CRMOL Pro Add-On to O365 Users</a:t>
                      </a:r>
                    </a:p>
                  </a:txBody>
                  <a:tcPr marL="50800" marR="50800" marT="50800" marB="50800" anchor="ctr"/>
                </a:tc>
                <a:extLst>
                  <a:ext uri="{0D108BD9-81ED-4DB2-BD59-A6C34878D82A}">
                    <a16:rowId xmlns:a16="http://schemas.microsoft.com/office/drawing/2014/main" val="2534405848"/>
                  </a:ext>
                </a:extLst>
              </a:tr>
              <a:tr h="370840">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Pro  USL - Sales Productivity</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Dynamics 365 for Customer Service</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Dynamics 365 for Customer Service, Enterprise Edition Transition Offer for CRMOL Pro Add-On to O365 Users</a:t>
                      </a:r>
                    </a:p>
                  </a:txBody>
                  <a:tcPr marL="50800" marR="50800" marT="50800" marB="50800" anchor="ctr"/>
                </a:tc>
                <a:extLst>
                  <a:ext uri="{0D108BD9-81ED-4DB2-BD59-A6C34878D82A}">
                    <a16:rowId xmlns:a16="http://schemas.microsoft.com/office/drawing/2014/main" val="1044130621"/>
                  </a:ext>
                </a:extLst>
              </a:tr>
              <a:tr h="370840">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Pro  USL - Sales Productivity</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Dynamics 365 for Sales</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Dynamics 365 for Sales, Transition Offer for CRMOL Pro Add-On to O365 Users</a:t>
                      </a:r>
                    </a:p>
                  </a:txBody>
                  <a:tcPr marL="50800" marR="50800" marT="50800" marB="50800" anchor="ctr"/>
                </a:tc>
                <a:extLst>
                  <a:ext uri="{0D108BD9-81ED-4DB2-BD59-A6C34878D82A}">
                    <a16:rowId xmlns:a16="http://schemas.microsoft.com/office/drawing/2014/main" val="2602232942"/>
                  </a:ext>
                </a:extLst>
              </a:tr>
            </a:tbl>
          </a:graphicData>
        </a:graphic>
      </p:graphicFrame>
    </p:spTree>
    <p:extLst>
      <p:ext uri="{BB962C8B-B14F-4D97-AF65-F5344CB8AC3E}">
        <p14:creationId xmlns:p14="http://schemas.microsoft.com/office/powerpoint/2010/main" val="2971721612"/>
      </p:ext>
    </p:extLst>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7426" y="409153"/>
            <a:ext cx="5627359" cy="428335"/>
          </a:xfrm>
        </p:spPr>
        <p:txBody>
          <a:bodyPr/>
          <a:lstStyle/>
          <a:p>
            <a:r>
              <a:rPr lang="en-US" sz="2000" dirty="0"/>
              <a:t>CRM Online Customers in CSP  -  Faculty</a:t>
            </a:r>
          </a:p>
        </p:txBody>
      </p:sp>
      <p:graphicFrame>
        <p:nvGraphicFramePr>
          <p:cNvPr id="7" name="Table 6"/>
          <p:cNvGraphicFramePr>
            <a:graphicFrameLocks noGrp="1"/>
          </p:cNvGraphicFramePr>
          <p:nvPr>
            <p:extLst/>
          </p:nvPr>
        </p:nvGraphicFramePr>
        <p:xfrm>
          <a:off x="969947" y="1232624"/>
          <a:ext cx="9900302" cy="4841240"/>
        </p:xfrm>
        <a:graphic>
          <a:graphicData uri="http://schemas.openxmlformats.org/drawingml/2006/table">
            <a:tbl>
              <a:tblPr firstRow="1" bandRow="1">
                <a:tableStyleId>{93296810-A885-4BE3-A3E7-6D5BEEA58F35}</a:tableStyleId>
              </a:tblPr>
              <a:tblGrid>
                <a:gridCol w="2622967">
                  <a:extLst>
                    <a:ext uri="{9D8B030D-6E8A-4147-A177-3AD203B41FA5}">
                      <a16:colId xmlns:a16="http://schemas.microsoft.com/office/drawing/2014/main" val="505210117"/>
                    </a:ext>
                  </a:extLst>
                </a:gridCol>
                <a:gridCol w="3108087">
                  <a:extLst>
                    <a:ext uri="{9D8B030D-6E8A-4147-A177-3AD203B41FA5}">
                      <a16:colId xmlns:a16="http://schemas.microsoft.com/office/drawing/2014/main" val="1886461923"/>
                    </a:ext>
                  </a:extLst>
                </a:gridCol>
                <a:gridCol w="4169248">
                  <a:extLst>
                    <a:ext uri="{9D8B030D-6E8A-4147-A177-3AD203B41FA5}">
                      <a16:colId xmlns:a16="http://schemas.microsoft.com/office/drawing/2014/main" val="4284112031"/>
                    </a:ext>
                  </a:extLst>
                </a:gridCol>
              </a:tblGrid>
              <a:tr h="370840">
                <a:tc>
                  <a:txBody>
                    <a:bodyPr/>
                    <a:lstStyle/>
                    <a:p>
                      <a:pPr marL="0" marR="0"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Existing User License</a:t>
                      </a:r>
                    </a:p>
                  </a:txBody>
                  <a:tcPr marL="50800" marR="50800" marT="50800" marB="50800"/>
                </a:tc>
                <a:tc>
                  <a:txBody>
                    <a:bodyPr/>
                    <a:lstStyle/>
                    <a:p>
                      <a:pPr marL="0" marR="0"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New User License</a:t>
                      </a:r>
                    </a:p>
                  </a:txBody>
                  <a:tcPr marL="50800" marR="50800" marT="50800" marB="50800"/>
                </a:tc>
                <a:tc>
                  <a:txBody>
                    <a:bodyPr/>
                    <a:lstStyle/>
                    <a:p>
                      <a:pPr marL="0" marR="0" fontAlgn="t">
                        <a:spcBef>
                          <a:spcPts val="0"/>
                        </a:spcBef>
                        <a:spcAft>
                          <a:spcPts val="0"/>
                        </a:spcAft>
                      </a:pPr>
                      <a:r>
                        <a:rPr lang="en-US" sz="1000">
                          <a:effectLst/>
                          <a:latin typeface="Segoe UI Semibold" panose="020B0702040204020203" pitchFamily="34" charset="0"/>
                          <a:cs typeface="Segoe UI Semibold" panose="020B0702040204020203" pitchFamily="34" charset="0"/>
                        </a:rPr>
                        <a:t>Offer Description</a:t>
                      </a:r>
                    </a:p>
                  </a:txBody>
                  <a:tcPr marL="50800" marR="50800" marT="50800" marB="50800"/>
                </a:tc>
                <a:extLst>
                  <a:ext uri="{0D108BD9-81ED-4DB2-BD59-A6C34878D82A}">
                    <a16:rowId xmlns:a16="http://schemas.microsoft.com/office/drawing/2014/main" val="1529148321"/>
                  </a:ext>
                </a:extLst>
              </a:tr>
              <a:tr h="370840">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Professional USL </a:t>
                      </a:r>
                    </a:p>
                  </a:txBody>
                  <a:tcPr marL="50800" marR="50800" marT="50800" marB="50800" anchor="ct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Enterprise Plan 1</a:t>
                      </a:r>
                    </a:p>
                  </a:txBody>
                  <a:tcPr marL="50800" marR="50800" marT="50800" marB="50800" anchor="ct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Enterprise Edition Plan 1 for CRMOL Professional (Qualified Offer) for Faculty</a:t>
                      </a:r>
                    </a:p>
                  </a:txBody>
                  <a:tcPr marL="50800" marR="50800" marT="50800" marB="50800" anchor="ctr"/>
                </a:tc>
                <a:extLst>
                  <a:ext uri="{0D108BD9-81ED-4DB2-BD59-A6C34878D82A}">
                    <a16:rowId xmlns:a16="http://schemas.microsoft.com/office/drawing/2014/main" val="466339008"/>
                  </a:ext>
                </a:extLst>
              </a:tr>
              <a:tr h="370840">
                <a:tc>
                  <a:txBody>
                    <a:bodyPr/>
                    <a:lstStyle/>
                    <a:p>
                      <a:pPr marL="0" marR="0" algn="l" fontAlgn="t">
                        <a:spcBef>
                          <a:spcPts val="0"/>
                        </a:spcBef>
                        <a:spcAft>
                          <a:spcPts val="0"/>
                        </a:spcAft>
                      </a:pPr>
                      <a:r>
                        <a:rPr lang="en-US" sz="1000" dirty="0">
                          <a:effectLst/>
                        </a:rPr>
                        <a:t>Professional USL</a:t>
                      </a:r>
                      <a:endParaRPr lang="en-US" sz="1000" dirty="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dirty="0">
                          <a:effectLst/>
                        </a:rPr>
                        <a:t>Dynamics 365 for Customer Service</a:t>
                      </a:r>
                      <a:endParaRPr lang="en-US" sz="1000" dirty="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dirty="0">
                          <a:effectLst/>
                        </a:rPr>
                        <a:t>Dynamics 365 for Customer Service, Enterprise Edition for CRMOL Professional (Qualified Offer) for Faculty</a:t>
                      </a:r>
                      <a:endParaRPr lang="en-US" sz="1000" dirty="0">
                        <a:effectLst/>
                        <a:latin typeface="Segoe UI" panose="020B0502040204020203" pitchFamily="34" charset="0"/>
                      </a:endParaRPr>
                    </a:p>
                  </a:txBody>
                  <a:tcPr marL="50800" marR="50800" marT="50800" marB="50800" anchor="ctr"/>
                </a:tc>
                <a:extLst>
                  <a:ext uri="{0D108BD9-81ED-4DB2-BD59-A6C34878D82A}">
                    <a16:rowId xmlns:a16="http://schemas.microsoft.com/office/drawing/2014/main" val="941976500"/>
                  </a:ext>
                </a:extLst>
              </a:tr>
              <a:tr h="370840">
                <a:tc>
                  <a:txBody>
                    <a:bodyPr/>
                    <a:lstStyle/>
                    <a:p>
                      <a:pPr marL="0" marR="0" algn="l" fontAlgn="t">
                        <a:spcBef>
                          <a:spcPts val="0"/>
                        </a:spcBef>
                        <a:spcAft>
                          <a:spcPts val="0"/>
                        </a:spcAft>
                      </a:pPr>
                      <a:r>
                        <a:rPr lang="en-US" sz="1000" dirty="0">
                          <a:effectLst/>
                        </a:rPr>
                        <a:t>Professional USL</a:t>
                      </a:r>
                      <a:endParaRPr lang="en-US" sz="1000" dirty="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dirty="0">
                          <a:effectLst/>
                        </a:rPr>
                        <a:t>Dynamics 365 for Sales</a:t>
                      </a:r>
                      <a:endParaRPr lang="en-US" sz="1000" dirty="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dirty="0">
                          <a:effectLst/>
                        </a:rPr>
                        <a:t>Dynamics 365 for Sales, Enterprise Edition for CRMOL Professional (Qualified Offer) for Faculty</a:t>
                      </a:r>
                      <a:endParaRPr lang="en-US" sz="1000" dirty="0">
                        <a:effectLst/>
                        <a:latin typeface="Segoe UI" panose="020B0502040204020203" pitchFamily="34" charset="0"/>
                      </a:endParaRPr>
                    </a:p>
                  </a:txBody>
                  <a:tcPr marL="50800" marR="50800" marT="50800" marB="50800" anchor="ctr"/>
                </a:tc>
                <a:extLst>
                  <a:ext uri="{0D108BD9-81ED-4DB2-BD59-A6C34878D82A}">
                    <a16:rowId xmlns:a16="http://schemas.microsoft.com/office/drawing/2014/main" val="4067456036"/>
                  </a:ext>
                </a:extLst>
              </a:tr>
              <a:tr h="370840">
                <a:tc>
                  <a:txBody>
                    <a:bodyPr/>
                    <a:lstStyle/>
                    <a:p>
                      <a:pPr marL="0" marR="0" algn="l" fontAlgn="t">
                        <a:spcBef>
                          <a:spcPts val="0"/>
                        </a:spcBef>
                        <a:spcAft>
                          <a:spcPts val="0"/>
                        </a:spcAft>
                      </a:pPr>
                      <a:r>
                        <a:rPr lang="en-US" sz="1000">
                          <a:effectLst/>
                        </a:rPr>
                        <a:t>Basic  + Field Service Add-on</a:t>
                      </a:r>
                      <a:endParaRPr lang="en-US" sz="100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a:effectLst/>
                        </a:rPr>
                        <a:t>Dynamics 365 for Field Service</a:t>
                      </a:r>
                      <a:endParaRPr lang="en-US" sz="100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dirty="0">
                          <a:effectLst/>
                        </a:rPr>
                        <a:t>Dynamics 365 for Field Service, Enterprise Edition for CRMOL Basic + Field </a:t>
                      </a:r>
                      <a:r>
                        <a:rPr lang="en-US" sz="1000" dirty="0" err="1">
                          <a:effectLst/>
                        </a:rPr>
                        <a:t>Serivce</a:t>
                      </a:r>
                      <a:r>
                        <a:rPr lang="en-US" sz="1000" dirty="0">
                          <a:effectLst/>
                        </a:rPr>
                        <a:t> Add-On (Qualified Offer) for Faculty</a:t>
                      </a:r>
                      <a:endParaRPr lang="en-US" sz="1000" dirty="0">
                        <a:effectLst/>
                        <a:latin typeface="Segoe UI" panose="020B0502040204020203" pitchFamily="34" charset="0"/>
                      </a:endParaRPr>
                    </a:p>
                  </a:txBody>
                  <a:tcPr marL="50800" marR="50800" marT="50800" marB="50800" anchor="ctr"/>
                </a:tc>
                <a:extLst>
                  <a:ext uri="{0D108BD9-81ED-4DB2-BD59-A6C34878D82A}">
                    <a16:rowId xmlns:a16="http://schemas.microsoft.com/office/drawing/2014/main" val="2913595098"/>
                  </a:ext>
                </a:extLst>
              </a:tr>
              <a:tr h="370840">
                <a:tc>
                  <a:txBody>
                    <a:bodyPr/>
                    <a:lstStyle/>
                    <a:p>
                      <a:pPr marL="0" marR="0" algn="l" fontAlgn="t">
                        <a:spcBef>
                          <a:spcPts val="0"/>
                        </a:spcBef>
                        <a:spcAft>
                          <a:spcPts val="0"/>
                        </a:spcAft>
                      </a:pPr>
                      <a:r>
                        <a:rPr lang="en-US" sz="1000">
                          <a:effectLst/>
                        </a:rPr>
                        <a:t>Basic + Project Service Automation Add-on</a:t>
                      </a:r>
                      <a:endParaRPr lang="en-US" sz="100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dirty="0">
                          <a:effectLst/>
                        </a:rPr>
                        <a:t>Dynamics 365 for Project Service Automation</a:t>
                      </a:r>
                      <a:endParaRPr lang="en-US" sz="1000" dirty="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dirty="0">
                          <a:effectLst/>
                        </a:rPr>
                        <a:t>Dynamics 365 for Project Service Automation, Enterprise Edition for CRMOL Basic + Project Service Add-On (Qualified Offer) for Faculty</a:t>
                      </a:r>
                      <a:endParaRPr lang="en-US" sz="1000" dirty="0">
                        <a:effectLst/>
                        <a:latin typeface="Segoe UI" panose="020B0502040204020203" pitchFamily="34" charset="0"/>
                      </a:endParaRPr>
                    </a:p>
                  </a:txBody>
                  <a:tcPr marL="50800" marR="50800" marT="50800" marB="50800" anchor="ctr"/>
                </a:tc>
                <a:extLst>
                  <a:ext uri="{0D108BD9-81ED-4DB2-BD59-A6C34878D82A}">
                    <a16:rowId xmlns:a16="http://schemas.microsoft.com/office/drawing/2014/main" val="4278441185"/>
                  </a:ext>
                </a:extLst>
              </a:tr>
              <a:tr h="370840">
                <a:tc>
                  <a:txBody>
                    <a:bodyPr/>
                    <a:lstStyle/>
                    <a:p>
                      <a:pPr marL="0" marR="0" algn="l" fontAlgn="t">
                        <a:spcBef>
                          <a:spcPts val="0"/>
                        </a:spcBef>
                        <a:spcAft>
                          <a:spcPts val="0"/>
                        </a:spcAft>
                      </a:pPr>
                      <a:r>
                        <a:rPr lang="en-US" sz="1000">
                          <a:effectLst/>
                          <a:latin typeface="Segoe UI Semibold" panose="020B0702040204020203" pitchFamily="34" charset="0"/>
                          <a:cs typeface="Segoe UI Semibold" panose="020B0702040204020203" pitchFamily="34" charset="0"/>
                        </a:rPr>
                        <a:t>Basic USL</a:t>
                      </a:r>
                    </a:p>
                  </a:txBody>
                  <a:tcPr marL="50800" marR="50800" marT="50800" marB="50800" anchor="ctr"/>
                </a:tc>
                <a:tc>
                  <a:txBody>
                    <a:bodyPr/>
                    <a:lstStyle/>
                    <a:p>
                      <a:pPr marL="0" marR="0" algn="l" fontAlgn="t">
                        <a:spcBef>
                          <a:spcPts val="0"/>
                        </a:spcBef>
                        <a:spcAft>
                          <a:spcPts val="0"/>
                        </a:spcAft>
                      </a:pPr>
                      <a:r>
                        <a:rPr lang="en-US" sz="1000">
                          <a:effectLst/>
                          <a:latin typeface="Segoe UI Semibold" panose="020B0702040204020203" pitchFamily="34" charset="0"/>
                          <a:cs typeface="Segoe UI Semibold" panose="020B0702040204020203" pitchFamily="34" charset="0"/>
                        </a:rPr>
                        <a:t>Dynamics 365 for Enterprise Plan 1</a:t>
                      </a:r>
                    </a:p>
                  </a:txBody>
                  <a:tcPr marL="50800" marR="50800" marT="50800" marB="50800" anchor="ct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Enterprise Edition Plan 1 for CRMOL Basic (Qualified Offer) for Faculty</a:t>
                      </a:r>
                    </a:p>
                  </a:txBody>
                  <a:tcPr marL="50800" marR="50800" marT="50800" marB="50800" anchor="ctr"/>
                </a:tc>
                <a:extLst>
                  <a:ext uri="{0D108BD9-81ED-4DB2-BD59-A6C34878D82A}">
                    <a16:rowId xmlns:a16="http://schemas.microsoft.com/office/drawing/2014/main" val="1844750420"/>
                  </a:ext>
                </a:extLst>
              </a:tr>
              <a:tr h="370840">
                <a:tc>
                  <a:txBody>
                    <a:bodyPr/>
                    <a:lstStyle/>
                    <a:p>
                      <a:pPr marL="0" marR="0" algn="l" fontAlgn="t">
                        <a:spcBef>
                          <a:spcPts val="0"/>
                        </a:spcBef>
                        <a:spcAft>
                          <a:spcPts val="0"/>
                        </a:spcAft>
                      </a:pPr>
                      <a:r>
                        <a:rPr lang="en-US" sz="1000">
                          <a:effectLst/>
                        </a:rPr>
                        <a:t>Basic USL</a:t>
                      </a:r>
                      <a:endParaRPr lang="en-US" sz="100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dirty="0">
                          <a:effectLst/>
                        </a:rPr>
                        <a:t>Dynamics 365 for Sales</a:t>
                      </a:r>
                      <a:endParaRPr lang="en-US" sz="1000" dirty="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dirty="0">
                          <a:effectLst/>
                        </a:rPr>
                        <a:t>Dynamics 365 for Sales, Enterprise Edition for CRMOL Basic (Qualified Offer) for Faculty</a:t>
                      </a:r>
                      <a:endParaRPr lang="en-US" sz="1000" dirty="0">
                        <a:effectLst/>
                        <a:latin typeface="Segoe UI" panose="020B0502040204020203" pitchFamily="34" charset="0"/>
                      </a:endParaRPr>
                    </a:p>
                  </a:txBody>
                  <a:tcPr marL="50800" marR="50800" marT="50800" marB="50800" anchor="ctr"/>
                </a:tc>
                <a:extLst>
                  <a:ext uri="{0D108BD9-81ED-4DB2-BD59-A6C34878D82A}">
                    <a16:rowId xmlns:a16="http://schemas.microsoft.com/office/drawing/2014/main" val="633029697"/>
                  </a:ext>
                </a:extLst>
              </a:tr>
              <a:tr h="370840">
                <a:tc>
                  <a:txBody>
                    <a:bodyPr/>
                    <a:lstStyle/>
                    <a:p>
                      <a:pPr marL="0" marR="0" algn="l" fontAlgn="t">
                        <a:spcBef>
                          <a:spcPts val="0"/>
                        </a:spcBef>
                        <a:spcAft>
                          <a:spcPts val="0"/>
                        </a:spcAft>
                      </a:pPr>
                      <a:r>
                        <a:rPr lang="en-US" sz="1000">
                          <a:effectLst/>
                        </a:rPr>
                        <a:t>Basic USL</a:t>
                      </a:r>
                      <a:endParaRPr lang="en-US" sz="100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a:effectLst/>
                        </a:rPr>
                        <a:t>Dynamics 365 for Customer Service</a:t>
                      </a:r>
                      <a:endParaRPr lang="en-US" sz="100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dirty="0">
                          <a:effectLst/>
                        </a:rPr>
                        <a:t>Dynamics 365 for Customer Service, Enterprise Edition for CRMOL Basic (Qualified Offer) for Faculty</a:t>
                      </a:r>
                      <a:endParaRPr lang="en-US" sz="1000" dirty="0">
                        <a:effectLst/>
                        <a:latin typeface="Segoe UI" panose="020B0502040204020203" pitchFamily="34" charset="0"/>
                      </a:endParaRPr>
                    </a:p>
                  </a:txBody>
                  <a:tcPr marL="50800" marR="50800" marT="50800" marB="50800" anchor="ctr"/>
                </a:tc>
                <a:extLst>
                  <a:ext uri="{0D108BD9-81ED-4DB2-BD59-A6C34878D82A}">
                    <a16:rowId xmlns:a16="http://schemas.microsoft.com/office/drawing/2014/main" val="617358552"/>
                  </a:ext>
                </a:extLst>
              </a:tr>
              <a:tr h="370840">
                <a:tc>
                  <a:txBody>
                    <a:bodyPr/>
                    <a:lstStyle/>
                    <a:p>
                      <a:pPr marL="0" marR="0" algn="l" fontAlgn="t">
                        <a:spcBef>
                          <a:spcPts val="0"/>
                        </a:spcBef>
                        <a:spcAft>
                          <a:spcPts val="0"/>
                        </a:spcAft>
                      </a:pPr>
                      <a:r>
                        <a:rPr lang="en-US" sz="1000" dirty="0">
                          <a:effectLst/>
                          <a:latin typeface="Segoe UI" panose="020B0502040204020203" pitchFamily="34" charset="0"/>
                        </a:rPr>
                        <a:t>Pro  USL - Sales Productivity</a:t>
                      </a:r>
                    </a:p>
                  </a:txBody>
                  <a:tcPr marL="50800" marR="50800" marT="50800" marB="50800" anchor="ctr"/>
                </a:tc>
                <a:tc>
                  <a:txBody>
                    <a:bodyPr/>
                    <a:lstStyle/>
                    <a:p>
                      <a:pPr marL="0" marR="0" algn="l" fontAlgn="t">
                        <a:spcBef>
                          <a:spcPts val="0"/>
                        </a:spcBef>
                        <a:spcAft>
                          <a:spcPts val="0"/>
                        </a:spcAft>
                      </a:pPr>
                      <a:r>
                        <a:rPr lang="nb-NO" sz="1000" kern="1200" dirty="0">
                          <a:solidFill>
                            <a:schemeClr val="dk1"/>
                          </a:solidFill>
                          <a:effectLst/>
                          <a:latin typeface="Segoe UI Semibold" panose="020B0702040204020203" pitchFamily="34" charset="0"/>
                          <a:ea typeface="+mn-ea"/>
                          <a:cs typeface="Segoe UI Semibold" panose="020B0702040204020203" pitchFamily="34" charset="0"/>
                        </a:rPr>
                        <a:t>Dynamics 365 for Enterprise Plan 1</a:t>
                      </a:r>
                    </a:p>
                  </a:txBody>
                  <a:tcPr marL="50800" marR="50800" marT="50800" marB="50800" anchor="ctr"/>
                </a:tc>
                <a:tc>
                  <a:txBody>
                    <a:bodyPr/>
                    <a:lstStyle/>
                    <a:p>
                      <a:pPr marL="0" marR="0" algn="l" fontAlgn="t">
                        <a:spcBef>
                          <a:spcPts val="0"/>
                        </a:spcBef>
                        <a:spcAft>
                          <a:spcPts val="0"/>
                        </a:spcAft>
                      </a:pPr>
                      <a:r>
                        <a:rPr lang="en-US" sz="1000" kern="1200" dirty="0">
                          <a:solidFill>
                            <a:schemeClr val="dk1"/>
                          </a:solidFill>
                          <a:effectLst/>
                          <a:latin typeface="Segoe UI Semibold" panose="020B0702040204020203" pitchFamily="34" charset="0"/>
                          <a:ea typeface="+mn-ea"/>
                          <a:cs typeface="+mn-cs"/>
                        </a:rPr>
                        <a:t>Dynamics 365 Enterprise Edition Plan 1 - Tier 1 Transition Offer for CRMOL Pro Add-On to O365 Users for Faculty</a:t>
                      </a:r>
                    </a:p>
                  </a:txBody>
                  <a:tcPr marL="50800" marR="50800" marT="50800" marB="50800" anchor="ctr"/>
                </a:tc>
                <a:extLst>
                  <a:ext uri="{0D108BD9-81ED-4DB2-BD59-A6C34878D82A}">
                    <a16:rowId xmlns:a16="http://schemas.microsoft.com/office/drawing/2014/main" val="339765842"/>
                  </a:ext>
                </a:extLst>
              </a:tr>
              <a:tr h="370840">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Pro  USL - Sales Productivity</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Dynamics 365 for Customer Service</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Dynamics 365 for Customer Service, Enterprise Edition Transition Offer for CRMOL Pro Add-On to O365 Users for Faculty</a:t>
                      </a:r>
                    </a:p>
                  </a:txBody>
                  <a:tcPr marL="50800" marR="50800" marT="50800" marB="50800" anchor="ctr"/>
                </a:tc>
                <a:extLst>
                  <a:ext uri="{0D108BD9-81ED-4DB2-BD59-A6C34878D82A}">
                    <a16:rowId xmlns:a16="http://schemas.microsoft.com/office/drawing/2014/main" val="1551574409"/>
                  </a:ext>
                </a:extLst>
              </a:tr>
              <a:tr h="370840">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Pro  USL - Sales Productivity</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Dynamics 365 for Sales</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Dynamics 365 for Sales, Transition Offer for CRMOL Pro Add-On to O365 Users for Faculty</a:t>
                      </a:r>
                    </a:p>
                  </a:txBody>
                  <a:tcPr marL="50800" marR="50800" marT="50800" marB="50800" anchor="ctr"/>
                </a:tc>
                <a:extLst>
                  <a:ext uri="{0D108BD9-81ED-4DB2-BD59-A6C34878D82A}">
                    <a16:rowId xmlns:a16="http://schemas.microsoft.com/office/drawing/2014/main" val="2590153865"/>
                  </a:ext>
                </a:extLst>
              </a:tr>
            </a:tbl>
          </a:graphicData>
        </a:graphic>
      </p:graphicFrame>
    </p:spTree>
    <p:extLst>
      <p:ext uri="{BB962C8B-B14F-4D97-AF65-F5344CB8AC3E}">
        <p14:creationId xmlns:p14="http://schemas.microsoft.com/office/powerpoint/2010/main" val="1668268590"/>
      </p:ext>
    </p:extLst>
  </p:cSld>
  <p:clrMapOvr>
    <a:masterClrMapping/>
  </p:clrMapOvr>
  <p:transition>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9652" y="384561"/>
            <a:ext cx="5627359" cy="428335"/>
          </a:xfrm>
        </p:spPr>
        <p:txBody>
          <a:bodyPr/>
          <a:lstStyle/>
          <a:p>
            <a:r>
              <a:rPr lang="en-US" sz="2000" dirty="0"/>
              <a:t>CRM Online Customers in CSP  -  Student</a:t>
            </a:r>
          </a:p>
        </p:txBody>
      </p:sp>
      <p:graphicFrame>
        <p:nvGraphicFramePr>
          <p:cNvPr id="7" name="Table 6"/>
          <p:cNvGraphicFramePr>
            <a:graphicFrameLocks noGrp="1"/>
          </p:cNvGraphicFramePr>
          <p:nvPr>
            <p:extLst/>
          </p:nvPr>
        </p:nvGraphicFramePr>
        <p:xfrm>
          <a:off x="893035" y="1145129"/>
          <a:ext cx="10207952" cy="4841240"/>
        </p:xfrm>
        <a:graphic>
          <a:graphicData uri="http://schemas.openxmlformats.org/drawingml/2006/table">
            <a:tbl>
              <a:tblPr firstRow="1" bandRow="1">
                <a:tableStyleId>{93296810-A885-4BE3-A3E7-6D5BEEA58F35}</a:tableStyleId>
              </a:tblPr>
              <a:tblGrid>
                <a:gridCol w="2602195">
                  <a:extLst>
                    <a:ext uri="{9D8B030D-6E8A-4147-A177-3AD203B41FA5}">
                      <a16:colId xmlns:a16="http://schemas.microsoft.com/office/drawing/2014/main" val="505210117"/>
                    </a:ext>
                  </a:extLst>
                </a:gridCol>
                <a:gridCol w="2700471">
                  <a:extLst>
                    <a:ext uri="{9D8B030D-6E8A-4147-A177-3AD203B41FA5}">
                      <a16:colId xmlns:a16="http://schemas.microsoft.com/office/drawing/2014/main" val="1886461923"/>
                    </a:ext>
                  </a:extLst>
                </a:gridCol>
                <a:gridCol w="4905286">
                  <a:extLst>
                    <a:ext uri="{9D8B030D-6E8A-4147-A177-3AD203B41FA5}">
                      <a16:colId xmlns:a16="http://schemas.microsoft.com/office/drawing/2014/main" val="4284112031"/>
                    </a:ext>
                  </a:extLst>
                </a:gridCol>
              </a:tblGrid>
              <a:tr h="370840">
                <a:tc>
                  <a:txBody>
                    <a:bodyPr/>
                    <a:lstStyle/>
                    <a:p>
                      <a:pPr marL="0" marR="0" fontAlgn="t">
                        <a:spcBef>
                          <a:spcPts val="0"/>
                        </a:spcBef>
                        <a:spcAft>
                          <a:spcPts val="0"/>
                        </a:spcAft>
                      </a:pPr>
                      <a:r>
                        <a:rPr lang="en-US" sz="1000" dirty="0">
                          <a:effectLst/>
                        </a:rPr>
                        <a:t>Existing User License</a:t>
                      </a:r>
                      <a:endParaRPr lang="en-US" sz="1000" dirty="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000">
                          <a:effectLst/>
                        </a:rPr>
                        <a:t>New User License</a:t>
                      </a:r>
                      <a:endParaRPr lang="en-US" sz="100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000">
                          <a:effectLst/>
                        </a:rPr>
                        <a:t>Offer Description</a:t>
                      </a:r>
                      <a:endParaRPr lang="en-US" sz="1000">
                        <a:effectLst/>
                        <a:latin typeface="Segoe UI Semibold" panose="020B0702040204020203" pitchFamily="34" charset="0"/>
                      </a:endParaRPr>
                    </a:p>
                  </a:txBody>
                  <a:tcPr marL="50800" marR="50800" marT="50800" marB="50800"/>
                </a:tc>
                <a:extLst>
                  <a:ext uri="{0D108BD9-81ED-4DB2-BD59-A6C34878D82A}">
                    <a16:rowId xmlns:a16="http://schemas.microsoft.com/office/drawing/2014/main" val="1529148321"/>
                  </a:ext>
                </a:extLst>
              </a:tr>
              <a:tr h="370840">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Professional USL </a:t>
                      </a:r>
                    </a:p>
                  </a:txBody>
                  <a:tcPr marL="50800" marR="50800" marT="50800" marB="50800" anchor="ct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Enterprise Plan 1</a:t>
                      </a:r>
                    </a:p>
                  </a:txBody>
                  <a:tcPr marL="50800" marR="50800" marT="50800" marB="50800" anchor="ct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Enterprise Edition Plan 1 for CRMOL Professional (Qualified Offer) for Students</a:t>
                      </a:r>
                    </a:p>
                  </a:txBody>
                  <a:tcPr marL="50800" marR="50800" marT="50800" marB="50800" anchor="ctr"/>
                </a:tc>
                <a:extLst>
                  <a:ext uri="{0D108BD9-81ED-4DB2-BD59-A6C34878D82A}">
                    <a16:rowId xmlns:a16="http://schemas.microsoft.com/office/drawing/2014/main" val="466339008"/>
                  </a:ext>
                </a:extLst>
              </a:tr>
              <a:tr h="370840">
                <a:tc>
                  <a:txBody>
                    <a:bodyPr/>
                    <a:lstStyle/>
                    <a:p>
                      <a:pPr marL="0" marR="0" algn="l" fontAlgn="t">
                        <a:spcBef>
                          <a:spcPts val="0"/>
                        </a:spcBef>
                        <a:spcAft>
                          <a:spcPts val="0"/>
                        </a:spcAft>
                      </a:pPr>
                      <a:r>
                        <a:rPr lang="en-US" sz="1000" dirty="0">
                          <a:effectLst/>
                        </a:rPr>
                        <a:t>Professional USL</a:t>
                      </a:r>
                      <a:endParaRPr lang="en-US" sz="1000" dirty="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dirty="0">
                          <a:effectLst/>
                        </a:rPr>
                        <a:t>Dynamics 365 for Customer Service</a:t>
                      </a:r>
                      <a:endParaRPr lang="en-US" sz="1000" dirty="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dirty="0">
                          <a:effectLst/>
                        </a:rPr>
                        <a:t>Dynamics 365 for Customer Service, Enterprise Edition for CRMOL Professional (Qualified Offer) for Students</a:t>
                      </a:r>
                      <a:endParaRPr lang="en-US" sz="1000" dirty="0">
                        <a:effectLst/>
                        <a:latin typeface="Segoe UI" panose="020B0502040204020203" pitchFamily="34" charset="0"/>
                      </a:endParaRPr>
                    </a:p>
                  </a:txBody>
                  <a:tcPr marL="50800" marR="50800" marT="50800" marB="50800" anchor="ctr"/>
                </a:tc>
                <a:extLst>
                  <a:ext uri="{0D108BD9-81ED-4DB2-BD59-A6C34878D82A}">
                    <a16:rowId xmlns:a16="http://schemas.microsoft.com/office/drawing/2014/main" val="941976500"/>
                  </a:ext>
                </a:extLst>
              </a:tr>
              <a:tr h="370840">
                <a:tc>
                  <a:txBody>
                    <a:bodyPr/>
                    <a:lstStyle/>
                    <a:p>
                      <a:pPr marL="0" marR="0" algn="l" fontAlgn="t">
                        <a:spcBef>
                          <a:spcPts val="0"/>
                        </a:spcBef>
                        <a:spcAft>
                          <a:spcPts val="0"/>
                        </a:spcAft>
                      </a:pPr>
                      <a:r>
                        <a:rPr lang="en-US" sz="1000" dirty="0">
                          <a:effectLst/>
                        </a:rPr>
                        <a:t>Professional USL</a:t>
                      </a:r>
                      <a:endParaRPr lang="en-US" sz="1000" dirty="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dirty="0">
                          <a:effectLst/>
                        </a:rPr>
                        <a:t>Dynamics 365 for Sales</a:t>
                      </a:r>
                      <a:endParaRPr lang="en-US" sz="1000" dirty="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dirty="0">
                          <a:effectLst/>
                        </a:rPr>
                        <a:t>Dynamics 365 for Sales, Enterprise Edition for CRMOL Professional (Qualified Offer) for Students</a:t>
                      </a:r>
                      <a:endParaRPr lang="en-US" sz="1000" dirty="0">
                        <a:effectLst/>
                        <a:latin typeface="Segoe UI" panose="020B0502040204020203" pitchFamily="34" charset="0"/>
                      </a:endParaRPr>
                    </a:p>
                  </a:txBody>
                  <a:tcPr marL="50800" marR="50800" marT="50800" marB="50800" anchor="ctr"/>
                </a:tc>
                <a:extLst>
                  <a:ext uri="{0D108BD9-81ED-4DB2-BD59-A6C34878D82A}">
                    <a16:rowId xmlns:a16="http://schemas.microsoft.com/office/drawing/2014/main" val="4067456036"/>
                  </a:ext>
                </a:extLst>
              </a:tr>
              <a:tr h="370840">
                <a:tc>
                  <a:txBody>
                    <a:bodyPr/>
                    <a:lstStyle/>
                    <a:p>
                      <a:pPr marL="0" marR="0" algn="l" fontAlgn="t">
                        <a:spcBef>
                          <a:spcPts val="0"/>
                        </a:spcBef>
                        <a:spcAft>
                          <a:spcPts val="0"/>
                        </a:spcAft>
                      </a:pPr>
                      <a:r>
                        <a:rPr lang="en-US" sz="1000">
                          <a:effectLst/>
                        </a:rPr>
                        <a:t>Basic  + Field Service Add-on</a:t>
                      </a:r>
                      <a:endParaRPr lang="en-US" sz="100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a:effectLst/>
                        </a:rPr>
                        <a:t>Dynamics 365 for Field Service</a:t>
                      </a:r>
                      <a:endParaRPr lang="en-US" sz="100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dirty="0">
                          <a:effectLst/>
                        </a:rPr>
                        <a:t>Dynamics 365 for Field Service, Enterprise Edition for CRMOL Basic + Field </a:t>
                      </a:r>
                      <a:r>
                        <a:rPr lang="en-US" sz="1000" dirty="0" err="1">
                          <a:effectLst/>
                        </a:rPr>
                        <a:t>Serivce</a:t>
                      </a:r>
                      <a:r>
                        <a:rPr lang="en-US" sz="1000" dirty="0">
                          <a:effectLst/>
                        </a:rPr>
                        <a:t> Add-On (Qualified Offer) for Students</a:t>
                      </a:r>
                      <a:endParaRPr lang="en-US" sz="1000" dirty="0">
                        <a:effectLst/>
                        <a:latin typeface="Segoe UI" panose="020B0502040204020203" pitchFamily="34" charset="0"/>
                      </a:endParaRPr>
                    </a:p>
                  </a:txBody>
                  <a:tcPr marL="50800" marR="50800" marT="50800" marB="50800" anchor="ctr"/>
                </a:tc>
                <a:extLst>
                  <a:ext uri="{0D108BD9-81ED-4DB2-BD59-A6C34878D82A}">
                    <a16:rowId xmlns:a16="http://schemas.microsoft.com/office/drawing/2014/main" val="2913595098"/>
                  </a:ext>
                </a:extLst>
              </a:tr>
              <a:tr h="370840">
                <a:tc>
                  <a:txBody>
                    <a:bodyPr/>
                    <a:lstStyle/>
                    <a:p>
                      <a:pPr marL="0" marR="0" algn="l" fontAlgn="t">
                        <a:spcBef>
                          <a:spcPts val="0"/>
                        </a:spcBef>
                        <a:spcAft>
                          <a:spcPts val="0"/>
                        </a:spcAft>
                      </a:pPr>
                      <a:r>
                        <a:rPr lang="en-US" sz="1000">
                          <a:effectLst/>
                        </a:rPr>
                        <a:t>Basic + Project Service Automation Add-on</a:t>
                      </a:r>
                      <a:endParaRPr lang="en-US" sz="100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a:effectLst/>
                        </a:rPr>
                        <a:t>Dynamics 365 for Project Service Automation</a:t>
                      </a:r>
                      <a:endParaRPr lang="en-US" sz="100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dirty="0">
                          <a:effectLst/>
                        </a:rPr>
                        <a:t>Dynamics 365 for Project Service Automation, Enterprise Edition for CRMOL Basic + Project Service Add-On (Qualified Offer)</a:t>
                      </a:r>
                      <a:endParaRPr lang="en-US" sz="1000" dirty="0">
                        <a:effectLst/>
                        <a:latin typeface="Segoe UI" panose="020B0502040204020203" pitchFamily="34" charset="0"/>
                      </a:endParaRPr>
                    </a:p>
                  </a:txBody>
                  <a:tcPr marL="50800" marR="50800" marT="50800" marB="50800" anchor="ctr"/>
                </a:tc>
                <a:extLst>
                  <a:ext uri="{0D108BD9-81ED-4DB2-BD59-A6C34878D82A}">
                    <a16:rowId xmlns:a16="http://schemas.microsoft.com/office/drawing/2014/main" val="4278441185"/>
                  </a:ext>
                </a:extLst>
              </a:tr>
              <a:tr h="370840">
                <a:tc>
                  <a:txBody>
                    <a:bodyPr/>
                    <a:lstStyle/>
                    <a:p>
                      <a:pPr marL="0" marR="0" algn="l" fontAlgn="t">
                        <a:spcBef>
                          <a:spcPts val="0"/>
                        </a:spcBef>
                        <a:spcAft>
                          <a:spcPts val="0"/>
                        </a:spcAft>
                      </a:pPr>
                      <a:r>
                        <a:rPr lang="en-US" sz="1000">
                          <a:effectLst/>
                          <a:latin typeface="Segoe UI Semibold" panose="020B0702040204020203" pitchFamily="34" charset="0"/>
                          <a:cs typeface="Segoe UI Semibold" panose="020B0702040204020203" pitchFamily="34" charset="0"/>
                        </a:rPr>
                        <a:t>Basic USL</a:t>
                      </a:r>
                    </a:p>
                  </a:txBody>
                  <a:tcPr marL="50800" marR="50800" marT="50800" marB="50800" anchor="ctr"/>
                </a:tc>
                <a:tc>
                  <a:txBody>
                    <a:bodyPr/>
                    <a:lstStyle/>
                    <a:p>
                      <a:pPr marL="0" marR="0" algn="l" fontAlgn="t">
                        <a:spcBef>
                          <a:spcPts val="0"/>
                        </a:spcBef>
                        <a:spcAft>
                          <a:spcPts val="0"/>
                        </a:spcAft>
                      </a:pPr>
                      <a:r>
                        <a:rPr lang="en-US" sz="1000">
                          <a:effectLst/>
                          <a:latin typeface="Segoe UI Semibold" panose="020B0702040204020203" pitchFamily="34" charset="0"/>
                          <a:cs typeface="Segoe UI Semibold" panose="020B0702040204020203" pitchFamily="34" charset="0"/>
                        </a:rPr>
                        <a:t>Dynamics 365 for Enterprise Plan 1</a:t>
                      </a:r>
                    </a:p>
                  </a:txBody>
                  <a:tcPr marL="50800" marR="50800" marT="50800" marB="50800" anchor="ct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Enterprise Edition Plan 1 for CRMOL Basic (Qualified Offer) for Students</a:t>
                      </a:r>
                    </a:p>
                  </a:txBody>
                  <a:tcPr marL="50800" marR="50800" marT="50800" marB="50800" anchor="ctr"/>
                </a:tc>
                <a:extLst>
                  <a:ext uri="{0D108BD9-81ED-4DB2-BD59-A6C34878D82A}">
                    <a16:rowId xmlns:a16="http://schemas.microsoft.com/office/drawing/2014/main" val="1844750420"/>
                  </a:ext>
                </a:extLst>
              </a:tr>
              <a:tr h="370840">
                <a:tc>
                  <a:txBody>
                    <a:bodyPr/>
                    <a:lstStyle/>
                    <a:p>
                      <a:pPr marL="0" marR="0" algn="l" fontAlgn="t">
                        <a:spcBef>
                          <a:spcPts val="0"/>
                        </a:spcBef>
                        <a:spcAft>
                          <a:spcPts val="0"/>
                        </a:spcAft>
                      </a:pPr>
                      <a:r>
                        <a:rPr lang="en-US" sz="1000">
                          <a:effectLst/>
                        </a:rPr>
                        <a:t>Basic USL</a:t>
                      </a:r>
                      <a:endParaRPr lang="en-US" sz="100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dirty="0">
                          <a:effectLst/>
                        </a:rPr>
                        <a:t>Dynamics 365 for Sales</a:t>
                      </a:r>
                      <a:endParaRPr lang="en-US" sz="1000" dirty="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dirty="0">
                          <a:effectLst/>
                        </a:rPr>
                        <a:t>Dynamics 365 for Sales, Enterprise Edition for CRMOL Basic (Qualified Offer) for Students</a:t>
                      </a:r>
                      <a:endParaRPr lang="en-US" sz="1000" dirty="0">
                        <a:effectLst/>
                        <a:latin typeface="Segoe UI" panose="020B0502040204020203" pitchFamily="34" charset="0"/>
                      </a:endParaRPr>
                    </a:p>
                  </a:txBody>
                  <a:tcPr marL="50800" marR="50800" marT="50800" marB="50800" anchor="ctr"/>
                </a:tc>
                <a:extLst>
                  <a:ext uri="{0D108BD9-81ED-4DB2-BD59-A6C34878D82A}">
                    <a16:rowId xmlns:a16="http://schemas.microsoft.com/office/drawing/2014/main" val="633029697"/>
                  </a:ext>
                </a:extLst>
              </a:tr>
              <a:tr h="370840">
                <a:tc>
                  <a:txBody>
                    <a:bodyPr/>
                    <a:lstStyle/>
                    <a:p>
                      <a:pPr marL="0" marR="0" algn="l" fontAlgn="t">
                        <a:spcBef>
                          <a:spcPts val="0"/>
                        </a:spcBef>
                        <a:spcAft>
                          <a:spcPts val="0"/>
                        </a:spcAft>
                      </a:pPr>
                      <a:r>
                        <a:rPr lang="en-US" sz="1000">
                          <a:effectLst/>
                        </a:rPr>
                        <a:t>Basic USL</a:t>
                      </a:r>
                      <a:endParaRPr lang="en-US" sz="100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a:effectLst/>
                        </a:rPr>
                        <a:t>Dynamics 365 for Customer Service</a:t>
                      </a:r>
                      <a:endParaRPr lang="en-US" sz="100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dirty="0">
                          <a:effectLst/>
                        </a:rPr>
                        <a:t>Dynamics 365 for Customer Service, Enterprise Edition for CRMOL Basic (Qualified Offer) for Students</a:t>
                      </a:r>
                      <a:endParaRPr lang="en-US" sz="1000" dirty="0">
                        <a:effectLst/>
                        <a:latin typeface="Segoe UI" panose="020B0502040204020203" pitchFamily="34" charset="0"/>
                      </a:endParaRPr>
                    </a:p>
                  </a:txBody>
                  <a:tcPr marL="50800" marR="50800" marT="50800" marB="50800" anchor="ctr"/>
                </a:tc>
                <a:extLst>
                  <a:ext uri="{0D108BD9-81ED-4DB2-BD59-A6C34878D82A}">
                    <a16:rowId xmlns:a16="http://schemas.microsoft.com/office/drawing/2014/main" val="617358552"/>
                  </a:ext>
                </a:extLst>
              </a:tr>
              <a:tr h="370840">
                <a:tc>
                  <a:txBody>
                    <a:bodyPr/>
                    <a:lstStyle/>
                    <a:p>
                      <a:pPr marL="0" marR="0" algn="l" fontAlgn="t">
                        <a:spcBef>
                          <a:spcPts val="0"/>
                        </a:spcBef>
                        <a:spcAft>
                          <a:spcPts val="0"/>
                        </a:spcAft>
                      </a:pPr>
                      <a:r>
                        <a:rPr lang="en-US" sz="1000" dirty="0">
                          <a:effectLst/>
                          <a:latin typeface="Segoe UI" panose="020B0502040204020203" pitchFamily="34" charset="0"/>
                        </a:rPr>
                        <a:t>Pro  USL - Sales Productivity</a:t>
                      </a:r>
                    </a:p>
                  </a:txBody>
                  <a:tcPr marL="50800" marR="50800" marT="50800" marB="50800" anchor="ctr"/>
                </a:tc>
                <a:tc>
                  <a:txBody>
                    <a:bodyPr/>
                    <a:lstStyle/>
                    <a:p>
                      <a:pPr marL="0" marR="0" algn="l" fontAlgn="t">
                        <a:spcBef>
                          <a:spcPts val="0"/>
                        </a:spcBef>
                        <a:spcAft>
                          <a:spcPts val="0"/>
                        </a:spcAft>
                      </a:pPr>
                      <a:r>
                        <a:rPr lang="nb-NO" sz="1000" kern="1200" dirty="0">
                          <a:solidFill>
                            <a:schemeClr val="dk1"/>
                          </a:solidFill>
                          <a:effectLst/>
                          <a:latin typeface="Segoe UI Semibold" panose="020B0702040204020203" pitchFamily="34" charset="0"/>
                          <a:ea typeface="+mn-ea"/>
                          <a:cs typeface="Segoe UI Semibold" panose="020B0702040204020203" pitchFamily="34" charset="0"/>
                        </a:rPr>
                        <a:t>Dynamics 365 for Enterprise Plan 1</a:t>
                      </a:r>
                    </a:p>
                  </a:txBody>
                  <a:tcPr marL="50800" marR="50800" marT="50800" marB="50800" anchor="ctr"/>
                </a:tc>
                <a:tc>
                  <a:txBody>
                    <a:bodyPr/>
                    <a:lstStyle/>
                    <a:p>
                      <a:pPr marL="0" marR="0" algn="l" fontAlgn="t">
                        <a:spcBef>
                          <a:spcPts val="0"/>
                        </a:spcBef>
                        <a:spcAft>
                          <a:spcPts val="0"/>
                        </a:spcAft>
                      </a:pPr>
                      <a:r>
                        <a:rPr lang="en-US" sz="1000" kern="1200" dirty="0">
                          <a:solidFill>
                            <a:schemeClr val="dk1"/>
                          </a:solidFill>
                          <a:effectLst/>
                          <a:latin typeface="Segoe UI Semibold" panose="020B0702040204020203" pitchFamily="34" charset="0"/>
                          <a:ea typeface="+mn-ea"/>
                          <a:cs typeface="+mn-cs"/>
                        </a:rPr>
                        <a:t>Dynamics 365 Enterprise Edition Plan 1 - Tier 1 Transition Offer for CRMOL Pro Add-On to O365 Users for Students</a:t>
                      </a:r>
                    </a:p>
                  </a:txBody>
                  <a:tcPr marL="50800" marR="50800" marT="50800" marB="50800" anchor="ctr"/>
                </a:tc>
                <a:extLst>
                  <a:ext uri="{0D108BD9-81ED-4DB2-BD59-A6C34878D82A}">
                    <a16:rowId xmlns:a16="http://schemas.microsoft.com/office/drawing/2014/main" val="405870718"/>
                  </a:ext>
                </a:extLst>
              </a:tr>
              <a:tr h="370840">
                <a:tc>
                  <a:txBody>
                    <a:bodyPr/>
                    <a:lstStyle/>
                    <a:p>
                      <a:pPr marL="0" marR="0" algn="l" fontAlgn="t">
                        <a:spcBef>
                          <a:spcPts val="0"/>
                        </a:spcBef>
                        <a:spcAft>
                          <a:spcPts val="0"/>
                        </a:spcAft>
                      </a:pPr>
                      <a:r>
                        <a:rPr lang="en-US" sz="1000" dirty="0">
                          <a:effectLst/>
                          <a:latin typeface="Segoe UI" panose="020B0502040204020203" pitchFamily="34" charset="0"/>
                        </a:rPr>
                        <a:t>Pro  USL - Sales Productivity</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Dynamics 365 for Customer Service</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Dynamics 365 for Customer Service, Enterprise Edition Transition Offer for CRMOL Pro Add-On to O365 Users for Students</a:t>
                      </a:r>
                    </a:p>
                  </a:txBody>
                  <a:tcPr marL="50800" marR="50800" marT="50800" marB="50800" anchor="ctr"/>
                </a:tc>
                <a:extLst>
                  <a:ext uri="{0D108BD9-81ED-4DB2-BD59-A6C34878D82A}">
                    <a16:rowId xmlns:a16="http://schemas.microsoft.com/office/drawing/2014/main" val="3814570175"/>
                  </a:ext>
                </a:extLst>
              </a:tr>
              <a:tr h="370840">
                <a:tc>
                  <a:txBody>
                    <a:bodyPr/>
                    <a:lstStyle/>
                    <a:p>
                      <a:pPr marL="0" marR="0" algn="l" fontAlgn="t">
                        <a:spcBef>
                          <a:spcPts val="0"/>
                        </a:spcBef>
                        <a:spcAft>
                          <a:spcPts val="0"/>
                        </a:spcAft>
                      </a:pPr>
                      <a:r>
                        <a:rPr lang="en-US" sz="1000" dirty="0">
                          <a:effectLst/>
                          <a:latin typeface="Segoe UI" panose="020B0502040204020203" pitchFamily="34" charset="0"/>
                        </a:rPr>
                        <a:t>Pro  USL - Sales Productivity</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Dynamics 365 for Sales</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Dynamics 365 for Sales, Transition Offer for CRMOL Pro Add-On to O365 Users for Students</a:t>
                      </a:r>
                    </a:p>
                  </a:txBody>
                  <a:tcPr marL="50800" marR="50800" marT="50800" marB="50800" anchor="ctr"/>
                </a:tc>
                <a:extLst>
                  <a:ext uri="{0D108BD9-81ED-4DB2-BD59-A6C34878D82A}">
                    <a16:rowId xmlns:a16="http://schemas.microsoft.com/office/drawing/2014/main" val="3467729706"/>
                  </a:ext>
                </a:extLst>
              </a:tr>
            </a:tbl>
          </a:graphicData>
        </a:graphic>
      </p:graphicFrame>
    </p:spTree>
    <p:extLst>
      <p:ext uri="{BB962C8B-B14F-4D97-AF65-F5344CB8AC3E}">
        <p14:creationId xmlns:p14="http://schemas.microsoft.com/office/powerpoint/2010/main" val="2387422036"/>
      </p:ext>
    </p:extLst>
  </p:cSld>
  <p:clrMapOvr>
    <a:masterClrMapping/>
  </p:clrMapOvr>
  <p:transition>
    <p:fad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0422" y="350377"/>
            <a:ext cx="5627359" cy="428335"/>
          </a:xfrm>
        </p:spPr>
        <p:txBody>
          <a:bodyPr/>
          <a:lstStyle/>
          <a:p>
            <a:r>
              <a:rPr lang="en-US" sz="2000" dirty="0"/>
              <a:t>CRM Online Customers in CSP  -  Government</a:t>
            </a:r>
          </a:p>
        </p:txBody>
      </p:sp>
      <p:graphicFrame>
        <p:nvGraphicFramePr>
          <p:cNvPr id="7" name="Table 6"/>
          <p:cNvGraphicFramePr>
            <a:graphicFrameLocks noGrp="1"/>
          </p:cNvGraphicFramePr>
          <p:nvPr>
            <p:extLst/>
          </p:nvPr>
        </p:nvGraphicFramePr>
        <p:xfrm>
          <a:off x="811847" y="1316052"/>
          <a:ext cx="10186589" cy="4841240"/>
        </p:xfrm>
        <a:graphic>
          <a:graphicData uri="http://schemas.openxmlformats.org/drawingml/2006/table">
            <a:tbl>
              <a:tblPr firstRow="1" bandRow="1">
                <a:tableStyleId>{93296810-A885-4BE3-A3E7-6D5BEEA58F35}</a:tableStyleId>
              </a:tblPr>
              <a:tblGrid>
                <a:gridCol w="2644327">
                  <a:extLst>
                    <a:ext uri="{9D8B030D-6E8A-4147-A177-3AD203B41FA5}">
                      <a16:colId xmlns:a16="http://schemas.microsoft.com/office/drawing/2014/main" val="505210117"/>
                    </a:ext>
                  </a:extLst>
                </a:gridCol>
                <a:gridCol w="2696798">
                  <a:extLst>
                    <a:ext uri="{9D8B030D-6E8A-4147-A177-3AD203B41FA5}">
                      <a16:colId xmlns:a16="http://schemas.microsoft.com/office/drawing/2014/main" val="1886461923"/>
                    </a:ext>
                  </a:extLst>
                </a:gridCol>
                <a:gridCol w="4845464">
                  <a:extLst>
                    <a:ext uri="{9D8B030D-6E8A-4147-A177-3AD203B41FA5}">
                      <a16:colId xmlns:a16="http://schemas.microsoft.com/office/drawing/2014/main" val="4284112031"/>
                    </a:ext>
                  </a:extLst>
                </a:gridCol>
              </a:tblGrid>
              <a:tr h="370840">
                <a:tc>
                  <a:txBody>
                    <a:bodyPr/>
                    <a:lstStyle/>
                    <a:p>
                      <a:pPr marL="0" marR="0"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Existing User License</a:t>
                      </a:r>
                    </a:p>
                  </a:txBody>
                  <a:tcPr marL="50800" marR="50800" marT="50800" marB="50800"/>
                </a:tc>
                <a:tc>
                  <a:txBody>
                    <a:bodyPr/>
                    <a:lstStyle/>
                    <a:p>
                      <a:pPr marL="0" marR="0" fontAlgn="t">
                        <a:spcBef>
                          <a:spcPts val="0"/>
                        </a:spcBef>
                        <a:spcAft>
                          <a:spcPts val="0"/>
                        </a:spcAft>
                      </a:pPr>
                      <a:r>
                        <a:rPr lang="en-US" sz="1000">
                          <a:effectLst/>
                          <a:latin typeface="Segoe UI Semibold" panose="020B0702040204020203" pitchFamily="34" charset="0"/>
                          <a:cs typeface="Segoe UI Semibold" panose="020B0702040204020203" pitchFamily="34" charset="0"/>
                        </a:rPr>
                        <a:t>New User License</a:t>
                      </a:r>
                    </a:p>
                  </a:txBody>
                  <a:tcPr marL="50800" marR="50800" marT="50800" marB="50800"/>
                </a:tc>
                <a:tc>
                  <a:txBody>
                    <a:bodyPr/>
                    <a:lstStyle/>
                    <a:p>
                      <a:pPr marL="0" marR="0" fontAlgn="t">
                        <a:spcBef>
                          <a:spcPts val="0"/>
                        </a:spcBef>
                        <a:spcAft>
                          <a:spcPts val="0"/>
                        </a:spcAft>
                      </a:pPr>
                      <a:r>
                        <a:rPr lang="en-US" sz="1000">
                          <a:effectLst/>
                          <a:latin typeface="Segoe UI Semibold" panose="020B0702040204020203" pitchFamily="34" charset="0"/>
                          <a:cs typeface="Segoe UI Semibold" panose="020B0702040204020203" pitchFamily="34" charset="0"/>
                        </a:rPr>
                        <a:t>Offer Description</a:t>
                      </a:r>
                    </a:p>
                  </a:txBody>
                  <a:tcPr marL="50800" marR="50800" marT="50800" marB="50800"/>
                </a:tc>
                <a:extLst>
                  <a:ext uri="{0D108BD9-81ED-4DB2-BD59-A6C34878D82A}">
                    <a16:rowId xmlns:a16="http://schemas.microsoft.com/office/drawing/2014/main" val="1529148321"/>
                  </a:ext>
                </a:extLst>
              </a:tr>
              <a:tr h="370840">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Professional USL </a:t>
                      </a:r>
                    </a:p>
                  </a:txBody>
                  <a:tcPr marL="50800" marR="50800" marT="50800" marB="50800" anchor="ct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Enterprise Plan 1</a:t>
                      </a:r>
                    </a:p>
                  </a:txBody>
                  <a:tcPr marL="50800" marR="50800" marT="50800" marB="50800" anchor="ct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Enterprise Edition Plan 1 for CRMOL Professional (Qualified Offer) (Government Pricing)</a:t>
                      </a:r>
                    </a:p>
                  </a:txBody>
                  <a:tcPr marL="50800" marR="50800" marT="50800" marB="50800" anchor="ctr"/>
                </a:tc>
                <a:extLst>
                  <a:ext uri="{0D108BD9-81ED-4DB2-BD59-A6C34878D82A}">
                    <a16:rowId xmlns:a16="http://schemas.microsoft.com/office/drawing/2014/main" val="466339008"/>
                  </a:ext>
                </a:extLst>
              </a:tr>
              <a:tr h="370840">
                <a:tc>
                  <a:txBody>
                    <a:bodyPr/>
                    <a:lstStyle/>
                    <a:p>
                      <a:pPr marL="0" marR="0" algn="l" fontAlgn="t">
                        <a:spcBef>
                          <a:spcPts val="0"/>
                        </a:spcBef>
                        <a:spcAft>
                          <a:spcPts val="0"/>
                        </a:spcAft>
                      </a:pPr>
                      <a:r>
                        <a:rPr lang="en-US" sz="1000" dirty="0">
                          <a:effectLst/>
                        </a:rPr>
                        <a:t>Professional USL</a:t>
                      </a:r>
                      <a:endParaRPr lang="en-US" sz="1000" dirty="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dirty="0">
                          <a:effectLst/>
                        </a:rPr>
                        <a:t>Dynamics 365 for Customer Service</a:t>
                      </a:r>
                      <a:endParaRPr lang="en-US" sz="1000" dirty="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dirty="0">
                          <a:effectLst/>
                        </a:rPr>
                        <a:t>Dynamics 365 for Customer Service, Enterprise Edition for CRMOL Professional (Qualified Offer) (Government Pricing)</a:t>
                      </a:r>
                      <a:endParaRPr lang="en-US" sz="1000" dirty="0">
                        <a:effectLst/>
                        <a:latin typeface="Segoe UI" panose="020B0502040204020203" pitchFamily="34" charset="0"/>
                      </a:endParaRPr>
                    </a:p>
                  </a:txBody>
                  <a:tcPr marL="50800" marR="50800" marT="50800" marB="50800" anchor="ctr"/>
                </a:tc>
                <a:extLst>
                  <a:ext uri="{0D108BD9-81ED-4DB2-BD59-A6C34878D82A}">
                    <a16:rowId xmlns:a16="http://schemas.microsoft.com/office/drawing/2014/main" val="941976500"/>
                  </a:ext>
                </a:extLst>
              </a:tr>
              <a:tr h="370840">
                <a:tc>
                  <a:txBody>
                    <a:bodyPr/>
                    <a:lstStyle/>
                    <a:p>
                      <a:pPr marL="0" marR="0" algn="l" fontAlgn="t">
                        <a:spcBef>
                          <a:spcPts val="0"/>
                        </a:spcBef>
                        <a:spcAft>
                          <a:spcPts val="0"/>
                        </a:spcAft>
                      </a:pPr>
                      <a:r>
                        <a:rPr lang="en-US" sz="1000" dirty="0">
                          <a:effectLst/>
                        </a:rPr>
                        <a:t>Professional USL</a:t>
                      </a:r>
                      <a:endParaRPr lang="en-US" sz="1000" dirty="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dirty="0">
                          <a:effectLst/>
                        </a:rPr>
                        <a:t>Dynamics 365 for Sales</a:t>
                      </a:r>
                      <a:endParaRPr lang="en-US" sz="1000" dirty="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dirty="0">
                          <a:effectLst/>
                        </a:rPr>
                        <a:t>Dynamics 365 for Sales, Enterprise Edition for CRMOL Professional (Qualified Offer) (Government Pricing)</a:t>
                      </a:r>
                      <a:endParaRPr lang="en-US" sz="1000" dirty="0">
                        <a:effectLst/>
                        <a:latin typeface="Segoe UI" panose="020B0502040204020203" pitchFamily="34" charset="0"/>
                      </a:endParaRPr>
                    </a:p>
                  </a:txBody>
                  <a:tcPr marL="50800" marR="50800" marT="50800" marB="50800" anchor="ctr"/>
                </a:tc>
                <a:extLst>
                  <a:ext uri="{0D108BD9-81ED-4DB2-BD59-A6C34878D82A}">
                    <a16:rowId xmlns:a16="http://schemas.microsoft.com/office/drawing/2014/main" val="4067456036"/>
                  </a:ext>
                </a:extLst>
              </a:tr>
              <a:tr h="370840">
                <a:tc>
                  <a:txBody>
                    <a:bodyPr/>
                    <a:lstStyle/>
                    <a:p>
                      <a:pPr marL="0" marR="0" algn="l" fontAlgn="t">
                        <a:spcBef>
                          <a:spcPts val="0"/>
                        </a:spcBef>
                        <a:spcAft>
                          <a:spcPts val="0"/>
                        </a:spcAft>
                      </a:pPr>
                      <a:r>
                        <a:rPr lang="en-US" sz="1000">
                          <a:effectLst/>
                        </a:rPr>
                        <a:t>Basic  + Field Service Add-on</a:t>
                      </a:r>
                      <a:endParaRPr lang="en-US" sz="100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a:effectLst/>
                        </a:rPr>
                        <a:t>Dynamics 365 for Field Service</a:t>
                      </a:r>
                      <a:endParaRPr lang="en-US" sz="100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dirty="0">
                          <a:effectLst/>
                        </a:rPr>
                        <a:t>Dynamics 365 for Field Service, Enterprise Edition for CRMOL Basic + Field </a:t>
                      </a:r>
                      <a:r>
                        <a:rPr lang="en-US" sz="1000" dirty="0" err="1">
                          <a:effectLst/>
                        </a:rPr>
                        <a:t>Serivce</a:t>
                      </a:r>
                      <a:r>
                        <a:rPr lang="en-US" sz="1000" dirty="0">
                          <a:effectLst/>
                        </a:rPr>
                        <a:t> Add-On (Qualified Offer) (Government Pricing)</a:t>
                      </a:r>
                      <a:endParaRPr lang="en-US" sz="1000" dirty="0">
                        <a:effectLst/>
                        <a:latin typeface="Segoe UI" panose="020B0502040204020203" pitchFamily="34" charset="0"/>
                      </a:endParaRPr>
                    </a:p>
                  </a:txBody>
                  <a:tcPr marL="50800" marR="50800" marT="50800" marB="50800" anchor="ctr"/>
                </a:tc>
                <a:extLst>
                  <a:ext uri="{0D108BD9-81ED-4DB2-BD59-A6C34878D82A}">
                    <a16:rowId xmlns:a16="http://schemas.microsoft.com/office/drawing/2014/main" val="2913595098"/>
                  </a:ext>
                </a:extLst>
              </a:tr>
              <a:tr h="370840">
                <a:tc>
                  <a:txBody>
                    <a:bodyPr/>
                    <a:lstStyle/>
                    <a:p>
                      <a:pPr marL="0" marR="0" algn="l" fontAlgn="t">
                        <a:spcBef>
                          <a:spcPts val="0"/>
                        </a:spcBef>
                        <a:spcAft>
                          <a:spcPts val="0"/>
                        </a:spcAft>
                      </a:pPr>
                      <a:r>
                        <a:rPr lang="en-US" sz="1000">
                          <a:effectLst/>
                        </a:rPr>
                        <a:t>Basic + Project Service Automation Add-on</a:t>
                      </a:r>
                      <a:endParaRPr lang="en-US" sz="100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a:effectLst/>
                        </a:rPr>
                        <a:t>Dynamics 365 for Project Service Automation</a:t>
                      </a:r>
                      <a:endParaRPr lang="en-US" sz="100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dirty="0">
                          <a:effectLst/>
                        </a:rPr>
                        <a:t>Dynamics 365 for Project Service Automation, Enterprise Edition for CRMOL Basic + Project Service Add-On (Qualified Offer) (Government Pricing)</a:t>
                      </a:r>
                    </a:p>
                  </a:txBody>
                  <a:tcPr marL="50800" marR="50800" marT="50800" marB="50800" anchor="ctr"/>
                </a:tc>
                <a:extLst>
                  <a:ext uri="{0D108BD9-81ED-4DB2-BD59-A6C34878D82A}">
                    <a16:rowId xmlns:a16="http://schemas.microsoft.com/office/drawing/2014/main" val="4278441185"/>
                  </a:ext>
                </a:extLst>
              </a:tr>
              <a:tr h="370840">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Basic USL</a:t>
                      </a:r>
                    </a:p>
                  </a:txBody>
                  <a:tcPr marL="50800" marR="50800" marT="50800" marB="50800" anchor="ct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Enterprise Plan 1</a:t>
                      </a:r>
                    </a:p>
                  </a:txBody>
                  <a:tcPr marL="50800" marR="50800" marT="50800" marB="50800" anchor="ct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Enterprise Edition Plan 1 for CRMOL Basic (Qualified Offer) (Government Pricing)</a:t>
                      </a:r>
                    </a:p>
                  </a:txBody>
                  <a:tcPr marL="50800" marR="50800" marT="50800" marB="50800" anchor="ctr"/>
                </a:tc>
                <a:extLst>
                  <a:ext uri="{0D108BD9-81ED-4DB2-BD59-A6C34878D82A}">
                    <a16:rowId xmlns:a16="http://schemas.microsoft.com/office/drawing/2014/main" val="1844750420"/>
                  </a:ext>
                </a:extLst>
              </a:tr>
              <a:tr h="370840">
                <a:tc>
                  <a:txBody>
                    <a:bodyPr/>
                    <a:lstStyle/>
                    <a:p>
                      <a:pPr marL="0" marR="0" algn="l" fontAlgn="t">
                        <a:spcBef>
                          <a:spcPts val="0"/>
                        </a:spcBef>
                        <a:spcAft>
                          <a:spcPts val="0"/>
                        </a:spcAft>
                      </a:pPr>
                      <a:r>
                        <a:rPr lang="en-US" sz="1000">
                          <a:effectLst/>
                        </a:rPr>
                        <a:t>Basic USL</a:t>
                      </a:r>
                      <a:endParaRPr lang="en-US" sz="100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dirty="0">
                          <a:effectLst/>
                        </a:rPr>
                        <a:t>Dynamics 365 for Sales</a:t>
                      </a:r>
                      <a:endParaRPr lang="en-US" sz="1000" dirty="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dirty="0">
                          <a:effectLst/>
                        </a:rPr>
                        <a:t>Dynamics 365 for Sales, Enterprise Edition for CRMOL Basic (Qualified Offer) (Government Pricing)</a:t>
                      </a:r>
                    </a:p>
                  </a:txBody>
                  <a:tcPr marL="50800" marR="50800" marT="50800" marB="50800" anchor="ctr"/>
                </a:tc>
                <a:extLst>
                  <a:ext uri="{0D108BD9-81ED-4DB2-BD59-A6C34878D82A}">
                    <a16:rowId xmlns:a16="http://schemas.microsoft.com/office/drawing/2014/main" val="633029697"/>
                  </a:ext>
                </a:extLst>
              </a:tr>
              <a:tr h="370840">
                <a:tc>
                  <a:txBody>
                    <a:bodyPr/>
                    <a:lstStyle/>
                    <a:p>
                      <a:pPr marL="0" marR="0" algn="l" fontAlgn="t">
                        <a:spcBef>
                          <a:spcPts val="0"/>
                        </a:spcBef>
                        <a:spcAft>
                          <a:spcPts val="0"/>
                        </a:spcAft>
                      </a:pPr>
                      <a:r>
                        <a:rPr lang="en-US" sz="1000">
                          <a:effectLst/>
                        </a:rPr>
                        <a:t>Basic USL</a:t>
                      </a:r>
                      <a:endParaRPr lang="en-US" sz="100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a:effectLst/>
                        </a:rPr>
                        <a:t>Dynamics 365 for Customer Service</a:t>
                      </a:r>
                      <a:endParaRPr lang="en-US" sz="1000">
                        <a:effectLst/>
                        <a:latin typeface="Segoe UI" panose="020B0502040204020203" pitchFamily="34" charset="0"/>
                      </a:endParaRPr>
                    </a:p>
                  </a:txBody>
                  <a:tcPr marL="50800" marR="50800" marT="50800" marB="50800" anchor="ctr"/>
                </a:tc>
                <a:tc>
                  <a:txBody>
                    <a:bodyPr/>
                    <a:lstStyle/>
                    <a:p>
                      <a:pPr marL="0" marR="0" algn="l" fontAlgn="t">
                        <a:spcBef>
                          <a:spcPts val="0"/>
                        </a:spcBef>
                        <a:spcAft>
                          <a:spcPts val="0"/>
                        </a:spcAft>
                      </a:pPr>
                      <a:r>
                        <a:rPr lang="en-US" sz="1000" dirty="0">
                          <a:effectLst/>
                        </a:rPr>
                        <a:t>Dynamics 365 for Customer Service, Enterprise Edition for CRMOL Basic (Qualified Offer) (Government Pricing)</a:t>
                      </a:r>
                      <a:endParaRPr lang="en-US" sz="1000" dirty="0">
                        <a:effectLst/>
                        <a:latin typeface="Segoe UI" panose="020B0502040204020203" pitchFamily="34" charset="0"/>
                      </a:endParaRPr>
                    </a:p>
                  </a:txBody>
                  <a:tcPr marL="50800" marR="50800" marT="50800" marB="50800" anchor="ctr"/>
                </a:tc>
                <a:extLst>
                  <a:ext uri="{0D108BD9-81ED-4DB2-BD59-A6C34878D82A}">
                    <a16:rowId xmlns:a16="http://schemas.microsoft.com/office/drawing/2014/main" val="617358552"/>
                  </a:ext>
                </a:extLst>
              </a:tr>
              <a:tr h="370840">
                <a:tc>
                  <a:txBody>
                    <a:bodyPr/>
                    <a:lstStyle/>
                    <a:p>
                      <a:pPr marL="0" marR="0" algn="l" fontAlgn="t">
                        <a:spcBef>
                          <a:spcPts val="0"/>
                        </a:spcBef>
                        <a:spcAft>
                          <a:spcPts val="0"/>
                        </a:spcAft>
                      </a:pPr>
                      <a:r>
                        <a:rPr lang="en-US" sz="1000" dirty="0">
                          <a:effectLst/>
                          <a:latin typeface="Segoe UI" panose="020B0502040204020203" pitchFamily="34" charset="0"/>
                        </a:rPr>
                        <a:t>Pro  USL - Sales Productivity</a:t>
                      </a: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nb-NO" sz="1000" kern="1200" dirty="0">
                          <a:solidFill>
                            <a:schemeClr val="dk1"/>
                          </a:solidFill>
                          <a:effectLst/>
                          <a:latin typeface="Segoe UI Semibold" panose="020B0702040204020203" pitchFamily="34" charset="0"/>
                          <a:ea typeface="+mn-ea"/>
                          <a:cs typeface="Segoe UI Semibold" panose="020B0702040204020203" pitchFamily="34" charset="0"/>
                        </a:rPr>
                        <a:t>Dynamics 365 for Enterprise Plan 1</a:t>
                      </a:r>
                    </a:p>
                  </a:txBody>
                  <a:tcPr marL="50800" marR="50800" marT="50800" marB="50800" anchor="ctr"/>
                </a:tc>
                <a:tc>
                  <a:txBody>
                    <a:bodyPr/>
                    <a:lstStyle/>
                    <a:p>
                      <a:pPr marL="0" marR="0" algn="l" fontAlgn="t">
                        <a:spcBef>
                          <a:spcPts val="0"/>
                        </a:spcBef>
                        <a:spcAft>
                          <a:spcPts val="0"/>
                        </a:spcAft>
                      </a:pPr>
                      <a:r>
                        <a:rPr lang="en-US" sz="1000" kern="1200" dirty="0">
                          <a:solidFill>
                            <a:schemeClr val="dk1"/>
                          </a:solidFill>
                          <a:effectLst/>
                          <a:latin typeface="Segoe UI Semibold" panose="020B0702040204020203" pitchFamily="34" charset="0"/>
                          <a:ea typeface="+mn-ea"/>
                          <a:cs typeface="+mn-cs"/>
                        </a:rPr>
                        <a:t>Dynamics 365 Enterprise Edition Plan 1 - Tier 1 Transition Offer for CRMOL Pro Add-On to O365 Users (Government Pricing)</a:t>
                      </a:r>
                    </a:p>
                  </a:txBody>
                  <a:tcPr marL="50800" marR="50800" marT="50800" marB="50800" anchor="ctr"/>
                </a:tc>
                <a:extLst>
                  <a:ext uri="{0D108BD9-81ED-4DB2-BD59-A6C34878D82A}">
                    <a16:rowId xmlns:a16="http://schemas.microsoft.com/office/drawing/2014/main" val="494949176"/>
                  </a:ext>
                </a:extLst>
              </a:tr>
              <a:tr h="370840">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Pro  USL - Sales Productivity</a:t>
                      </a: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Dynamics 365 for Customer Service</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Dynamics 365 for Customer Service, Enterprise Edition Transition Offer for CRMOL Pro Add-On to O365 Users (Government Pricing)</a:t>
                      </a:r>
                    </a:p>
                  </a:txBody>
                  <a:tcPr marL="50800" marR="50800" marT="50800" marB="50800" anchor="ctr"/>
                </a:tc>
                <a:extLst>
                  <a:ext uri="{0D108BD9-81ED-4DB2-BD59-A6C34878D82A}">
                    <a16:rowId xmlns:a16="http://schemas.microsoft.com/office/drawing/2014/main" val="2800686722"/>
                  </a:ext>
                </a:extLst>
              </a:tr>
              <a:tr h="370840">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Pro  USL - Sales Productivity</a:t>
                      </a:r>
                    </a:p>
                  </a:txBody>
                  <a:tcPr marL="50800" marR="50800" marT="50800" marB="50800" anchor="ct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Dynamics 365 for Sales</a:t>
                      </a:r>
                    </a:p>
                  </a:txBody>
                  <a:tcPr marL="50800" marR="50800" marT="50800" marB="50800" anchor="ctr"/>
                </a:tc>
                <a:tc>
                  <a:txBody>
                    <a:bodyPr/>
                    <a:lstStyle/>
                    <a:p>
                      <a:pPr marL="0" marR="0" algn="l" fontAlgn="t">
                        <a:spcBef>
                          <a:spcPts val="0"/>
                        </a:spcBef>
                        <a:spcAft>
                          <a:spcPts val="0"/>
                        </a:spcAft>
                      </a:pPr>
                      <a:r>
                        <a:rPr lang="en-US" sz="1000" dirty="0">
                          <a:effectLst/>
                          <a:latin typeface="Segoe UI" panose="020B0502040204020203" pitchFamily="34" charset="0"/>
                        </a:rPr>
                        <a:t>Dynamics 365 for Sales, Transition Offer for CRMOL Pro Add-On to O365 Users (Government Pricing)</a:t>
                      </a:r>
                    </a:p>
                  </a:txBody>
                  <a:tcPr marL="50800" marR="50800" marT="50800" marB="50800" anchor="ctr"/>
                </a:tc>
                <a:extLst>
                  <a:ext uri="{0D108BD9-81ED-4DB2-BD59-A6C34878D82A}">
                    <a16:rowId xmlns:a16="http://schemas.microsoft.com/office/drawing/2014/main" val="3737991033"/>
                  </a:ext>
                </a:extLst>
              </a:tr>
            </a:tbl>
          </a:graphicData>
        </a:graphic>
      </p:graphicFrame>
    </p:spTree>
    <p:extLst>
      <p:ext uri="{BB962C8B-B14F-4D97-AF65-F5344CB8AC3E}">
        <p14:creationId xmlns:p14="http://schemas.microsoft.com/office/powerpoint/2010/main" val="2637573312"/>
      </p:ext>
    </p:extLst>
  </p:cSld>
  <p:clrMapOvr>
    <a:masterClrMapping/>
  </p:clrMapOvr>
  <p:transition>
    <p:fade/>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3422" y="230738"/>
            <a:ext cx="6217019" cy="650525"/>
          </a:xfrm>
        </p:spPr>
        <p:txBody>
          <a:bodyPr/>
          <a:lstStyle/>
          <a:p>
            <a:r>
              <a:rPr lang="en-US" sz="2000" dirty="0"/>
              <a:t>CRM Online Customers in MPSA – Commercial/Corporate</a:t>
            </a:r>
            <a:br>
              <a:rPr lang="en-US" sz="2000" dirty="0"/>
            </a:br>
            <a:endParaRPr lang="en-US" sz="2000" dirty="0"/>
          </a:p>
        </p:txBody>
      </p:sp>
      <p:graphicFrame>
        <p:nvGraphicFramePr>
          <p:cNvPr id="7" name="Table 6"/>
          <p:cNvGraphicFramePr>
            <a:graphicFrameLocks noGrp="1"/>
          </p:cNvGraphicFramePr>
          <p:nvPr>
            <p:extLst>
              <p:ext uri="{D42A27DB-BD31-4B8C-83A1-F6EECF244321}">
                <p14:modId xmlns:p14="http://schemas.microsoft.com/office/powerpoint/2010/main" val="2886966987"/>
              </p:ext>
            </p:extLst>
          </p:nvPr>
        </p:nvGraphicFramePr>
        <p:xfrm>
          <a:off x="854578" y="1035863"/>
          <a:ext cx="9750753" cy="5146040"/>
        </p:xfrm>
        <a:graphic>
          <a:graphicData uri="http://schemas.openxmlformats.org/drawingml/2006/table">
            <a:tbl>
              <a:tblPr firstRow="1" bandRow="1">
                <a:tableStyleId>{5C22544A-7EE6-4342-B048-85BDC9FD1C3A}</a:tableStyleId>
              </a:tblPr>
              <a:tblGrid>
                <a:gridCol w="2674835">
                  <a:extLst>
                    <a:ext uri="{9D8B030D-6E8A-4147-A177-3AD203B41FA5}">
                      <a16:colId xmlns:a16="http://schemas.microsoft.com/office/drawing/2014/main" val="505210117"/>
                    </a:ext>
                  </a:extLst>
                </a:gridCol>
                <a:gridCol w="2833933">
                  <a:extLst>
                    <a:ext uri="{9D8B030D-6E8A-4147-A177-3AD203B41FA5}">
                      <a16:colId xmlns:a16="http://schemas.microsoft.com/office/drawing/2014/main" val="1886461923"/>
                    </a:ext>
                  </a:extLst>
                </a:gridCol>
                <a:gridCol w="2649787">
                  <a:extLst>
                    <a:ext uri="{9D8B030D-6E8A-4147-A177-3AD203B41FA5}">
                      <a16:colId xmlns:a16="http://schemas.microsoft.com/office/drawing/2014/main" val="2070994110"/>
                    </a:ext>
                  </a:extLst>
                </a:gridCol>
                <a:gridCol w="1592198">
                  <a:extLst>
                    <a:ext uri="{9D8B030D-6E8A-4147-A177-3AD203B41FA5}">
                      <a16:colId xmlns:a16="http://schemas.microsoft.com/office/drawing/2014/main" val="885236642"/>
                    </a:ext>
                  </a:extLst>
                </a:gridCol>
              </a:tblGrid>
              <a:tr h="370840">
                <a:tc>
                  <a:txBody>
                    <a:bodyPr/>
                    <a:lstStyle/>
                    <a:p>
                      <a:pPr marL="0" marR="0" fontAlgn="t">
                        <a:spcBef>
                          <a:spcPts val="0"/>
                        </a:spcBef>
                        <a:spcAft>
                          <a:spcPts val="0"/>
                        </a:spcAft>
                      </a:pPr>
                      <a:r>
                        <a:rPr lang="en-US" sz="1000" dirty="0">
                          <a:effectLst/>
                          <a:latin typeface="Segoe UI Semibold" panose="020B0702040204020203" pitchFamily="34" charset="0"/>
                        </a:rPr>
                        <a:t>Existing User License</a:t>
                      </a:r>
                    </a:p>
                  </a:txBody>
                  <a:tcPr marL="50800" marR="50800" marT="50800" marB="50800">
                    <a:solidFill>
                      <a:schemeClr val="accent1">
                        <a:lumMod val="20000"/>
                        <a:lumOff val="80000"/>
                      </a:schemeClr>
                    </a:solidFill>
                  </a:tcPr>
                </a:tc>
                <a:tc>
                  <a:txBody>
                    <a:bodyPr/>
                    <a:lstStyle/>
                    <a:p>
                      <a:pPr marL="0" marR="0" fontAlgn="t">
                        <a:spcBef>
                          <a:spcPts val="0"/>
                        </a:spcBef>
                        <a:spcAft>
                          <a:spcPts val="0"/>
                        </a:spcAft>
                      </a:pPr>
                      <a:r>
                        <a:rPr lang="en-US" sz="1000">
                          <a:effectLst/>
                          <a:latin typeface="Segoe UI Semibold" panose="020B0702040204020203" pitchFamily="34" charset="0"/>
                        </a:rPr>
                        <a:t>New User License</a:t>
                      </a:r>
                    </a:p>
                  </a:txBody>
                  <a:tcPr marL="50800" marR="50800" marT="50800" marB="50800">
                    <a:solidFill>
                      <a:schemeClr val="accent1">
                        <a:lumMod val="20000"/>
                        <a:lumOff val="80000"/>
                      </a:schemeClr>
                    </a:solidFill>
                  </a:tcPr>
                </a:tc>
                <a:tc>
                  <a:txBody>
                    <a:bodyPr/>
                    <a:lstStyle/>
                    <a:p>
                      <a:pPr marL="0" marR="0" fontAlgn="t">
                        <a:spcBef>
                          <a:spcPts val="0"/>
                        </a:spcBef>
                        <a:spcAft>
                          <a:spcPts val="0"/>
                        </a:spcAft>
                      </a:pPr>
                      <a:r>
                        <a:rPr lang="en-US" sz="1000" dirty="0">
                          <a:effectLst/>
                          <a:latin typeface="Segoe UI Semibold" panose="020B0702040204020203" pitchFamily="34" charset="0"/>
                        </a:rPr>
                        <a:t>Item Edition</a:t>
                      </a:r>
                    </a:p>
                  </a:txBody>
                  <a:tcPr marL="50800" marR="50800" marT="50800" marB="50800">
                    <a:solidFill>
                      <a:schemeClr val="accent1">
                        <a:lumMod val="20000"/>
                        <a:lumOff val="80000"/>
                      </a:schemeClr>
                    </a:solidFill>
                  </a:tcPr>
                </a:tc>
                <a:tc>
                  <a:txBody>
                    <a:bodyPr/>
                    <a:lstStyle/>
                    <a:p>
                      <a:pPr marL="0" marR="0" fontAlgn="t">
                        <a:spcBef>
                          <a:spcPts val="0"/>
                        </a:spcBef>
                        <a:spcAft>
                          <a:spcPts val="0"/>
                        </a:spcAft>
                      </a:pPr>
                      <a:r>
                        <a:rPr lang="en-US" sz="1000" dirty="0">
                          <a:effectLst/>
                          <a:latin typeface="Segoe UI Semibold" panose="020B0702040204020203" pitchFamily="34" charset="0"/>
                        </a:rPr>
                        <a:t>Part</a:t>
                      </a:r>
                      <a:r>
                        <a:rPr lang="en-US" sz="1000" baseline="0" dirty="0">
                          <a:effectLst/>
                          <a:latin typeface="Segoe UI Semibold" panose="020B0702040204020203" pitchFamily="34" charset="0"/>
                        </a:rPr>
                        <a:t> Number</a:t>
                      </a:r>
                      <a:endParaRPr lang="en-US" sz="1000" dirty="0">
                        <a:effectLst/>
                        <a:latin typeface="Segoe UI Semibold" panose="020B0702040204020203" pitchFamily="34" charset="0"/>
                      </a:endParaRPr>
                    </a:p>
                  </a:txBody>
                  <a:tcPr marL="50800" marR="50800" marT="50800" marB="50800">
                    <a:solidFill>
                      <a:schemeClr val="accent1">
                        <a:lumMod val="20000"/>
                        <a:lumOff val="80000"/>
                      </a:schemeClr>
                    </a:solidFill>
                  </a:tcPr>
                </a:tc>
                <a:extLst>
                  <a:ext uri="{0D108BD9-81ED-4DB2-BD59-A6C34878D82A}">
                    <a16:rowId xmlns:a16="http://schemas.microsoft.com/office/drawing/2014/main" val="1529148321"/>
                  </a:ext>
                </a:extLst>
              </a:tr>
              <a:tr h="406400">
                <a:tc>
                  <a:txBody>
                    <a:bodyPr/>
                    <a:lstStyle/>
                    <a:p>
                      <a:pPr marL="0" marR="0" algn="l" fontAlgn="t">
                        <a:spcBef>
                          <a:spcPts val="0"/>
                        </a:spcBef>
                        <a:spcAft>
                          <a:spcPts val="0"/>
                        </a:spcAft>
                      </a:pPr>
                      <a:r>
                        <a:rPr lang="en-US" sz="1000" dirty="0">
                          <a:effectLst/>
                          <a:latin typeface="Segoe UI" panose="020B0502040204020203" pitchFamily="34" charset="0"/>
                        </a:rPr>
                        <a:t>Professional USL </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a:effectLst/>
                          <a:latin typeface="Segoe UI Semibold" panose="020B0702040204020203" pitchFamily="34" charset="0"/>
                        </a:rPr>
                        <a:t>Dynamics 365 for Enterprise Plan 1</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rPr>
                        <a:t>Plan 1 for CRMOL Pro </a:t>
                      </a:r>
                      <a:r>
                        <a:rPr lang="en-US" sz="1000" dirty="0" err="1">
                          <a:effectLst/>
                          <a:latin typeface="Segoe UI Semibold" panose="020B0702040204020203" pitchFamily="34" charset="0"/>
                        </a:rPr>
                        <a:t>qlfd</a:t>
                      </a:r>
                      <a:endParaRPr lang="en-US" sz="1000" dirty="0">
                        <a:effectLst/>
                        <a:latin typeface="Segoe UI Semibold" panose="020B0702040204020203" pitchFamily="34" charset="0"/>
                      </a:endParaRP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rPr>
                        <a:t>AAA-37733</a:t>
                      </a:r>
                    </a:p>
                  </a:txBody>
                  <a:tcPr marL="50800" marR="50800" marT="50800" marB="50800" anchor="ctr">
                    <a:solidFill>
                      <a:schemeClr val="accent1">
                        <a:lumMod val="20000"/>
                        <a:lumOff val="80000"/>
                      </a:schemeClr>
                    </a:solidFill>
                  </a:tcPr>
                </a:tc>
                <a:extLst>
                  <a:ext uri="{0D108BD9-81ED-4DB2-BD59-A6C34878D82A}">
                    <a16:rowId xmlns:a16="http://schemas.microsoft.com/office/drawing/2014/main" val="466339008"/>
                  </a:ext>
                </a:extLst>
              </a:tr>
              <a:tr h="406400">
                <a:tc>
                  <a:txBody>
                    <a:bodyPr/>
                    <a:lstStyle/>
                    <a:p>
                      <a:pPr marL="0" marR="0" algn="l" fontAlgn="t">
                        <a:spcBef>
                          <a:spcPts val="0"/>
                        </a:spcBef>
                        <a:spcAft>
                          <a:spcPts val="0"/>
                        </a:spcAft>
                      </a:pPr>
                      <a:r>
                        <a:rPr lang="en-US" sz="1000" dirty="0">
                          <a:effectLst/>
                          <a:latin typeface="Segoe UI" panose="020B0502040204020203" pitchFamily="34" charset="0"/>
                        </a:rPr>
                        <a:t>Professional USL</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Dynamics 365 for Customer Service</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For </a:t>
                      </a:r>
                      <a:r>
                        <a:rPr lang="en-US" sz="1000" dirty="0" err="1">
                          <a:effectLst/>
                          <a:latin typeface="Segoe UI" panose="020B0502040204020203" pitchFamily="34" charset="0"/>
                        </a:rPr>
                        <a:t>CustSer</a:t>
                      </a:r>
                      <a:r>
                        <a:rPr lang="en-US" sz="1000" dirty="0">
                          <a:effectLst/>
                          <a:latin typeface="Segoe UI" panose="020B0502040204020203" pitchFamily="34" charset="0"/>
                        </a:rPr>
                        <a:t> for CRMOL Pro </a:t>
                      </a:r>
                      <a:r>
                        <a:rPr lang="en-US" sz="1000" dirty="0" err="1">
                          <a:effectLst/>
                          <a:latin typeface="Segoe UI" panose="020B0502040204020203" pitchFamily="34" charset="0"/>
                        </a:rPr>
                        <a:t>qlfd</a:t>
                      </a:r>
                      <a:endParaRPr lang="en-US" sz="1000" dirty="0">
                        <a:effectLst/>
                        <a:latin typeface="Segoe UI" panose="020B0502040204020203" pitchFamily="34" charset="0"/>
                      </a:endParaRP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AAA-37723</a:t>
                      </a:r>
                    </a:p>
                  </a:txBody>
                  <a:tcPr marL="50800" marR="50800" marT="50800" marB="50800" anchor="ctr">
                    <a:solidFill>
                      <a:schemeClr val="accent1">
                        <a:lumMod val="20000"/>
                        <a:lumOff val="80000"/>
                      </a:schemeClr>
                    </a:solidFill>
                  </a:tcPr>
                </a:tc>
                <a:extLst>
                  <a:ext uri="{0D108BD9-81ED-4DB2-BD59-A6C34878D82A}">
                    <a16:rowId xmlns:a16="http://schemas.microsoft.com/office/drawing/2014/main" val="941976500"/>
                  </a:ext>
                </a:extLst>
              </a:tr>
              <a:tr h="406400">
                <a:tc>
                  <a:txBody>
                    <a:bodyPr/>
                    <a:lstStyle/>
                    <a:p>
                      <a:pPr marL="0" marR="0" algn="l" fontAlgn="t">
                        <a:spcBef>
                          <a:spcPts val="0"/>
                        </a:spcBef>
                        <a:spcAft>
                          <a:spcPts val="0"/>
                        </a:spcAft>
                      </a:pPr>
                      <a:r>
                        <a:rPr lang="en-US" sz="1000" dirty="0">
                          <a:effectLst/>
                          <a:latin typeface="Segoe UI" panose="020B0502040204020203" pitchFamily="34" charset="0"/>
                        </a:rPr>
                        <a:t>Professional USL</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Dynamics 365 for Sales</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For Sales for CRMOL Pro </a:t>
                      </a:r>
                      <a:r>
                        <a:rPr lang="en-US" sz="1000" dirty="0" err="1">
                          <a:effectLst/>
                          <a:latin typeface="Segoe UI" panose="020B0502040204020203" pitchFamily="34" charset="0"/>
                        </a:rPr>
                        <a:t>qlfd</a:t>
                      </a:r>
                      <a:endParaRPr lang="en-US" sz="1000" dirty="0">
                        <a:effectLst/>
                        <a:latin typeface="Segoe UI" panose="020B0502040204020203" pitchFamily="34" charset="0"/>
                      </a:endParaRP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AAA-37735</a:t>
                      </a:r>
                    </a:p>
                  </a:txBody>
                  <a:tcPr marL="50800" marR="50800" marT="50800" marB="50800" anchor="ctr">
                    <a:solidFill>
                      <a:schemeClr val="accent1">
                        <a:lumMod val="20000"/>
                        <a:lumOff val="80000"/>
                      </a:schemeClr>
                    </a:solidFill>
                  </a:tcPr>
                </a:tc>
                <a:extLst>
                  <a:ext uri="{0D108BD9-81ED-4DB2-BD59-A6C34878D82A}">
                    <a16:rowId xmlns:a16="http://schemas.microsoft.com/office/drawing/2014/main" val="4067456036"/>
                  </a:ext>
                </a:extLst>
              </a:tr>
              <a:tr h="558800">
                <a:tc>
                  <a:txBody>
                    <a:bodyPr/>
                    <a:lstStyle/>
                    <a:p>
                      <a:pPr marL="0" marR="0" algn="l" fontAlgn="t">
                        <a:spcBef>
                          <a:spcPts val="0"/>
                        </a:spcBef>
                        <a:spcAft>
                          <a:spcPts val="0"/>
                        </a:spcAft>
                      </a:pPr>
                      <a:r>
                        <a:rPr lang="en-US" sz="1000">
                          <a:effectLst/>
                          <a:latin typeface="Segoe UI" panose="020B0502040204020203" pitchFamily="34" charset="0"/>
                        </a:rPr>
                        <a:t>Basic  + Field Service Add-on</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a:effectLst/>
                          <a:latin typeface="Segoe UI" panose="020B0502040204020203" pitchFamily="34" charset="0"/>
                        </a:rPr>
                        <a:t>Dynamics 365 for Field Service</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For </a:t>
                      </a:r>
                      <a:r>
                        <a:rPr lang="en-US" sz="1000" dirty="0" err="1">
                          <a:effectLst/>
                          <a:latin typeface="Segoe UI" panose="020B0502040204020203" pitchFamily="34" charset="0"/>
                        </a:rPr>
                        <a:t>FldSer</a:t>
                      </a:r>
                      <a:r>
                        <a:rPr lang="en-US" sz="1000" dirty="0">
                          <a:effectLst/>
                          <a:latin typeface="Segoe UI" panose="020B0502040204020203" pitchFamily="34" charset="0"/>
                        </a:rPr>
                        <a:t> CRMOL Basic FS </a:t>
                      </a:r>
                      <a:r>
                        <a:rPr lang="en-US" sz="1000" dirty="0" err="1">
                          <a:effectLst/>
                          <a:latin typeface="Segoe UI" panose="020B0502040204020203" pitchFamily="34" charset="0"/>
                        </a:rPr>
                        <a:t>qlfd</a:t>
                      </a:r>
                      <a:endParaRPr lang="en-US" sz="1000" dirty="0">
                        <a:effectLst/>
                        <a:latin typeface="Segoe UI" panose="020B0502040204020203" pitchFamily="34" charset="0"/>
                      </a:endParaRP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AAA-37727</a:t>
                      </a:r>
                    </a:p>
                  </a:txBody>
                  <a:tcPr marL="50800" marR="50800" marT="50800" marB="50800" anchor="ctr">
                    <a:solidFill>
                      <a:schemeClr val="accent1">
                        <a:lumMod val="20000"/>
                        <a:lumOff val="80000"/>
                      </a:schemeClr>
                    </a:solidFill>
                  </a:tcPr>
                </a:tc>
                <a:extLst>
                  <a:ext uri="{0D108BD9-81ED-4DB2-BD59-A6C34878D82A}">
                    <a16:rowId xmlns:a16="http://schemas.microsoft.com/office/drawing/2014/main" val="2913595098"/>
                  </a:ext>
                </a:extLst>
              </a:tr>
              <a:tr h="558800">
                <a:tc>
                  <a:txBody>
                    <a:bodyPr/>
                    <a:lstStyle/>
                    <a:p>
                      <a:pPr marL="0" marR="0" algn="l" fontAlgn="t">
                        <a:spcBef>
                          <a:spcPts val="0"/>
                        </a:spcBef>
                        <a:spcAft>
                          <a:spcPts val="0"/>
                        </a:spcAft>
                      </a:pPr>
                      <a:r>
                        <a:rPr lang="en-US" sz="1000" dirty="0">
                          <a:effectLst/>
                          <a:latin typeface="Segoe UI" panose="020B0502040204020203" pitchFamily="34" charset="0"/>
                        </a:rPr>
                        <a:t>Basic + Project Service Automation Add-on</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a:effectLst/>
                          <a:latin typeface="Segoe UI" panose="020B0502040204020203" pitchFamily="34" charset="0"/>
                        </a:rPr>
                        <a:t>Dynamics 365 for Project Service Automation</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For </a:t>
                      </a:r>
                      <a:r>
                        <a:rPr lang="en-US" sz="1000" dirty="0" err="1">
                          <a:effectLst/>
                          <a:latin typeface="Segoe UI" panose="020B0502040204020203" pitchFamily="34" charset="0"/>
                        </a:rPr>
                        <a:t>PrjSer</a:t>
                      </a:r>
                      <a:r>
                        <a:rPr lang="en-US" sz="1000" dirty="0">
                          <a:effectLst/>
                          <a:latin typeface="Segoe UI" panose="020B0502040204020203" pitchFamily="34" charset="0"/>
                        </a:rPr>
                        <a:t> CRMOL </a:t>
                      </a:r>
                      <a:r>
                        <a:rPr lang="en-US" sz="1000" dirty="0" err="1">
                          <a:effectLst/>
                          <a:latin typeface="Segoe UI" panose="020B0502040204020203" pitchFamily="34" charset="0"/>
                        </a:rPr>
                        <a:t>Bsc</a:t>
                      </a:r>
                      <a:r>
                        <a:rPr lang="en-US" sz="1000" dirty="0">
                          <a:effectLst/>
                          <a:latin typeface="Segoe UI" panose="020B0502040204020203" pitchFamily="34" charset="0"/>
                        </a:rPr>
                        <a:t> PSA </a:t>
                      </a:r>
                      <a:r>
                        <a:rPr lang="en-US" sz="1000" dirty="0" err="1">
                          <a:effectLst/>
                          <a:latin typeface="Segoe UI" panose="020B0502040204020203" pitchFamily="34" charset="0"/>
                        </a:rPr>
                        <a:t>qlfd</a:t>
                      </a:r>
                      <a:endParaRPr lang="en-US" sz="1000" dirty="0">
                        <a:effectLst/>
                        <a:latin typeface="Segoe UI" panose="020B0502040204020203" pitchFamily="34" charset="0"/>
                      </a:endParaRP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AAA-37729</a:t>
                      </a:r>
                    </a:p>
                  </a:txBody>
                  <a:tcPr marL="50800" marR="50800" marT="50800" marB="50800" anchor="ctr">
                    <a:solidFill>
                      <a:schemeClr val="accent1">
                        <a:lumMod val="20000"/>
                        <a:lumOff val="80000"/>
                      </a:schemeClr>
                    </a:solidFill>
                  </a:tcPr>
                </a:tc>
                <a:extLst>
                  <a:ext uri="{0D108BD9-81ED-4DB2-BD59-A6C34878D82A}">
                    <a16:rowId xmlns:a16="http://schemas.microsoft.com/office/drawing/2014/main" val="4278441185"/>
                  </a:ext>
                </a:extLst>
              </a:tr>
              <a:tr h="406400">
                <a:tc>
                  <a:txBody>
                    <a:bodyPr/>
                    <a:lstStyle/>
                    <a:p>
                      <a:pPr marL="0" marR="0" algn="l" fontAlgn="t">
                        <a:spcBef>
                          <a:spcPts val="0"/>
                        </a:spcBef>
                        <a:spcAft>
                          <a:spcPts val="0"/>
                        </a:spcAft>
                      </a:pPr>
                      <a:r>
                        <a:rPr lang="en-US" sz="1000">
                          <a:effectLst/>
                          <a:latin typeface="Segoe UI" panose="020B0502040204020203" pitchFamily="34" charset="0"/>
                        </a:rPr>
                        <a:t>Basic USL</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a:effectLst/>
                          <a:latin typeface="Segoe UI Semibold" panose="020B0702040204020203" pitchFamily="34" charset="0"/>
                        </a:rPr>
                        <a:t>Dynamics 365 for Enterprise Plan 1</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rPr>
                        <a:t>Plan 1 for CRMOL Basic </a:t>
                      </a:r>
                      <a:r>
                        <a:rPr lang="en-US" sz="1000" dirty="0" err="1">
                          <a:effectLst/>
                          <a:latin typeface="Segoe UI Semibold" panose="020B0702040204020203" pitchFamily="34" charset="0"/>
                        </a:rPr>
                        <a:t>qlfd</a:t>
                      </a:r>
                      <a:endParaRPr lang="en-US" sz="1000" dirty="0">
                        <a:effectLst/>
                        <a:latin typeface="Segoe UI Semibold" panose="020B0702040204020203" pitchFamily="34" charset="0"/>
                      </a:endParaRP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rPr>
                        <a:t>AAA-37721</a:t>
                      </a:r>
                    </a:p>
                  </a:txBody>
                  <a:tcPr marL="50800" marR="50800" marT="50800" marB="50800" anchor="ctr">
                    <a:solidFill>
                      <a:schemeClr val="accent1">
                        <a:lumMod val="20000"/>
                        <a:lumOff val="80000"/>
                      </a:schemeClr>
                    </a:solidFill>
                  </a:tcPr>
                </a:tc>
                <a:extLst>
                  <a:ext uri="{0D108BD9-81ED-4DB2-BD59-A6C34878D82A}">
                    <a16:rowId xmlns:a16="http://schemas.microsoft.com/office/drawing/2014/main" val="1844750420"/>
                  </a:ext>
                </a:extLst>
              </a:tr>
              <a:tr h="406400">
                <a:tc>
                  <a:txBody>
                    <a:bodyPr/>
                    <a:lstStyle/>
                    <a:p>
                      <a:pPr marL="0" marR="0" algn="l" fontAlgn="t">
                        <a:spcBef>
                          <a:spcPts val="0"/>
                        </a:spcBef>
                        <a:spcAft>
                          <a:spcPts val="0"/>
                        </a:spcAft>
                      </a:pPr>
                      <a:r>
                        <a:rPr lang="en-US" sz="1000">
                          <a:effectLst/>
                          <a:latin typeface="Segoe UI" panose="020B0502040204020203" pitchFamily="34" charset="0"/>
                        </a:rPr>
                        <a:t>Basic USL</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Dynamics 365 for Sales</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For Sales for CRMOL Basic </a:t>
                      </a:r>
                      <a:r>
                        <a:rPr lang="en-US" sz="1000" dirty="0" err="1">
                          <a:effectLst/>
                          <a:latin typeface="Segoe UI" panose="020B0502040204020203" pitchFamily="34" charset="0"/>
                        </a:rPr>
                        <a:t>qlfd</a:t>
                      </a:r>
                      <a:endParaRPr lang="en-US" sz="1000" dirty="0">
                        <a:effectLst/>
                        <a:latin typeface="Segoe UI" panose="020B0502040204020203" pitchFamily="34" charset="0"/>
                      </a:endParaRP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AAA-37731</a:t>
                      </a:r>
                    </a:p>
                  </a:txBody>
                  <a:tcPr marL="50800" marR="50800" marT="50800" marB="50800" anchor="ctr">
                    <a:solidFill>
                      <a:schemeClr val="accent1">
                        <a:lumMod val="20000"/>
                        <a:lumOff val="80000"/>
                      </a:schemeClr>
                    </a:solidFill>
                  </a:tcPr>
                </a:tc>
                <a:extLst>
                  <a:ext uri="{0D108BD9-81ED-4DB2-BD59-A6C34878D82A}">
                    <a16:rowId xmlns:a16="http://schemas.microsoft.com/office/drawing/2014/main" val="633029697"/>
                  </a:ext>
                </a:extLst>
              </a:tr>
              <a:tr h="406400">
                <a:tc>
                  <a:txBody>
                    <a:bodyPr/>
                    <a:lstStyle/>
                    <a:p>
                      <a:pPr marL="0" marR="0" algn="l" fontAlgn="t">
                        <a:spcBef>
                          <a:spcPts val="0"/>
                        </a:spcBef>
                        <a:spcAft>
                          <a:spcPts val="0"/>
                        </a:spcAft>
                      </a:pPr>
                      <a:r>
                        <a:rPr lang="en-US" sz="1000" dirty="0">
                          <a:effectLst/>
                          <a:latin typeface="Segoe UI" panose="020B0502040204020203" pitchFamily="34" charset="0"/>
                        </a:rPr>
                        <a:t>Basic USL</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a:effectLst/>
                          <a:latin typeface="Segoe UI" panose="020B0502040204020203" pitchFamily="34" charset="0"/>
                        </a:rPr>
                        <a:t>Dynamics 365 for Customer Service</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For </a:t>
                      </a:r>
                      <a:r>
                        <a:rPr lang="en-US" sz="1000" dirty="0" err="1">
                          <a:effectLst/>
                          <a:latin typeface="Segoe UI" panose="020B0502040204020203" pitchFamily="34" charset="0"/>
                        </a:rPr>
                        <a:t>CustSer</a:t>
                      </a:r>
                      <a:r>
                        <a:rPr lang="en-US" sz="1000" dirty="0">
                          <a:effectLst/>
                          <a:latin typeface="Segoe UI" panose="020B0502040204020203" pitchFamily="34" charset="0"/>
                        </a:rPr>
                        <a:t> for CRMOL </a:t>
                      </a:r>
                      <a:r>
                        <a:rPr lang="en-US" sz="1000" dirty="0" err="1">
                          <a:effectLst/>
                          <a:latin typeface="Segoe UI" panose="020B0502040204020203" pitchFamily="34" charset="0"/>
                        </a:rPr>
                        <a:t>Bsc</a:t>
                      </a:r>
                      <a:r>
                        <a:rPr lang="en-US" sz="1000" dirty="0">
                          <a:effectLst/>
                          <a:latin typeface="Segoe UI" panose="020B0502040204020203" pitchFamily="34" charset="0"/>
                        </a:rPr>
                        <a:t> </a:t>
                      </a:r>
                      <a:r>
                        <a:rPr lang="en-US" sz="1000" dirty="0" err="1">
                          <a:effectLst/>
                          <a:latin typeface="Segoe UI" panose="020B0502040204020203" pitchFamily="34" charset="0"/>
                        </a:rPr>
                        <a:t>qlfd</a:t>
                      </a:r>
                      <a:endParaRPr lang="en-US" sz="1000" dirty="0">
                        <a:effectLst/>
                        <a:latin typeface="Segoe UI" panose="020B0502040204020203" pitchFamily="34" charset="0"/>
                      </a:endParaRP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AAA-37725</a:t>
                      </a:r>
                    </a:p>
                  </a:txBody>
                  <a:tcPr marL="50800" marR="50800" marT="50800" marB="50800" anchor="ctr">
                    <a:solidFill>
                      <a:schemeClr val="accent1">
                        <a:lumMod val="20000"/>
                        <a:lumOff val="80000"/>
                      </a:schemeClr>
                    </a:solidFill>
                  </a:tcPr>
                </a:tc>
                <a:extLst>
                  <a:ext uri="{0D108BD9-81ED-4DB2-BD59-A6C34878D82A}">
                    <a16:rowId xmlns:a16="http://schemas.microsoft.com/office/drawing/2014/main" val="617358552"/>
                  </a:ext>
                </a:extLst>
              </a:tr>
              <a:tr h="406400">
                <a:tc>
                  <a:txBody>
                    <a:bodyPr/>
                    <a:lstStyle/>
                    <a:p>
                      <a:pPr marL="0" marR="0" algn="l" fontAlgn="t">
                        <a:spcBef>
                          <a:spcPts val="0"/>
                        </a:spcBef>
                        <a:spcAft>
                          <a:spcPts val="0"/>
                        </a:spcAft>
                      </a:pPr>
                      <a:r>
                        <a:rPr lang="en-US" sz="1000" dirty="0">
                          <a:effectLst/>
                          <a:latin typeface="Segoe UI" panose="020B0502040204020203" pitchFamily="34" charset="0"/>
                        </a:rPr>
                        <a:t>Pro  USL - Sales Productivity</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nb-NO" sz="1000" dirty="0">
                          <a:effectLst/>
                          <a:latin typeface="Segoe UI Semibold" panose="020B0702040204020203" pitchFamily="34" charset="0"/>
                          <a:cs typeface="Segoe UI Semibold" panose="020B0702040204020203" pitchFamily="34" charset="0"/>
                        </a:rPr>
                        <a:t>Dynamics 365 for Enterprise Plan 1</a:t>
                      </a:r>
                    </a:p>
                  </a:txBody>
                  <a:tcPr marL="50800" marR="50800" marT="50800" marB="50800" anchor="ctr">
                    <a:solidFill>
                      <a:schemeClr val="accent1">
                        <a:lumMod val="20000"/>
                        <a:lumOff val="80000"/>
                      </a:schemeClr>
                    </a:solidFill>
                  </a:tcP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Semibold" panose="020B0702040204020203" pitchFamily="34" charset="0"/>
                          <a:cs typeface="Segoe UI Semibold" panose="020B0702040204020203" pitchFamily="34" charset="0"/>
                        </a:rPr>
                        <a:t>Plan 1CRMPro to O365 </a:t>
                      </a:r>
                      <a:r>
                        <a:rPr lang="en-US" sz="1000" dirty="0" err="1">
                          <a:effectLst/>
                          <a:latin typeface="Segoe UI Semibold" panose="020B0702040204020203" pitchFamily="34" charset="0"/>
                          <a:cs typeface="Segoe UI Semibold" panose="020B0702040204020203" pitchFamily="34" charset="0"/>
                        </a:rPr>
                        <a:t>qlfd</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chemeClr val="accent1">
                        <a:lumMod val="20000"/>
                        <a:lumOff val="80000"/>
                      </a:schemeClr>
                    </a:solidFill>
                  </a:tcP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Semibold" panose="020B0702040204020203" pitchFamily="34" charset="0"/>
                          <a:cs typeface="Segoe UI Semibold" panose="020B0702040204020203" pitchFamily="34" charset="0"/>
                        </a:rPr>
                        <a:t>AAA-35834</a:t>
                      </a:r>
                    </a:p>
                  </a:txBody>
                  <a:tcPr marL="50800" marR="50800" marT="50800" marB="50800" anchor="ctr">
                    <a:solidFill>
                      <a:schemeClr val="accent1">
                        <a:lumMod val="20000"/>
                        <a:lumOff val="80000"/>
                      </a:schemeClr>
                    </a:solidFill>
                  </a:tcPr>
                </a:tc>
                <a:extLst>
                  <a:ext uri="{0D108BD9-81ED-4DB2-BD59-A6C34878D82A}">
                    <a16:rowId xmlns:a16="http://schemas.microsoft.com/office/drawing/2014/main" val="1733770141"/>
                  </a:ext>
                </a:extLst>
              </a:tr>
              <a:tr h="406400">
                <a:tc>
                  <a:txBody>
                    <a:bodyPr/>
                    <a:lstStyle/>
                    <a:p>
                      <a:pPr marL="0" marR="0" algn="l" fontAlgn="t">
                        <a:spcBef>
                          <a:spcPts val="0"/>
                        </a:spcBef>
                        <a:spcAft>
                          <a:spcPts val="0"/>
                        </a:spcAft>
                      </a:pPr>
                      <a:r>
                        <a:rPr lang="en-US" sz="1000" dirty="0">
                          <a:effectLst/>
                          <a:latin typeface="Segoe UI" panose="020B0502040204020203" pitchFamily="34" charset="0"/>
                        </a:rPr>
                        <a:t>Pro  USL - Sales Productivity</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Dynamics 365 for Customer Service</a:t>
                      </a:r>
                    </a:p>
                  </a:txBody>
                  <a:tcPr marL="50800" marR="50800" marT="50800" marB="50800" anchor="ctr">
                    <a:solidFill>
                      <a:schemeClr val="accent1">
                        <a:lumMod val="20000"/>
                        <a:lumOff val="80000"/>
                      </a:schemeClr>
                    </a:solidFill>
                  </a:tcP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For </a:t>
                      </a:r>
                      <a:r>
                        <a:rPr lang="en-US" sz="1000" dirty="0" err="1">
                          <a:effectLst/>
                          <a:latin typeface="Segoe UI" panose="020B0502040204020203" pitchFamily="34" charset="0"/>
                        </a:rPr>
                        <a:t>CusSer</a:t>
                      </a:r>
                      <a:r>
                        <a:rPr lang="en-US" sz="1000" dirty="0">
                          <a:effectLst/>
                          <a:latin typeface="Segoe UI" panose="020B0502040204020203" pitchFamily="34" charset="0"/>
                        </a:rPr>
                        <a:t> </a:t>
                      </a:r>
                      <a:r>
                        <a:rPr lang="en-US" sz="1000" dirty="0" err="1">
                          <a:effectLst/>
                          <a:latin typeface="Segoe UI" panose="020B0502040204020203" pitchFamily="34" charset="0"/>
                        </a:rPr>
                        <a:t>CRMPro</a:t>
                      </a:r>
                      <a:r>
                        <a:rPr lang="en-US" sz="1000" dirty="0">
                          <a:effectLst/>
                          <a:latin typeface="Segoe UI" panose="020B0502040204020203" pitchFamily="34" charset="0"/>
                        </a:rPr>
                        <a:t> to O365 </a:t>
                      </a:r>
                      <a:r>
                        <a:rPr lang="en-US" sz="1000" dirty="0" err="1">
                          <a:effectLst/>
                          <a:latin typeface="Segoe UI" panose="020B0502040204020203" pitchFamily="34" charset="0"/>
                        </a:rPr>
                        <a:t>qlfd</a:t>
                      </a:r>
                      <a:endParaRPr lang="en-US" sz="1000" dirty="0">
                        <a:effectLst/>
                        <a:latin typeface="Segoe UI" panose="020B0502040204020203" pitchFamily="34" charset="0"/>
                      </a:endParaRPr>
                    </a:p>
                  </a:txBody>
                  <a:tcPr marL="50800" marR="50800" marT="50800" marB="50800" anchor="ctr">
                    <a:solidFill>
                      <a:schemeClr val="accent1">
                        <a:lumMod val="20000"/>
                        <a:lumOff val="80000"/>
                      </a:schemeClr>
                    </a:solidFill>
                  </a:tcP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AAA-35846</a:t>
                      </a:r>
                    </a:p>
                  </a:txBody>
                  <a:tcPr marL="50800" marR="50800" marT="50800" marB="50800" anchor="ctr">
                    <a:solidFill>
                      <a:schemeClr val="accent1">
                        <a:lumMod val="20000"/>
                        <a:lumOff val="80000"/>
                      </a:schemeClr>
                    </a:solidFill>
                  </a:tcPr>
                </a:tc>
                <a:extLst>
                  <a:ext uri="{0D108BD9-81ED-4DB2-BD59-A6C34878D82A}">
                    <a16:rowId xmlns:a16="http://schemas.microsoft.com/office/drawing/2014/main" val="2583364480"/>
                  </a:ext>
                </a:extLst>
              </a:tr>
              <a:tr h="406400">
                <a:tc>
                  <a:txBody>
                    <a:bodyPr/>
                    <a:lstStyle/>
                    <a:p>
                      <a:pPr marL="0" marR="0" algn="l" fontAlgn="t">
                        <a:spcBef>
                          <a:spcPts val="0"/>
                        </a:spcBef>
                        <a:spcAft>
                          <a:spcPts val="0"/>
                        </a:spcAft>
                      </a:pPr>
                      <a:r>
                        <a:rPr lang="en-US" sz="1000" dirty="0">
                          <a:effectLst/>
                          <a:latin typeface="Segoe UI" panose="020B0502040204020203" pitchFamily="34" charset="0"/>
                        </a:rPr>
                        <a:t>Pro  USL - Sales Productivity</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Dynamics 365 for Sales</a:t>
                      </a:r>
                    </a:p>
                  </a:txBody>
                  <a:tcPr marL="50800" marR="50800" marT="50800" marB="50800" anchor="ctr">
                    <a:solidFill>
                      <a:schemeClr val="accent1">
                        <a:lumMod val="20000"/>
                        <a:lumOff val="80000"/>
                      </a:schemeClr>
                    </a:solidFill>
                  </a:tcP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For </a:t>
                      </a:r>
                      <a:r>
                        <a:rPr lang="en-US" sz="1000" dirty="0" err="1">
                          <a:effectLst/>
                          <a:latin typeface="Segoe UI" panose="020B0502040204020203" pitchFamily="34" charset="0"/>
                        </a:rPr>
                        <a:t>SalesCRMPro</a:t>
                      </a:r>
                      <a:r>
                        <a:rPr lang="en-US" sz="1000" dirty="0">
                          <a:effectLst/>
                          <a:latin typeface="Segoe UI" panose="020B0502040204020203" pitchFamily="34" charset="0"/>
                        </a:rPr>
                        <a:t> to O365 </a:t>
                      </a:r>
                      <a:r>
                        <a:rPr lang="en-US" sz="1000" dirty="0" err="1">
                          <a:effectLst/>
                          <a:latin typeface="Segoe UI" panose="020B0502040204020203" pitchFamily="34" charset="0"/>
                        </a:rPr>
                        <a:t>qlfd</a:t>
                      </a:r>
                      <a:endParaRPr lang="en-US" sz="1000" dirty="0">
                        <a:effectLst/>
                        <a:latin typeface="Segoe UI" panose="020B0502040204020203" pitchFamily="34" charset="0"/>
                      </a:endParaRPr>
                    </a:p>
                  </a:txBody>
                  <a:tcPr marL="50800" marR="50800" marT="50800" marB="50800" anchor="ctr">
                    <a:solidFill>
                      <a:schemeClr val="accent1">
                        <a:lumMod val="20000"/>
                        <a:lumOff val="80000"/>
                      </a:schemeClr>
                    </a:solidFill>
                  </a:tcP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AAA-35840</a:t>
                      </a:r>
                    </a:p>
                  </a:txBody>
                  <a:tcPr marL="50800" marR="50800" marT="50800" marB="50800" anchor="ctr">
                    <a:solidFill>
                      <a:schemeClr val="accent1">
                        <a:lumMod val="20000"/>
                        <a:lumOff val="80000"/>
                      </a:schemeClr>
                    </a:solidFill>
                  </a:tcPr>
                </a:tc>
                <a:extLst>
                  <a:ext uri="{0D108BD9-81ED-4DB2-BD59-A6C34878D82A}">
                    <a16:rowId xmlns:a16="http://schemas.microsoft.com/office/drawing/2014/main" val="4109463799"/>
                  </a:ext>
                </a:extLst>
              </a:tr>
            </a:tbl>
          </a:graphicData>
        </a:graphic>
      </p:graphicFrame>
    </p:spTree>
    <p:extLst>
      <p:ext uri="{BB962C8B-B14F-4D97-AF65-F5344CB8AC3E}">
        <p14:creationId xmlns:p14="http://schemas.microsoft.com/office/powerpoint/2010/main" val="336752113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44" y="16703"/>
            <a:ext cx="12313285" cy="899665"/>
          </a:xfrm>
        </p:spPr>
        <p:txBody>
          <a:bodyPr/>
          <a:lstStyle/>
          <a:p>
            <a:r>
              <a:rPr lang="en-US" sz="3600" dirty="0"/>
              <a:t>Existing $65 CRMOL Pro Transition Pricing </a:t>
            </a:r>
          </a:p>
        </p:txBody>
      </p:sp>
      <p:sp>
        <p:nvSpPr>
          <p:cNvPr id="6" name="TextBox 5"/>
          <p:cNvSpPr txBox="1"/>
          <p:nvPr/>
        </p:nvSpPr>
        <p:spPr>
          <a:xfrm>
            <a:off x="3380849" y="3119065"/>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12" name="TextBox 11"/>
          <p:cNvSpPr txBox="1"/>
          <p:nvPr/>
        </p:nvSpPr>
        <p:spPr>
          <a:xfrm>
            <a:off x="7805506" y="3138166"/>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$115</a:t>
            </a:r>
          </a:p>
        </p:txBody>
      </p:sp>
      <p:sp>
        <p:nvSpPr>
          <p:cNvPr id="34" name="TextBox 33"/>
          <p:cNvSpPr txBox="1"/>
          <p:nvPr/>
        </p:nvSpPr>
        <p:spPr>
          <a:xfrm>
            <a:off x="-153805" y="3259383"/>
            <a:ext cx="2488716"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0-99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35" name="TextBox 34"/>
          <p:cNvSpPr txBox="1"/>
          <p:nvPr/>
        </p:nvSpPr>
        <p:spPr>
          <a:xfrm>
            <a:off x="8615418" y="2172741"/>
            <a:ext cx="2663982" cy="276999"/>
          </a:xfrm>
          <a:prstGeom prst="rect">
            <a:avLst/>
          </a:prstGeom>
          <a:noFill/>
        </p:spPr>
        <p:txBody>
          <a:bodyPr wrap="square" lIns="0" tIns="0" rIns="0" bIns="0" rtlCol="0">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ENTERPRISE PLAN</a:t>
            </a:r>
          </a:p>
        </p:txBody>
      </p:sp>
      <p:sp>
        <p:nvSpPr>
          <p:cNvPr id="36" name="TextBox 35"/>
          <p:cNvSpPr txBox="1"/>
          <p:nvPr/>
        </p:nvSpPr>
        <p:spPr>
          <a:xfrm>
            <a:off x="3118209" y="2508410"/>
            <a:ext cx="2663982" cy="553998"/>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STANDARD </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PRICING</a:t>
            </a:r>
          </a:p>
        </p:txBody>
      </p:sp>
      <p:sp>
        <p:nvSpPr>
          <p:cNvPr id="37" name="TextBox 36"/>
          <p:cNvSpPr txBox="1"/>
          <p:nvPr/>
        </p:nvSpPr>
        <p:spPr>
          <a:xfrm>
            <a:off x="5175115" y="2553725"/>
            <a:ext cx="2663982" cy="553998"/>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TRANSITION</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OFFER</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42" name="TextBox 41"/>
          <p:cNvSpPr txBox="1"/>
          <p:nvPr/>
        </p:nvSpPr>
        <p:spPr>
          <a:xfrm>
            <a:off x="9910058" y="3126073"/>
            <a:ext cx="2036044"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$86</a:t>
            </a:r>
          </a:p>
        </p:txBody>
      </p:sp>
      <p:sp>
        <p:nvSpPr>
          <p:cNvPr id="44" name="TextBox 43"/>
          <p:cNvSpPr txBox="1"/>
          <p:nvPr/>
        </p:nvSpPr>
        <p:spPr>
          <a:xfrm>
            <a:off x="7458154" y="2534024"/>
            <a:ext cx="2663982" cy="553998"/>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STANDARD </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PRICING</a:t>
            </a:r>
          </a:p>
        </p:txBody>
      </p:sp>
      <p:sp>
        <p:nvSpPr>
          <p:cNvPr id="45" name="TextBox 44"/>
          <p:cNvSpPr txBox="1"/>
          <p:nvPr/>
        </p:nvSpPr>
        <p:spPr>
          <a:xfrm>
            <a:off x="9553414" y="2554964"/>
            <a:ext cx="2663982" cy="553998"/>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TRANSITION</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OFFER</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46" name="TextBox 45"/>
          <p:cNvSpPr txBox="1"/>
          <p:nvPr/>
        </p:nvSpPr>
        <p:spPr>
          <a:xfrm>
            <a:off x="5525876" y="3119065"/>
            <a:ext cx="2025038" cy="553998"/>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Service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$76</a:t>
            </a:r>
          </a:p>
        </p:txBody>
      </p:sp>
      <p:sp>
        <p:nvSpPr>
          <p:cNvPr id="47" name="TextBox 46"/>
          <p:cNvSpPr txBox="1"/>
          <p:nvPr/>
        </p:nvSpPr>
        <p:spPr>
          <a:xfrm>
            <a:off x="4764009" y="2177941"/>
            <a:ext cx="2663982" cy="276999"/>
          </a:xfrm>
          <a:prstGeom prst="rect">
            <a:avLst/>
          </a:prstGeom>
          <a:noFill/>
        </p:spPr>
        <p:txBody>
          <a:bodyPr wrap="square" lIns="0" tIns="0" rIns="0" bIns="0" rtlCol="0">
            <a:sp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APPLICATIONS</a:t>
            </a:r>
          </a:p>
        </p:txBody>
      </p:sp>
      <p:sp>
        <p:nvSpPr>
          <p:cNvPr id="48" name="TextBox 47"/>
          <p:cNvSpPr txBox="1"/>
          <p:nvPr/>
        </p:nvSpPr>
        <p:spPr>
          <a:xfrm>
            <a:off x="-523964" y="3992018"/>
            <a:ext cx="2867001"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100-249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49" name="TextBox 48"/>
          <p:cNvSpPr txBox="1"/>
          <p:nvPr/>
        </p:nvSpPr>
        <p:spPr>
          <a:xfrm>
            <a:off x="-422455" y="4709578"/>
            <a:ext cx="2663982"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250-499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50" name="TextBox 49"/>
          <p:cNvSpPr txBox="1"/>
          <p:nvPr/>
        </p:nvSpPr>
        <p:spPr>
          <a:xfrm>
            <a:off x="-422455" y="5379366"/>
            <a:ext cx="2663982"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500-999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51" name="TextBox 50"/>
          <p:cNvSpPr txBox="1"/>
          <p:nvPr/>
        </p:nvSpPr>
        <p:spPr>
          <a:xfrm>
            <a:off x="-241438" y="6155952"/>
            <a:ext cx="2663982"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1000+</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52" name="TextBox 51"/>
          <p:cNvSpPr txBox="1"/>
          <p:nvPr/>
        </p:nvSpPr>
        <p:spPr>
          <a:xfrm>
            <a:off x="3380849" y="3862133"/>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54" name="TextBox 53"/>
          <p:cNvSpPr txBox="1"/>
          <p:nvPr/>
        </p:nvSpPr>
        <p:spPr>
          <a:xfrm>
            <a:off x="7825073" y="3870785"/>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$90</a:t>
            </a:r>
          </a:p>
        </p:txBody>
      </p:sp>
      <p:sp>
        <p:nvSpPr>
          <p:cNvPr id="57" name="TextBox 56"/>
          <p:cNvSpPr txBox="1"/>
          <p:nvPr/>
        </p:nvSpPr>
        <p:spPr>
          <a:xfrm>
            <a:off x="9910058" y="3869141"/>
            <a:ext cx="2036044"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$86</a:t>
            </a:r>
          </a:p>
        </p:txBody>
      </p:sp>
      <p:sp>
        <p:nvSpPr>
          <p:cNvPr id="59" name="TextBox 58"/>
          <p:cNvSpPr txBox="1"/>
          <p:nvPr/>
        </p:nvSpPr>
        <p:spPr>
          <a:xfrm>
            <a:off x="5525876" y="3862133"/>
            <a:ext cx="2025038" cy="553998"/>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$76</a:t>
            </a:r>
          </a:p>
        </p:txBody>
      </p:sp>
      <p:sp>
        <p:nvSpPr>
          <p:cNvPr id="60" name="TextBox 59"/>
          <p:cNvSpPr txBox="1"/>
          <p:nvPr/>
        </p:nvSpPr>
        <p:spPr>
          <a:xfrm>
            <a:off x="3400416" y="4623063"/>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62" name="TextBox 61"/>
          <p:cNvSpPr txBox="1"/>
          <p:nvPr/>
        </p:nvSpPr>
        <p:spPr>
          <a:xfrm>
            <a:off x="7825073" y="4642164"/>
            <a:ext cx="2025038"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$80</a:t>
            </a:r>
          </a:p>
        </p:txBody>
      </p:sp>
      <p:sp>
        <p:nvSpPr>
          <p:cNvPr id="65" name="TextBox 64"/>
          <p:cNvSpPr txBox="1"/>
          <p:nvPr/>
        </p:nvSpPr>
        <p:spPr>
          <a:xfrm>
            <a:off x="9929625" y="4630071"/>
            <a:ext cx="2036044"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$86</a:t>
            </a:r>
          </a:p>
        </p:txBody>
      </p:sp>
      <p:sp>
        <p:nvSpPr>
          <p:cNvPr id="67" name="TextBox 66"/>
          <p:cNvSpPr txBox="1"/>
          <p:nvPr/>
        </p:nvSpPr>
        <p:spPr>
          <a:xfrm>
            <a:off x="5545443" y="4623063"/>
            <a:ext cx="2025038" cy="553998"/>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$76</a:t>
            </a:r>
          </a:p>
        </p:txBody>
      </p:sp>
      <p:sp>
        <p:nvSpPr>
          <p:cNvPr id="68" name="TextBox 67"/>
          <p:cNvSpPr txBox="1"/>
          <p:nvPr/>
        </p:nvSpPr>
        <p:spPr>
          <a:xfrm>
            <a:off x="3380849" y="5310420"/>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70" name="TextBox 69"/>
          <p:cNvSpPr txBox="1"/>
          <p:nvPr/>
        </p:nvSpPr>
        <p:spPr>
          <a:xfrm>
            <a:off x="7805506" y="5329521"/>
            <a:ext cx="2025038"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$70</a:t>
            </a:r>
          </a:p>
        </p:txBody>
      </p:sp>
      <p:sp>
        <p:nvSpPr>
          <p:cNvPr id="73" name="TextBox 72"/>
          <p:cNvSpPr txBox="1"/>
          <p:nvPr/>
        </p:nvSpPr>
        <p:spPr>
          <a:xfrm>
            <a:off x="9910058" y="5317428"/>
            <a:ext cx="2036044"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$86</a:t>
            </a:r>
          </a:p>
        </p:txBody>
      </p:sp>
      <p:sp>
        <p:nvSpPr>
          <p:cNvPr id="75" name="TextBox 74"/>
          <p:cNvSpPr txBox="1"/>
          <p:nvPr/>
        </p:nvSpPr>
        <p:spPr>
          <a:xfrm>
            <a:off x="5525876" y="5310420"/>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$76</a:t>
            </a:r>
          </a:p>
        </p:txBody>
      </p:sp>
      <p:sp>
        <p:nvSpPr>
          <p:cNvPr id="76" name="TextBox 75"/>
          <p:cNvSpPr txBox="1"/>
          <p:nvPr/>
        </p:nvSpPr>
        <p:spPr>
          <a:xfrm>
            <a:off x="3412981" y="5967525"/>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78" name="TextBox 77"/>
          <p:cNvSpPr txBox="1"/>
          <p:nvPr/>
        </p:nvSpPr>
        <p:spPr>
          <a:xfrm>
            <a:off x="7805506" y="5983473"/>
            <a:ext cx="2025038"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$60</a:t>
            </a:r>
          </a:p>
        </p:txBody>
      </p:sp>
      <p:sp>
        <p:nvSpPr>
          <p:cNvPr id="81" name="TextBox 80"/>
          <p:cNvSpPr txBox="1"/>
          <p:nvPr/>
        </p:nvSpPr>
        <p:spPr>
          <a:xfrm>
            <a:off x="9929625" y="5973948"/>
            <a:ext cx="2036044"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$86</a:t>
            </a:r>
          </a:p>
        </p:txBody>
      </p:sp>
      <p:sp>
        <p:nvSpPr>
          <p:cNvPr id="83" name="TextBox 82"/>
          <p:cNvSpPr txBox="1"/>
          <p:nvPr/>
        </p:nvSpPr>
        <p:spPr>
          <a:xfrm>
            <a:off x="5558008" y="5967525"/>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$76</a:t>
            </a:r>
          </a:p>
        </p:txBody>
      </p:sp>
      <p:sp>
        <p:nvSpPr>
          <p:cNvPr id="84" name="TextBox 83"/>
          <p:cNvSpPr txBox="1"/>
          <p:nvPr/>
        </p:nvSpPr>
        <p:spPr>
          <a:xfrm>
            <a:off x="116035" y="673366"/>
            <a:ext cx="12075965" cy="1280351"/>
          </a:xfrm>
          <a:prstGeom prst="rect">
            <a:avLst/>
          </a:prstGeom>
          <a:noFill/>
        </p:spPr>
        <p:txBody>
          <a:bodyPr wrap="square" lIns="182880" tIns="146304" rIns="182880" bIns="146304" rtlCol="0" anchor="t">
            <a:spAutoFit/>
          </a:bodyPr>
          <a:lstStyle/>
          <a:p>
            <a:pPr marL="114300" indent="-1143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rPr>
              <a:t>Under 500 Pro Users that need </a:t>
            </a:r>
            <a:r>
              <a:rPr lang="EN-US" sz="2000" u="sng" dirty="0">
                <a:gradFill>
                  <a:gsLst>
                    <a:gs pos="2917">
                      <a:schemeClr val="tx1"/>
                    </a:gs>
                    <a:gs pos="30000">
                      <a:schemeClr val="tx1"/>
                    </a:gs>
                  </a:gsLst>
                  <a:lin ang="5400000" scaled="0"/>
                </a:gradFill>
              </a:rPr>
              <a:t>just one app</a:t>
            </a:r>
            <a:r>
              <a:rPr lang="EN-US" sz="2000" dirty="0">
                <a:gradFill>
                  <a:gsLst>
                    <a:gs pos="2917">
                      <a:schemeClr val="tx1"/>
                    </a:gs>
                    <a:gs pos="30000">
                      <a:schemeClr val="tx1"/>
                    </a:gs>
                  </a:gsLst>
                  <a:lin ang="5400000" scaled="0"/>
                </a:gradFill>
              </a:rPr>
              <a:t> should utilize $76 app transition pricing</a:t>
            </a:r>
          </a:p>
          <a:p>
            <a:pPr marL="114300" indent="-1143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rPr>
              <a:t>Under 250 Pro Users that need </a:t>
            </a:r>
            <a:r>
              <a:rPr lang="EN-US" sz="2000" u="sng" dirty="0">
                <a:gradFill>
                  <a:gsLst>
                    <a:gs pos="2917">
                      <a:schemeClr val="tx1"/>
                    </a:gs>
                    <a:gs pos="30000">
                      <a:schemeClr val="tx1"/>
                    </a:gs>
                  </a:gsLst>
                  <a:lin ang="5400000" scaled="0"/>
                </a:gradFill>
              </a:rPr>
              <a:t>more than one app</a:t>
            </a:r>
            <a:r>
              <a:rPr lang="EN-US" sz="2000" dirty="0">
                <a:gradFill>
                  <a:gsLst>
                    <a:gs pos="2917">
                      <a:schemeClr val="tx1"/>
                    </a:gs>
                    <a:gs pos="30000">
                      <a:schemeClr val="tx1"/>
                    </a:gs>
                  </a:gsLst>
                  <a:lin ang="5400000" scaled="0"/>
                </a:gradFill>
              </a:rPr>
              <a:t> should utilize $86 Plan transition pricing</a:t>
            </a:r>
          </a:p>
          <a:p>
            <a:pPr marL="114300" indent="-1143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rPr>
              <a:t>Over 500 Pro Users - Plan 1 tiered price is the best offer </a:t>
            </a:r>
          </a:p>
        </p:txBody>
      </p:sp>
      <p:cxnSp>
        <p:nvCxnSpPr>
          <p:cNvPr id="87" name="Straight Connector 86"/>
          <p:cNvCxnSpPr/>
          <p:nvPr/>
        </p:nvCxnSpPr>
        <p:spPr>
          <a:xfrm>
            <a:off x="7667625" y="2149120"/>
            <a:ext cx="10671" cy="470888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3248025" y="2177695"/>
            <a:ext cx="10671" cy="470888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2028825" y="3128590"/>
            <a:ext cx="1072012"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Pro</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$65</a:t>
            </a:r>
          </a:p>
        </p:txBody>
      </p:sp>
      <p:sp>
        <p:nvSpPr>
          <p:cNvPr id="91" name="TextBox 90"/>
          <p:cNvSpPr txBox="1"/>
          <p:nvPr/>
        </p:nvSpPr>
        <p:spPr>
          <a:xfrm>
            <a:off x="2039278" y="3881065"/>
            <a:ext cx="1072012"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Pro</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$65</a:t>
            </a:r>
          </a:p>
        </p:txBody>
      </p:sp>
      <p:sp>
        <p:nvSpPr>
          <p:cNvPr id="92" name="TextBox 91"/>
          <p:cNvSpPr txBox="1"/>
          <p:nvPr/>
        </p:nvSpPr>
        <p:spPr>
          <a:xfrm>
            <a:off x="2028825" y="4630071"/>
            <a:ext cx="1072012"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Pro</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$65</a:t>
            </a:r>
          </a:p>
        </p:txBody>
      </p:sp>
      <p:sp>
        <p:nvSpPr>
          <p:cNvPr id="93" name="TextBox 92"/>
          <p:cNvSpPr txBox="1"/>
          <p:nvPr/>
        </p:nvSpPr>
        <p:spPr>
          <a:xfrm>
            <a:off x="2028825" y="5329521"/>
            <a:ext cx="1072012"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Pro</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$65</a:t>
            </a:r>
          </a:p>
        </p:txBody>
      </p:sp>
      <p:sp>
        <p:nvSpPr>
          <p:cNvPr id="94" name="TextBox 93"/>
          <p:cNvSpPr txBox="1"/>
          <p:nvPr/>
        </p:nvSpPr>
        <p:spPr>
          <a:xfrm>
            <a:off x="2028825" y="5983473"/>
            <a:ext cx="1072012"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Pro</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$65</a:t>
            </a:r>
          </a:p>
        </p:txBody>
      </p:sp>
      <p:sp>
        <p:nvSpPr>
          <p:cNvPr id="95" name="TextBox 94"/>
          <p:cNvSpPr txBox="1"/>
          <p:nvPr/>
        </p:nvSpPr>
        <p:spPr>
          <a:xfrm>
            <a:off x="1902874" y="2169211"/>
            <a:ext cx="1405798"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CRMOL</a:t>
            </a:r>
          </a:p>
        </p:txBody>
      </p:sp>
      <p:cxnSp>
        <p:nvCxnSpPr>
          <p:cNvPr id="97" name="Straight Connector 96"/>
          <p:cNvCxnSpPr/>
          <p:nvPr/>
        </p:nvCxnSpPr>
        <p:spPr>
          <a:xfrm>
            <a:off x="0" y="2483269"/>
            <a:ext cx="1219200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9805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44" grpId="0"/>
      <p:bldP spid="45" grpId="0"/>
      <p:bldP spid="47" grpId="0"/>
      <p:bldP spid="48" grpId="0"/>
      <p:bldP spid="49" grpId="0"/>
      <p:bldP spid="50" grpId="0"/>
      <p:bldP spid="51" grpId="0"/>
      <p:bldP spid="95"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3422" y="230738"/>
            <a:ext cx="6217019" cy="650525"/>
          </a:xfrm>
        </p:spPr>
        <p:txBody>
          <a:bodyPr/>
          <a:lstStyle/>
          <a:p>
            <a:r>
              <a:rPr lang="en-US" sz="2000" dirty="0"/>
              <a:t>CRM Online Customers in MPSA –  Academic</a:t>
            </a:r>
            <a:br>
              <a:rPr lang="en-US" sz="2000" dirty="0"/>
            </a:br>
            <a:endParaRPr lang="en-US" sz="2000" dirty="0"/>
          </a:p>
        </p:txBody>
      </p:sp>
      <p:graphicFrame>
        <p:nvGraphicFramePr>
          <p:cNvPr id="7" name="Table 6"/>
          <p:cNvGraphicFramePr>
            <a:graphicFrameLocks noGrp="1"/>
          </p:cNvGraphicFramePr>
          <p:nvPr>
            <p:extLst>
              <p:ext uri="{D42A27DB-BD31-4B8C-83A1-F6EECF244321}">
                <p14:modId xmlns:p14="http://schemas.microsoft.com/office/powerpoint/2010/main" val="736899745"/>
              </p:ext>
            </p:extLst>
          </p:nvPr>
        </p:nvGraphicFramePr>
        <p:xfrm>
          <a:off x="854578" y="1035863"/>
          <a:ext cx="9614020" cy="5146040"/>
        </p:xfrm>
        <a:graphic>
          <a:graphicData uri="http://schemas.openxmlformats.org/drawingml/2006/table">
            <a:tbl>
              <a:tblPr firstRow="1" bandRow="1">
                <a:tableStyleId>{5C22544A-7EE6-4342-B048-85BDC9FD1C3A}</a:tableStyleId>
              </a:tblPr>
              <a:tblGrid>
                <a:gridCol w="2709018">
                  <a:extLst>
                    <a:ext uri="{9D8B030D-6E8A-4147-A177-3AD203B41FA5}">
                      <a16:colId xmlns:a16="http://schemas.microsoft.com/office/drawing/2014/main" val="505210117"/>
                    </a:ext>
                  </a:extLst>
                </a:gridCol>
                <a:gridCol w="2722501">
                  <a:extLst>
                    <a:ext uri="{9D8B030D-6E8A-4147-A177-3AD203B41FA5}">
                      <a16:colId xmlns:a16="http://schemas.microsoft.com/office/drawing/2014/main" val="1886461923"/>
                    </a:ext>
                  </a:extLst>
                </a:gridCol>
                <a:gridCol w="2612630">
                  <a:extLst>
                    <a:ext uri="{9D8B030D-6E8A-4147-A177-3AD203B41FA5}">
                      <a16:colId xmlns:a16="http://schemas.microsoft.com/office/drawing/2014/main" val="2070994110"/>
                    </a:ext>
                  </a:extLst>
                </a:gridCol>
                <a:gridCol w="1569871">
                  <a:extLst>
                    <a:ext uri="{9D8B030D-6E8A-4147-A177-3AD203B41FA5}">
                      <a16:colId xmlns:a16="http://schemas.microsoft.com/office/drawing/2014/main" val="885236642"/>
                    </a:ext>
                  </a:extLst>
                </a:gridCol>
              </a:tblGrid>
              <a:tr h="370840">
                <a:tc>
                  <a:txBody>
                    <a:bodyPr/>
                    <a:lstStyle/>
                    <a:p>
                      <a:pPr marL="0" marR="0" fontAlgn="t">
                        <a:spcBef>
                          <a:spcPts val="0"/>
                        </a:spcBef>
                        <a:spcAft>
                          <a:spcPts val="0"/>
                        </a:spcAft>
                      </a:pPr>
                      <a:r>
                        <a:rPr lang="en-US" sz="1000" dirty="0">
                          <a:effectLst/>
                          <a:latin typeface="Segoe UI Semibold" panose="020B0702040204020203" pitchFamily="34" charset="0"/>
                        </a:rPr>
                        <a:t>Existing User License</a:t>
                      </a:r>
                    </a:p>
                  </a:txBody>
                  <a:tcPr marL="50800" marR="50800" marT="50800" marB="50800">
                    <a:solidFill>
                      <a:schemeClr val="accent1">
                        <a:lumMod val="20000"/>
                        <a:lumOff val="80000"/>
                      </a:schemeClr>
                    </a:solidFill>
                  </a:tcPr>
                </a:tc>
                <a:tc>
                  <a:txBody>
                    <a:bodyPr/>
                    <a:lstStyle/>
                    <a:p>
                      <a:pPr marL="0" marR="0" fontAlgn="t">
                        <a:spcBef>
                          <a:spcPts val="0"/>
                        </a:spcBef>
                        <a:spcAft>
                          <a:spcPts val="0"/>
                        </a:spcAft>
                      </a:pPr>
                      <a:r>
                        <a:rPr lang="en-US" sz="1000">
                          <a:effectLst/>
                          <a:latin typeface="Segoe UI Semibold" panose="020B0702040204020203" pitchFamily="34" charset="0"/>
                        </a:rPr>
                        <a:t>New User License</a:t>
                      </a:r>
                    </a:p>
                  </a:txBody>
                  <a:tcPr marL="50800" marR="50800" marT="50800" marB="50800">
                    <a:solidFill>
                      <a:schemeClr val="accent1">
                        <a:lumMod val="20000"/>
                        <a:lumOff val="80000"/>
                      </a:schemeClr>
                    </a:solidFill>
                  </a:tcPr>
                </a:tc>
                <a:tc>
                  <a:txBody>
                    <a:bodyPr/>
                    <a:lstStyle/>
                    <a:p>
                      <a:pPr marL="0" marR="0" fontAlgn="t">
                        <a:spcBef>
                          <a:spcPts val="0"/>
                        </a:spcBef>
                        <a:spcAft>
                          <a:spcPts val="0"/>
                        </a:spcAft>
                      </a:pPr>
                      <a:r>
                        <a:rPr lang="en-US" sz="1000" dirty="0">
                          <a:effectLst/>
                          <a:latin typeface="Segoe UI Semibold" panose="020B0702040204020203" pitchFamily="34" charset="0"/>
                        </a:rPr>
                        <a:t>Item Edition</a:t>
                      </a:r>
                    </a:p>
                  </a:txBody>
                  <a:tcPr marL="50800" marR="50800" marT="50800" marB="50800">
                    <a:solidFill>
                      <a:schemeClr val="accent1">
                        <a:lumMod val="20000"/>
                        <a:lumOff val="80000"/>
                      </a:schemeClr>
                    </a:solidFill>
                  </a:tcPr>
                </a:tc>
                <a:tc>
                  <a:txBody>
                    <a:bodyPr/>
                    <a:lstStyle/>
                    <a:p>
                      <a:pPr marL="0" marR="0" fontAlgn="t">
                        <a:spcBef>
                          <a:spcPts val="0"/>
                        </a:spcBef>
                        <a:spcAft>
                          <a:spcPts val="0"/>
                        </a:spcAft>
                      </a:pPr>
                      <a:r>
                        <a:rPr lang="en-US" sz="1000" dirty="0">
                          <a:effectLst/>
                          <a:latin typeface="Segoe UI Semibold" panose="020B0702040204020203" pitchFamily="34" charset="0"/>
                        </a:rPr>
                        <a:t>Part</a:t>
                      </a:r>
                      <a:r>
                        <a:rPr lang="en-US" sz="1000" baseline="0" dirty="0">
                          <a:effectLst/>
                          <a:latin typeface="Segoe UI Semibold" panose="020B0702040204020203" pitchFamily="34" charset="0"/>
                        </a:rPr>
                        <a:t> Number</a:t>
                      </a:r>
                      <a:endParaRPr lang="en-US" sz="1000" dirty="0">
                        <a:effectLst/>
                        <a:latin typeface="Segoe UI Semibold" panose="020B0702040204020203" pitchFamily="34" charset="0"/>
                      </a:endParaRPr>
                    </a:p>
                  </a:txBody>
                  <a:tcPr marL="50800" marR="50800" marT="50800" marB="50800">
                    <a:solidFill>
                      <a:schemeClr val="accent1">
                        <a:lumMod val="20000"/>
                        <a:lumOff val="80000"/>
                      </a:schemeClr>
                    </a:solidFill>
                  </a:tcPr>
                </a:tc>
                <a:extLst>
                  <a:ext uri="{0D108BD9-81ED-4DB2-BD59-A6C34878D82A}">
                    <a16:rowId xmlns:a16="http://schemas.microsoft.com/office/drawing/2014/main" val="1529148321"/>
                  </a:ext>
                </a:extLst>
              </a:tr>
              <a:tr h="406400">
                <a:tc>
                  <a:txBody>
                    <a:bodyPr/>
                    <a:lstStyle/>
                    <a:p>
                      <a:pPr marL="0" marR="0" algn="l" fontAlgn="t">
                        <a:spcBef>
                          <a:spcPts val="0"/>
                        </a:spcBef>
                        <a:spcAft>
                          <a:spcPts val="0"/>
                        </a:spcAft>
                      </a:pPr>
                      <a:r>
                        <a:rPr lang="en-US" sz="1000" dirty="0">
                          <a:effectLst/>
                          <a:latin typeface="Segoe UI" panose="020B0502040204020203" pitchFamily="34" charset="0"/>
                        </a:rPr>
                        <a:t>Professional USL </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a:effectLst/>
                          <a:latin typeface="Segoe UI Semibold" panose="020B0702040204020203" pitchFamily="34" charset="0"/>
                        </a:rPr>
                        <a:t>Dynamics 365 for Enterprise Plan 1</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rPr>
                        <a:t>Plan 1 for CRMOL Pro </a:t>
                      </a:r>
                      <a:r>
                        <a:rPr lang="en-US" sz="1000" dirty="0" err="1">
                          <a:effectLst/>
                          <a:latin typeface="Segoe UI Semibold" panose="020B0702040204020203" pitchFamily="34" charset="0"/>
                        </a:rPr>
                        <a:t>qlfd</a:t>
                      </a:r>
                      <a:endParaRPr lang="en-US" sz="1000" dirty="0">
                        <a:effectLst/>
                        <a:latin typeface="Segoe UI Semibold" panose="020B0702040204020203" pitchFamily="34" charset="0"/>
                      </a:endParaRP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rPr>
                        <a:t>AAA-37761</a:t>
                      </a:r>
                    </a:p>
                  </a:txBody>
                  <a:tcPr marL="50800" marR="50800" marT="50800" marB="50800" anchor="ctr">
                    <a:solidFill>
                      <a:schemeClr val="accent1">
                        <a:lumMod val="20000"/>
                        <a:lumOff val="80000"/>
                      </a:schemeClr>
                    </a:solidFill>
                  </a:tcPr>
                </a:tc>
                <a:extLst>
                  <a:ext uri="{0D108BD9-81ED-4DB2-BD59-A6C34878D82A}">
                    <a16:rowId xmlns:a16="http://schemas.microsoft.com/office/drawing/2014/main" val="466339008"/>
                  </a:ext>
                </a:extLst>
              </a:tr>
              <a:tr h="406400">
                <a:tc>
                  <a:txBody>
                    <a:bodyPr/>
                    <a:lstStyle/>
                    <a:p>
                      <a:pPr marL="0" marR="0" algn="l" fontAlgn="t">
                        <a:spcBef>
                          <a:spcPts val="0"/>
                        </a:spcBef>
                        <a:spcAft>
                          <a:spcPts val="0"/>
                        </a:spcAft>
                      </a:pPr>
                      <a:r>
                        <a:rPr lang="en-US" sz="1000" dirty="0">
                          <a:effectLst/>
                          <a:latin typeface="Segoe UI" panose="020B0502040204020203" pitchFamily="34" charset="0"/>
                        </a:rPr>
                        <a:t>Professional USL</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Dynamics 365 for Customer Service</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For </a:t>
                      </a:r>
                      <a:r>
                        <a:rPr lang="en-US" sz="1000" dirty="0" err="1">
                          <a:effectLst/>
                          <a:latin typeface="Segoe UI" panose="020B0502040204020203" pitchFamily="34" charset="0"/>
                        </a:rPr>
                        <a:t>CustSer</a:t>
                      </a:r>
                      <a:r>
                        <a:rPr lang="en-US" sz="1000" dirty="0">
                          <a:effectLst/>
                          <a:latin typeface="Segoe UI" panose="020B0502040204020203" pitchFamily="34" charset="0"/>
                        </a:rPr>
                        <a:t> for CRMOL Pro </a:t>
                      </a:r>
                      <a:r>
                        <a:rPr lang="en-US" sz="1000" dirty="0" err="1">
                          <a:effectLst/>
                          <a:latin typeface="Segoe UI" panose="020B0502040204020203" pitchFamily="34" charset="0"/>
                        </a:rPr>
                        <a:t>qlfd</a:t>
                      </a:r>
                      <a:endParaRPr lang="en-US" sz="1000" dirty="0">
                        <a:effectLst/>
                        <a:latin typeface="Segoe UI" panose="020B0502040204020203" pitchFamily="34" charset="0"/>
                      </a:endParaRP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AAA-37759</a:t>
                      </a:r>
                    </a:p>
                  </a:txBody>
                  <a:tcPr marL="50800" marR="50800" marT="50800" marB="50800" anchor="ctr">
                    <a:solidFill>
                      <a:schemeClr val="accent1">
                        <a:lumMod val="20000"/>
                        <a:lumOff val="80000"/>
                      </a:schemeClr>
                    </a:solidFill>
                  </a:tcPr>
                </a:tc>
                <a:extLst>
                  <a:ext uri="{0D108BD9-81ED-4DB2-BD59-A6C34878D82A}">
                    <a16:rowId xmlns:a16="http://schemas.microsoft.com/office/drawing/2014/main" val="941976500"/>
                  </a:ext>
                </a:extLst>
              </a:tr>
              <a:tr h="406400">
                <a:tc>
                  <a:txBody>
                    <a:bodyPr/>
                    <a:lstStyle/>
                    <a:p>
                      <a:pPr marL="0" marR="0" algn="l" fontAlgn="t">
                        <a:spcBef>
                          <a:spcPts val="0"/>
                        </a:spcBef>
                        <a:spcAft>
                          <a:spcPts val="0"/>
                        </a:spcAft>
                      </a:pPr>
                      <a:r>
                        <a:rPr lang="en-US" sz="1000" dirty="0">
                          <a:effectLst/>
                          <a:latin typeface="Segoe UI" panose="020B0502040204020203" pitchFamily="34" charset="0"/>
                        </a:rPr>
                        <a:t>Professional USL</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Dynamics 365 for Sales</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For Sales for CRMOL Pro </a:t>
                      </a:r>
                      <a:r>
                        <a:rPr lang="en-US" sz="1000" dirty="0" err="1">
                          <a:effectLst/>
                          <a:latin typeface="Segoe UI" panose="020B0502040204020203" pitchFamily="34" charset="0"/>
                        </a:rPr>
                        <a:t>qlfd</a:t>
                      </a:r>
                      <a:endParaRPr lang="en-US" sz="1000" dirty="0">
                        <a:effectLst/>
                        <a:latin typeface="Segoe UI" panose="020B0502040204020203" pitchFamily="34" charset="0"/>
                      </a:endParaRP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AAA-37755</a:t>
                      </a:r>
                    </a:p>
                  </a:txBody>
                  <a:tcPr marL="50800" marR="50800" marT="50800" marB="50800" anchor="ctr">
                    <a:solidFill>
                      <a:schemeClr val="accent1">
                        <a:lumMod val="20000"/>
                        <a:lumOff val="80000"/>
                      </a:schemeClr>
                    </a:solidFill>
                  </a:tcPr>
                </a:tc>
                <a:extLst>
                  <a:ext uri="{0D108BD9-81ED-4DB2-BD59-A6C34878D82A}">
                    <a16:rowId xmlns:a16="http://schemas.microsoft.com/office/drawing/2014/main" val="4067456036"/>
                  </a:ext>
                </a:extLst>
              </a:tr>
              <a:tr h="558800">
                <a:tc>
                  <a:txBody>
                    <a:bodyPr/>
                    <a:lstStyle/>
                    <a:p>
                      <a:pPr marL="0" marR="0" algn="l" fontAlgn="t">
                        <a:spcBef>
                          <a:spcPts val="0"/>
                        </a:spcBef>
                        <a:spcAft>
                          <a:spcPts val="0"/>
                        </a:spcAft>
                      </a:pPr>
                      <a:r>
                        <a:rPr lang="en-US" sz="1000">
                          <a:effectLst/>
                          <a:latin typeface="Segoe UI" panose="020B0502040204020203" pitchFamily="34" charset="0"/>
                        </a:rPr>
                        <a:t>Basic  + Field Service Add-on</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a:effectLst/>
                          <a:latin typeface="Segoe UI" panose="020B0502040204020203" pitchFamily="34" charset="0"/>
                        </a:rPr>
                        <a:t>Dynamics 365 for Field Service</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For </a:t>
                      </a:r>
                      <a:r>
                        <a:rPr lang="en-US" sz="1000" dirty="0" err="1">
                          <a:effectLst/>
                          <a:latin typeface="Segoe UI" panose="020B0502040204020203" pitchFamily="34" charset="0"/>
                        </a:rPr>
                        <a:t>FldSer</a:t>
                      </a:r>
                      <a:r>
                        <a:rPr lang="en-US" sz="1000" dirty="0">
                          <a:effectLst/>
                          <a:latin typeface="Segoe UI" panose="020B0502040204020203" pitchFamily="34" charset="0"/>
                        </a:rPr>
                        <a:t> CRMOL Basic FS </a:t>
                      </a:r>
                      <a:r>
                        <a:rPr lang="en-US" sz="1000" dirty="0" err="1">
                          <a:effectLst/>
                          <a:latin typeface="Segoe UI" panose="020B0502040204020203" pitchFamily="34" charset="0"/>
                        </a:rPr>
                        <a:t>qlfd</a:t>
                      </a:r>
                      <a:endParaRPr lang="en-US" sz="1000" dirty="0">
                        <a:effectLst/>
                        <a:latin typeface="Segoe UI" panose="020B0502040204020203" pitchFamily="34" charset="0"/>
                      </a:endParaRP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AAA-37757</a:t>
                      </a:r>
                    </a:p>
                  </a:txBody>
                  <a:tcPr marL="50800" marR="50800" marT="50800" marB="50800" anchor="ctr">
                    <a:solidFill>
                      <a:schemeClr val="accent1">
                        <a:lumMod val="20000"/>
                        <a:lumOff val="80000"/>
                      </a:schemeClr>
                    </a:solidFill>
                  </a:tcPr>
                </a:tc>
                <a:extLst>
                  <a:ext uri="{0D108BD9-81ED-4DB2-BD59-A6C34878D82A}">
                    <a16:rowId xmlns:a16="http://schemas.microsoft.com/office/drawing/2014/main" val="2913595098"/>
                  </a:ext>
                </a:extLst>
              </a:tr>
              <a:tr h="558800">
                <a:tc>
                  <a:txBody>
                    <a:bodyPr/>
                    <a:lstStyle/>
                    <a:p>
                      <a:pPr marL="0" marR="0" algn="l" fontAlgn="t">
                        <a:spcBef>
                          <a:spcPts val="0"/>
                        </a:spcBef>
                        <a:spcAft>
                          <a:spcPts val="0"/>
                        </a:spcAft>
                      </a:pPr>
                      <a:r>
                        <a:rPr lang="en-US" sz="1000" dirty="0">
                          <a:effectLst/>
                          <a:latin typeface="Segoe UI" panose="020B0502040204020203" pitchFamily="34" charset="0"/>
                        </a:rPr>
                        <a:t>Basic + Project Service Automation Add-on</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a:effectLst/>
                          <a:latin typeface="Segoe UI" panose="020B0502040204020203" pitchFamily="34" charset="0"/>
                        </a:rPr>
                        <a:t>Dynamics 365 for Project Service Automation</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For </a:t>
                      </a:r>
                      <a:r>
                        <a:rPr lang="en-US" sz="1000" dirty="0" err="1">
                          <a:effectLst/>
                          <a:latin typeface="Segoe UI" panose="020B0502040204020203" pitchFamily="34" charset="0"/>
                        </a:rPr>
                        <a:t>PrjSer</a:t>
                      </a:r>
                      <a:r>
                        <a:rPr lang="en-US" sz="1000" dirty="0">
                          <a:effectLst/>
                          <a:latin typeface="Segoe UI" panose="020B0502040204020203" pitchFamily="34" charset="0"/>
                        </a:rPr>
                        <a:t> CRMOL </a:t>
                      </a:r>
                      <a:r>
                        <a:rPr lang="en-US" sz="1000" dirty="0" err="1">
                          <a:effectLst/>
                          <a:latin typeface="Segoe UI" panose="020B0502040204020203" pitchFamily="34" charset="0"/>
                        </a:rPr>
                        <a:t>Bsc</a:t>
                      </a:r>
                      <a:r>
                        <a:rPr lang="en-US" sz="1000" dirty="0">
                          <a:effectLst/>
                          <a:latin typeface="Segoe UI" panose="020B0502040204020203" pitchFamily="34" charset="0"/>
                        </a:rPr>
                        <a:t> PSA </a:t>
                      </a:r>
                      <a:r>
                        <a:rPr lang="en-US" sz="1000" dirty="0" err="1">
                          <a:effectLst/>
                          <a:latin typeface="Segoe UI" panose="020B0502040204020203" pitchFamily="34" charset="0"/>
                        </a:rPr>
                        <a:t>qlfd</a:t>
                      </a:r>
                      <a:endParaRPr lang="en-US" sz="1000" dirty="0">
                        <a:effectLst/>
                        <a:latin typeface="Segoe UI" panose="020B0502040204020203" pitchFamily="34" charset="0"/>
                      </a:endParaRP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AAA-37753</a:t>
                      </a:r>
                    </a:p>
                  </a:txBody>
                  <a:tcPr marL="50800" marR="50800" marT="50800" marB="50800" anchor="ctr">
                    <a:solidFill>
                      <a:schemeClr val="accent1">
                        <a:lumMod val="20000"/>
                        <a:lumOff val="80000"/>
                      </a:schemeClr>
                    </a:solidFill>
                  </a:tcPr>
                </a:tc>
                <a:extLst>
                  <a:ext uri="{0D108BD9-81ED-4DB2-BD59-A6C34878D82A}">
                    <a16:rowId xmlns:a16="http://schemas.microsoft.com/office/drawing/2014/main" val="4278441185"/>
                  </a:ext>
                </a:extLst>
              </a:tr>
              <a:tr h="406400">
                <a:tc>
                  <a:txBody>
                    <a:bodyPr/>
                    <a:lstStyle/>
                    <a:p>
                      <a:pPr marL="0" marR="0" algn="l" fontAlgn="t">
                        <a:spcBef>
                          <a:spcPts val="0"/>
                        </a:spcBef>
                        <a:spcAft>
                          <a:spcPts val="0"/>
                        </a:spcAft>
                      </a:pPr>
                      <a:r>
                        <a:rPr lang="en-US" sz="1000">
                          <a:effectLst/>
                          <a:latin typeface="Segoe UI" panose="020B0502040204020203" pitchFamily="34" charset="0"/>
                        </a:rPr>
                        <a:t>Basic USL</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a:effectLst/>
                          <a:latin typeface="Segoe UI Semibold" panose="020B0702040204020203" pitchFamily="34" charset="0"/>
                        </a:rPr>
                        <a:t>Dynamics 365 for Enterprise Plan 1</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rPr>
                        <a:t>Plan 1 for CRMOL Basic </a:t>
                      </a:r>
                      <a:r>
                        <a:rPr lang="en-US" sz="1000" dirty="0" err="1">
                          <a:effectLst/>
                          <a:latin typeface="Segoe UI Semibold" panose="020B0702040204020203" pitchFamily="34" charset="0"/>
                        </a:rPr>
                        <a:t>qlfd</a:t>
                      </a:r>
                      <a:endParaRPr lang="en-US" sz="1000" dirty="0">
                        <a:effectLst/>
                        <a:latin typeface="Segoe UI Semibold" panose="020B0702040204020203" pitchFamily="34" charset="0"/>
                      </a:endParaRP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rPr>
                        <a:t>AAA-37763</a:t>
                      </a:r>
                    </a:p>
                  </a:txBody>
                  <a:tcPr marL="50800" marR="50800" marT="50800" marB="50800" anchor="ctr">
                    <a:solidFill>
                      <a:schemeClr val="accent1">
                        <a:lumMod val="20000"/>
                        <a:lumOff val="80000"/>
                      </a:schemeClr>
                    </a:solidFill>
                  </a:tcPr>
                </a:tc>
                <a:extLst>
                  <a:ext uri="{0D108BD9-81ED-4DB2-BD59-A6C34878D82A}">
                    <a16:rowId xmlns:a16="http://schemas.microsoft.com/office/drawing/2014/main" val="1844750420"/>
                  </a:ext>
                </a:extLst>
              </a:tr>
              <a:tr h="406400">
                <a:tc>
                  <a:txBody>
                    <a:bodyPr/>
                    <a:lstStyle/>
                    <a:p>
                      <a:pPr marL="0" marR="0" algn="l" fontAlgn="t">
                        <a:spcBef>
                          <a:spcPts val="0"/>
                        </a:spcBef>
                        <a:spcAft>
                          <a:spcPts val="0"/>
                        </a:spcAft>
                      </a:pPr>
                      <a:r>
                        <a:rPr lang="en-US" sz="1000">
                          <a:effectLst/>
                          <a:latin typeface="Segoe UI" panose="020B0502040204020203" pitchFamily="34" charset="0"/>
                        </a:rPr>
                        <a:t>Basic USL</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Dynamics 365 for Sales</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For Sales for CRMOL Basic </a:t>
                      </a:r>
                      <a:r>
                        <a:rPr lang="en-US" sz="1000" dirty="0" err="1">
                          <a:effectLst/>
                          <a:latin typeface="Segoe UI" panose="020B0502040204020203" pitchFamily="34" charset="0"/>
                        </a:rPr>
                        <a:t>qlfd</a:t>
                      </a:r>
                      <a:endParaRPr lang="en-US" sz="1000" dirty="0">
                        <a:effectLst/>
                        <a:latin typeface="Segoe UI" panose="020B0502040204020203" pitchFamily="34" charset="0"/>
                      </a:endParaRP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AAA-37765</a:t>
                      </a:r>
                    </a:p>
                  </a:txBody>
                  <a:tcPr marL="50800" marR="50800" marT="50800" marB="50800" anchor="ctr">
                    <a:solidFill>
                      <a:schemeClr val="accent1">
                        <a:lumMod val="20000"/>
                        <a:lumOff val="80000"/>
                      </a:schemeClr>
                    </a:solidFill>
                  </a:tcPr>
                </a:tc>
                <a:extLst>
                  <a:ext uri="{0D108BD9-81ED-4DB2-BD59-A6C34878D82A}">
                    <a16:rowId xmlns:a16="http://schemas.microsoft.com/office/drawing/2014/main" val="633029697"/>
                  </a:ext>
                </a:extLst>
              </a:tr>
              <a:tr h="406400">
                <a:tc>
                  <a:txBody>
                    <a:bodyPr/>
                    <a:lstStyle/>
                    <a:p>
                      <a:pPr marL="0" marR="0" algn="l" fontAlgn="t">
                        <a:spcBef>
                          <a:spcPts val="0"/>
                        </a:spcBef>
                        <a:spcAft>
                          <a:spcPts val="0"/>
                        </a:spcAft>
                      </a:pPr>
                      <a:r>
                        <a:rPr lang="en-US" sz="1000" dirty="0">
                          <a:effectLst/>
                          <a:latin typeface="Segoe UI" panose="020B0502040204020203" pitchFamily="34" charset="0"/>
                        </a:rPr>
                        <a:t>Basic USL</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a:effectLst/>
                          <a:latin typeface="Segoe UI" panose="020B0502040204020203" pitchFamily="34" charset="0"/>
                        </a:rPr>
                        <a:t>Dynamics 365 for Customer Service</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For </a:t>
                      </a:r>
                      <a:r>
                        <a:rPr lang="en-US" sz="1000" dirty="0" err="1">
                          <a:effectLst/>
                          <a:latin typeface="Segoe UI" panose="020B0502040204020203" pitchFamily="34" charset="0"/>
                        </a:rPr>
                        <a:t>CustSer</a:t>
                      </a:r>
                      <a:r>
                        <a:rPr lang="en-US" sz="1000" dirty="0">
                          <a:effectLst/>
                          <a:latin typeface="Segoe UI" panose="020B0502040204020203" pitchFamily="34" charset="0"/>
                        </a:rPr>
                        <a:t> for CRMOL </a:t>
                      </a:r>
                      <a:r>
                        <a:rPr lang="en-US" sz="1000" dirty="0" err="1">
                          <a:effectLst/>
                          <a:latin typeface="Segoe UI" panose="020B0502040204020203" pitchFamily="34" charset="0"/>
                        </a:rPr>
                        <a:t>Bsc</a:t>
                      </a:r>
                      <a:r>
                        <a:rPr lang="en-US" sz="1000" dirty="0">
                          <a:effectLst/>
                          <a:latin typeface="Segoe UI" panose="020B0502040204020203" pitchFamily="34" charset="0"/>
                        </a:rPr>
                        <a:t> </a:t>
                      </a:r>
                      <a:r>
                        <a:rPr lang="en-US" sz="1000" dirty="0" err="1">
                          <a:effectLst/>
                          <a:latin typeface="Segoe UI" panose="020B0502040204020203" pitchFamily="34" charset="0"/>
                        </a:rPr>
                        <a:t>qlfd</a:t>
                      </a:r>
                      <a:endParaRPr lang="en-US" sz="1000" dirty="0">
                        <a:effectLst/>
                        <a:latin typeface="Segoe UI" panose="020B0502040204020203" pitchFamily="34" charset="0"/>
                      </a:endParaRP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AAA-37767</a:t>
                      </a:r>
                    </a:p>
                  </a:txBody>
                  <a:tcPr marL="50800" marR="50800" marT="50800" marB="50800" anchor="ctr">
                    <a:solidFill>
                      <a:schemeClr val="accent1">
                        <a:lumMod val="20000"/>
                        <a:lumOff val="80000"/>
                      </a:schemeClr>
                    </a:solidFill>
                  </a:tcPr>
                </a:tc>
                <a:extLst>
                  <a:ext uri="{0D108BD9-81ED-4DB2-BD59-A6C34878D82A}">
                    <a16:rowId xmlns:a16="http://schemas.microsoft.com/office/drawing/2014/main" val="617358552"/>
                  </a:ext>
                </a:extLst>
              </a:tr>
              <a:tr h="406400">
                <a:tc>
                  <a:txBody>
                    <a:bodyPr/>
                    <a:lstStyle/>
                    <a:p>
                      <a:pPr marL="0" marR="0" algn="l" fontAlgn="t">
                        <a:spcBef>
                          <a:spcPts val="0"/>
                        </a:spcBef>
                        <a:spcAft>
                          <a:spcPts val="0"/>
                        </a:spcAft>
                      </a:pPr>
                      <a:r>
                        <a:rPr lang="en-US" sz="1000" dirty="0">
                          <a:effectLst/>
                          <a:latin typeface="Segoe UI" panose="020B0502040204020203" pitchFamily="34" charset="0"/>
                        </a:rPr>
                        <a:t>Pro  USL - Sales Productivity</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nb-NO" sz="1000" dirty="0">
                          <a:effectLst/>
                          <a:latin typeface="Segoe UI Semibold" panose="020B0702040204020203" pitchFamily="34" charset="0"/>
                          <a:cs typeface="Segoe UI Semibold" panose="020B0702040204020203" pitchFamily="34" charset="0"/>
                        </a:rPr>
                        <a:t>Dynamics 365 for Enterprise Plan 1</a:t>
                      </a:r>
                    </a:p>
                  </a:txBody>
                  <a:tcPr marL="50800" marR="50800" marT="50800" marB="50800" anchor="ctr">
                    <a:solidFill>
                      <a:schemeClr val="accent1">
                        <a:lumMod val="20000"/>
                        <a:lumOff val="80000"/>
                      </a:schemeClr>
                    </a:solidFill>
                  </a:tcP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Semibold" panose="020B0702040204020203" pitchFamily="34" charset="0"/>
                          <a:cs typeface="Segoe UI Semibold" panose="020B0702040204020203" pitchFamily="34" charset="0"/>
                        </a:rPr>
                        <a:t>Plan 1CRMPro to O365 </a:t>
                      </a:r>
                      <a:r>
                        <a:rPr lang="en-US" sz="1000" dirty="0" err="1">
                          <a:effectLst/>
                          <a:latin typeface="Segoe UI Semibold" panose="020B0702040204020203" pitchFamily="34" charset="0"/>
                          <a:cs typeface="Segoe UI Semibold" panose="020B0702040204020203" pitchFamily="34" charset="0"/>
                        </a:rPr>
                        <a:t>qlfd</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chemeClr val="accent1">
                        <a:lumMod val="20000"/>
                        <a:lumOff val="80000"/>
                      </a:schemeClr>
                    </a:solidFill>
                  </a:tcP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Semibold" panose="020B0702040204020203" pitchFamily="34" charset="0"/>
                          <a:cs typeface="Segoe UI Semibold" panose="020B0702040204020203" pitchFamily="34" charset="0"/>
                        </a:rPr>
                        <a:t>AAA-35824</a:t>
                      </a:r>
                    </a:p>
                  </a:txBody>
                  <a:tcPr marL="50800" marR="50800" marT="50800" marB="50800" anchor="ctr">
                    <a:solidFill>
                      <a:schemeClr val="accent1">
                        <a:lumMod val="20000"/>
                        <a:lumOff val="80000"/>
                      </a:schemeClr>
                    </a:solidFill>
                  </a:tcPr>
                </a:tc>
                <a:extLst>
                  <a:ext uri="{0D108BD9-81ED-4DB2-BD59-A6C34878D82A}">
                    <a16:rowId xmlns:a16="http://schemas.microsoft.com/office/drawing/2014/main" val="1733770141"/>
                  </a:ext>
                </a:extLst>
              </a:tr>
              <a:tr h="406400">
                <a:tc>
                  <a:txBody>
                    <a:bodyPr/>
                    <a:lstStyle/>
                    <a:p>
                      <a:pPr marL="0" marR="0" algn="l" fontAlgn="t">
                        <a:spcBef>
                          <a:spcPts val="0"/>
                        </a:spcBef>
                        <a:spcAft>
                          <a:spcPts val="0"/>
                        </a:spcAft>
                      </a:pPr>
                      <a:r>
                        <a:rPr lang="en-US" sz="1000" dirty="0">
                          <a:effectLst/>
                          <a:latin typeface="Segoe UI" panose="020B0502040204020203" pitchFamily="34" charset="0"/>
                        </a:rPr>
                        <a:t>Pro  USL - Sales Productivity</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Dynamics 365 for Customer Service</a:t>
                      </a:r>
                    </a:p>
                  </a:txBody>
                  <a:tcPr marL="50800" marR="50800" marT="50800" marB="50800" anchor="ctr">
                    <a:solidFill>
                      <a:schemeClr val="accent1">
                        <a:lumMod val="20000"/>
                        <a:lumOff val="80000"/>
                      </a:schemeClr>
                    </a:solidFill>
                  </a:tcP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For </a:t>
                      </a:r>
                      <a:r>
                        <a:rPr lang="en-US" sz="1000" dirty="0" err="1">
                          <a:effectLst/>
                          <a:latin typeface="Segoe UI" panose="020B0502040204020203" pitchFamily="34" charset="0"/>
                        </a:rPr>
                        <a:t>CusSer</a:t>
                      </a:r>
                      <a:r>
                        <a:rPr lang="en-US" sz="1000" dirty="0">
                          <a:effectLst/>
                          <a:latin typeface="Segoe UI" panose="020B0502040204020203" pitchFamily="34" charset="0"/>
                        </a:rPr>
                        <a:t> </a:t>
                      </a:r>
                      <a:r>
                        <a:rPr lang="en-US" sz="1000" dirty="0" err="1">
                          <a:effectLst/>
                          <a:latin typeface="Segoe UI" panose="020B0502040204020203" pitchFamily="34" charset="0"/>
                        </a:rPr>
                        <a:t>CRMPro</a:t>
                      </a:r>
                      <a:r>
                        <a:rPr lang="en-US" sz="1000" dirty="0">
                          <a:effectLst/>
                          <a:latin typeface="Segoe UI" panose="020B0502040204020203" pitchFamily="34" charset="0"/>
                        </a:rPr>
                        <a:t> to O365 </a:t>
                      </a:r>
                      <a:r>
                        <a:rPr lang="en-US" sz="1000" dirty="0" err="1">
                          <a:effectLst/>
                          <a:latin typeface="Segoe UI" panose="020B0502040204020203" pitchFamily="34" charset="0"/>
                        </a:rPr>
                        <a:t>qlfd</a:t>
                      </a:r>
                      <a:endParaRPr lang="en-US" sz="1000" dirty="0">
                        <a:effectLst/>
                        <a:latin typeface="Segoe UI" panose="020B0502040204020203" pitchFamily="34" charset="0"/>
                      </a:endParaRPr>
                    </a:p>
                  </a:txBody>
                  <a:tcPr marL="50800" marR="50800" marT="50800" marB="50800" anchor="ctr">
                    <a:solidFill>
                      <a:schemeClr val="accent1">
                        <a:lumMod val="20000"/>
                        <a:lumOff val="80000"/>
                      </a:schemeClr>
                    </a:solidFill>
                  </a:tcP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AAA-35814</a:t>
                      </a:r>
                    </a:p>
                  </a:txBody>
                  <a:tcPr marL="50800" marR="50800" marT="50800" marB="50800" anchor="ctr">
                    <a:solidFill>
                      <a:schemeClr val="accent1">
                        <a:lumMod val="20000"/>
                        <a:lumOff val="80000"/>
                      </a:schemeClr>
                    </a:solidFill>
                  </a:tcPr>
                </a:tc>
                <a:extLst>
                  <a:ext uri="{0D108BD9-81ED-4DB2-BD59-A6C34878D82A}">
                    <a16:rowId xmlns:a16="http://schemas.microsoft.com/office/drawing/2014/main" val="2583364480"/>
                  </a:ext>
                </a:extLst>
              </a:tr>
              <a:tr h="406400">
                <a:tc>
                  <a:txBody>
                    <a:bodyPr/>
                    <a:lstStyle/>
                    <a:p>
                      <a:pPr marL="0" marR="0" algn="l" fontAlgn="t">
                        <a:spcBef>
                          <a:spcPts val="0"/>
                        </a:spcBef>
                        <a:spcAft>
                          <a:spcPts val="0"/>
                        </a:spcAft>
                      </a:pPr>
                      <a:r>
                        <a:rPr lang="en-US" sz="1000" dirty="0">
                          <a:effectLst/>
                          <a:latin typeface="Segoe UI" panose="020B0502040204020203" pitchFamily="34" charset="0"/>
                        </a:rPr>
                        <a:t>Pro  USL - Sales Productivity</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Dynamics 365 for Sales</a:t>
                      </a:r>
                    </a:p>
                  </a:txBody>
                  <a:tcPr marL="50800" marR="50800" marT="50800" marB="50800" anchor="ctr">
                    <a:solidFill>
                      <a:schemeClr val="accent1">
                        <a:lumMod val="20000"/>
                        <a:lumOff val="80000"/>
                      </a:schemeClr>
                    </a:solidFill>
                  </a:tcP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For </a:t>
                      </a:r>
                      <a:r>
                        <a:rPr lang="en-US" sz="1000" dirty="0" err="1">
                          <a:effectLst/>
                          <a:latin typeface="Segoe UI" panose="020B0502040204020203" pitchFamily="34" charset="0"/>
                        </a:rPr>
                        <a:t>SalesCRMPro</a:t>
                      </a:r>
                      <a:r>
                        <a:rPr lang="en-US" sz="1000" dirty="0">
                          <a:effectLst/>
                          <a:latin typeface="Segoe UI" panose="020B0502040204020203" pitchFamily="34" charset="0"/>
                        </a:rPr>
                        <a:t> to O365 </a:t>
                      </a:r>
                      <a:r>
                        <a:rPr lang="en-US" sz="1000" dirty="0" err="1">
                          <a:effectLst/>
                          <a:latin typeface="Segoe UI" panose="020B0502040204020203" pitchFamily="34" charset="0"/>
                        </a:rPr>
                        <a:t>qlfd</a:t>
                      </a:r>
                      <a:endParaRPr lang="en-US" sz="1000" dirty="0">
                        <a:effectLst/>
                        <a:latin typeface="Segoe UI" panose="020B0502040204020203" pitchFamily="34" charset="0"/>
                      </a:endParaRPr>
                    </a:p>
                  </a:txBody>
                  <a:tcPr marL="50800" marR="50800" marT="50800" marB="50800" anchor="ctr">
                    <a:solidFill>
                      <a:schemeClr val="accent1">
                        <a:lumMod val="20000"/>
                        <a:lumOff val="80000"/>
                      </a:schemeClr>
                    </a:solidFill>
                  </a:tcP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AAA-35876</a:t>
                      </a:r>
                    </a:p>
                  </a:txBody>
                  <a:tcPr marL="50800" marR="50800" marT="50800" marB="50800" anchor="ctr">
                    <a:solidFill>
                      <a:schemeClr val="accent1">
                        <a:lumMod val="20000"/>
                        <a:lumOff val="80000"/>
                      </a:schemeClr>
                    </a:solidFill>
                  </a:tcPr>
                </a:tc>
                <a:extLst>
                  <a:ext uri="{0D108BD9-81ED-4DB2-BD59-A6C34878D82A}">
                    <a16:rowId xmlns:a16="http://schemas.microsoft.com/office/drawing/2014/main" val="4109463799"/>
                  </a:ext>
                </a:extLst>
              </a:tr>
            </a:tbl>
          </a:graphicData>
        </a:graphic>
      </p:graphicFrame>
    </p:spTree>
    <p:extLst>
      <p:ext uri="{BB962C8B-B14F-4D97-AF65-F5344CB8AC3E}">
        <p14:creationId xmlns:p14="http://schemas.microsoft.com/office/powerpoint/2010/main" val="1038653823"/>
      </p:ext>
    </p:extLst>
  </p:cSld>
  <p:clrMapOvr>
    <a:masterClrMapping/>
  </p:clrMapOvr>
  <p:transition>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3422" y="230738"/>
            <a:ext cx="6217019" cy="650525"/>
          </a:xfrm>
        </p:spPr>
        <p:txBody>
          <a:bodyPr/>
          <a:lstStyle/>
          <a:p>
            <a:r>
              <a:rPr lang="en-US" sz="2000" dirty="0"/>
              <a:t>CRM Online Customers in MPSA –  Government</a:t>
            </a:r>
            <a:br>
              <a:rPr lang="en-US" sz="2000" dirty="0"/>
            </a:br>
            <a:endParaRPr lang="en-US" sz="2000" dirty="0"/>
          </a:p>
        </p:txBody>
      </p:sp>
      <p:graphicFrame>
        <p:nvGraphicFramePr>
          <p:cNvPr id="7" name="Table 6"/>
          <p:cNvGraphicFramePr>
            <a:graphicFrameLocks noGrp="1"/>
          </p:cNvGraphicFramePr>
          <p:nvPr>
            <p:extLst>
              <p:ext uri="{D42A27DB-BD31-4B8C-83A1-F6EECF244321}">
                <p14:modId xmlns:p14="http://schemas.microsoft.com/office/powerpoint/2010/main" val="2511717034"/>
              </p:ext>
            </p:extLst>
          </p:nvPr>
        </p:nvGraphicFramePr>
        <p:xfrm>
          <a:off x="854578" y="1035863"/>
          <a:ext cx="9614020" cy="5146040"/>
        </p:xfrm>
        <a:graphic>
          <a:graphicData uri="http://schemas.openxmlformats.org/drawingml/2006/table">
            <a:tbl>
              <a:tblPr firstRow="1" bandRow="1">
                <a:tableStyleId>{5C22544A-7EE6-4342-B048-85BDC9FD1C3A}</a:tableStyleId>
              </a:tblPr>
              <a:tblGrid>
                <a:gridCol w="2709018">
                  <a:extLst>
                    <a:ext uri="{9D8B030D-6E8A-4147-A177-3AD203B41FA5}">
                      <a16:colId xmlns:a16="http://schemas.microsoft.com/office/drawing/2014/main" val="505210117"/>
                    </a:ext>
                  </a:extLst>
                </a:gridCol>
                <a:gridCol w="2722501">
                  <a:extLst>
                    <a:ext uri="{9D8B030D-6E8A-4147-A177-3AD203B41FA5}">
                      <a16:colId xmlns:a16="http://schemas.microsoft.com/office/drawing/2014/main" val="1886461923"/>
                    </a:ext>
                  </a:extLst>
                </a:gridCol>
                <a:gridCol w="2612630">
                  <a:extLst>
                    <a:ext uri="{9D8B030D-6E8A-4147-A177-3AD203B41FA5}">
                      <a16:colId xmlns:a16="http://schemas.microsoft.com/office/drawing/2014/main" val="2070994110"/>
                    </a:ext>
                  </a:extLst>
                </a:gridCol>
                <a:gridCol w="1569871">
                  <a:extLst>
                    <a:ext uri="{9D8B030D-6E8A-4147-A177-3AD203B41FA5}">
                      <a16:colId xmlns:a16="http://schemas.microsoft.com/office/drawing/2014/main" val="885236642"/>
                    </a:ext>
                  </a:extLst>
                </a:gridCol>
              </a:tblGrid>
              <a:tr h="370840">
                <a:tc>
                  <a:txBody>
                    <a:bodyPr/>
                    <a:lstStyle/>
                    <a:p>
                      <a:pPr marL="0" marR="0" fontAlgn="t">
                        <a:spcBef>
                          <a:spcPts val="0"/>
                        </a:spcBef>
                        <a:spcAft>
                          <a:spcPts val="0"/>
                        </a:spcAft>
                      </a:pPr>
                      <a:r>
                        <a:rPr lang="en-US" sz="1000" dirty="0">
                          <a:effectLst/>
                          <a:latin typeface="Segoe UI Semibold" panose="020B0702040204020203" pitchFamily="34" charset="0"/>
                        </a:rPr>
                        <a:t>Existing User License</a:t>
                      </a:r>
                    </a:p>
                  </a:txBody>
                  <a:tcPr marL="50800" marR="50800" marT="50800" marB="50800">
                    <a:solidFill>
                      <a:schemeClr val="accent1">
                        <a:lumMod val="20000"/>
                        <a:lumOff val="80000"/>
                      </a:schemeClr>
                    </a:solidFill>
                  </a:tcPr>
                </a:tc>
                <a:tc>
                  <a:txBody>
                    <a:bodyPr/>
                    <a:lstStyle/>
                    <a:p>
                      <a:pPr marL="0" marR="0" fontAlgn="t">
                        <a:spcBef>
                          <a:spcPts val="0"/>
                        </a:spcBef>
                        <a:spcAft>
                          <a:spcPts val="0"/>
                        </a:spcAft>
                      </a:pPr>
                      <a:r>
                        <a:rPr lang="en-US" sz="1000">
                          <a:effectLst/>
                          <a:latin typeface="Segoe UI Semibold" panose="020B0702040204020203" pitchFamily="34" charset="0"/>
                        </a:rPr>
                        <a:t>New User License</a:t>
                      </a:r>
                    </a:p>
                  </a:txBody>
                  <a:tcPr marL="50800" marR="50800" marT="50800" marB="50800">
                    <a:solidFill>
                      <a:schemeClr val="accent1">
                        <a:lumMod val="20000"/>
                        <a:lumOff val="80000"/>
                      </a:schemeClr>
                    </a:solidFill>
                  </a:tcPr>
                </a:tc>
                <a:tc>
                  <a:txBody>
                    <a:bodyPr/>
                    <a:lstStyle/>
                    <a:p>
                      <a:pPr marL="0" marR="0" fontAlgn="t">
                        <a:spcBef>
                          <a:spcPts val="0"/>
                        </a:spcBef>
                        <a:spcAft>
                          <a:spcPts val="0"/>
                        </a:spcAft>
                      </a:pPr>
                      <a:r>
                        <a:rPr lang="en-US" sz="1000" dirty="0">
                          <a:effectLst/>
                          <a:latin typeface="Segoe UI Semibold" panose="020B0702040204020203" pitchFamily="34" charset="0"/>
                        </a:rPr>
                        <a:t>Item Edition</a:t>
                      </a:r>
                    </a:p>
                  </a:txBody>
                  <a:tcPr marL="50800" marR="50800" marT="50800" marB="50800">
                    <a:solidFill>
                      <a:schemeClr val="accent1">
                        <a:lumMod val="20000"/>
                        <a:lumOff val="80000"/>
                      </a:schemeClr>
                    </a:solidFill>
                  </a:tcPr>
                </a:tc>
                <a:tc>
                  <a:txBody>
                    <a:bodyPr/>
                    <a:lstStyle/>
                    <a:p>
                      <a:pPr marL="0" marR="0" fontAlgn="t">
                        <a:spcBef>
                          <a:spcPts val="0"/>
                        </a:spcBef>
                        <a:spcAft>
                          <a:spcPts val="0"/>
                        </a:spcAft>
                      </a:pPr>
                      <a:r>
                        <a:rPr lang="en-US" sz="1000" dirty="0">
                          <a:effectLst/>
                          <a:latin typeface="Segoe UI Semibold" panose="020B0702040204020203" pitchFamily="34" charset="0"/>
                        </a:rPr>
                        <a:t>Part</a:t>
                      </a:r>
                      <a:r>
                        <a:rPr lang="en-US" sz="1000" baseline="0" dirty="0">
                          <a:effectLst/>
                          <a:latin typeface="Segoe UI Semibold" panose="020B0702040204020203" pitchFamily="34" charset="0"/>
                        </a:rPr>
                        <a:t> Number</a:t>
                      </a:r>
                      <a:endParaRPr lang="en-US" sz="1000" dirty="0">
                        <a:effectLst/>
                        <a:latin typeface="Segoe UI Semibold" panose="020B0702040204020203" pitchFamily="34" charset="0"/>
                      </a:endParaRPr>
                    </a:p>
                  </a:txBody>
                  <a:tcPr marL="50800" marR="50800" marT="50800" marB="50800">
                    <a:solidFill>
                      <a:schemeClr val="accent1">
                        <a:lumMod val="20000"/>
                        <a:lumOff val="80000"/>
                      </a:schemeClr>
                    </a:solidFill>
                  </a:tcPr>
                </a:tc>
                <a:extLst>
                  <a:ext uri="{0D108BD9-81ED-4DB2-BD59-A6C34878D82A}">
                    <a16:rowId xmlns:a16="http://schemas.microsoft.com/office/drawing/2014/main" val="1529148321"/>
                  </a:ext>
                </a:extLst>
              </a:tr>
              <a:tr h="406400">
                <a:tc>
                  <a:txBody>
                    <a:bodyPr/>
                    <a:lstStyle/>
                    <a:p>
                      <a:pPr marL="0" marR="0" algn="l" fontAlgn="t">
                        <a:spcBef>
                          <a:spcPts val="0"/>
                        </a:spcBef>
                        <a:spcAft>
                          <a:spcPts val="0"/>
                        </a:spcAft>
                      </a:pPr>
                      <a:r>
                        <a:rPr lang="en-US" sz="1000" dirty="0">
                          <a:effectLst/>
                          <a:latin typeface="Segoe UI" panose="020B0502040204020203" pitchFamily="34" charset="0"/>
                        </a:rPr>
                        <a:t>Professional USL </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a:effectLst/>
                          <a:latin typeface="Segoe UI Semibold" panose="020B0702040204020203" pitchFamily="34" charset="0"/>
                        </a:rPr>
                        <a:t>Dynamics 365 for Enterprise Plan 1</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rPr>
                        <a:t>Plan 1 for CRMOL Pro </a:t>
                      </a:r>
                      <a:r>
                        <a:rPr lang="en-US" sz="1000" dirty="0" err="1">
                          <a:effectLst/>
                          <a:latin typeface="Segoe UI Semibold" panose="020B0702040204020203" pitchFamily="34" charset="0"/>
                        </a:rPr>
                        <a:t>qlfd</a:t>
                      </a:r>
                      <a:endParaRPr lang="en-US" sz="1000" dirty="0">
                        <a:effectLst/>
                        <a:latin typeface="Segoe UI Semibold" panose="020B0702040204020203" pitchFamily="34" charset="0"/>
                      </a:endParaRP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rPr>
                        <a:t>AAA-37733</a:t>
                      </a:r>
                    </a:p>
                  </a:txBody>
                  <a:tcPr marL="50800" marR="50800" marT="50800" marB="50800" anchor="ctr">
                    <a:solidFill>
                      <a:schemeClr val="accent1">
                        <a:lumMod val="20000"/>
                        <a:lumOff val="80000"/>
                      </a:schemeClr>
                    </a:solidFill>
                  </a:tcPr>
                </a:tc>
                <a:extLst>
                  <a:ext uri="{0D108BD9-81ED-4DB2-BD59-A6C34878D82A}">
                    <a16:rowId xmlns:a16="http://schemas.microsoft.com/office/drawing/2014/main" val="466339008"/>
                  </a:ext>
                </a:extLst>
              </a:tr>
              <a:tr h="406400">
                <a:tc>
                  <a:txBody>
                    <a:bodyPr/>
                    <a:lstStyle/>
                    <a:p>
                      <a:pPr marL="0" marR="0" algn="l" fontAlgn="t">
                        <a:spcBef>
                          <a:spcPts val="0"/>
                        </a:spcBef>
                        <a:spcAft>
                          <a:spcPts val="0"/>
                        </a:spcAft>
                      </a:pPr>
                      <a:r>
                        <a:rPr lang="en-US" sz="1000" dirty="0">
                          <a:effectLst/>
                          <a:latin typeface="Segoe UI" panose="020B0502040204020203" pitchFamily="34" charset="0"/>
                        </a:rPr>
                        <a:t>Professional USL</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Dynamics 365 for Customer Service</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For </a:t>
                      </a:r>
                      <a:r>
                        <a:rPr lang="en-US" sz="1000" dirty="0" err="1">
                          <a:effectLst/>
                          <a:latin typeface="Segoe UI" panose="020B0502040204020203" pitchFamily="34" charset="0"/>
                        </a:rPr>
                        <a:t>CustSer</a:t>
                      </a:r>
                      <a:r>
                        <a:rPr lang="en-US" sz="1000" dirty="0">
                          <a:effectLst/>
                          <a:latin typeface="Segoe UI" panose="020B0502040204020203" pitchFamily="34" charset="0"/>
                        </a:rPr>
                        <a:t> for CRMOL Pro </a:t>
                      </a:r>
                      <a:r>
                        <a:rPr lang="en-US" sz="1000" dirty="0" err="1">
                          <a:effectLst/>
                          <a:latin typeface="Segoe UI" panose="020B0502040204020203" pitchFamily="34" charset="0"/>
                        </a:rPr>
                        <a:t>qlfd</a:t>
                      </a:r>
                      <a:endParaRPr lang="en-US" sz="1000" dirty="0">
                        <a:effectLst/>
                        <a:latin typeface="Segoe UI" panose="020B0502040204020203" pitchFamily="34" charset="0"/>
                      </a:endParaRP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AAA-37723</a:t>
                      </a:r>
                    </a:p>
                  </a:txBody>
                  <a:tcPr marL="50800" marR="50800" marT="50800" marB="50800" anchor="ctr">
                    <a:solidFill>
                      <a:schemeClr val="accent1">
                        <a:lumMod val="20000"/>
                        <a:lumOff val="80000"/>
                      </a:schemeClr>
                    </a:solidFill>
                  </a:tcPr>
                </a:tc>
                <a:extLst>
                  <a:ext uri="{0D108BD9-81ED-4DB2-BD59-A6C34878D82A}">
                    <a16:rowId xmlns:a16="http://schemas.microsoft.com/office/drawing/2014/main" val="941976500"/>
                  </a:ext>
                </a:extLst>
              </a:tr>
              <a:tr h="406400">
                <a:tc>
                  <a:txBody>
                    <a:bodyPr/>
                    <a:lstStyle/>
                    <a:p>
                      <a:pPr marL="0" marR="0" algn="l" fontAlgn="t">
                        <a:spcBef>
                          <a:spcPts val="0"/>
                        </a:spcBef>
                        <a:spcAft>
                          <a:spcPts val="0"/>
                        </a:spcAft>
                      </a:pPr>
                      <a:r>
                        <a:rPr lang="en-US" sz="1000" dirty="0">
                          <a:effectLst/>
                          <a:latin typeface="Segoe UI" panose="020B0502040204020203" pitchFamily="34" charset="0"/>
                        </a:rPr>
                        <a:t>Professional USL</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Dynamics 365 for Sales</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For Sales for CRMOL Pro </a:t>
                      </a:r>
                      <a:r>
                        <a:rPr lang="en-US" sz="1000" dirty="0" err="1">
                          <a:effectLst/>
                          <a:latin typeface="Segoe UI" panose="020B0502040204020203" pitchFamily="34" charset="0"/>
                        </a:rPr>
                        <a:t>qlfd</a:t>
                      </a:r>
                      <a:endParaRPr lang="en-US" sz="1000" dirty="0">
                        <a:effectLst/>
                        <a:latin typeface="Segoe UI" panose="020B0502040204020203" pitchFamily="34" charset="0"/>
                      </a:endParaRP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AAA-37735</a:t>
                      </a:r>
                    </a:p>
                  </a:txBody>
                  <a:tcPr marL="50800" marR="50800" marT="50800" marB="50800" anchor="ctr">
                    <a:solidFill>
                      <a:schemeClr val="accent1">
                        <a:lumMod val="20000"/>
                        <a:lumOff val="80000"/>
                      </a:schemeClr>
                    </a:solidFill>
                  </a:tcPr>
                </a:tc>
                <a:extLst>
                  <a:ext uri="{0D108BD9-81ED-4DB2-BD59-A6C34878D82A}">
                    <a16:rowId xmlns:a16="http://schemas.microsoft.com/office/drawing/2014/main" val="4067456036"/>
                  </a:ext>
                </a:extLst>
              </a:tr>
              <a:tr h="558800">
                <a:tc>
                  <a:txBody>
                    <a:bodyPr/>
                    <a:lstStyle/>
                    <a:p>
                      <a:pPr marL="0" marR="0" algn="l" fontAlgn="t">
                        <a:spcBef>
                          <a:spcPts val="0"/>
                        </a:spcBef>
                        <a:spcAft>
                          <a:spcPts val="0"/>
                        </a:spcAft>
                      </a:pPr>
                      <a:r>
                        <a:rPr lang="en-US" sz="1000">
                          <a:effectLst/>
                          <a:latin typeface="Segoe UI" panose="020B0502040204020203" pitchFamily="34" charset="0"/>
                        </a:rPr>
                        <a:t>Basic  + Field Service Add-on</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a:effectLst/>
                          <a:latin typeface="Segoe UI" panose="020B0502040204020203" pitchFamily="34" charset="0"/>
                        </a:rPr>
                        <a:t>Dynamics 365 for Field Service</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For </a:t>
                      </a:r>
                      <a:r>
                        <a:rPr lang="en-US" sz="1000" dirty="0" err="1">
                          <a:effectLst/>
                          <a:latin typeface="Segoe UI" panose="020B0502040204020203" pitchFamily="34" charset="0"/>
                        </a:rPr>
                        <a:t>FldSer</a:t>
                      </a:r>
                      <a:r>
                        <a:rPr lang="en-US" sz="1000" dirty="0">
                          <a:effectLst/>
                          <a:latin typeface="Segoe UI" panose="020B0502040204020203" pitchFamily="34" charset="0"/>
                        </a:rPr>
                        <a:t> CRMOL Basic FS </a:t>
                      </a:r>
                      <a:r>
                        <a:rPr lang="en-US" sz="1000" dirty="0" err="1">
                          <a:effectLst/>
                          <a:latin typeface="Segoe UI" panose="020B0502040204020203" pitchFamily="34" charset="0"/>
                        </a:rPr>
                        <a:t>qlfd</a:t>
                      </a:r>
                      <a:endParaRPr lang="en-US" sz="1000" dirty="0">
                        <a:effectLst/>
                        <a:latin typeface="Segoe UI" panose="020B0502040204020203" pitchFamily="34" charset="0"/>
                      </a:endParaRP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AAA-37727</a:t>
                      </a:r>
                    </a:p>
                  </a:txBody>
                  <a:tcPr marL="50800" marR="50800" marT="50800" marB="50800" anchor="ctr">
                    <a:solidFill>
                      <a:schemeClr val="accent1">
                        <a:lumMod val="20000"/>
                        <a:lumOff val="80000"/>
                      </a:schemeClr>
                    </a:solidFill>
                  </a:tcPr>
                </a:tc>
                <a:extLst>
                  <a:ext uri="{0D108BD9-81ED-4DB2-BD59-A6C34878D82A}">
                    <a16:rowId xmlns:a16="http://schemas.microsoft.com/office/drawing/2014/main" val="2913595098"/>
                  </a:ext>
                </a:extLst>
              </a:tr>
              <a:tr h="558800">
                <a:tc>
                  <a:txBody>
                    <a:bodyPr/>
                    <a:lstStyle/>
                    <a:p>
                      <a:pPr marL="0" marR="0" algn="l" fontAlgn="t">
                        <a:spcBef>
                          <a:spcPts val="0"/>
                        </a:spcBef>
                        <a:spcAft>
                          <a:spcPts val="0"/>
                        </a:spcAft>
                      </a:pPr>
                      <a:r>
                        <a:rPr lang="en-US" sz="1000" dirty="0">
                          <a:effectLst/>
                          <a:latin typeface="Segoe UI" panose="020B0502040204020203" pitchFamily="34" charset="0"/>
                        </a:rPr>
                        <a:t>Basic + Project Service Automation Add-on</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a:effectLst/>
                          <a:latin typeface="Segoe UI" panose="020B0502040204020203" pitchFamily="34" charset="0"/>
                        </a:rPr>
                        <a:t>Dynamics 365 for Project Service Automation</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For </a:t>
                      </a:r>
                      <a:r>
                        <a:rPr lang="en-US" sz="1000" dirty="0" err="1">
                          <a:effectLst/>
                          <a:latin typeface="Segoe UI" panose="020B0502040204020203" pitchFamily="34" charset="0"/>
                        </a:rPr>
                        <a:t>PrjSer</a:t>
                      </a:r>
                      <a:r>
                        <a:rPr lang="en-US" sz="1000" dirty="0">
                          <a:effectLst/>
                          <a:latin typeface="Segoe UI" panose="020B0502040204020203" pitchFamily="34" charset="0"/>
                        </a:rPr>
                        <a:t> CRMOL </a:t>
                      </a:r>
                      <a:r>
                        <a:rPr lang="en-US" sz="1000" dirty="0" err="1">
                          <a:effectLst/>
                          <a:latin typeface="Segoe UI" panose="020B0502040204020203" pitchFamily="34" charset="0"/>
                        </a:rPr>
                        <a:t>Bsc</a:t>
                      </a:r>
                      <a:r>
                        <a:rPr lang="en-US" sz="1000" dirty="0">
                          <a:effectLst/>
                          <a:latin typeface="Segoe UI" panose="020B0502040204020203" pitchFamily="34" charset="0"/>
                        </a:rPr>
                        <a:t> PSA </a:t>
                      </a:r>
                      <a:r>
                        <a:rPr lang="en-US" sz="1000" dirty="0" err="1">
                          <a:effectLst/>
                          <a:latin typeface="Segoe UI" panose="020B0502040204020203" pitchFamily="34" charset="0"/>
                        </a:rPr>
                        <a:t>qlfd</a:t>
                      </a:r>
                      <a:endParaRPr lang="en-US" sz="1000" dirty="0">
                        <a:effectLst/>
                        <a:latin typeface="Segoe UI" panose="020B0502040204020203" pitchFamily="34" charset="0"/>
                      </a:endParaRP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AAA-37729</a:t>
                      </a:r>
                    </a:p>
                  </a:txBody>
                  <a:tcPr marL="50800" marR="50800" marT="50800" marB="50800" anchor="ctr">
                    <a:solidFill>
                      <a:schemeClr val="accent1">
                        <a:lumMod val="20000"/>
                        <a:lumOff val="80000"/>
                      </a:schemeClr>
                    </a:solidFill>
                  </a:tcPr>
                </a:tc>
                <a:extLst>
                  <a:ext uri="{0D108BD9-81ED-4DB2-BD59-A6C34878D82A}">
                    <a16:rowId xmlns:a16="http://schemas.microsoft.com/office/drawing/2014/main" val="4278441185"/>
                  </a:ext>
                </a:extLst>
              </a:tr>
              <a:tr h="406400">
                <a:tc>
                  <a:txBody>
                    <a:bodyPr/>
                    <a:lstStyle/>
                    <a:p>
                      <a:pPr marL="0" marR="0" algn="l" fontAlgn="t">
                        <a:spcBef>
                          <a:spcPts val="0"/>
                        </a:spcBef>
                        <a:spcAft>
                          <a:spcPts val="0"/>
                        </a:spcAft>
                      </a:pPr>
                      <a:r>
                        <a:rPr lang="en-US" sz="1000">
                          <a:effectLst/>
                          <a:latin typeface="Segoe UI" panose="020B0502040204020203" pitchFamily="34" charset="0"/>
                        </a:rPr>
                        <a:t>Basic USL</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a:effectLst/>
                          <a:latin typeface="Segoe UI Semibold" panose="020B0702040204020203" pitchFamily="34" charset="0"/>
                        </a:rPr>
                        <a:t>Dynamics 365 for Enterprise Plan 1</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rPr>
                        <a:t>Plan 1 for CRMOL Basic </a:t>
                      </a:r>
                      <a:r>
                        <a:rPr lang="en-US" sz="1000" dirty="0" err="1">
                          <a:effectLst/>
                          <a:latin typeface="Segoe UI Semibold" panose="020B0702040204020203" pitchFamily="34" charset="0"/>
                        </a:rPr>
                        <a:t>qlfd</a:t>
                      </a:r>
                      <a:endParaRPr lang="en-US" sz="1000" dirty="0">
                        <a:effectLst/>
                        <a:latin typeface="Segoe UI Semibold" panose="020B0702040204020203" pitchFamily="34" charset="0"/>
                      </a:endParaRP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rPr>
                        <a:t>AAA-37721</a:t>
                      </a:r>
                    </a:p>
                  </a:txBody>
                  <a:tcPr marL="50800" marR="50800" marT="50800" marB="50800" anchor="ctr">
                    <a:solidFill>
                      <a:schemeClr val="accent1">
                        <a:lumMod val="20000"/>
                        <a:lumOff val="80000"/>
                      </a:schemeClr>
                    </a:solidFill>
                  </a:tcPr>
                </a:tc>
                <a:extLst>
                  <a:ext uri="{0D108BD9-81ED-4DB2-BD59-A6C34878D82A}">
                    <a16:rowId xmlns:a16="http://schemas.microsoft.com/office/drawing/2014/main" val="1844750420"/>
                  </a:ext>
                </a:extLst>
              </a:tr>
              <a:tr h="406400">
                <a:tc>
                  <a:txBody>
                    <a:bodyPr/>
                    <a:lstStyle/>
                    <a:p>
                      <a:pPr marL="0" marR="0" algn="l" fontAlgn="t">
                        <a:spcBef>
                          <a:spcPts val="0"/>
                        </a:spcBef>
                        <a:spcAft>
                          <a:spcPts val="0"/>
                        </a:spcAft>
                      </a:pPr>
                      <a:r>
                        <a:rPr lang="en-US" sz="1000">
                          <a:effectLst/>
                          <a:latin typeface="Segoe UI" panose="020B0502040204020203" pitchFamily="34" charset="0"/>
                        </a:rPr>
                        <a:t>Basic USL</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Dynamics 365 for Sales</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For Sales for CRMOL Basic </a:t>
                      </a:r>
                      <a:r>
                        <a:rPr lang="en-US" sz="1000" dirty="0" err="1">
                          <a:effectLst/>
                          <a:latin typeface="Segoe UI" panose="020B0502040204020203" pitchFamily="34" charset="0"/>
                        </a:rPr>
                        <a:t>qlfd</a:t>
                      </a:r>
                      <a:endParaRPr lang="en-US" sz="1000" dirty="0">
                        <a:effectLst/>
                        <a:latin typeface="Segoe UI" panose="020B0502040204020203" pitchFamily="34" charset="0"/>
                      </a:endParaRP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AAA-37731</a:t>
                      </a:r>
                    </a:p>
                  </a:txBody>
                  <a:tcPr marL="50800" marR="50800" marT="50800" marB="50800" anchor="ctr">
                    <a:solidFill>
                      <a:schemeClr val="accent1">
                        <a:lumMod val="20000"/>
                        <a:lumOff val="80000"/>
                      </a:schemeClr>
                    </a:solidFill>
                  </a:tcPr>
                </a:tc>
                <a:extLst>
                  <a:ext uri="{0D108BD9-81ED-4DB2-BD59-A6C34878D82A}">
                    <a16:rowId xmlns:a16="http://schemas.microsoft.com/office/drawing/2014/main" val="633029697"/>
                  </a:ext>
                </a:extLst>
              </a:tr>
              <a:tr h="406400">
                <a:tc>
                  <a:txBody>
                    <a:bodyPr/>
                    <a:lstStyle/>
                    <a:p>
                      <a:pPr marL="0" marR="0" algn="l" fontAlgn="t">
                        <a:spcBef>
                          <a:spcPts val="0"/>
                        </a:spcBef>
                        <a:spcAft>
                          <a:spcPts val="0"/>
                        </a:spcAft>
                      </a:pPr>
                      <a:r>
                        <a:rPr lang="en-US" sz="1000" dirty="0">
                          <a:effectLst/>
                          <a:latin typeface="Segoe UI" panose="020B0502040204020203" pitchFamily="34" charset="0"/>
                        </a:rPr>
                        <a:t>Basic USL</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a:effectLst/>
                          <a:latin typeface="Segoe UI" panose="020B0502040204020203" pitchFamily="34" charset="0"/>
                        </a:rPr>
                        <a:t>Dynamics 365 for Customer Service</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For </a:t>
                      </a:r>
                      <a:r>
                        <a:rPr lang="en-US" sz="1000" dirty="0" err="1">
                          <a:effectLst/>
                          <a:latin typeface="Segoe UI" panose="020B0502040204020203" pitchFamily="34" charset="0"/>
                        </a:rPr>
                        <a:t>CustSer</a:t>
                      </a:r>
                      <a:r>
                        <a:rPr lang="en-US" sz="1000" dirty="0">
                          <a:effectLst/>
                          <a:latin typeface="Segoe UI" panose="020B0502040204020203" pitchFamily="34" charset="0"/>
                        </a:rPr>
                        <a:t> for CRMOL </a:t>
                      </a:r>
                      <a:r>
                        <a:rPr lang="en-US" sz="1000" dirty="0" err="1">
                          <a:effectLst/>
                          <a:latin typeface="Segoe UI" panose="020B0502040204020203" pitchFamily="34" charset="0"/>
                        </a:rPr>
                        <a:t>Bsc</a:t>
                      </a:r>
                      <a:r>
                        <a:rPr lang="en-US" sz="1000" dirty="0">
                          <a:effectLst/>
                          <a:latin typeface="Segoe UI" panose="020B0502040204020203" pitchFamily="34" charset="0"/>
                        </a:rPr>
                        <a:t> </a:t>
                      </a:r>
                      <a:r>
                        <a:rPr lang="en-US" sz="1000" dirty="0" err="1">
                          <a:effectLst/>
                          <a:latin typeface="Segoe UI" panose="020B0502040204020203" pitchFamily="34" charset="0"/>
                        </a:rPr>
                        <a:t>qlfd</a:t>
                      </a:r>
                      <a:endParaRPr lang="en-US" sz="1000" dirty="0">
                        <a:effectLst/>
                        <a:latin typeface="Segoe UI" panose="020B0502040204020203" pitchFamily="34" charset="0"/>
                      </a:endParaRP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AAA-37725</a:t>
                      </a:r>
                    </a:p>
                  </a:txBody>
                  <a:tcPr marL="50800" marR="50800" marT="50800" marB="50800" anchor="ctr">
                    <a:solidFill>
                      <a:schemeClr val="accent1">
                        <a:lumMod val="20000"/>
                        <a:lumOff val="80000"/>
                      </a:schemeClr>
                    </a:solidFill>
                  </a:tcPr>
                </a:tc>
                <a:extLst>
                  <a:ext uri="{0D108BD9-81ED-4DB2-BD59-A6C34878D82A}">
                    <a16:rowId xmlns:a16="http://schemas.microsoft.com/office/drawing/2014/main" val="617358552"/>
                  </a:ext>
                </a:extLst>
              </a:tr>
              <a:tr h="406400">
                <a:tc>
                  <a:txBody>
                    <a:bodyPr/>
                    <a:lstStyle/>
                    <a:p>
                      <a:pPr marL="0" marR="0" algn="l" fontAlgn="t">
                        <a:spcBef>
                          <a:spcPts val="0"/>
                        </a:spcBef>
                        <a:spcAft>
                          <a:spcPts val="0"/>
                        </a:spcAft>
                      </a:pPr>
                      <a:r>
                        <a:rPr lang="en-US" sz="1000" dirty="0">
                          <a:effectLst/>
                          <a:latin typeface="Segoe UI" panose="020B0502040204020203" pitchFamily="34" charset="0"/>
                        </a:rPr>
                        <a:t>Pro  USL - Sales Productivity</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nb-NO" sz="1000" dirty="0">
                          <a:effectLst/>
                          <a:latin typeface="Segoe UI Semibold" panose="020B0702040204020203" pitchFamily="34" charset="0"/>
                          <a:cs typeface="Segoe UI Semibold" panose="020B0702040204020203" pitchFamily="34" charset="0"/>
                        </a:rPr>
                        <a:t>Dynamics 365 for Enterprise Plan 1</a:t>
                      </a:r>
                    </a:p>
                  </a:txBody>
                  <a:tcPr marL="50800" marR="50800" marT="50800" marB="50800" anchor="ctr">
                    <a:solidFill>
                      <a:schemeClr val="accent1">
                        <a:lumMod val="20000"/>
                        <a:lumOff val="80000"/>
                      </a:schemeClr>
                    </a:solidFill>
                  </a:tcP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Semibold" panose="020B0702040204020203" pitchFamily="34" charset="0"/>
                          <a:cs typeface="Segoe UI Semibold" panose="020B0702040204020203" pitchFamily="34" charset="0"/>
                        </a:rPr>
                        <a:t>Plan 1CRMPro to O365 </a:t>
                      </a:r>
                      <a:r>
                        <a:rPr lang="en-US" sz="1000" dirty="0" err="1">
                          <a:effectLst/>
                          <a:latin typeface="Segoe UI Semibold" panose="020B0702040204020203" pitchFamily="34" charset="0"/>
                          <a:cs typeface="Segoe UI Semibold" panose="020B0702040204020203" pitchFamily="34" charset="0"/>
                        </a:rPr>
                        <a:t>qlfd</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chemeClr val="accent1">
                        <a:lumMod val="20000"/>
                        <a:lumOff val="80000"/>
                      </a:schemeClr>
                    </a:solidFill>
                  </a:tcP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Semibold" panose="020B0702040204020203" pitchFamily="34" charset="0"/>
                          <a:cs typeface="Segoe UI Semibold" panose="020B0702040204020203" pitchFamily="34" charset="0"/>
                        </a:rPr>
                        <a:t>AAA-35834</a:t>
                      </a:r>
                    </a:p>
                  </a:txBody>
                  <a:tcPr marL="50800" marR="50800" marT="50800" marB="50800" anchor="ctr">
                    <a:solidFill>
                      <a:schemeClr val="accent1">
                        <a:lumMod val="20000"/>
                        <a:lumOff val="80000"/>
                      </a:schemeClr>
                    </a:solidFill>
                  </a:tcPr>
                </a:tc>
                <a:extLst>
                  <a:ext uri="{0D108BD9-81ED-4DB2-BD59-A6C34878D82A}">
                    <a16:rowId xmlns:a16="http://schemas.microsoft.com/office/drawing/2014/main" val="1733770141"/>
                  </a:ext>
                </a:extLst>
              </a:tr>
              <a:tr h="406400">
                <a:tc>
                  <a:txBody>
                    <a:bodyPr/>
                    <a:lstStyle/>
                    <a:p>
                      <a:pPr marL="0" marR="0" algn="l" fontAlgn="t">
                        <a:spcBef>
                          <a:spcPts val="0"/>
                        </a:spcBef>
                        <a:spcAft>
                          <a:spcPts val="0"/>
                        </a:spcAft>
                      </a:pPr>
                      <a:r>
                        <a:rPr lang="en-US" sz="1000" dirty="0">
                          <a:effectLst/>
                          <a:latin typeface="Segoe UI" panose="020B0502040204020203" pitchFamily="34" charset="0"/>
                        </a:rPr>
                        <a:t>Pro  USL - Sales Productivity</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Dynamics 365 for Customer Service</a:t>
                      </a:r>
                    </a:p>
                  </a:txBody>
                  <a:tcPr marL="50800" marR="50800" marT="50800" marB="50800" anchor="ctr">
                    <a:solidFill>
                      <a:schemeClr val="accent1">
                        <a:lumMod val="20000"/>
                        <a:lumOff val="80000"/>
                      </a:schemeClr>
                    </a:solidFill>
                  </a:tcP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For </a:t>
                      </a:r>
                      <a:r>
                        <a:rPr lang="en-US" sz="1000" dirty="0" err="1">
                          <a:effectLst/>
                          <a:latin typeface="Segoe UI" panose="020B0502040204020203" pitchFamily="34" charset="0"/>
                        </a:rPr>
                        <a:t>CusSer</a:t>
                      </a:r>
                      <a:r>
                        <a:rPr lang="en-US" sz="1000" dirty="0">
                          <a:effectLst/>
                          <a:latin typeface="Segoe UI" panose="020B0502040204020203" pitchFamily="34" charset="0"/>
                        </a:rPr>
                        <a:t> </a:t>
                      </a:r>
                      <a:r>
                        <a:rPr lang="en-US" sz="1000" dirty="0" err="1">
                          <a:effectLst/>
                          <a:latin typeface="Segoe UI" panose="020B0502040204020203" pitchFamily="34" charset="0"/>
                        </a:rPr>
                        <a:t>CRMPro</a:t>
                      </a:r>
                      <a:r>
                        <a:rPr lang="en-US" sz="1000" dirty="0">
                          <a:effectLst/>
                          <a:latin typeface="Segoe UI" panose="020B0502040204020203" pitchFamily="34" charset="0"/>
                        </a:rPr>
                        <a:t> to O365 </a:t>
                      </a:r>
                      <a:r>
                        <a:rPr lang="en-US" sz="1000" dirty="0" err="1">
                          <a:effectLst/>
                          <a:latin typeface="Segoe UI" panose="020B0502040204020203" pitchFamily="34" charset="0"/>
                        </a:rPr>
                        <a:t>qlfd</a:t>
                      </a:r>
                      <a:endParaRPr lang="en-US" sz="1000" dirty="0">
                        <a:effectLst/>
                        <a:latin typeface="Segoe UI" panose="020B0502040204020203" pitchFamily="34" charset="0"/>
                      </a:endParaRPr>
                    </a:p>
                  </a:txBody>
                  <a:tcPr marL="50800" marR="50800" marT="50800" marB="50800" anchor="ctr">
                    <a:solidFill>
                      <a:schemeClr val="accent1">
                        <a:lumMod val="20000"/>
                        <a:lumOff val="80000"/>
                      </a:schemeClr>
                    </a:solidFill>
                  </a:tcP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AAA-35846</a:t>
                      </a:r>
                    </a:p>
                  </a:txBody>
                  <a:tcPr marL="50800" marR="50800" marT="50800" marB="50800" anchor="ctr">
                    <a:solidFill>
                      <a:schemeClr val="accent1">
                        <a:lumMod val="20000"/>
                        <a:lumOff val="80000"/>
                      </a:schemeClr>
                    </a:solidFill>
                  </a:tcPr>
                </a:tc>
                <a:extLst>
                  <a:ext uri="{0D108BD9-81ED-4DB2-BD59-A6C34878D82A}">
                    <a16:rowId xmlns:a16="http://schemas.microsoft.com/office/drawing/2014/main" val="2583364480"/>
                  </a:ext>
                </a:extLst>
              </a:tr>
              <a:tr h="406400">
                <a:tc>
                  <a:txBody>
                    <a:bodyPr/>
                    <a:lstStyle/>
                    <a:p>
                      <a:pPr marL="0" marR="0" algn="l" fontAlgn="t">
                        <a:spcBef>
                          <a:spcPts val="0"/>
                        </a:spcBef>
                        <a:spcAft>
                          <a:spcPts val="0"/>
                        </a:spcAft>
                      </a:pPr>
                      <a:r>
                        <a:rPr lang="en-US" sz="1000" dirty="0">
                          <a:effectLst/>
                          <a:latin typeface="Segoe UI" panose="020B0502040204020203" pitchFamily="34" charset="0"/>
                        </a:rPr>
                        <a:t>Pro  USL - Sales Productivity</a:t>
                      </a:r>
                    </a:p>
                  </a:txBody>
                  <a:tcPr marL="50800" marR="50800" marT="50800" marB="50800" anchor="ctr">
                    <a:solidFill>
                      <a:schemeClr val="accent1">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Dynamics 365 for Sales</a:t>
                      </a:r>
                    </a:p>
                  </a:txBody>
                  <a:tcPr marL="50800" marR="50800" marT="50800" marB="50800" anchor="ctr">
                    <a:solidFill>
                      <a:schemeClr val="accent1">
                        <a:lumMod val="20000"/>
                        <a:lumOff val="80000"/>
                      </a:schemeClr>
                    </a:solidFill>
                  </a:tcP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For </a:t>
                      </a:r>
                      <a:r>
                        <a:rPr lang="en-US" sz="1000" dirty="0" err="1">
                          <a:effectLst/>
                          <a:latin typeface="Segoe UI" panose="020B0502040204020203" pitchFamily="34" charset="0"/>
                        </a:rPr>
                        <a:t>SalesCRMPro</a:t>
                      </a:r>
                      <a:r>
                        <a:rPr lang="en-US" sz="1000" dirty="0">
                          <a:effectLst/>
                          <a:latin typeface="Segoe UI" panose="020B0502040204020203" pitchFamily="34" charset="0"/>
                        </a:rPr>
                        <a:t> to O365 </a:t>
                      </a:r>
                      <a:r>
                        <a:rPr lang="en-US" sz="1000" dirty="0" err="1">
                          <a:effectLst/>
                          <a:latin typeface="Segoe UI" panose="020B0502040204020203" pitchFamily="34" charset="0"/>
                        </a:rPr>
                        <a:t>qlfd</a:t>
                      </a:r>
                      <a:endParaRPr lang="en-US" sz="1000" dirty="0">
                        <a:effectLst/>
                        <a:latin typeface="Segoe UI" panose="020B0502040204020203" pitchFamily="34" charset="0"/>
                      </a:endParaRPr>
                    </a:p>
                  </a:txBody>
                  <a:tcPr marL="50800" marR="50800" marT="50800" marB="50800" anchor="ctr">
                    <a:solidFill>
                      <a:schemeClr val="accent1">
                        <a:lumMod val="20000"/>
                        <a:lumOff val="80000"/>
                      </a:schemeClr>
                    </a:solidFill>
                  </a:tcPr>
                </a:tc>
                <a:tc>
                  <a:txBody>
                    <a:bodyPr/>
                    <a:lstStyle/>
                    <a:p>
                      <a:pPr marL="0" marR="0" indent="0" algn="l" defTabSz="914367" rtl="0" eaLnBrk="1" fontAlgn="t" latinLnBrk="0" hangingPunct="1">
                        <a:lnSpc>
                          <a:spcPct val="100000"/>
                        </a:lnSpc>
                        <a:spcBef>
                          <a:spcPts val="0"/>
                        </a:spcBef>
                        <a:spcAft>
                          <a:spcPts val="0"/>
                        </a:spcAft>
                        <a:buClrTx/>
                        <a:buSzTx/>
                        <a:buFontTx/>
                        <a:buNone/>
                        <a:tabLst/>
                        <a:defRPr/>
                      </a:pPr>
                      <a:r>
                        <a:rPr lang="en-US" sz="1000" dirty="0">
                          <a:effectLst/>
                          <a:latin typeface="Segoe UI" panose="020B0502040204020203" pitchFamily="34" charset="0"/>
                        </a:rPr>
                        <a:t>AAA-35840</a:t>
                      </a:r>
                    </a:p>
                  </a:txBody>
                  <a:tcPr marL="50800" marR="50800" marT="50800" marB="50800" anchor="ctr">
                    <a:solidFill>
                      <a:schemeClr val="accent1">
                        <a:lumMod val="20000"/>
                        <a:lumOff val="80000"/>
                      </a:schemeClr>
                    </a:solidFill>
                  </a:tcPr>
                </a:tc>
                <a:extLst>
                  <a:ext uri="{0D108BD9-81ED-4DB2-BD59-A6C34878D82A}">
                    <a16:rowId xmlns:a16="http://schemas.microsoft.com/office/drawing/2014/main" val="4109463799"/>
                  </a:ext>
                </a:extLst>
              </a:tr>
            </a:tbl>
          </a:graphicData>
        </a:graphic>
      </p:graphicFrame>
    </p:spTree>
    <p:extLst>
      <p:ext uri="{BB962C8B-B14F-4D97-AF65-F5344CB8AC3E}">
        <p14:creationId xmlns:p14="http://schemas.microsoft.com/office/powerpoint/2010/main" val="1567152407"/>
      </p:ext>
    </p:extLst>
  </p:cSld>
  <p:clrMapOvr>
    <a:masterClrMapping/>
  </p:clrMapOvr>
  <p:transition>
    <p:fade/>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239" y="289511"/>
            <a:ext cx="7652712" cy="806169"/>
          </a:xfrm>
        </p:spPr>
        <p:txBody>
          <a:bodyPr/>
          <a:lstStyle/>
          <a:p>
            <a:r>
              <a:rPr lang="en-US" sz="2000" dirty="0"/>
              <a:t>CRM On-Premises Commercial Utilizing Cloud Add-on SKU in VL</a:t>
            </a:r>
            <a:br>
              <a:rPr lang="en-US" sz="2000" dirty="0"/>
            </a:br>
            <a:r>
              <a:rPr lang="en-US" sz="2000" dirty="0"/>
              <a:t>To Dynamics 365 Enterprise Plan 1</a:t>
            </a:r>
          </a:p>
        </p:txBody>
      </p:sp>
      <p:graphicFrame>
        <p:nvGraphicFramePr>
          <p:cNvPr id="7" name="Table 6"/>
          <p:cNvGraphicFramePr>
            <a:graphicFrameLocks noGrp="1"/>
          </p:cNvGraphicFramePr>
          <p:nvPr>
            <p:extLst>
              <p:ext uri="{D42A27DB-BD31-4B8C-83A1-F6EECF244321}">
                <p14:modId xmlns:p14="http://schemas.microsoft.com/office/powerpoint/2010/main" val="104455358"/>
              </p:ext>
            </p:extLst>
          </p:nvPr>
        </p:nvGraphicFramePr>
        <p:xfrm>
          <a:off x="965673" y="1552885"/>
          <a:ext cx="9902952" cy="3750451"/>
        </p:xfrm>
        <a:graphic>
          <a:graphicData uri="http://schemas.openxmlformats.org/drawingml/2006/table">
            <a:tbl>
              <a:tblPr firstRow="1" bandRow="1">
                <a:tableStyleId>{21E4AEA4-8DFA-4A89-87EB-49C32662AFE0}</a:tableStyleId>
              </a:tblPr>
              <a:tblGrid>
                <a:gridCol w="1744598">
                  <a:extLst>
                    <a:ext uri="{9D8B030D-6E8A-4147-A177-3AD203B41FA5}">
                      <a16:colId xmlns:a16="http://schemas.microsoft.com/office/drawing/2014/main" val="505210117"/>
                    </a:ext>
                  </a:extLst>
                </a:gridCol>
                <a:gridCol w="1829896">
                  <a:extLst>
                    <a:ext uri="{9D8B030D-6E8A-4147-A177-3AD203B41FA5}">
                      <a16:colId xmlns:a16="http://schemas.microsoft.com/office/drawing/2014/main" val="1886461923"/>
                    </a:ext>
                  </a:extLst>
                </a:gridCol>
                <a:gridCol w="2886128">
                  <a:extLst>
                    <a:ext uri="{9D8B030D-6E8A-4147-A177-3AD203B41FA5}">
                      <a16:colId xmlns:a16="http://schemas.microsoft.com/office/drawing/2014/main" val="4284112031"/>
                    </a:ext>
                  </a:extLst>
                </a:gridCol>
                <a:gridCol w="2512464">
                  <a:extLst>
                    <a:ext uri="{9D8B030D-6E8A-4147-A177-3AD203B41FA5}">
                      <a16:colId xmlns:a16="http://schemas.microsoft.com/office/drawing/2014/main" val="2070994110"/>
                    </a:ext>
                  </a:extLst>
                </a:gridCol>
                <a:gridCol w="929866">
                  <a:extLst>
                    <a:ext uri="{9D8B030D-6E8A-4147-A177-3AD203B41FA5}">
                      <a16:colId xmlns:a16="http://schemas.microsoft.com/office/drawing/2014/main" val="3047077998"/>
                    </a:ext>
                  </a:extLst>
                </a:gridCol>
              </a:tblGrid>
              <a:tr h="463227">
                <a:tc>
                  <a:txBody>
                    <a:bodyPr/>
                    <a:lstStyle/>
                    <a:p>
                      <a:pPr marL="0" marR="0" fontAlgn="t">
                        <a:spcBef>
                          <a:spcPts val="0"/>
                        </a:spcBef>
                        <a:spcAft>
                          <a:spcPts val="0"/>
                        </a:spcAft>
                      </a:pPr>
                      <a:r>
                        <a:rPr lang="en-US" sz="1100" dirty="0">
                          <a:effectLst/>
                        </a:rPr>
                        <a:t>Existing User License</a:t>
                      </a:r>
                      <a:endParaRPr lang="en-US" sz="1100" dirty="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a:effectLst/>
                        </a:rPr>
                        <a:t>New User License</a:t>
                      </a:r>
                      <a:endParaRPr lang="en-US" sz="110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a:effectLst/>
                        </a:rPr>
                        <a:t>Offer Description</a:t>
                      </a:r>
                      <a:endParaRPr lang="en-US" sz="110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a:effectLst/>
                        </a:rPr>
                        <a:t>SKU Name</a:t>
                      </a:r>
                      <a:endParaRPr lang="en-US" sz="110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dirty="0">
                          <a:effectLst/>
                          <a:latin typeface="Segoe UI Semibold" panose="020B0702040204020203" pitchFamily="34" charset="0"/>
                        </a:rPr>
                        <a:t>SKU</a:t>
                      </a:r>
                    </a:p>
                  </a:txBody>
                  <a:tcPr marL="50800" marR="50800" marT="50800" marB="50800"/>
                </a:tc>
                <a:extLst>
                  <a:ext uri="{0D108BD9-81ED-4DB2-BD59-A6C34878D82A}">
                    <a16:rowId xmlns:a16="http://schemas.microsoft.com/office/drawing/2014/main" val="1529148321"/>
                  </a:ext>
                </a:extLst>
              </a:tr>
              <a:tr h="701504">
                <a:tc>
                  <a:txBody>
                    <a:bodyPr/>
                    <a:lstStyle/>
                    <a:p>
                      <a:pPr marL="0" marR="0" fontAlgn="t">
                        <a:spcBef>
                          <a:spcPts val="0"/>
                        </a:spcBef>
                        <a:spcAft>
                          <a:spcPts val="0"/>
                        </a:spcAft>
                      </a:pPr>
                      <a:r>
                        <a:rPr lang="en-US" sz="1100" kern="1200" dirty="0">
                          <a:effectLst/>
                        </a:rPr>
                        <a:t>Professional CAL</a:t>
                      </a:r>
                      <a:endParaRPr lang="en-US" sz="1100" kern="1200" dirty="0">
                        <a:solidFill>
                          <a:schemeClr val="dk1"/>
                        </a:solidFill>
                        <a:effectLst/>
                        <a:latin typeface="Segoe UI Semibold" panose="020B0702040204020203" pitchFamily="34" charset="0"/>
                        <a:ea typeface="+mn-ea"/>
                        <a:cs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kern="1200" dirty="0">
                          <a:solidFill>
                            <a:schemeClr val="dk1"/>
                          </a:solidFill>
                          <a:effectLst/>
                          <a:latin typeface="Segoe UI Semibold" panose="020B0702040204020203" pitchFamily="34" charset="0"/>
                          <a:ea typeface="+mn-ea"/>
                          <a:cs typeface="+mn-cs"/>
                        </a:rPr>
                        <a:t>Dynamics 365 for Enterprise Plan 1</a:t>
                      </a:r>
                    </a:p>
                  </a:txBody>
                  <a:tcPr marL="50800" marR="50800" marT="50800" marB="50800"/>
                </a:tc>
                <a:tc>
                  <a:txBody>
                    <a:bodyPr/>
                    <a:lstStyle/>
                    <a:p>
                      <a:pPr marL="0" marR="0" fontAlgn="t">
                        <a:spcBef>
                          <a:spcPts val="0"/>
                        </a:spcBef>
                        <a:spcAft>
                          <a:spcPts val="0"/>
                        </a:spcAft>
                      </a:pPr>
                      <a:r>
                        <a:rPr lang="en-US" sz="1100" kern="1200" dirty="0">
                          <a:solidFill>
                            <a:schemeClr val="dk1"/>
                          </a:solidFill>
                          <a:effectLst/>
                          <a:latin typeface="Segoe UI Semibold" panose="020B0702040204020203" pitchFamily="34" charset="0"/>
                          <a:ea typeface="+mn-ea"/>
                          <a:cs typeface="+mn-cs"/>
                        </a:rPr>
                        <a:t>Dyn365 Enterprise edition Plan 1 Add-on for CRM Pro User/Devices (qualified offer)</a:t>
                      </a:r>
                    </a:p>
                  </a:txBody>
                  <a:tcPr marL="50800" marR="50800" marT="50800" marB="50800"/>
                </a:tc>
                <a:tc>
                  <a:txBody>
                    <a:bodyPr/>
                    <a:lstStyle/>
                    <a:p>
                      <a:pPr marL="0" marR="0" fontAlgn="t">
                        <a:spcBef>
                          <a:spcPts val="0"/>
                        </a:spcBef>
                        <a:spcAft>
                          <a:spcPts val="0"/>
                        </a:spcAft>
                      </a:pPr>
                      <a:r>
                        <a:rPr lang="en-US" sz="1100" kern="1200" dirty="0">
                          <a:solidFill>
                            <a:schemeClr val="dk1"/>
                          </a:solidFill>
                          <a:effectLst/>
                          <a:latin typeface="Segoe UI Semibold" panose="020B0702040204020203" pitchFamily="34" charset="0"/>
                          <a:ea typeface="+mn-ea"/>
                          <a:cs typeface="+mn-cs"/>
                        </a:rPr>
                        <a:t>Dyn365EP1AddOn ShrdSvr ALNG SubsVL MVL QlfdOffer AddOn toCRMPro</a:t>
                      </a:r>
                    </a:p>
                  </a:txBody>
                  <a:tcPr marL="50800" marR="50800" marT="50800" marB="50800"/>
                </a:tc>
                <a:tc>
                  <a:txBody>
                    <a:bodyPr/>
                    <a:lstStyle/>
                    <a:p>
                      <a:pPr marL="0" marR="0" fontAlgn="t">
                        <a:spcBef>
                          <a:spcPts val="0"/>
                        </a:spcBef>
                        <a:spcAft>
                          <a:spcPts val="0"/>
                        </a:spcAft>
                      </a:pPr>
                      <a:r>
                        <a:rPr lang="en-US" sz="1100" kern="1200" dirty="0">
                          <a:solidFill>
                            <a:schemeClr val="dk1"/>
                          </a:solidFill>
                          <a:effectLst/>
                          <a:latin typeface="Segoe UI Semibold" panose="020B0702040204020203" pitchFamily="34" charset="0"/>
                          <a:ea typeface="+mn-ea"/>
                          <a:cs typeface="+mn-cs"/>
                        </a:rPr>
                        <a:t>DFH-00001</a:t>
                      </a:r>
                    </a:p>
                  </a:txBody>
                  <a:tcPr marL="50800" marR="50800" marT="50800" marB="50800"/>
                </a:tc>
                <a:extLst>
                  <a:ext uri="{0D108BD9-81ED-4DB2-BD59-A6C34878D82A}">
                    <a16:rowId xmlns:a16="http://schemas.microsoft.com/office/drawing/2014/main" val="466339008"/>
                  </a:ext>
                </a:extLst>
              </a:tr>
              <a:tr h="545720">
                <a:tc>
                  <a:txBody>
                    <a:bodyPr/>
                    <a:lstStyle/>
                    <a:p>
                      <a:pPr marL="0" marR="0" fontAlgn="t">
                        <a:spcBef>
                          <a:spcPts val="0"/>
                        </a:spcBef>
                        <a:spcAft>
                          <a:spcPts val="0"/>
                        </a:spcAft>
                      </a:pPr>
                      <a:r>
                        <a:rPr lang="en-US" sz="1100" kern="1200">
                          <a:effectLst/>
                        </a:rPr>
                        <a:t>Basic CAL</a:t>
                      </a:r>
                      <a:endParaRPr lang="en-US" sz="1100" kern="1200">
                        <a:solidFill>
                          <a:schemeClr val="dk1"/>
                        </a:solidFill>
                        <a:effectLst/>
                        <a:latin typeface="Segoe UI Semibold" panose="020B0702040204020203" pitchFamily="34" charset="0"/>
                        <a:ea typeface="+mn-ea"/>
                        <a:cs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kern="1200" dirty="0">
                          <a:solidFill>
                            <a:schemeClr val="dk1"/>
                          </a:solidFill>
                          <a:effectLst/>
                          <a:latin typeface="Segoe UI Semibold" panose="020B0702040204020203" pitchFamily="34" charset="0"/>
                          <a:ea typeface="+mn-ea"/>
                          <a:cs typeface="+mn-cs"/>
                        </a:rPr>
                        <a:t>Dynamics 365 for Enterprise Plan 1</a:t>
                      </a:r>
                    </a:p>
                  </a:txBody>
                  <a:tcPr marL="50800" marR="50800" marT="50800" marB="50800"/>
                </a:tc>
                <a:tc>
                  <a:txBody>
                    <a:bodyPr/>
                    <a:lstStyle/>
                    <a:p>
                      <a:pPr marL="0" marR="0" fontAlgn="t">
                        <a:spcBef>
                          <a:spcPts val="0"/>
                        </a:spcBef>
                        <a:spcAft>
                          <a:spcPts val="0"/>
                        </a:spcAft>
                      </a:pPr>
                      <a:r>
                        <a:rPr lang="en-US" sz="1100" kern="1200" dirty="0">
                          <a:solidFill>
                            <a:schemeClr val="dk1"/>
                          </a:solidFill>
                          <a:effectLst/>
                          <a:latin typeface="Segoe UI Semibold" panose="020B0702040204020203" pitchFamily="34" charset="0"/>
                          <a:ea typeface="+mn-ea"/>
                          <a:cs typeface="+mn-cs"/>
                        </a:rPr>
                        <a:t>Dyn365 Enterprise edition Plan 1 Add-on for CRM Basic User (qualified offer)</a:t>
                      </a:r>
                    </a:p>
                  </a:txBody>
                  <a:tcPr marL="50800" marR="50800" marT="50800" marB="50800"/>
                </a:tc>
                <a:tc>
                  <a:txBody>
                    <a:bodyPr/>
                    <a:lstStyle/>
                    <a:p>
                      <a:pPr marL="0" marR="0" fontAlgn="t">
                        <a:spcBef>
                          <a:spcPts val="0"/>
                        </a:spcBef>
                        <a:spcAft>
                          <a:spcPts val="0"/>
                        </a:spcAft>
                      </a:pPr>
                      <a:r>
                        <a:rPr lang="en-US" sz="1100" kern="1200" dirty="0">
                          <a:solidFill>
                            <a:schemeClr val="dk1"/>
                          </a:solidFill>
                          <a:effectLst/>
                          <a:latin typeface="Segoe UI Semibold" panose="020B0702040204020203" pitchFamily="34" charset="0"/>
                          <a:ea typeface="+mn-ea"/>
                          <a:cs typeface="+mn-cs"/>
                        </a:rPr>
                        <a:t>Dyn365EP1AddOn ShrdSvr ALNG SubsVL MVL QlfdOffer AddOn toCRMBsc</a:t>
                      </a:r>
                    </a:p>
                  </a:txBody>
                  <a:tcPr marL="50800" marR="50800" marT="50800" marB="50800"/>
                </a:tc>
                <a:tc>
                  <a:txBody>
                    <a:bodyPr/>
                    <a:lstStyle/>
                    <a:p>
                      <a:pPr marL="0" marR="0" fontAlgn="t">
                        <a:spcBef>
                          <a:spcPts val="0"/>
                        </a:spcBef>
                        <a:spcAft>
                          <a:spcPts val="0"/>
                        </a:spcAft>
                      </a:pPr>
                      <a:r>
                        <a:rPr lang="en-US" sz="1100" kern="1200" dirty="0">
                          <a:solidFill>
                            <a:schemeClr val="dk1"/>
                          </a:solidFill>
                          <a:effectLst/>
                          <a:latin typeface="Segoe UI Semibold" panose="020B0702040204020203" pitchFamily="34" charset="0"/>
                          <a:ea typeface="+mn-ea"/>
                          <a:cs typeface="+mn-cs"/>
                        </a:rPr>
                        <a:t>DFH-00002</a:t>
                      </a:r>
                    </a:p>
                  </a:txBody>
                  <a:tcPr marL="50800" marR="50800" marT="50800" marB="50800"/>
                </a:tc>
                <a:extLst>
                  <a:ext uri="{0D108BD9-81ED-4DB2-BD59-A6C34878D82A}">
                    <a16:rowId xmlns:a16="http://schemas.microsoft.com/office/drawing/2014/main" val="941976500"/>
                  </a:ext>
                </a:extLst>
              </a:tr>
              <a:tr h="545720">
                <a:tc>
                  <a:txBody>
                    <a:bodyPr/>
                    <a:lstStyle/>
                    <a:p>
                      <a:pPr marL="0" marR="0" fontAlgn="t">
                        <a:spcBef>
                          <a:spcPts val="0"/>
                        </a:spcBef>
                        <a:spcAft>
                          <a:spcPts val="0"/>
                        </a:spcAft>
                      </a:pPr>
                      <a:r>
                        <a:rPr lang="en-US" sz="1100" kern="1200" dirty="0">
                          <a:effectLst/>
                        </a:rPr>
                        <a:t>Basic CAL</a:t>
                      </a:r>
                      <a:endParaRPr lang="en-US" sz="1100" kern="1200" dirty="0">
                        <a:solidFill>
                          <a:schemeClr val="dk1"/>
                        </a:solidFill>
                        <a:effectLst/>
                        <a:latin typeface="Segoe UI" panose="020B0502040204020203" pitchFamily="34" charset="0"/>
                        <a:ea typeface="+mn-ea"/>
                        <a:cs typeface="+mn-cs"/>
                      </a:endParaRPr>
                    </a:p>
                  </a:txBody>
                  <a:tcPr marL="50800" marR="50800" marT="50800" marB="50800"/>
                </a:tc>
                <a:tc>
                  <a:txBody>
                    <a:bodyPr/>
                    <a:lstStyle/>
                    <a:p>
                      <a:pPr marL="0" marR="0" fontAlgn="t">
                        <a:spcBef>
                          <a:spcPts val="0"/>
                        </a:spcBef>
                        <a:spcAft>
                          <a:spcPts val="0"/>
                        </a:spcAft>
                      </a:pPr>
                      <a:r>
                        <a:rPr lang="en-US" sz="1100" kern="1200" dirty="0">
                          <a:effectLst/>
                        </a:rPr>
                        <a:t>Dynamics 365 for Sales</a:t>
                      </a:r>
                      <a:endParaRPr lang="en-US" sz="1100" kern="1200" dirty="0">
                        <a:solidFill>
                          <a:schemeClr val="dk1"/>
                        </a:solidFill>
                        <a:effectLst/>
                        <a:latin typeface="Segoe UI" panose="020B0502040204020203" pitchFamily="34" charset="0"/>
                        <a:ea typeface="+mn-ea"/>
                        <a:cs typeface="+mn-cs"/>
                      </a:endParaRPr>
                    </a:p>
                  </a:txBody>
                  <a:tcPr marL="50800" marR="50800" marT="50800" marB="50800"/>
                </a:tc>
                <a:tc>
                  <a:txBody>
                    <a:bodyPr/>
                    <a:lstStyle/>
                    <a:p>
                      <a:pPr marL="0" marR="0" fontAlgn="t">
                        <a:spcBef>
                          <a:spcPts val="0"/>
                        </a:spcBef>
                        <a:spcAft>
                          <a:spcPts val="0"/>
                        </a:spcAft>
                      </a:pPr>
                      <a:r>
                        <a:rPr lang="en-US" sz="1100" kern="1200" dirty="0">
                          <a:effectLst/>
                        </a:rPr>
                        <a:t>Dyn365 for Sales add-on for CRM Basic (qualified offer)</a:t>
                      </a:r>
                      <a:endParaRPr lang="en-US" sz="1100" kern="1200" dirty="0">
                        <a:solidFill>
                          <a:schemeClr val="dk1"/>
                        </a:solidFill>
                        <a:effectLst/>
                        <a:latin typeface="Segoe UI" panose="020B0502040204020203" pitchFamily="34" charset="0"/>
                        <a:ea typeface="+mn-ea"/>
                        <a:cs typeface="+mn-cs"/>
                      </a:endParaRPr>
                    </a:p>
                  </a:txBody>
                  <a:tcPr marL="50800" marR="50800" marT="50800" marB="50800"/>
                </a:tc>
                <a:tc>
                  <a:txBody>
                    <a:bodyPr/>
                    <a:lstStyle/>
                    <a:p>
                      <a:pPr marL="0" marR="0" fontAlgn="t">
                        <a:spcBef>
                          <a:spcPts val="0"/>
                        </a:spcBef>
                        <a:spcAft>
                          <a:spcPts val="0"/>
                        </a:spcAft>
                      </a:pPr>
                      <a:r>
                        <a:rPr lang="en-US" sz="1100" kern="1200" dirty="0">
                          <a:effectLst/>
                        </a:rPr>
                        <a:t>Dyn365EForSalesAddOn ShrdSvr ALNG SubsVL MVL QlfdOffer AddOn toCRMBsc</a:t>
                      </a:r>
                      <a:endParaRPr lang="en-US" sz="1100" kern="1200" dirty="0">
                        <a:solidFill>
                          <a:schemeClr val="dk1"/>
                        </a:solidFill>
                        <a:effectLst/>
                        <a:latin typeface="Segoe UI" panose="020B0502040204020203" pitchFamily="34" charset="0"/>
                        <a:ea typeface="+mn-ea"/>
                        <a:cs typeface="+mn-cs"/>
                      </a:endParaRPr>
                    </a:p>
                  </a:txBody>
                  <a:tcPr marL="50800" marR="50800" marT="50800" marB="50800"/>
                </a:tc>
                <a:tc>
                  <a:txBody>
                    <a:bodyPr/>
                    <a:lstStyle/>
                    <a:p>
                      <a:pPr marL="0" marR="0" fontAlgn="t">
                        <a:spcBef>
                          <a:spcPts val="0"/>
                        </a:spcBef>
                        <a:spcAft>
                          <a:spcPts val="0"/>
                        </a:spcAft>
                      </a:pPr>
                      <a:r>
                        <a:rPr lang="en-US" sz="1100" kern="1200" dirty="0">
                          <a:solidFill>
                            <a:schemeClr val="dk1"/>
                          </a:solidFill>
                          <a:effectLst/>
                          <a:latin typeface="Segoe UI" panose="020B0502040204020203" pitchFamily="34" charset="0"/>
                          <a:ea typeface="+mn-ea"/>
                          <a:cs typeface="+mn-cs"/>
                        </a:rPr>
                        <a:t>DGQ-00001</a:t>
                      </a:r>
                    </a:p>
                  </a:txBody>
                  <a:tcPr marL="50800" marR="50800" marT="50800" marB="50800"/>
                </a:tc>
                <a:extLst>
                  <a:ext uri="{0D108BD9-81ED-4DB2-BD59-A6C34878D82A}">
                    <a16:rowId xmlns:a16="http://schemas.microsoft.com/office/drawing/2014/main" val="4067456036"/>
                  </a:ext>
                </a:extLst>
              </a:tr>
              <a:tr h="604520">
                <a:tc>
                  <a:txBody>
                    <a:bodyPr/>
                    <a:lstStyle/>
                    <a:p>
                      <a:pPr marL="0" marR="0" fontAlgn="t">
                        <a:spcBef>
                          <a:spcPts val="0"/>
                        </a:spcBef>
                        <a:spcAft>
                          <a:spcPts val="0"/>
                        </a:spcAft>
                      </a:pPr>
                      <a:r>
                        <a:rPr lang="en-US" sz="1100" kern="1200" dirty="0">
                          <a:effectLst/>
                        </a:rPr>
                        <a:t>Basic CAL</a:t>
                      </a:r>
                      <a:endParaRPr lang="en-US" sz="1100" kern="1200" dirty="0">
                        <a:solidFill>
                          <a:schemeClr val="dk1"/>
                        </a:solidFill>
                        <a:effectLst/>
                        <a:latin typeface="Segoe UI" panose="020B0502040204020203" pitchFamily="34" charset="0"/>
                        <a:ea typeface="+mn-ea"/>
                        <a:cs typeface="+mn-cs"/>
                      </a:endParaRPr>
                    </a:p>
                  </a:txBody>
                  <a:tcPr marL="50800" marR="50800" marT="50800" marB="50800"/>
                </a:tc>
                <a:tc>
                  <a:txBody>
                    <a:bodyPr/>
                    <a:lstStyle/>
                    <a:p>
                      <a:pPr marL="0" marR="0" fontAlgn="t">
                        <a:spcBef>
                          <a:spcPts val="0"/>
                        </a:spcBef>
                        <a:spcAft>
                          <a:spcPts val="0"/>
                        </a:spcAft>
                      </a:pPr>
                      <a:r>
                        <a:rPr lang="en-US" sz="1100" kern="1200" dirty="0">
                          <a:effectLst/>
                        </a:rPr>
                        <a:t>Dynamics 365 for Customer Service</a:t>
                      </a:r>
                      <a:endParaRPr lang="en-US" sz="1100" kern="1200" dirty="0">
                        <a:solidFill>
                          <a:schemeClr val="dk1"/>
                        </a:solidFill>
                        <a:effectLst/>
                        <a:latin typeface="Segoe UI" panose="020B0502040204020203" pitchFamily="34" charset="0"/>
                        <a:ea typeface="+mn-ea"/>
                        <a:cs typeface="+mn-cs"/>
                      </a:endParaRPr>
                    </a:p>
                  </a:txBody>
                  <a:tcPr marL="50800" marR="50800" marT="50800" marB="50800"/>
                </a:tc>
                <a:tc>
                  <a:txBody>
                    <a:bodyPr/>
                    <a:lstStyle/>
                    <a:p>
                      <a:pPr marL="0" marR="0" fontAlgn="t">
                        <a:spcBef>
                          <a:spcPts val="0"/>
                        </a:spcBef>
                        <a:spcAft>
                          <a:spcPts val="0"/>
                        </a:spcAft>
                      </a:pPr>
                      <a:r>
                        <a:rPr lang="en-US" sz="1100" kern="1200" dirty="0">
                          <a:effectLst/>
                        </a:rPr>
                        <a:t>Dyn365 for Customer Service add-on for CRM Basic User/Devices (qualified offer)</a:t>
                      </a:r>
                      <a:endParaRPr lang="en-US" sz="1100" kern="1200" dirty="0">
                        <a:solidFill>
                          <a:schemeClr val="dk1"/>
                        </a:solidFill>
                        <a:effectLst/>
                        <a:latin typeface="Segoe UI" panose="020B0502040204020203" pitchFamily="34" charset="0"/>
                        <a:ea typeface="+mn-ea"/>
                        <a:cs typeface="+mn-cs"/>
                      </a:endParaRPr>
                    </a:p>
                  </a:txBody>
                  <a:tcPr marL="50800" marR="50800" marT="50800" marB="50800"/>
                </a:tc>
                <a:tc>
                  <a:txBody>
                    <a:bodyPr/>
                    <a:lstStyle/>
                    <a:p>
                      <a:pPr marL="0" marR="0" fontAlgn="t">
                        <a:spcBef>
                          <a:spcPts val="0"/>
                        </a:spcBef>
                        <a:spcAft>
                          <a:spcPts val="0"/>
                        </a:spcAft>
                      </a:pPr>
                      <a:r>
                        <a:rPr lang="en-US" sz="1100" kern="1200" dirty="0">
                          <a:effectLst/>
                        </a:rPr>
                        <a:t>Dyn365EForCustmrSrvcAddOn ShrdSvr ALNG SubsVL Qlfd AddOn toCRMBsc</a:t>
                      </a:r>
                      <a:endParaRPr lang="en-US" sz="1100" kern="1200" dirty="0">
                        <a:solidFill>
                          <a:schemeClr val="dk1"/>
                        </a:solidFill>
                        <a:effectLst/>
                        <a:latin typeface="Segoe UI" panose="020B0502040204020203" pitchFamily="34" charset="0"/>
                        <a:ea typeface="+mn-ea"/>
                        <a:cs typeface="+mn-cs"/>
                      </a:endParaRPr>
                    </a:p>
                  </a:txBody>
                  <a:tcPr marL="50800" marR="50800" marT="50800" marB="50800"/>
                </a:tc>
                <a:tc>
                  <a:txBody>
                    <a:bodyPr/>
                    <a:lstStyle/>
                    <a:p>
                      <a:pPr marL="0" marR="0" fontAlgn="t">
                        <a:spcBef>
                          <a:spcPts val="0"/>
                        </a:spcBef>
                        <a:spcAft>
                          <a:spcPts val="0"/>
                        </a:spcAft>
                      </a:pPr>
                      <a:r>
                        <a:rPr lang="en-US" sz="1100" kern="1200" dirty="0">
                          <a:solidFill>
                            <a:schemeClr val="dk1"/>
                          </a:solidFill>
                          <a:effectLst/>
                          <a:latin typeface="Segoe UI" panose="020B0502040204020203" pitchFamily="34" charset="0"/>
                          <a:ea typeface="+mn-ea"/>
                          <a:cs typeface="+mn-cs"/>
                        </a:rPr>
                        <a:t>DDX-00001</a:t>
                      </a:r>
                    </a:p>
                  </a:txBody>
                  <a:tcPr marL="50800" marR="50800" marT="50800" marB="50800"/>
                </a:tc>
                <a:extLst>
                  <a:ext uri="{0D108BD9-81ED-4DB2-BD59-A6C34878D82A}">
                    <a16:rowId xmlns:a16="http://schemas.microsoft.com/office/drawing/2014/main" val="2913595098"/>
                  </a:ext>
                </a:extLst>
              </a:tr>
              <a:tr h="772160">
                <a:tc>
                  <a:txBody>
                    <a:bodyPr/>
                    <a:lstStyle/>
                    <a:p>
                      <a:pPr marL="0" marR="0" fontAlgn="t">
                        <a:spcBef>
                          <a:spcPts val="0"/>
                        </a:spcBef>
                        <a:spcAft>
                          <a:spcPts val="0"/>
                        </a:spcAft>
                      </a:pPr>
                      <a:r>
                        <a:rPr lang="en-US" sz="1100" kern="1200">
                          <a:effectLst/>
                        </a:rPr>
                        <a:t>Essential CAL</a:t>
                      </a:r>
                      <a:endParaRPr lang="en-US" sz="1100" kern="1200">
                        <a:solidFill>
                          <a:schemeClr val="dk1"/>
                        </a:solidFill>
                        <a:effectLst/>
                        <a:latin typeface="Segoe UI" panose="020B0502040204020203" pitchFamily="34" charset="0"/>
                        <a:ea typeface="+mn-ea"/>
                        <a:cs typeface="+mn-cs"/>
                      </a:endParaRPr>
                    </a:p>
                  </a:txBody>
                  <a:tcPr marL="50800" marR="50800" marT="50800" marB="50800"/>
                </a:tc>
                <a:tc>
                  <a:txBody>
                    <a:bodyPr/>
                    <a:lstStyle/>
                    <a:p>
                      <a:pPr marL="0" marR="0" fontAlgn="t">
                        <a:spcBef>
                          <a:spcPts val="0"/>
                        </a:spcBef>
                        <a:spcAft>
                          <a:spcPts val="0"/>
                        </a:spcAft>
                      </a:pPr>
                      <a:r>
                        <a:rPr lang="en-US" sz="1100" kern="1200">
                          <a:effectLst/>
                        </a:rPr>
                        <a:t>Team Members</a:t>
                      </a:r>
                      <a:endParaRPr lang="en-US" sz="1100" kern="1200">
                        <a:solidFill>
                          <a:schemeClr val="dk1"/>
                        </a:solidFill>
                        <a:effectLst/>
                        <a:latin typeface="Segoe UI" panose="020B0502040204020203" pitchFamily="34" charset="0"/>
                        <a:ea typeface="+mn-ea"/>
                        <a:cs typeface="+mn-cs"/>
                      </a:endParaRPr>
                    </a:p>
                  </a:txBody>
                  <a:tcPr marL="50800" marR="50800" marT="50800" marB="50800"/>
                </a:tc>
                <a:tc>
                  <a:txBody>
                    <a:bodyPr/>
                    <a:lstStyle/>
                    <a:p>
                      <a:pPr marL="0" marR="0" fontAlgn="t">
                        <a:spcBef>
                          <a:spcPts val="0"/>
                        </a:spcBef>
                        <a:spcAft>
                          <a:spcPts val="0"/>
                        </a:spcAft>
                      </a:pPr>
                      <a:r>
                        <a:rPr lang="en-US" sz="1100" kern="1200" dirty="0">
                          <a:effectLst/>
                        </a:rPr>
                        <a:t>Dyn365 for Team Members, Enterprise edition add-on from CRM Essential Users/Devices (Tier 1 price) (qualified offer)</a:t>
                      </a:r>
                      <a:endParaRPr lang="en-US" sz="1100" kern="1200" dirty="0">
                        <a:solidFill>
                          <a:schemeClr val="dk1"/>
                        </a:solidFill>
                        <a:effectLst/>
                        <a:latin typeface="Segoe UI" panose="020B0502040204020203" pitchFamily="34" charset="0"/>
                        <a:ea typeface="+mn-ea"/>
                        <a:cs typeface="+mn-cs"/>
                      </a:endParaRPr>
                    </a:p>
                  </a:txBody>
                  <a:tcPr marL="50800" marR="50800" marT="50800" marB="50800"/>
                </a:tc>
                <a:tc>
                  <a:txBody>
                    <a:bodyPr/>
                    <a:lstStyle/>
                    <a:p>
                      <a:pPr marL="0" marR="0" fontAlgn="t">
                        <a:spcBef>
                          <a:spcPts val="0"/>
                        </a:spcBef>
                        <a:spcAft>
                          <a:spcPts val="0"/>
                        </a:spcAft>
                      </a:pPr>
                      <a:r>
                        <a:rPr lang="en-US" sz="1100" kern="1200" dirty="0">
                          <a:effectLst/>
                        </a:rPr>
                        <a:t>Dyn365EForTeamMembersAddOn ShrdSvr ALNG SubsVL Qlfd AddOn toCRMEssntls</a:t>
                      </a:r>
                      <a:endParaRPr lang="en-US" sz="1100" kern="1200" dirty="0">
                        <a:solidFill>
                          <a:schemeClr val="dk1"/>
                        </a:solidFill>
                        <a:effectLst/>
                        <a:latin typeface="Segoe UI" panose="020B0502040204020203" pitchFamily="34" charset="0"/>
                        <a:ea typeface="+mn-ea"/>
                        <a:cs typeface="+mn-cs"/>
                      </a:endParaRPr>
                    </a:p>
                  </a:txBody>
                  <a:tcPr marL="50800" marR="50800" marT="50800" marB="50800"/>
                </a:tc>
                <a:tc>
                  <a:txBody>
                    <a:bodyPr/>
                    <a:lstStyle/>
                    <a:p>
                      <a:pPr marL="0" marR="0" fontAlgn="t">
                        <a:spcBef>
                          <a:spcPts val="0"/>
                        </a:spcBef>
                        <a:spcAft>
                          <a:spcPts val="0"/>
                        </a:spcAft>
                      </a:pPr>
                      <a:r>
                        <a:rPr lang="en-US" sz="1100" kern="1200" dirty="0">
                          <a:solidFill>
                            <a:schemeClr val="dk1"/>
                          </a:solidFill>
                          <a:effectLst/>
                          <a:latin typeface="Segoe UI" panose="020B0502040204020203" pitchFamily="34" charset="0"/>
                          <a:ea typeface="+mn-ea"/>
                          <a:cs typeface="+mn-cs"/>
                        </a:rPr>
                        <a:t>DGW-00002</a:t>
                      </a:r>
                    </a:p>
                  </a:txBody>
                  <a:tcPr marL="50800" marR="50800" marT="50800" marB="50800"/>
                </a:tc>
                <a:extLst>
                  <a:ext uri="{0D108BD9-81ED-4DB2-BD59-A6C34878D82A}">
                    <a16:rowId xmlns:a16="http://schemas.microsoft.com/office/drawing/2014/main" val="4278441185"/>
                  </a:ext>
                </a:extLst>
              </a:tr>
            </a:tbl>
          </a:graphicData>
        </a:graphic>
      </p:graphicFrame>
    </p:spTree>
    <p:extLst>
      <p:ext uri="{BB962C8B-B14F-4D97-AF65-F5344CB8AC3E}">
        <p14:creationId xmlns:p14="http://schemas.microsoft.com/office/powerpoint/2010/main" val="969726041"/>
      </p:ext>
    </p:extLst>
  </p:cSld>
  <p:clrMapOvr>
    <a:masterClrMapping/>
  </p:clrMapOvr>
  <p:transition>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240" y="289511"/>
            <a:ext cx="7387792" cy="664077"/>
          </a:xfrm>
        </p:spPr>
        <p:txBody>
          <a:bodyPr/>
          <a:lstStyle/>
          <a:p>
            <a:r>
              <a:rPr lang="en-US" sz="2000" dirty="0"/>
              <a:t>CRM On-Premises Education Utilizing Cloud Add-on SKU in VL</a:t>
            </a:r>
            <a:br>
              <a:rPr lang="en-US" sz="2000" dirty="0"/>
            </a:br>
            <a:r>
              <a:rPr lang="en-US" sz="2000" dirty="0"/>
              <a:t>To Dynamics 365 Enterprise Plan 1</a:t>
            </a:r>
          </a:p>
        </p:txBody>
      </p:sp>
      <p:graphicFrame>
        <p:nvGraphicFramePr>
          <p:cNvPr id="7" name="Table 6"/>
          <p:cNvGraphicFramePr>
            <a:graphicFrameLocks noGrp="1"/>
          </p:cNvGraphicFramePr>
          <p:nvPr>
            <p:extLst>
              <p:ext uri="{D42A27DB-BD31-4B8C-83A1-F6EECF244321}">
                <p14:modId xmlns:p14="http://schemas.microsoft.com/office/powerpoint/2010/main" val="1884294109"/>
              </p:ext>
            </p:extLst>
          </p:nvPr>
        </p:nvGraphicFramePr>
        <p:xfrm>
          <a:off x="965673" y="1552886"/>
          <a:ext cx="9902955" cy="3306985"/>
        </p:xfrm>
        <a:graphic>
          <a:graphicData uri="http://schemas.openxmlformats.org/drawingml/2006/table">
            <a:tbl>
              <a:tblPr firstRow="1" bandRow="1">
                <a:tableStyleId>{21E4AEA4-8DFA-4A89-87EB-49C32662AFE0}</a:tableStyleId>
              </a:tblPr>
              <a:tblGrid>
                <a:gridCol w="1580974">
                  <a:extLst>
                    <a:ext uri="{9D8B030D-6E8A-4147-A177-3AD203B41FA5}">
                      <a16:colId xmlns:a16="http://schemas.microsoft.com/office/drawing/2014/main" val="505210117"/>
                    </a:ext>
                  </a:extLst>
                </a:gridCol>
                <a:gridCol w="1674975">
                  <a:extLst>
                    <a:ext uri="{9D8B030D-6E8A-4147-A177-3AD203B41FA5}">
                      <a16:colId xmlns:a16="http://schemas.microsoft.com/office/drawing/2014/main" val="1886461923"/>
                    </a:ext>
                  </a:extLst>
                </a:gridCol>
                <a:gridCol w="2905571">
                  <a:extLst>
                    <a:ext uri="{9D8B030D-6E8A-4147-A177-3AD203B41FA5}">
                      <a16:colId xmlns:a16="http://schemas.microsoft.com/office/drawing/2014/main" val="4284112031"/>
                    </a:ext>
                  </a:extLst>
                </a:gridCol>
                <a:gridCol w="2879932">
                  <a:extLst>
                    <a:ext uri="{9D8B030D-6E8A-4147-A177-3AD203B41FA5}">
                      <a16:colId xmlns:a16="http://schemas.microsoft.com/office/drawing/2014/main" val="2070994110"/>
                    </a:ext>
                  </a:extLst>
                </a:gridCol>
                <a:gridCol w="861503">
                  <a:extLst>
                    <a:ext uri="{9D8B030D-6E8A-4147-A177-3AD203B41FA5}">
                      <a16:colId xmlns:a16="http://schemas.microsoft.com/office/drawing/2014/main" val="3958772020"/>
                    </a:ext>
                  </a:extLst>
                </a:gridCol>
              </a:tblGrid>
              <a:tr h="518879">
                <a:tc>
                  <a:txBody>
                    <a:bodyPr/>
                    <a:lstStyle/>
                    <a:p>
                      <a:pPr marL="0" marR="0" fontAlgn="t">
                        <a:spcBef>
                          <a:spcPts val="0"/>
                        </a:spcBef>
                        <a:spcAft>
                          <a:spcPts val="0"/>
                        </a:spcAft>
                      </a:pPr>
                      <a:r>
                        <a:rPr lang="en-US" sz="1100" dirty="0">
                          <a:effectLst/>
                        </a:rPr>
                        <a:t>Existing User License</a:t>
                      </a:r>
                      <a:endParaRPr lang="en-US" sz="1100" dirty="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a:effectLst/>
                        </a:rPr>
                        <a:t>New User License</a:t>
                      </a:r>
                      <a:endParaRPr lang="en-US" sz="110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dirty="0">
                          <a:effectLst/>
                        </a:rPr>
                        <a:t>Offer Description</a:t>
                      </a:r>
                      <a:endParaRPr lang="en-US" sz="1100" dirty="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a:effectLst/>
                        </a:rPr>
                        <a:t>SKU Name</a:t>
                      </a:r>
                      <a:endParaRPr lang="en-US" sz="110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dirty="0">
                          <a:effectLst/>
                          <a:latin typeface="Segoe UI Semibold" panose="020B0702040204020203" pitchFamily="34" charset="0"/>
                        </a:rPr>
                        <a:t>SKU</a:t>
                      </a:r>
                    </a:p>
                  </a:txBody>
                  <a:tcPr marL="50800" marR="50800" marT="50800" marB="50800"/>
                </a:tc>
                <a:extLst>
                  <a:ext uri="{0D108BD9-81ED-4DB2-BD59-A6C34878D82A}">
                    <a16:rowId xmlns:a16="http://schemas.microsoft.com/office/drawing/2014/main" val="1529148321"/>
                  </a:ext>
                </a:extLst>
              </a:tr>
              <a:tr h="551794">
                <a:tc>
                  <a:txBody>
                    <a:bodyPr/>
                    <a:lstStyle/>
                    <a:p>
                      <a:pPr marL="0" marR="0" fontAlgn="t">
                        <a:spcBef>
                          <a:spcPts val="0"/>
                        </a:spcBef>
                        <a:spcAft>
                          <a:spcPts val="0"/>
                        </a:spcAft>
                      </a:pPr>
                      <a:r>
                        <a:rPr lang="en-US" sz="1100" dirty="0">
                          <a:effectLst/>
                        </a:rPr>
                        <a:t>Professional CAL</a:t>
                      </a:r>
                      <a:endParaRPr lang="en-US" sz="1100" dirty="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kern="1200" dirty="0">
                          <a:solidFill>
                            <a:schemeClr val="dk1"/>
                          </a:solidFill>
                          <a:effectLst/>
                          <a:latin typeface="Segoe UI Semibold" panose="020B0702040204020203" pitchFamily="34" charset="0"/>
                          <a:ea typeface="+mn-ea"/>
                          <a:cs typeface="+mn-cs"/>
                        </a:rPr>
                        <a:t>Dynamics 365 for Enterprise Plan 1</a:t>
                      </a:r>
                    </a:p>
                  </a:txBody>
                  <a:tcPr marL="50800" marR="50800" marT="50800" marB="50800"/>
                </a:tc>
                <a:tc>
                  <a:txBody>
                    <a:bodyPr/>
                    <a:lstStyle/>
                    <a:p>
                      <a:pPr marL="0" marR="0" fontAlgn="t">
                        <a:spcBef>
                          <a:spcPts val="0"/>
                        </a:spcBef>
                        <a:spcAft>
                          <a:spcPts val="0"/>
                        </a:spcAft>
                      </a:pPr>
                      <a:r>
                        <a:rPr lang="en-US" sz="1100" kern="1200" dirty="0">
                          <a:solidFill>
                            <a:schemeClr val="dk1"/>
                          </a:solidFill>
                          <a:effectLst/>
                          <a:latin typeface="Segoe UI Semibold" panose="020B0702040204020203" pitchFamily="34" charset="0"/>
                          <a:ea typeface="+mn-ea"/>
                          <a:cs typeface="+mn-cs"/>
                        </a:rPr>
                        <a:t>Dyn365 Enterprise edition Plan 1 Add-on for CRM Pro User/Devices (qualified offer)</a:t>
                      </a:r>
                    </a:p>
                  </a:txBody>
                  <a:tcPr marL="50800" marR="50800" marT="50800" marB="50800"/>
                </a:tc>
                <a:tc>
                  <a:txBody>
                    <a:bodyPr/>
                    <a:lstStyle/>
                    <a:p>
                      <a:pPr marL="0" marR="0" fontAlgn="t">
                        <a:spcBef>
                          <a:spcPts val="0"/>
                        </a:spcBef>
                        <a:spcAft>
                          <a:spcPts val="0"/>
                        </a:spcAft>
                      </a:pPr>
                      <a:r>
                        <a:rPr lang="en-US" sz="1100" kern="1200" dirty="0">
                          <a:solidFill>
                            <a:schemeClr val="dk1"/>
                          </a:solidFill>
                          <a:effectLst/>
                          <a:latin typeface="Segoe UI Semibold" panose="020B0702040204020203" pitchFamily="34" charset="0"/>
                          <a:ea typeface="+mn-ea"/>
                          <a:cs typeface="+mn-cs"/>
                        </a:rPr>
                        <a:t>Dyn365EP1AddOnEDU ShrdSvr ALNG </a:t>
                      </a:r>
                      <a:r>
                        <a:rPr lang="en-US" sz="1100" kern="1200" dirty="0" err="1">
                          <a:solidFill>
                            <a:schemeClr val="dk1"/>
                          </a:solidFill>
                          <a:effectLst/>
                          <a:latin typeface="Segoe UI Semibold" panose="020B0702040204020203" pitchFamily="34" charset="0"/>
                          <a:ea typeface="+mn-ea"/>
                          <a:cs typeface="+mn-cs"/>
                        </a:rPr>
                        <a:t>SubsVL</a:t>
                      </a:r>
                      <a:r>
                        <a:rPr lang="en-US" sz="1100" kern="1200" dirty="0">
                          <a:solidFill>
                            <a:schemeClr val="dk1"/>
                          </a:solidFill>
                          <a:effectLst/>
                          <a:latin typeface="Segoe UI Semibold" panose="020B0702040204020203" pitchFamily="34" charset="0"/>
                          <a:ea typeface="+mn-ea"/>
                          <a:cs typeface="+mn-cs"/>
                        </a:rPr>
                        <a:t> MVL </a:t>
                      </a:r>
                      <a:r>
                        <a:rPr lang="en-US" sz="1100" kern="1200" dirty="0" err="1">
                          <a:solidFill>
                            <a:schemeClr val="dk1"/>
                          </a:solidFill>
                          <a:effectLst/>
                          <a:latin typeface="Segoe UI Semibold" panose="020B0702040204020203" pitchFamily="34" charset="0"/>
                          <a:ea typeface="+mn-ea"/>
                          <a:cs typeface="+mn-cs"/>
                        </a:rPr>
                        <a:t>QlfdOffer</a:t>
                      </a:r>
                      <a:r>
                        <a:rPr lang="en-US" sz="1100" kern="1200" dirty="0">
                          <a:solidFill>
                            <a:schemeClr val="dk1"/>
                          </a:solidFill>
                          <a:effectLst/>
                          <a:latin typeface="Segoe UI Semibold" panose="020B0702040204020203" pitchFamily="34" charset="0"/>
                          <a:ea typeface="+mn-ea"/>
                          <a:cs typeface="+mn-cs"/>
                        </a:rPr>
                        <a:t> </a:t>
                      </a:r>
                      <a:r>
                        <a:rPr lang="en-US" sz="1100" kern="1200" dirty="0" err="1">
                          <a:solidFill>
                            <a:schemeClr val="dk1"/>
                          </a:solidFill>
                          <a:effectLst/>
                          <a:latin typeface="Segoe UI Semibold" panose="020B0702040204020203" pitchFamily="34" charset="0"/>
                          <a:ea typeface="+mn-ea"/>
                          <a:cs typeface="+mn-cs"/>
                        </a:rPr>
                        <a:t>AddOn</a:t>
                      </a:r>
                      <a:r>
                        <a:rPr lang="en-US" sz="1100" kern="1200" dirty="0">
                          <a:solidFill>
                            <a:schemeClr val="dk1"/>
                          </a:solidFill>
                          <a:effectLst/>
                          <a:latin typeface="Segoe UI Semibold" panose="020B0702040204020203" pitchFamily="34" charset="0"/>
                          <a:ea typeface="+mn-ea"/>
                          <a:cs typeface="+mn-cs"/>
                        </a:rPr>
                        <a:t> </a:t>
                      </a:r>
                      <a:r>
                        <a:rPr lang="en-US" sz="1100" kern="1200" dirty="0" err="1">
                          <a:solidFill>
                            <a:schemeClr val="dk1"/>
                          </a:solidFill>
                          <a:effectLst/>
                          <a:latin typeface="Segoe UI Semibold" panose="020B0702040204020203" pitchFamily="34" charset="0"/>
                          <a:ea typeface="+mn-ea"/>
                          <a:cs typeface="+mn-cs"/>
                        </a:rPr>
                        <a:t>toCRMPro</a:t>
                      </a:r>
                      <a:endParaRPr lang="en-US" sz="1100" kern="1200" dirty="0">
                        <a:solidFill>
                          <a:schemeClr val="dk1"/>
                        </a:solidFill>
                        <a:effectLst/>
                        <a:latin typeface="Segoe UI Semibold" panose="020B0702040204020203" pitchFamily="34" charset="0"/>
                        <a:ea typeface="+mn-ea"/>
                        <a:cs typeface="+mn-cs"/>
                      </a:endParaRPr>
                    </a:p>
                  </a:txBody>
                  <a:tcPr marL="50800" marR="50800" marT="50800" marB="50800"/>
                </a:tc>
                <a:tc>
                  <a:txBody>
                    <a:bodyPr/>
                    <a:lstStyle/>
                    <a:p>
                      <a:pPr marL="0" marR="0" fontAlgn="t">
                        <a:spcBef>
                          <a:spcPts val="0"/>
                        </a:spcBef>
                        <a:spcAft>
                          <a:spcPts val="0"/>
                        </a:spcAft>
                      </a:pPr>
                      <a:r>
                        <a:rPr lang="en-US" sz="1100" kern="1200" dirty="0">
                          <a:solidFill>
                            <a:schemeClr val="dk1"/>
                          </a:solidFill>
                          <a:effectLst/>
                          <a:latin typeface="Segoe UI Semibold" panose="020B0702040204020203" pitchFamily="34" charset="0"/>
                          <a:ea typeface="+mn-ea"/>
                          <a:cs typeface="+mn-cs"/>
                        </a:rPr>
                        <a:t>ECX-00001</a:t>
                      </a:r>
                    </a:p>
                  </a:txBody>
                  <a:tcPr marL="50800" marR="50800" marT="50800" marB="50800"/>
                </a:tc>
                <a:extLst>
                  <a:ext uri="{0D108BD9-81ED-4DB2-BD59-A6C34878D82A}">
                    <a16:rowId xmlns:a16="http://schemas.microsoft.com/office/drawing/2014/main" val="466339008"/>
                  </a:ext>
                </a:extLst>
              </a:tr>
              <a:tr h="519753">
                <a:tc>
                  <a:txBody>
                    <a:bodyPr/>
                    <a:lstStyle/>
                    <a:p>
                      <a:pPr marL="0" marR="0" fontAlgn="t">
                        <a:spcBef>
                          <a:spcPts val="0"/>
                        </a:spcBef>
                        <a:spcAft>
                          <a:spcPts val="0"/>
                        </a:spcAft>
                      </a:pPr>
                      <a:r>
                        <a:rPr lang="en-US" sz="1100" dirty="0">
                          <a:effectLst/>
                        </a:rPr>
                        <a:t>Basic CAL</a:t>
                      </a:r>
                      <a:endParaRPr lang="en-US" sz="1100" dirty="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kern="1200" dirty="0">
                          <a:solidFill>
                            <a:schemeClr val="dk1"/>
                          </a:solidFill>
                          <a:effectLst/>
                          <a:latin typeface="Segoe UI Semibold" panose="020B0702040204020203" pitchFamily="34" charset="0"/>
                          <a:ea typeface="+mn-ea"/>
                          <a:cs typeface="+mn-cs"/>
                        </a:rPr>
                        <a:t>Dynamics 365 for Enterprise Plan 1</a:t>
                      </a:r>
                    </a:p>
                  </a:txBody>
                  <a:tcPr marL="50800" marR="50800" marT="50800" marB="50800"/>
                </a:tc>
                <a:tc>
                  <a:txBody>
                    <a:bodyPr/>
                    <a:lstStyle/>
                    <a:p>
                      <a:pPr marL="0" marR="0" fontAlgn="t">
                        <a:spcBef>
                          <a:spcPts val="0"/>
                        </a:spcBef>
                        <a:spcAft>
                          <a:spcPts val="0"/>
                        </a:spcAft>
                      </a:pPr>
                      <a:r>
                        <a:rPr lang="en-US" sz="1100" kern="1200" dirty="0">
                          <a:solidFill>
                            <a:schemeClr val="dk1"/>
                          </a:solidFill>
                          <a:effectLst/>
                          <a:latin typeface="Segoe UI Semibold" panose="020B0702040204020203" pitchFamily="34" charset="0"/>
                          <a:ea typeface="+mn-ea"/>
                          <a:cs typeface="+mn-cs"/>
                        </a:rPr>
                        <a:t>Dyn365 Enterprise edition Plan 1 Add-on for CRM Basic User (qualified offer)</a:t>
                      </a:r>
                    </a:p>
                  </a:txBody>
                  <a:tcPr marL="50800" marR="50800" marT="50800" marB="50800"/>
                </a:tc>
                <a:tc>
                  <a:txBody>
                    <a:bodyPr/>
                    <a:lstStyle/>
                    <a:p>
                      <a:pPr marL="0" marR="0" fontAlgn="t">
                        <a:spcBef>
                          <a:spcPts val="0"/>
                        </a:spcBef>
                        <a:spcAft>
                          <a:spcPts val="0"/>
                        </a:spcAft>
                      </a:pPr>
                      <a:r>
                        <a:rPr lang="en-US" sz="1100" kern="1200" dirty="0">
                          <a:solidFill>
                            <a:schemeClr val="dk1"/>
                          </a:solidFill>
                          <a:effectLst/>
                          <a:latin typeface="Segoe UI Semibold" panose="020B0702040204020203" pitchFamily="34" charset="0"/>
                          <a:ea typeface="+mn-ea"/>
                          <a:cs typeface="+mn-cs"/>
                        </a:rPr>
                        <a:t>Dyn365EP1AddOnEDU ShrdSvr ALNG </a:t>
                      </a:r>
                      <a:r>
                        <a:rPr lang="en-US" sz="1100" kern="1200" dirty="0" err="1">
                          <a:solidFill>
                            <a:schemeClr val="dk1"/>
                          </a:solidFill>
                          <a:effectLst/>
                          <a:latin typeface="Segoe UI Semibold" panose="020B0702040204020203" pitchFamily="34" charset="0"/>
                          <a:ea typeface="+mn-ea"/>
                          <a:cs typeface="+mn-cs"/>
                        </a:rPr>
                        <a:t>SubsVL</a:t>
                      </a:r>
                      <a:r>
                        <a:rPr lang="en-US" sz="1100" kern="1200" dirty="0">
                          <a:solidFill>
                            <a:schemeClr val="dk1"/>
                          </a:solidFill>
                          <a:effectLst/>
                          <a:latin typeface="Segoe UI Semibold" panose="020B0702040204020203" pitchFamily="34" charset="0"/>
                          <a:ea typeface="+mn-ea"/>
                          <a:cs typeface="+mn-cs"/>
                        </a:rPr>
                        <a:t> MVL </a:t>
                      </a:r>
                      <a:r>
                        <a:rPr lang="en-US" sz="1100" kern="1200" dirty="0" err="1">
                          <a:solidFill>
                            <a:schemeClr val="dk1"/>
                          </a:solidFill>
                          <a:effectLst/>
                          <a:latin typeface="Segoe UI Semibold" panose="020B0702040204020203" pitchFamily="34" charset="0"/>
                          <a:ea typeface="+mn-ea"/>
                          <a:cs typeface="+mn-cs"/>
                        </a:rPr>
                        <a:t>QlfdOffer</a:t>
                      </a:r>
                      <a:r>
                        <a:rPr lang="en-US" sz="1100" kern="1200" dirty="0">
                          <a:solidFill>
                            <a:schemeClr val="dk1"/>
                          </a:solidFill>
                          <a:effectLst/>
                          <a:latin typeface="Segoe UI Semibold" panose="020B0702040204020203" pitchFamily="34" charset="0"/>
                          <a:ea typeface="+mn-ea"/>
                          <a:cs typeface="+mn-cs"/>
                        </a:rPr>
                        <a:t> </a:t>
                      </a:r>
                      <a:r>
                        <a:rPr lang="en-US" sz="1100" kern="1200" dirty="0" err="1">
                          <a:solidFill>
                            <a:schemeClr val="dk1"/>
                          </a:solidFill>
                          <a:effectLst/>
                          <a:latin typeface="Segoe UI Semibold" panose="020B0702040204020203" pitchFamily="34" charset="0"/>
                          <a:ea typeface="+mn-ea"/>
                          <a:cs typeface="+mn-cs"/>
                        </a:rPr>
                        <a:t>AddOn</a:t>
                      </a:r>
                      <a:r>
                        <a:rPr lang="en-US" sz="1100" kern="1200" dirty="0">
                          <a:solidFill>
                            <a:schemeClr val="dk1"/>
                          </a:solidFill>
                          <a:effectLst/>
                          <a:latin typeface="Segoe UI Semibold" panose="020B0702040204020203" pitchFamily="34" charset="0"/>
                          <a:ea typeface="+mn-ea"/>
                          <a:cs typeface="+mn-cs"/>
                        </a:rPr>
                        <a:t> </a:t>
                      </a:r>
                      <a:r>
                        <a:rPr lang="en-US" sz="1100" kern="1200" dirty="0" err="1">
                          <a:solidFill>
                            <a:schemeClr val="dk1"/>
                          </a:solidFill>
                          <a:effectLst/>
                          <a:latin typeface="Segoe UI Semibold" panose="020B0702040204020203" pitchFamily="34" charset="0"/>
                          <a:ea typeface="+mn-ea"/>
                          <a:cs typeface="+mn-cs"/>
                        </a:rPr>
                        <a:t>toCRMBsc</a:t>
                      </a:r>
                      <a:endParaRPr lang="en-US" sz="1100" kern="1200" dirty="0">
                        <a:solidFill>
                          <a:schemeClr val="dk1"/>
                        </a:solidFill>
                        <a:effectLst/>
                        <a:latin typeface="Segoe UI Semibold" panose="020B0702040204020203" pitchFamily="34" charset="0"/>
                        <a:ea typeface="+mn-ea"/>
                        <a:cs typeface="+mn-cs"/>
                      </a:endParaRPr>
                    </a:p>
                  </a:txBody>
                  <a:tcPr marL="50800" marR="50800" marT="50800" marB="50800"/>
                </a:tc>
                <a:tc>
                  <a:txBody>
                    <a:bodyPr/>
                    <a:lstStyle/>
                    <a:p>
                      <a:pPr marL="0" marR="0" fontAlgn="t">
                        <a:spcBef>
                          <a:spcPts val="0"/>
                        </a:spcBef>
                        <a:spcAft>
                          <a:spcPts val="0"/>
                        </a:spcAft>
                      </a:pPr>
                      <a:r>
                        <a:rPr lang="en-US" sz="1100" kern="1200" dirty="0">
                          <a:solidFill>
                            <a:schemeClr val="dk1"/>
                          </a:solidFill>
                          <a:effectLst/>
                          <a:latin typeface="Segoe UI Semibold" panose="020B0702040204020203" pitchFamily="34" charset="0"/>
                          <a:ea typeface="+mn-ea"/>
                          <a:cs typeface="+mn-cs"/>
                        </a:rPr>
                        <a:t>ECX-00002</a:t>
                      </a:r>
                    </a:p>
                  </a:txBody>
                  <a:tcPr marL="50800" marR="50800" marT="50800" marB="50800"/>
                </a:tc>
                <a:extLst>
                  <a:ext uri="{0D108BD9-81ED-4DB2-BD59-A6C34878D82A}">
                    <a16:rowId xmlns:a16="http://schemas.microsoft.com/office/drawing/2014/main" val="941976500"/>
                  </a:ext>
                </a:extLst>
              </a:tr>
              <a:tr h="522834">
                <a:tc>
                  <a:txBody>
                    <a:bodyPr/>
                    <a:lstStyle/>
                    <a:p>
                      <a:pPr marL="0" marR="0" fontAlgn="t">
                        <a:spcBef>
                          <a:spcPts val="0"/>
                        </a:spcBef>
                        <a:spcAft>
                          <a:spcPts val="0"/>
                        </a:spcAft>
                      </a:pPr>
                      <a:r>
                        <a:rPr lang="en-US" sz="1100">
                          <a:effectLst/>
                        </a:rPr>
                        <a:t>Basic CAL</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dirty="0">
                          <a:effectLst/>
                        </a:rPr>
                        <a:t>Dynamics 365 for Sales</a:t>
                      </a:r>
                      <a:endParaRPr lang="en-US" sz="1100" dirty="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dirty="0">
                          <a:effectLst/>
                        </a:rPr>
                        <a:t>Dyn365 for Sales add-on for CRM Basic (qualified offer)</a:t>
                      </a:r>
                      <a:endParaRPr lang="en-US" sz="1100" dirty="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dirty="0">
                          <a:effectLst/>
                        </a:rPr>
                        <a:t>Dyn365EForSalesAddOnEDU ShrdSvr ALNG SubsVL MVL QlfdOffer AddOn toCRMBsc</a:t>
                      </a:r>
                      <a:endParaRPr lang="en-US" sz="1100" dirty="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dirty="0">
                          <a:effectLst/>
                          <a:latin typeface="Segoe UI" panose="020B0502040204020203" pitchFamily="34" charset="0"/>
                        </a:rPr>
                        <a:t>EEH-00001</a:t>
                      </a:r>
                    </a:p>
                  </a:txBody>
                  <a:tcPr marL="50800" marR="50800" marT="50800" marB="50800"/>
                </a:tc>
                <a:extLst>
                  <a:ext uri="{0D108BD9-81ED-4DB2-BD59-A6C34878D82A}">
                    <a16:rowId xmlns:a16="http://schemas.microsoft.com/office/drawing/2014/main" val="4067456036"/>
                  </a:ext>
                </a:extLst>
              </a:tr>
              <a:tr h="529839">
                <a:tc>
                  <a:txBody>
                    <a:bodyPr/>
                    <a:lstStyle/>
                    <a:p>
                      <a:pPr marL="0" marR="0" fontAlgn="t">
                        <a:spcBef>
                          <a:spcPts val="0"/>
                        </a:spcBef>
                        <a:spcAft>
                          <a:spcPts val="0"/>
                        </a:spcAft>
                      </a:pPr>
                      <a:r>
                        <a:rPr lang="en-US" sz="1100">
                          <a:effectLst/>
                        </a:rPr>
                        <a:t>Basic CAL</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a:effectLst/>
                        </a:rPr>
                        <a:t>Dynamics 365 for Customer Service</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a:effectLst/>
                        </a:rPr>
                        <a:t>Dyn365 for Customer Service add-on for CRM Basic User/Devices (qualified offer)</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a:effectLst/>
                        </a:rPr>
                        <a:t>Dyn365EForCustServAddOnEDU ShrdSvr ALNG SubsVL MVL Qlfd AddOn toCRMBsc</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dirty="0">
                          <a:effectLst/>
                          <a:latin typeface="Segoe UI" panose="020B0502040204020203" pitchFamily="34" charset="0"/>
                        </a:rPr>
                        <a:t>EAN-00001</a:t>
                      </a:r>
                    </a:p>
                  </a:txBody>
                  <a:tcPr marL="50800" marR="50800" marT="50800" marB="50800"/>
                </a:tc>
                <a:extLst>
                  <a:ext uri="{0D108BD9-81ED-4DB2-BD59-A6C34878D82A}">
                    <a16:rowId xmlns:a16="http://schemas.microsoft.com/office/drawing/2014/main" val="2913595098"/>
                  </a:ext>
                </a:extLst>
              </a:tr>
              <a:tr h="663886">
                <a:tc>
                  <a:txBody>
                    <a:bodyPr/>
                    <a:lstStyle/>
                    <a:p>
                      <a:pPr marL="0" marR="0" fontAlgn="t">
                        <a:spcBef>
                          <a:spcPts val="0"/>
                        </a:spcBef>
                        <a:spcAft>
                          <a:spcPts val="0"/>
                        </a:spcAft>
                      </a:pPr>
                      <a:r>
                        <a:rPr lang="en-US" sz="1100">
                          <a:effectLst/>
                        </a:rPr>
                        <a:t>Essential CAL</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a:effectLst/>
                        </a:rPr>
                        <a:t>Team Members</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a:effectLst/>
                        </a:rPr>
                        <a:t>Dyn365 for Team Members, Enterprise edition add-on from CRM Essential Users/Devices (Tier 1 price) (qualified offer)</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dirty="0">
                          <a:effectLst/>
                        </a:rPr>
                        <a:t>Dyn365EForTeamMembAddOnEDU ShrdSvr ALNG SubsVL Qlfd AddOn toCRMEssntls</a:t>
                      </a:r>
                      <a:endParaRPr lang="en-US" sz="1100" dirty="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dirty="0">
                          <a:effectLst/>
                          <a:latin typeface="Segoe UI" panose="020B0502040204020203" pitchFamily="34" charset="0"/>
                        </a:rPr>
                        <a:t>EEP-00002</a:t>
                      </a:r>
                    </a:p>
                  </a:txBody>
                  <a:tcPr marL="50800" marR="50800" marT="50800" marB="50800"/>
                </a:tc>
                <a:extLst>
                  <a:ext uri="{0D108BD9-81ED-4DB2-BD59-A6C34878D82A}">
                    <a16:rowId xmlns:a16="http://schemas.microsoft.com/office/drawing/2014/main" val="4278441185"/>
                  </a:ext>
                </a:extLst>
              </a:tr>
            </a:tbl>
          </a:graphicData>
        </a:graphic>
      </p:graphicFrame>
    </p:spTree>
    <p:extLst>
      <p:ext uri="{BB962C8B-B14F-4D97-AF65-F5344CB8AC3E}">
        <p14:creationId xmlns:p14="http://schemas.microsoft.com/office/powerpoint/2010/main" val="1714588252"/>
      </p:ext>
    </p:extLst>
  </p:cSld>
  <p:clrMapOvr>
    <a:masterClrMapping/>
  </p:clrMapOvr>
  <p:transition>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239" y="289511"/>
            <a:ext cx="6262190" cy="703265"/>
          </a:xfrm>
        </p:spPr>
        <p:txBody>
          <a:bodyPr/>
          <a:lstStyle/>
          <a:p>
            <a:r>
              <a:rPr lang="en-US" sz="2000" dirty="0"/>
              <a:t>CRM On-Premises GCC Utilizing Cloud Add-on SKU in VL</a:t>
            </a:r>
            <a:br>
              <a:rPr lang="en-US" sz="2000" dirty="0"/>
            </a:br>
            <a:r>
              <a:rPr lang="en-US" sz="2000" dirty="0"/>
              <a:t>To Dynamics 365 Enterprise Plan 1</a:t>
            </a:r>
          </a:p>
        </p:txBody>
      </p:sp>
      <p:graphicFrame>
        <p:nvGraphicFramePr>
          <p:cNvPr id="7" name="Table 6"/>
          <p:cNvGraphicFramePr>
            <a:graphicFrameLocks noGrp="1"/>
          </p:cNvGraphicFramePr>
          <p:nvPr>
            <p:extLst>
              <p:ext uri="{D42A27DB-BD31-4B8C-83A1-F6EECF244321}">
                <p14:modId xmlns:p14="http://schemas.microsoft.com/office/powerpoint/2010/main" val="530556452"/>
              </p:ext>
            </p:extLst>
          </p:nvPr>
        </p:nvGraphicFramePr>
        <p:xfrm>
          <a:off x="965673" y="1526760"/>
          <a:ext cx="9902955" cy="3887217"/>
        </p:xfrm>
        <a:graphic>
          <a:graphicData uri="http://schemas.openxmlformats.org/drawingml/2006/table">
            <a:tbl>
              <a:tblPr firstRow="1" bandRow="1">
                <a:tableStyleId>{21E4AEA4-8DFA-4A89-87EB-49C32662AFE0}</a:tableStyleId>
              </a:tblPr>
              <a:tblGrid>
                <a:gridCol w="1826731">
                  <a:extLst>
                    <a:ext uri="{9D8B030D-6E8A-4147-A177-3AD203B41FA5}">
                      <a16:colId xmlns:a16="http://schemas.microsoft.com/office/drawing/2014/main" val="505210117"/>
                    </a:ext>
                  </a:extLst>
                </a:gridCol>
                <a:gridCol w="1583043">
                  <a:extLst>
                    <a:ext uri="{9D8B030D-6E8A-4147-A177-3AD203B41FA5}">
                      <a16:colId xmlns:a16="http://schemas.microsoft.com/office/drawing/2014/main" val="1886461923"/>
                    </a:ext>
                  </a:extLst>
                </a:gridCol>
                <a:gridCol w="2888478">
                  <a:extLst>
                    <a:ext uri="{9D8B030D-6E8A-4147-A177-3AD203B41FA5}">
                      <a16:colId xmlns:a16="http://schemas.microsoft.com/office/drawing/2014/main" val="4284112031"/>
                    </a:ext>
                  </a:extLst>
                </a:gridCol>
                <a:gridCol w="2674834">
                  <a:extLst>
                    <a:ext uri="{9D8B030D-6E8A-4147-A177-3AD203B41FA5}">
                      <a16:colId xmlns:a16="http://schemas.microsoft.com/office/drawing/2014/main" val="2070994110"/>
                    </a:ext>
                  </a:extLst>
                </a:gridCol>
                <a:gridCol w="929869">
                  <a:extLst>
                    <a:ext uri="{9D8B030D-6E8A-4147-A177-3AD203B41FA5}">
                      <a16:colId xmlns:a16="http://schemas.microsoft.com/office/drawing/2014/main" val="1651834248"/>
                    </a:ext>
                  </a:extLst>
                </a:gridCol>
              </a:tblGrid>
              <a:tr h="518879">
                <a:tc>
                  <a:txBody>
                    <a:bodyPr/>
                    <a:lstStyle/>
                    <a:p>
                      <a:pPr marL="0" marR="0" fontAlgn="t">
                        <a:spcBef>
                          <a:spcPts val="0"/>
                        </a:spcBef>
                        <a:spcAft>
                          <a:spcPts val="0"/>
                        </a:spcAft>
                      </a:pPr>
                      <a:r>
                        <a:rPr lang="en-US" sz="1100" dirty="0">
                          <a:effectLst/>
                        </a:rPr>
                        <a:t>Existing User License</a:t>
                      </a:r>
                      <a:endParaRPr lang="en-US" sz="1100" dirty="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a:effectLst/>
                        </a:rPr>
                        <a:t>New User License</a:t>
                      </a:r>
                      <a:endParaRPr lang="en-US" sz="110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dirty="0">
                          <a:effectLst/>
                        </a:rPr>
                        <a:t>Offer Description</a:t>
                      </a:r>
                      <a:endParaRPr lang="en-US" sz="1100" dirty="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a:effectLst/>
                        </a:rPr>
                        <a:t>SKU Name</a:t>
                      </a:r>
                      <a:endParaRPr lang="en-US" sz="110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dirty="0">
                          <a:effectLst/>
                          <a:latin typeface="Segoe UI Semibold" panose="020B0702040204020203" pitchFamily="34" charset="0"/>
                        </a:rPr>
                        <a:t>SKU</a:t>
                      </a:r>
                    </a:p>
                  </a:txBody>
                  <a:tcPr marL="50800" marR="50800" marT="50800" marB="50800"/>
                </a:tc>
                <a:extLst>
                  <a:ext uri="{0D108BD9-81ED-4DB2-BD59-A6C34878D82A}">
                    <a16:rowId xmlns:a16="http://schemas.microsoft.com/office/drawing/2014/main" val="1529148321"/>
                  </a:ext>
                </a:extLst>
              </a:tr>
              <a:tr h="663886">
                <a:tc>
                  <a:txBody>
                    <a:bodyPr/>
                    <a:lstStyle/>
                    <a:p>
                      <a:pPr marL="0" marR="0" fontAlgn="t">
                        <a:spcBef>
                          <a:spcPts val="0"/>
                        </a:spcBef>
                        <a:spcAft>
                          <a:spcPts val="0"/>
                        </a:spcAft>
                      </a:pPr>
                      <a:r>
                        <a:rPr lang="en-US" sz="1100" dirty="0">
                          <a:effectLst/>
                        </a:rPr>
                        <a:t>Professional CAL</a:t>
                      </a:r>
                      <a:endParaRPr lang="en-US" sz="1100" dirty="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kern="1200" dirty="0">
                          <a:solidFill>
                            <a:schemeClr val="dk1"/>
                          </a:solidFill>
                          <a:effectLst/>
                          <a:latin typeface="Segoe UI Semibold" panose="020B0702040204020203" pitchFamily="34" charset="0"/>
                          <a:ea typeface="+mn-ea"/>
                          <a:cs typeface="+mn-cs"/>
                        </a:rPr>
                        <a:t>Dynamics 365 for Enterprise Plan 1</a:t>
                      </a:r>
                    </a:p>
                  </a:txBody>
                  <a:tcPr marL="50800" marR="50800" marT="50800" marB="50800"/>
                </a:tc>
                <a:tc>
                  <a:txBody>
                    <a:bodyPr/>
                    <a:lstStyle/>
                    <a:p>
                      <a:pPr marL="0" marR="0" fontAlgn="t">
                        <a:spcBef>
                          <a:spcPts val="0"/>
                        </a:spcBef>
                        <a:spcAft>
                          <a:spcPts val="0"/>
                        </a:spcAft>
                      </a:pPr>
                      <a:r>
                        <a:rPr lang="en-US" sz="1100" kern="1200" dirty="0">
                          <a:solidFill>
                            <a:schemeClr val="dk1"/>
                          </a:solidFill>
                          <a:effectLst/>
                          <a:latin typeface="Segoe UI Semibold" panose="020B0702040204020203" pitchFamily="34" charset="0"/>
                          <a:ea typeface="+mn-ea"/>
                          <a:cs typeface="+mn-cs"/>
                        </a:rPr>
                        <a:t>Dyn365 Enterprise edition Plan 1 Add-on for CRM Pro User/Devices (qualified offer)</a:t>
                      </a:r>
                    </a:p>
                  </a:txBody>
                  <a:tcPr marL="50800" marR="50800" marT="50800" marB="50800"/>
                </a:tc>
                <a:tc>
                  <a:txBody>
                    <a:bodyPr/>
                    <a:lstStyle/>
                    <a:p>
                      <a:pPr marL="0" marR="0" fontAlgn="t">
                        <a:spcBef>
                          <a:spcPts val="0"/>
                        </a:spcBef>
                        <a:spcAft>
                          <a:spcPts val="0"/>
                        </a:spcAft>
                      </a:pPr>
                      <a:r>
                        <a:rPr lang="en-US" sz="1100" kern="1200" dirty="0">
                          <a:solidFill>
                            <a:schemeClr val="dk1"/>
                          </a:solidFill>
                          <a:effectLst/>
                          <a:latin typeface="Segoe UI Semibold" panose="020B0702040204020203" pitchFamily="34" charset="0"/>
                          <a:ea typeface="+mn-ea"/>
                          <a:cs typeface="+mn-cs"/>
                        </a:rPr>
                        <a:t>Dyn365EP1AddOnGOV ShrdSvr ALNG SubsVL MVL QlfdOffer AddOn toCRMPro</a:t>
                      </a:r>
                    </a:p>
                  </a:txBody>
                  <a:tcPr marL="50800" marR="50800" marT="50800" marB="50800"/>
                </a:tc>
                <a:tc>
                  <a:txBody>
                    <a:bodyPr/>
                    <a:lstStyle/>
                    <a:p>
                      <a:pPr marL="0" marR="0" fontAlgn="t">
                        <a:spcBef>
                          <a:spcPts val="0"/>
                        </a:spcBef>
                        <a:spcAft>
                          <a:spcPts val="0"/>
                        </a:spcAft>
                      </a:pPr>
                      <a:r>
                        <a:rPr lang="en-US" sz="1100" kern="1200" dirty="0">
                          <a:solidFill>
                            <a:schemeClr val="dk1"/>
                          </a:solidFill>
                          <a:effectLst/>
                          <a:latin typeface="Segoe UI Semibold" panose="020B0702040204020203" pitchFamily="34" charset="0"/>
                          <a:ea typeface="+mn-ea"/>
                          <a:cs typeface="+mn-cs"/>
                        </a:rPr>
                        <a:t>EDH-00001</a:t>
                      </a:r>
                    </a:p>
                  </a:txBody>
                  <a:tcPr marL="50800" marR="50800" marT="50800" marB="50800"/>
                </a:tc>
                <a:extLst>
                  <a:ext uri="{0D108BD9-81ED-4DB2-BD59-A6C34878D82A}">
                    <a16:rowId xmlns:a16="http://schemas.microsoft.com/office/drawing/2014/main" val="466339008"/>
                  </a:ext>
                </a:extLst>
              </a:tr>
              <a:tr h="604520">
                <a:tc>
                  <a:txBody>
                    <a:bodyPr/>
                    <a:lstStyle/>
                    <a:p>
                      <a:pPr marL="0" marR="0" fontAlgn="t">
                        <a:spcBef>
                          <a:spcPts val="0"/>
                        </a:spcBef>
                        <a:spcAft>
                          <a:spcPts val="0"/>
                        </a:spcAft>
                      </a:pPr>
                      <a:r>
                        <a:rPr lang="en-US" sz="1100" dirty="0">
                          <a:effectLst/>
                        </a:rPr>
                        <a:t>Basic CAL</a:t>
                      </a:r>
                      <a:endParaRPr lang="en-US" sz="1100" dirty="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kern="1200" dirty="0">
                          <a:solidFill>
                            <a:schemeClr val="dk1"/>
                          </a:solidFill>
                          <a:effectLst/>
                          <a:latin typeface="Segoe UI Semibold" panose="020B0702040204020203" pitchFamily="34" charset="0"/>
                          <a:ea typeface="+mn-ea"/>
                          <a:cs typeface="+mn-cs"/>
                        </a:rPr>
                        <a:t>Dynamics 365 for Enterprise Plan 1</a:t>
                      </a:r>
                    </a:p>
                  </a:txBody>
                  <a:tcPr marL="50800" marR="50800" marT="50800" marB="50800"/>
                </a:tc>
                <a:tc>
                  <a:txBody>
                    <a:bodyPr/>
                    <a:lstStyle/>
                    <a:p>
                      <a:pPr marL="0" marR="0" fontAlgn="t">
                        <a:spcBef>
                          <a:spcPts val="0"/>
                        </a:spcBef>
                        <a:spcAft>
                          <a:spcPts val="0"/>
                        </a:spcAft>
                      </a:pPr>
                      <a:r>
                        <a:rPr lang="en-US" sz="1100" kern="1200" dirty="0">
                          <a:solidFill>
                            <a:schemeClr val="dk1"/>
                          </a:solidFill>
                          <a:effectLst/>
                          <a:latin typeface="Segoe UI Semibold" panose="020B0702040204020203" pitchFamily="34" charset="0"/>
                          <a:ea typeface="+mn-ea"/>
                          <a:cs typeface="+mn-cs"/>
                        </a:rPr>
                        <a:t>Dyn365 Enterprise edition Plan 1 Add-on for CRM Basic User (qualified offer)</a:t>
                      </a:r>
                    </a:p>
                  </a:txBody>
                  <a:tcPr marL="50800" marR="50800" marT="50800" marB="50800"/>
                </a:tc>
                <a:tc>
                  <a:txBody>
                    <a:bodyPr/>
                    <a:lstStyle/>
                    <a:p>
                      <a:pPr marL="0" marR="0" fontAlgn="t">
                        <a:spcBef>
                          <a:spcPts val="0"/>
                        </a:spcBef>
                        <a:spcAft>
                          <a:spcPts val="0"/>
                        </a:spcAft>
                      </a:pPr>
                      <a:r>
                        <a:rPr lang="en-US" sz="1100" kern="1200" dirty="0">
                          <a:solidFill>
                            <a:schemeClr val="dk1"/>
                          </a:solidFill>
                          <a:effectLst/>
                          <a:latin typeface="Segoe UI Semibold" panose="020B0702040204020203" pitchFamily="34" charset="0"/>
                          <a:ea typeface="+mn-ea"/>
                          <a:cs typeface="+mn-cs"/>
                        </a:rPr>
                        <a:t>Dyn365EP1AddOnGOV ShrdSvr ALNG SubsVL MVL QlfdOffer AddOn toCRMBsc</a:t>
                      </a:r>
                    </a:p>
                  </a:txBody>
                  <a:tcPr marL="50800" marR="50800" marT="50800" marB="50800"/>
                </a:tc>
                <a:tc>
                  <a:txBody>
                    <a:bodyPr/>
                    <a:lstStyle/>
                    <a:p>
                      <a:pPr marL="0" marR="0" fontAlgn="t">
                        <a:spcBef>
                          <a:spcPts val="0"/>
                        </a:spcBef>
                        <a:spcAft>
                          <a:spcPts val="0"/>
                        </a:spcAft>
                      </a:pPr>
                      <a:r>
                        <a:rPr lang="en-US" sz="1100" kern="1200" dirty="0">
                          <a:solidFill>
                            <a:schemeClr val="dk1"/>
                          </a:solidFill>
                          <a:effectLst/>
                          <a:latin typeface="Segoe UI Semibold" panose="020B0702040204020203" pitchFamily="34" charset="0"/>
                          <a:ea typeface="+mn-ea"/>
                          <a:cs typeface="+mn-cs"/>
                        </a:rPr>
                        <a:t>EDH-00002</a:t>
                      </a:r>
                    </a:p>
                  </a:txBody>
                  <a:tcPr marL="50800" marR="50800" marT="50800" marB="50800"/>
                </a:tc>
                <a:extLst>
                  <a:ext uri="{0D108BD9-81ED-4DB2-BD59-A6C34878D82A}">
                    <a16:rowId xmlns:a16="http://schemas.microsoft.com/office/drawing/2014/main" val="941976500"/>
                  </a:ext>
                </a:extLst>
              </a:tr>
              <a:tr h="663886">
                <a:tc>
                  <a:txBody>
                    <a:bodyPr/>
                    <a:lstStyle/>
                    <a:p>
                      <a:pPr marL="0" marR="0" fontAlgn="t">
                        <a:spcBef>
                          <a:spcPts val="0"/>
                        </a:spcBef>
                        <a:spcAft>
                          <a:spcPts val="0"/>
                        </a:spcAft>
                      </a:pPr>
                      <a:r>
                        <a:rPr lang="en-US" sz="1100">
                          <a:effectLst/>
                        </a:rPr>
                        <a:t>Basic CAL</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a:effectLst/>
                        </a:rPr>
                        <a:t>Dynamics 365 for Sales</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a:effectLst/>
                        </a:rPr>
                        <a:t>Dyn365 for Sales add-on for CRM Basic (qualified offer)</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dirty="0">
                          <a:effectLst/>
                        </a:rPr>
                        <a:t>Dyn365EForSalesAddOnGOV ShrdSvr ALNG SubsVL MVL QlfdOffer AddOn toCRMBsc</a:t>
                      </a:r>
                      <a:endParaRPr lang="en-US" sz="1100" dirty="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dirty="0">
                          <a:effectLst/>
                          <a:latin typeface="Segoe UI" panose="020B0502040204020203" pitchFamily="34" charset="0"/>
                        </a:rPr>
                        <a:t>EEN-00001</a:t>
                      </a:r>
                    </a:p>
                  </a:txBody>
                  <a:tcPr marL="50800" marR="50800" marT="50800" marB="50800"/>
                </a:tc>
                <a:extLst>
                  <a:ext uri="{0D108BD9-81ED-4DB2-BD59-A6C34878D82A}">
                    <a16:rowId xmlns:a16="http://schemas.microsoft.com/office/drawing/2014/main" val="4067456036"/>
                  </a:ext>
                </a:extLst>
              </a:tr>
              <a:tr h="663886">
                <a:tc>
                  <a:txBody>
                    <a:bodyPr/>
                    <a:lstStyle/>
                    <a:p>
                      <a:pPr marL="0" marR="0" fontAlgn="t">
                        <a:spcBef>
                          <a:spcPts val="0"/>
                        </a:spcBef>
                        <a:spcAft>
                          <a:spcPts val="0"/>
                        </a:spcAft>
                      </a:pPr>
                      <a:r>
                        <a:rPr lang="en-US" sz="1100">
                          <a:effectLst/>
                        </a:rPr>
                        <a:t>Basic CAL</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a:effectLst/>
                        </a:rPr>
                        <a:t>Dynamics 365 for Customer Service</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a:effectLst/>
                        </a:rPr>
                        <a:t>Dyn365 for Customer Service add-on for CRM Basic User/Devices (qualified offer)</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dirty="0">
                          <a:effectLst/>
                        </a:rPr>
                        <a:t>Dyn365EForCustServAddOnGOV ShrdSvr ALNG SubsVL MVL Qlfd AddOn toCRMBsc</a:t>
                      </a:r>
                      <a:endParaRPr lang="en-US" sz="1100" dirty="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dirty="0">
                          <a:effectLst/>
                          <a:latin typeface="Segoe UI" panose="020B0502040204020203" pitchFamily="34" charset="0"/>
                        </a:rPr>
                        <a:t>EAX-00001</a:t>
                      </a:r>
                    </a:p>
                  </a:txBody>
                  <a:tcPr marL="50800" marR="50800" marT="50800" marB="50800"/>
                </a:tc>
                <a:extLst>
                  <a:ext uri="{0D108BD9-81ED-4DB2-BD59-A6C34878D82A}">
                    <a16:rowId xmlns:a16="http://schemas.microsoft.com/office/drawing/2014/main" val="2913595098"/>
                  </a:ext>
                </a:extLst>
              </a:tr>
              <a:tr h="772160">
                <a:tc>
                  <a:txBody>
                    <a:bodyPr/>
                    <a:lstStyle/>
                    <a:p>
                      <a:pPr marL="0" marR="0" fontAlgn="t">
                        <a:spcBef>
                          <a:spcPts val="0"/>
                        </a:spcBef>
                        <a:spcAft>
                          <a:spcPts val="0"/>
                        </a:spcAft>
                      </a:pPr>
                      <a:r>
                        <a:rPr lang="en-US" sz="1100" dirty="0">
                          <a:effectLst/>
                        </a:rPr>
                        <a:t>Essential CAL</a:t>
                      </a:r>
                      <a:endParaRPr lang="en-US" sz="1100" dirty="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a:effectLst/>
                        </a:rPr>
                        <a:t>Team Members</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a:effectLst/>
                        </a:rPr>
                        <a:t>Dyn365 for Team Members, Enterprise edition add-on from CRM Essential Users/Devices (Tier 1 price) (qualified offer)</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dirty="0">
                          <a:effectLst/>
                        </a:rPr>
                        <a:t>Dyn365EForTeamMembAddOnGOV ShrdSvr ALNG SubsVL Qlfd AddOn toCRMEssntls</a:t>
                      </a:r>
                      <a:endParaRPr lang="en-US" sz="1100" dirty="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dirty="0">
                          <a:effectLst/>
                          <a:latin typeface="Segoe UI" panose="020B0502040204020203" pitchFamily="34" charset="0"/>
                        </a:rPr>
                        <a:t>EEU-00001</a:t>
                      </a:r>
                    </a:p>
                  </a:txBody>
                  <a:tcPr marL="50800" marR="50800" marT="50800" marB="50800"/>
                </a:tc>
                <a:extLst>
                  <a:ext uri="{0D108BD9-81ED-4DB2-BD59-A6C34878D82A}">
                    <a16:rowId xmlns:a16="http://schemas.microsoft.com/office/drawing/2014/main" val="4278441185"/>
                  </a:ext>
                </a:extLst>
              </a:tr>
            </a:tbl>
          </a:graphicData>
        </a:graphic>
      </p:graphicFrame>
    </p:spTree>
    <p:extLst>
      <p:ext uri="{BB962C8B-B14F-4D97-AF65-F5344CB8AC3E}">
        <p14:creationId xmlns:p14="http://schemas.microsoft.com/office/powerpoint/2010/main" val="2715230611"/>
      </p:ext>
    </p:extLst>
  </p:cSld>
  <p:clrMapOvr>
    <a:masterClrMapping/>
  </p:clrMapOvr>
  <p:transition>
    <p:fade/>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238" y="289511"/>
            <a:ext cx="6977595" cy="806169"/>
          </a:xfrm>
        </p:spPr>
        <p:txBody>
          <a:bodyPr/>
          <a:lstStyle/>
          <a:p>
            <a:r>
              <a:rPr lang="en-US" sz="2000" dirty="0"/>
              <a:t>CRM On-Premises GOVCON Utilizing Cloud Add-on SKU in VL</a:t>
            </a:r>
            <a:br>
              <a:rPr lang="en-US" sz="2000" dirty="0"/>
            </a:br>
            <a:r>
              <a:rPr lang="en-US" sz="2000" dirty="0"/>
              <a:t>To Dynamics 365 Enterprise Plan 1</a:t>
            </a:r>
          </a:p>
        </p:txBody>
      </p:sp>
      <p:graphicFrame>
        <p:nvGraphicFramePr>
          <p:cNvPr id="7" name="Table 6"/>
          <p:cNvGraphicFramePr>
            <a:graphicFrameLocks noGrp="1"/>
          </p:cNvGraphicFramePr>
          <p:nvPr>
            <p:extLst>
              <p:ext uri="{D42A27DB-BD31-4B8C-83A1-F6EECF244321}">
                <p14:modId xmlns:p14="http://schemas.microsoft.com/office/powerpoint/2010/main" val="3077365671"/>
              </p:ext>
            </p:extLst>
          </p:nvPr>
        </p:nvGraphicFramePr>
        <p:xfrm>
          <a:off x="965673" y="1644321"/>
          <a:ext cx="9902955" cy="3887217"/>
        </p:xfrm>
        <a:graphic>
          <a:graphicData uri="http://schemas.openxmlformats.org/drawingml/2006/table">
            <a:tbl>
              <a:tblPr firstRow="1" bandRow="1">
                <a:tableStyleId>{21E4AEA4-8DFA-4A89-87EB-49C32662AFE0}</a:tableStyleId>
              </a:tblPr>
              <a:tblGrid>
                <a:gridCol w="1826731">
                  <a:extLst>
                    <a:ext uri="{9D8B030D-6E8A-4147-A177-3AD203B41FA5}">
                      <a16:colId xmlns:a16="http://schemas.microsoft.com/office/drawing/2014/main" val="505210117"/>
                    </a:ext>
                  </a:extLst>
                </a:gridCol>
                <a:gridCol w="1617226">
                  <a:extLst>
                    <a:ext uri="{9D8B030D-6E8A-4147-A177-3AD203B41FA5}">
                      <a16:colId xmlns:a16="http://schemas.microsoft.com/office/drawing/2014/main" val="1886461923"/>
                    </a:ext>
                  </a:extLst>
                </a:gridCol>
                <a:gridCol w="2854295">
                  <a:extLst>
                    <a:ext uri="{9D8B030D-6E8A-4147-A177-3AD203B41FA5}">
                      <a16:colId xmlns:a16="http://schemas.microsoft.com/office/drawing/2014/main" val="4284112031"/>
                    </a:ext>
                  </a:extLst>
                </a:gridCol>
                <a:gridCol w="2700471">
                  <a:extLst>
                    <a:ext uri="{9D8B030D-6E8A-4147-A177-3AD203B41FA5}">
                      <a16:colId xmlns:a16="http://schemas.microsoft.com/office/drawing/2014/main" val="2070994110"/>
                    </a:ext>
                  </a:extLst>
                </a:gridCol>
                <a:gridCol w="904232">
                  <a:extLst>
                    <a:ext uri="{9D8B030D-6E8A-4147-A177-3AD203B41FA5}">
                      <a16:colId xmlns:a16="http://schemas.microsoft.com/office/drawing/2014/main" val="1756637450"/>
                    </a:ext>
                  </a:extLst>
                </a:gridCol>
              </a:tblGrid>
              <a:tr h="518879">
                <a:tc>
                  <a:txBody>
                    <a:bodyPr/>
                    <a:lstStyle/>
                    <a:p>
                      <a:pPr marL="0" marR="0" fontAlgn="t">
                        <a:spcBef>
                          <a:spcPts val="0"/>
                        </a:spcBef>
                        <a:spcAft>
                          <a:spcPts val="0"/>
                        </a:spcAft>
                      </a:pPr>
                      <a:r>
                        <a:rPr lang="en-US" sz="1100" dirty="0">
                          <a:effectLst/>
                        </a:rPr>
                        <a:t>Existing User License</a:t>
                      </a:r>
                      <a:endParaRPr lang="en-US" sz="1100" dirty="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a:effectLst/>
                        </a:rPr>
                        <a:t>New User License</a:t>
                      </a:r>
                      <a:endParaRPr lang="en-US" sz="110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dirty="0">
                          <a:effectLst/>
                        </a:rPr>
                        <a:t>Offer Description</a:t>
                      </a:r>
                      <a:endParaRPr lang="en-US" sz="1100" dirty="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a:effectLst/>
                        </a:rPr>
                        <a:t>SKU Name</a:t>
                      </a:r>
                      <a:endParaRPr lang="en-US" sz="110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dirty="0">
                          <a:effectLst/>
                          <a:latin typeface="Segoe UI Semibold" panose="020B0702040204020203" pitchFamily="34" charset="0"/>
                        </a:rPr>
                        <a:t>SKU</a:t>
                      </a:r>
                    </a:p>
                  </a:txBody>
                  <a:tcPr marL="50800" marR="50800" marT="50800" marB="50800"/>
                </a:tc>
                <a:extLst>
                  <a:ext uri="{0D108BD9-81ED-4DB2-BD59-A6C34878D82A}">
                    <a16:rowId xmlns:a16="http://schemas.microsoft.com/office/drawing/2014/main" val="1529148321"/>
                  </a:ext>
                </a:extLst>
              </a:tr>
              <a:tr h="663886">
                <a:tc>
                  <a:txBody>
                    <a:bodyPr/>
                    <a:lstStyle/>
                    <a:p>
                      <a:pPr marL="0" marR="0" fontAlgn="t">
                        <a:spcBef>
                          <a:spcPts val="0"/>
                        </a:spcBef>
                        <a:spcAft>
                          <a:spcPts val="0"/>
                        </a:spcAft>
                      </a:pPr>
                      <a:r>
                        <a:rPr lang="en-US" sz="1100" dirty="0">
                          <a:effectLst/>
                        </a:rPr>
                        <a:t>Professional CAL</a:t>
                      </a:r>
                      <a:endParaRPr lang="en-US" sz="1100" dirty="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Dynamics 365 for Enterprise Plan 1</a:t>
                      </a:r>
                    </a:p>
                  </a:txBody>
                  <a:tcPr marL="50800" marR="50800" marT="50800" marB="50800"/>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Dyn365 Enterprise edition Plan 1 Add-on for CRM Pro User/Devices (qualified offer)</a:t>
                      </a:r>
                    </a:p>
                  </a:txBody>
                  <a:tcPr marL="50800" marR="50800" marT="50800" marB="50800"/>
                </a:tc>
                <a:tc>
                  <a:txBody>
                    <a:bodyPr/>
                    <a:lstStyle/>
                    <a:p>
                      <a:pPr marL="0" marR="0" fontAlgn="t">
                        <a:spcBef>
                          <a:spcPts val="0"/>
                        </a:spcBef>
                        <a:spcAft>
                          <a:spcPts val="0"/>
                        </a:spcAft>
                      </a:pPr>
                      <a:r>
                        <a:rPr lang="en-US" sz="1100">
                          <a:effectLst/>
                          <a:latin typeface="Segoe UI Semibold" panose="020B0702040204020203" pitchFamily="34" charset="0"/>
                          <a:cs typeface="Segoe UI Semibold" panose="020B0702040204020203" pitchFamily="34" charset="0"/>
                        </a:rPr>
                        <a:t>Dyn365E Plan1 AO GOVCON Shared Subs VL MVL Qlfd Offer Addon to CRM Pro</a:t>
                      </a:r>
                    </a:p>
                  </a:txBody>
                  <a:tcPr marL="50800" marR="50800" marT="50800" marB="50800"/>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EDG-00001</a:t>
                      </a:r>
                    </a:p>
                  </a:txBody>
                  <a:tcPr marL="50800" marR="50800" marT="50800" marB="50800"/>
                </a:tc>
                <a:extLst>
                  <a:ext uri="{0D108BD9-81ED-4DB2-BD59-A6C34878D82A}">
                    <a16:rowId xmlns:a16="http://schemas.microsoft.com/office/drawing/2014/main" val="466339008"/>
                  </a:ext>
                </a:extLst>
              </a:tr>
              <a:tr h="604520">
                <a:tc>
                  <a:txBody>
                    <a:bodyPr/>
                    <a:lstStyle/>
                    <a:p>
                      <a:pPr marL="0" marR="0" fontAlgn="t">
                        <a:spcBef>
                          <a:spcPts val="0"/>
                        </a:spcBef>
                        <a:spcAft>
                          <a:spcPts val="0"/>
                        </a:spcAft>
                      </a:pPr>
                      <a:r>
                        <a:rPr lang="en-US" sz="1100" dirty="0">
                          <a:effectLst/>
                        </a:rPr>
                        <a:t>Basic CAL</a:t>
                      </a:r>
                      <a:endParaRPr lang="en-US" sz="1100" dirty="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a:effectLst/>
                          <a:latin typeface="Segoe UI Semibold" panose="020B0702040204020203" pitchFamily="34" charset="0"/>
                          <a:cs typeface="Segoe UI Semibold" panose="020B0702040204020203" pitchFamily="34" charset="0"/>
                        </a:rPr>
                        <a:t>Dynamics 365 for Enterprise Plan 1</a:t>
                      </a:r>
                    </a:p>
                  </a:txBody>
                  <a:tcPr marL="50800" marR="50800" marT="50800" marB="50800"/>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Dyn365 Enterprise edition Plan 1 Add-on for CRM Basic User (qualified offer)</a:t>
                      </a:r>
                    </a:p>
                  </a:txBody>
                  <a:tcPr marL="50800" marR="50800" marT="50800" marB="50800"/>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Dyn365E Plan1 AO GOVCON Shared Subs VL MVL </a:t>
                      </a:r>
                      <a:r>
                        <a:rPr lang="en-US" sz="1100" dirty="0" err="1">
                          <a:effectLst/>
                          <a:latin typeface="Segoe UI Semibold" panose="020B0702040204020203" pitchFamily="34" charset="0"/>
                          <a:cs typeface="Segoe UI Semibold" panose="020B0702040204020203" pitchFamily="34" charset="0"/>
                        </a:rPr>
                        <a:t>Qlfd</a:t>
                      </a:r>
                      <a:r>
                        <a:rPr lang="en-US" sz="1100" dirty="0">
                          <a:effectLst/>
                          <a:latin typeface="Segoe UI Semibold" panose="020B0702040204020203" pitchFamily="34" charset="0"/>
                          <a:cs typeface="Segoe UI Semibold" panose="020B0702040204020203" pitchFamily="34" charset="0"/>
                        </a:rPr>
                        <a:t> Offer </a:t>
                      </a:r>
                      <a:r>
                        <a:rPr lang="en-US" sz="1100" dirty="0" err="1">
                          <a:effectLst/>
                          <a:latin typeface="Segoe UI Semibold" panose="020B0702040204020203" pitchFamily="34" charset="0"/>
                          <a:cs typeface="Segoe UI Semibold" panose="020B0702040204020203" pitchFamily="34" charset="0"/>
                        </a:rPr>
                        <a:t>Addon</a:t>
                      </a:r>
                      <a:r>
                        <a:rPr lang="en-US" sz="1100" dirty="0">
                          <a:effectLst/>
                          <a:latin typeface="Segoe UI Semibold" panose="020B0702040204020203" pitchFamily="34" charset="0"/>
                          <a:cs typeface="Segoe UI Semibold" panose="020B0702040204020203" pitchFamily="34" charset="0"/>
                        </a:rPr>
                        <a:t> to CRM Basic</a:t>
                      </a:r>
                    </a:p>
                  </a:txBody>
                  <a:tcPr marL="50800" marR="50800" marT="50800" marB="50800"/>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EDG-00002</a:t>
                      </a:r>
                    </a:p>
                  </a:txBody>
                  <a:tcPr marL="50800" marR="50800" marT="50800" marB="50800"/>
                </a:tc>
                <a:extLst>
                  <a:ext uri="{0D108BD9-81ED-4DB2-BD59-A6C34878D82A}">
                    <a16:rowId xmlns:a16="http://schemas.microsoft.com/office/drawing/2014/main" val="941976500"/>
                  </a:ext>
                </a:extLst>
              </a:tr>
              <a:tr h="663886">
                <a:tc>
                  <a:txBody>
                    <a:bodyPr/>
                    <a:lstStyle/>
                    <a:p>
                      <a:pPr marL="0" marR="0" fontAlgn="t">
                        <a:spcBef>
                          <a:spcPts val="0"/>
                        </a:spcBef>
                        <a:spcAft>
                          <a:spcPts val="0"/>
                        </a:spcAft>
                      </a:pPr>
                      <a:r>
                        <a:rPr lang="en-US" sz="1100" dirty="0">
                          <a:effectLst/>
                        </a:rPr>
                        <a:t>Basic CAL</a:t>
                      </a:r>
                      <a:endParaRPr lang="en-US" sz="1100" dirty="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a:effectLst/>
                        </a:rPr>
                        <a:t>Dynamics 365 for Sales</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a:effectLst/>
                        </a:rPr>
                        <a:t>Dyn365 for Sales add-on for CRM Basic (qualified offer)</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a:effectLst/>
                        </a:rPr>
                        <a:t>Dyn365EForSalesAddOnGOVCON ShrdSvr ALNG SubsVL MVL Qlfd AddOn toCRMBsc</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dirty="0">
                          <a:effectLst/>
                          <a:latin typeface="Segoe UI" panose="020B0502040204020203" pitchFamily="34" charset="0"/>
                        </a:rPr>
                        <a:t>EEM-00001</a:t>
                      </a:r>
                    </a:p>
                  </a:txBody>
                  <a:tcPr marL="50800" marR="50800" marT="50800" marB="50800"/>
                </a:tc>
                <a:extLst>
                  <a:ext uri="{0D108BD9-81ED-4DB2-BD59-A6C34878D82A}">
                    <a16:rowId xmlns:a16="http://schemas.microsoft.com/office/drawing/2014/main" val="4067456036"/>
                  </a:ext>
                </a:extLst>
              </a:tr>
              <a:tr h="663886">
                <a:tc>
                  <a:txBody>
                    <a:bodyPr/>
                    <a:lstStyle/>
                    <a:p>
                      <a:pPr marL="0" marR="0" fontAlgn="t">
                        <a:spcBef>
                          <a:spcPts val="0"/>
                        </a:spcBef>
                        <a:spcAft>
                          <a:spcPts val="0"/>
                        </a:spcAft>
                      </a:pPr>
                      <a:r>
                        <a:rPr lang="en-US" sz="1100">
                          <a:effectLst/>
                        </a:rPr>
                        <a:t>Basic CAL</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a:effectLst/>
                        </a:rPr>
                        <a:t>Dynamics 365 for Customer Service</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a:effectLst/>
                        </a:rPr>
                        <a:t>Dyn365 for Customer Service add-on for CRM Basic User/Devices (qualified offer)</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a:effectLst/>
                        </a:rPr>
                        <a:t>Dyn365EForCustServAddOnGOVCON ShrdSvr ALNG SubsVL Qlfd AddOn toCRMBsc</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dirty="0">
                          <a:effectLst/>
                          <a:latin typeface="Segoe UI" panose="020B0502040204020203" pitchFamily="34" charset="0"/>
                        </a:rPr>
                        <a:t>EFW-00001</a:t>
                      </a:r>
                    </a:p>
                  </a:txBody>
                  <a:tcPr marL="50800" marR="50800" marT="50800" marB="50800"/>
                </a:tc>
                <a:extLst>
                  <a:ext uri="{0D108BD9-81ED-4DB2-BD59-A6C34878D82A}">
                    <a16:rowId xmlns:a16="http://schemas.microsoft.com/office/drawing/2014/main" val="2913595098"/>
                  </a:ext>
                </a:extLst>
              </a:tr>
              <a:tr h="772160">
                <a:tc>
                  <a:txBody>
                    <a:bodyPr/>
                    <a:lstStyle/>
                    <a:p>
                      <a:pPr marL="0" marR="0" fontAlgn="t">
                        <a:spcBef>
                          <a:spcPts val="0"/>
                        </a:spcBef>
                        <a:spcAft>
                          <a:spcPts val="0"/>
                        </a:spcAft>
                      </a:pPr>
                      <a:r>
                        <a:rPr lang="en-US" sz="1100">
                          <a:effectLst/>
                        </a:rPr>
                        <a:t>Essential CAL</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a:effectLst/>
                        </a:rPr>
                        <a:t>Team Members</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a:effectLst/>
                        </a:rPr>
                        <a:t>Dyn365 for Team Members, Enterprise edition add-on from CRM Essential Users/Devices (Tier 1 price) (qualified offer)</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dirty="0">
                          <a:effectLst/>
                        </a:rPr>
                        <a:t>Dyn365EForTeamMemAddOnGOVCON ShrdSvr ALNG Qlfd AddOn toCRMEssntls</a:t>
                      </a:r>
                      <a:endParaRPr lang="en-US" sz="1100" dirty="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dirty="0">
                          <a:effectLst/>
                          <a:latin typeface="Segoe UI" panose="020B0502040204020203" pitchFamily="34" charset="0"/>
                        </a:rPr>
                        <a:t>EFM-00001</a:t>
                      </a:r>
                    </a:p>
                  </a:txBody>
                  <a:tcPr marL="50800" marR="50800" marT="50800" marB="50800"/>
                </a:tc>
                <a:extLst>
                  <a:ext uri="{0D108BD9-81ED-4DB2-BD59-A6C34878D82A}">
                    <a16:rowId xmlns:a16="http://schemas.microsoft.com/office/drawing/2014/main" val="4278441185"/>
                  </a:ext>
                </a:extLst>
              </a:tr>
            </a:tbl>
          </a:graphicData>
        </a:graphic>
      </p:graphicFrame>
    </p:spTree>
    <p:extLst>
      <p:ext uri="{BB962C8B-B14F-4D97-AF65-F5344CB8AC3E}">
        <p14:creationId xmlns:p14="http://schemas.microsoft.com/office/powerpoint/2010/main" val="339134183"/>
      </p:ext>
    </p:extLst>
  </p:cSld>
  <p:clrMapOvr>
    <a:masterClrMapping/>
  </p:clrMapOvr>
  <p:transition>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238" y="289511"/>
            <a:ext cx="10233543" cy="778713"/>
          </a:xfrm>
        </p:spPr>
        <p:txBody>
          <a:bodyPr/>
          <a:lstStyle/>
          <a:p>
            <a:r>
              <a:rPr lang="en-US" sz="2000" dirty="0"/>
              <a:t>CRM On-Premises Commercial/Corporate Utilizing Cloud Add-on SKU in MPSA</a:t>
            </a:r>
            <a:br>
              <a:rPr lang="en-US" sz="2000" dirty="0"/>
            </a:br>
            <a:r>
              <a:rPr lang="en-US" sz="2000" dirty="0"/>
              <a:t>To Dynamics 365 On-Premises</a:t>
            </a:r>
          </a:p>
        </p:txBody>
      </p:sp>
      <p:graphicFrame>
        <p:nvGraphicFramePr>
          <p:cNvPr id="7" name="Table 6"/>
          <p:cNvGraphicFramePr>
            <a:graphicFrameLocks noGrp="1"/>
          </p:cNvGraphicFramePr>
          <p:nvPr>
            <p:extLst>
              <p:ext uri="{D42A27DB-BD31-4B8C-83A1-F6EECF244321}">
                <p14:modId xmlns:p14="http://schemas.microsoft.com/office/powerpoint/2010/main" val="4274701247"/>
              </p:ext>
            </p:extLst>
          </p:nvPr>
        </p:nvGraphicFramePr>
        <p:xfrm>
          <a:off x="965673" y="1644321"/>
          <a:ext cx="7256063" cy="2320928"/>
        </p:xfrm>
        <a:graphic>
          <a:graphicData uri="http://schemas.openxmlformats.org/drawingml/2006/table">
            <a:tbl>
              <a:tblPr firstRow="1" bandRow="1">
                <a:tableStyleId>{21E4AEA4-8DFA-4A89-87EB-49C32662AFE0}</a:tableStyleId>
              </a:tblPr>
              <a:tblGrid>
                <a:gridCol w="1737334">
                  <a:extLst>
                    <a:ext uri="{9D8B030D-6E8A-4147-A177-3AD203B41FA5}">
                      <a16:colId xmlns:a16="http://schemas.microsoft.com/office/drawing/2014/main" val="505210117"/>
                    </a:ext>
                  </a:extLst>
                </a:gridCol>
                <a:gridCol w="2318329">
                  <a:extLst>
                    <a:ext uri="{9D8B030D-6E8A-4147-A177-3AD203B41FA5}">
                      <a16:colId xmlns:a16="http://schemas.microsoft.com/office/drawing/2014/main" val="1886461923"/>
                    </a:ext>
                  </a:extLst>
                </a:gridCol>
                <a:gridCol w="2194560">
                  <a:extLst>
                    <a:ext uri="{9D8B030D-6E8A-4147-A177-3AD203B41FA5}">
                      <a16:colId xmlns:a16="http://schemas.microsoft.com/office/drawing/2014/main" val="2070994110"/>
                    </a:ext>
                  </a:extLst>
                </a:gridCol>
                <a:gridCol w="1005840">
                  <a:extLst>
                    <a:ext uri="{9D8B030D-6E8A-4147-A177-3AD203B41FA5}">
                      <a16:colId xmlns:a16="http://schemas.microsoft.com/office/drawing/2014/main" val="3885801966"/>
                    </a:ext>
                  </a:extLst>
                </a:gridCol>
              </a:tblGrid>
              <a:tr h="492128">
                <a:tc>
                  <a:txBody>
                    <a:bodyPr/>
                    <a:lstStyle/>
                    <a:p>
                      <a:pPr marL="0" marR="0" fontAlgn="t">
                        <a:spcBef>
                          <a:spcPts val="0"/>
                        </a:spcBef>
                        <a:spcAft>
                          <a:spcPts val="0"/>
                        </a:spcAft>
                      </a:pPr>
                      <a:r>
                        <a:rPr lang="en-US" sz="1100" dirty="0">
                          <a:effectLst/>
                        </a:rPr>
                        <a:t>Existing User License</a:t>
                      </a:r>
                      <a:endParaRPr lang="en-US" sz="1100" dirty="0">
                        <a:effectLst/>
                        <a:latin typeface="Segoe UI Semibold" panose="020B0702040204020203" pitchFamily="34" charset="0"/>
                      </a:endParaRPr>
                    </a:p>
                  </a:txBody>
                  <a:tcPr marL="50800" marR="50800" marT="50800" marB="50800" anchor="ctr">
                    <a:solidFill>
                      <a:srgbClr val="DDE8FF"/>
                    </a:solidFill>
                  </a:tcPr>
                </a:tc>
                <a:tc>
                  <a:txBody>
                    <a:bodyPr/>
                    <a:lstStyle/>
                    <a:p>
                      <a:pPr marL="0" marR="0" fontAlgn="t">
                        <a:spcBef>
                          <a:spcPts val="0"/>
                        </a:spcBef>
                        <a:spcAft>
                          <a:spcPts val="0"/>
                        </a:spcAft>
                      </a:pPr>
                      <a:r>
                        <a:rPr lang="en-US" sz="1100" dirty="0">
                          <a:effectLst/>
                        </a:rPr>
                        <a:t>New User License</a:t>
                      </a:r>
                      <a:endParaRPr lang="en-US" sz="1100" dirty="0">
                        <a:effectLst/>
                        <a:latin typeface="Segoe UI Semibold" panose="020B0702040204020203" pitchFamily="34" charset="0"/>
                      </a:endParaRPr>
                    </a:p>
                  </a:txBody>
                  <a:tcPr marL="50800" marR="50800" marT="50800" marB="50800" anchor="ctr">
                    <a:solidFill>
                      <a:srgbClr val="DDE8FF"/>
                    </a:solidFill>
                  </a:tcPr>
                </a:tc>
                <a:tc>
                  <a:txBody>
                    <a:bodyPr/>
                    <a:lstStyle/>
                    <a:p>
                      <a:pPr marL="0" marR="0" fontAlgn="t">
                        <a:spcBef>
                          <a:spcPts val="0"/>
                        </a:spcBef>
                        <a:spcAft>
                          <a:spcPts val="0"/>
                        </a:spcAft>
                      </a:pPr>
                      <a:r>
                        <a:rPr lang="en-US" sz="1100" dirty="0">
                          <a:effectLst/>
                        </a:rPr>
                        <a:t>Item Edition</a:t>
                      </a:r>
                      <a:endParaRPr lang="en-US" sz="1100" dirty="0">
                        <a:effectLst/>
                        <a:latin typeface="Segoe UI Semibold" panose="020B0702040204020203" pitchFamily="34" charset="0"/>
                      </a:endParaRPr>
                    </a:p>
                  </a:txBody>
                  <a:tcPr marL="50800" marR="50800" marT="50800" marB="50800" anchor="ctr">
                    <a:solidFill>
                      <a:srgbClr val="DDE8FF"/>
                    </a:solidFill>
                  </a:tcPr>
                </a:tc>
                <a:tc>
                  <a:txBody>
                    <a:bodyPr/>
                    <a:lstStyle/>
                    <a:p>
                      <a:pPr marL="0" marR="0" fontAlgn="t">
                        <a:spcBef>
                          <a:spcPts val="0"/>
                        </a:spcBef>
                        <a:spcAft>
                          <a:spcPts val="0"/>
                        </a:spcAft>
                      </a:pPr>
                      <a:r>
                        <a:rPr lang="en-US" sz="1100" dirty="0">
                          <a:effectLst/>
                          <a:latin typeface="Segoe UI Semibold" panose="020B0702040204020203" pitchFamily="34" charset="0"/>
                        </a:rPr>
                        <a:t>Item Number</a:t>
                      </a:r>
                    </a:p>
                  </a:txBody>
                  <a:tcPr marL="50800" marR="50800" marT="50800" marB="50800" anchor="ctr">
                    <a:solidFill>
                      <a:srgbClr val="DDE8FF"/>
                    </a:solidFill>
                  </a:tcPr>
                </a:tc>
                <a:extLst>
                  <a:ext uri="{0D108BD9-81ED-4DB2-BD59-A6C34878D82A}">
                    <a16:rowId xmlns:a16="http://schemas.microsoft.com/office/drawing/2014/main" val="1529148321"/>
                  </a:ext>
                </a:extLst>
              </a:tr>
              <a:tr h="365760">
                <a:tc>
                  <a:txBody>
                    <a:bodyPr/>
                    <a:lstStyle/>
                    <a:p>
                      <a:pPr marL="0" marR="0" fontAlgn="t">
                        <a:spcBef>
                          <a:spcPts val="0"/>
                        </a:spcBef>
                        <a:spcAft>
                          <a:spcPts val="0"/>
                        </a:spcAft>
                      </a:pPr>
                      <a:r>
                        <a:rPr lang="en-US" sz="1100" dirty="0">
                          <a:effectLst/>
                        </a:rPr>
                        <a:t>Professional CAL</a:t>
                      </a:r>
                      <a:endParaRPr lang="en-US" sz="1100" dirty="0">
                        <a:effectLst/>
                        <a:latin typeface="Segoe UI" panose="020B0502040204020203" pitchFamily="34" charset="0"/>
                      </a:endParaRPr>
                    </a:p>
                  </a:txBody>
                  <a:tcPr marL="50800" marR="50800" marT="50800" marB="50800">
                    <a:solidFill>
                      <a:srgbClr val="DDE8F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Dynamics 365 for Enterprise Plan 1</a:t>
                      </a:r>
                    </a:p>
                  </a:txBody>
                  <a:tcPr marL="50800" marR="50800" marT="50800" marB="50800">
                    <a:solidFill>
                      <a:srgbClr val="DDE8F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Plan 1 to </a:t>
                      </a:r>
                      <a:r>
                        <a:rPr lang="en-US" sz="1100" dirty="0" err="1">
                          <a:effectLst/>
                          <a:latin typeface="Segoe UI Semibold" panose="020B0702040204020203" pitchFamily="34" charset="0"/>
                          <a:cs typeface="Segoe UI Semibold" panose="020B0702040204020203" pitchFamily="34" charset="0"/>
                        </a:rPr>
                        <a:t>CRMPro</a:t>
                      </a:r>
                      <a:r>
                        <a:rPr lang="en-US" sz="1100" dirty="0">
                          <a:effectLst/>
                          <a:latin typeface="Segoe UI Semibold" panose="020B0702040204020203" pitchFamily="34" charset="0"/>
                          <a:cs typeface="Segoe UI Semibold" panose="020B0702040204020203" pitchFamily="34" charset="0"/>
                        </a:rPr>
                        <a:t> </a:t>
                      </a:r>
                      <a:r>
                        <a:rPr lang="en-US" sz="1100" dirty="0" err="1">
                          <a:effectLst/>
                          <a:latin typeface="Segoe UI Semibold" panose="020B0702040204020203" pitchFamily="34" charset="0"/>
                          <a:cs typeface="Segoe UI Semibold" panose="020B0702040204020203" pitchFamily="34" charset="0"/>
                        </a:rPr>
                        <a:t>qlfd</a:t>
                      </a:r>
                      <a:endParaRPr lang="en-US" sz="1100" dirty="0">
                        <a:effectLst/>
                        <a:latin typeface="Segoe UI Semibold" panose="020B0702040204020203" pitchFamily="34" charset="0"/>
                        <a:cs typeface="Segoe UI Semibold" panose="020B0702040204020203" pitchFamily="34" charset="0"/>
                      </a:endParaRPr>
                    </a:p>
                  </a:txBody>
                  <a:tcPr marL="50800" marR="50800" marT="50800" marB="50800">
                    <a:solidFill>
                      <a:srgbClr val="DDE8F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AAA-31075</a:t>
                      </a:r>
                    </a:p>
                  </a:txBody>
                  <a:tcPr marL="50800" marR="50800" marT="50800" marB="50800">
                    <a:solidFill>
                      <a:srgbClr val="DDE8FF"/>
                    </a:solidFill>
                  </a:tcPr>
                </a:tc>
                <a:extLst>
                  <a:ext uri="{0D108BD9-81ED-4DB2-BD59-A6C34878D82A}">
                    <a16:rowId xmlns:a16="http://schemas.microsoft.com/office/drawing/2014/main" val="466339008"/>
                  </a:ext>
                </a:extLst>
              </a:tr>
              <a:tr h="365760">
                <a:tc>
                  <a:txBody>
                    <a:bodyPr/>
                    <a:lstStyle/>
                    <a:p>
                      <a:pPr marL="0" marR="0" fontAlgn="t">
                        <a:spcBef>
                          <a:spcPts val="0"/>
                        </a:spcBef>
                        <a:spcAft>
                          <a:spcPts val="0"/>
                        </a:spcAft>
                      </a:pPr>
                      <a:r>
                        <a:rPr lang="en-US" sz="1100" dirty="0">
                          <a:effectLst/>
                        </a:rPr>
                        <a:t>Basic CAL</a:t>
                      </a:r>
                      <a:endParaRPr lang="en-US" sz="1100" dirty="0">
                        <a:effectLst/>
                        <a:latin typeface="Segoe UI" panose="020B0502040204020203" pitchFamily="34" charset="0"/>
                      </a:endParaRPr>
                    </a:p>
                  </a:txBody>
                  <a:tcPr marL="50800" marR="50800" marT="50800" marB="50800">
                    <a:solidFill>
                      <a:srgbClr val="DDE8FF"/>
                    </a:solidFill>
                  </a:tcPr>
                </a:tc>
                <a:tc>
                  <a:txBody>
                    <a:bodyPr/>
                    <a:lstStyle/>
                    <a:p>
                      <a:pPr marL="0" marR="0" fontAlgn="t">
                        <a:spcBef>
                          <a:spcPts val="0"/>
                        </a:spcBef>
                        <a:spcAft>
                          <a:spcPts val="0"/>
                        </a:spcAft>
                      </a:pPr>
                      <a:r>
                        <a:rPr lang="en-US" sz="1100">
                          <a:effectLst/>
                          <a:latin typeface="Segoe UI Semibold" panose="020B0702040204020203" pitchFamily="34" charset="0"/>
                          <a:cs typeface="Segoe UI Semibold" panose="020B0702040204020203" pitchFamily="34" charset="0"/>
                        </a:rPr>
                        <a:t>Dynamics 365 for Enterprise Plan 1</a:t>
                      </a:r>
                    </a:p>
                  </a:txBody>
                  <a:tcPr marL="50800" marR="50800" marT="50800" marB="50800">
                    <a:solidFill>
                      <a:srgbClr val="DDE8F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Plan 1 to </a:t>
                      </a:r>
                      <a:r>
                        <a:rPr lang="en-US" sz="1100" dirty="0" err="1">
                          <a:effectLst/>
                          <a:latin typeface="Segoe UI Semibold" panose="020B0702040204020203" pitchFamily="34" charset="0"/>
                          <a:cs typeface="Segoe UI Semibold" panose="020B0702040204020203" pitchFamily="34" charset="0"/>
                        </a:rPr>
                        <a:t>CRMBsc</a:t>
                      </a:r>
                      <a:r>
                        <a:rPr lang="en-US" sz="1100" dirty="0">
                          <a:effectLst/>
                          <a:latin typeface="Segoe UI Semibold" panose="020B0702040204020203" pitchFamily="34" charset="0"/>
                          <a:cs typeface="Segoe UI Semibold" panose="020B0702040204020203" pitchFamily="34" charset="0"/>
                        </a:rPr>
                        <a:t> </a:t>
                      </a:r>
                      <a:r>
                        <a:rPr lang="en-US" sz="1100" dirty="0" err="1">
                          <a:effectLst/>
                          <a:latin typeface="Segoe UI Semibold" panose="020B0702040204020203" pitchFamily="34" charset="0"/>
                          <a:cs typeface="Segoe UI Semibold" panose="020B0702040204020203" pitchFamily="34" charset="0"/>
                        </a:rPr>
                        <a:t>qlfd</a:t>
                      </a:r>
                      <a:endParaRPr lang="en-US" sz="1100" dirty="0">
                        <a:effectLst/>
                        <a:latin typeface="Segoe UI Semibold" panose="020B0702040204020203" pitchFamily="34" charset="0"/>
                        <a:cs typeface="Segoe UI Semibold" panose="020B0702040204020203" pitchFamily="34" charset="0"/>
                      </a:endParaRPr>
                    </a:p>
                  </a:txBody>
                  <a:tcPr marL="50800" marR="50800" marT="50800" marB="50800">
                    <a:solidFill>
                      <a:srgbClr val="DDE8F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AAA-31073</a:t>
                      </a:r>
                    </a:p>
                  </a:txBody>
                  <a:tcPr marL="50800" marR="50800" marT="50800" marB="50800">
                    <a:solidFill>
                      <a:srgbClr val="DDE8FF"/>
                    </a:solidFill>
                  </a:tcPr>
                </a:tc>
                <a:extLst>
                  <a:ext uri="{0D108BD9-81ED-4DB2-BD59-A6C34878D82A}">
                    <a16:rowId xmlns:a16="http://schemas.microsoft.com/office/drawing/2014/main" val="941976500"/>
                  </a:ext>
                </a:extLst>
              </a:tr>
              <a:tr h="365760">
                <a:tc>
                  <a:txBody>
                    <a:bodyPr/>
                    <a:lstStyle/>
                    <a:p>
                      <a:pPr marL="0" marR="0" fontAlgn="t">
                        <a:spcBef>
                          <a:spcPts val="0"/>
                        </a:spcBef>
                        <a:spcAft>
                          <a:spcPts val="0"/>
                        </a:spcAft>
                      </a:pPr>
                      <a:r>
                        <a:rPr lang="en-US" sz="1100" dirty="0">
                          <a:effectLst/>
                        </a:rPr>
                        <a:t>Basic CAL</a:t>
                      </a:r>
                      <a:endParaRPr lang="en-US" sz="1100" dirty="0">
                        <a:effectLst/>
                        <a:latin typeface="Segoe UI" panose="020B0502040204020203" pitchFamily="34" charset="0"/>
                      </a:endParaRPr>
                    </a:p>
                  </a:txBody>
                  <a:tcPr marL="50800" marR="50800" marT="50800" marB="50800">
                    <a:solidFill>
                      <a:srgbClr val="DDE8FF"/>
                    </a:solidFill>
                  </a:tcPr>
                </a:tc>
                <a:tc>
                  <a:txBody>
                    <a:bodyPr/>
                    <a:lstStyle/>
                    <a:p>
                      <a:pPr marL="0" marR="0" fontAlgn="t">
                        <a:spcBef>
                          <a:spcPts val="0"/>
                        </a:spcBef>
                        <a:spcAft>
                          <a:spcPts val="0"/>
                        </a:spcAft>
                      </a:pPr>
                      <a:r>
                        <a:rPr lang="en-US" sz="1100">
                          <a:effectLst/>
                        </a:rPr>
                        <a:t>Dynamics 365 for Sales</a:t>
                      </a:r>
                      <a:endParaRPr lang="en-US" sz="1100">
                        <a:effectLst/>
                        <a:latin typeface="Segoe UI" panose="020B0502040204020203" pitchFamily="34" charset="0"/>
                      </a:endParaRPr>
                    </a:p>
                  </a:txBody>
                  <a:tcPr marL="50800" marR="50800" marT="50800" marB="50800">
                    <a:solidFill>
                      <a:srgbClr val="DDE8FF"/>
                    </a:solidFill>
                  </a:tcPr>
                </a:tc>
                <a:tc>
                  <a:txBody>
                    <a:bodyPr/>
                    <a:lstStyle/>
                    <a:p>
                      <a:pPr marL="0" marR="0" fontAlgn="t">
                        <a:spcBef>
                          <a:spcPts val="0"/>
                        </a:spcBef>
                        <a:spcAft>
                          <a:spcPts val="0"/>
                        </a:spcAft>
                      </a:pPr>
                      <a:r>
                        <a:rPr lang="en-US" sz="1100" dirty="0">
                          <a:effectLst/>
                        </a:rPr>
                        <a:t>for Sales to </a:t>
                      </a:r>
                      <a:r>
                        <a:rPr lang="en-US" sz="1100" dirty="0" err="1">
                          <a:effectLst/>
                        </a:rPr>
                        <a:t>CRMBsc</a:t>
                      </a:r>
                      <a:r>
                        <a:rPr lang="en-US" sz="1100" dirty="0">
                          <a:effectLst/>
                        </a:rPr>
                        <a:t> </a:t>
                      </a:r>
                      <a:r>
                        <a:rPr lang="en-US" sz="1100" dirty="0" err="1">
                          <a:effectLst/>
                        </a:rPr>
                        <a:t>qlfd</a:t>
                      </a:r>
                      <a:endParaRPr lang="en-US" sz="1100" dirty="0">
                        <a:effectLst/>
                        <a:latin typeface="Segoe UI" panose="020B0502040204020203" pitchFamily="34" charset="0"/>
                      </a:endParaRPr>
                    </a:p>
                  </a:txBody>
                  <a:tcPr marL="50800" marR="50800" marT="50800" marB="50800">
                    <a:solidFill>
                      <a:srgbClr val="DDE8FF"/>
                    </a:solidFill>
                  </a:tcPr>
                </a:tc>
                <a:tc>
                  <a:txBody>
                    <a:bodyPr/>
                    <a:lstStyle/>
                    <a:p>
                      <a:pPr marL="0" marR="0" fontAlgn="t">
                        <a:spcBef>
                          <a:spcPts val="0"/>
                        </a:spcBef>
                        <a:spcAft>
                          <a:spcPts val="0"/>
                        </a:spcAft>
                      </a:pPr>
                      <a:r>
                        <a:rPr lang="en-US" sz="1100" dirty="0">
                          <a:effectLst/>
                          <a:latin typeface="Segoe UI" panose="020B0502040204020203" pitchFamily="34" charset="0"/>
                        </a:rPr>
                        <a:t>AAA-31093</a:t>
                      </a:r>
                    </a:p>
                  </a:txBody>
                  <a:tcPr marL="50800" marR="50800" marT="50800" marB="50800">
                    <a:solidFill>
                      <a:srgbClr val="DDE8FF"/>
                    </a:solidFill>
                  </a:tcPr>
                </a:tc>
                <a:extLst>
                  <a:ext uri="{0D108BD9-81ED-4DB2-BD59-A6C34878D82A}">
                    <a16:rowId xmlns:a16="http://schemas.microsoft.com/office/drawing/2014/main" val="4067456036"/>
                  </a:ext>
                </a:extLst>
              </a:tr>
              <a:tr h="365760">
                <a:tc>
                  <a:txBody>
                    <a:bodyPr/>
                    <a:lstStyle/>
                    <a:p>
                      <a:pPr marL="0" marR="0" fontAlgn="t">
                        <a:spcBef>
                          <a:spcPts val="0"/>
                        </a:spcBef>
                        <a:spcAft>
                          <a:spcPts val="0"/>
                        </a:spcAft>
                      </a:pPr>
                      <a:r>
                        <a:rPr lang="en-US" sz="1100">
                          <a:effectLst/>
                        </a:rPr>
                        <a:t>Basic CAL</a:t>
                      </a:r>
                      <a:endParaRPr lang="en-US" sz="1100">
                        <a:effectLst/>
                        <a:latin typeface="Segoe UI" panose="020B0502040204020203" pitchFamily="34" charset="0"/>
                      </a:endParaRPr>
                    </a:p>
                  </a:txBody>
                  <a:tcPr marL="50800" marR="50800" marT="50800" marB="50800">
                    <a:solidFill>
                      <a:srgbClr val="DDE8FF"/>
                    </a:solidFill>
                  </a:tcPr>
                </a:tc>
                <a:tc>
                  <a:txBody>
                    <a:bodyPr/>
                    <a:lstStyle/>
                    <a:p>
                      <a:pPr marL="0" marR="0" fontAlgn="t">
                        <a:spcBef>
                          <a:spcPts val="0"/>
                        </a:spcBef>
                        <a:spcAft>
                          <a:spcPts val="0"/>
                        </a:spcAft>
                      </a:pPr>
                      <a:r>
                        <a:rPr lang="en-US" sz="1100">
                          <a:effectLst/>
                        </a:rPr>
                        <a:t>Dynamics 365 for Customer Service</a:t>
                      </a:r>
                      <a:endParaRPr lang="en-US" sz="1100">
                        <a:effectLst/>
                        <a:latin typeface="Segoe UI" panose="020B0502040204020203" pitchFamily="34" charset="0"/>
                      </a:endParaRPr>
                    </a:p>
                  </a:txBody>
                  <a:tcPr marL="50800" marR="50800" marT="50800" marB="50800">
                    <a:solidFill>
                      <a:srgbClr val="DDE8FF"/>
                    </a:solidFill>
                  </a:tcPr>
                </a:tc>
                <a:tc>
                  <a:txBody>
                    <a:bodyPr/>
                    <a:lstStyle/>
                    <a:p>
                      <a:pPr marL="0" marR="0" fontAlgn="t">
                        <a:spcBef>
                          <a:spcPts val="0"/>
                        </a:spcBef>
                        <a:spcAft>
                          <a:spcPts val="0"/>
                        </a:spcAft>
                      </a:pPr>
                      <a:r>
                        <a:rPr lang="en-US" sz="1100" dirty="0">
                          <a:effectLst/>
                        </a:rPr>
                        <a:t>for </a:t>
                      </a:r>
                      <a:r>
                        <a:rPr lang="en-US" sz="1100" dirty="0" err="1">
                          <a:effectLst/>
                        </a:rPr>
                        <a:t>CustSvc</a:t>
                      </a:r>
                      <a:r>
                        <a:rPr lang="en-US" sz="1100" dirty="0">
                          <a:effectLst/>
                        </a:rPr>
                        <a:t> to </a:t>
                      </a:r>
                      <a:r>
                        <a:rPr lang="en-US" sz="1100" dirty="0" err="1">
                          <a:effectLst/>
                        </a:rPr>
                        <a:t>CRMBsc</a:t>
                      </a:r>
                      <a:r>
                        <a:rPr lang="en-US" sz="1100" dirty="0">
                          <a:effectLst/>
                        </a:rPr>
                        <a:t> </a:t>
                      </a:r>
                      <a:r>
                        <a:rPr lang="en-US" sz="1100" dirty="0" err="1">
                          <a:effectLst/>
                        </a:rPr>
                        <a:t>qlfd</a:t>
                      </a:r>
                      <a:endParaRPr lang="en-US" sz="1100" dirty="0">
                        <a:effectLst/>
                        <a:latin typeface="Segoe UI" panose="020B0502040204020203" pitchFamily="34" charset="0"/>
                      </a:endParaRPr>
                    </a:p>
                  </a:txBody>
                  <a:tcPr marL="50800" marR="50800" marT="50800" marB="50800">
                    <a:solidFill>
                      <a:srgbClr val="DDE8FF"/>
                    </a:solidFill>
                  </a:tcPr>
                </a:tc>
                <a:tc>
                  <a:txBody>
                    <a:bodyPr/>
                    <a:lstStyle/>
                    <a:p>
                      <a:pPr marL="0" marR="0" fontAlgn="t">
                        <a:spcBef>
                          <a:spcPts val="0"/>
                        </a:spcBef>
                        <a:spcAft>
                          <a:spcPts val="0"/>
                        </a:spcAft>
                      </a:pPr>
                      <a:r>
                        <a:rPr lang="en-US" sz="1100" dirty="0">
                          <a:effectLst/>
                          <a:latin typeface="Segoe UI" panose="020B0502040204020203" pitchFamily="34" charset="0"/>
                        </a:rPr>
                        <a:t>AAA-31041</a:t>
                      </a:r>
                    </a:p>
                  </a:txBody>
                  <a:tcPr marL="50800" marR="50800" marT="50800" marB="50800">
                    <a:solidFill>
                      <a:srgbClr val="DDE8FF"/>
                    </a:solidFill>
                  </a:tcPr>
                </a:tc>
                <a:extLst>
                  <a:ext uri="{0D108BD9-81ED-4DB2-BD59-A6C34878D82A}">
                    <a16:rowId xmlns:a16="http://schemas.microsoft.com/office/drawing/2014/main" val="2913595098"/>
                  </a:ext>
                </a:extLst>
              </a:tr>
              <a:tr h="365760">
                <a:tc>
                  <a:txBody>
                    <a:bodyPr/>
                    <a:lstStyle/>
                    <a:p>
                      <a:pPr marL="0" marR="0" fontAlgn="t">
                        <a:spcBef>
                          <a:spcPts val="0"/>
                        </a:spcBef>
                        <a:spcAft>
                          <a:spcPts val="0"/>
                        </a:spcAft>
                      </a:pPr>
                      <a:r>
                        <a:rPr lang="en-US" sz="1100">
                          <a:effectLst/>
                        </a:rPr>
                        <a:t>Essential CAL</a:t>
                      </a:r>
                      <a:endParaRPr lang="en-US" sz="1100">
                        <a:effectLst/>
                        <a:latin typeface="Segoe UI" panose="020B0502040204020203" pitchFamily="34" charset="0"/>
                      </a:endParaRPr>
                    </a:p>
                  </a:txBody>
                  <a:tcPr marL="50800" marR="50800" marT="50800" marB="50800">
                    <a:solidFill>
                      <a:srgbClr val="DDE8FF"/>
                    </a:solidFill>
                  </a:tcPr>
                </a:tc>
                <a:tc>
                  <a:txBody>
                    <a:bodyPr/>
                    <a:lstStyle/>
                    <a:p>
                      <a:pPr marL="0" marR="0" fontAlgn="t">
                        <a:spcBef>
                          <a:spcPts val="0"/>
                        </a:spcBef>
                        <a:spcAft>
                          <a:spcPts val="0"/>
                        </a:spcAft>
                      </a:pPr>
                      <a:r>
                        <a:rPr lang="en-US" sz="1100">
                          <a:effectLst/>
                        </a:rPr>
                        <a:t>Team Members</a:t>
                      </a:r>
                      <a:endParaRPr lang="en-US" sz="1100">
                        <a:effectLst/>
                        <a:latin typeface="Segoe UI" panose="020B0502040204020203" pitchFamily="34" charset="0"/>
                      </a:endParaRPr>
                    </a:p>
                  </a:txBody>
                  <a:tcPr marL="50800" marR="50800" marT="50800" marB="50800">
                    <a:solidFill>
                      <a:srgbClr val="DDE8FF"/>
                    </a:solidFill>
                  </a:tcPr>
                </a:tc>
                <a:tc>
                  <a:txBody>
                    <a:bodyPr/>
                    <a:lstStyle/>
                    <a:p>
                      <a:pPr marL="0" marR="0" fontAlgn="t">
                        <a:spcBef>
                          <a:spcPts val="0"/>
                        </a:spcBef>
                        <a:spcAft>
                          <a:spcPts val="0"/>
                        </a:spcAft>
                      </a:pPr>
                      <a:r>
                        <a:rPr lang="en-US" sz="1100" dirty="0" err="1">
                          <a:effectLst/>
                        </a:rPr>
                        <a:t>forTeamMbr</a:t>
                      </a:r>
                      <a:r>
                        <a:rPr lang="en-US" sz="1100" dirty="0">
                          <a:effectLst/>
                        </a:rPr>
                        <a:t> </a:t>
                      </a:r>
                      <a:r>
                        <a:rPr lang="en-US" sz="1100" dirty="0" err="1">
                          <a:effectLst/>
                        </a:rPr>
                        <a:t>toCRMEsstn</a:t>
                      </a:r>
                      <a:r>
                        <a:rPr lang="en-US" sz="1100" dirty="0">
                          <a:effectLst/>
                        </a:rPr>
                        <a:t> </a:t>
                      </a:r>
                      <a:r>
                        <a:rPr lang="en-US" sz="1100" dirty="0" err="1">
                          <a:effectLst/>
                        </a:rPr>
                        <a:t>qlfd</a:t>
                      </a:r>
                      <a:endParaRPr lang="en-US" sz="1100" dirty="0">
                        <a:effectLst/>
                      </a:endParaRPr>
                    </a:p>
                  </a:txBody>
                  <a:tcPr marL="50800" marR="50800" marT="50800" marB="50800">
                    <a:solidFill>
                      <a:srgbClr val="DDE8FF"/>
                    </a:solidFill>
                  </a:tcPr>
                </a:tc>
                <a:tc>
                  <a:txBody>
                    <a:bodyPr/>
                    <a:lstStyle/>
                    <a:p>
                      <a:pPr marL="0" marR="0" fontAlgn="t">
                        <a:spcBef>
                          <a:spcPts val="0"/>
                        </a:spcBef>
                        <a:spcAft>
                          <a:spcPts val="0"/>
                        </a:spcAft>
                      </a:pPr>
                      <a:r>
                        <a:rPr lang="en-US" sz="1100" dirty="0">
                          <a:effectLst/>
                          <a:latin typeface="Segoe UI" panose="020B0502040204020203" pitchFamily="34" charset="0"/>
                        </a:rPr>
                        <a:t>AAA-31107</a:t>
                      </a:r>
                    </a:p>
                  </a:txBody>
                  <a:tcPr marL="50800" marR="50800" marT="50800" marB="50800">
                    <a:solidFill>
                      <a:srgbClr val="DDE8FF"/>
                    </a:solidFill>
                  </a:tcPr>
                </a:tc>
                <a:extLst>
                  <a:ext uri="{0D108BD9-81ED-4DB2-BD59-A6C34878D82A}">
                    <a16:rowId xmlns:a16="http://schemas.microsoft.com/office/drawing/2014/main" val="4278441185"/>
                  </a:ext>
                </a:extLst>
              </a:tr>
            </a:tbl>
          </a:graphicData>
        </a:graphic>
      </p:graphicFrame>
    </p:spTree>
    <p:extLst>
      <p:ext uri="{BB962C8B-B14F-4D97-AF65-F5344CB8AC3E}">
        <p14:creationId xmlns:p14="http://schemas.microsoft.com/office/powerpoint/2010/main" val="3776876160"/>
      </p:ext>
    </p:extLst>
  </p:cSld>
  <p:clrMapOvr>
    <a:masterClrMapping/>
  </p:clrMapOvr>
  <p:transition>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238" y="289511"/>
            <a:ext cx="10233543" cy="778713"/>
          </a:xfrm>
        </p:spPr>
        <p:txBody>
          <a:bodyPr/>
          <a:lstStyle/>
          <a:p>
            <a:r>
              <a:rPr lang="en-US" sz="2000" dirty="0"/>
              <a:t>CRM On-Premises Academic Utilizing Cloud Add-on SKU in MPSA</a:t>
            </a:r>
            <a:br>
              <a:rPr lang="en-US" sz="2000" dirty="0"/>
            </a:br>
            <a:r>
              <a:rPr lang="en-US" sz="2000" dirty="0"/>
              <a:t>To Dynamics 365 On-Premises</a:t>
            </a:r>
          </a:p>
        </p:txBody>
      </p:sp>
      <p:graphicFrame>
        <p:nvGraphicFramePr>
          <p:cNvPr id="7" name="Table 6"/>
          <p:cNvGraphicFramePr>
            <a:graphicFrameLocks noGrp="1"/>
          </p:cNvGraphicFramePr>
          <p:nvPr>
            <p:extLst>
              <p:ext uri="{D42A27DB-BD31-4B8C-83A1-F6EECF244321}">
                <p14:modId xmlns:p14="http://schemas.microsoft.com/office/powerpoint/2010/main" val="2266029811"/>
              </p:ext>
            </p:extLst>
          </p:nvPr>
        </p:nvGraphicFramePr>
        <p:xfrm>
          <a:off x="965673" y="1644321"/>
          <a:ext cx="7256063" cy="2320928"/>
        </p:xfrm>
        <a:graphic>
          <a:graphicData uri="http://schemas.openxmlformats.org/drawingml/2006/table">
            <a:tbl>
              <a:tblPr firstRow="1" bandRow="1">
                <a:tableStyleId>{21E4AEA4-8DFA-4A89-87EB-49C32662AFE0}</a:tableStyleId>
              </a:tblPr>
              <a:tblGrid>
                <a:gridCol w="1737334">
                  <a:extLst>
                    <a:ext uri="{9D8B030D-6E8A-4147-A177-3AD203B41FA5}">
                      <a16:colId xmlns:a16="http://schemas.microsoft.com/office/drawing/2014/main" val="505210117"/>
                    </a:ext>
                  </a:extLst>
                </a:gridCol>
                <a:gridCol w="2318329">
                  <a:extLst>
                    <a:ext uri="{9D8B030D-6E8A-4147-A177-3AD203B41FA5}">
                      <a16:colId xmlns:a16="http://schemas.microsoft.com/office/drawing/2014/main" val="1886461923"/>
                    </a:ext>
                  </a:extLst>
                </a:gridCol>
                <a:gridCol w="2194560">
                  <a:extLst>
                    <a:ext uri="{9D8B030D-6E8A-4147-A177-3AD203B41FA5}">
                      <a16:colId xmlns:a16="http://schemas.microsoft.com/office/drawing/2014/main" val="2070994110"/>
                    </a:ext>
                  </a:extLst>
                </a:gridCol>
                <a:gridCol w="1005840">
                  <a:extLst>
                    <a:ext uri="{9D8B030D-6E8A-4147-A177-3AD203B41FA5}">
                      <a16:colId xmlns:a16="http://schemas.microsoft.com/office/drawing/2014/main" val="3885801966"/>
                    </a:ext>
                  </a:extLst>
                </a:gridCol>
              </a:tblGrid>
              <a:tr h="492128">
                <a:tc>
                  <a:txBody>
                    <a:bodyPr/>
                    <a:lstStyle/>
                    <a:p>
                      <a:pPr marL="0" marR="0" fontAlgn="t">
                        <a:spcBef>
                          <a:spcPts val="0"/>
                        </a:spcBef>
                        <a:spcAft>
                          <a:spcPts val="0"/>
                        </a:spcAft>
                      </a:pPr>
                      <a:r>
                        <a:rPr lang="en-US" sz="1100" dirty="0">
                          <a:effectLst/>
                        </a:rPr>
                        <a:t>Existing User License</a:t>
                      </a:r>
                      <a:endParaRPr lang="en-US" sz="1100" dirty="0">
                        <a:effectLst/>
                        <a:latin typeface="Segoe UI Semibold" panose="020B0702040204020203" pitchFamily="34" charset="0"/>
                      </a:endParaRPr>
                    </a:p>
                  </a:txBody>
                  <a:tcPr marL="50800" marR="50800" marT="50800" marB="50800" anchor="ctr">
                    <a:solidFill>
                      <a:srgbClr val="DDE8FF"/>
                    </a:solidFill>
                  </a:tcPr>
                </a:tc>
                <a:tc>
                  <a:txBody>
                    <a:bodyPr/>
                    <a:lstStyle/>
                    <a:p>
                      <a:pPr marL="0" marR="0" fontAlgn="t">
                        <a:spcBef>
                          <a:spcPts val="0"/>
                        </a:spcBef>
                        <a:spcAft>
                          <a:spcPts val="0"/>
                        </a:spcAft>
                      </a:pPr>
                      <a:r>
                        <a:rPr lang="en-US" sz="1100" dirty="0">
                          <a:effectLst/>
                        </a:rPr>
                        <a:t>New User License</a:t>
                      </a:r>
                      <a:endParaRPr lang="en-US" sz="1100" dirty="0">
                        <a:effectLst/>
                        <a:latin typeface="Segoe UI Semibold" panose="020B0702040204020203" pitchFamily="34" charset="0"/>
                      </a:endParaRPr>
                    </a:p>
                  </a:txBody>
                  <a:tcPr marL="50800" marR="50800" marT="50800" marB="50800" anchor="ctr">
                    <a:solidFill>
                      <a:srgbClr val="DDE8FF"/>
                    </a:solidFill>
                  </a:tcPr>
                </a:tc>
                <a:tc>
                  <a:txBody>
                    <a:bodyPr/>
                    <a:lstStyle/>
                    <a:p>
                      <a:pPr marL="0" marR="0" fontAlgn="t">
                        <a:spcBef>
                          <a:spcPts val="0"/>
                        </a:spcBef>
                        <a:spcAft>
                          <a:spcPts val="0"/>
                        </a:spcAft>
                      </a:pPr>
                      <a:r>
                        <a:rPr lang="en-US" sz="1100" dirty="0">
                          <a:effectLst/>
                        </a:rPr>
                        <a:t>Item Edition</a:t>
                      </a:r>
                      <a:endParaRPr lang="en-US" sz="1100" dirty="0">
                        <a:effectLst/>
                        <a:latin typeface="Segoe UI Semibold" panose="020B0702040204020203" pitchFamily="34" charset="0"/>
                      </a:endParaRPr>
                    </a:p>
                  </a:txBody>
                  <a:tcPr marL="50800" marR="50800" marT="50800" marB="50800" anchor="ctr">
                    <a:solidFill>
                      <a:srgbClr val="DDE8FF"/>
                    </a:solidFill>
                  </a:tcPr>
                </a:tc>
                <a:tc>
                  <a:txBody>
                    <a:bodyPr/>
                    <a:lstStyle/>
                    <a:p>
                      <a:pPr marL="0" marR="0" fontAlgn="t">
                        <a:spcBef>
                          <a:spcPts val="0"/>
                        </a:spcBef>
                        <a:spcAft>
                          <a:spcPts val="0"/>
                        </a:spcAft>
                      </a:pPr>
                      <a:r>
                        <a:rPr lang="en-US" sz="1100" dirty="0">
                          <a:effectLst/>
                          <a:latin typeface="Segoe UI Semibold" panose="020B0702040204020203" pitchFamily="34" charset="0"/>
                        </a:rPr>
                        <a:t>Item Number</a:t>
                      </a:r>
                    </a:p>
                  </a:txBody>
                  <a:tcPr marL="50800" marR="50800" marT="50800" marB="50800" anchor="ctr">
                    <a:solidFill>
                      <a:srgbClr val="DDE8FF"/>
                    </a:solidFill>
                  </a:tcPr>
                </a:tc>
                <a:extLst>
                  <a:ext uri="{0D108BD9-81ED-4DB2-BD59-A6C34878D82A}">
                    <a16:rowId xmlns:a16="http://schemas.microsoft.com/office/drawing/2014/main" val="1529148321"/>
                  </a:ext>
                </a:extLst>
              </a:tr>
              <a:tr h="365760">
                <a:tc>
                  <a:txBody>
                    <a:bodyPr/>
                    <a:lstStyle/>
                    <a:p>
                      <a:pPr marL="0" marR="0" fontAlgn="t">
                        <a:spcBef>
                          <a:spcPts val="0"/>
                        </a:spcBef>
                        <a:spcAft>
                          <a:spcPts val="0"/>
                        </a:spcAft>
                      </a:pPr>
                      <a:r>
                        <a:rPr lang="en-US" sz="1100" dirty="0">
                          <a:effectLst/>
                        </a:rPr>
                        <a:t>Professional CAL</a:t>
                      </a:r>
                      <a:endParaRPr lang="en-US" sz="1100" dirty="0">
                        <a:effectLst/>
                        <a:latin typeface="Segoe UI" panose="020B0502040204020203" pitchFamily="34" charset="0"/>
                      </a:endParaRPr>
                    </a:p>
                  </a:txBody>
                  <a:tcPr marL="50800" marR="50800" marT="50800" marB="50800">
                    <a:solidFill>
                      <a:srgbClr val="DDE8F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Dynamics 365 for Enterprise Plan 1</a:t>
                      </a:r>
                    </a:p>
                  </a:txBody>
                  <a:tcPr marL="50800" marR="50800" marT="50800" marB="50800">
                    <a:solidFill>
                      <a:srgbClr val="DDE8F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Plan 1 to </a:t>
                      </a:r>
                      <a:r>
                        <a:rPr lang="en-US" sz="1100" dirty="0" err="1">
                          <a:effectLst/>
                          <a:latin typeface="Segoe UI Semibold" panose="020B0702040204020203" pitchFamily="34" charset="0"/>
                          <a:cs typeface="Segoe UI Semibold" panose="020B0702040204020203" pitchFamily="34" charset="0"/>
                        </a:rPr>
                        <a:t>CRMPro</a:t>
                      </a:r>
                      <a:r>
                        <a:rPr lang="en-US" sz="1100" dirty="0">
                          <a:effectLst/>
                          <a:latin typeface="Segoe UI Semibold" panose="020B0702040204020203" pitchFamily="34" charset="0"/>
                          <a:cs typeface="Segoe UI Semibold" panose="020B0702040204020203" pitchFamily="34" charset="0"/>
                        </a:rPr>
                        <a:t> </a:t>
                      </a:r>
                      <a:r>
                        <a:rPr lang="en-US" sz="1100" dirty="0" err="1">
                          <a:effectLst/>
                          <a:latin typeface="Segoe UI Semibold" panose="020B0702040204020203" pitchFamily="34" charset="0"/>
                          <a:cs typeface="Segoe UI Semibold" panose="020B0702040204020203" pitchFamily="34" charset="0"/>
                        </a:rPr>
                        <a:t>qlfd</a:t>
                      </a:r>
                      <a:endParaRPr lang="en-US" sz="1100" dirty="0">
                        <a:effectLst/>
                        <a:latin typeface="Segoe UI Semibold" panose="020B0702040204020203" pitchFamily="34" charset="0"/>
                        <a:cs typeface="Segoe UI Semibold" panose="020B0702040204020203" pitchFamily="34" charset="0"/>
                      </a:endParaRPr>
                    </a:p>
                  </a:txBody>
                  <a:tcPr marL="50800" marR="50800" marT="50800" marB="50800">
                    <a:solidFill>
                      <a:srgbClr val="DDE8F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AAA-31276</a:t>
                      </a:r>
                    </a:p>
                  </a:txBody>
                  <a:tcPr marL="50800" marR="50800" marT="50800" marB="50800">
                    <a:solidFill>
                      <a:srgbClr val="DDE8FF"/>
                    </a:solidFill>
                  </a:tcPr>
                </a:tc>
                <a:extLst>
                  <a:ext uri="{0D108BD9-81ED-4DB2-BD59-A6C34878D82A}">
                    <a16:rowId xmlns:a16="http://schemas.microsoft.com/office/drawing/2014/main" val="466339008"/>
                  </a:ext>
                </a:extLst>
              </a:tr>
              <a:tr h="365760">
                <a:tc>
                  <a:txBody>
                    <a:bodyPr/>
                    <a:lstStyle/>
                    <a:p>
                      <a:pPr marL="0" marR="0" fontAlgn="t">
                        <a:spcBef>
                          <a:spcPts val="0"/>
                        </a:spcBef>
                        <a:spcAft>
                          <a:spcPts val="0"/>
                        </a:spcAft>
                      </a:pPr>
                      <a:r>
                        <a:rPr lang="en-US" sz="1100" dirty="0">
                          <a:effectLst/>
                        </a:rPr>
                        <a:t>Basic CAL</a:t>
                      </a:r>
                      <a:endParaRPr lang="en-US" sz="1100" dirty="0">
                        <a:effectLst/>
                        <a:latin typeface="Segoe UI" panose="020B0502040204020203" pitchFamily="34" charset="0"/>
                      </a:endParaRPr>
                    </a:p>
                  </a:txBody>
                  <a:tcPr marL="50800" marR="50800" marT="50800" marB="50800">
                    <a:solidFill>
                      <a:srgbClr val="DDE8FF"/>
                    </a:solidFill>
                  </a:tcPr>
                </a:tc>
                <a:tc>
                  <a:txBody>
                    <a:bodyPr/>
                    <a:lstStyle/>
                    <a:p>
                      <a:pPr marL="0" marR="0" fontAlgn="t">
                        <a:spcBef>
                          <a:spcPts val="0"/>
                        </a:spcBef>
                        <a:spcAft>
                          <a:spcPts val="0"/>
                        </a:spcAft>
                      </a:pPr>
                      <a:r>
                        <a:rPr lang="en-US" sz="1100">
                          <a:effectLst/>
                          <a:latin typeface="Segoe UI Semibold" panose="020B0702040204020203" pitchFamily="34" charset="0"/>
                          <a:cs typeface="Segoe UI Semibold" panose="020B0702040204020203" pitchFamily="34" charset="0"/>
                        </a:rPr>
                        <a:t>Dynamics 365 for Enterprise Plan 1</a:t>
                      </a:r>
                    </a:p>
                  </a:txBody>
                  <a:tcPr marL="50800" marR="50800" marT="50800" marB="50800">
                    <a:solidFill>
                      <a:srgbClr val="DDE8F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Plan 1 to </a:t>
                      </a:r>
                      <a:r>
                        <a:rPr lang="en-US" sz="1100" dirty="0" err="1">
                          <a:effectLst/>
                          <a:latin typeface="Segoe UI Semibold" panose="020B0702040204020203" pitchFamily="34" charset="0"/>
                          <a:cs typeface="Segoe UI Semibold" panose="020B0702040204020203" pitchFamily="34" charset="0"/>
                        </a:rPr>
                        <a:t>CRMBsc</a:t>
                      </a:r>
                      <a:r>
                        <a:rPr lang="en-US" sz="1100" dirty="0">
                          <a:effectLst/>
                          <a:latin typeface="Segoe UI Semibold" panose="020B0702040204020203" pitchFamily="34" charset="0"/>
                          <a:cs typeface="Segoe UI Semibold" panose="020B0702040204020203" pitchFamily="34" charset="0"/>
                        </a:rPr>
                        <a:t> </a:t>
                      </a:r>
                      <a:r>
                        <a:rPr lang="en-US" sz="1100" dirty="0" err="1">
                          <a:effectLst/>
                          <a:latin typeface="Segoe UI Semibold" panose="020B0702040204020203" pitchFamily="34" charset="0"/>
                          <a:cs typeface="Segoe UI Semibold" panose="020B0702040204020203" pitchFamily="34" charset="0"/>
                        </a:rPr>
                        <a:t>qlfd</a:t>
                      </a:r>
                      <a:endParaRPr lang="en-US" sz="1100" dirty="0">
                        <a:effectLst/>
                        <a:latin typeface="Segoe UI Semibold" panose="020B0702040204020203" pitchFamily="34" charset="0"/>
                        <a:cs typeface="Segoe UI Semibold" panose="020B0702040204020203" pitchFamily="34" charset="0"/>
                      </a:endParaRPr>
                    </a:p>
                  </a:txBody>
                  <a:tcPr marL="50800" marR="50800" marT="50800" marB="50800">
                    <a:solidFill>
                      <a:srgbClr val="DDE8F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AAA-31274</a:t>
                      </a:r>
                    </a:p>
                  </a:txBody>
                  <a:tcPr marL="50800" marR="50800" marT="50800" marB="50800">
                    <a:solidFill>
                      <a:srgbClr val="DDE8FF"/>
                    </a:solidFill>
                  </a:tcPr>
                </a:tc>
                <a:extLst>
                  <a:ext uri="{0D108BD9-81ED-4DB2-BD59-A6C34878D82A}">
                    <a16:rowId xmlns:a16="http://schemas.microsoft.com/office/drawing/2014/main" val="941976500"/>
                  </a:ext>
                </a:extLst>
              </a:tr>
              <a:tr h="365760">
                <a:tc>
                  <a:txBody>
                    <a:bodyPr/>
                    <a:lstStyle/>
                    <a:p>
                      <a:pPr marL="0" marR="0" fontAlgn="t">
                        <a:spcBef>
                          <a:spcPts val="0"/>
                        </a:spcBef>
                        <a:spcAft>
                          <a:spcPts val="0"/>
                        </a:spcAft>
                      </a:pPr>
                      <a:r>
                        <a:rPr lang="en-US" sz="1100" dirty="0">
                          <a:effectLst/>
                        </a:rPr>
                        <a:t>Basic CAL</a:t>
                      </a:r>
                      <a:endParaRPr lang="en-US" sz="1100" dirty="0">
                        <a:effectLst/>
                        <a:latin typeface="Segoe UI" panose="020B0502040204020203" pitchFamily="34" charset="0"/>
                      </a:endParaRPr>
                    </a:p>
                  </a:txBody>
                  <a:tcPr marL="50800" marR="50800" marT="50800" marB="50800">
                    <a:solidFill>
                      <a:srgbClr val="DDE8FF"/>
                    </a:solidFill>
                  </a:tcPr>
                </a:tc>
                <a:tc>
                  <a:txBody>
                    <a:bodyPr/>
                    <a:lstStyle/>
                    <a:p>
                      <a:pPr marL="0" marR="0" fontAlgn="t">
                        <a:spcBef>
                          <a:spcPts val="0"/>
                        </a:spcBef>
                        <a:spcAft>
                          <a:spcPts val="0"/>
                        </a:spcAft>
                      </a:pPr>
                      <a:r>
                        <a:rPr lang="en-US" sz="1100">
                          <a:effectLst/>
                        </a:rPr>
                        <a:t>Dynamics 365 for Sales</a:t>
                      </a:r>
                      <a:endParaRPr lang="en-US" sz="1100">
                        <a:effectLst/>
                        <a:latin typeface="Segoe UI" panose="020B0502040204020203" pitchFamily="34" charset="0"/>
                      </a:endParaRPr>
                    </a:p>
                  </a:txBody>
                  <a:tcPr marL="50800" marR="50800" marT="50800" marB="50800">
                    <a:solidFill>
                      <a:srgbClr val="DDE8FF"/>
                    </a:solidFill>
                  </a:tcPr>
                </a:tc>
                <a:tc>
                  <a:txBody>
                    <a:bodyPr/>
                    <a:lstStyle/>
                    <a:p>
                      <a:pPr marL="0" marR="0" fontAlgn="t">
                        <a:spcBef>
                          <a:spcPts val="0"/>
                        </a:spcBef>
                        <a:spcAft>
                          <a:spcPts val="0"/>
                        </a:spcAft>
                      </a:pPr>
                      <a:r>
                        <a:rPr lang="en-US" sz="1100" dirty="0">
                          <a:effectLst/>
                        </a:rPr>
                        <a:t>for Sales to </a:t>
                      </a:r>
                      <a:r>
                        <a:rPr lang="en-US" sz="1100" dirty="0" err="1">
                          <a:effectLst/>
                        </a:rPr>
                        <a:t>CRMBsc</a:t>
                      </a:r>
                      <a:r>
                        <a:rPr lang="en-US" sz="1100" dirty="0">
                          <a:effectLst/>
                        </a:rPr>
                        <a:t> </a:t>
                      </a:r>
                      <a:r>
                        <a:rPr lang="en-US" sz="1100" dirty="0" err="1">
                          <a:effectLst/>
                        </a:rPr>
                        <a:t>qlfd</a:t>
                      </a:r>
                      <a:endParaRPr lang="en-US" sz="1100" dirty="0">
                        <a:effectLst/>
                        <a:latin typeface="Segoe UI" panose="020B0502040204020203" pitchFamily="34" charset="0"/>
                      </a:endParaRPr>
                    </a:p>
                  </a:txBody>
                  <a:tcPr marL="50800" marR="50800" marT="50800" marB="50800">
                    <a:solidFill>
                      <a:srgbClr val="DDE8FF"/>
                    </a:solidFill>
                  </a:tcPr>
                </a:tc>
                <a:tc>
                  <a:txBody>
                    <a:bodyPr/>
                    <a:lstStyle/>
                    <a:p>
                      <a:pPr marL="0" marR="0" fontAlgn="t">
                        <a:spcBef>
                          <a:spcPts val="0"/>
                        </a:spcBef>
                        <a:spcAft>
                          <a:spcPts val="0"/>
                        </a:spcAft>
                      </a:pPr>
                      <a:r>
                        <a:rPr lang="en-US" sz="1100" dirty="0">
                          <a:effectLst/>
                          <a:latin typeface="Segoe UI" panose="020B0502040204020203" pitchFamily="34" charset="0"/>
                        </a:rPr>
                        <a:t>AAA-31288</a:t>
                      </a:r>
                    </a:p>
                  </a:txBody>
                  <a:tcPr marL="50800" marR="50800" marT="50800" marB="50800">
                    <a:solidFill>
                      <a:srgbClr val="DDE8FF"/>
                    </a:solidFill>
                  </a:tcPr>
                </a:tc>
                <a:extLst>
                  <a:ext uri="{0D108BD9-81ED-4DB2-BD59-A6C34878D82A}">
                    <a16:rowId xmlns:a16="http://schemas.microsoft.com/office/drawing/2014/main" val="4067456036"/>
                  </a:ext>
                </a:extLst>
              </a:tr>
              <a:tr h="365760">
                <a:tc>
                  <a:txBody>
                    <a:bodyPr/>
                    <a:lstStyle/>
                    <a:p>
                      <a:pPr marL="0" marR="0" fontAlgn="t">
                        <a:spcBef>
                          <a:spcPts val="0"/>
                        </a:spcBef>
                        <a:spcAft>
                          <a:spcPts val="0"/>
                        </a:spcAft>
                      </a:pPr>
                      <a:r>
                        <a:rPr lang="en-US" sz="1100">
                          <a:effectLst/>
                        </a:rPr>
                        <a:t>Basic CAL</a:t>
                      </a:r>
                      <a:endParaRPr lang="en-US" sz="1100">
                        <a:effectLst/>
                        <a:latin typeface="Segoe UI" panose="020B0502040204020203" pitchFamily="34" charset="0"/>
                      </a:endParaRPr>
                    </a:p>
                  </a:txBody>
                  <a:tcPr marL="50800" marR="50800" marT="50800" marB="50800">
                    <a:solidFill>
                      <a:srgbClr val="DDE8FF"/>
                    </a:solidFill>
                  </a:tcPr>
                </a:tc>
                <a:tc>
                  <a:txBody>
                    <a:bodyPr/>
                    <a:lstStyle/>
                    <a:p>
                      <a:pPr marL="0" marR="0" fontAlgn="t">
                        <a:spcBef>
                          <a:spcPts val="0"/>
                        </a:spcBef>
                        <a:spcAft>
                          <a:spcPts val="0"/>
                        </a:spcAft>
                      </a:pPr>
                      <a:r>
                        <a:rPr lang="en-US" sz="1100">
                          <a:effectLst/>
                        </a:rPr>
                        <a:t>Dynamics 365 for Customer Service</a:t>
                      </a:r>
                      <a:endParaRPr lang="en-US" sz="1100">
                        <a:effectLst/>
                        <a:latin typeface="Segoe UI" panose="020B0502040204020203" pitchFamily="34" charset="0"/>
                      </a:endParaRPr>
                    </a:p>
                  </a:txBody>
                  <a:tcPr marL="50800" marR="50800" marT="50800" marB="50800">
                    <a:solidFill>
                      <a:srgbClr val="DDE8FF"/>
                    </a:solidFill>
                  </a:tcPr>
                </a:tc>
                <a:tc>
                  <a:txBody>
                    <a:bodyPr/>
                    <a:lstStyle/>
                    <a:p>
                      <a:pPr marL="0" marR="0" fontAlgn="t">
                        <a:spcBef>
                          <a:spcPts val="0"/>
                        </a:spcBef>
                        <a:spcAft>
                          <a:spcPts val="0"/>
                        </a:spcAft>
                      </a:pPr>
                      <a:r>
                        <a:rPr lang="en-US" sz="1100" dirty="0">
                          <a:effectLst/>
                        </a:rPr>
                        <a:t>for </a:t>
                      </a:r>
                      <a:r>
                        <a:rPr lang="en-US" sz="1100" dirty="0" err="1">
                          <a:effectLst/>
                        </a:rPr>
                        <a:t>CustSvc</a:t>
                      </a:r>
                      <a:r>
                        <a:rPr lang="en-US" sz="1100" dirty="0">
                          <a:effectLst/>
                        </a:rPr>
                        <a:t> to </a:t>
                      </a:r>
                      <a:r>
                        <a:rPr lang="en-US" sz="1100" dirty="0" err="1">
                          <a:effectLst/>
                        </a:rPr>
                        <a:t>CRMBsc</a:t>
                      </a:r>
                      <a:r>
                        <a:rPr lang="en-US" sz="1100" dirty="0">
                          <a:effectLst/>
                        </a:rPr>
                        <a:t> </a:t>
                      </a:r>
                      <a:r>
                        <a:rPr lang="en-US" sz="1100" dirty="0" err="1">
                          <a:effectLst/>
                        </a:rPr>
                        <a:t>qlfd</a:t>
                      </a:r>
                      <a:endParaRPr lang="en-US" sz="1100" dirty="0">
                        <a:effectLst/>
                        <a:latin typeface="Segoe UI" panose="020B0502040204020203" pitchFamily="34" charset="0"/>
                      </a:endParaRPr>
                    </a:p>
                  </a:txBody>
                  <a:tcPr marL="50800" marR="50800" marT="50800" marB="50800">
                    <a:solidFill>
                      <a:srgbClr val="DDE8FF"/>
                    </a:solidFill>
                  </a:tcPr>
                </a:tc>
                <a:tc>
                  <a:txBody>
                    <a:bodyPr/>
                    <a:lstStyle/>
                    <a:p>
                      <a:pPr marL="0" marR="0" fontAlgn="t">
                        <a:spcBef>
                          <a:spcPts val="0"/>
                        </a:spcBef>
                        <a:spcAft>
                          <a:spcPts val="0"/>
                        </a:spcAft>
                      </a:pPr>
                      <a:r>
                        <a:rPr lang="en-US" sz="1100" dirty="0">
                          <a:effectLst/>
                          <a:latin typeface="Segoe UI" panose="020B0502040204020203" pitchFamily="34" charset="0"/>
                        </a:rPr>
                        <a:t>AAA-31280</a:t>
                      </a:r>
                    </a:p>
                  </a:txBody>
                  <a:tcPr marL="50800" marR="50800" marT="50800" marB="50800">
                    <a:solidFill>
                      <a:srgbClr val="DDE8FF"/>
                    </a:solidFill>
                  </a:tcPr>
                </a:tc>
                <a:extLst>
                  <a:ext uri="{0D108BD9-81ED-4DB2-BD59-A6C34878D82A}">
                    <a16:rowId xmlns:a16="http://schemas.microsoft.com/office/drawing/2014/main" val="2913595098"/>
                  </a:ext>
                </a:extLst>
              </a:tr>
              <a:tr h="365760">
                <a:tc>
                  <a:txBody>
                    <a:bodyPr/>
                    <a:lstStyle/>
                    <a:p>
                      <a:pPr marL="0" marR="0" fontAlgn="t">
                        <a:spcBef>
                          <a:spcPts val="0"/>
                        </a:spcBef>
                        <a:spcAft>
                          <a:spcPts val="0"/>
                        </a:spcAft>
                      </a:pPr>
                      <a:r>
                        <a:rPr lang="en-US" sz="1100">
                          <a:effectLst/>
                        </a:rPr>
                        <a:t>Essential CAL</a:t>
                      </a:r>
                      <a:endParaRPr lang="en-US" sz="1100">
                        <a:effectLst/>
                        <a:latin typeface="Segoe UI" panose="020B0502040204020203" pitchFamily="34" charset="0"/>
                      </a:endParaRPr>
                    </a:p>
                  </a:txBody>
                  <a:tcPr marL="50800" marR="50800" marT="50800" marB="50800">
                    <a:solidFill>
                      <a:srgbClr val="DDE8FF"/>
                    </a:solidFill>
                  </a:tcPr>
                </a:tc>
                <a:tc>
                  <a:txBody>
                    <a:bodyPr/>
                    <a:lstStyle/>
                    <a:p>
                      <a:pPr marL="0" marR="0" fontAlgn="t">
                        <a:spcBef>
                          <a:spcPts val="0"/>
                        </a:spcBef>
                        <a:spcAft>
                          <a:spcPts val="0"/>
                        </a:spcAft>
                      </a:pPr>
                      <a:r>
                        <a:rPr lang="en-US" sz="1100">
                          <a:effectLst/>
                        </a:rPr>
                        <a:t>Team Members</a:t>
                      </a:r>
                      <a:endParaRPr lang="en-US" sz="1100">
                        <a:effectLst/>
                        <a:latin typeface="Segoe UI" panose="020B0502040204020203" pitchFamily="34" charset="0"/>
                      </a:endParaRPr>
                    </a:p>
                  </a:txBody>
                  <a:tcPr marL="50800" marR="50800" marT="50800" marB="50800">
                    <a:solidFill>
                      <a:srgbClr val="DDE8FF"/>
                    </a:solidFill>
                  </a:tcPr>
                </a:tc>
                <a:tc>
                  <a:txBody>
                    <a:bodyPr/>
                    <a:lstStyle/>
                    <a:p>
                      <a:pPr marL="0" marR="0" fontAlgn="t">
                        <a:spcBef>
                          <a:spcPts val="0"/>
                        </a:spcBef>
                        <a:spcAft>
                          <a:spcPts val="0"/>
                        </a:spcAft>
                      </a:pPr>
                      <a:r>
                        <a:rPr lang="en-US" sz="1100" dirty="0" err="1">
                          <a:effectLst/>
                        </a:rPr>
                        <a:t>forTeamMbr</a:t>
                      </a:r>
                      <a:r>
                        <a:rPr lang="en-US" sz="1100" dirty="0">
                          <a:effectLst/>
                        </a:rPr>
                        <a:t> </a:t>
                      </a:r>
                      <a:r>
                        <a:rPr lang="en-US" sz="1100" dirty="0" err="1">
                          <a:effectLst/>
                        </a:rPr>
                        <a:t>toCRMEsstn</a:t>
                      </a:r>
                      <a:r>
                        <a:rPr lang="en-US" sz="1100" dirty="0">
                          <a:effectLst/>
                        </a:rPr>
                        <a:t> </a:t>
                      </a:r>
                      <a:r>
                        <a:rPr lang="en-US" sz="1100" dirty="0" err="1">
                          <a:effectLst/>
                        </a:rPr>
                        <a:t>qlfd</a:t>
                      </a:r>
                      <a:endParaRPr lang="en-US" sz="1100" dirty="0">
                        <a:effectLst/>
                      </a:endParaRPr>
                    </a:p>
                  </a:txBody>
                  <a:tcPr marL="50800" marR="50800" marT="50800" marB="50800">
                    <a:solidFill>
                      <a:srgbClr val="DDE8FF"/>
                    </a:solidFill>
                  </a:tcPr>
                </a:tc>
                <a:tc>
                  <a:txBody>
                    <a:bodyPr/>
                    <a:lstStyle/>
                    <a:p>
                      <a:pPr marL="0" marR="0" fontAlgn="t">
                        <a:spcBef>
                          <a:spcPts val="0"/>
                        </a:spcBef>
                        <a:spcAft>
                          <a:spcPts val="0"/>
                        </a:spcAft>
                      </a:pPr>
                      <a:r>
                        <a:rPr lang="en-US" sz="1100" dirty="0">
                          <a:effectLst/>
                          <a:latin typeface="Segoe UI" panose="020B0502040204020203" pitchFamily="34" charset="0"/>
                        </a:rPr>
                        <a:t>AAA-31290</a:t>
                      </a:r>
                    </a:p>
                  </a:txBody>
                  <a:tcPr marL="50800" marR="50800" marT="50800" marB="50800">
                    <a:solidFill>
                      <a:srgbClr val="DDE8FF"/>
                    </a:solidFill>
                  </a:tcPr>
                </a:tc>
                <a:extLst>
                  <a:ext uri="{0D108BD9-81ED-4DB2-BD59-A6C34878D82A}">
                    <a16:rowId xmlns:a16="http://schemas.microsoft.com/office/drawing/2014/main" val="4278441185"/>
                  </a:ext>
                </a:extLst>
              </a:tr>
            </a:tbl>
          </a:graphicData>
        </a:graphic>
      </p:graphicFrame>
    </p:spTree>
    <p:extLst>
      <p:ext uri="{BB962C8B-B14F-4D97-AF65-F5344CB8AC3E}">
        <p14:creationId xmlns:p14="http://schemas.microsoft.com/office/powerpoint/2010/main" val="2705001703"/>
      </p:ext>
    </p:extLst>
  </p:cSld>
  <p:clrMapOvr>
    <a:masterClrMapping/>
  </p:clrMapOvr>
  <p:transition>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238" y="289511"/>
            <a:ext cx="10233543" cy="778713"/>
          </a:xfrm>
        </p:spPr>
        <p:txBody>
          <a:bodyPr/>
          <a:lstStyle/>
          <a:p>
            <a:r>
              <a:rPr lang="en-US" sz="2000" dirty="0"/>
              <a:t>CRM On-Premises Government Utilizing Cloud Add-on SKU in MPSA</a:t>
            </a:r>
            <a:br>
              <a:rPr lang="en-US" sz="2000" dirty="0"/>
            </a:br>
            <a:r>
              <a:rPr lang="en-US" sz="2000" dirty="0"/>
              <a:t>To Dynamics 365 On-Premises</a:t>
            </a:r>
          </a:p>
        </p:txBody>
      </p:sp>
      <p:graphicFrame>
        <p:nvGraphicFramePr>
          <p:cNvPr id="7" name="Table 6"/>
          <p:cNvGraphicFramePr>
            <a:graphicFrameLocks noGrp="1"/>
          </p:cNvGraphicFramePr>
          <p:nvPr>
            <p:extLst>
              <p:ext uri="{D42A27DB-BD31-4B8C-83A1-F6EECF244321}">
                <p14:modId xmlns:p14="http://schemas.microsoft.com/office/powerpoint/2010/main" val="3321514208"/>
              </p:ext>
            </p:extLst>
          </p:nvPr>
        </p:nvGraphicFramePr>
        <p:xfrm>
          <a:off x="965673" y="1644321"/>
          <a:ext cx="7256063" cy="2320928"/>
        </p:xfrm>
        <a:graphic>
          <a:graphicData uri="http://schemas.openxmlformats.org/drawingml/2006/table">
            <a:tbl>
              <a:tblPr firstRow="1" bandRow="1">
                <a:tableStyleId>{21E4AEA4-8DFA-4A89-87EB-49C32662AFE0}</a:tableStyleId>
              </a:tblPr>
              <a:tblGrid>
                <a:gridCol w="1737334">
                  <a:extLst>
                    <a:ext uri="{9D8B030D-6E8A-4147-A177-3AD203B41FA5}">
                      <a16:colId xmlns:a16="http://schemas.microsoft.com/office/drawing/2014/main" val="505210117"/>
                    </a:ext>
                  </a:extLst>
                </a:gridCol>
                <a:gridCol w="2318329">
                  <a:extLst>
                    <a:ext uri="{9D8B030D-6E8A-4147-A177-3AD203B41FA5}">
                      <a16:colId xmlns:a16="http://schemas.microsoft.com/office/drawing/2014/main" val="1886461923"/>
                    </a:ext>
                  </a:extLst>
                </a:gridCol>
                <a:gridCol w="2194560">
                  <a:extLst>
                    <a:ext uri="{9D8B030D-6E8A-4147-A177-3AD203B41FA5}">
                      <a16:colId xmlns:a16="http://schemas.microsoft.com/office/drawing/2014/main" val="2070994110"/>
                    </a:ext>
                  </a:extLst>
                </a:gridCol>
                <a:gridCol w="1005840">
                  <a:extLst>
                    <a:ext uri="{9D8B030D-6E8A-4147-A177-3AD203B41FA5}">
                      <a16:colId xmlns:a16="http://schemas.microsoft.com/office/drawing/2014/main" val="3885801966"/>
                    </a:ext>
                  </a:extLst>
                </a:gridCol>
              </a:tblGrid>
              <a:tr h="492128">
                <a:tc>
                  <a:txBody>
                    <a:bodyPr/>
                    <a:lstStyle/>
                    <a:p>
                      <a:pPr marL="0" marR="0" fontAlgn="t">
                        <a:spcBef>
                          <a:spcPts val="0"/>
                        </a:spcBef>
                        <a:spcAft>
                          <a:spcPts val="0"/>
                        </a:spcAft>
                      </a:pPr>
                      <a:r>
                        <a:rPr lang="en-US" sz="1100" dirty="0">
                          <a:effectLst/>
                        </a:rPr>
                        <a:t>Existing User License</a:t>
                      </a:r>
                      <a:endParaRPr lang="en-US" sz="1100" dirty="0">
                        <a:effectLst/>
                        <a:latin typeface="Segoe UI Semibold" panose="020B0702040204020203" pitchFamily="34" charset="0"/>
                      </a:endParaRPr>
                    </a:p>
                  </a:txBody>
                  <a:tcPr marL="50800" marR="50800" marT="50800" marB="50800" anchor="ctr">
                    <a:solidFill>
                      <a:srgbClr val="DDE8FF"/>
                    </a:solidFill>
                  </a:tcPr>
                </a:tc>
                <a:tc>
                  <a:txBody>
                    <a:bodyPr/>
                    <a:lstStyle/>
                    <a:p>
                      <a:pPr marL="0" marR="0" fontAlgn="t">
                        <a:spcBef>
                          <a:spcPts val="0"/>
                        </a:spcBef>
                        <a:spcAft>
                          <a:spcPts val="0"/>
                        </a:spcAft>
                      </a:pPr>
                      <a:r>
                        <a:rPr lang="en-US" sz="1100" dirty="0">
                          <a:effectLst/>
                        </a:rPr>
                        <a:t>New User License</a:t>
                      </a:r>
                      <a:endParaRPr lang="en-US" sz="1100" dirty="0">
                        <a:effectLst/>
                        <a:latin typeface="Segoe UI Semibold" panose="020B0702040204020203" pitchFamily="34" charset="0"/>
                      </a:endParaRPr>
                    </a:p>
                  </a:txBody>
                  <a:tcPr marL="50800" marR="50800" marT="50800" marB="50800" anchor="ctr">
                    <a:solidFill>
                      <a:srgbClr val="DDE8FF"/>
                    </a:solidFill>
                  </a:tcPr>
                </a:tc>
                <a:tc>
                  <a:txBody>
                    <a:bodyPr/>
                    <a:lstStyle/>
                    <a:p>
                      <a:pPr marL="0" marR="0" fontAlgn="t">
                        <a:spcBef>
                          <a:spcPts val="0"/>
                        </a:spcBef>
                        <a:spcAft>
                          <a:spcPts val="0"/>
                        </a:spcAft>
                      </a:pPr>
                      <a:r>
                        <a:rPr lang="en-US" sz="1100" dirty="0">
                          <a:effectLst/>
                        </a:rPr>
                        <a:t>Item Edition</a:t>
                      </a:r>
                      <a:endParaRPr lang="en-US" sz="1100" dirty="0">
                        <a:effectLst/>
                        <a:latin typeface="Segoe UI Semibold" panose="020B0702040204020203" pitchFamily="34" charset="0"/>
                      </a:endParaRPr>
                    </a:p>
                  </a:txBody>
                  <a:tcPr marL="50800" marR="50800" marT="50800" marB="50800" anchor="ctr">
                    <a:solidFill>
                      <a:srgbClr val="DDE8FF"/>
                    </a:solidFill>
                  </a:tcPr>
                </a:tc>
                <a:tc>
                  <a:txBody>
                    <a:bodyPr/>
                    <a:lstStyle/>
                    <a:p>
                      <a:pPr marL="0" marR="0" fontAlgn="t">
                        <a:spcBef>
                          <a:spcPts val="0"/>
                        </a:spcBef>
                        <a:spcAft>
                          <a:spcPts val="0"/>
                        </a:spcAft>
                      </a:pPr>
                      <a:r>
                        <a:rPr lang="en-US" sz="1100" dirty="0">
                          <a:effectLst/>
                          <a:latin typeface="Segoe UI Semibold" panose="020B0702040204020203" pitchFamily="34" charset="0"/>
                        </a:rPr>
                        <a:t>Item Number</a:t>
                      </a:r>
                    </a:p>
                  </a:txBody>
                  <a:tcPr marL="50800" marR="50800" marT="50800" marB="50800" anchor="ctr">
                    <a:solidFill>
                      <a:srgbClr val="DDE8FF"/>
                    </a:solidFill>
                  </a:tcPr>
                </a:tc>
                <a:extLst>
                  <a:ext uri="{0D108BD9-81ED-4DB2-BD59-A6C34878D82A}">
                    <a16:rowId xmlns:a16="http://schemas.microsoft.com/office/drawing/2014/main" val="1529148321"/>
                  </a:ext>
                </a:extLst>
              </a:tr>
              <a:tr h="365760">
                <a:tc>
                  <a:txBody>
                    <a:bodyPr/>
                    <a:lstStyle/>
                    <a:p>
                      <a:pPr marL="0" marR="0" fontAlgn="t">
                        <a:spcBef>
                          <a:spcPts val="0"/>
                        </a:spcBef>
                        <a:spcAft>
                          <a:spcPts val="0"/>
                        </a:spcAft>
                      </a:pPr>
                      <a:r>
                        <a:rPr lang="en-US" sz="1100" dirty="0">
                          <a:effectLst/>
                        </a:rPr>
                        <a:t>Professional CAL</a:t>
                      </a:r>
                      <a:endParaRPr lang="en-US" sz="1100" dirty="0">
                        <a:effectLst/>
                        <a:latin typeface="Segoe UI" panose="020B0502040204020203" pitchFamily="34" charset="0"/>
                      </a:endParaRPr>
                    </a:p>
                  </a:txBody>
                  <a:tcPr marL="50800" marR="50800" marT="50800" marB="50800">
                    <a:solidFill>
                      <a:srgbClr val="DDE8F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Dynamics 365 for Enterprise Plan 1</a:t>
                      </a:r>
                    </a:p>
                  </a:txBody>
                  <a:tcPr marL="50800" marR="50800" marT="50800" marB="50800">
                    <a:solidFill>
                      <a:srgbClr val="DDE8F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Plan 1 to </a:t>
                      </a:r>
                      <a:r>
                        <a:rPr lang="en-US" sz="1100" dirty="0" err="1">
                          <a:effectLst/>
                          <a:latin typeface="Segoe UI Semibold" panose="020B0702040204020203" pitchFamily="34" charset="0"/>
                          <a:cs typeface="Segoe UI Semibold" panose="020B0702040204020203" pitchFamily="34" charset="0"/>
                        </a:rPr>
                        <a:t>CRMPro</a:t>
                      </a:r>
                      <a:r>
                        <a:rPr lang="en-US" sz="1100" dirty="0">
                          <a:effectLst/>
                          <a:latin typeface="Segoe UI Semibold" panose="020B0702040204020203" pitchFamily="34" charset="0"/>
                          <a:cs typeface="Segoe UI Semibold" panose="020B0702040204020203" pitchFamily="34" charset="0"/>
                        </a:rPr>
                        <a:t> </a:t>
                      </a:r>
                      <a:r>
                        <a:rPr lang="en-US" sz="1100" dirty="0" err="1">
                          <a:effectLst/>
                          <a:latin typeface="Segoe UI Semibold" panose="020B0702040204020203" pitchFamily="34" charset="0"/>
                          <a:cs typeface="Segoe UI Semibold" panose="020B0702040204020203" pitchFamily="34" charset="0"/>
                        </a:rPr>
                        <a:t>qlfd</a:t>
                      </a:r>
                      <a:endParaRPr lang="en-US" sz="1100" dirty="0">
                        <a:effectLst/>
                        <a:latin typeface="Segoe UI Semibold" panose="020B0702040204020203" pitchFamily="34" charset="0"/>
                        <a:cs typeface="Segoe UI Semibold" panose="020B0702040204020203" pitchFamily="34" charset="0"/>
                      </a:endParaRPr>
                    </a:p>
                  </a:txBody>
                  <a:tcPr marL="50800" marR="50800" marT="50800" marB="50800">
                    <a:solidFill>
                      <a:srgbClr val="DDE8F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AAA-31075</a:t>
                      </a:r>
                    </a:p>
                  </a:txBody>
                  <a:tcPr marL="50800" marR="50800" marT="50800" marB="50800">
                    <a:solidFill>
                      <a:srgbClr val="DDE8FF"/>
                    </a:solidFill>
                  </a:tcPr>
                </a:tc>
                <a:extLst>
                  <a:ext uri="{0D108BD9-81ED-4DB2-BD59-A6C34878D82A}">
                    <a16:rowId xmlns:a16="http://schemas.microsoft.com/office/drawing/2014/main" val="466339008"/>
                  </a:ext>
                </a:extLst>
              </a:tr>
              <a:tr h="365760">
                <a:tc>
                  <a:txBody>
                    <a:bodyPr/>
                    <a:lstStyle/>
                    <a:p>
                      <a:pPr marL="0" marR="0" fontAlgn="t">
                        <a:spcBef>
                          <a:spcPts val="0"/>
                        </a:spcBef>
                        <a:spcAft>
                          <a:spcPts val="0"/>
                        </a:spcAft>
                      </a:pPr>
                      <a:r>
                        <a:rPr lang="en-US" sz="1100" dirty="0">
                          <a:effectLst/>
                        </a:rPr>
                        <a:t>Basic CAL</a:t>
                      </a:r>
                      <a:endParaRPr lang="en-US" sz="1100" dirty="0">
                        <a:effectLst/>
                        <a:latin typeface="Segoe UI" panose="020B0502040204020203" pitchFamily="34" charset="0"/>
                      </a:endParaRPr>
                    </a:p>
                  </a:txBody>
                  <a:tcPr marL="50800" marR="50800" marT="50800" marB="50800">
                    <a:solidFill>
                      <a:srgbClr val="DDE8FF"/>
                    </a:solidFill>
                  </a:tcPr>
                </a:tc>
                <a:tc>
                  <a:txBody>
                    <a:bodyPr/>
                    <a:lstStyle/>
                    <a:p>
                      <a:pPr marL="0" marR="0" fontAlgn="t">
                        <a:spcBef>
                          <a:spcPts val="0"/>
                        </a:spcBef>
                        <a:spcAft>
                          <a:spcPts val="0"/>
                        </a:spcAft>
                      </a:pPr>
                      <a:r>
                        <a:rPr lang="en-US" sz="1100">
                          <a:effectLst/>
                          <a:latin typeface="Segoe UI Semibold" panose="020B0702040204020203" pitchFamily="34" charset="0"/>
                          <a:cs typeface="Segoe UI Semibold" panose="020B0702040204020203" pitchFamily="34" charset="0"/>
                        </a:rPr>
                        <a:t>Dynamics 365 for Enterprise Plan 1</a:t>
                      </a:r>
                    </a:p>
                  </a:txBody>
                  <a:tcPr marL="50800" marR="50800" marT="50800" marB="50800">
                    <a:solidFill>
                      <a:srgbClr val="DDE8F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Plan 1 to </a:t>
                      </a:r>
                      <a:r>
                        <a:rPr lang="en-US" sz="1100" dirty="0" err="1">
                          <a:effectLst/>
                          <a:latin typeface="Segoe UI Semibold" panose="020B0702040204020203" pitchFamily="34" charset="0"/>
                          <a:cs typeface="Segoe UI Semibold" panose="020B0702040204020203" pitchFamily="34" charset="0"/>
                        </a:rPr>
                        <a:t>CRMBsc</a:t>
                      </a:r>
                      <a:r>
                        <a:rPr lang="en-US" sz="1100" dirty="0">
                          <a:effectLst/>
                          <a:latin typeface="Segoe UI Semibold" panose="020B0702040204020203" pitchFamily="34" charset="0"/>
                          <a:cs typeface="Segoe UI Semibold" panose="020B0702040204020203" pitchFamily="34" charset="0"/>
                        </a:rPr>
                        <a:t> </a:t>
                      </a:r>
                      <a:r>
                        <a:rPr lang="en-US" sz="1100" dirty="0" err="1">
                          <a:effectLst/>
                          <a:latin typeface="Segoe UI Semibold" panose="020B0702040204020203" pitchFamily="34" charset="0"/>
                          <a:cs typeface="Segoe UI Semibold" panose="020B0702040204020203" pitchFamily="34" charset="0"/>
                        </a:rPr>
                        <a:t>qlfd</a:t>
                      </a:r>
                      <a:endParaRPr lang="en-US" sz="1100" dirty="0">
                        <a:effectLst/>
                        <a:latin typeface="Segoe UI Semibold" panose="020B0702040204020203" pitchFamily="34" charset="0"/>
                        <a:cs typeface="Segoe UI Semibold" panose="020B0702040204020203" pitchFamily="34" charset="0"/>
                      </a:endParaRPr>
                    </a:p>
                  </a:txBody>
                  <a:tcPr marL="50800" marR="50800" marT="50800" marB="50800">
                    <a:solidFill>
                      <a:srgbClr val="DDE8F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AAA-31073</a:t>
                      </a:r>
                    </a:p>
                  </a:txBody>
                  <a:tcPr marL="50800" marR="50800" marT="50800" marB="50800">
                    <a:solidFill>
                      <a:srgbClr val="DDE8FF"/>
                    </a:solidFill>
                  </a:tcPr>
                </a:tc>
                <a:extLst>
                  <a:ext uri="{0D108BD9-81ED-4DB2-BD59-A6C34878D82A}">
                    <a16:rowId xmlns:a16="http://schemas.microsoft.com/office/drawing/2014/main" val="941976500"/>
                  </a:ext>
                </a:extLst>
              </a:tr>
              <a:tr h="365760">
                <a:tc>
                  <a:txBody>
                    <a:bodyPr/>
                    <a:lstStyle/>
                    <a:p>
                      <a:pPr marL="0" marR="0" fontAlgn="t">
                        <a:spcBef>
                          <a:spcPts val="0"/>
                        </a:spcBef>
                        <a:spcAft>
                          <a:spcPts val="0"/>
                        </a:spcAft>
                      </a:pPr>
                      <a:r>
                        <a:rPr lang="en-US" sz="1100" dirty="0">
                          <a:effectLst/>
                        </a:rPr>
                        <a:t>Basic CAL</a:t>
                      </a:r>
                      <a:endParaRPr lang="en-US" sz="1100" dirty="0">
                        <a:effectLst/>
                        <a:latin typeface="Segoe UI" panose="020B0502040204020203" pitchFamily="34" charset="0"/>
                      </a:endParaRPr>
                    </a:p>
                  </a:txBody>
                  <a:tcPr marL="50800" marR="50800" marT="50800" marB="50800">
                    <a:solidFill>
                      <a:srgbClr val="DDE8FF"/>
                    </a:solidFill>
                  </a:tcPr>
                </a:tc>
                <a:tc>
                  <a:txBody>
                    <a:bodyPr/>
                    <a:lstStyle/>
                    <a:p>
                      <a:pPr marL="0" marR="0" fontAlgn="t">
                        <a:spcBef>
                          <a:spcPts val="0"/>
                        </a:spcBef>
                        <a:spcAft>
                          <a:spcPts val="0"/>
                        </a:spcAft>
                      </a:pPr>
                      <a:r>
                        <a:rPr lang="en-US" sz="1100">
                          <a:effectLst/>
                        </a:rPr>
                        <a:t>Dynamics 365 for Sales</a:t>
                      </a:r>
                      <a:endParaRPr lang="en-US" sz="1100">
                        <a:effectLst/>
                        <a:latin typeface="Segoe UI" panose="020B0502040204020203" pitchFamily="34" charset="0"/>
                      </a:endParaRPr>
                    </a:p>
                  </a:txBody>
                  <a:tcPr marL="50800" marR="50800" marT="50800" marB="50800">
                    <a:solidFill>
                      <a:srgbClr val="DDE8FF"/>
                    </a:solidFill>
                  </a:tcPr>
                </a:tc>
                <a:tc>
                  <a:txBody>
                    <a:bodyPr/>
                    <a:lstStyle/>
                    <a:p>
                      <a:pPr marL="0" marR="0" fontAlgn="t">
                        <a:spcBef>
                          <a:spcPts val="0"/>
                        </a:spcBef>
                        <a:spcAft>
                          <a:spcPts val="0"/>
                        </a:spcAft>
                      </a:pPr>
                      <a:r>
                        <a:rPr lang="en-US" sz="1100" dirty="0">
                          <a:effectLst/>
                        </a:rPr>
                        <a:t>for Sales to </a:t>
                      </a:r>
                      <a:r>
                        <a:rPr lang="en-US" sz="1100" dirty="0" err="1">
                          <a:effectLst/>
                        </a:rPr>
                        <a:t>CRMBsc</a:t>
                      </a:r>
                      <a:r>
                        <a:rPr lang="en-US" sz="1100" dirty="0">
                          <a:effectLst/>
                        </a:rPr>
                        <a:t> </a:t>
                      </a:r>
                      <a:r>
                        <a:rPr lang="en-US" sz="1100" dirty="0" err="1">
                          <a:effectLst/>
                        </a:rPr>
                        <a:t>qlfd</a:t>
                      </a:r>
                      <a:endParaRPr lang="en-US" sz="1100" dirty="0">
                        <a:effectLst/>
                        <a:latin typeface="Segoe UI" panose="020B0502040204020203" pitchFamily="34" charset="0"/>
                      </a:endParaRPr>
                    </a:p>
                  </a:txBody>
                  <a:tcPr marL="50800" marR="50800" marT="50800" marB="50800">
                    <a:solidFill>
                      <a:srgbClr val="DDE8FF"/>
                    </a:solidFill>
                  </a:tcPr>
                </a:tc>
                <a:tc>
                  <a:txBody>
                    <a:bodyPr/>
                    <a:lstStyle/>
                    <a:p>
                      <a:pPr marL="0" marR="0" fontAlgn="t">
                        <a:spcBef>
                          <a:spcPts val="0"/>
                        </a:spcBef>
                        <a:spcAft>
                          <a:spcPts val="0"/>
                        </a:spcAft>
                      </a:pPr>
                      <a:r>
                        <a:rPr lang="en-US" sz="1100" dirty="0">
                          <a:effectLst/>
                          <a:latin typeface="Segoe UI" panose="020B0502040204020203" pitchFamily="34" charset="0"/>
                        </a:rPr>
                        <a:t>AAA-31093</a:t>
                      </a:r>
                    </a:p>
                  </a:txBody>
                  <a:tcPr marL="50800" marR="50800" marT="50800" marB="50800">
                    <a:solidFill>
                      <a:srgbClr val="DDE8FF"/>
                    </a:solidFill>
                  </a:tcPr>
                </a:tc>
                <a:extLst>
                  <a:ext uri="{0D108BD9-81ED-4DB2-BD59-A6C34878D82A}">
                    <a16:rowId xmlns:a16="http://schemas.microsoft.com/office/drawing/2014/main" val="4067456036"/>
                  </a:ext>
                </a:extLst>
              </a:tr>
              <a:tr h="365760">
                <a:tc>
                  <a:txBody>
                    <a:bodyPr/>
                    <a:lstStyle/>
                    <a:p>
                      <a:pPr marL="0" marR="0" fontAlgn="t">
                        <a:spcBef>
                          <a:spcPts val="0"/>
                        </a:spcBef>
                        <a:spcAft>
                          <a:spcPts val="0"/>
                        </a:spcAft>
                      </a:pPr>
                      <a:r>
                        <a:rPr lang="en-US" sz="1100">
                          <a:effectLst/>
                        </a:rPr>
                        <a:t>Basic CAL</a:t>
                      </a:r>
                      <a:endParaRPr lang="en-US" sz="1100">
                        <a:effectLst/>
                        <a:latin typeface="Segoe UI" panose="020B0502040204020203" pitchFamily="34" charset="0"/>
                      </a:endParaRPr>
                    </a:p>
                  </a:txBody>
                  <a:tcPr marL="50800" marR="50800" marT="50800" marB="50800">
                    <a:solidFill>
                      <a:srgbClr val="DDE8FF"/>
                    </a:solidFill>
                  </a:tcPr>
                </a:tc>
                <a:tc>
                  <a:txBody>
                    <a:bodyPr/>
                    <a:lstStyle/>
                    <a:p>
                      <a:pPr marL="0" marR="0" fontAlgn="t">
                        <a:spcBef>
                          <a:spcPts val="0"/>
                        </a:spcBef>
                        <a:spcAft>
                          <a:spcPts val="0"/>
                        </a:spcAft>
                      </a:pPr>
                      <a:r>
                        <a:rPr lang="en-US" sz="1100">
                          <a:effectLst/>
                        </a:rPr>
                        <a:t>Dynamics 365 for Customer Service</a:t>
                      </a:r>
                      <a:endParaRPr lang="en-US" sz="1100">
                        <a:effectLst/>
                        <a:latin typeface="Segoe UI" panose="020B0502040204020203" pitchFamily="34" charset="0"/>
                      </a:endParaRPr>
                    </a:p>
                  </a:txBody>
                  <a:tcPr marL="50800" marR="50800" marT="50800" marB="50800">
                    <a:solidFill>
                      <a:srgbClr val="DDE8FF"/>
                    </a:solidFill>
                  </a:tcPr>
                </a:tc>
                <a:tc>
                  <a:txBody>
                    <a:bodyPr/>
                    <a:lstStyle/>
                    <a:p>
                      <a:pPr marL="0" marR="0" fontAlgn="t">
                        <a:spcBef>
                          <a:spcPts val="0"/>
                        </a:spcBef>
                        <a:spcAft>
                          <a:spcPts val="0"/>
                        </a:spcAft>
                      </a:pPr>
                      <a:r>
                        <a:rPr lang="en-US" sz="1100" dirty="0">
                          <a:effectLst/>
                        </a:rPr>
                        <a:t>for </a:t>
                      </a:r>
                      <a:r>
                        <a:rPr lang="en-US" sz="1100" dirty="0" err="1">
                          <a:effectLst/>
                        </a:rPr>
                        <a:t>CustSvc</a:t>
                      </a:r>
                      <a:r>
                        <a:rPr lang="en-US" sz="1100" dirty="0">
                          <a:effectLst/>
                        </a:rPr>
                        <a:t> to </a:t>
                      </a:r>
                      <a:r>
                        <a:rPr lang="en-US" sz="1100" dirty="0" err="1">
                          <a:effectLst/>
                        </a:rPr>
                        <a:t>CRMBsc</a:t>
                      </a:r>
                      <a:r>
                        <a:rPr lang="en-US" sz="1100" dirty="0">
                          <a:effectLst/>
                        </a:rPr>
                        <a:t> </a:t>
                      </a:r>
                      <a:r>
                        <a:rPr lang="en-US" sz="1100" dirty="0" err="1">
                          <a:effectLst/>
                        </a:rPr>
                        <a:t>qlfd</a:t>
                      </a:r>
                      <a:endParaRPr lang="en-US" sz="1100" dirty="0">
                        <a:effectLst/>
                        <a:latin typeface="Segoe UI" panose="020B0502040204020203" pitchFamily="34" charset="0"/>
                      </a:endParaRPr>
                    </a:p>
                  </a:txBody>
                  <a:tcPr marL="50800" marR="50800" marT="50800" marB="50800">
                    <a:solidFill>
                      <a:srgbClr val="DDE8FF"/>
                    </a:solidFill>
                  </a:tcPr>
                </a:tc>
                <a:tc>
                  <a:txBody>
                    <a:bodyPr/>
                    <a:lstStyle/>
                    <a:p>
                      <a:pPr marL="0" marR="0" fontAlgn="t">
                        <a:spcBef>
                          <a:spcPts val="0"/>
                        </a:spcBef>
                        <a:spcAft>
                          <a:spcPts val="0"/>
                        </a:spcAft>
                      </a:pPr>
                      <a:r>
                        <a:rPr lang="en-US" sz="1100" dirty="0">
                          <a:effectLst/>
                          <a:latin typeface="Segoe UI" panose="020B0502040204020203" pitchFamily="34" charset="0"/>
                        </a:rPr>
                        <a:t>AAA-31041</a:t>
                      </a:r>
                    </a:p>
                  </a:txBody>
                  <a:tcPr marL="50800" marR="50800" marT="50800" marB="50800">
                    <a:solidFill>
                      <a:srgbClr val="DDE8FF"/>
                    </a:solidFill>
                  </a:tcPr>
                </a:tc>
                <a:extLst>
                  <a:ext uri="{0D108BD9-81ED-4DB2-BD59-A6C34878D82A}">
                    <a16:rowId xmlns:a16="http://schemas.microsoft.com/office/drawing/2014/main" val="2913595098"/>
                  </a:ext>
                </a:extLst>
              </a:tr>
              <a:tr h="365760">
                <a:tc>
                  <a:txBody>
                    <a:bodyPr/>
                    <a:lstStyle/>
                    <a:p>
                      <a:pPr marL="0" marR="0" fontAlgn="t">
                        <a:spcBef>
                          <a:spcPts val="0"/>
                        </a:spcBef>
                        <a:spcAft>
                          <a:spcPts val="0"/>
                        </a:spcAft>
                      </a:pPr>
                      <a:r>
                        <a:rPr lang="en-US" sz="1100">
                          <a:effectLst/>
                        </a:rPr>
                        <a:t>Essential CAL</a:t>
                      </a:r>
                      <a:endParaRPr lang="en-US" sz="1100">
                        <a:effectLst/>
                        <a:latin typeface="Segoe UI" panose="020B0502040204020203" pitchFamily="34" charset="0"/>
                      </a:endParaRPr>
                    </a:p>
                  </a:txBody>
                  <a:tcPr marL="50800" marR="50800" marT="50800" marB="50800">
                    <a:solidFill>
                      <a:srgbClr val="DDE8FF"/>
                    </a:solidFill>
                  </a:tcPr>
                </a:tc>
                <a:tc>
                  <a:txBody>
                    <a:bodyPr/>
                    <a:lstStyle/>
                    <a:p>
                      <a:pPr marL="0" marR="0" fontAlgn="t">
                        <a:spcBef>
                          <a:spcPts val="0"/>
                        </a:spcBef>
                        <a:spcAft>
                          <a:spcPts val="0"/>
                        </a:spcAft>
                      </a:pPr>
                      <a:r>
                        <a:rPr lang="en-US" sz="1100">
                          <a:effectLst/>
                        </a:rPr>
                        <a:t>Team Members</a:t>
                      </a:r>
                      <a:endParaRPr lang="en-US" sz="1100">
                        <a:effectLst/>
                        <a:latin typeface="Segoe UI" panose="020B0502040204020203" pitchFamily="34" charset="0"/>
                      </a:endParaRPr>
                    </a:p>
                  </a:txBody>
                  <a:tcPr marL="50800" marR="50800" marT="50800" marB="50800">
                    <a:solidFill>
                      <a:srgbClr val="DDE8FF"/>
                    </a:solidFill>
                  </a:tcPr>
                </a:tc>
                <a:tc>
                  <a:txBody>
                    <a:bodyPr/>
                    <a:lstStyle/>
                    <a:p>
                      <a:pPr marL="0" marR="0" fontAlgn="t">
                        <a:spcBef>
                          <a:spcPts val="0"/>
                        </a:spcBef>
                        <a:spcAft>
                          <a:spcPts val="0"/>
                        </a:spcAft>
                      </a:pPr>
                      <a:r>
                        <a:rPr lang="en-US" sz="1100" dirty="0" err="1">
                          <a:effectLst/>
                        </a:rPr>
                        <a:t>forTeamMbr</a:t>
                      </a:r>
                      <a:r>
                        <a:rPr lang="en-US" sz="1100" dirty="0">
                          <a:effectLst/>
                        </a:rPr>
                        <a:t> </a:t>
                      </a:r>
                      <a:r>
                        <a:rPr lang="en-US" sz="1100" dirty="0" err="1">
                          <a:effectLst/>
                        </a:rPr>
                        <a:t>toCRMEsstn</a:t>
                      </a:r>
                      <a:r>
                        <a:rPr lang="en-US" sz="1100" dirty="0">
                          <a:effectLst/>
                        </a:rPr>
                        <a:t> </a:t>
                      </a:r>
                      <a:r>
                        <a:rPr lang="en-US" sz="1100" dirty="0" err="1">
                          <a:effectLst/>
                        </a:rPr>
                        <a:t>qlfd</a:t>
                      </a:r>
                      <a:endParaRPr lang="en-US" sz="1100" dirty="0">
                        <a:effectLst/>
                      </a:endParaRPr>
                    </a:p>
                  </a:txBody>
                  <a:tcPr marL="50800" marR="50800" marT="50800" marB="50800">
                    <a:solidFill>
                      <a:srgbClr val="DDE8FF"/>
                    </a:solidFill>
                  </a:tcPr>
                </a:tc>
                <a:tc>
                  <a:txBody>
                    <a:bodyPr/>
                    <a:lstStyle/>
                    <a:p>
                      <a:pPr marL="0" marR="0" fontAlgn="t">
                        <a:spcBef>
                          <a:spcPts val="0"/>
                        </a:spcBef>
                        <a:spcAft>
                          <a:spcPts val="0"/>
                        </a:spcAft>
                      </a:pPr>
                      <a:r>
                        <a:rPr lang="en-US" sz="1100" dirty="0">
                          <a:effectLst/>
                          <a:latin typeface="Segoe UI" panose="020B0502040204020203" pitchFamily="34" charset="0"/>
                        </a:rPr>
                        <a:t>AAA-31107</a:t>
                      </a:r>
                    </a:p>
                  </a:txBody>
                  <a:tcPr marL="50800" marR="50800" marT="50800" marB="50800">
                    <a:solidFill>
                      <a:srgbClr val="DDE8FF"/>
                    </a:solidFill>
                  </a:tcPr>
                </a:tc>
                <a:extLst>
                  <a:ext uri="{0D108BD9-81ED-4DB2-BD59-A6C34878D82A}">
                    <a16:rowId xmlns:a16="http://schemas.microsoft.com/office/drawing/2014/main" val="4278441185"/>
                  </a:ext>
                </a:extLst>
              </a:tr>
            </a:tbl>
          </a:graphicData>
        </a:graphic>
      </p:graphicFrame>
    </p:spTree>
    <p:extLst>
      <p:ext uri="{BB962C8B-B14F-4D97-AF65-F5344CB8AC3E}">
        <p14:creationId xmlns:p14="http://schemas.microsoft.com/office/powerpoint/2010/main" val="2259385628"/>
      </p:ext>
    </p:extLst>
  </p:cSld>
  <p:clrMapOvr>
    <a:masterClrMapping/>
  </p:clrMapOvr>
  <p:transition>
    <p:fade/>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6330" y="357878"/>
            <a:ext cx="8379106" cy="806169"/>
          </a:xfrm>
        </p:spPr>
        <p:txBody>
          <a:bodyPr/>
          <a:lstStyle/>
          <a:p>
            <a:r>
              <a:rPr lang="en-US" sz="2000" dirty="0"/>
              <a:t>CRM On-Premises Commercial/Corporate Utilizing From SA on SKU in MPSA</a:t>
            </a:r>
            <a:br>
              <a:rPr lang="en-US" sz="2000" dirty="0"/>
            </a:br>
            <a:r>
              <a:rPr lang="en-US" sz="2000" dirty="0"/>
              <a:t>To Dynamics 365 On-Premises</a:t>
            </a:r>
          </a:p>
        </p:txBody>
      </p:sp>
      <p:graphicFrame>
        <p:nvGraphicFramePr>
          <p:cNvPr id="7" name="Table 6"/>
          <p:cNvGraphicFramePr>
            <a:graphicFrameLocks noGrp="1"/>
          </p:cNvGraphicFramePr>
          <p:nvPr>
            <p:extLst>
              <p:ext uri="{D42A27DB-BD31-4B8C-83A1-F6EECF244321}">
                <p14:modId xmlns:p14="http://schemas.microsoft.com/office/powerpoint/2010/main" val="2387455492"/>
              </p:ext>
            </p:extLst>
          </p:nvPr>
        </p:nvGraphicFramePr>
        <p:xfrm>
          <a:off x="965673" y="1644321"/>
          <a:ext cx="7537392" cy="2392048"/>
        </p:xfrm>
        <a:graphic>
          <a:graphicData uri="http://schemas.openxmlformats.org/drawingml/2006/table">
            <a:tbl>
              <a:tblPr firstRow="1" bandRow="1">
                <a:tableStyleId>{21E4AEA4-8DFA-4A89-87EB-49C32662AFE0}</a:tableStyleId>
              </a:tblPr>
              <a:tblGrid>
                <a:gridCol w="1674676">
                  <a:extLst>
                    <a:ext uri="{9D8B030D-6E8A-4147-A177-3AD203B41FA5}">
                      <a16:colId xmlns:a16="http://schemas.microsoft.com/office/drawing/2014/main" val="505210117"/>
                    </a:ext>
                  </a:extLst>
                </a:gridCol>
                <a:gridCol w="2410215">
                  <a:extLst>
                    <a:ext uri="{9D8B030D-6E8A-4147-A177-3AD203B41FA5}">
                      <a16:colId xmlns:a16="http://schemas.microsoft.com/office/drawing/2014/main" val="1886461923"/>
                    </a:ext>
                  </a:extLst>
                </a:gridCol>
                <a:gridCol w="2027893">
                  <a:extLst>
                    <a:ext uri="{9D8B030D-6E8A-4147-A177-3AD203B41FA5}">
                      <a16:colId xmlns:a16="http://schemas.microsoft.com/office/drawing/2014/main" val="2070994110"/>
                    </a:ext>
                  </a:extLst>
                </a:gridCol>
                <a:gridCol w="1424608">
                  <a:extLst>
                    <a:ext uri="{9D8B030D-6E8A-4147-A177-3AD203B41FA5}">
                      <a16:colId xmlns:a16="http://schemas.microsoft.com/office/drawing/2014/main" val="3885801966"/>
                    </a:ext>
                  </a:extLst>
                </a:gridCol>
              </a:tblGrid>
              <a:tr h="492128">
                <a:tc>
                  <a:txBody>
                    <a:bodyPr/>
                    <a:lstStyle/>
                    <a:p>
                      <a:pPr marL="0" marR="0" fontAlgn="t">
                        <a:spcBef>
                          <a:spcPts val="0"/>
                        </a:spcBef>
                        <a:spcAft>
                          <a:spcPts val="0"/>
                        </a:spcAft>
                      </a:pPr>
                      <a:r>
                        <a:rPr lang="en-US" sz="1100" dirty="0">
                          <a:effectLst/>
                        </a:rPr>
                        <a:t>Existing User License</a:t>
                      </a:r>
                      <a:endParaRPr lang="en-US" sz="1100" dirty="0">
                        <a:effectLst/>
                        <a:latin typeface="Segoe UI Semibold" panose="020B0702040204020203" pitchFamily="34" charset="0"/>
                      </a:endParaRPr>
                    </a:p>
                  </a:txBody>
                  <a:tcPr marL="50800" marR="50800" marT="50800" marB="50800" anchor="ctr">
                    <a:solidFill>
                      <a:srgbClr val="73E2DF"/>
                    </a:solidFill>
                  </a:tcPr>
                </a:tc>
                <a:tc>
                  <a:txBody>
                    <a:bodyPr/>
                    <a:lstStyle/>
                    <a:p>
                      <a:pPr marL="0" marR="0" fontAlgn="t">
                        <a:spcBef>
                          <a:spcPts val="0"/>
                        </a:spcBef>
                        <a:spcAft>
                          <a:spcPts val="0"/>
                        </a:spcAft>
                      </a:pPr>
                      <a:r>
                        <a:rPr lang="en-US" sz="1100" dirty="0">
                          <a:effectLst/>
                        </a:rPr>
                        <a:t>New User License</a:t>
                      </a:r>
                      <a:endParaRPr lang="en-US" sz="1100" dirty="0">
                        <a:effectLst/>
                        <a:latin typeface="Segoe UI Semibold" panose="020B0702040204020203" pitchFamily="34" charset="0"/>
                      </a:endParaRPr>
                    </a:p>
                  </a:txBody>
                  <a:tcPr marL="50800" marR="50800" marT="50800" marB="50800" anchor="ctr">
                    <a:solidFill>
                      <a:srgbClr val="73E2DF"/>
                    </a:solidFill>
                  </a:tcPr>
                </a:tc>
                <a:tc>
                  <a:txBody>
                    <a:bodyPr/>
                    <a:lstStyle/>
                    <a:p>
                      <a:pPr marL="0" marR="0" fontAlgn="t">
                        <a:spcBef>
                          <a:spcPts val="0"/>
                        </a:spcBef>
                        <a:spcAft>
                          <a:spcPts val="0"/>
                        </a:spcAft>
                      </a:pPr>
                      <a:r>
                        <a:rPr lang="en-US" sz="1100" dirty="0">
                          <a:effectLst/>
                        </a:rPr>
                        <a:t>Item Edition</a:t>
                      </a:r>
                      <a:endParaRPr lang="en-US" sz="1100" dirty="0">
                        <a:effectLst/>
                        <a:latin typeface="Segoe UI Semibold" panose="020B0702040204020203" pitchFamily="34" charset="0"/>
                      </a:endParaRPr>
                    </a:p>
                  </a:txBody>
                  <a:tcPr marL="50800" marR="50800" marT="50800" marB="50800" anchor="ctr">
                    <a:solidFill>
                      <a:srgbClr val="73E2DF"/>
                    </a:solidFill>
                  </a:tcPr>
                </a:tc>
                <a:tc>
                  <a:txBody>
                    <a:bodyPr/>
                    <a:lstStyle/>
                    <a:p>
                      <a:pPr marL="0" marR="0" fontAlgn="t">
                        <a:spcBef>
                          <a:spcPts val="0"/>
                        </a:spcBef>
                        <a:spcAft>
                          <a:spcPts val="0"/>
                        </a:spcAft>
                      </a:pPr>
                      <a:r>
                        <a:rPr lang="en-US" sz="1100" dirty="0">
                          <a:effectLst/>
                          <a:latin typeface="Segoe UI Semibold" panose="020B0702040204020203" pitchFamily="34" charset="0"/>
                        </a:rPr>
                        <a:t>Item Number</a:t>
                      </a:r>
                    </a:p>
                  </a:txBody>
                  <a:tcPr marL="50800" marR="50800" marT="50800" marB="50800" anchor="ctr">
                    <a:solidFill>
                      <a:srgbClr val="73E2DF"/>
                    </a:solidFill>
                  </a:tcPr>
                </a:tc>
                <a:extLst>
                  <a:ext uri="{0D108BD9-81ED-4DB2-BD59-A6C34878D82A}">
                    <a16:rowId xmlns:a16="http://schemas.microsoft.com/office/drawing/2014/main" val="1529148321"/>
                  </a:ext>
                </a:extLst>
              </a:tr>
              <a:tr h="365760">
                <a:tc>
                  <a:txBody>
                    <a:bodyPr/>
                    <a:lstStyle/>
                    <a:p>
                      <a:pPr marL="0" marR="0" fontAlgn="t">
                        <a:spcBef>
                          <a:spcPts val="0"/>
                        </a:spcBef>
                        <a:spcAft>
                          <a:spcPts val="0"/>
                        </a:spcAft>
                      </a:pPr>
                      <a:r>
                        <a:rPr lang="en-US" sz="1100" dirty="0">
                          <a:effectLst/>
                        </a:rPr>
                        <a:t>Professional CAL</a:t>
                      </a:r>
                      <a:endParaRPr lang="en-US" sz="1100" dirty="0">
                        <a:effectLst/>
                        <a:latin typeface="Segoe UI" panose="020B0502040204020203" pitchFamily="34" charset="0"/>
                      </a:endParaRPr>
                    </a:p>
                  </a:txBody>
                  <a:tcPr marL="50800" marR="50800" marT="50800" marB="50800">
                    <a:solidFill>
                      <a:srgbClr val="73E2D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Dynamics 365 for Enterprise Plan 1</a:t>
                      </a:r>
                    </a:p>
                  </a:txBody>
                  <a:tcPr marL="50800" marR="50800" marT="50800" marB="50800">
                    <a:solidFill>
                      <a:srgbClr val="73E2D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Plan 1 </a:t>
                      </a:r>
                      <a:r>
                        <a:rPr lang="en-US" sz="1100" dirty="0" err="1">
                          <a:effectLst/>
                          <a:latin typeface="Segoe UI Semibold" panose="020B0702040204020203" pitchFamily="34" charset="0"/>
                          <a:cs typeface="Segoe UI Semibold" panose="020B0702040204020203" pitchFamily="34" charset="0"/>
                        </a:rPr>
                        <a:t>fmSA</a:t>
                      </a:r>
                      <a:r>
                        <a:rPr lang="en-US" sz="1100" dirty="0">
                          <a:effectLst/>
                          <a:latin typeface="Segoe UI Semibold" panose="020B0702040204020203" pitchFamily="34" charset="0"/>
                          <a:cs typeface="Segoe UI Semibold" panose="020B0702040204020203" pitchFamily="34" charset="0"/>
                        </a:rPr>
                        <a:t> </a:t>
                      </a:r>
                      <a:r>
                        <a:rPr lang="en-US" sz="1100" dirty="0" err="1">
                          <a:effectLst/>
                          <a:latin typeface="Segoe UI Semibold" panose="020B0702040204020203" pitchFamily="34" charset="0"/>
                          <a:cs typeface="Segoe UI Semibold" panose="020B0702040204020203" pitchFamily="34" charset="0"/>
                        </a:rPr>
                        <a:t>fm</a:t>
                      </a:r>
                      <a:r>
                        <a:rPr lang="en-US" sz="1100" dirty="0">
                          <a:effectLst/>
                          <a:latin typeface="Segoe UI Semibold" panose="020B0702040204020203" pitchFamily="34" charset="0"/>
                          <a:cs typeface="Segoe UI Semibold" panose="020B0702040204020203" pitchFamily="34" charset="0"/>
                        </a:rPr>
                        <a:t> </a:t>
                      </a:r>
                      <a:r>
                        <a:rPr lang="en-US" sz="1100" dirty="0" err="1">
                          <a:effectLst/>
                          <a:latin typeface="Segoe UI Semibold" panose="020B0702040204020203" pitchFamily="34" charset="0"/>
                          <a:cs typeface="Segoe UI Semibold" panose="020B0702040204020203" pitchFamily="34" charset="0"/>
                        </a:rPr>
                        <a:t>CRMPro</a:t>
                      </a:r>
                      <a:r>
                        <a:rPr lang="en-US" sz="1100" dirty="0">
                          <a:effectLst/>
                          <a:latin typeface="Segoe UI Semibold" panose="020B0702040204020203" pitchFamily="34" charset="0"/>
                          <a:cs typeface="Segoe UI Semibold" panose="020B0702040204020203" pitchFamily="34" charset="0"/>
                        </a:rPr>
                        <a:t> </a:t>
                      </a:r>
                      <a:r>
                        <a:rPr lang="en-US" sz="1100" dirty="0" err="1">
                          <a:effectLst/>
                          <a:latin typeface="Segoe UI Semibold" panose="020B0702040204020203" pitchFamily="34" charset="0"/>
                          <a:cs typeface="Segoe UI Semibold" panose="020B0702040204020203" pitchFamily="34" charset="0"/>
                        </a:rPr>
                        <a:t>qlfd</a:t>
                      </a:r>
                      <a:endParaRPr lang="en-US" sz="1100" dirty="0">
                        <a:effectLst/>
                        <a:latin typeface="Segoe UI Semibold" panose="020B0702040204020203" pitchFamily="34" charset="0"/>
                        <a:cs typeface="Segoe UI Semibold" panose="020B0702040204020203" pitchFamily="34" charset="0"/>
                      </a:endParaRPr>
                    </a:p>
                  </a:txBody>
                  <a:tcPr marL="50800" marR="50800" marT="50800" marB="50800">
                    <a:solidFill>
                      <a:srgbClr val="73E2D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AAA-31079</a:t>
                      </a:r>
                    </a:p>
                  </a:txBody>
                  <a:tcPr marL="50800" marR="50800" marT="50800" marB="50800">
                    <a:solidFill>
                      <a:srgbClr val="73E2DF"/>
                    </a:solidFill>
                  </a:tcPr>
                </a:tc>
                <a:extLst>
                  <a:ext uri="{0D108BD9-81ED-4DB2-BD59-A6C34878D82A}">
                    <a16:rowId xmlns:a16="http://schemas.microsoft.com/office/drawing/2014/main" val="466339008"/>
                  </a:ext>
                </a:extLst>
              </a:tr>
              <a:tr h="365760">
                <a:tc>
                  <a:txBody>
                    <a:bodyPr/>
                    <a:lstStyle/>
                    <a:p>
                      <a:pPr marL="0" marR="0" fontAlgn="t">
                        <a:spcBef>
                          <a:spcPts val="0"/>
                        </a:spcBef>
                        <a:spcAft>
                          <a:spcPts val="0"/>
                        </a:spcAft>
                      </a:pPr>
                      <a:r>
                        <a:rPr lang="en-US" sz="1100" dirty="0">
                          <a:effectLst/>
                        </a:rPr>
                        <a:t>Basic CAL</a:t>
                      </a:r>
                      <a:endParaRPr lang="en-US" sz="1100" dirty="0">
                        <a:effectLst/>
                        <a:latin typeface="Segoe UI" panose="020B0502040204020203" pitchFamily="34" charset="0"/>
                      </a:endParaRPr>
                    </a:p>
                  </a:txBody>
                  <a:tcPr marL="50800" marR="50800" marT="50800" marB="50800">
                    <a:solidFill>
                      <a:srgbClr val="73E2D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Dynamics 365 for Enterprise Plan 1</a:t>
                      </a:r>
                    </a:p>
                  </a:txBody>
                  <a:tcPr marL="50800" marR="50800" marT="50800" marB="50800">
                    <a:solidFill>
                      <a:srgbClr val="73E2D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Plan 1 </a:t>
                      </a:r>
                      <a:r>
                        <a:rPr lang="en-US" sz="1100" dirty="0" err="1">
                          <a:effectLst/>
                          <a:latin typeface="Segoe UI Semibold" panose="020B0702040204020203" pitchFamily="34" charset="0"/>
                          <a:cs typeface="Segoe UI Semibold" panose="020B0702040204020203" pitchFamily="34" charset="0"/>
                        </a:rPr>
                        <a:t>fmSA</a:t>
                      </a:r>
                      <a:r>
                        <a:rPr lang="en-US" sz="1100" dirty="0">
                          <a:effectLst/>
                          <a:latin typeface="Segoe UI Semibold" panose="020B0702040204020203" pitchFamily="34" charset="0"/>
                          <a:cs typeface="Segoe UI Semibold" panose="020B0702040204020203" pitchFamily="34" charset="0"/>
                        </a:rPr>
                        <a:t> </a:t>
                      </a:r>
                      <a:r>
                        <a:rPr lang="en-US" sz="1100" dirty="0" err="1">
                          <a:effectLst/>
                          <a:latin typeface="Segoe UI Semibold" panose="020B0702040204020203" pitchFamily="34" charset="0"/>
                          <a:cs typeface="Segoe UI Semibold" panose="020B0702040204020203" pitchFamily="34" charset="0"/>
                        </a:rPr>
                        <a:t>fm</a:t>
                      </a:r>
                      <a:r>
                        <a:rPr lang="en-US" sz="1100" dirty="0">
                          <a:effectLst/>
                          <a:latin typeface="Segoe UI Semibold" panose="020B0702040204020203" pitchFamily="34" charset="0"/>
                          <a:cs typeface="Segoe UI Semibold" panose="020B0702040204020203" pitchFamily="34" charset="0"/>
                        </a:rPr>
                        <a:t> </a:t>
                      </a:r>
                      <a:r>
                        <a:rPr lang="en-US" sz="1100" dirty="0" err="1">
                          <a:effectLst/>
                          <a:latin typeface="Segoe UI Semibold" panose="020B0702040204020203" pitchFamily="34" charset="0"/>
                          <a:cs typeface="Segoe UI Semibold" panose="020B0702040204020203" pitchFamily="34" charset="0"/>
                        </a:rPr>
                        <a:t>CRMBsc</a:t>
                      </a:r>
                      <a:r>
                        <a:rPr lang="en-US" sz="1100" dirty="0">
                          <a:effectLst/>
                          <a:latin typeface="Segoe UI Semibold" panose="020B0702040204020203" pitchFamily="34" charset="0"/>
                          <a:cs typeface="Segoe UI Semibold" panose="020B0702040204020203" pitchFamily="34" charset="0"/>
                        </a:rPr>
                        <a:t> </a:t>
                      </a:r>
                      <a:r>
                        <a:rPr lang="en-US" sz="1100" dirty="0" err="1">
                          <a:effectLst/>
                          <a:latin typeface="Segoe UI Semibold" panose="020B0702040204020203" pitchFamily="34" charset="0"/>
                          <a:cs typeface="Segoe UI Semibold" panose="020B0702040204020203" pitchFamily="34" charset="0"/>
                        </a:rPr>
                        <a:t>qlfd</a:t>
                      </a:r>
                      <a:endParaRPr lang="en-US" sz="1100" dirty="0">
                        <a:effectLst/>
                        <a:latin typeface="Segoe UI Semibold" panose="020B0702040204020203" pitchFamily="34" charset="0"/>
                        <a:cs typeface="Segoe UI Semibold" panose="020B0702040204020203" pitchFamily="34" charset="0"/>
                      </a:endParaRPr>
                    </a:p>
                  </a:txBody>
                  <a:tcPr marL="50800" marR="50800" marT="50800" marB="50800">
                    <a:solidFill>
                      <a:srgbClr val="73E2D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AAA-31077</a:t>
                      </a:r>
                    </a:p>
                  </a:txBody>
                  <a:tcPr marL="50800" marR="50800" marT="50800" marB="50800">
                    <a:solidFill>
                      <a:srgbClr val="73E2DF"/>
                    </a:solidFill>
                  </a:tcPr>
                </a:tc>
                <a:extLst>
                  <a:ext uri="{0D108BD9-81ED-4DB2-BD59-A6C34878D82A}">
                    <a16:rowId xmlns:a16="http://schemas.microsoft.com/office/drawing/2014/main" val="941976500"/>
                  </a:ext>
                </a:extLst>
              </a:tr>
              <a:tr h="365760">
                <a:tc>
                  <a:txBody>
                    <a:bodyPr/>
                    <a:lstStyle/>
                    <a:p>
                      <a:pPr marL="0" marR="0" fontAlgn="t">
                        <a:spcBef>
                          <a:spcPts val="0"/>
                        </a:spcBef>
                        <a:spcAft>
                          <a:spcPts val="0"/>
                        </a:spcAft>
                      </a:pPr>
                      <a:r>
                        <a:rPr lang="en-US" sz="1100" dirty="0">
                          <a:effectLst/>
                        </a:rPr>
                        <a:t>Basic CAL</a:t>
                      </a:r>
                      <a:endParaRPr lang="en-US" sz="1100" dirty="0">
                        <a:effectLst/>
                        <a:latin typeface="Segoe UI" panose="020B0502040204020203" pitchFamily="34" charset="0"/>
                      </a:endParaRPr>
                    </a:p>
                  </a:txBody>
                  <a:tcPr marL="50800" marR="50800" marT="50800" marB="50800">
                    <a:solidFill>
                      <a:srgbClr val="73E2DF"/>
                    </a:solidFill>
                  </a:tcPr>
                </a:tc>
                <a:tc>
                  <a:txBody>
                    <a:bodyPr/>
                    <a:lstStyle/>
                    <a:p>
                      <a:pPr marL="0" marR="0" fontAlgn="t">
                        <a:spcBef>
                          <a:spcPts val="0"/>
                        </a:spcBef>
                        <a:spcAft>
                          <a:spcPts val="0"/>
                        </a:spcAft>
                      </a:pPr>
                      <a:r>
                        <a:rPr lang="en-US" sz="1100">
                          <a:effectLst/>
                        </a:rPr>
                        <a:t>Dynamics 365 for Sales</a:t>
                      </a:r>
                      <a:endParaRPr lang="en-US" sz="1100">
                        <a:effectLst/>
                        <a:latin typeface="Segoe UI" panose="020B0502040204020203" pitchFamily="34" charset="0"/>
                      </a:endParaRPr>
                    </a:p>
                  </a:txBody>
                  <a:tcPr marL="50800" marR="50800" marT="50800" marB="50800">
                    <a:solidFill>
                      <a:srgbClr val="73E2DF"/>
                    </a:solidFill>
                  </a:tcPr>
                </a:tc>
                <a:tc>
                  <a:txBody>
                    <a:bodyPr/>
                    <a:lstStyle/>
                    <a:p>
                      <a:pPr marL="0" marR="0" fontAlgn="t">
                        <a:spcBef>
                          <a:spcPts val="0"/>
                        </a:spcBef>
                        <a:spcAft>
                          <a:spcPts val="0"/>
                        </a:spcAft>
                      </a:pPr>
                      <a:r>
                        <a:rPr lang="en-US" sz="1100" dirty="0" err="1">
                          <a:effectLst/>
                        </a:rPr>
                        <a:t>forSales</a:t>
                      </a:r>
                      <a:r>
                        <a:rPr lang="en-US" sz="1100" dirty="0">
                          <a:effectLst/>
                        </a:rPr>
                        <a:t> </a:t>
                      </a:r>
                      <a:r>
                        <a:rPr lang="en-US" sz="1100" dirty="0" err="1">
                          <a:effectLst/>
                        </a:rPr>
                        <a:t>fmSAfmCRMBsc</a:t>
                      </a:r>
                      <a:r>
                        <a:rPr lang="en-US" sz="1100" dirty="0">
                          <a:effectLst/>
                        </a:rPr>
                        <a:t> </a:t>
                      </a:r>
                      <a:r>
                        <a:rPr lang="en-US" sz="1100" dirty="0" err="1">
                          <a:effectLst/>
                        </a:rPr>
                        <a:t>qlfd</a:t>
                      </a:r>
                      <a:endParaRPr lang="en-US" sz="1100" dirty="0">
                        <a:effectLst/>
                        <a:latin typeface="Segoe UI" panose="020B0502040204020203" pitchFamily="34" charset="0"/>
                      </a:endParaRPr>
                    </a:p>
                  </a:txBody>
                  <a:tcPr marL="50800" marR="50800" marT="50800" marB="50800">
                    <a:solidFill>
                      <a:srgbClr val="73E2DF"/>
                    </a:solidFill>
                  </a:tcPr>
                </a:tc>
                <a:tc>
                  <a:txBody>
                    <a:bodyPr/>
                    <a:lstStyle/>
                    <a:p>
                      <a:pPr marL="0" marR="0" fontAlgn="t">
                        <a:spcBef>
                          <a:spcPts val="0"/>
                        </a:spcBef>
                        <a:spcAft>
                          <a:spcPts val="0"/>
                        </a:spcAft>
                      </a:pPr>
                      <a:r>
                        <a:rPr lang="en-US" sz="1100" dirty="0">
                          <a:effectLst/>
                          <a:latin typeface="Segoe UI" panose="020B0502040204020203" pitchFamily="34" charset="0"/>
                        </a:rPr>
                        <a:t>AAA-31095</a:t>
                      </a:r>
                    </a:p>
                  </a:txBody>
                  <a:tcPr marL="50800" marR="50800" marT="50800" marB="50800">
                    <a:solidFill>
                      <a:srgbClr val="73E2DF"/>
                    </a:solidFill>
                  </a:tcPr>
                </a:tc>
                <a:extLst>
                  <a:ext uri="{0D108BD9-81ED-4DB2-BD59-A6C34878D82A}">
                    <a16:rowId xmlns:a16="http://schemas.microsoft.com/office/drawing/2014/main" val="4067456036"/>
                  </a:ext>
                </a:extLst>
              </a:tr>
              <a:tr h="365760">
                <a:tc>
                  <a:txBody>
                    <a:bodyPr/>
                    <a:lstStyle/>
                    <a:p>
                      <a:pPr marL="0" marR="0" fontAlgn="t">
                        <a:spcBef>
                          <a:spcPts val="0"/>
                        </a:spcBef>
                        <a:spcAft>
                          <a:spcPts val="0"/>
                        </a:spcAft>
                      </a:pPr>
                      <a:r>
                        <a:rPr lang="en-US" sz="1100">
                          <a:effectLst/>
                        </a:rPr>
                        <a:t>Basic CAL</a:t>
                      </a:r>
                      <a:endParaRPr lang="en-US" sz="1100">
                        <a:effectLst/>
                        <a:latin typeface="Segoe UI" panose="020B0502040204020203" pitchFamily="34" charset="0"/>
                      </a:endParaRPr>
                    </a:p>
                  </a:txBody>
                  <a:tcPr marL="50800" marR="50800" marT="50800" marB="50800">
                    <a:solidFill>
                      <a:srgbClr val="73E2DF"/>
                    </a:solidFill>
                  </a:tcPr>
                </a:tc>
                <a:tc>
                  <a:txBody>
                    <a:bodyPr/>
                    <a:lstStyle/>
                    <a:p>
                      <a:pPr marL="0" marR="0" fontAlgn="t">
                        <a:spcBef>
                          <a:spcPts val="0"/>
                        </a:spcBef>
                        <a:spcAft>
                          <a:spcPts val="0"/>
                        </a:spcAft>
                      </a:pPr>
                      <a:r>
                        <a:rPr lang="en-US" sz="1100">
                          <a:effectLst/>
                        </a:rPr>
                        <a:t>Dynamics 365 for Customer Service</a:t>
                      </a:r>
                      <a:endParaRPr lang="en-US" sz="1100">
                        <a:effectLst/>
                        <a:latin typeface="Segoe UI" panose="020B0502040204020203" pitchFamily="34" charset="0"/>
                      </a:endParaRPr>
                    </a:p>
                  </a:txBody>
                  <a:tcPr marL="50800" marR="50800" marT="50800" marB="50800">
                    <a:solidFill>
                      <a:srgbClr val="73E2DF"/>
                    </a:solidFill>
                  </a:tcPr>
                </a:tc>
                <a:tc>
                  <a:txBody>
                    <a:bodyPr/>
                    <a:lstStyle/>
                    <a:p>
                      <a:pPr marL="0" marR="0" fontAlgn="t">
                        <a:spcBef>
                          <a:spcPts val="0"/>
                        </a:spcBef>
                        <a:spcAft>
                          <a:spcPts val="0"/>
                        </a:spcAft>
                      </a:pPr>
                      <a:r>
                        <a:rPr lang="en-US" sz="1100" dirty="0" err="1">
                          <a:effectLst/>
                        </a:rPr>
                        <a:t>forCustSvcfmSAfmCRMBscqlfd</a:t>
                      </a:r>
                      <a:endParaRPr lang="en-US" sz="1100" dirty="0">
                        <a:effectLst/>
                        <a:latin typeface="Segoe UI" panose="020B0502040204020203" pitchFamily="34" charset="0"/>
                      </a:endParaRPr>
                    </a:p>
                  </a:txBody>
                  <a:tcPr marL="50800" marR="50800" marT="50800" marB="50800">
                    <a:solidFill>
                      <a:srgbClr val="73E2DF"/>
                    </a:solidFill>
                  </a:tcPr>
                </a:tc>
                <a:tc>
                  <a:txBody>
                    <a:bodyPr/>
                    <a:lstStyle/>
                    <a:p>
                      <a:pPr marL="0" marR="0" fontAlgn="t">
                        <a:spcBef>
                          <a:spcPts val="0"/>
                        </a:spcBef>
                        <a:spcAft>
                          <a:spcPts val="0"/>
                        </a:spcAft>
                      </a:pPr>
                      <a:r>
                        <a:rPr lang="en-US" sz="1100" dirty="0">
                          <a:effectLst/>
                          <a:latin typeface="Segoe UI" panose="020B0502040204020203" pitchFamily="34" charset="0"/>
                        </a:rPr>
                        <a:t>AAA-31043</a:t>
                      </a:r>
                    </a:p>
                  </a:txBody>
                  <a:tcPr marL="50800" marR="50800" marT="50800" marB="50800">
                    <a:solidFill>
                      <a:srgbClr val="73E2DF"/>
                    </a:solidFill>
                  </a:tcPr>
                </a:tc>
                <a:extLst>
                  <a:ext uri="{0D108BD9-81ED-4DB2-BD59-A6C34878D82A}">
                    <a16:rowId xmlns:a16="http://schemas.microsoft.com/office/drawing/2014/main" val="2913595098"/>
                  </a:ext>
                </a:extLst>
              </a:tr>
              <a:tr h="365760">
                <a:tc>
                  <a:txBody>
                    <a:bodyPr/>
                    <a:lstStyle/>
                    <a:p>
                      <a:pPr marL="0" marR="0" fontAlgn="t">
                        <a:spcBef>
                          <a:spcPts val="0"/>
                        </a:spcBef>
                        <a:spcAft>
                          <a:spcPts val="0"/>
                        </a:spcAft>
                      </a:pPr>
                      <a:r>
                        <a:rPr lang="en-US" sz="1100">
                          <a:effectLst/>
                        </a:rPr>
                        <a:t>Essential CAL</a:t>
                      </a:r>
                      <a:endParaRPr lang="en-US" sz="1100">
                        <a:effectLst/>
                        <a:latin typeface="Segoe UI" panose="020B0502040204020203" pitchFamily="34" charset="0"/>
                      </a:endParaRPr>
                    </a:p>
                  </a:txBody>
                  <a:tcPr marL="50800" marR="50800" marT="50800" marB="50800">
                    <a:solidFill>
                      <a:srgbClr val="73E2DF"/>
                    </a:solidFill>
                  </a:tcPr>
                </a:tc>
                <a:tc>
                  <a:txBody>
                    <a:bodyPr/>
                    <a:lstStyle/>
                    <a:p>
                      <a:pPr marL="0" marR="0" fontAlgn="t">
                        <a:spcBef>
                          <a:spcPts val="0"/>
                        </a:spcBef>
                        <a:spcAft>
                          <a:spcPts val="0"/>
                        </a:spcAft>
                      </a:pPr>
                      <a:r>
                        <a:rPr lang="en-US" sz="1100">
                          <a:effectLst/>
                        </a:rPr>
                        <a:t>Team Members</a:t>
                      </a:r>
                      <a:endParaRPr lang="en-US" sz="1100">
                        <a:effectLst/>
                        <a:latin typeface="Segoe UI" panose="020B0502040204020203" pitchFamily="34" charset="0"/>
                      </a:endParaRPr>
                    </a:p>
                  </a:txBody>
                  <a:tcPr marL="50800" marR="50800" marT="50800" marB="50800">
                    <a:solidFill>
                      <a:srgbClr val="73E2DF"/>
                    </a:solidFill>
                  </a:tcPr>
                </a:tc>
                <a:tc>
                  <a:txBody>
                    <a:bodyPr/>
                    <a:lstStyle/>
                    <a:p>
                      <a:pPr marL="0" marR="0" fontAlgn="t">
                        <a:spcBef>
                          <a:spcPts val="0"/>
                        </a:spcBef>
                        <a:spcAft>
                          <a:spcPts val="0"/>
                        </a:spcAft>
                      </a:pPr>
                      <a:r>
                        <a:rPr lang="en-US" sz="1100" kern="1200" dirty="0" err="1">
                          <a:solidFill>
                            <a:schemeClr val="dk1"/>
                          </a:solidFill>
                          <a:effectLst/>
                          <a:latin typeface="+mn-lt"/>
                          <a:ea typeface="+mn-ea"/>
                          <a:cs typeface="+mn-cs"/>
                        </a:rPr>
                        <a:t>forTeamMbrfmSAfmCRMEsstnqlfd</a:t>
                      </a:r>
                      <a:endParaRPr lang="en-US" sz="1100" dirty="0">
                        <a:effectLst/>
                        <a:latin typeface="+mn-lt"/>
                      </a:endParaRPr>
                    </a:p>
                  </a:txBody>
                  <a:tcPr marL="50800" marR="50800" marT="50800" marB="50800">
                    <a:solidFill>
                      <a:srgbClr val="73E2DF"/>
                    </a:solidFill>
                  </a:tcPr>
                </a:tc>
                <a:tc>
                  <a:txBody>
                    <a:bodyPr/>
                    <a:lstStyle/>
                    <a:p>
                      <a:pPr marL="0" marR="0" fontAlgn="t">
                        <a:spcBef>
                          <a:spcPts val="0"/>
                        </a:spcBef>
                        <a:spcAft>
                          <a:spcPts val="0"/>
                        </a:spcAft>
                      </a:pPr>
                      <a:r>
                        <a:rPr lang="en-US" sz="1100" dirty="0">
                          <a:effectLst/>
                          <a:latin typeface="Segoe UI" panose="020B0502040204020203" pitchFamily="34" charset="0"/>
                        </a:rPr>
                        <a:t>AAA-31115</a:t>
                      </a:r>
                    </a:p>
                  </a:txBody>
                  <a:tcPr marL="50800" marR="50800" marT="50800" marB="50800">
                    <a:solidFill>
                      <a:srgbClr val="73E2DF"/>
                    </a:solidFill>
                  </a:tcPr>
                </a:tc>
                <a:extLst>
                  <a:ext uri="{0D108BD9-81ED-4DB2-BD59-A6C34878D82A}">
                    <a16:rowId xmlns:a16="http://schemas.microsoft.com/office/drawing/2014/main" val="4278441185"/>
                  </a:ext>
                </a:extLst>
              </a:tr>
            </a:tbl>
          </a:graphicData>
        </a:graphic>
      </p:graphicFrame>
    </p:spTree>
    <p:extLst>
      <p:ext uri="{BB962C8B-B14F-4D97-AF65-F5344CB8AC3E}">
        <p14:creationId xmlns:p14="http://schemas.microsoft.com/office/powerpoint/2010/main" val="47808320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44" y="16703"/>
            <a:ext cx="12313285" cy="899665"/>
          </a:xfrm>
        </p:spPr>
        <p:txBody>
          <a:bodyPr/>
          <a:lstStyle/>
          <a:p>
            <a:r>
              <a:rPr lang="en-US" sz="3600" dirty="0"/>
              <a:t>Existing $50 CRMOL Productivity Transition Pricing </a:t>
            </a:r>
          </a:p>
        </p:txBody>
      </p:sp>
      <p:sp>
        <p:nvSpPr>
          <p:cNvPr id="6" name="TextBox 5"/>
          <p:cNvSpPr txBox="1"/>
          <p:nvPr/>
        </p:nvSpPr>
        <p:spPr>
          <a:xfrm>
            <a:off x="3361799" y="3119065"/>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12" name="TextBox 11"/>
          <p:cNvSpPr txBox="1"/>
          <p:nvPr/>
        </p:nvSpPr>
        <p:spPr>
          <a:xfrm>
            <a:off x="7824556" y="3138166"/>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$115</a:t>
            </a:r>
          </a:p>
        </p:txBody>
      </p:sp>
      <p:sp>
        <p:nvSpPr>
          <p:cNvPr id="34" name="TextBox 33"/>
          <p:cNvSpPr txBox="1"/>
          <p:nvPr/>
        </p:nvSpPr>
        <p:spPr>
          <a:xfrm>
            <a:off x="-210955" y="3259383"/>
            <a:ext cx="2488716"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0-99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35" name="TextBox 34"/>
          <p:cNvSpPr txBox="1"/>
          <p:nvPr/>
        </p:nvSpPr>
        <p:spPr>
          <a:xfrm>
            <a:off x="8634468" y="2115591"/>
            <a:ext cx="2663982" cy="276999"/>
          </a:xfrm>
          <a:prstGeom prst="rect">
            <a:avLst/>
          </a:prstGeom>
          <a:noFill/>
        </p:spPr>
        <p:txBody>
          <a:bodyPr wrap="square" lIns="0" tIns="0" rIns="0" bIns="0" rtlCol="0">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ENTERPRISE PLAN</a:t>
            </a:r>
          </a:p>
        </p:txBody>
      </p:sp>
      <p:sp>
        <p:nvSpPr>
          <p:cNvPr id="36" name="TextBox 35"/>
          <p:cNvSpPr txBox="1"/>
          <p:nvPr/>
        </p:nvSpPr>
        <p:spPr>
          <a:xfrm>
            <a:off x="3099159" y="2508410"/>
            <a:ext cx="2663982" cy="553998"/>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STANDARD </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PRICING</a:t>
            </a:r>
          </a:p>
        </p:txBody>
      </p:sp>
      <p:sp>
        <p:nvSpPr>
          <p:cNvPr id="37" name="TextBox 36"/>
          <p:cNvSpPr txBox="1"/>
          <p:nvPr/>
        </p:nvSpPr>
        <p:spPr>
          <a:xfrm>
            <a:off x="5156065" y="2553725"/>
            <a:ext cx="2663982" cy="553998"/>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TRANSITION</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OFFER</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42" name="TextBox 41"/>
          <p:cNvSpPr txBox="1"/>
          <p:nvPr/>
        </p:nvSpPr>
        <p:spPr>
          <a:xfrm>
            <a:off x="9929108" y="3126073"/>
            <a:ext cx="2036044"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$66</a:t>
            </a:r>
          </a:p>
        </p:txBody>
      </p:sp>
      <p:sp>
        <p:nvSpPr>
          <p:cNvPr id="44" name="TextBox 43"/>
          <p:cNvSpPr txBox="1"/>
          <p:nvPr/>
        </p:nvSpPr>
        <p:spPr>
          <a:xfrm>
            <a:off x="7477204" y="2534024"/>
            <a:ext cx="2663982" cy="553998"/>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STANDARD </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PRICING</a:t>
            </a:r>
          </a:p>
        </p:txBody>
      </p:sp>
      <p:sp>
        <p:nvSpPr>
          <p:cNvPr id="45" name="TextBox 44"/>
          <p:cNvSpPr txBox="1"/>
          <p:nvPr/>
        </p:nvSpPr>
        <p:spPr>
          <a:xfrm>
            <a:off x="9572464" y="2554964"/>
            <a:ext cx="2663982" cy="553998"/>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TRANSITION</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OFFER</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46" name="TextBox 45"/>
          <p:cNvSpPr txBox="1"/>
          <p:nvPr/>
        </p:nvSpPr>
        <p:spPr>
          <a:xfrm>
            <a:off x="5506826" y="3119065"/>
            <a:ext cx="2025038" cy="553998"/>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$59</a:t>
            </a:r>
          </a:p>
        </p:txBody>
      </p:sp>
      <p:sp>
        <p:nvSpPr>
          <p:cNvPr id="47" name="TextBox 46"/>
          <p:cNvSpPr txBox="1"/>
          <p:nvPr/>
        </p:nvSpPr>
        <p:spPr>
          <a:xfrm>
            <a:off x="4752219" y="2149120"/>
            <a:ext cx="2663982" cy="276999"/>
          </a:xfrm>
          <a:prstGeom prst="rect">
            <a:avLst/>
          </a:prstGeom>
          <a:noFill/>
        </p:spPr>
        <p:txBody>
          <a:bodyPr wrap="square" lIns="0" tIns="0" rIns="0" bIns="0" rtlCol="0">
            <a:sp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APPLICATIONS</a:t>
            </a:r>
          </a:p>
        </p:txBody>
      </p:sp>
      <p:sp>
        <p:nvSpPr>
          <p:cNvPr id="48" name="TextBox 47"/>
          <p:cNvSpPr txBox="1"/>
          <p:nvPr/>
        </p:nvSpPr>
        <p:spPr>
          <a:xfrm>
            <a:off x="-581114" y="3992018"/>
            <a:ext cx="2867001"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100-249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49" name="TextBox 48"/>
          <p:cNvSpPr txBox="1"/>
          <p:nvPr/>
        </p:nvSpPr>
        <p:spPr>
          <a:xfrm>
            <a:off x="-479605" y="4709578"/>
            <a:ext cx="2663982"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250-499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50" name="TextBox 49"/>
          <p:cNvSpPr txBox="1"/>
          <p:nvPr/>
        </p:nvSpPr>
        <p:spPr>
          <a:xfrm>
            <a:off x="-479605" y="5379366"/>
            <a:ext cx="2663982"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500-999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51" name="TextBox 50"/>
          <p:cNvSpPr txBox="1"/>
          <p:nvPr/>
        </p:nvSpPr>
        <p:spPr>
          <a:xfrm>
            <a:off x="-298588" y="6155952"/>
            <a:ext cx="2663982"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1000+</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52" name="TextBox 51"/>
          <p:cNvSpPr txBox="1"/>
          <p:nvPr/>
        </p:nvSpPr>
        <p:spPr>
          <a:xfrm>
            <a:off x="3361799" y="3862133"/>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54" name="TextBox 53"/>
          <p:cNvSpPr txBox="1"/>
          <p:nvPr/>
        </p:nvSpPr>
        <p:spPr>
          <a:xfrm>
            <a:off x="7844123" y="3870785"/>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$90</a:t>
            </a:r>
          </a:p>
        </p:txBody>
      </p:sp>
      <p:sp>
        <p:nvSpPr>
          <p:cNvPr id="57" name="TextBox 56"/>
          <p:cNvSpPr txBox="1"/>
          <p:nvPr/>
        </p:nvSpPr>
        <p:spPr>
          <a:xfrm>
            <a:off x="9929108" y="3869141"/>
            <a:ext cx="2036044"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$66</a:t>
            </a:r>
          </a:p>
        </p:txBody>
      </p:sp>
      <p:sp>
        <p:nvSpPr>
          <p:cNvPr id="59" name="TextBox 58"/>
          <p:cNvSpPr txBox="1"/>
          <p:nvPr/>
        </p:nvSpPr>
        <p:spPr>
          <a:xfrm>
            <a:off x="5506826" y="3862133"/>
            <a:ext cx="2025038" cy="553998"/>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$59</a:t>
            </a:r>
          </a:p>
        </p:txBody>
      </p:sp>
      <p:sp>
        <p:nvSpPr>
          <p:cNvPr id="60" name="TextBox 59"/>
          <p:cNvSpPr txBox="1"/>
          <p:nvPr/>
        </p:nvSpPr>
        <p:spPr>
          <a:xfrm>
            <a:off x="3381366" y="4623063"/>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62" name="TextBox 61"/>
          <p:cNvSpPr txBox="1"/>
          <p:nvPr/>
        </p:nvSpPr>
        <p:spPr>
          <a:xfrm>
            <a:off x="7844123" y="4642164"/>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$80</a:t>
            </a:r>
          </a:p>
        </p:txBody>
      </p:sp>
      <p:sp>
        <p:nvSpPr>
          <p:cNvPr id="65" name="TextBox 64"/>
          <p:cNvSpPr txBox="1"/>
          <p:nvPr/>
        </p:nvSpPr>
        <p:spPr>
          <a:xfrm>
            <a:off x="9948675" y="4630071"/>
            <a:ext cx="2036044"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$66</a:t>
            </a:r>
          </a:p>
        </p:txBody>
      </p:sp>
      <p:sp>
        <p:nvSpPr>
          <p:cNvPr id="67" name="TextBox 66"/>
          <p:cNvSpPr txBox="1"/>
          <p:nvPr/>
        </p:nvSpPr>
        <p:spPr>
          <a:xfrm>
            <a:off x="5526393" y="4623063"/>
            <a:ext cx="2025038" cy="553998"/>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$59</a:t>
            </a:r>
          </a:p>
        </p:txBody>
      </p:sp>
      <p:sp>
        <p:nvSpPr>
          <p:cNvPr id="68" name="TextBox 67"/>
          <p:cNvSpPr txBox="1"/>
          <p:nvPr/>
        </p:nvSpPr>
        <p:spPr>
          <a:xfrm>
            <a:off x="3361799" y="5310420"/>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70" name="TextBox 69"/>
          <p:cNvSpPr txBox="1"/>
          <p:nvPr/>
        </p:nvSpPr>
        <p:spPr>
          <a:xfrm>
            <a:off x="7824556" y="5329521"/>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$70</a:t>
            </a:r>
          </a:p>
        </p:txBody>
      </p:sp>
      <p:sp>
        <p:nvSpPr>
          <p:cNvPr id="73" name="TextBox 72"/>
          <p:cNvSpPr txBox="1"/>
          <p:nvPr/>
        </p:nvSpPr>
        <p:spPr>
          <a:xfrm>
            <a:off x="9929108" y="5317428"/>
            <a:ext cx="2036044"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$66</a:t>
            </a:r>
          </a:p>
        </p:txBody>
      </p:sp>
      <p:sp>
        <p:nvSpPr>
          <p:cNvPr id="75" name="TextBox 74"/>
          <p:cNvSpPr txBox="1"/>
          <p:nvPr/>
        </p:nvSpPr>
        <p:spPr>
          <a:xfrm>
            <a:off x="5506826" y="5310420"/>
            <a:ext cx="2025038" cy="553998"/>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$59</a:t>
            </a:r>
          </a:p>
        </p:txBody>
      </p:sp>
      <p:sp>
        <p:nvSpPr>
          <p:cNvPr id="76" name="TextBox 75"/>
          <p:cNvSpPr txBox="1"/>
          <p:nvPr/>
        </p:nvSpPr>
        <p:spPr>
          <a:xfrm>
            <a:off x="3393931" y="5967525"/>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78" name="TextBox 77"/>
          <p:cNvSpPr txBox="1"/>
          <p:nvPr/>
        </p:nvSpPr>
        <p:spPr>
          <a:xfrm>
            <a:off x="7824556" y="5983473"/>
            <a:ext cx="2025038"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$60</a:t>
            </a:r>
          </a:p>
        </p:txBody>
      </p:sp>
      <p:sp>
        <p:nvSpPr>
          <p:cNvPr id="81" name="TextBox 80"/>
          <p:cNvSpPr txBox="1"/>
          <p:nvPr/>
        </p:nvSpPr>
        <p:spPr>
          <a:xfrm>
            <a:off x="9948675" y="5973948"/>
            <a:ext cx="2036044"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$66</a:t>
            </a:r>
          </a:p>
        </p:txBody>
      </p:sp>
      <p:sp>
        <p:nvSpPr>
          <p:cNvPr id="83" name="TextBox 82"/>
          <p:cNvSpPr txBox="1"/>
          <p:nvPr/>
        </p:nvSpPr>
        <p:spPr>
          <a:xfrm>
            <a:off x="5538958" y="5967525"/>
            <a:ext cx="2025038" cy="553998"/>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$59</a:t>
            </a:r>
          </a:p>
        </p:txBody>
      </p:sp>
      <p:sp>
        <p:nvSpPr>
          <p:cNvPr id="84" name="TextBox 83"/>
          <p:cNvSpPr txBox="1"/>
          <p:nvPr/>
        </p:nvSpPr>
        <p:spPr>
          <a:xfrm>
            <a:off x="116035" y="673366"/>
            <a:ext cx="13071613" cy="1280351"/>
          </a:xfrm>
          <a:prstGeom prst="rect">
            <a:avLst/>
          </a:prstGeom>
          <a:noFill/>
        </p:spPr>
        <p:txBody>
          <a:bodyPr wrap="square" lIns="182880" tIns="146304" rIns="182880" bIns="146304" rtlCol="0">
            <a:spAutoFit/>
          </a:bodyPr>
          <a:lstStyle/>
          <a:p>
            <a:pPr marL="114300" indent="-114300">
              <a:lnSpc>
                <a:spcPct val="90000"/>
              </a:lnSpc>
              <a:spcAft>
                <a:spcPts val="600"/>
              </a:spcAft>
              <a:buFont typeface="Arial" panose="020B0604020202020204" pitchFamily="34" charset="0"/>
              <a:buChar char="•"/>
            </a:pPr>
            <a:r>
              <a:rPr lang="en-US" sz="2000" dirty="0"/>
              <a:t>All Productivity Users that need </a:t>
            </a:r>
            <a:r>
              <a:rPr lang="en-US" sz="2000" u="sng" dirty="0"/>
              <a:t>just one App </a:t>
            </a:r>
            <a:r>
              <a:rPr lang="en-US" sz="2000" dirty="0"/>
              <a:t>should utilize $59 app transition pricing</a:t>
            </a:r>
          </a:p>
          <a:p>
            <a:pPr marL="114300" indent="-114300">
              <a:lnSpc>
                <a:spcPct val="90000"/>
              </a:lnSpc>
              <a:spcAft>
                <a:spcPts val="600"/>
              </a:spcAft>
              <a:buFont typeface="Arial" panose="020B0604020202020204" pitchFamily="34" charset="0"/>
              <a:buChar char="•"/>
            </a:pPr>
            <a:r>
              <a:rPr lang="en-US" sz="2000" dirty="0"/>
              <a:t>Under 1000 Users that need </a:t>
            </a:r>
            <a:r>
              <a:rPr lang="en-US" sz="2000" u="sng" dirty="0"/>
              <a:t>more than one App </a:t>
            </a:r>
            <a:r>
              <a:rPr lang="en-US" sz="2000" dirty="0"/>
              <a:t>should utilize $66 Plan transition pricing</a:t>
            </a:r>
          </a:p>
          <a:p>
            <a:pPr marL="114300" indent="-114300">
              <a:lnSpc>
                <a:spcPct val="90000"/>
              </a:lnSpc>
              <a:spcAft>
                <a:spcPts val="600"/>
              </a:spcAft>
              <a:buFont typeface="Arial" panose="020B0604020202020204" pitchFamily="34" charset="0"/>
              <a:buChar char="•"/>
            </a:pPr>
            <a:r>
              <a:rPr lang="en-US" sz="2000" dirty="0"/>
              <a:t>Over 1000 Users that need </a:t>
            </a:r>
            <a:r>
              <a:rPr lang="en-US" sz="2000" u="sng" dirty="0"/>
              <a:t>more than one App </a:t>
            </a:r>
            <a:r>
              <a:rPr lang="en-US" sz="2000" dirty="0"/>
              <a:t>standard tiered pricing is the best offer</a:t>
            </a:r>
          </a:p>
        </p:txBody>
      </p:sp>
      <p:cxnSp>
        <p:nvCxnSpPr>
          <p:cNvPr id="39" name="Straight Connector 38"/>
          <p:cNvCxnSpPr/>
          <p:nvPr/>
        </p:nvCxnSpPr>
        <p:spPr>
          <a:xfrm>
            <a:off x="7677150" y="2149120"/>
            <a:ext cx="10671" cy="470888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238500" y="2177695"/>
            <a:ext cx="10671" cy="470888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2483269"/>
            <a:ext cx="1219200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912399" y="3128590"/>
            <a:ext cx="1197963"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Productivity</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$50</a:t>
            </a:r>
          </a:p>
        </p:txBody>
      </p:sp>
      <p:sp>
        <p:nvSpPr>
          <p:cNvPr id="53" name="TextBox 52"/>
          <p:cNvSpPr txBox="1"/>
          <p:nvPr/>
        </p:nvSpPr>
        <p:spPr>
          <a:xfrm>
            <a:off x="1912399" y="3881065"/>
            <a:ext cx="1208416" cy="553998"/>
          </a:xfrm>
          <a:prstGeom prst="rect">
            <a:avLst/>
          </a:prstGeom>
          <a:solidFill>
            <a:schemeClr val="accent6">
              <a:lumMod val="40000"/>
              <a:lumOff val="60000"/>
            </a:schemeClr>
          </a:solidFill>
        </p:spPr>
        <p:txBody>
          <a:bodyPr wrap="square" lIns="0" tIns="0" rIns="0" bIns="0" rtlCol="0" anchor="ctr">
            <a:spAutoFit/>
          </a:bodyPr>
          <a:lstStyle/>
          <a:p>
            <a:pPr lvl="0" algn="ctr" defTabSz="914049">
              <a:defRPr/>
            </a:pPr>
            <a:r>
              <a:rPr lang="en-US" kern="0" spc="-70" dirty="0">
                <a:solidFill>
                  <a:schemeClr val="bg1"/>
                </a:solidFill>
              </a:rPr>
              <a:t>Productivity</a:t>
            </a:r>
          </a:p>
          <a:p>
            <a:pPr lvl="0" algn="ctr" defTabSz="914049">
              <a:defRPr/>
            </a:pPr>
            <a:r>
              <a:rPr lang="en-US" kern="0" spc="-70" dirty="0">
                <a:solidFill>
                  <a:schemeClr val="bg1"/>
                </a:solidFill>
              </a:rPr>
              <a:t>$50</a:t>
            </a:r>
          </a:p>
        </p:txBody>
      </p:sp>
      <p:sp>
        <p:nvSpPr>
          <p:cNvPr id="55" name="TextBox 54"/>
          <p:cNvSpPr txBox="1"/>
          <p:nvPr/>
        </p:nvSpPr>
        <p:spPr>
          <a:xfrm>
            <a:off x="1912399" y="4630071"/>
            <a:ext cx="1197963" cy="553998"/>
          </a:xfrm>
          <a:prstGeom prst="rect">
            <a:avLst/>
          </a:prstGeom>
          <a:solidFill>
            <a:schemeClr val="accent6">
              <a:lumMod val="40000"/>
              <a:lumOff val="60000"/>
            </a:schemeClr>
          </a:solidFill>
        </p:spPr>
        <p:txBody>
          <a:bodyPr wrap="square" lIns="0" tIns="0" rIns="0" bIns="0" rtlCol="0" anchor="ctr">
            <a:spAutoFit/>
          </a:bodyPr>
          <a:lstStyle/>
          <a:p>
            <a:pPr lvl="0" algn="ctr" defTabSz="914049">
              <a:defRPr/>
            </a:pPr>
            <a:r>
              <a:rPr lang="en-US" kern="0" spc="-70" dirty="0">
                <a:solidFill>
                  <a:schemeClr val="bg1"/>
                </a:solidFill>
              </a:rPr>
              <a:t>Productivity</a:t>
            </a:r>
          </a:p>
          <a:p>
            <a:pPr lvl="0" algn="ctr" defTabSz="914049">
              <a:defRPr/>
            </a:pPr>
            <a:r>
              <a:rPr lang="en-US" kern="0" spc="-70" dirty="0">
                <a:solidFill>
                  <a:schemeClr val="bg1"/>
                </a:solidFill>
              </a:rPr>
              <a:t>$50</a:t>
            </a:r>
          </a:p>
        </p:txBody>
      </p:sp>
      <p:sp>
        <p:nvSpPr>
          <p:cNvPr id="56" name="TextBox 55"/>
          <p:cNvSpPr txBox="1"/>
          <p:nvPr/>
        </p:nvSpPr>
        <p:spPr>
          <a:xfrm>
            <a:off x="1912399" y="5329521"/>
            <a:ext cx="1197963" cy="553998"/>
          </a:xfrm>
          <a:prstGeom prst="rect">
            <a:avLst/>
          </a:prstGeom>
          <a:solidFill>
            <a:schemeClr val="accent6">
              <a:lumMod val="40000"/>
              <a:lumOff val="60000"/>
            </a:schemeClr>
          </a:solidFill>
        </p:spPr>
        <p:txBody>
          <a:bodyPr wrap="square" lIns="0" tIns="0" rIns="0" bIns="0" rtlCol="0" anchor="ctr">
            <a:spAutoFit/>
          </a:bodyPr>
          <a:lstStyle/>
          <a:p>
            <a:pPr lvl="0" algn="ctr" defTabSz="914049">
              <a:defRPr/>
            </a:pPr>
            <a:r>
              <a:rPr lang="en-US" kern="0" spc="-70" dirty="0">
                <a:solidFill>
                  <a:schemeClr val="bg1"/>
                </a:solidFill>
              </a:rPr>
              <a:t>Productivity</a:t>
            </a:r>
          </a:p>
          <a:p>
            <a:pPr lvl="0" algn="ctr" defTabSz="914049">
              <a:defRPr/>
            </a:pPr>
            <a:r>
              <a:rPr lang="en-US" kern="0" spc="-70" dirty="0">
                <a:solidFill>
                  <a:schemeClr val="bg1"/>
                </a:solidFill>
              </a:rPr>
              <a:t>$50</a:t>
            </a:r>
          </a:p>
        </p:txBody>
      </p:sp>
      <p:sp>
        <p:nvSpPr>
          <p:cNvPr id="58" name="TextBox 57"/>
          <p:cNvSpPr txBox="1"/>
          <p:nvPr/>
        </p:nvSpPr>
        <p:spPr>
          <a:xfrm>
            <a:off x="1912399" y="5983473"/>
            <a:ext cx="1197963" cy="553998"/>
          </a:xfrm>
          <a:prstGeom prst="rect">
            <a:avLst/>
          </a:prstGeom>
          <a:solidFill>
            <a:schemeClr val="accent6">
              <a:lumMod val="40000"/>
              <a:lumOff val="60000"/>
            </a:schemeClr>
          </a:solidFill>
        </p:spPr>
        <p:txBody>
          <a:bodyPr wrap="square" lIns="0" tIns="0" rIns="0" bIns="0" rtlCol="0" anchor="ctr">
            <a:spAutoFit/>
          </a:bodyPr>
          <a:lstStyle/>
          <a:p>
            <a:pPr lvl="0" algn="ctr" defTabSz="914049">
              <a:defRPr/>
            </a:pPr>
            <a:r>
              <a:rPr lang="en-US" kern="0" spc="-70" dirty="0">
                <a:solidFill>
                  <a:schemeClr val="bg1"/>
                </a:solidFill>
              </a:rPr>
              <a:t>Productivity</a:t>
            </a:r>
          </a:p>
          <a:p>
            <a:pPr lvl="0" algn="ctr" defTabSz="914049">
              <a:defRPr/>
            </a:pPr>
            <a:r>
              <a:rPr lang="en-US" kern="0" spc="-70" dirty="0">
                <a:solidFill>
                  <a:schemeClr val="bg1"/>
                </a:solidFill>
              </a:rPr>
              <a:t>$50</a:t>
            </a:r>
          </a:p>
        </p:txBody>
      </p:sp>
      <p:sp>
        <p:nvSpPr>
          <p:cNvPr id="69" name="TextBox 68"/>
          <p:cNvSpPr txBox="1"/>
          <p:nvPr/>
        </p:nvSpPr>
        <p:spPr>
          <a:xfrm>
            <a:off x="1912399" y="2169211"/>
            <a:ext cx="1405798"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CRMOL</a:t>
            </a:r>
          </a:p>
        </p:txBody>
      </p:sp>
    </p:spTree>
    <p:extLst>
      <p:ext uri="{BB962C8B-B14F-4D97-AF65-F5344CB8AC3E}">
        <p14:creationId xmlns:p14="http://schemas.microsoft.com/office/powerpoint/2010/main" val="39931586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44" grpId="0"/>
      <p:bldP spid="45" grpId="0"/>
      <p:bldP spid="47" grpId="0"/>
      <p:bldP spid="48" grpId="0"/>
      <p:bldP spid="49" grpId="0"/>
      <p:bldP spid="50" grpId="0"/>
      <p:bldP spid="51" grpId="0"/>
      <p:bldP spid="69"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6330" y="357878"/>
            <a:ext cx="8379106" cy="806169"/>
          </a:xfrm>
        </p:spPr>
        <p:txBody>
          <a:bodyPr/>
          <a:lstStyle/>
          <a:p>
            <a:r>
              <a:rPr lang="en-US" sz="2000" dirty="0"/>
              <a:t>CRM On-Premises Academic Utilizing From SA on SKU in MPSA</a:t>
            </a:r>
            <a:br>
              <a:rPr lang="en-US" sz="2000" dirty="0"/>
            </a:br>
            <a:r>
              <a:rPr lang="en-US" sz="2000" dirty="0"/>
              <a:t>To Dynamics 365 On-Premises</a:t>
            </a:r>
          </a:p>
        </p:txBody>
      </p:sp>
      <p:graphicFrame>
        <p:nvGraphicFramePr>
          <p:cNvPr id="7" name="Table 6"/>
          <p:cNvGraphicFramePr>
            <a:graphicFrameLocks noGrp="1"/>
          </p:cNvGraphicFramePr>
          <p:nvPr>
            <p:extLst>
              <p:ext uri="{D42A27DB-BD31-4B8C-83A1-F6EECF244321}">
                <p14:modId xmlns:p14="http://schemas.microsoft.com/office/powerpoint/2010/main" val="2411885389"/>
              </p:ext>
            </p:extLst>
          </p:nvPr>
        </p:nvGraphicFramePr>
        <p:xfrm>
          <a:off x="965673" y="1644321"/>
          <a:ext cx="7699764" cy="2320928"/>
        </p:xfrm>
        <a:graphic>
          <a:graphicData uri="http://schemas.openxmlformats.org/drawingml/2006/table">
            <a:tbl>
              <a:tblPr firstRow="1" bandRow="1">
                <a:tableStyleId>{21E4AEA4-8DFA-4A89-87EB-49C32662AFE0}</a:tableStyleId>
              </a:tblPr>
              <a:tblGrid>
                <a:gridCol w="1694089">
                  <a:extLst>
                    <a:ext uri="{9D8B030D-6E8A-4147-A177-3AD203B41FA5}">
                      <a16:colId xmlns:a16="http://schemas.microsoft.com/office/drawing/2014/main" val="505210117"/>
                    </a:ext>
                  </a:extLst>
                </a:gridCol>
                <a:gridCol w="2424986">
                  <a:extLst>
                    <a:ext uri="{9D8B030D-6E8A-4147-A177-3AD203B41FA5}">
                      <a16:colId xmlns:a16="http://schemas.microsoft.com/office/drawing/2014/main" val="1886461923"/>
                    </a:ext>
                  </a:extLst>
                </a:gridCol>
                <a:gridCol w="2230452">
                  <a:extLst>
                    <a:ext uri="{9D8B030D-6E8A-4147-A177-3AD203B41FA5}">
                      <a16:colId xmlns:a16="http://schemas.microsoft.com/office/drawing/2014/main" val="2070994110"/>
                    </a:ext>
                  </a:extLst>
                </a:gridCol>
                <a:gridCol w="1350237">
                  <a:extLst>
                    <a:ext uri="{9D8B030D-6E8A-4147-A177-3AD203B41FA5}">
                      <a16:colId xmlns:a16="http://schemas.microsoft.com/office/drawing/2014/main" val="3885801966"/>
                    </a:ext>
                  </a:extLst>
                </a:gridCol>
              </a:tblGrid>
              <a:tr h="492128">
                <a:tc>
                  <a:txBody>
                    <a:bodyPr/>
                    <a:lstStyle/>
                    <a:p>
                      <a:pPr marL="0" marR="0" fontAlgn="t">
                        <a:spcBef>
                          <a:spcPts val="0"/>
                        </a:spcBef>
                        <a:spcAft>
                          <a:spcPts val="0"/>
                        </a:spcAft>
                      </a:pPr>
                      <a:r>
                        <a:rPr lang="en-US" sz="1100" dirty="0">
                          <a:effectLst/>
                        </a:rPr>
                        <a:t>Existing User License</a:t>
                      </a:r>
                      <a:endParaRPr lang="en-US" sz="1100" dirty="0">
                        <a:effectLst/>
                        <a:latin typeface="Segoe UI Semibold" panose="020B0702040204020203" pitchFamily="34" charset="0"/>
                      </a:endParaRPr>
                    </a:p>
                  </a:txBody>
                  <a:tcPr marL="50800" marR="50800" marT="50800" marB="50800" anchor="ctr">
                    <a:solidFill>
                      <a:srgbClr val="73E2DF"/>
                    </a:solidFill>
                  </a:tcPr>
                </a:tc>
                <a:tc>
                  <a:txBody>
                    <a:bodyPr/>
                    <a:lstStyle/>
                    <a:p>
                      <a:pPr marL="0" marR="0" fontAlgn="t">
                        <a:spcBef>
                          <a:spcPts val="0"/>
                        </a:spcBef>
                        <a:spcAft>
                          <a:spcPts val="0"/>
                        </a:spcAft>
                      </a:pPr>
                      <a:r>
                        <a:rPr lang="en-US" sz="1100" dirty="0">
                          <a:effectLst/>
                        </a:rPr>
                        <a:t>New User License</a:t>
                      </a:r>
                      <a:endParaRPr lang="en-US" sz="1100" dirty="0">
                        <a:effectLst/>
                        <a:latin typeface="Segoe UI Semibold" panose="020B0702040204020203" pitchFamily="34" charset="0"/>
                      </a:endParaRPr>
                    </a:p>
                  </a:txBody>
                  <a:tcPr marL="50800" marR="50800" marT="50800" marB="50800" anchor="ctr">
                    <a:solidFill>
                      <a:srgbClr val="73E2DF"/>
                    </a:solidFill>
                  </a:tcPr>
                </a:tc>
                <a:tc>
                  <a:txBody>
                    <a:bodyPr/>
                    <a:lstStyle/>
                    <a:p>
                      <a:pPr marL="0" marR="0" fontAlgn="t">
                        <a:spcBef>
                          <a:spcPts val="0"/>
                        </a:spcBef>
                        <a:spcAft>
                          <a:spcPts val="0"/>
                        </a:spcAft>
                      </a:pPr>
                      <a:r>
                        <a:rPr lang="en-US" sz="1100" dirty="0">
                          <a:effectLst/>
                        </a:rPr>
                        <a:t>Item Edition</a:t>
                      </a:r>
                      <a:endParaRPr lang="en-US" sz="1100" dirty="0">
                        <a:effectLst/>
                        <a:latin typeface="Segoe UI Semibold" panose="020B0702040204020203" pitchFamily="34" charset="0"/>
                      </a:endParaRPr>
                    </a:p>
                  </a:txBody>
                  <a:tcPr marL="50800" marR="50800" marT="50800" marB="50800" anchor="ctr">
                    <a:solidFill>
                      <a:srgbClr val="73E2DF"/>
                    </a:solidFill>
                  </a:tcPr>
                </a:tc>
                <a:tc>
                  <a:txBody>
                    <a:bodyPr/>
                    <a:lstStyle/>
                    <a:p>
                      <a:pPr marL="0" marR="0" fontAlgn="t">
                        <a:spcBef>
                          <a:spcPts val="0"/>
                        </a:spcBef>
                        <a:spcAft>
                          <a:spcPts val="0"/>
                        </a:spcAft>
                      </a:pPr>
                      <a:r>
                        <a:rPr lang="en-US" sz="1100" dirty="0">
                          <a:effectLst/>
                          <a:latin typeface="Segoe UI Semibold" panose="020B0702040204020203" pitchFamily="34" charset="0"/>
                        </a:rPr>
                        <a:t>Item Number</a:t>
                      </a:r>
                    </a:p>
                  </a:txBody>
                  <a:tcPr marL="50800" marR="50800" marT="50800" marB="50800" anchor="ctr">
                    <a:solidFill>
                      <a:srgbClr val="73E2DF"/>
                    </a:solidFill>
                  </a:tcPr>
                </a:tc>
                <a:extLst>
                  <a:ext uri="{0D108BD9-81ED-4DB2-BD59-A6C34878D82A}">
                    <a16:rowId xmlns:a16="http://schemas.microsoft.com/office/drawing/2014/main" val="1529148321"/>
                  </a:ext>
                </a:extLst>
              </a:tr>
              <a:tr h="365760">
                <a:tc>
                  <a:txBody>
                    <a:bodyPr/>
                    <a:lstStyle/>
                    <a:p>
                      <a:pPr marL="0" marR="0" fontAlgn="t">
                        <a:spcBef>
                          <a:spcPts val="0"/>
                        </a:spcBef>
                        <a:spcAft>
                          <a:spcPts val="0"/>
                        </a:spcAft>
                      </a:pPr>
                      <a:r>
                        <a:rPr lang="en-US" sz="1100" dirty="0">
                          <a:effectLst/>
                        </a:rPr>
                        <a:t>Professional CAL</a:t>
                      </a:r>
                      <a:endParaRPr lang="en-US" sz="1100" dirty="0">
                        <a:effectLst/>
                        <a:latin typeface="Segoe UI" panose="020B0502040204020203" pitchFamily="34" charset="0"/>
                      </a:endParaRPr>
                    </a:p>
                  </a:txBody>
                  <a:tcPr marL="50800" marR="50800" marT="50800" marB="50800">
                    <a:solidFill>
                      <a:srgbClr val="73E2D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Dynamics 365 for Enterprise Plan 1</a:t>
                      </a:r>
                    </a:p>
                  </a:txBody>
                  <a:tcPr marL="50800" marR="50800" marT="50800" marB="50800">
                    <a:solidFill>
                      <a:srgbClr val="73E2D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Plan 1 </a:t>
                      </a:r>
                      <a:r>
                        <a:rPr lang="en-US" sz="1100" dirty="0" err="1">
                          <a:effectLst/>
                          <a:latin typeface="Segoe UI Semibold" panose="020B0702040204020203" pitchFamily="34" charset="0"/>
                          <a:cs typeface="Segoe UI Semibold" panose="020B0702040204020203" pitchFamily="34" charset="0"/>
                        </a:rPr>
                        <a:t>fmSA</a:t>
                      </a:r>
                      <a:r>
                        <a:rPr lang="en-US" sz="1100" dirty="0">
                          <a:effectLst/>
                          <a:latin typeface="Segoe UI Semibold" panose="020B0702040204020203" pitchFamily="34" charset="0"/>
                          <a:cs typeface="Segoe UI Semibold" panose="020B0702040204020203" pitchFamily="34" charset="0"/>
                        </a:rPr>
                        <a:t> </a:t>
                      </a:r>
                      <a:r>
                        <a:rPr lang="en-US" sz="1100" dirty="0" err="1">
                          <a:effectLst/>
                          <a:latin typeface="Segoe UI Semibold" panose="020B0702040204020203" pitchFamily="34" charset="0"/>
                          <a:cs typeface="Segoe UI Semibold" panose="020B0702040204020203" pitchFamily="34" charset="0"/>
                        </a:rPr>
                        <a:t>fm</a:t>
                      </a:r>
                      <a:r>
                        <a:rPr lang="en-US" sz="1100" dirty="0">
                          <a:effectLst/>
                          <a:latin typeface="Segoe UI Semibold" panose="020B0702040204020203" pitchFamily="34" charset="0"/>
                          <a:cs typeface="Segoe UI Semibold" panose="020B0702040204020203" pitchFamily="34" charset="0"/>
                        </a:rPr>
                        <a:t> </a:t>
                      </a:r>
                      <a:r>
                        <a:rPr lang="en-US" sz="1100" dirty="0" err="1">
                          <a:effectLst/>
                          <a:latin typeface="Segoe UI Semibold" panose="020B0702040204020203" pitchFamily="34" charset="0"/>
                          <a:cs typeface="Segoe UI Semibold" panose="020B0702040204020203" pitchFamily="34" charset="0"/>
                        </a:rPr>
                        <a:t>CRMPro</a:t>
                      </a:r>
                      <a:r>
                        <a:rPr lang="en-US" sz="1100" dirty="0">
                          <a:effectLst/>
                          <a:latin typeface="Segoe UI Semibold" panose="020B0702040204020203" pitchFamily="34" charset="0"/>
                          <a:cs typeface="Segoe UI Semibold" panose="020B0702040204020203" pitchFamily="34" charset="0"/>
                        </a:rPr>
                        <a:t> </a:t>
                      </a:r>
                      <a:r>
                        <a:rPr lang="en-US" sz="1100" dirty="0" err="1">
                          <a:effectLst/>
                          <a:latin typeface="Segoe UI Semibold" panose="020B0702040204020203" pitchFamily="34" charset="0"/>
                          <a:cs typeface="Segoe UI Semibold" panose="020B0702040204020203" pitchFamily="34" charset="0"/>
                        </a:rPr>
                        <a:t>qlfd</a:t>
                      </a:r>
                      <a:endParaRPr lang="en-US" sz="1100" dirty="0">
                        <a:effectLst/>
                        <a:latin typeface="Segoe UI Semibold" panose="020B0702040204020203" pitchFamily="34" charset="0"/>
                        <a:cs typeface="Segoe UI Semibold" panose="020B0702040204020203" pitchFamily="34" charset="0"/>
                      </a:endParaRPr>
                    </a:p>
                  </a:txBody>
                  <a:tcPr marL="50800" marR="50800" marT="50800" marB="50800">
                    <a:solidFill>
                      <a:srgbClr val="73E2D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AAA-31309</a:t>
                      </a:r>
                    </a:p>
                  </a:txBody>
                  <a:tcPr marL="50800" marR="50800" marT="50800" marB="50800">
                    <a:solidFill>
                      <a:srgbClr val="73E2DF"/>
                    </a:solidFill>
                  </a:tcPr>
                </a:tc>
                <a:extLst>
                  <a:ext uri="{0D108BD9-81ED-4DB2-BD59-A6C34878D82A}">
                    <a16:rowId xmlns:a16="http://schemas.microsoft.com/office/drawing/2014/main" val="466339008"/>
                  </a:ext>
                </a:extLst>
              </a:tr>
              <a:tr h="365760">
                <a:tc>
                  <a:txBody>
                    <a:bodyPr/>
                    <a:lstStyle/>
                    <a:p>
                      <a:pPr marL="0" marR="0" fontAlgn="t">
                        <a:spcBef>
                          <a:spcPts val="0"/>
                        </a:spcBef>
                        <a:spcAft>
                          <a:spcPts val="0"/>
                        </a:spcAft>
                      </a:pPr>
                      <a:r>
                        <a:rPr lang="en-US" sz="1100" dirty="0">
                          <a:effectLst/>
                        </a:rPr>
                        <a:t>Basic CAL</a:t>
                      </a:r>
                      <a:endParaRPr lang="en-US" sz="1100" dirty="0">
                        <a:effectLst/>
                        <a:latin typeface="Segoe UI" panose="020B0502040204020203" pitchFamily="34" charset="0"/>
                      </a:endParaRPr>
                    </a:p>
                  </a:txBody>
                  <a:tcPr marL="50800" marR="50800" marT="50800" marB="50800">
                    <a:solidFill>
                      <a:srgbClr val="73E2D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Dynamics 365 for Enterprise Plan 1</a:t>
                      </a:r>
                    </a:p>
                  </a:txBody>
                  <a:tcPr marL="50800" marR="50800" marT="50800" marB="50800">
                    <a:solidFill>
                      <a:srgbClr val="73E2D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Plan 1 </a:t>
                      </a:r>
                      <a:r>
                        <a:rPr lang="en-US" sz="1100" dirty="0" err="1">
                          <a:effectLst/>
                          <a:latin typeface="Segoe UI Semibold" panose="020B0702040204020203" pitchFamily="34" charset="0"/>
                          <a:cs typeface="Segoe UI Semibold" panose="020B0702040204020203" pitchFamily="34" charset="0"/>
                        </a:rPr>
                        <a:t>fmSA</a:t>
                      </a:r>
                      <a:r>
                        <a:rPr lang="en-US" sz="1100" dirty="0">
                          <a:effectLst/>
                          <a:latin typeface="Segoe UI Semibold" panose="020B0702040204020203" pitchFamily="34" charset="0"/>
                          <a:cs typeface="Segoe UI Semibold" panose="020B0702040204020203" pitchFamily="34" charset="0"/>
                        </a:rPr>
                        <a:t> </a:t>
                      </a:r>
                      <a:r>
                        <a:rPr lang="en-US" sz="1100" dirty="0" err="1">
                          <a:effectLst/>
                          <a:latin typeface="Segoe UI Semibold" panose="020B0702040204020203" pitchFamily="34" charset="0"/>
                          <a:cs typeface="Segoe UI Semibold" panose="020B0702040204020203" pitchFamily="34" charset="0"/>
                        </a:rPr>
                        <a:t>fm</a:t>
                      </a:r>
                      <a:r>
                        <a:rPr lang="en-US" sz="1100" dirty="0">
                          <a:effectLst/>
                          <a:latin typeface="Segoe UI Semibold" panose="020B0702040204020203" pitchFamily="34" charset="0"/>
                          <a:cs typeface="Segoe UI Semibold" panose="020B0702040204020203" pitchFamily="34" charset="0"/>
                        </a:rPr>
                        <a:t> </a:t>
                      </a:r>
                      <a:r>
                        <a:rPr lang="en-US" sz="1100" dirty="0" err="1">
                          <a:effectLst/>
                          <a:latin typeface="Segoe UI Semibold" panose="020B0702040204020203" pitchFamily="34" charset="0"/>
                          <a:cs typeface="Segoe UI Semibold" panose="020B0702040204020203" pitchFamily="34" charset="0"/>
                        </a:rPr>
                        <a:t>CRMBsc</a:t>
                      </a:r>
                      <a:r>
                        <a:rPr lang="en-US" sz="1100" dirty="0">
                          <a:effectLst/>
                          <a:latin typeface="Segoe UI Semibold" panose="020B0702040204020203" pitchFamily="34" charset="0"/>
                          <a:cs typeface="Segoe UI Semibold" panose="020B0702040204020203" pitchFamily="34" charset="0"/>
                        </a:rPr>
                        <a:t> </a:t>
                      </a:r>
                      <a:r>
                        <a:rPr lang="en-US" sz="1100" dirty="0" err="1">
                          <a:effectLst/>
                          <a:latin typeface="Segoe UI Semibold" panose="020B0702040204020203" pitchFamily="34" charset="0"/>
                          <a:cs typeface="Segoe UI Semibold" panose="020B0702040204020203" pitchFamily="34" charset="0"/>
                        </a:rPr>
                        <a:t>qlfd</a:t>
                      </a:r>
                      <a:endParaRPr lang="en-US" sz="1100" dirty="0">
                        <a:effectLst/>
                        <a:latin typeface="Segoe UI Semibold" panose="020B0702040204020203" pitchFamily="34" charset="0"/>
                        <a:cs typeface="Segoe UI Semibold" panose="020B0702040204020203" pitchFamily="34" charset="0"/>
                      </a:endParaRPr>
                    </a:p>
                  </a:txBody>
                  <a:tcPr marL="50800" marR="50800" marT="50800" marB="50800">
                    <a:solidFill>
                      <a:srgbClr val="73E2D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AAA-31307</a:t>
                      </a:r>
                    </a:p>
                  </a:txBody>
                  <a:tcPr marL="50800" marR="50800" marT="50800" marB="50800">
                    <a:solidFill>
                      <a:srgbClr val="73E2DF"/>
                    </a:solidFill>
                  </a:tcPr>
                </a:tc>
                <a:extLst>
                  <a:ext uri="{0D108BD9-81ED-4DB2-BD59-A6C34878D82A}">
                    <a16:rowId xmlns:a16="http://schemas.microsoft.com/office/drawing/2014/main" val="941976500"/>
                  </a:ext>
                </a:extLst>
              </a:tr>
              <a:tr h="365760">
                <a:tc>
                  <a:txBody>
                    <a:bodyPr/>
                    <a:lstStyle/>
                    <a:p>
                      <a:pPr marL="0" marR="0" fontAlgn="t">
                        <a:spcBef>
                          <a:spcPts val="0"/>
                        </a:spcBef>
                        <a:spcAft>
                          <a:spcPts val="0"/>
                        </a:spcAft>
                      </a:pPr>
                      <a:r>
                        <a:rPr lang="en-US" sz="1100" dirty="0">
                          <a:effectLst/>
                        </a:rPr>
                        <a:t>Basic CAL</a:t>
                      </a:r>
                      <a:endParaRPr lang="en-US" sz="1100" dirty="0">
                        <a:effectLst/>
                        <a:latin typeface="Segoe UI" panose="020B0502040204020203" pitchFamily="34" charset="0"/>
                      </a:endParaRPr>
                    </a:p>
                  </a:txBody>
                  <a:tcPr marL="50800" marR="50800" marT="50800" marB="50800">
                    <a:solidFill>
                      <a:srgbClr val="73E2DF"/>
                    </a:solidFill>
                  </a:tcPr>
                </a:tc>
                <a:tc>
                  <a:txBody>
                    <a:bodyPr/>
                    <a:lstStyle/>
                    <a:p>
                      <a:pPr marL="0" marR="0" fontAlgn="t">
                        <a:spcBef>
                          <a:spcPts val="0"/>
                        </a:spcBef>
                        <a:spcAft>
                          <a:spcPts val="0"/>
                        </a:spcAft>
                      </a:pPr>
                      <a:r>
                        <a:rPr lang="en-US" sz="1100">
                          <a:effectLst/>
                        </a:rPr>
                        <a:t>Dynamics 365 for Sales</a:t>
                      </a:r>
                      <a:endParaRPr lang="en-US" sz="1100">
                        <a:effectLst/>
                        <a:latin typeface="Segoe UI" panose="020B0502040204020203" pitchFamily="34" charset="0"/>
                      </a:endParaRPr>
                    </a:p>
                  </a:txBody>
                  <a:tcPr marL="50800" marR="50800" marT="50800" marB="50800">
                    <a:solidFill>
                      <a:srgbClr val="73E2DF"/>
                    </a:solidFill>
                  </a:tcPr>
                </a:tc>
                <a:tc>
                  <a:txBody>
                    <a:bodyPr/>
                    <a:lstStyle/>
                    <a:p>
                      <a:pPr marL="0" marR="0" fontAlgn="t">
                        <a:spcBef>
                          <a:spcPts val="0"/>
                        </a:spcBef>
                        <a:spcAft>
                          <a:spcPts val="0"/>
                        </a:spcAft>
                      </a:pPr>
                      <a:r>
                        <a:rPr lang="en-US" sz="1100" dirty="0" err="1">
                          <a:effectLst/>
                        </a:rPr>
                        <a:t>forSales</a:t>
                      </a:r>
                      <a:r>
                        <a:rPr lang="en-US" sz="1100" dirty="0">
                          <a:effectLst/>
                        </a:rPr>
                        <a:t> </a:t>
                      </a:r>
                      <a:r>
                        <a:rPr lang="en-US" sz="1100" dirty="0" err="1">
                          <a:effectLst/>
                        </a:rPr>
                        <a:t>fmSAfmCRMBsc</a:t>
                      </a:r>
                      <a:r>
                        <a:rPr lang="en-US" sz="1100" dirty="0">
                          <a:effectLst/>
                        </a:rPr>
                        <a:t> </a:t>
                      </a:r>
                      <a:r>
                        <a:rPr lang="en-US" sz="1100" dirty="0" err="1">
                          <a:effectLst/>
                        </a:rPr>
                        <a:t>qlfd</a:t>
                      </a:r>
                      <a:endParaRPr lang="en-US" sz="1100" dirty="0">
                        <a:effectLst/>
                        <a:latin typeface="Segoe UI" panose="020B0502040204020203" pitchFamily="34" charset="0"/>
                      </a:endParaRPr>
                    </a:p>
                  </a:txBody>
                  <a:tcPr marL="50800" marR="50800" marT="50800" marB="50800">
                    <a:solidFill>
                      <a:srgbClr val="73E2DF"/>
                    </a:solidFill>
                  </a:tcPr>
                </a:tc>
                <a:tc>
                  <a:txBody>
                    <a:bodyPr/>
                    <a:lstStyle/>
                    <a:p>
                      <a:pPr marL="0" marR="0" fontAlgn="t">
                        <a:spcBef>
                          <a:spcPts val="0"/>
                        </a:spcBef>
                        <a:spcAft>
                          <a:spcPts val="0"/>
                        </a:spcAft>
                      </a:pPr>
                      <a:r>
                        <a:rPr lang="en-US" sz="1100" dirty="0">
                          <a:effectLst/>
                          <a:latin typeface="Segoe UI" panose="020B0502040204020203" pitchFamily="34" charset="0"/>
                        </a:rPr>
                        <a:t>AAA-31317</a:t>
                      </a:r>
                    </a:p>
                  </a:txBody>
                  <a:tcPr marL="50800" marR="50800" marT="50800" marB="50800">
                    <a:solidFill>
                      <a:srgbClr val="73E2DF"/>
                    </a:solidFill>
                  </a:tcPr>
                </a:tc>
                <a:extLst>
                  <a:ext uri="{0D108BD9-81ED-4DB2-BD59-A6C34878D82A}">
                    <a16:rowId xmlns:a16="http://schemas.microsoft.com/office/drawing/2014/main" val="4067456036"/>
                  </a:ext>
                </a:extLst>
              </a:tr>
              <a:tr h="365760">
                <a:tc>
                  <a:txBody>
                    <a:bodyPr/>
                    <a:lstStyle/>
                    <a:p>
                      <a:pPr marL="0" marR="0" fontAlgn="t">
                        <a:spcBef>
                          <a:spcPts val="0"/>
                        </a:spcBef>
                        <a:spcAft>
                          <a:spcPts val="0"/>
                        </a:spcAft>
                      </a:pPr>
                      <a:r>
                        <a:rPr lang="en-US" sz="1100">
                          <a:effectLst/>
                        </a:rPr>
                        <a:t>Basic CAL</a:t>
                      </a:r>
                      <a:endParaRPr lang="en-US" sz="1100">
                        <a:effectLst/>
                        <a:latin typeface="Segoe UI" panose="020B0502040204020203" pitchFamily="34" charset="0"/>
                      </a:endParaRPr>
                    </a:p>
                  </a:txBody>
                  <a:tcPr marL="50800" marR="50800" marT="50800" marB="50800">
                    <a:solidFill>
                      <a:srgbClr val="73E2DF"/>
                    </a:solidFill>
                  </a:tcPr>
                </a:tc>
                <a:tc>
                  <a:txBody>
                    <a:bodyPr/>
                    <a:lstStyle/>
                    <a:p>
                      <a:pPr marL="0" marR="0" fontAlgn="t">
                        <a:spcBef>
                          <a:spcPts val="0"/>
                        </a:spcBef>
                        <a:spcAft>
                          <a:spcPts val="0"/>
                        </a:spcAft>
                      </a:pPr>
                      <a:r>
                        <a:rPr lang="en-US" sz="1100">
                          <a:effectLst/>
                        </a:rPr>
                        <a:t>Dynamics 365 for Customer Service</a:t>
                      </a:r>
                      <a:endParaRPr lang="en-US" sz="1100">
                        <a:effectLst/>
                        <a:latin typeface="Segoe UI" panose="020B0502040204020203" pitchFamily="34" charset="0"/>
                      </a:endParaRPr>
                    </a:p>
                  </a:txBody>
                  <a:tcPr marL="50800" marR="50800" marT="50800" marB="50800">
                    <a:solidFill>
                      <a:srgbClr val="73E2DF"/>
                    </a:solidFill>
                  </a:tcPr>
                </a:tc>
                <a:tc>
                  <a:txBody>
                    <a:bodyPr/>
                    <a:lstStyle/>
                    <a:p>
                      <a:pPr marL="0" marR="0" fontAlgn="t">
                        <a:spcBef>
                          <a:spcPts val="0"/>
                        </a:spcBef>
                        <a:spcAft>
                          <a:spcPts val="0"/>
                        </a:spcAft>
                      </a:pPr>
                      <a:r>
                        <a:rPr lang="en-US" sz="1100" dirty="0" err="1">
                          <a:effectLst/>
                        </a:rPr>
                        <a:t>forCustSvcfmSAfmCRMBscqlfd</a:t>
                      </a:r>
                      <a:endParaRPr lang="en-US" sz="1100" dirty="0">
                        <a:effectLst/>
                        <a:latin typeface="Segoe UI" panose="020B0502040204020203" pitchFamily="34" charset="0"/>
                      </a:endParaRPr>
                    </a:p>
                  </a:txBody>
                  <a:tcPr marL="50800" marR="50800" marT="50800" marB="50800">
                    <a:solidFill>
                      <a:srgbClr val="73E2DF"/>
                    </a:solidFill>
                  </a:tcPr>
                </a:tc>
                <a:tc>
                  <a:txBody>
                    <a:bodyPr/>
                    <a:lstStyle/>
                    <a:p>
                      <a:pPr marL="0" marR="0" fontAlgn="t">
                        <a:spcBef>
                          <a:spcPts val="0"/>
                        </a:spcBef>
                        <a:spcAft>
                          <a:spcPts val="0"/>
                        </a:spcAft>
                      </a:pPr>
                      <a:r>
                        <a:rPr lang="en-US" sz="1100" dirty="0">
                          <a:effectLst/>
                          <a:latin typeface="Segoe UI" panose="020B0502040204020203" pitchFamily="34" charset="0"/>
                        </a:rPr>
                        <a:t>AAA-31315</a:t>
                      </a:r>
                    </a:p>
                  </a:txBody>
                  <a:tcPr marL="50800" marR="50800" marT="50800" marB="50800">
                    <a:solidFill>
                      <a:srgbClr val="73E2DF"/>
                    </a:solidFill>
                  </a:tcPr>
                </a:tc>
                <a:extLst>
                  <a:ext uri="{0D108BD9-81ED-4DB2-BD59-A6C34878D82A}">
                    <a16:rowId xmlns:a16="http://schemas.microsoft.com/office/drawing/2014/main" val="2913595098"/>
                  </a:ext>
                </a:extLst>
              </a:tr>
              <a:tr h="365760">
                <a:tc>
                  <a:txBody>
                    <a:bodyPr/>
                    <a:lstStyle/>
                    <a:p>
                      <a:pPr marL="0" marR="0" fontAlgn="t">
                        <a:spcBef>
                          <a:spcPts val="0"/>
                        </a:spcBef>
                        <a:spcAft>
                          <a:spcPts val="0"/>
                        </a:spcAft>
                      </a:pPr>
                      <a:r>
                        <a:rPr lang="en-US" sz="1100">
                          <a:effectLst/>
                        </a:rPr>
                        <a:t>Essential CAL</a:t>
                      </a:r>
                      <a:endParaRPr lang="en-US" sz="1100">
                        <a:effectLst/>
                        <a:latin typeface="Segoe UI" panose="020B0502040204020203" pitchFamily="34" charset="0"/>
                      </a:endParaRPr>
                    </a:p>
                  </a:txBody>
                  <a:tcPr marL="50800" marR="50800" marT="50800" marB="50800">
                    <a:solidFill>
                      <a:srgbClr val="73E2DF"/>
                    </a:solidFill>
                  </a:tcPr>
                </a:tc>
                <a:tc>
                  <a:txBody>
                    <a:bodyPr/>
                    <a:lstStyle/>
                    <a:p>
                      <a:pPr marL="0" marR="0" fontAlgn="t">
                        <a:spcBef>
                          <a:spcPts val="0"/>
                        </a:spcBef>
                        <a:spcAft>
                          <a:spcPts val="0"/>
                        </a:spcAft>
                      </a:pPr>
                      <a:r>
                        <a:rPr lang="en-US" sz="1100">
                          <a:effectLst/>
                        </a:rPr>
                        <a:t>Team Members</a:t>
                      </a:r>
                      <a:endParaRPr lang="en-US" sz="1100">
                        <a:effectLst/>
                        <a:latin typeface="Segoe UI" panose="020B0502040204020203" pitchFamily="34" charset="0"/>
                      </a:endParaRPr>
                    </a:p>
                  </a:txBody>
                  <a:tcPr marL="50800" marR="50800" marT="50800" marB="50800">
                    <a:solidFill>
                      <a:srgbClr val="73E2DF"/>
                    </a:solidFill>
                  </a:tcPr>
                </a:tc>
                <a:tc>
                  <a:txBody>
                    <a:bodyPr/>
                    <a:lstStyle/>
                    <a:p>
                      <a:pPr marL="0" marR="0" fontAlgn="t">
                        <a:spcBef>
                          <a:spcPts val="0"/>
                        </a:spcBef>
                        <a:spcAft>
                          <a:spcPts val="0"/>
                        </a:spcAft>
                      </a:pPr>
                      <a:r>
                        <a:rPr lang="en-US" sz="1100" kern="1200" dirty="0" err="1">
                          <a:solidFill>
                            <a:schemeClr val="dk1"/>
                          </a:solidFill>
                          <a:effectLst/>
                          <a:latin typeface="+mn-lt"/>
                          <a:ea typeface="+mn-ea"/>
                          <a:cs typeface="+mn-cs"/>
                        </a:rPr>
                        <a:t>forTeamMbrfmSAfmCRMEsstnqlfd</a:t>
                      </a:r>
                      <a:endParaRPr lang="en-US" sz="1100" dirty="0">
                        <a:effectLst/>
                        <a:latin typeface="+mn-lt"/>
                      </a:endParaRPr>
                    </a:p>
                  </a:txBody>
                  <a:tcPr marL="50800" marR="50800" marT="50800" marB="50800">
                    <a:solidFill>
                      <a:srgbClr val="73E2DF"/>
                    </a:solidFill>
                  </a:tcPr>
                </a:tc>
                <a:tc>
                  <a:txBody>
                    <a:bodyPr/>
                    <a:lstStyle/>
                    <a:p>
                      <a:pPr marL="0" marR="0" fontAlgn="t">
                        <a:spcBef>
                          <a:spcPts val="0"/>
                        </a:spcBef>
                        <a:spcAft>
                          <a:spcPts val="0"/>
                        </a:spcAft>
                      </a:pPr>
                      <a:r>
                        <a:rPr lang="en-US" sz="1100" dirty="0">
                          <a:effectLst/>
                          <a:latin typeface="Segoe UI" panose="020B0502040204020203" pitchFamily="34" charset="0"/>
                        </a:rPr>
                        <a:t>AAA-31323</a:t>
                      </a:r>
                    </a:p>
                  </a:txBody>
                  <a:tcPr marL="50800" marR="50800" marT="50800" marB="50800">
                    <a:solidFill>
                      <a:srgbClr val="73E2DF"/>
                    </a:solidFill>
                  </a:tcPr>
                </a:tc>
                <a:extLst>
                  <a:ext uri="{0D108BD9-81ED-4DB2-BD59-A6C34878D82A}">
                    <a16:rowId xmlns:a16="http://schemas.microsoft.com/office/drawing/2014/main" val="4278441185"/>
                  </a:ext>
                </a:extLst>
              </a:tr>
            </a:tbl>
          </a:graphicData>
        </a:graphic>
      </p:graphicFrame>
    </p:spTree>
    <p:extLst>
      <p:ext uri="{BB962C8B-B14F-4D97-AF65-F5344CB8AC3E}">
        <p14:creationId xmlns:p14="http://schemas.microsoft.com/office/powerpoint/2010/main" val="2440043594"/>
      </p:ext>
    </p:extLst>
  </p:cSld>
  <p:clrMapOvr>
    <a:masterClrMapping/>
  </p:clrMapOvr>
  <p:transition>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6330" y="357878"/>
            <a:ext cx="8379106" cy="806169"/>
          </a:xfrm>
        </p:spPr>
        <p:txBody>
          <a:bodyPr/>
          <a:lstStyle/>
          <a:p>
            <a:r>
              <a:rPr lang="en-US" sz="2000" dirty="0"/>
              <a:t>CRM On-Premises Government Utilizing From SA on SKU in MPSA</a:t>
            </a:r>
            <a:br>
              <a:rPr lang="en-US" sz="2000" dirty="0"/>
            </a:br>
            <a:r>
              <a:rPr lang="en-US" sz="2000" dirty="0"/>
              <a:t>To Dynamics 365 On-Premises</a:t>
            </a:r>
          </a:p>
        </p:txBody>
      </p:sp>
      <p:graphicFrame>
        <p:nvGraphicFramePr>
          <p:cNvPr id="7" name="Table 6"/>
          <p:cNvGraphicFramePr>
            <a:graphicFrameLocks noGrp="1"/>
          </p:cNvGraphicFramePr>
          <p:nvPr>
            <p:extLst>
              <p:ext uri="{D42A27DB-BD31-4B8C-83A1-F6EECF244321}">
                <p14:modId xmlns:p14="http://schemas.microsoft.com/office/powerpoint/2010/main" val="496354522"/>
              </p:ext>
            </p:extLst>
          </p:nvPr>
        </p:nvGraphicFramePr>
        <p:xfrm>
          <a:off x="965673" y="1644321"/>
          <a:ext cx="7699764" cy="2320928"/>
        </p:xfrm>
        <a:graphic>
          <a:graphicData uri="http://schemas.openxmlformats.org/drawingml/2006/table">
            <a:tbl>
              <a:tblPr firstRow="1" bandRow="1">
                <a:tableStyleId>{21E4AEA4-8DFA-4A89-87EB-49C32662AFE0}</a:tableStyleId>
              </a:tblPr>
              <a:tblGrid>
                <a:gridCol w="1694089">
                  <a:extLst>
                    <a:ext uri="{9D8B030D-6E8A-4147-A177-3AD203B41FA5}">
                      <a16:colId xmlns:a16="http://schemas.microsoft.com/office/drawing/2014/main" val="505210117"/>
                    </a:ext>
                  </a:extLst>
                </a:gridCol>
                <a:gridCol w="2424986">
                  <a:extLst>
                    <a:ext uri="{9D8B030D-6E8A-4147-A177-3AD203B41FA5}">
                      <a16:colId xmlns:a16="http://schemas.microsoft.com/office/drawing/2014/main" val="1886461923"/>
                    </a:ext>
                  </a:extLst>
                </a:gridCol>
                <a:gridCol w="2230452">
                  <a:extLst>
                    <a:ext uri="{9D8B030D-6E8A-4147-A177-3AD203B41FA5}">
                      <a16:colId xmlns:a16="http://schemas.microsoft.com/office/drawing/2014/main" val="2070994110"/>
                    </a:ext>
                  </a:extLst>
                </a:gridCol>
                <a:gridCol w="1350237">
                  <a:extLst>
                    <a:ext uri="{9D8B030D-6E8A-4147-A177-3AD203B41FA5}">
                      <a16:colId xmlns:a16="http://schemas.microsoft.com/office/drawing/2014/main" val="3885801966"/>
                    </a:ext>
                  </a:extLst>
                </a:gridCol>
              </a:tblGrid>
              <a:tr h="492128">
                <a:tc>
                  <a:txBody>
                    <a:bodyPr/>
                    <a:lstStyle/>
                    <a:p>
                      <a:pPr marL="0" marR="0" fontAlgn="t">
                        <a:spcBef>
                          <a:spcPts val="0"/>
                        </a:spcBef>
                        <a:spcAft>
                          <a:spcPts val="0"/>
                        </a:spcAft>
                      </a:pPr>
                      <a:r>
                        <a:rPr lang="en-US" sz="1100" dirty="0">
                          <a:effectLst/>
                        </a:rPr>
                        <a:t>Existing User License</a:t>
                      </a:r>
                      <a:endParaRPr lang="en-US" sz="1100" dirty="0">
                        <a:effectLst/>
                        <a:latin typeface="Segoe UI Semibold" panose="020B0702040204020203" pitchFamily="34" charset="0"/>
                      </a:endParaRPr>
                    </a:p>
                  </a:txBody>
                  <a:tcPr marL="50800" marR="50800" marT="50800" marB="50800" anchor="ctr">
                    <a:solidFill>
                      <a:srgbClr val="73E2DF"/>
                    </a:solidFill>
                  </a:tcPr>
                </a:tc>
                <a:tc>
                  <a:txBody>
                    <a:bodyPr/>
                    <a:lstStyle/>
                    <a:p>
                      <a:pPr marL="0" marR="0" fontAlgn="t">
                        <a:spcBef>
                          <a:spcPts val="0"/>
                        </a:spcBef>
                        <a:spcAft>
                          <a:spcPts val="0"/>
                        </a:spcAft>
                      </a:pPr>
                      <a:r>
                        <a:rPr lang="en-US" sz="1100" dirty="0">
                          <a:effectLst/>
                        </a:rPr>
                        <a:t>New User License</a:t>
                      </a:r>
                      <a:endParaRPr lang="en-US" sz="1100" dirty="0">
                        <a:effectLst/>
                        <a:latin typeface="Segoe UI Semibold" panose="020B0702040204020203" pitchFamily="34" charset="0"/>
                      </a:endParaRPr>
                    </a:p>
                  </a:txBody>
                  <a:tcPr marL="50800" marR="50800" marT="50800" marB="50800" anchor="ctr">
                    <a:solidFill>
                      <a:srgbClr val="73E2DF"/>
                    </a:solidFill>
                  </a:tcPr>
                </a:tc>
                <a:tc>
                  <a:txBody>
                    <a:bodyPr/>
                    <a:lstStyle/>
                    <a:p>
                      <a:pPr marL="0" marR="0" fontAlgn="t">
                        <a:spcBef>
                          <a:spcPts val="0"/>
                        </a:spcBef>
                        <a:spcAft>
                          <a:spcPts val="0"/>
                        </a:spcAft>
                      </a:pPr>
                      <a:r>
                        <a:rPr lang="en-US" sz="1100" dirty="0">
                          <a:effectLst/>
                        </a:rPr>
                        <a:t>Item Edition</a:t>
                      </a:r>
                      <a:endParaRPr lang="en-US" sz="1100" dirty="0">
                        <a:effectLst/>
                        <a:latin typeface="Segoe UI Semibold" panose="020B0702040204020203" pitchFamily="34" charset="0"/>
                      </a:endParaRPr>
                    </a:p>
                  </a:txBody>
                  <a:tcPr marL="50800" marR="50800" marT="50800" marB="50800" anchor="ctr">
                    <a:solidFill>
                      <a:srgbClr val="73E2DF"/>
                    </a:solidFill>
                  </a:tcPr>
                </a:tc>
                <a:tc>
                  <a:txBody>
                    <a:bodyPr/>
                    <a:lstStyle/>
                    <a:p>
                      <a:pPr marL="0" marR="0" fontAlgn="t">
                        <a:spcBef>
                          <a:spcPts val="0"/>
                        </a:spcBef>
                        <a:spcAft>
                          <a:spcPts val="0"/>
                        </a:spcAft>
                      </a:pPr>
                      <a:r>
                        <a:rPr lang="en-US" sz="1100" dirty="0">
                          <a:effectLst/>
                          <a:latin typeface="Segoe UI Semibold" panose="020B0702040204020203" pitchFamily="34" charset="0"/>
                        </a:rPr>
                        <a:t>Item Number</a:t>
                      </a:r>
                    </a:p>
                  </a:txBody>
                  <a:tcPr marL="50800" marR="50800" marT="50800" marB="50800" anchor="ctr">
                    <a:solidFill>
                      <a:srgbClr val="73E2DF"/>
                    </a:solidFill>
                  </a:tcPr>
                </a:tc>
                <a:extLst>
                  <a:ext uri="{0D108BD9-81ED-4DB2-BD59-A6C34878D82A}">
                    <a16:rowId xmlns:a16="http://schemas.microsoft.com/office/drawing/2014/main" val="1529148321"/>
                  </a:ext>
                </a:extLst>
              </a:tr>
              <a:tr h="365760">
                <a:tc>
                  <a:txBody>
                    <a:bodyPr/>
                    <a:lstStyle/>
                    <a:p>
                      <a:pPr marL="0" marR="0" fontAlgn="t">
                        <a:spcBef>
                          <a:spcPts val="0"/>
                        </a:spcBef>
                        <a:spcAft>
                          <a:spcPts val="0"/>
                        </a:spcAft>
                      </a:pPr>
                      <a:r>
                        <a:rPr lang="en-US" sz="1100" dirty="0">
                          <a:effectLst/>
                        </a:rPr>
                        <a:t>Professional CAL</a:t>
                      </a:r>
                      <a:endParaRPr lang="en-US" sz="1100" dirty="0">
                        <a:effectLst/>
                        <a:latin typeface="Segoe UI" panose="020B0502040204020203" pitchFamily="34" charset="0"/>
                      </a:endParaRPr>
                    </a:p>
                  </a:txBody>
                  <a:tcPr marL="50800" marR="50800" marT="50800" marB="50800">
                    <a:solidFill>
                      <a:srgbClr val="73E2D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Dynamics 365 for Enterprise Plan 1</a:t>
                      </a:r>
                    </a:p>
                  </a:txBody>
                  <a:tcPr marL="50800" marR="50800" marT="50800" marB="50800">
                    <a:solidFill>
                      <a:srgbClr val="73E2D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Plan 1 </a:t>
                      </a:r>
                      <a:r>
                        <a:rPr lang="en-US" sz="1100" dirty="0" err="1">
                          <a:effectLst/>
                          <a:latin typeface="Segoe UI Semibold" panose="020B0702040204020203" pitchFamily="34" charset="0"/>
                          <a:cs typeface="Segoe UI Semibold" panose="020B0702040204020203" pitchFamily="34" charset="0"/>
                        </a:rPr>
                        <a:t>fmSA</a:t>
                      </a:r>
                      <a:r>
                        <a:rPr lang="en-US" sz="1100" dirty="0">
                          <a:effectLst/>
                          <a:latin typeface="Segoe UI Semibold" panose="020B0702040204020203" pitchFamily="34" charset="0"/>
                          <a:cs typeface="Segoe UI Semibold" panose="020B0702040204020203" pitchFamily="34" charset="0"/>
                        </a:rPr>
                        <a:t> </a:t>
                      </a:r>
                      <a:r>
                        <a:rPr lang="en-US" sz="1100" dirty="0" err="1">
                          <a:effectLst/>
                          <a:latin typeface="Segoe UI Semibold" panose="020B0702040204020203" pitchFamily="34" charset="0"/>
                          <a:cs typeface="Segoe UI Semibold" panose="020B0702040204020203" pitchFamily="34" charset="0"/>
                        </a:rPr>
                        <a:t>fm</a:t>
                      </a:r>
                      <a:r>
                        <a:rPr lang="en-US" sz="1100" dirty="0">
                          <a:effectLst/>
                          <a:latin typeface="Segoe UI Semibold" panose="020B0702040204020203" pitchFamily="34" charset="0"/>
                          <a:cs typeface="Segoe UI Semibold" panose="020B0702040204020203" pitchFamily="34" charset="0"/>
                        </a:rPr>
                        <a:t> </a:t>
                      </a:r>
                      <a:r>
                        <a:rPr lang="en-US" sz="1100" dirty="0" err="1">
                          <a:effectLst/>
                          <a:latin typeface="Segoe UI Semibold" panose="020B0702040204020203" pitchFamily="34" charset="0"/>
                          <a:cs typeface="Segoe UI Semibold" panose="020B0702040204020203" pitchFamily="34" charset="0"/>
                        </a:rPr>
                        <a:t>CRMPro</a:t>
                      </a:r>
                      <a:r>
                        <a:rPr lang="en-US" sz="1100" dirty="0">
                          <a:effectLst/>
                          <a:latin typeface="Segoe UI Semibold" panose="020B0702040204020203" pitchFamily="34" charset="0"/>
                          <a:cs typeface="Segoe UI Semibold" panose="020B0702040204020203" pitchFamily="34" charset="0"/>
                        </a:rPr>
                        <a:t> </a:t>
                      </a:r>
                      <a:r>
                        <a:rPr lang="en-US" sz="1100" dirty="0" err="1">
                          <a:effectLst/>
                          <a:latin typeface="Segoe UI Semibold" panose="020B0702040204020203" pitchFamily="34" charset="0"/>
                          <a:cs typeface="Segoe UI Semibold" panose="020B0702040204020203" pitchFamily="34" charset="0"/>
                        </a:rPr>
                        <a:t>qlfd</a:t>
                      </a:r>
                      <a:endParaRPr lang="en-US" sz="1100" dirty="0">
                        <a:effectLst/>
                        <a:latin typeface="Segoe UI Semibold" panose="020B0702040204020203" pitchFamily="34" charset="0"/>
                        <a:cs typeface="Segoe UI Semibold" panose="020B0702040204020203" pitchFamily="34" charset="0"/>
                      </a:endParaRPr>
                    </a:p>
                  </a:txBody>
                  <a:tcPr marL="50800" marR="50800" marT="50800" marB="50800">
                    <a:solidFill>
                      <a:srgbClr val="73E2D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AAA-31079</a:t>
                      </a:r>
                    </a:p>
                  </a:txBody>
                  <a:tcPr marL="50800" marR="50800" marT="50800" marB="50800">
                    <a:solidFill>
                      <a:srgbClr val="73E2DF"/>
                    </a:solidFill>
                  </a:tcPr>
                </a:tc>
                <a:extLst>
                  <a:ext uri="{0D108BD9-81ED-4DB2-BD59-A6C34878D82A}">
                    <a16:rowId xmlns:a16="http://schemas.microsoft.com/office/drawing/2014/main" val="466339008"/>
                  </a:ext>
                </a:extLst>
              </a:tr>
              <a:tr h="365760">
                <a:tc>
                  <a:txBody>
                    <a:bodyPr/>
                    <a:lstStyle/>
                    <a:p>
                      <a:pPr marL="0" marR="0" fontAlgn="t">
                        <a:spcBef>
                          <a:spcPts val="0"/>
                        </a:spcBef>
                        <a:spcAft>
                          <a:spcPts val="0"/>
                        </a:spcAft>
                      </a:pPr>
                      <a:r>
                        <a:rPr lang="en-US" sz="1100" dirty="0">
                          <a:effectLst/>
                        </a:rPr>
                        <a:t>Basic CAL</a:t>
                      </a:r>
                      <a:endParaRPr lang="en-US" sz="1100" dirty="0">
                        <a:effectLst/>
                        <a:latin typeface="Segoe UI" panose="020B0502040204020203" pitchFamily="34" charset="0"/>
                      </a:endParaRPr>
                    </a:p>
                  </a:txBody>
                  <a:tcPr marL="50800" marR="50800" marT="50800" marB="50800">
                    <a:solidFill>
                      <a:srgbClr val="73E2D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Dynamics 365 for Enterprise Plan 1</a:t>
                      </a:r>
                    </a:p>
                  </a:txBody>
                  <a:tcPr marL="50800" marR="50800" marT="50800" marB="50800">
                    <a:solidFill>
                      <a:srgbClr val="73E2D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Plan 1 </a:t>
                      </a:r>
                      <a:r>
                        <a:rPr lang="en-US" sz="1100" dirty="0" err="1">
                          <a:effectLst/>
                          <a:latin typeface="Segoe UI Semibold" panose="020B0702040204020203" pitchFamily="34" charset="0"/>
                          <a:cs typeface="Segoe UI Semibold" panose="020B0702040204020203" pitchFamily="34" charset="0"/>
                        </a:rPr>
                        <a:t>fmSA</a:t>
                      </a:r>
                      <a:r>
                        <a:rPr lang="en-US" sz="1100" dirty="0">
                          <a:effectLst/>
                          <a:latin typeface="Segoe UI Semibold" panose="020B0702040204020203" pitchFamily="34" charset="0"/>
                          <a:cs typeface="Segoe UI Semibold" panose="020B0702040204020203" pitchFamily="34" charset="0"/>
                        </a:rPr>
                        <a:t> </a:t>
                      </a:r>
                      <a:r>
                        <a:rPr lang="en-US" sz="1100" dirty="0" err="1">
                          <a:effectLst/>
                          <a:latin typeface="Segoe UI Semibold" panose="020B0702040204020203" pitchFamily="34" charset="0"/>
                          <a:cs typeface="Segoe UI Semibold" panose="020B0702040204020203" pitchFamily="34" charset="0"/>
                        </a:rPr>
                        <a:t>fm</a:t>
                      </a:r>
                      <a:r>
                        <a:rPr lang="en-US" sz="1100" dirty="0">
                          <a:effectLst/>
                          <a:latin typeface="Segoe UI Semibold" panose="020B0702040204020203" pitchFamily="34" charset="0"/>
                          <a:cs typeface="Segoe UI Semibold" panose="020B0702040204020203" pitchFamily="34" charset="0"/>
                        </a:rPr>
                        <a:t> </a:t>
                      </a:r>
                      <a:r>
                        <a:rPr lang="en-US" sz="1100" dirty="0" err="1">
                          <a:effectLst/>
                          <a:latin typeface="Segoe UI Semibold" panose="020B0702040204020203" pitchFamily="34" charset="0"/>
                          <a:cs typeface="Segoe UI Semibold" panose="020B0702040204020203" pitchFamily="34" charset="0"/>
                        </a:rPr>
                        <a:t>CRMBsc</a:t>
                      </a:r>
                      <a:r>
                        <a:rPr lang="en-US" sz="1100" dirty="0">
                          <a:effectLst/>
                          <a:latin typeface="Segoe UI Semibold" panose="020B0702040204020203" pitchFamily="34" charset="0"/>
                          <a:cs typeface="Segoe UI Semibold" panose="020B0702040204020203" pitchFamily="34" charset="0"/>
                        </a:rPr>
                        <a:t> </a:t>
                      </a:r>
                      <a:r>
                        <a:rPr lang="en-US" sz="1100" dirty="0" err="1">
                          <a:effectLst/>
                          <a:latin typeface="Segoe UI Semibold" panose="020B0702040204020203" pitchFamily="34" charset="0"/>
                          <a:cs typeface="Segoe UI Semibold" panose="020B0702040204020203" pitchFamily="34" charset="0"/>
                        </a:rPr>
                        <a:t>qlfd</a:t>
                      </a:r>
                      <a:endParaRPr lang="en-US" sz="1100" dirty="0">
                        <a:effectLst/>
                        <a:latin typeface="Segoe UI Semibold" panose="020B0702040204020203" pitchFamily="34" charset="0"/>
                        <a:cs typeface="Segoe UI Semibold" panose="020B0702040204020203" pitchFamily="34" charset="0"/>
                      </a:endParaRPr>
                    </a:p>
                  </a:txBody>
                  <a:tcPr marL="50800" marR="50800" marT="50800" marB="50800">
                    <a:solidFill>
                      <a:srgbClr val="73E2D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AAA-31077</a:t>
                      </a:r>
                    </a:p>
                  </a:txBody>
                  <a:tcPr marL="50800" marR="50800" marT="50800" marB="50800">
                    <a:solidFill>
                      <a:srgbClr val="73E2DF"/>
                    </a:solidFill>
                  </a:tcPr>
                </a:tc>
                <a:extLst>
                  <a:ext uri="{0D108BD9-81ED-4DB2-BD59-A6C34878D82A}">
                    <a16:rowId xmlns:a16="http://schemas.microsoft.com/office/drawing/2014/main" val="941976500"/>
                  </a:ext>
                </a:extLst>
              </a:tr>
              <a:tr h="365760">
                <a:tc>
                  <a:txBody>
                    <a:bodyPr/>
                    <a:lstStyle/>
                    <a:p>
                      <a:pPr marL="0" marR="0" fontAlgn="t">
                        <a:spcBef>
                          <a:spcPts val="0"/>
                        </a:spcBef>
                        <a:spcAft>
                          <a:spcPts val="0"/>
                        </a:spcAft>
                      </a:pPr>
                      <a:r>
                        <a:rPr lang="en-US" sz="1100" dirty="0">
                          <a:effectLst/>
                        </a:rPr>
                        <a:t>Basic CAL</a:t>
                      </a:r>
                      <a:endParaRPr lang="en-US" sz="1100" dirty="0">
                        <a:effectLst/>
                        <a:latin typeface="Segoe UI" panose="020B0502040204020203" pitchFamily="34" charset="0"/>
                      </a:endParaRPr>
                    </a:p>
                  </a:txBody>
                  <a:tcPr marL="50800" marR="50800" marT="50800" marB="50800">
                    <a:solidFill>
                      <a:srgbClr val="73E2DF"/>
                    </a:solidFill>
                  </a:tcPr>
                </a:tc>
                <a:tc>
                  <a:txBody>
                    <a:bodyPr/>
                    <a:lstStyle/>
                    <a:p>
                      <a:pPr marL="0" marR="0" fontAlgn="t">
                        <a:spcBef>
                          <a:spcPts val="0"/>
                        </a:spcBef>
                        <a:spcAft>
                          <a:spcPts val="0"/>
                        </a:spcAft>
                      </a:pPr>
                      <a:r>
                        <a:rPr lang="en-US" sz="1100">
                          <a:effectLst/>
                        </a:rPr>
                        <a:t>Dynamics 365 for Sales</a:t>
                      </a:r>
                      <a:endParaRPr lang="en-US" sz="1100">
                        <a:effectLst/>
                        <a:latin typeface="Segoe UI" panose="020B0502040204020203" pitchFamily="34" charset="0"/>
                      </a:endParaRPr>
                    </a:p>
                  </a:txBody>
                  <a:tcPr marL="50800" marR="50800" marT="50800" marB="50800">
                    <a:solidFill>
                      <a:srgbClr val="73E2DF"/>
                    </a:solidFill>
                  </a:tcPr>
                </a:tc>
                <a:tc>
                  <a:txBody>
                    <a:bodyPr/>
                    <a:lstStyle/>
                    <a:p>
                      <a:pPr marL="0" marR="0" fontAlgn="t">
                        <a:spcBef>
                          <a:spcPts val="0"/>
                        </a:spcBef>
                        <a:spcAft>
                          <a:spcPts val="0"/>
                        </a:spcAft>
                      </a:pPr>
                      <a:r>
                        <a:rPr lang="en-US" sz="1100" dirty="0" err="1">
                          <a:effectLst/>
                        </a:rPr>
                        <a:t>forSales</a:t>
                      </a:r>
                      <a:r>
                        <a:rPr lang="en-US" sz="1100" dirty="0">
                          <a:effectLst/>
                        </a:rPr>
                        <a:t> </a:t>
                      </a:r>
                      <a:r>
                        <a:rPr lang="en-US" sz="1100" dirty="0" err="1">
                          <a:effectLst/>
                        </a:rPr>
                        <a:t>fmSAfmCRMBsc</a:t>
                      </a:r>
                      <a:r>
                        <a:rPr lang="en-US" sz="1100" dirty="0">
                          <a:effectLst/>
                        </a:rPr>
                        <a:t> </a:t>
                      </a:r>
                      <a:r>
                        <a:rPr lang="en-US" sz="1100" dirty="0" err="1">
                          <a:effectLst/>
                        </a:rPr>
                        <a:t>qlfd</a:t>
                      </a:r>
                      <a:endParaRPr lang="en-US" sz="1100" dirty="0">
                        <a:effectLst/>
                        <a:latin typeface="Segoe UI" panose="020B0502040204020203" pitchFamily="34" charset="0"/>
                      </a:endParaRPr>
                    </a:p>
                  </a:txBody>
                  <a:tcPr marL="50800" marR="50800" marT="50800" marB="50800">
                    <a:solidFill>
                      <a:srgbClr val="73E2DF"/>
                    </a:solidFill>
                  </a:tcPr>
                </a:tc>
                <a:tc>
                  <a:txBody>
                    <a:bodyPr/>
                    <a:lstStyle/>
                    <a:p>
                      <a:pPr marL="0" marR="0" fontAlgn="t">
                        <a:spcBef>
                          <a:spcPts val="0"/>
                        </a:spcBef>
                        <a:spcAft>
                          <a:spcPts val="0"/>
                        </a:spcAft>
                      </a:pPr>
                      <a:r>
                        <a:rPr lang="en-US" sz="1100" dirty="0">
                          <a:effectLst/>
                          <a:latin typeface="Segoe UI" panose="020B0502040204020203" pitchFamily="34" charset="0"/>
                        </a:rPr>
                        <a:t>AAA-31095</a:t>
                      </a:r>
                    </a:p>
                  </a:txBody>
                  <a:tcPr marL="50800" marR="50800" marT="50800" marB="50800">
                    <a:solidFill>
                      <a:srgbClr val="73E2DF"/>
                    </a:solidFill>
                  </a:tcPr>
                </a:tc>
                <a:extLst>
                  <a:ext uri="{0D108BD9-81ED-4DB2-BD59-A6C34878D82A}">
                    <a16:rowId xmlns:a16="http://schemas.microsoft.com/office/drawing/2014/main" val="4067456036"/>
                  </a:ext>
                </a:extLst>
              </a:tr>
              <a:tr h="365760">
                <a:tc>
                  <a:txBody>
                    <a:bodyPr/>
                    <a:lstStyle/>
                    <a:p>
                      <a:pPr marL="0" marR="0" fontAlgn="t">
                        <a:spcBef>
                          <a:spcPts val="0"/>
                        </a:spcBef>
                        <a:spcAft>
                          <a:spcPts val="0"/>
                        </a:spcAft>
                      </a:pPr>
                      <a:r>
                        <a:rPr lang="en-US" sz="1100">
                          <a:effectLst/>
                        </a:rPr>
                        <a:t>Basic CAL</a:t>
                      </a:r>
                      <a:endParaRPr lang="en-US" sz="1100">
                        <a:effectLst/>
                        <a:latin typeface="Segoe UI" panose="020B0502040204020203" pitchFamily="34" charset="0"/>
                      </a:endParaRPr>
                    </a:p>
                  </a:txBody>
                  <a:tcPr marL="50800" marR="50800" marT="50800" marB="50800">
                    <a:solidFill>
                      <a:srgbClr val="73E2DF"/>
                    </a:solidFill>
                  </a:tcPr>
                </a:tc>
                <a:tc>
                  <a:txBody>
                    <a:bodyPr/>
                    <a:lstStyle/>
                    <a:p>
                      <a:pPr marL="0" marR="0" fontAlgn="t">
                        <a:spcBef>
                          <a:spcPts val="0"/>
                        </a:spcBef>
                        <a:spcAft>
                          <a:spcPts val="0"/>
                        </a:spcAft>
                      </a:pPr>
                      <a:r>
                        <a:rPr lang="en-US" sz="1100">
                          <a:effectLst/>
                        </a:rPr>
                        <a:t>Dynamics 365 for Customer Service</a:t>
                      </a:r>
                      <a:endParaRPr lang="en-US" sz="1100">
                        <a:effectLst/>
                        <a:latin typeface="Segoe UI" panose="020B0502040204020203" pitchFamily="34" charset="0"/>
                      </a:endParaRPr>
                    </a:p>
                  </a:txBody>
                  <a:tcPr marL="50800" marR="50800" marT="50800" marB="50800">
                    <a:solidFill>
                      <a:srgbClr val="73E2DF"/>
                    </a:solidFill>
                  </a:tcPr>
                </a:tc>
                <a:tc>
                  <a:txBody>
                    <a:bodyPr/>
                    <a:lstStyle/>
                    <a:p>
                      <a:pPr marL="0" marR="0" fontAlgn="t">
                        <a:spcBef>
                          <a:spcPts val="0"/>
                        </a:spcBef>
                        <a:spcAft>
                          <a:spcPts val="0"/>
                        </a:spcAft>
                      </a:pPr>
                      <a:r>
                        <a:rPr lang="en-US" sz="1100" dirty="0" err="1">
                          <a:effectLst/>
                        </a:rPr>
                        <a:t>forCustSvcfmSAfmCRMBscqlfd</a:t>
                      </a:r>
                      <a:endParaRPr lang="en-US" sz="1100" dirty="0">
                        <a:effectLst/>
                        <a:latin typeface="Segoe UI" panose="020B0502040204020203" pitchFamily="34" charset="0"/>
                      </a:endParaRPr>
                    </a:p>
                  </a:txBody>
                  <a:tcPr marL="50800" marR="50800" marT="50800" marB="50800">
                    <a:solidFill>
                      <a:srgbClr val="73E2DF"/>
                    </a:solidFill>
                  </a:tcPr>
                </a:tc>
                <a:tc>
                  <a:txBody>
                    <a:bodyPr/>
                    <a:lstStyle/>
                    <a:p>
                      <a:pPr marL="0" marR="0" fontAlgn="t">
                        <a:spcBef>
                          <a:spcPts val="0"/>
                        </a:spcBef>
                        <a:spcAft>
                          <a:spcPts val="0"/>
                        </a:spcAft>
                      </a:pPr>
                      <a:r>
                        <a:rPr lang="en-US" sz="1100" dirty="0">
                          <a:effectLst/>
                          <a:latin typeface="Segoe UI" panose="020B0502040204020203" pitchFamily="34" charset="0"/>
                        </a:rPr>
                        <a:t>AAA-31043</a:t>
                      </a:r>
                    </a:p>
                  </a:txBody>
                  <a:tcPr marL="50800" marR="50800" marT="50800" marB="50800">
                    <a:solidFill>
                      <a:srgbClr val="73E2DF"/>
                    </a:solidFill>
                  </a:tcPr>
                </a:tc>
                <a:extLst>
                  <a:ext uri="{0D108BD9-81ED-4DB2-BD59-A6C34878D82A}">
                    <a16:rowId xmlns:a16="http://schemas.microsoft.com/office/drawing/2014/main" val="2913595098"/>
                  </a:ext>
                </a:extLst>
              </a:tr>
              <a:tr h="365760">
                <a:tc>
                  <a:txBody>
                    <a:bodyPr/>
                    <a:lstStyle/>
                    <a:p>
                      <a:pPr marL="0" marR="0" fontAlgn="t">
                        <a:spcBef>
                          <a:spcPts val="0"/>
                        </a:spcBef>
                        <a:spcAft>
                          <a:spcPts val="0"/>
                        </a:spcAft>
                      </a:pPr>
                      <a:r>
                        <a:rPr lang="en-US" sz="1100">
                          <a:effectLst/>
                        </a:rPr>
                        <a:t>Essential CAL</a:t>
                      </a:r>
                      <a:endParaRPr lang="en-US" sz="1100">
                        <a:effectLst/>
                        <a:latin typeface="Segoe UI" panose="020B0502040204020203" pitchFamily="34" charset="0"/>
                      </a:endParaRPr>
                    </a:p>
                  </a:txBody>
                  <a:tcPr marL="50800" marR="50800" marT="50800" marB="50800">
                    <a:solidFill>
                      <a:srgbClr val="73E2DF"/>
                    </a:solidFill>
                  </a:tcPr>
                </a:tc>
                <a:tc>
                  <a:txBody>
                    <a:bodyPr/>
                    <a:lstStyle/>
                    <a:p>
                      <a:pPr marL="0" marR="0" fontAlgn="t">
                        <a:spcBef>
                          <a:spcPts val="0"/>
                        </a:spcBef>
                        <a:spcAft>
                          <a:spcPts val="0"/>
                        </a:spcAft>
                      </a:pPr>
                      <a:r>
                        <a:rPr lang="en-US" sz="1100">
                          <a:effectLst/>
                        </a:rPr>
                        <a:t>Team Members</a:t>
                      </a:r>
                      <a:endParaRPr lang="en-US" sz="1100">
                        <a:effectLst/>
                        <a:latin typeface="Segoe UI" panose="020B0502040204020203" pitchFamily="34" charset="0"/>
                      </a:endParaRPr>
                    </a:p>
                  </a:txBody>
                  <a:tcPr marL="50800" marR="50800" marT="50800" marB="50800">
                    <a:solidFill>
                      <a:srgbClr val="73E2DF"/>
                    </a:solidFill>
                  </a:tcPr>
                </a:tc>
                <a:tc>
                  <a:txBody>
                    <a:bodyPr/>
                    <a:lstStyle/>
                    <a:p>
                      <a:pPr marL="0" marR="0" fontAlgn="t">
                        <a:spcBef>
                          <a:spcPts val="0"/>
                        </a:spcBef>
                        <a:spcAft>
                          <a:spcPts val="0"/>
                        </a:spcAft>
                      </a:pPr>
                      <a:r>
                        <a:rPr lang="en-US" sz="1100" kern="1200" dirty="0" err="1">
                          <a:solidFill>
                            <a:schemeClr val="dk1"/>
                          </a:solidFill>
                          <a:effectLst/>
                          <a:latin typeface="+mn-lt"/>
                          <a:ea typeface="+mn-ea"/>
                          <a:cs typeface="+mn-cs"/>
                        </a:rPr>
                        <a:t>forTeamMbrfmSAfmCRMEsstnqlfd</a:t>
                      </a:r>
                      <a:endParaRPr lang="en-US" sz="1100" dirty="0">
                        <a:effectLst/>
                        <a:latin typeface="+mn-lt"/>
                      </a:endParaRPr>
                    </a:p>
                  </a:txBody>
                  <a:tcPr marL="50800" marR="50800" marT="50800" marB="50800">
                    <a:solidFill>
                      <a:srgbClr val="73E2DF"/>
                    </a:solidFill>
                  </a:tcPr>
                </a:tc>
                <a:tc>
                  <a:txBody>
                    <a:bodyPr/>
                    <a:lstStyle/>
                    <a:p>
                      <a:pPr marL="0" marR="0" fontAlgn="t">
                        <a:spcBef>
                          <a:spcPts val="0"/>
                        </a:spcBef>
                        <a:spcAft>
                          <a:spcPts val="0"/>
                        </a:spcAft>
                      </a:pPr>
                      <a:r>
                        <a:rPr lang="en-US" sz="1100" dirty="0">
                          <a:effectLst/>
                          <a:latin typeface="Segoe UI" panose="020B0502040204020203" pitchFamily="34" charset="0"/>
                        </a:rPr>
                        <a:t>AAA-31115</a:t>
                      </a:r>
                    </a:p>
                  </a:txBody>
                  <a:tcPr marL="50800" marR="50800" marT="50800" marB="50800">
                    <a:solidFill>
                      <a:srgbClr val="73E2DF"/>
                    </a:solidFill>
                  </a:tcPr>
                </a:tc>
                <a:extLst>
                  <a:ext uri="{0D108BD9-81ED-4DB2-BD59-A6C34878D82A}">
                    <a16:rowId xmlns:a16="http://schemas.microsoft.com/office/drawing/2014/main" val="4278441185"/>
                  </a:ext>
                </a:extLst>
              </a:tr>
            </a:tbl>
          </a:graphicData>
        </a:graphic>
      </p:graphicFrame>
    </p:spTree>
    <p:extLst>
      <p:ext uri="{BB962C8B-B14F-4D97-AF65-F5344CB8AC3E}">
        <p14:creationId xmlns:p14="http://schemas.microsoft.com/office/powerpoint/2010/main" val="3379888612"/>
      </p:ext>
    </p:extLst>
  </p:cSld>
  <p:clrMapOvr>
    <a:masterClrMapping/>
  </p:clrMapOvr>
  <p:transition>
    <p:fade/>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238" y="289511"/>
            <a:ext cx="7285243" cy="806169"/>
          </a:xfrm>
        </p:spPr>
        <p:txBody>
          <a:bodyPr/>
          <a:lstStyle/>
          <a:p>
            <a:r>
              <a:rPr lang="en-US" sz="2000" dirty="0"/>
              <a:t>CRM On-Premises Corporate Utilizing Cloud Add-on SKU in CSP</a:t>
            </a:r>
            <a:br>
              <a:rPr lang="en-US" sz="2000" dirty="0"/>
            </a:br>
            <a:r>
              <a:rPr lang="en-US" sz="2000" dirty="0"/>
              <a:t>To Dynamics 365 Enterprise Plan 1</a:t>
            </a:r>
          </a:p>
        </p:txBody>
      </p:sp>
      <p:graphicFrame>
        <p:nvGraphicFramePr>
          <p:cNvPr id="7" name="Table 6"/>
          <p:cNvGraphicFramePr>
            <a:graphicFrameLocks noGrp="1"/>
          </p:cNvGraphicFramePr>
          <p:nvPr>
            <p:extLst/>
          </p:nvPr>
        </p:nvGraphicFramePr>
        <p:xfrm>
          <a:off x="846030" y="2071611"/>
          <a:ext cx="10015676" cy="2265680"/>
        </p:xfrm>
        <a:graphic>
          <a:graphicData uri="http://schemas.openxmlformats.org/drawingml/2006/table">
            <a:tbl>
              <a:tblPr firstRow="1" bandRow="1">
                <a:solidFill>
                  <a:srgbClr val="4EF89F"/>
                </a:solidFill>
                <a:tableStyleId>{21E4AEA4-8DFA-4A89-87EB-49C32662AFE0}</a:tableStyleId>
              </a:tblPr>
              <a:tblGrid>
                <a:gridCol w="1456679">
                  <a:extLst>
                    <a:ext uri="{9D8B030D-6E8A-4147-A177-3AD203B41FA5}">
                      <a16:colId xmlns:a16="http://schemas.microsoft.com/office/drawing/2014/main" val="505210117"/>
                    </a:ext>
                  </a:extLst>
                </a:gridCol>
                <a:gridCol w="2380386">
                  <a:extLst>
                    <a:ext uri="{9D8B030D-6E8A-4147-A177-3AD203B41FA5}">
                      <a16:colId xmlns:a16="http://schemas.microsoft.com/office/drawing/2014/main" val="1886461923"/>
                    </a:ext>
                  </a:extLst>
                </a:gridCol>
                <a:gridCol w="6178611">
                  <a:extLst>
                    <a:ext uri="{9D8B030D-6E8A-4147-A177-3AD203B41FA5}">
                      <a16:colId xmlns:a16="http://schemas.microsoft.com/office/drawing/2014/main" val="4284112031"/>
                    </a:ext>
                  </a:extLst>
                </a:gridCol>
              </a:tblGrid>
              <a:tr h="365760">
                <a:tc>
                  <a:txBody>
                    <a:bodyPr/>
                    <a:lstStyle/>
                    <a:p>
                      <a:pPr marL="0" marR="0" fontAlgn="t">
                        <a:spcBef>
                          <a:spcPts val="0"/>
                        </a:spcBef>
                        <a:spcAft>
                          <a:spcPts val="0"/>
                        </a:spcAft>
                      </a:pPr>
                      <a:r>
                        <a:rPr lang="en-US" sz="1100" dirty="0">
                          <a:effectLst/>
                        </a:rPr>
                        <a:t>Existing User License</a:t>
                      </a:r>
                      <a:endParaRPr lang="en-US" sz="1100" dirty="0">
                        <a:effectLst/>
                        <a:latin typeface="Segoe UI Semibold" panose="020B0702040204020203" pitchFamily="34" charset="0"/>
                      </a:endParaRPr>
                    </a:p>
                  </a:txBody>
                  <a:tcPr marL="50800" marR="50800" marT="50800" marB="50800">
                    <a:solidFill>
                      <a:srgbClr val="00B050"/>
                    </a:solidFill>
                  </a:tcPr>
                </a:tc>
                <a:tc>
                  <a:txBody>
                    <a:bodyPr/>
                    <a:lstStyle/>
                    <a:p>
                      <a:pPr marL="0" marR="0" fontAlgn="t">
                        <a:spcBef>
                          <a:spcPts val="0"/>
                        </a:spcBef>
                        <a:spcAft>
                          <a:spcPts val="0"/>
                        </a:spcAft>
                      </a:pPr>
                      <a:r>
                        <a:rPr lang="en-US" sz="1100">
                          <a:effectLst/>
                        </a:rPr>
                        <a:t>New User License</a:t>
                      </a:r>
                      <a:endParaRPr lang="en-US" sz="1100">
                        <a:effectLst/>
                        <a:latin typeface="Segoe UI Semibold" panose="020B0702040204020203" pitchFamily="34" charset="0"/>
                      </a:endParaRPr>
                    </a:p>
                  </a:txBody>
                  <a:tcPr marL="50800" marR="50800" marT="50800" marB="50800">
                    <a:solidFill>
                      <a:srgbClr val="00B050"/>
                    </a:solidFill>
                  </a:tcPr>
                </a:tc>
                <a:tc>
                  <a:txBody>
                    <a:bodyPr/>
                    <a:lstStyle/>
                    <a:p>
                      <a:pPr marL="0" marR="0" fontAlgn="t">
                        <a:spcBef>
                          <a:spcPts val="0"/>
                        </a:spcBef>
                        <a:spcAft>
                          <a:spcPts val="0"/>
                        </a:spcAft>
                      </a:pPr>
                      <a:r>
                        <a:rPr lang="en-US" sz="1100" dirty="0">
                          <a:effectLst/>
                        </a:rPr>
                        <a:t>Offer Description</a:t>
                      </a:r>
                      <a:endParaRPr lang="en-US" sz="1100" dirty="0">
                        <a:effectLst/>
                        <a:latin typeface="Segoe UI Semibold" panose="020B0702040204020203" pitchFamily="34" charset="0"/>
                      </a:endParaRPr>
                    </a:p>
                  </a:txBody>
                  <a:tcPr marL="50800" marR="50800" marT="50800" marB="50800">
                    <a:solidFill>
                      <a:srgbClr val="00B050"/>
                    </a:solidFill>
                  </a:tcPr>
                </a:tc>
                <a:extLst>
                  <a:ext uri="{0D108BD9-81ED-4DB2-BD59-A6C34878D82A}">
                    <a16:rowId xmlns:a16="http://schemas.microsoft.com/office/drawing/2014/main" val="1529148321"/>
                  </a:ext>
                </a:extLst>
              </a:tr>
              <a:tr h="365760">
                <a:tc>
                  <a:txBody>
                    <a:bodyPr/>
                    <a:lstStyle/>
                    <a:p>
                      <a:pPr marL="0" marR="0" fontAlgn="t">
                        <a:spcBef>
                          <a:spcPts val="0"/>
                        </a:spcBef>
                        <a:spcAft>
                          <a:spcPts val="0"/>
                        </a:spcAft>
                      </a:pPr>
                      <a:r>
                        <a:rPr lang="en-US" sz="1100" dirty="0">
                          <a:effectLst/>
                        </a:rPr>
                        <a:t>Professional CAL</a:t>
                      </a:r>
                      <a:endParaRPr lang="en-US" sz="1100" dirty="0">
                        <a:effectLst/>
                        <a:latin typeface="Segoe UI" panose="020B0502040204020203" pitchFamily="34" charset="0"/>
                      </a:endParaRPr>
                    </a:p>
                  </a:txBody>
                  <a:tcPr marL="50800" marR="50800" marT="50800" marB="50800">
                    <a:solidFill>
                      <a:srgbClr val="81FF99"/>
                    </a:solidFill>
                  </a:tcPr>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for Enterprise Plan 1</a:t>
                      </a:r>
                    </a:p>
                  </a:txBody>
                  <a:tcPr marL="50800" marR="50800" marT="50800" marB="50800">
                    <a:solidFill>
                      <a:srgbClr val="81FF99"/>
                    </a:solidFill>
                  </a:tcPr>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Enterprise Edition Plan 1 - Add-On for CRM Pro (Qualified Offer)</a:t>
                      </a:r>
                    </a:p>
                  </a:txBody>
                  <a:tcPr marL="50800" marR="50800" marT="50800" marB="50800">
                    <a:solidFill>
                      <a:srgbClr val="81FF99"/>
                    </a:solidFill>
                  </a:tcPr>
                </a:tc>
                <a:extLst>
                  <a:ext uri="{0D108BD9-81ED-4DB2-BD59-A6C34878D82A}">
                    <a16:rowId xmlns:a16="http://schemas.microsoft.com/office/drawing/2014/main" val="466339008"/>
                  </a:ext>
                </a:extLst>
              </a:tr>
              <a:tr h="365760">
                <a:tc>
                  <a:txBody>
                    <a:bodyPr/>
                    <a:lstStyle/>
                    <a:p>
                      <a:pPr marL="0" marR="0" fontAlgn="t">
                        <a:spcBef>
                          <a:spcPts val="0"/>
                        </a:spcBef>
                        <a:spcAft>
                          <a:spcPts val="0"/>
                        </a:spcAft>
                      </a:pPr>
                      <a:r>
                        <a:rPr lang="en-US" sz="1100" dirty="0">
                          <a:effectLst/>
                        </a:rPr>
                        <a:t>Basic CAL</a:t>
                      </a:r>
                      <a:endParaRPr lang="en-US" sz="1100" dirty="0">
                        <a:effectLst/>
                        <a:latin typeface="Segoe UI" panose="020B0502040204020203" pitchFamily="34" charset="0"/>
                      </a:endParaRPr>
                    </a:p>
                  </a:txBody>
                  <a:tcPr marL="50800" marR="50800" marT="50800" marB="50800">
                    <a:solidFill>
                      <a:srgbClr val="CAF2D1"/>
                    </a:solidFill>
                  </a:tcPr>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for Enterprise Plan 1</a:t>
                      </a:r>
                    </a:p>
                  </a:txBody>
                  <a:tcPr marL="50800" marR="50800" marT="50800" marB="50800">
                    <a:solidFill>
                      <a:srgbClr val="CAF2D1"/>
                    </a:solidFill>
                  </a:tcPr>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Enterprise Edition Plan 1 - Add-On for CRM Basic (Qualified Offer)</a:t>
                      </a:r>
                    </a:p>
                  </a:txBody>
                  <a:tcPr marL="50800" marR="50800" marT="50800" marB="50800">
                    <a:solidFill>
                      <a:srgbClr val="CAF2D1"/>
                    </a:solidFill>
                  </a:tcPr>
                </a:tc>
                <a:extLst>
                  <a:ext uri="{0D108BD9-81ED-4DB2-BD59-A6C34878D82A}">
                    <a16:rowId xmlns:a16="http://schemas.microsoft.com/office/drawing/2014/main" val="941976500"/>
                  </a:ext>
                </a:extLst>
              </a:tr>
              <a:tr h="365760">
                <a:tc>
                  <a:txBody>
                    <a:bodyPr/>
                    <a:lstStyle/>
                    <a:p>
                      <a:pPr marL="0" marR="0" fontAlgn="t">
                        <a:spcBef>
                          <a:spcPts val="0"/>
                        </a:spcBef>
                        <a:spcAft>
                          <a:spcPts val="0"/>
                        </a:spcAft>
                      </a:pPr>
                      <a:r>
                        <a:rPr lang="en-US" sz="1100">
                          <a:effectLst/>
                        </a:rPr>
                        <a:t>Basic CAL</a:t>
                      </a:r>
                      <a:endParaRPr lang="en-US" sz="1100">
                        <a:effectLst/>
                        <a:latin typeface="Segoe UI" panose="020B0502040204020203" pitchFamily="34" charset="0"/>
                      </a:endParaRPr>
                    </a:p>
                  </a:txBody>
                  <a:tcPr marL="50800" marR="50800" marT="50800" marB="50800">
                    <a:solidFill>
                      <a:srgbClr val="81FF99"/>
                    </a:solidFill>
                  </a:tcPr>
                </a:tc>
                <a:tc>
                  <a:txBody>
                    <a:bodyPr/>
                    <a:lstStyle/>
                    <a:p>
                      <a:pPr marL="0" marR="0" fontAlgn="t">
                        <a:spcBef>
                          <a:spcPts val="0"/>
                        </a:spcBef>
                        <a:spcAft>
                          <a:spcPts val="0"/>
                        </a:spcAft>
                      </a:pPr>
                      <a:r>
                        <a:rPr lang="en-US" sz="1100" dirty="0">
                          <a:effectLst/>
                        </a:rPr>
                        <a:t>Dynamics 365 for Sales</a:t>
                      </a:r>
                      <a:endParaRPr lang="en-US" sz="1100" dirty="0">
                        <a:effectLst/>
                        <a:latin typeface="Segoe UI" panose="020B0502040204020203" pitchFamily="34" charset="0"/>
                      </a:endParaRPr>
                    </a:p>
                  </a:txBody>
                  <a:tcPr marL="50800" marR="50800" marT="50800" marB="50800">
                    <a:solidFill>
                      <a:srgbClr val="81FF99"/>
                    </a:solidFill>
                  </a:tcPr>
                </a:tc>
                <a:tc>
                  <a:txBody>
                    <a:bodyPr/>
                    <a:lstStyle/>
                    <a:p>
                      <a:pPr marL="0" marR="0" fontAlgn="t">
                        <a:spcBef>
                          <a:spcPts val="0"/>
                        </a:spcBef>
                        <a:spcAft>
                          <a:spcPts val="0"/>
                        </a:spcAft>
                      </a:pPr>
                      <a:r>
                        <a:rPr lang="en-US" sz="1100" dirty="0">
                          <a:effectLst/>
                        </a:rPr>
                        <a:t>Dynamics 365 for Sales, Enterprise Edition Add-On for CRM Basic (Qualified Offer)</a:t>
                      </a:r>
                      <a:endParaRPr lang="en-US" sz="1100" dirty="0">
                        <a:effectLst/>
                        <a:latin typeface="Segoe UI" panose="020B0502040204020203" pitchFamily="34" charset="0"/>
                      </a:endParaRPr>
                    </a:p>
                  </a:txBody>
                  <a:tcPr marL="50800" marR="50800" marT="50800" marB="50800">
                    <a:solidFill>
                      <a:srgbClr val="81FF99"/>
                    </a:solidFill>
                  </a:tcPr>
                </a:tc>
                <a:extLst>
                  <a:ext uri="{0D108BD9-81ED-4DB2-BD59-A6C34878D82A}">
                    <a16:rowId xmlns:a16="http://schemas.microsoft.com/office/drawing/2014/main" val="4067456036"/>
                  </a:ext>
                </a:extLst>
              </a:tr>
              <a:tr h="365760">
                <a:tc>
                  <a:txBody>
                    <a:bodyPr/>
                    <a:lstStyle/>
                    <a:p>
                      <a:pPr marL="0" marR="0" fontAlgn="t">
                        <a:spcBef>
                          <a:spcPts val="0"/>
                        </a:spcBef>
                        <a:spcAft>
                          <a:spcPts val="0"/>
                        </a:spcAft>
                      </a:pPr>
                      <a:r>
                        <a:rPr lang="en-US" sz="1100" dirty="0">
                          <a:effectLst/>
                        </a:rPr>
                        <a:t>Basic CAL</a:t>
                      </a:r>
                      <a:endParaRPr lang="en-US" sz="1100" dirty="0">
                        <a:effectLst/>
                        <a:latin typeface="Segoe UI" panose="020B0502040204020203" pitchFamily="34" charset="0"/>
                      </a:endParaRPr>
                    </a:p>
                  </a:txBody>
                  <a:tcPr marL="50800" marR="50800" marT="50800" marB="50800">
                    <a:solidFill>
                      <a:srgbClr val="CAF2D1"/>
                    </a:solidFill>
                  </a:tcPr>
                </a:tc>
                <a:tc>
                  <a:txBody>
                    <a:bodyPr/>
                    <a:lstStyle/>
                    <a:p>
                      <a:pPr marL="0" marR="0" fontAlgn="t">
                        <a:spcBef>
                          <a:spcPts val="0"/>
                        </a:spcBef>
                        <a:spcAft>
                          <a:spcPts val="0"/>
                        </a:spcAft>
                      </a:pPr>
                      <a:r>
                        <a:rPr lang="en-US" sz="1100">
                          <a:effectLst/>
                        </a:rPr>
                        <a:t>Dynamics 365 for Customer Service</a:t>
                      </a:r>
                      <a:endParaRPr lang="en-US" sz="1100">
                        <a:effectLst/>
                        <a:latin typeface="Segoe UI" panose="020B0502040204020203" pitchFamily="34" charset="0"/>
                      </a:endParaRPr>
                    </a:p>
                  </a:txBody>
                  <a:tcPr marL="50800" marR="50800" marT="50800" marB="50800">
                    <a:solidFill>
                      <a:srgbClr val="CAF2D1"/>
                    </a:solidFill>
                  </a:tcPr>
                </a:tc>
                <a:tc>
                  <a:txBody>
                    <a:bodyPr/>
                    <a:lstStyle/>
                    <a:p>
                      <a:pPr marL="0" marR="0" fontAlgn="t">
                        <a:spcBef>
                          <a:spcPts val="0"/>
                        </a:spcBef>
                        <a:spcAft>
                          <a:spcPts val="0"/>
                        </a:spcAft>
                      </a:pPr>
                      <a:r>
                        <a:rPr lang="en-US" sz="1100" dirty="0">
                          <a:effectLst/>
                        </a:rPr>
                        <a:t>Dynamics 365 for Customer Service, Enterprise Edition - Add-On for CRM Basic (Qualified Offer)</a:t>
                      </a:r>
                      <a:endParaRPr lang="en-US" sz="1100" dirty="0">
                        <a:effectLst/>
                        <a:latin typeface="Segoe UI" panose="020B0502040204020203" pitchFamily="34" charset="0"/>
                      </a:endParaRPr>
                    </a:p>
                  </a:txBody>
                  <a:tcPr marL="50800" marR="50800" marT="50800" marB="50800">
                    <a:solidFill>
                      <a:srgbClr val="CAF2D1"/>
                    </a:solidFill>
                  </a:tcPr>
                </a:tc>
                <a:extLst>
                  <a:ext uri="{0D108BD9-81ED-4DB2-BD59-A6C34878D82A}">
                    <a16:rowId xmlns:a16="http://schemas.microsoft.com/office/drawing/2014/main" val="2913595098"/>
                  </a:ext>
                </a:extLst>
              </a:tr>
              <a:tr h="365760">
                <a:tc>
                  <a:txBody>
                    <a:bodyPr/>
                    <a:lstStyle/>
                    <a:p>
                      <a:pPr marL="0" marR="0" fontAlgn="t">
                        <a:spcBef>
                          <a:spcPts val="0"/>
                        </a:spcBef>
                        <a:spcAft>
                          <a:spcPts val="0"/>
                        </a:spcAft>
                      </a:pPr>
                      <a:r>
                        <a:rPr lang="en-US" sz="1100" dirty="0">
                          <a:effectLst/>
                        </a:rPr>
                        <a:t>Essential CAL</a:t>
                      </a:r>
                      <a:endParaRPr lang="en-US" sz="1100" dirty="0">
                        <a:effectLst/>
                        <a:latin typeface="Segoe UI" panose="020B0502040204020203" pitchFamily="34" charset="0"/>
                      </a:endParaRPr>
                    </a:p>
                  </a:txBody>
                  <a:tcPr marL="50800" marR="50800" marT="50800" marB="50800">
                    <a:solidFill>
                      <a:srgbClr val="81FF99"/>
                    </a:solidFill>
                  </a:tcPr>
                </a:tc>
                <a:tc>
                  <a:txBody>
                    <a:bodyPr/>
                    <a:lstStyle/>
                    <a:p>
                      <a:pPr marL="0" marR="0" fontAlgn="t">
                        <a:spcBef>
                          <a:spcPts val="0"/>
                        </a:spcBef>
                        <a:spcAft>
                          <a:spcPts val="0"/>
                        </a:spcAft>
                      </a:pPr>
                      <a:r>
                        <a:rPr lang="en-US" sz="1100" dirty="0">
                          <a:effectLst/>
                        </a:rPr>
                        <a:t>Team Members</a:t>
                      </a:r>
                      <a:endParaRPr lang="en-US" sz="1100" dirty="0">
                        <a:effectLst/>
                        <a:latin typeface="Segoe UI" panose="020B0502040204020203" pitchFamily="34" charset="0"/>
                      </a:endParaRPr>
                    </a:p>
                  </a:txBody>
                  <a:tcPr marL="50800" marR="50800" marT="50800" marB="50800">
                    <a:solidFill>
                      <a:srgbClr val="81FF99"/>
                    </a:solidFill>
                  </a:tcPr>
                </a:tc>
                <a:tc>
                  <a:txBody>
                    <a:bodyPr/>
                    <a:lstStyle/>
                    <a:p>
                      <a:pPr marL="0" marR="0" fontAlgn="t">
                        <a:spcBef>
                          <a:spcPts val="0"/>
                        </a:spcBef>
                        <a:spcAft>
                          <a:spcPts val="0"/>
                        </a:spcAft>
                      </a:pPr>
                      <a:r>
                        <a:rPr lang="en-US" sz="1100" dirty="0">
                          <a:effectLst/>
                        </a:rPr>
                        <a:t>Dynamics 365 for Team Members, Enterprise Edition - Add-On for CRM Essentials (Qualified Offer)</a:t>
                      </a:r>
                      <a:endParaRPr lang="en-US" sz="1100" dirty="0">
                        <a:effectLst/>
                        <a:latin typeface="Segoe UI" panose="020B0502040204020203" pitchFamily="34" charset="0"/>
                      </a:endParaRPr>
                    </a:p>
                  </a:txBody>
                  <a:tcPr marL="50800" marR="50800" marT="50800" marB="50800">
                    <a:solidFill>
                      <a:srgbClr val="81FF99"/>
                    </a:solidFill>
                  </a:tcPr>
                </a:tc>
                <a:extLst>
                  <a:ext uri="{0D108BD9-81ED-4DB2-BD59-A6C34878D82A}">
                    <a16:rowId xmlns:a16="http://schemas.microsoft.com/office/drawing/2014/main" val="4278441185"/>
                  </a:ext>
                </a:extLst>
              </a:tr>
            </a:tbl>
          </a:graphicData>
        </a:graphic>
      </p:graphicFrame>
    </p:spTree>
    <p:extLst>
      <p:ext uri="{BB962C8B-B14F-4D97-AF65-F5344CB8AC3E}">
        <p14:creationId xmlns:p14="http://schemas.microsoft.com/office/powerpoint/2010/main" val="1261913649"/>
      </p:ext>
    </p:extLst>
  </p:cSld>
  <p:clrMapOvr>
    <a:masterClrMapping/>
  </p:clrMapOvr>
  <p:transition>
    <p:fade/>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238" y="289511"/>
            <a:ext cx="7285243" cy="806169"/>
          </a:xfrm>
        </p:spPr>
        <p:txBody>
          <a:bodyPr/>
          <a:lstStyle/>
          <a:p>
            <a:r>
              <a:rPr lang="en-US" sz="2000" dirty="0"/>
              <a:t>CRM On-Premises Faculty Utilizing Cloud Add-on SKU in CSP</a:t>
            </a:r>
            <a:br>
              <a:rPr lang="en-US" sz="2000" dirty="0"/>
            </a:br>
            <a:r>
              <a:rPr lang="en-US" sz="2000" dirty="0"/>
              <a:t>To Dynamics 365 Enterprise Plan 1</a:t>
            </a:r>
          </a:p>
        </p:txBody>
      </p:sp>
      <p:graphicFrame>
        <p:nvGraphicFramePr>
          <p:cNvPr id="7" name="Table 6"/>
          <p:cNvGraphicFramePr>
            <a:graphicFrameLocks noGrp="1"/>
          </p:cNvGraphicFramePr>
          <p:nvPr>
            <p:extLst/>
          </p:nvPr>
        </p:nvGraphicFramePr>
        <p:xfrm>
          <a:off x="1025494" y="1610138"/>
          <a:ext cx="9896031" cy="2407920"/>
        </p:xfrm>
        <a:graphic>
          <a:graphicData uri="http://schemas.openxmlformats.org/drawingml/2006/table">
            <a:tbl>
              <a:tblPr firstRow="1" bandRow="1">
                <a:solidFill>
                  <a:srgbClr val="4EF89F"/>
                </a:solidFill>
                <a:tableStyleId>{21E4AEA4-8DFA-4A89-87EB-49C32662AFE0}</a:tableStyleId>
              </a:tblPr>
              <a:tblGrid>
                <a:gridCol w="1430159">
                  <a:extLst>
                    <a:ext uri="{9D8B030D-6E8A-4147-A177-3AD203B41FA5}">
                      <a16:colId xmlns:a16="http://schemas.microsoft.com/office/drawing/2014/main" val="505210117"/>
                    </a:ext>
                  </a:extLst>
                </a:gridCol>
                <a:gridCol w="2293182">
                  <a:extLst>
                    <a:ext uri="{9D8B030D-6E8A-4147-A177-3AD203B41FA5}">
                      <a16:colId xmlns:a16="http://schemas.microsoft.com/office/drawing/2014/main" val="1886461923"/>
                    </a:ext>
                  </a:extLst>
                </a:gridCol>
                <a:gridCol w="6172690">
                  <a:extLst>
                    <a:ext uri="{9D8B030D-6E8A-4147-A177-3AD203B41FA5}">
                      <a16:colId xmlns:a16="http://schemas.microsoft.com/office/drawing/2014/main" val="4284112031"/>
                    </a:ext>
                  </a:extLst>
                </a:gridCol>
              </a:tblGrid>
              <a:tr h="365760">
                <a:tc>
                  <a:txBody>
                    <a:bodyPr/>
                    <a:lstStyle/>
                    <a:p>
                      <a:pPr marL="0" marR="0" fontAlgn="t">
                        <a:spcBef>
                          <a:spcPts val="0"/>
                        </a:spcBef>
                        <a:spcAft>
                          <a:spcPts val="0"/>
                        </a:spcAft>
                      </a:pPr>
                      <a:r>
                        <a:rPr lang="en-US" sz="1100" dirty="0">
                          <a:effectLst/>
                        </a:rPr>
                        <a:t>Existing User License</a:t>
                      </a:r>
                      <a:endParaRPr lang="en-US" sz="1100" dirty="0">
                        <a:effectLst/>
                        <a:latin typeface="Segoe UI Semibold" panose="020B0702040204020203" pitchFamily="34" charset="0"/>
                      </a:endParaRPr>
                    </a:p>
                  </a:txBody>
                  <a:tcPr marL="50800" marR="50800" marT="50800" marB="50800">
                    <a:solidFill>
                      <a:srgbClr val="00B050"/>
                    </a:solidFill>
                  </a:tcPr>
                </a:tc>
                <a:tc>
                  <a:txBody>
                    <a:bodyPr/>
                    <a:lstStyle/>
                    <a:p>
                      <a:pPr marL="0" marR="0" fontAlgn="t">
                        <a:spcBef>
                          <a:spcPts val="0"/>
                        </a:spcBef>
                        <a:spcAft>
                          <a:spcPts val="0"/>
                        </a:spcAft>
                      </a:pPr>
                      <a:r>
                        <a:rPr lang="en-US" sz="1100">
                          <a:effectLst/>
                        </a:rPr>
                        <a:t>New User License</a:t>
                      </a:r>
                      <a:endParaRPr lang="en-US" sz="1100">
                        <a:effectLst/>
                        <a:latin typeface="Segoe UI Semibold" panose="020B0702040204020203" pitchFamily="34" charset="0"/>
                      </a:endParaRPr>
                    </a:p>
                  </a:txBody>
                  <a:tcPr marL="50800" marR="50800" marT="50800" marB="50800">
                    <a:solidFill>
                      <a:srgbClr val="00B050"/>
                    </a:solidFill>
                  </a:tcPr>
                </a:tc>
                <a:tc>
                  <a:txBody>
                    <a:bodyPr/>
                    <a:lstStyle/>
                    <a:p>
                      <a:pPr marL="0" marR="0" fontAlgn="t">
                        <a:spcBef>
                          <a:spcPts val="0"/>
                        </a:spcBef>
                        <a:spcAft>
                          <a:spcPts val="0"/>
                        </a:spcAft>
                      </a:pPr>
                      <a:r>
                        <a:rPr lang="en-US" sz="1100" dirty="0">
                          <a:effectLst/>
                        </a:rPr>
                        <a:t>Offer Description</a:t>
                      </a:r>
                      <a:endParaRPr lang="en-US" sz="1100" dirty="0">
                        <a:effectLst/>
                        <a:latin typeface="Segoe UI Semibold" panose="020B0702040204020203" pitchFamily="34" charset="0"/>
                      </a:endParaRPr>
                    </a:p>
                  </a:txBody>
                  <a:tcPr marL="50800" marR="50800" marT="50800" marB="50800">
                    <a:solidFill>
                      <a:srgbClr val="00B050"/>
                    </a:solidFill>
                  </a:tcPr>
                </a:tc>
                <a:extLst>
                  <a:ext uri="{0D108BD9-81ED-4DB2-BD59-A6C34878D82A}">
                    <a16:rowId xmlns:a16="http://schemas.microsoft.com/office/drawing/2014/main" val="1529148321"/>
                  </a:ext>
                </a:extLst>
              </a:tr>
              <a:tr h="365760">
                <a:tc>
                  <a:txBody>
                    <a:bodyPr/>
                    <a:lstStyle/>
                    <a:p>
                      <a:pPr marL="0" marR="0" fontAlgn="t">
                        <a:spcBef>
                          <a:spcPts val="0"/>
                        </a:spcBef>
                        <a:spcAft>
                          <a:spcPts val="0"/>
                        </a:spcAft>
                      </a:pPr>
                      <a:r>
                        <a:rPr lang="en-US" sz="1100" dirty="0">
                          <a:effectLst/>
                        </a:rPr>
                        <a:t>Professional CAL</a:t>
                      </a:r>
                      <a:endParaRPr lang="en-US" sz="1100" dirty="0">
                        <a:effectLst/>
                        <a:latin typeface="Segoe UI" panose="020B0502040204020203" pitchFamily="34" charset="0"/>
                      </a:endParaRPr>
                    </a:p>
                  </a:txBody>
                  <a:tcPr marL="50800" marR="50800" marT="50800" marB="50800">
                    <a:solidFill>
                      <a:srgbClr val="81FF99"/>
                    </a:solidFill>
                  </a:tcPr>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for Enterprise Plan 1</a:t>
                      </a:r>
                    </a:p>
                  </a:txBody>
                  <a:tcPr marL="50800" marR="50800" marT="50800" marB="50800">
                    <a:solidFill>
                      <a:srgbClr val="81FF99"/>
                    </a:solidFill>
                  </a:tcPr>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Enterprise Edition Plan 1 - Add-On for CRM Pro (Qualified Offer) for Faculty</a:t>
                      </a:r>
                    </a:p>
                  </a:txBody>
                  <a:tcPr marL="50800" marR="50800" marT="50800" marB="50800">
                    <a:solidFill>
                      <a:srgbClr val="81FF99"/>
                    </a:solidFill>
                  </a:tcPr>
                </a:tc>
                <a:extLst>
                  <a:ext uri="{0D108BD9-81ED-4DB2-BD59-A6C34878D82A}">
                    <a16:rowId xmlns:a16="http://schemas.microsoft.com/office/drawing/2014/main" val="466339008"/>
                  </a:ext>
                </a:extLst>
              </a:tr>
              <a:tr h="365760">
                <a:tc>
                  <a:txBody>
                    <a:bodyPr/>
                    <a:lstStyle/>
                    <a:p>
                      <a:pPr marL="0" marR="0" fontAlgn="t">
                        <a:spcBef>
                          <a:spcPts val="0"/>
                        </a:spcBef>
                        <a:spcAft>
                          <a:spcPts val="0"/>
                        </a:spcAft>
                      </a:pPr>
                      <a:r>
                        <a:rPr lang="en-US" sz="1100" dirty="0">
                          <a:effectLst/>
                        </a:rPr>
                        <a:t>Basic CAL</a:t>
                      </a:r>
                      <a:endParaRPr lang="en-US" sz="1100" dirty="0">
                        <a:effectLst/>
                        <a:latin typeface="Segoe UI" panose="020B0502040204020203" pitchFamily="34" charset="0"/>
                      </a:endParaRPr>
                    </a:p>
                  </a:txBody>
                  <a:tcPr marL="50800" marR="50800" marT="50800" marB="50800">
                    <a:solidFill>
                      <a:srgbClr val="CAF2D1"/>
                    </a:solidFill>
                  </a:tcPr>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for Enterprise Plan 1</a:t>
                      </a:r>
                    </a:p>
                  </a:txBody>
                  <a:tcPr marL="50800" marR="50800" marT="50800" marB="50800">
                    <a:solidFill>
                      <a:srgbClr val="CAF2D1"/>
                    </a:solidFill>
                  </a:tcPr>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Enterprise Edition Plan 1 - Add-On for CRM Basic (Qualified Offer) for Faculty</a:t>
                      </a:r>
                    </a:p>
                  </a:txBody>
                  <a:tcPr marL="50800" marR="50800" marT="50800" marB="50800">
                    <a:solidFill>
                      <a:srgbClr val="CAF2D1"/>
                    </a:solidFill>
                  </a:tcPr>
                </a:tc>
                <a:extLst>
                  <a:ext uri="{0D108BD9-81ED-4DB2-BD59-A6C34878D82A}">
                    <a16:rowId xmlns:a16="http://schemas.microsoft.com/office/drawing/2014/main" val="941976500"/>
                  </a:ext>
                </a:extLst>
              </a:tr>
              <a:tr h="365760">
                <a:tc>
                  <a:txBody>
                    <a:bodyPr/>
                    <a:lstStyle/>
                    <a:p>
                      <a:pPr marL="0" marR="0" fontAlgn="t">
                        <a:spcBef>
                          <a:spcPts val="0"/>
                        </a:spcBef>
                        <a:spcAft>
                          <a:spcPts val="0"/>
                        </a:spcAft>
                      </a:pPr>
                      <a:r>
                        <a:rPr lang="en-US" sz="1100">
                          <a:effectLst/>
                        </a:rPr>
                        <a:t>Basic CAL</a:t>
                      </a:r>
                      <a:endParaRPr lang="en-US" sz="1100">
                        <a:effectLst/>
                        <a:latin typeface="Segoe UI" panose="020B0502040204020203" pitchFamily="34" charset="0"/>
                      </a:endParaRPr>
                    </a:p>
                  </a:txBody>
                  <a:tcPr marL="50800" marR="50800" marT="50800" marB="50800">
                    <a:solidFill>
                      <a:srgbClr val="81FF99"/>
                    </a:solidFill>
                  </a:tcPr>
                </a:tc>
                <a:tc>
                  <a:txBody>
                    <a:bodyPr/>
                    <a:lstStyle/>
                    <a:p>
                      <a:pPr marL="0" marR="0" fontAlgn="t">
                        <a:spcBef>
                          <a:spcPts val="0"/>
                        </a:spcBef>
                        <a:spcAft>
                          <a:spcPts val="0"/>
                        </a:spcAft>
                      </a:pPr>
                      <a:r>
                        <a:rPr lang="en-US" sz="1100">
                          <a:effectLst/>
                        </a:rPr>
                        <a:t>Dynamics 365 for Sales</a:t>
                      </a:r>
                      <a:endParaRPr lang="en-US" sz="1100">
                        <a:effectLst/>
                        <a:latin typeface="Segoe UI" panose="020B0502040204020203" pitchFamily="34" charset="0"/>
                      </a:endParaRPr>
                    </a:p>
                  </a:txBody>
                  <a:tcPr marL="50800" marR="50800" marT="50800" marB="50800">
                    <a:solidFill>
                      <a:srgbClr val="81FF99"/>
                    </a:solidFill>
                  </a:tcPr>
                </a:tc>
                <a:tc>
                  <a:txBody>
                    <a:bodyPr/>
                    <a:lstStyle/>
                    <a:p>
                      <a:pPr marL="0" marR="0" fontAlgn="t">
                        <a:spcBef>
                          <a:spcPts val="0"/>
                        </a:spcBef>
                        <a:spcAft>
                          <a:spcPts val="0"/>
                        </a:spcAft>
                      </a:pPr>
                      <a:r>
                        <a:rPr lang="en-US" sz="1100" dirty="0">
                          <a:effectLst/>
                        </a:rPr>
                        <a:t>Dynamics 365 for Sales, Enterprise Edition Add-On for CRM Basic (Qualified Offer) for Faculty</a:t>
                      </a:r>
                      <a:endParaRPr lang="en-US" sz="1100" dirty="0">
                        <a:effectLst/>
                        <a:latin typeface="Segoe UI" panose="020B0502040204020203" pitchFamily="34" charset="0"/>
                      </a:endParaRPr>
                    </a:p>
                  </a:txBody>
                  <a:tcPr marL="50800" marR="50800" marT="50800" marB="50800">
                    <a:solidFill>
                      <a:srgbClr val="81FF99"/>
                    </a:solidFill>
                  </a:tcPr>
                </a:tc>
                <a:extLst>
                  <a:ext uri="{0D108BD9-81ED-4DB2-BD59-A6C34878D82A}">
                    <a16:rowId xmlns:a16="http://schemas.microsoft.com/office/drawing/2014/main" val="4067456036"/>
                  </a:ext>
                </a:extLst>
              </a:tr>
              <a:tr h="365760">
                <a:tc>
                  <a:txBody>
                    <a:bodyPr/>
                    <a:lstStyle/>
                    <a:p>
                      <a:pPr marL="0" marR="0" fontAlgn="t">
                        <a:spcBef>
                          <a:spcPts val="0"/>
                        </a:spcBef>
                        <a:spcAft>
                          <a:spcPts val="0"/>
                        </a:spcAft>
                      </a:pPr>
                      <a:r>
                        <a:rPr lang="en-US" sz="1100" dirty="0">
                          <a:effectLst/>
                        </a:rPr>
                        <a:t>Basic CAL</a:t>
                      </a:r>
                      <a:endParaRPr lang="en-US" sz="1100" dirty="0">
                        <a:effectLst/>
                        <a:latin typeface="Segoe UI" panose="020B0502040204020203" pitchFamily="34" charset="0"/>
                      </a:endParaRPr>
                    </a:p>
                  </a:txBody>
                  <a:tcPr marL="50800" marR="50800" marT="50800" marB="50800">
                    <a:solidFill>
                      <a:srgbClr val="CAF2D1"/>
                    </a:solidFill>
                  </a:tcPr>
                </a:tc>
                <a:tc>
                  <a:txBody>
                    <a:bodyPr/>
                    <a:lstStyle/>
                    <a:p>
                      <a:pPr marL="0" marR="0" fontAlgn="t">
                        <a:spcBef>
                          <a:spcPts val="0"/>
                        </a:spcBef>
                        <a:spcAft>
                          <a:spcPts val="0"/>
                        </a:spcAft>
                      </a:pPr>
                      <a:r>
                        <a:rPr lang="en-US" sz="1100">
                          <a:effectLst/>
                        </a:rPr>
                        <a:t>Dynamics 365 for Customer Service</a:t>
                      </a:r>
                      <a:endParaRPr lang="en-US" sz="1100">
                        <a:effectLst/>
                        <a:latin typeface="Segoe UI" panose="020B0502040204020203" pitchFamily="34" charset="0"/>
                      </a:endParaRPr>
                    </a:p>
                  </a:txBody>
                  <a:tcPr marL="50800" marR="50800" marT="50800" marB="50800">
                    <a:solidFill>
                      <a:srgbClr val="CAF2D1"/>
                    </a:solidFill>
                  </a:tcPr>
                </a:tc>
                <a:tc>
                  <a:txBody>
                    <a:bodyPr/>
                    <a:lstStyle/>
                    <a:p>
                      <a:pPr marL="0" marR="0" fontAlgn="t">
                        <a:spcBef>
                          <a:spcPts val="0"/>
                        </a:spcBef>
                        <a:spcAft>
                          <a:spcPts val="0"/>
                        </a:spcAft>
                      </a:pPr>
                      <a:r>
                        <a:rPr lang="en-US" sz="1100" dirty="0">
                          <a:effectLst/>
                        </a:rPr>
                        <a:t>Dynamics 365 for Customer Service, Enterprise Edition - Add-On for CRM Basic (Qualified Offer) for Faculty</a:t>
                      </a:r>
                    </a:p>
                  </a:txBody>
                  <a:tcPr marL="50800" marR="50800" marT="50800" marB="50800">
                    <a:solidFill>
                      <a:srgbClr val="CAF2D1"/>
                    </a:solidFill>
                  </a:tcPr>
                </a:tc>
                <a:extLst>
                  <a:ext uri="{0D108BD9-81ED-4DB2-BD59-A6C34878D82A}">
                    <a16:rowId xmlns:a16="http://schemas.microsoft.com/office/drawing/2014/main" val="2913595098"/>
                  </a:ext>
                </a:extLst>
              </a:tr>
              <a:tr h="365760">
                <a:tc>
                  <a:txBody>
                    <a:bodyPr/>
                    <a:lstStyle/>
                    <a:p>
                      <a:pPr marL="0" marR="0" fontAlgn="t">
                        <a:spcBef>
                          <a:spcPts val="0"/>
                        </a:spcBef>
                        <a:spcAft>
                          <a:spcPts val="0"/>
                        </a:spcAft>
                      </a:pPr>
                      <a:r>
                        <a:rPr lang="en-US" sz="1100">
                          <a:effectLst/>
                        </a:rPr>
                        <a:t>Essential CAL</a:t>
                      </a:r>
                      <a:endParaRPr lang="en-US" sz="1100">
                        <a:effectLst/>
                        <a:latin typeface="Segoe UI" panose="020B0502040204020203" pitchFamily="34" charset="0"/>
                      </a:endParaRPr>
                    </a:p>
                  </a:txBody>
                  <a:tcPr marL="50800" marR="50800" marT="50800" marB="50800">
                    <a:solidFill>
                      <a:srgbClr val="81FF99"/>
                    </a:solidFill>
                  </a:tcPr>
                </a:tc>
                <a:tc>
                  <a:txBody>
                    <a:bodyPr/>
                    <a:lstStyle/>
                    <a:p>
                      <a:pPr marL="0" marR="0" fontAlgn="t">
                        <a:spcBef>
                          <a:spcPts val="0"/>
                        </a:spcBef>
                        <a:spcAft>
                          <a:spcPts val="0"/>
                        </a:spcAft>
                      </a:pPr>
                      <a:r>
                        <a:rPr lang="en-US" sz="1100">
                          <a:effectLst/>
                        </a:rPr>
                        <a:t>Team Members</a:t>
                      </a:r>
                      <a:endParaRPr lang="en-US" sz="1100">
                        <a:effectLst/>
                        <a:latin typeface="Segoe UI" panose="020B0502040204020203" pitchFamily="34" charset="0"/>
                      </a:endParaRPr>
                    </a:p>
                  </a:txBody>
                  <a:tcPr marL="50800" marR="50800" marT="50800" marB="50800">
                    <a:solidFill>
                      <a:srgbClr val="81FF99"/>
                    </a:solidFill>
                  </a:tcPr>
                </a:tc>
                <a:tc>
                  <a:txBody>
                    <a:bodyPr/>
                    <a:lstStyle/>
                    <a:p>
                      <a:pPr marL="0" marR="0" fontAlgn="t">
                        <a:spcBef>
                          <a:spcPts val="0"/>
                        </a:spcBef>
                        <a:spcAft>
                          <a:spcPts val="0"/>
                        </a:spcAft>
                      </a:pPr>
                      <a:r>
                        <a:rPr lang="en-US" sz="1100" dirty="0">
                          <a:effectLst/>
                        </a:rPr>
                        <a:t>Dynamics 365 for Team Members, Enterprise Edition - Add-On for CRM Essentials (Qualified Offer) for Faculty</a:t>
                      </a:r>
                    </a:p>
                  </a:txBody>
                  <a:tcPr marL="50800" marR="50800" marT="50800" marB="50800">
                    <a:solidFill>
                      <a:srgbClr val="81FF99"/>
                    </a:solidFill>
                  </a:tcPr>
                </a:tc>
                <a:extLst>
                  <a:ext uri="{0D108BD9-81ED-4DB2-BD59-A6C34878D82A}">
                    <a16:rowId xmlns:a16="http://schemas.microsoft.com/office/drawing/2014/main" val="4278441185"/>
                  </a:ext>
                </a:extLst>
              </a:tr>
            </a:tbl>
          </a:graphicData>
        </a:graphic>
      </p:graphicFrame>
    </p:spTree>
    <p:extLst>
      <p:ext uri="{BB962C8B-B14F-4D97-AF65-F5344CB8AC3E}">
        <p14:creationId xmlns:p14="http://schemas.microsoft.com/office/powerpoint/2010/main" val="2449231816"/>
      </p:ext>
    </p:extLst>
  </p:cSld>
  <p:clrMapOvr>
    <a:masterClrMapping/>
  </p:clrMapOvr>
  <p:transition>
    <p:fade/>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238" y="289511"/>
            <a:ext cx="7285243" cy="806169"/>
          </a:xfrm>
        </p:spPr>
        <p:txBody>
          <a:bodyPr/>
          <a:lstStyle/>
          <a:p>
            <a:r>
              <a:rPr lang="en-US" sz="2000" dirty="0"/>
              <a:t>CRM On-Premises Students Utilizing Cloud Add-on SKU in CSP</a:t>
            </a:r>
            <a:br>
              <a:rPr lang="en-US" sz="2000" dirty="0"/>
            </a:br>
            <a:r>
              <a:rPr lang="en-US" sz="2000" dirty="0"/>
              <a:t>To Dynamics 365 Enterprise Plan 1</a:t>
            </a:r>
          </a:p>
        </p:txBody>
      </p:sp>
      <p:graphicFrame>
        <p:nvGraphicFramePr>
          <p:cNvPr id="7" name="Table 6"/>
          <p:cNvGraphicFramePr>
            <a:graphicFrameLocks noGrp="1"/>
          </p:cNvGraphicFramePr>
          <p:nvPr>
            <p:extLst/>
          </p:nvPr>
        </p:nvGraphicFramePr>
        <p:xfrm>
          <a:off x="965673" y="1644321"/>
          <a:ext cx="9870394" cy="2407920"/>
        </p:xfrm>
        <a:graphic>
          <a:graphicData uri="http://schemas.openxmlformats.org/drawingml/2006/table">
            <a:tbl>
              <a:tblPr firstRow="1" bandRow="1">
                <a:solidFill>
                  <a:srgbClr val="4EF89F"/>
                </a:solidFill>
                <a:tableStyleId>{21E4AEA4-8DFA-4A89-87EB-49C32662AFE0}</a:tableStyleId>
              </a:tblPr>
              <a:tblGrid>
                <a:gridCol w="1521153">
                  <a:extLst>
                    <a:ext uri="{9D8B030D-6E8A-4147-A177-3AD203B41FA5}">
                      <a16:colId xmlns:a16="http://schemas.microsoft.com/office/drawing/2014/main" val="505210117"/>
                    </a:ext>
                  </a:extLst>
                </a:gridCol>
                <a:gridCol w="2375731">
                  <a:extLst>
                    <a:ext uri="{9D8B030D-6E8A-4147-A177-3AD203B41FA5}">
                      <a16:colId xmlns:a16="http://schemas.microsoft.com/office/drawing/2014/main" val="1886461923"/>
                    </a:ext>
                  </a:extLst>
                </a:gridCol>
                <a:gridCol w="5973510">
                  <a:extLst>
                    <a:ext uri="{9D8B030D-6E8A-4147-A177-3AD203B41FA5}">
                      <a16:colId xmlns:a16="http://schemas.microsoft.com/office/drawing/2014/main" val="4284112031"/>
                    </a:ext>
                  </a:extLst>
                </a:gridCol>
              </a:tblGrid>
              <a:tr h="365760">
                <a:tc>
                  <a:txBody>
                    <a:bodyPr/>
                    <a:lstStyle/>
                    <a:p>
                      <a:pPr marL="0" marR="0" fontAlgn="t">
                        <a:spcBef>
                          <a:spcPts val="0"/>
                        </a:spcBef>
                        <a:spcAft>
                          <a:spcPts val="0"/>
                        </a:spcAft>
                      </a:pPr>
                      <a:r>
                        <a:rPr lang="en-US" sz="1100" dirty="0">
                          <a:effectLst/>
                        </a:rPr>
                        <a:t>Existing User License</a:t>
                      </a:r>
                      <a:endParaRPr lang="en-US" sz="1100" dirty="0">
                        <a:effectLst/>
                        <a:latin typeface="Segoe UI Semibold" panose="020B0702040204020203" pitchFamily="34" charset="0"/>
                      </a:endParaRPr>
                    </a:p>
                  </a:txBody>
                  <a:tcPr marL="50800" marR="50800" marT="50800" marB="50800">
                    <a:solidFill>
                      <a:srgbClr val="00B050"/>
                    </a:solidFill>
                  </a:tcPr>
                </a:tc>
                <a:tc>
                  <a:txBody>
                    <a:bodyPr/>
                    <a:lstStyle/>
                    <a:p>
                      <a:pPr marL="0" marR="0" fontAlgn="t">
                        <a:spcBef>
                          <a:spcPts val="0"/>
                        </a:spcBef>
                        <a:spcAft>
                          <a:spcPts val="0"/>
                        </a:spcAft>
                      </a:pPr>
                      <a:r>
                        <a:rPr lang="en-US" sz="1100">
                          <a:effectLst/>
                        </a:rPr>
                        <a:t>New User License</a:t>
                      </a:r>
                      <a:endParaRPr lang="en-US" sz="1100">
                        <a:effectLst/>
                        <a:latin typeface="Segoe UI Semibold" panose="020B0702040204020203" pitchFamily="34" charset="0"/>
                      </a:endParaRPr>
                    </a:p>
                  </a:txBody>
                  <a:tcPr marL="50800" marR="50800" marT="50800" marB="50800">
                    <a:solidFill>
                      <a:srgbClr val="00B050"/>
                    </a:solidFill>
                  </a:tcPr>
                </a:tc>
                <a:tc>
                  <a:txBody>
                    <a:bodyPr/>
                    <a:lstStyle/>
                    <a:p>
                      <a:pPr marL="0" marR="0" fontAlgn="t">
                        <a:spcBef>
                          <a:spcPts val="0"/>
                        </a:spcBef>
                        <a:spcAft>
                          <a:spcPts val="0"/>
                        </a:spcAft>
                      </a:pPr>
                      <a:r>
                        <a:rPr lang="en-US" sz="1100" dirty="0">
                          <a:effectLst/>
                        </a:rPr>
                        <a:t>Offer Description</a:t>
                      </a:r>
                      <a:endParaRPr lang="en-US" sz="1100" dirty="0">
                        <a:effectLst/>
                        <a:latin typeface="Segoe UI Semibold" panose="020B0702040204020203" pitchFamily="34" charset="0"/>
                      </a:endParaRPr>
                    </a:p>
                  </a:txBody>
                  <a:tcPr marL="50800" marR="50800" marT="50800" marB="50800">
                    <a:solidFill>
                      <a:srgbClr val="00B050"/>
                    </a:solidFill>
                  </a:tcPr>
                </a:tc>
                <a:extLst>
                  <a:ext uri="{0D108BD9-81ED-4DB2-BD59-A6C34878D82A}">
                    <a16:rowId xmlns:a16="http://schemas.microsoft.com/office/drawing/2014/main" val="1529148321"/>
                  </a:ext>
                </a:extLst>
              </a:tr>
              <a:tr h="365760">
                <a:tc>
                  <a:txBody>
                    <a:bodyPr/>
                    <a:lstStyle/>
                    <a:p>
                      <a:pPr marL="0" marR="0" fontAlgn="t">
                        <a:spcBef>
                          <a:spcPts val="0"/>
                        </a:spcBef>
                        <a:spcAft>
                          <a:spcPts val="0"/>
                        </a:spcAft>
                      </a:pPr>
                      <a:r>
                        <a:rPr lang="en-US" sz="1100" dirty="0">
                          <a:effectLst/>
                        </a:rPr>
                        <a:t>Professional CAL</a:t>
                      </a:r>
                      <a:endParaRPr lang="en-US" sz="1100" dirty="0">
                        <a:effectLst/>
                        <a:latin typeface="Segoe UI" panose="020B0502040204020203" pitchFamily="34" charset="0"/>
                      </a:endParaRPr>
                    </a:p>
                  </a:txBody>
                  <a:tcPr marL="50800" marR="50800" marT="50800" marB="50800">
                    <a:solidFill>
                      <a:srgbClr val="81FF99"/>
                    </a:solidFill>
                  </a:tcPr>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for Enterprise Plan 1</a:t>
                      </a:r>
                    </a:p>
                  </a:txBody>
                  <a:tcPr marL="50800" marR="50800" marT="50800" marB="50800">
                    <a:solidFill>
                      <a:srgbClr val="81FF99"/>
                    </a:solidFill>
                  </a:tcPr>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Enterprise Edition Plan 1 - Add-On for CRM Pro (Qualified Offer) for Students</a:t>
                      </a:r>
                    </a:p>
                  </a:txBody>
                  <a:tcPr marL="50800" marR="50800" marT="50800" marB="50800">
                    <a:solidFill>
                      <a:srgbClr val="81FF99"/>
                    </a:solidFill>
                  </a:tcPr>
                </a:tc>
                <a:extLst>
                  <a:ext uri="{0D108BD9-81ED-4DB2-BD59-A6C34878D82A}">
                    <a16:rowId xmlns:a16="http://schemas.microsoft.com/office/drawing/2014/main" val="466339008"/>
                  </a:ext>
                </a:extLst>
              </a:tr>
              <a:tr h="365760">
                <a:tc>
                  <a:txBody>
                    <a:bodyPr/>
                    <a:lstStyle/>
                    <a:p>
                      <a:pPr marL="0" marR="0" fontAlgn="t">
                        <a:spcBef>
                          <a:spcPts val="0"/>
                        </a:spcBef>
                        <a:spcAft>
                          <a:spcPts val="0"/>
                        </a:spcAft>
                      </a:pPr>
                      <a:r>
                        <a:rPr lang="en-US" sz="1100" dirty="0">
                          <a:effectLst/>
                        </a:rPr>
                        <a:t>Basic CAL</a:t>
                      </a:r>
                      <a:endParaRPr lang="en-US" sz="1100" dirty="0">
                        <a:effectLst/>
                        <a:latin typeface="Segoe UI" panose="020B0502040204020203" pitchFamily="34" charset="0"/>
                      </a:endParaRPr>
                    </a:p>
                  </a:txBody>
                  <a:tcPr marL="50800" marR="50800" marT="50800" marB="50800">
                    <a:solidFill>
                      <a:srgbClr val="CAF2D1"/>
                    </a:solidFill>
                  </a:tcPr>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for Enterprise Plan 1</a:t>
                      </a:r>
                    </a:p>
                  </a:txBody>
                  <a:tcPr marL="50800" marR="50800" marT="50800" marB="50800">
                    <a:solidFill>
                      <a:srgbClr val="CAF2D1"/>
                    </a:solidFill>
                  </a:tcPr>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Enterprise Edition Plan 1 - Add-On for CRM Basic (Qualified Offer) for Students</a:t>
                      </a:r>
                    </a:p>
                  </a:txBody>
                  <a:tcPr marL="50800" marR="50800" marT="50800" marB="50800">
                    <a:solidFill>
                      <a:srgbClr val="CAF2D1"/>
                    </a:solidFill>
                  </a:tcPr>
                </a:tc>
                <a:extLst>
                  <a:ext uri="{0D108BD9-81ED-4DB2-BD59-A6C34878D82A}">
                    <a16:rowId xmlns:a16="http://schemas.microsoft.com/office/drawing/2014/main" val="941976500"/>
                  </a:ext>
                </a:extLst>
              </a:tr>
              <a:tr h="365760">
                <a:tc>
                  <a:txBody>
                    <a:bodyPr/>
                    <a:lstStyle/>
                    <a:p>
                      <a:pPr marL="0" marR="0" fontAlgn="t">
                        <a:spcBef>
                          <a:spcPts val="0"/>
                        </a:spcBef>
                        <a:spcAft>
                          <a:spcPts val="0"/>
                        </a:spcAft>
                      </a:pPr>
                      <a:r>
                        <a:rPr lang="en-US" sz="1100">
                          <a:effectLst/>
                        </a:rPr>
                        <a:t>Basic CAL</a:t>
                      </a:r>
                      <a:endParaRPr lang="en-US" sz="1100">
                        <a:effectLst/>
                        <a:latin typeface="Segoe UI" panose="020B0502040204020203" pitchFamily="34" charset="0"/>
                      </a:endParaRPr>
                    </a:p>
                  </a:txBody>
                  <a:tcPr marL="50800" marR="50800" marT="50800" marB="50800">
                    <a:solidFill>
                      <a:srgbClr val="81FF99"/>
                    </a:solidFill>
                  </a:tcPr>
                </a:tc>
                <a:tc>
                  <a:txBody>
                    <a:bodyPr/>
                    <a:lstStyle/>
                    <a:p>
                      <a:pPr marL="0" marR="0" fontAlgn="t">
                        <a:spcBef>
                          <a:spcPts val="0"/>
                        </a:spcBef>
                        <a:spcAft>
                          <a:spcPts val="0"/>
                        </a:spcAft>
                      </a:pPr>
                      <a:r>
                        <a:rPr lang="en-US" sz="1100">
                          <a:effectLst/>
                        </a:rPr>
                        <a:t>Dynamics 365 for Sales</a:t>
                      </a:r>
                      <a:endParaRPr lang="en-US" sz="1100">
                        <a:effectLst/>
                        <a:latin typeface="Segoe UI" panose="020B0502040204020203" pitchFamily="34" charset="0"/>
                      </a:endParaRPr>
                    </a:p>
                  </a:txBody>
                  <a:tcPr marL="50800" marR="50800" marT="50800" marB="50800">
                    <a:solidFill>
                      <a:srgbClr val="81FF99"/>
                    </a:solidFill>
                  </a:tcPr>
                </a:tc>
                <a:tc>
                  <a:txBody>
                    <a:bodyPr/>
                    <a:lstStyle/>
                    <a:p>
                      <a:pPr marL="0" marR="0" fontAlgn="t">
                        <a:spcBef>
                          <a:spcPts val="0"/>
                        </a:spcBef>
                        <a:spcAft>
                          <a:spcPts val="0"/>
                        </a:spcAft>
                      </a:pPr>
                      <a:r>
                        <a:rPr lang="en-US" sz="1100" dirty="0">
                          <a:effectLst/>
                        </a:rPr>
                        <a:t>Dynamics 365 for Sales, Enterprise Edition Add-On for CRM Basic (Qualified Offer) for Students</a:t>
                      </a:r>
                      <a:endParaRPr lang="en-US" sz="1100" dirty="0">
                        <a:effectLst/>
                        <a:latin typeface="Segoe UI" panose="020B0502040204020203" pitchFamily="34" charset="0"/>
                      </a:endParaRPr>
                    </a:p>
                  </a:txBody>
                  <a:tcPr marL="50800" marR="50800" marT="50800" marB="50800">
                    <a:solidFill>
                      <a:srgbClr val="81FF99"/>
                    </a:solidFill>
                  </a:tcPr>
                </a:tc>
                <a:extLst>
                  <a:ext uri="{0D108BD9-81ED-4DB2-BD59-A6C34878D82A}">
                    <a16:rowId xmlns:a16="http://schemas.microsoft.com/office/drawing/2014/main" val="4067456036"/>
                  </a:ext>
                </a:extLst>
              </a:tr>
              <a:tr h="365760">
                <a:tc>
                  <a:txBody>
                    <a:bodyPr/>
                    <a:lstStyle/>
                    <a:p>
                      <a:pPr marL="0" marR="0" fontAlgn="t">
                        <a:spcBef>
                          <a:spcPts val="0"/>
                        </a:spcBef>
                        <a:spcAft>
                          <a:spcPts val="0"/>
                        </a:spcAft>
                      </a:pPr>
                      <a:r>
                        <a:rPr lang="en-US" sz="1100" dirty="0">
                          <a:effectLst/>
                        </a:rPr>
                        <a:t>Basic CAL</a:t>
                      </a:r>
                      <a:endParaRPr lang="en-US" sz="1100" dirty="0">
                        <a:effectLst/>
                        <a:latin typeface="Segoe UI" panose="020B0502040204020203" pitchFamily="34" charset="0"/>
                      </a:endParaRPr>
                    </a:p>
                  </a:txBody>
                  <a:tcPr marL="50800" marR="50800" marT="50800" marB="50800">
                    <a:solidFill>
                      <a:srgbClr val="CAF2D1"/>
                    </a:solidFill>
                  </a:tcPr>
                </a:tc>
                <a:tc>
                  <a:txBody>
                    <a:bodyPr/>
                    <a:lstStyle/>
                    <a:p>
                      <a:pPr marL="0" marR="0" fontAlgn="t">
                        <a:spcBef>
                          <a:spcPts val="0"/>
                        </a:spcBef>
                        <a:spcAft>
                          <a:spcPts val="0"/>
                        </a:spcAft>
                      </a:pPr>
                      <a:r>
                        <a:rPr lang="en-US" sz="1100">
                          <a:effectLst/>
                        </a:rPr>
                        <a:t>Dynamics 365 for Customer Service</a:t>
                      </a:r>
                      <a:endParaRPr lang="en-US" sz="1100">
                        <a:effectLst/>
                        <a:latin typeface="Segoe UI" panose="020B0502040204020203" pitchFamily="34" charset="0"/>
                      </a:endParaRPr>
                    </a:p>
                  </a:txBody>
                  <a:tcPr marL="50800" marR="50800" marT="50800" marB="50800">
                    <a:solidFill>
                      <a:srgbClr val="CAF2D1"/>
                    </a:solidFill>
                  </a:tcPr>
                </a:tc>
                <a:tc>
                  <a:txBody>
                    <a:bodyPr/>
                    <a:lstStyle/>
                    <a:p>
                      <a:pPr marL="0" marR="0" fontAlgn="t">
                        <a:spcBef>
                          <a:spcPts val="0"/>
                        </a:spcBef>
                        <a:spcAft>
                          <a:spcPts val="0"/>
                        </a:spcAft>
                      </a:pPr>
                      <a:r>
                        <a:rPr lang="en-US" sz="1100" dirty="0">
                          <a:effectLst/>
                        </a:rPr>
                        <a:t>Dynamics 365 for Customer Service, Enterprise Edition - Add-On for CRM Basic (Qualified Offer) for Students</a:t>
                      </a:r>
                      <a:endParaRPr lang="en-US" sz="1100" dirty="0">
                        <a:effectLst/>
                        <a:latin typeface="Segoe UI" panose="020B0502040204020203" pitchFamily="34" charset="0"/>
                      </a:endParaRPr>
                    </a:p>
                  </a:txBody>
                  <a:tcPr marL="50800" marR="50800" marT="50800" marB="50800">
                    <a:solidFill>
                      <a:srgbClr val="CAF2D1"/>
                    </a:solidFill>
                  </a:tcPr>
                </a:tc>
                <a:extLst>
                  <a:ext uri="{0D108BD9-81ED-4DB2-BD59-A6C34878D82A}">
                    <a16:rowId xmlns:a16="http://schemas.microsoft.com/office/drawing/2014/main" val="2913595098"/>
                  </a:ext>
                </a:extLst>
              </a:tr>
              <a:tr h="365760">
                <a:tc>
                  <a:txBody>
                    <a:bodyPr/>
                    <a:lstStyle/>
                    <a:p>
                      <a:pPr marL="0" marR="0" fontAlgn="t">
                        <a:spcBef>
                          <a:spcPts val="0"/>
                        </a:spcBef>
                        <a:spcAft>
                          <a:spcPts val="0"/>
                        </a:spcAft>
                      </a:pPr>
                      <a:r>
                        <a:rPr lang="en-US" sz="1100">
                          <a:effectLst/>
                        </a:rPr>
                        <a:t>Essential CAL</a:t>
                      </a:r>
                      <a:endParaRPr lang="en-US" sz="1100">
                        <a:effectLst/>
                        <a:latin typeface="Segoe UI" panose="020B0502040204020203" pitchFamily="34" charset="0"/>
                      </a:endParaRPr>
                    </a:p>
                  </a:txBody>
                  <a:tcPr marL="50800" marR="50800" marT="50800" marB="50800">
                    <a:solidFill>
                      <a:srgbClr val="81FF99"/>
                    </a:solidFill>
                  </a:tcPr>
                </a:tc>
                <a:tc>
                  <a:txBody>
                    <a:bodyPr/>
                    <a:lstStyle/>
                    <a:p>
                      <a:pPr marL="0" marR="0" fontAlgn="t">
                        <a:spcBef>
                          <a:spcPts val="0"/>
                        </a:spcBef>
                        <a:spcAft>
                          <a:spcPts val="0"/>
                        </a:spcAft>
                      </a:pPr>
                      <a:r>
                        <a:rPr lang="en-US" sz="1100">
                          <a:effectLst/>
                        </a:rPr>
                        <a:t>Team Members</a:t>
                      </a:r>
                      <a:endParaRPr lang="en-US" sz="1100">
                        <a:effectLst/>
                        <a:latin typeface="Segoe UI" panose="020B0502040204020203" pitchFamily="34" charset="0"/>
                      </a:endParaRPr>
                    </a:p>
                  </a:txBody>
                  <a:tcPr marL="50800" marR="50800" marT="50800" marB="50800">
                    <a:solidFill>
                      <a:srgbClr val="81FF99"/>
                    </a:solidFill>
                  </a:tcPr>
                </a:tc>
                <a:tc>
                  <a:txBody>
                    <a:bodyPr/>
                    <a:lstStyle/>
                    <a:p>
                      <a:pPr marL="0" marR="0" fontAlgn="t">
                        <a:spcBef>
                          <a:spcPts val="0"/>
                        </a:spcBef>
                        <a:spcAft>
                          <a:spcPts val="0"/>
                        </a:spcAft>
                      </a:pPr>
                      <a:r>
                        <a:rPr lang="en-US" sz="1100" dirty="0">
                          <a:effectLst/>
                        </a:rPr>
                        <a:t>Dynamics 365 for Team Members, Enterprise Edition - Add-On for CRM Essentials (Qualified Offer) for Students</a:t>
                      </a:r>
                      <a:endParaRPr lang="en-US" sz="1100" dirty="0">
                        <a:effectLst/>
                        <a:latin typeface="Segoe UI" panose="020B0502040204020203" pitchFamily="34" charset="0"/>
                      </a:endParaRPr>
                    </a:p>
                  </a:txBody>
                  <a:tcPr marL="50800" marR="50800" marT="50800" marB="50800">
                    <a:solidFill>
                      <a:srgbClr val="81FF99"/>
                    </a:solidFill>
                  </a:tcPr>
                </a:tc>
                <a:extLst>
                  <a:ext uri="{0D108BD9-81ED-4DB2-BD59-A6C34878D82A}">
                    <a16:rowId xmlns:a16="http://schemas.microsoft.com/office/drawing/2014/main" val="4278441185"/>
                  </a:ext>
                </a:extLst>
              </a:tr>
            </a:tbl>
          </a:graphicData>
        </a:graphic>
      </p:graphicFrame>
    </p:spTree>
    <p:extLst>
      <p:ext uri="{BB962C8B-B14F-4D97-AF65-F5344CB8AC3E}">
        <p14:creationId xmlns:p14="http://schemas.microsoft.com/office/powerpoint/2010/main" val="2920615952"/>
      </p:ext>
    </p:extLst>
  </p:cSld>
  <p:clrMapOvr>
    <a:masterClrMapping/>
  </p:clrMapOvr>
  <p:transition>
    <p:fade/>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238" y="289511"/>
            <a:ext cx="7285243" cy="806169"/>
          </a:xfrm>
        </p:spPr>
        <p:txBody>
          <a:bodyPr/>
          <a:lstStyle/>
          <a:p>
            <a:r>
              <a:rPr lang="en-US" sz="2000" dirty="0"/>
              <a:t>CRM On-Premises Government Utilizing Cloud Add-on SKU in CSP</a:t>
            </a:r>
            <a:br>
              <a:rPr lang="en-US" sz="2000" dirty="0"/>
            </a:br>
            <a:r>
              <a:rPr lang="en-US" sz="2000" dirty="0"/>
              <a:t>To Dynamics 365 Enterprise Plan 1</a:t>
            </a:r>
          </a:p>
        </p:txBody>
      </p:sp>
      <p:graphicFrame>
        <p:nvGraphicFramePr>
          <p:cNvPr id="7" name="Table 6"/>
          <p:cNvGraphicFramePr>
            <a:graphicFrameLocks noGrp="1"/>
          </p:cNvGraphicFramePr>
          <p:nvPr>
            <p:extLst/>
          </p:nvPr>
        </p:nvGraphicFramePr>
        <p:xfrm>
          <a:off x="965673" y="1644321"/>
          <a:ext cx="9861848" cy="2550160"/>
        </p:xfrm>
        <a:graphic>
          <a:graphicData uri="http://schemas.openxmlformats.org/drawingml/2006/table">
            <a:tbl>
              <a:tblPr firstRow="1" bandRow="1">
                <a:solidFill>
                  <a:srgbClr val="4EF89F"/>
                </a:solidFill>
                <a:tableStyleId>{21E4AEA4-8DFA-4A89-87EB-49C32662AFE0}</a:tableStyleId>
              </a:tblPr>
              <a:tblGrid>
                <a:gridCol w="1615157">
                  <a:extLst>
                    <a:ext uri="{9D8B030D-6E8A-4147-A177-3AD203B41FA5}">
                      <a16:colId xmlns:a16="http://schemas.microsoft.com/office/drawing/2014/main" val="505210117"/>
                    </a:ext>
                  </a:extLst>
                </a:gridCol>
                <a:gridCol w="2392822">
                  <a:extLst>
                    <a:ext uri="{9D8B030D-6E8A-4147-A177-3AD203B41FA5}">
                      <a16:colId xmlns:a16="http://schemas.microsoft.com/office/drawing/2014/main" val="1886461923"/>
                    </a:ext>
                  </a:extLst>
                </a:gridCol>
                <a:gridCol w="5853869">
                  <a:extLst>
                    <a:ext uri="{9D8B030D-6E8A-4147-A177-3AD203B41FA5}">
                      <a16:colId xmlns:a16="http://schemas.microsoft.com/office/drawing/2014/main" val="4284112031"/>
                    </a:ext>
                  </a:extLst>
                </a:gridCol>
              </a:tblGrid>
              <a:tr h="365760">
                <a:tc>
                  <a:txBody>
                    <a:bodyPr/>
                    <a:lstStyle/>
                    <a:p>
                      <a:pPr marL="0" marR="0" fontAlgn="t">
                        <a:spcBef>
                          <a:spcPts val="0"/>
                        </a:spcBef>
                        <a:spcAft>
                          <a:spcPts val="0"/>
                        </a:spcAft>
                      </a:pPr>
                      <a:r>
                        <a:rPr lang="en-US" sz="1100" dirty="0">
                          <a:effectLst/>
                        </a:rPr>
                        <a:t>Existing User License</a:t>
                      </a:r>
                      <a:endParaRPr lang="en-US" sz="1100" dirty="0">
                        <a:effectLst/>
                        <a:latin typeface="Segoe UI Semibold" panose="020B0702040204020203" pitchFamily="34" charset="0"/>
                      </a:endParaRPr>
                    </a:p>
                  </a:txBody>
                  <a:tcPr marL="50800" marR="50800" marT="50800" marB="50800">
                    <a:solidFill>
                      <a:srgbClr val="00B050"/>
                    </a:solidFill>
                  </a:tcPr>
                </a:tc>
                <a:tc>
                  <a:txBody>
                    <a:bodyPr/>
                    <a:lstStyle/>
                    <a:p>
                      <a:pPr marL="0" marR="0" fontAlgn="t">
                        <a:spcBef>
                          <a:spcPts val="0"/>
                        </a:spcBef>
                        <a:spcAft>
                          <a:spcPts val="0"/>
                        </a:spcAft>
                      </a:pPr>
                      <a:r>
                        <a:rPr lang="en-US" sz="1100">
                          <a:effectLst/>
                        </a:rPr>
                        <a:t>New User License</a:t>
                      </a:r>
                      <a:endParaRPr lang="en-US" sz="1100">
                        <a:effectLst/>
                        <a:latin typeface="Segoe UI Semibold" panose="020B0702040204020203" pitchFamily="34" charset="0"/>
                      </a:endParaRPr>
                    </a:p>
                  </a:txBody>
                  <a:tcPr marL="50800" marR="50800" marT="50800" marB="50800">
                    <a:solidFill>
                      <a:srgbClr val="00B050"/>
                    </a:solidFill>
                  </a:tcPr>
                </a:tc>
                <a:tc>
                  <a:txBody>
                    <a:bodyPr/>
                    <a:lstStyle/>
                    <a:p>
                      <a:pPr marL="0" marR="0" fontAlgn="t">
                        <a:spcBef>
                          <a:spcPts val="0"/>
                        </a:spcBef>
                        <a:spcAft>
                          <a:spcPts val="0"/>
                        </a:spcAft>
                      </a:pPr>
                      <a:r>
                        <a:rPr lang="en-US" sz="1100" dirty="0">
                          <a:effectLst/>
                        </a:rPr>
                        <a:t>Offer Description</a:t>
                      </a:r>
                      <a:endParaRPr lang="en-US" sz="1100" dirty="0">
                        <a:effectLst/>
                        <a:latin typeface="Segoe UI Semibold" panose="020B0702040204020203" pitchFamily="34" charset="0"/>
                      </a:endParaRPr>
                    </a:p>
                  </a:txBody>
                  <a:tcPr marL="50800" marR="50800" marT="50800" marB="50800">
                    <a:solidFill>
                      <a:srgbClr val="00B050"/>
                    </a:solidFill>
                  </a:tcPr>
                </a:tc>
                <a:extLst>
                  <a:ext uri="{0D108BD9-81ED-4DB2-BD59-A6C34878D82A}">
                    <a16:rowId xmlns:a16="http://schemas.microsoft.com/office/drawing/2014/main" val="1529148321"/>
                  </a:ext>
                </a:extLst>
              </a:tr>
              <a:tr h="365760">
                <a:tc>
                  <a:txBody>
                    <a:bodyPr/>
                    <a:lstStyle/>
                    <a:p>
                      <a:pPr marL="0" marR="0" fontAlgn="t">
                        <a:spcBef>
                          <a:spcPts val="0"/>
                        </a:spcBef>
                        <a:spcAft>
                          <a:spcPts val="0"/>
                        </a:spcAft>
                      </a:pPr>
                      <a:r>
                        <a:rPr lang="en-US" sz="1100" dirty="0">
                          <a:effectLst/>
                        </a:rPr>
                        <a:t>Professional CAL</a:t>
                      </a:r>
                      <a:endParaRPr lang="en-US" sz="1100" dirty="0">
                        <a:effectLst/>
                        <a:latin typeface="Segoe UI" panose="020B0502040204020203" pitchFamily="34" charset="0"/>
                      </a:endParaRPr>
                    </a:p>
                  </a:txBody>
                  <a:tcPr marL="50800" marR="50800" marT="50800" marB="50800">
                    <a:solidFill>
                      <a:srgbClr val="81FF99"/>
                    </a:solidFill>
                  </a:tcPr>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for Enterprise Plan 1</a:t>
                      </a:r>
                    </a:p>
                  </a:txBody>
                  <a:tcPr marL="50800" marR="50800" marT="50800" marB="50800">
                    <a:solidFill>
                      <a:srgbClr val="81FF99"/>
                    </a:solidFill>
                  </a:tcPr>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Enterprise Edition Plan 1 - Add-On for CRM Pro (Qualified Offer) (Government Pricing)</a:t>
                      </a:r>
                    </a:p>
                  </a:txBody>
                  <a:tcPr marL="50800" marR="50800" marT="50800" marB="50800">
                    <a:solidFill>
                      <a:srgbClr val="81FF99"/>
                    </a:solidFill>
                  </a:tcPr>
                </a:tc>
                <a:extLst>
                  <a:ext uri="{0D108BD9-81ED-4DB2-BD59-A6C34878D82A}">
                    <a16:rowId xmlns:a16="http://schemas.microsoft.com/office/drawing/2014/main" val="466339008"/>
                  </a:ext>
                </a:extLst>
              </a:tr>
              <a:tr h="365760">
                <a:tc>
                  <a:txBody>
                    <a:bodyPr/>
                    <a:lstStyle/>
                    <a:p>
                      <a:pPr marL="0" marR="0" fontAlgn="t">
                        <a:spcBef>
                          <a:spcPts val="0"/>
                        </a:spcBef>
                        <a:spcAft>
                          <a:spcPts val="0"/>
                        </a:spcAft>
                      </a:pPr>
                      <a:r>
                        <a:rPr lang="en-US" sz="1100" dirty="0">
                          <a:effectLst/>
                        </a:rPr>
                        <a:t>Basic CAL</a:t>
                      </a:r>
                      <a:endParaRPr lang="en-US" sz="1100" dirty="0">
                        <a:effectLst/>
                        <a:latin typeface="Segoe UI" panose="020B0502040204020203" pitchFamily="34" charset="0"/>
                      </a:endParaRPr>
                    </a:p>
                  </a:txBody>
                  <a:tcPr marL="50800" marR="50800" marT="50800" marB="50800">
                    <a:solidFill>
                      <a:srgbClr val="CAF2D1"/>
                    </a:solidFill>
                  </a:tcPr>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for Enterprise Plan 1</a:t>
                      </a:r>
                    </a:p>
                  </a:txBody>
                  <a:tcPr marL="50800" marR="50800" marT="50800" marB="50800">
                    <a:solidFill>
                      <a:srgbClr val="CAF2D1"/>
                    </a:solidFill>
                  </a:tcPr>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Enterprise Edition Plan 1 - Add-On for CRM Basic (Qualified Offer) (Government Pricing)</a:t>
                      </a:r>
                    </a:p>
                  </a:txBody>
                  <a:tcPr marL="50800" marR="50800" marT="50800" marB="50800">
                    <a:solidFill>
                      <a:srgbClr val="CAF2D1"/>
                    </a:solidFill>
                  </a:tcPr>
                </a:tc>
                <a:extLst>
                  <a:ext uri="{0D108BD9-81ED-4DB2-BD59-A6C34878D82A}">
                    <a16:rowId xmlns:a16="http://schemas.microsoft.com/office/drawing/2014/main" val="941976500"/>
                  </a:ext>
                </a:extLst>
              </a:tr>
              <a:tr h="365760">
                <a:tc>
                  <a:txBody>
                    <a:bodyPr/>
                    <a:lstStyle/>
                    <a:p>
                      <a:pPr marL="0" marR="0" fontAlgn="t">
                        <a:spcBef>
                          <a:spcPts val="0"/>
                        </a:spcBef>
                        <a:spcAft>
                          <a:spcPts val="0"/>
                        </a:spcAft>
                      </a:pPr>
                      <a:r>
                        <a:rPr lang="en-US" sz="1100">
                          <a:effectLst/>
                        </a:rPr>
                        <a:t>Basic CAL</a:t>
                      </a:r>
                      <a:endParaRPr lang="en-US" sz="1100">
                        <a:effectLst/>
                        <a:latin typeface="Segoe UI" panose="020B0502040204020203" pitchFamily="34" charset="0"/>
                      </a:endParaRPr>
                    </a:p>
                  </a:txBody>
                  <a:tcPr marL="50800" marR="50800" marT="50800" marB="50800">
                    <a:solidFill>
                      <a:srgbClr val="81FF99"/>
                    </a:solidFill>
                  </a:tcPr>
                </a:tc>
                <a:tc>
                  <a:txBody>
                    <a:bodyPr/>
                    <a:lstStyle/>
                    <a:p>
                      <a:pPr marL="0" marR="0" fontAlgn="t">
                        <a:spcBef>
                          <a:spcPts val="0"/>
                        </a:spcBef>
                        <a:spcAft>
                          <a:spcPts val="0"/>
                        </a:spcAft>
                      </a:pPr>
                      <a:r>
                        <a:rPr lang="en-US" sz="1100">
                          <a:effectLst/>
                        </a:rPr>
                        <a:t>Dynamics 365 for Sales</a:t>
                      </a:r>
                      <a:endParaRPr lang="en-US" sz="1100">
                        <a:effectLst/>
                        <a:latin typeface="Segoe UI" panose="020B0502040204020203" pitchFamily="34" charset="0"/>
                      </a:endParaRPr>
                    </a:p>
                  </a:txBody>
                  <a:tcPr marL="50800" marR="50800" marT="50800" marB="50800">
                    <a:solidFill>
                      <a:srgbClr val="81FF99"/>
                    </a:solidFill>
                  </a:tcPr>
                </a:tc>
                <a:tc>
                  <a:txBody>
                    <a:bodyPr/>
                    <a:lstStyle/>
                    <a:p>
                      <a:pPr marL="0" marR="0" fontAlgn="t">
                        <a:spcBef>
                          <a:spcPts val="0"/>
                        </a:spcBef>
                        <a:spcAft>
                          <a:spcPts val="0"/>
                        </a:spcAft>
                      </a:pPr>
                      <a:r>
                        <a:rPr lang="en-US" sz="1100" dirty="0">
                          <a:effectLst/>
                        </a:rPr>
                        <a:t>Dynamics 365 for Sales, Enterprise Edition Add-On for CRM Basic (Qualified Offer) (Government Pricing)</a:t>
                      </a:r>
                      <a:endParaRPr lang="en-US" sz="1100" dirty="0">
                        <a:effectLst/>
                        <a:latin typeface="Segoe UI" panose="020B0502040204020203" pitchFamily="34" charset="0"/>
                      </a:endParaRPr>
                    </a:p>
                  </a:txBody>
                  <a:tcPr marL="50800" marR="50800" marT="50800" marB="50800">
                    <a:solidFill>
                      <a:srgbClr val="81FF99"/>
                    </a:solidFill>
                  </a:tcPr>
                </a:tc>
                <a:extLst>
                  <a:ext uri="{0D108BD9-81ED-4DB2-BD59-A6C34878D82A}">
                    <a16:rowId xmlns:a16="http://schemas.microsoft.com/office/drawing/2014/main" val="4067456036"/>
                  </a:ext>
                </a:extLst>
              </a:tr>
              <a:tr h="365760">
                <a:tc>
                  <a:txBody>
                    <a:bodyPr/>
                    <a:lstStyle/>
                    <a:p>
                      <a:pPr marL="0" marR="0" fontAlgn="t">
                        <a:spcBef>
                          <a:spcPts val="0"/>
                        </a:spcBef>
                        <a:spcAft>
                          <a:spcPts val="0"/>
                        </a:spcAft>
                      </a:pPr>
                      <a:r>
                        <a:rPr lang="en-US" sz="1100" dirty="0">
                          <a:effectLst/>
                        </a:rPr>
                        <a:t>Basic CAL</a:t>
                      </a:r>
                      <a:endParaRPr lang="en-US" sz="1100" dirty="0">
                        <a:effectLst/>
                        <a:latin typeface="Segoe UI" panose="020B0502040204020203" pitchFamily="34" charset="0"/>
                      </a:endParaRPr>
                    </a:p>
                  </a:txBody>
                  <a:tcPr marL="50800" marR="50800" marT="50800" marB="50800">
                    <a:solidFill>
                      <a:srgbClr val="CAF2D1"/>
                    </a:solidFill>
                  </a:tcPr>
                </a:tc>
                <a:tc>
                  <a:txBody>
                    <a:bodyPr/>
                    <a:lstStyle/>
                    <a:p>
                      <a:pPr marL="0" marR="0" fontAlgn="t">
                        <a:spcBef>
                          <a:spcPts val="0"/>
                        </a:spcBef>
                        <a:spcAft>
                          <a:spcPts val="0"/>
                        </a:spcAft>
                      </a:pPr>
                      <a:r>
                        <a:rPr lang="en-US" sz="1100">
                          <a:effectLst/>
                        </a:rPr>
                        <a:t>Dynamics 365 for Customer Service</a:t>
                      </a:r>
                      <a:endParaRPr lang="en-US" sz="1100">
                        <a:effectLst/>
                        <a:latin typeface="Segoe UI" panose="020B0502040204020203" pitchFamily="34" charset="0"/>
                      </a:endParaRPr>
                    </a:p>
                  </a:txBody>
                  <a:tcPr marL="50800" marR="50800" marT="50800" marB="50800">
                    <a:solidFill>
                      <a:srgbClr val="CAF2D1"/>
                    </a:solidFill>
                  </a:tcPr>
                </a:tc>
                <a:tc>
                  <a:txBody>
                    <a:bodyPr/>
                    <a:lstStyle/>
                    <a:p>
                      <a:pPr marL="0" marR="0" fontAlgn="t">
                        <a:spcBef>
                          <a:spcPts val="0"/>
                        </a:spcBef>
                        <a:spcAft>
                          <a:spcPts val="0"/>
                        </a:spcAft>
                      </a:pPr>
                      <a:r>
                        <a:rPr lang="en-US" sz="1100" dirty="0">
                          <a:effectLst/>
                        </a:rPr>
                        <a:t>Dynamics 365 for Customer Service, Enterprise Edition - Add-On for CRM Basic (Qualified Offer) (Government Pricing)</a:t>
                      </a:r>
                    </a:p>
                  </a:txBody>
                  <a:tcPr marL="50800" marR="50800" marT="50800" marB="50800">
                    <a:solidFill>
                      <a:srgbClr val="CAF2D1"/>
                    </a:solidFill>
                  </a:tcPr>
                </a:tc>
                <a:extLst>
                  <a:ext uri="{0D108BD9-81ED-4DB2-BD59-A6C34878D82A}">
                    <a16:rowId xmlns:a16="http://schemas.microsoft.com/office/drawing/2014/main" val="2913595098"/>
                  </a:ext>
                </a:extLst>
              </a:tr>
              <a:tr h="365760">
                <a:tc>
                  <a:txBody>
                    <a:bodyPr/>
                    <a:lstStyle/>
                    <a:p>
                      <a:pPr marL="0" marR="0" fontAlgn="t">
                        <a:spcBef>
                          <a:spcPts val="0"/>
                        </a:spcBef>
                        <a:spcAft>
                          <a:spcPts val="0"/>
                        </a:spcAft>
                      </a:pPr>
                      <a:r>
                        <a:rPr lang="en-US" sz="1100">
                          <a:effectLst/>
                        </a:rPr>
                        <a:t>Essential CAL</a:t>
                      </a:r>
                      <a:endParaRPr lang="en-US" sz="1100">
                        <a:effectLst/>
                        <a:latin typeface="Segoe UI" panose="020B0502040204020203" pitchFamily="34" charset="0"/>
                      </a:endParaRPr>
                    </a:p>
                  </a:txBody>
                  <a:tcPr marL="50800" marR="50800" marT="50800" marB="50800">
                    <a:solidFill>
                      <a:srgbClr val="81FF99"/>
                    </a:solidFill>
                  </a:tcPr>
                </a:tc>
                <a:tc>
                  <a:txBody>
                    <a:bodyPr/>
                    <a:lstStyle/>
                    <a:p>
                      <a:pPr marL="0" marR="0" fontAlgn="t">
                        <a:spcBef>
                          <a:spcPts val="0"/>
                        </a:spcBef>
                        <a:spcAft>
                          <a:spcPts val="0"/>
                        </a:spcAft>
                      </a:pPr>
                      <a:r>
                        <a:rPr lang="en-US" sz="1100">
                          <a:effectLst/>
                        </a:rPr>
                        <a:t>Team Members</a:t>
                      </a:r>
                      <a:endParaRPr lang="en-US" sz="1100">
                        <a:effectLst/>
                        <a:latin typeface="Segoe UI" panose="020B0502040204020203" pitchFamily="34" charset="0"/>
                      </a:endParaRPr>
                    </a:p>
                  </a:txBody>
                  <a:tcPr marL="50800" marR="50800" marT="50800" marB="50800">
                    <a:solidFill>
                      <a:srgbClr val="81FF99"/>
                    </a:solidFill>
                  </a:tcPr>
                </a:tc>
                <a:tc>
                  <a:txBody>
                    <a:bodyPr/>
                    <a:lstStyle/>
                    <a:p>
                      <a:pPr marL="0" marR="0" fontAlgn="t">
                        <a:spcBef>
                          <a:spcPts val="0"/>
                        </a:spcBef>
                        <a:spcAft>
                          <a:spcPts val="0"/>
                        </a:spcAft>
                      </a:pPr>
                      <a:r>
                        <a:rPr lang="en-US" sz="1100" dirty="0">
                          <a:effectLst/>
                        </a:rPr>
                        <a:t>Dynamics 365 for Team Members, Enterprise Edition - Add-On for CRM Essentials (Qualified Offer) (Government Pricing)</a:t>
                      </a:r>
                      <a:endParaRPr lang="en-US" sz="1100" dirty="0">
                        <a:effectLst/>
                        <a:latin typeface="Segoe UI" panose="020B0502040204020203" pitchFamily="34" charset="0"/>
                      </a:endParaRPr>
                    </a:p>
                  </a:txBody>
                  <a:tcPr marL="50800" marR="50800" marT="50800" marB="50800">
                    <a:solidFill>
                      <a:srgbClr val="81FF99"/>
                    </a:solidFill>
                  </a:tcPr>
                </a:tc>
                <a:extLst>
                  <a:ext uri="{0D108BD9-81ED-4DB2-BD59-A6C34878D82A}">
                    <a16:rowId xmlns:a16="http://schemas.microsoft.com/office/drawing/2014/main" val="4278441185"/>
                  </a:ext>
                </a:extLst>
              </a:tr>
            </a:tbl>
          </a:graphicData>
        </a:graphic>
      </p:graphicFrame>
    </p:spTree>
    <p:extLst>
      <p:ext uri="{BB962C8B-B14F-4D97-AF65-F5344CB8AC3E}">
        <p14:creationId xmlns:p14="http://schemas.microsoft.com/office/powerpoint/2010/main" val="4132928548"/>
      </p:ext>
    </p:extLst>
  </p:cSld>
  <p:clrMapOvr>
    <a:masterClrMapping/>
  </p:clrMapOvr>
  <p:transition>
    <p:fade/>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239" y="289511"/>
            <a:ext cx="6889207" cy="806169"/>
          </a:xfrm>
        </p:spPr>
        <p:txBody>
          <a:bodyPr/>
          <a:lstStyle/>
          <a:p>
            <a:r>
              <a:rPr lang="en-US" sz="2000" dirty="0"/>
              <a:t>CRM On-Premises Commercial utilizing From SA SKU in VL</a:t>
            </a:r>
            <a:br>
              <a:rPr lang="en-US" sz="2000" dirty="0"/>
            </a:br>
            <a:r>
              <a:rPr lang="en-US" sz="2000" dirty="0"/>
              <a:t>To Dynamics 365  Enterprise Plan 1</a:t>
            </a:r>
          </a:p>
        </p:txBody>
      </p:sp>
      <p:graphicFrame>
        <p:nvGraphicFramePr>
          <p:cNvPr id="7" name="Table 6"/>
          <p:cNvGraphicFramePr>
            <a:graphicFrameLocks noGrp="1"/>
          </p:cNvGraphicFramePr>
          <p:nvPr>
            <p:extLst>
              <p:ext uri="{D42A27DB-BD31-4B8C-83A1-F6EECF244321}">
                <p14:modId xmlns:p14="http://schemas.microsoft.com/office/powerpoint/2010/main" val="347256231"/>
              </p:ext>
            </p:extLst>
          </p:nvPr>
        </p:nvGraphicFramePr>
        <p:xfrm>
          <a:off x="965673" y="1748827"/>
          <a:ext cx="9798330" cy="3370776"/>
        </p:xfrm>
        <a:graphic>
          <a:graphicData uri="http://schemas.openxmlformats.org/drawingml/2006/table">
            <a:tbl>
              <a:tblPr firstRow="1" bandRow="1">
                <a:tableStyleId>{7DF18680-E054-41AD-8BC1-D1AEF772440D}</a:tableStyleId>
              </a:tblPr>
              <a:tblGrid>
                <a:gridCol w="1658477">
                  <a:extLst>
                    <a:ext uri="{9D8B030D-6E8A-4147-A177-3AD203B41FA5}">
                      <a16:colId xmlns:a16="http://schemas.microsoft.com/office/drawing/2014/main" val="505210117"/>
                    </a:ext>
                  </a:extLst>
                </a:gridCol>
                <a:gridCol w="1826200">
                  <a:extLst>
                    <a:ext uri="{9D8B030D-6E8A-4147-A177-3AD203B41FA5}">
                      <a16:colId xmlns:a16="http://schemas.microsoft.com/office/drawing/2014/main" val="1886461923"/>
                    </a:ext>
                  </a:extLst>
                </a:gridCol>
                <a:gridCol w="2719571">
                  <a:extLst>
                    <a:ext uri="{9D8B030D-6E8A-4147-A177-3AD203B41FA5}">
                      <a16:colId xmlns:a16="http://schemas.microsoft.com/office/drawing/2014/main" val="4284112031"/>
                    </a:ext>
                  </a:extLst>
                </a:gridCol>
                <a:gridCol w="2657743">
                  <a:extLst>
                    <a:ext uri="{9D8B030D-6E8A-4147-A177-3AD203B41FA5}">
                      <a16:colId xmlns:a16="http://schemas.microsoft.com/office/drawing/2014/main" val="2070994110"/>
                    </a:ext>
                  </a:extLst>
                </a:gridCol>
                <a:gridCol w="936339">
                  <a:extLst>
                    <a:ext uri="{9D8B030D-6E8A-4147-A177-3AD203B41FA5}">
                      <a16:colId xmlns:a16="http://schemas.microsoft.com/office/drawing/2014/main" val="4248099205"/>
                    </a:ext>
                  </a:extLst>
                </a:gridCol>
              </a:tblGrid>
              <a:tr h="463227">
                <a:tc>
                  <a:txBody>
                    <a:bodyPr/>
                    <a:lstStyle/>
                    <a:p>
                      <a:pPr marL="0" marR="0" fontAlgn="t">
                        <a:spcBef>
                          <a:spcPts val="0"/>
                        </a:spcBef>
                        <a:spcAft>
                          <a:spcPts val="0"/>
                        </a:spcAft>
                      </a:pPr>
                      <a:r>
                        <a:rPr lang="en-US" sz="1100" dirty="0">
                          <a:effectLst/>
                        </a:rPr>
                        <a:t>Existing User License</a:t>
                      </a:r>
                      <a:endParaRPr lang="en-US" sz="1100" dirty="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dirty="0">
                          <a:effectLst/>
                        </a:rPr>
                        <a:t>New User License</a:t>
                      </a:r>
                      <a:endParaRPr lang="en-US" sz="1100" dirty="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a:effectLst/>
                        </a:rPr>
                        <a:t>Offer Description</a:t>
                      </a:r>
                      <a:endParaRPr lang="en-US" sz="110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a:effectLst/>
                        </a:rPr>
                        <a:t>SKU Name</a:t>
                      </a:r>
                      <a:endParaRPr lang="en-US" sz="110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dirty="0">
                          <a:effectLst/>
                          <a:latin typeface="Segoe UI Semibold" panose="020B0702040204020203" pitchFamily="34" charset="0"/>
                        </a:rPr>
                        <a:t>SKU</a:t>
                      </a:r>
                    </a:p>
                  </a:txBody>
                  <a:tcPr marL="50800" marR="50800" marT="50800" marB="50800"/>
                </a:tc>
                <a:extLst>
                  <a:ext uri="{0D108BD9-81ED-4DB2-BD59-A6C34878D82A}">
                    <a16:rowId xmlns:a16="http://schemas.microsoft.com/office/drawing/2014/main" val="1529148321"/>
                  </a:ext>
                </a:extLst>
              </a:tr>
              <a:tr h="556783">
                <a:tc>
                  <a:txBody>
                    <a:bodyPr/>
                    <a:lstStyle/>
                    <a:p>
                      <a:pPr marL="0" marR="0" fontAlgn="t">
                        <a:spcBef>
                          <a:spcPts val="0"/>
                        </a:spcBef>
                        <a:spcAft>
                          <a:spcPts val="0"/>
                        </a:spcAft>
                      </a:pPr>
                      <a:r>
                        <a:rPr lang="en-US" sz="1100" kern="1200" dirty="0">
                          <a:effectLst/>
                        </a:rPr>
                        <a:t>Professional CAL</a:t>
                      </a:r>
                      <a:endParaRPr lang="en-US" sz="1100" kern="1200" dirty="0">
                        <a:solidFill>
                          <a:schemeClr val="dk1"/>
                        </a:solidFill>
                        <a:effectLst/>
                        <a:latin typeface="Segoe UI Semibold" panose="020B0702040204020203" pitchFamily="34" charset="0"/>
                        <a:ea typeface="+mn-ea"/>
                        <a:cs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kern="1200" dirty="0">
                          <a:effectLst/>
                          <a:latin typeface="Segoe UI Semibold" panose="020B0702040204020203" pitchFamily="34" charset="0"/>
                          <a:cs typeface="Segoe UI Semibold" panose="020B0702040204020203" pitchFamily="34" charset="0"/>
                        </a:rPr>
                        <a:t>Dynamics 365 for Enterprise Plan 1</a:t>
                      </a:r>
                      <a:endParaRPr lang="en-US" sz="1100" kern="1200" dirty="0">
                        <a:solidFill>
                          <a:schemeClr val="dk1"/>
                        </a:solidFill>
                        <a:effectLst/>
                        <a:latin typeface="Segoe UI Semibold" panose="020B0702040204020203" pitchFamily="34" charset="0"/>
                        <a:ea typeface="+mn-ea"/>
                        <a:cs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a:effectLst/>
                          <a:latin typeface="Segoe UI Semibold" panose="020B0702040204020203" pitchFamily="34" charset="0"/>
                        </a:rPr>
                        <a:t>Dyn365 Enterprise edition Plan 1 From SA from CRM Pro User/Devices</a:t>
                      </a:r>
                    </a:p>
                  </a:txBody>
                  <a:tcPr marL="50800" marR="50800" marT="50800" marB="50800"/>
                </a:tc>
                <a:tc>
                  <a:txBody>
                    <a:bodyPr/>
                    <a:lstStyle/>
                    <a:p>
                      <a:pPr marL="0" marR="0" fontAlgn="t">
                        <a:spcBef>
                          <a:spcPts val="0"/>
                        </a:spcBef>
                        <a:spcAft>
                          <a:spcPts val="0"/>
                        </a:spcAft>
                      </a:pPr>
                      <a:r>
                        <a:rPr lang="en-US" sz="1100">
                          <a:effectLst/>
                          <a:latin typeface="Segoe UI Semibold" panose="020B0702040204020203" pitchFamily="34" charset="0"/>
                        </a:rPr>
                        <a:t>Dyn365E Plan1 FromSA Shared Subs VL MVL Qlfd Offer User from CRM Pro</a:t>
                      </a:r>
                    </a:p>
                  </a:txBody>
                  <a:tcPr marL="50800" marR="50800" marT="50800" marB="50800"/>
                </a:tc>
                <a:tc>
                  <a:txBody>
                    <a:bodyPr/>
                    <a:lstStyle/>
                    <a:p>
                      <a:pPr marL="0" marR="0" fontAlgn="t">
                        <a:spcBef>
                          <a:spcPts val="0"/>
                        </a:spcBef>
                        <a:spcAft>
                          <a:spcPts val="0"/>
                        </a:spcAft>
                      </a:pPr>
                      <a:r>
                        <a:rPr lang="en-US" sz="1100" dirty="0">
                          <a:effectLst/>
                          <a:latin typeface="Segoe UI Semibold" panose="020B0702040204020203" pitchFamily="34" charset="0"/>
                        </a:rPr>
                        <a:t>DFJ-00001</a:t>
                      </a:r>
                    </a:p>
                  </a:txBody>
                  <a:tcPr marL="50800" marR="50800" marT="50800" marB="50800"/>
                </a:tc>
                <a:extLst>
                  <a:ext uri="{0D108BD9-81ED-4DB2-BD59-A6C34878D82A}">
                    <a16:rowId xmlns:a16="http://schemas.microsoft.com/office/drawing/2014/main" val="466339008"/>
                  </a:ext>
                </a:extLst>
              </a:tr>
              <a:tr h="504202">
                <a:tc>
                  <a:txBody>
                    <a:bodyPr/>
                    <a:lstStyle/>
                    <a:p>
                      <a:pPr marL="0" marR="0" fontAlgn="t">
                        <a:spcBef>
                          <a:spcPts val="0"/>
                        </a:spcBef>
                        <a:spcAft>
                          <a:spcPts val="0"/>
                        </a:spcAft>
                      </a:pPr>
                      <a:r>
                        <a:rPr lang="en-US" sz="1100" kern="1200">
                          <a:effectLst/>
                        </a:rPr>
                        <a:t>Basic CAL</a:t>
                      </a:r>
                      <a:endParaRPr lang="en-US" sz="1100" kern="1200">
                        <a:solidFill>
                          <a:schemeClr val="dk1"/>
                        </a:solidFill>
                        <a:effectLst/>
                        <a:latin typeface="Segoe UI Semibold" panose="020B0702040204020203" pitchFamily="34" charset="0"/>
                        <a:ea typeface="+mn-ea"/>
                        <a:cs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kern="1200" dirty="0">
                          <a:effectLst/>
                          <a:latin typeface="Segoe UI Semibold" panose="020B0702040204020203" pitchFamily="34" charset="0"/>
                          <a:cs typeface="Segoe UI Semibold" panose="020B0702040204020203" pitchFamily="34" charset="0"/>
                        </a:rPr>
                        <a:t>Dynamics 365 for Enterprise Plan 1</a:t>
                      </a:r>
                      <a:endParaRPr lang="en-US" sz="1100" kern="1200" dirty="0">
                        <a:solidFill>
                          <a:schemeClr val="dk1"/>
                        </a:solidFill>
                        <a:effectLst/>
                        <a:latin typeface="Segoe UI Semibold" panose="020B0702040204020203" pitchFamily="34" charset="0"/>
                        <a:ea typeface="+mn-ea"/>
                        <a:cs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a:effectLst/>
                          <a:latin typeface="Segoe UI Semibold" panose="020B0702040204020203" pitchFamily="34" charset="0"/>
                        </a:rPr>
                        <a:t>Dyn365 Enterprise edition Plan 1 From SA from CRM Basic User/Devices</a:t>
                      </a:r>
                    </a:p>
                  </a:txBody>
                  <a:tcPr marL="50800" marR="50800" marT="50800" marB="50800"/>
                </a:tc>
                <a:tc>
                  <a:txBody>
                    <a:bodyPr/>
                    <a:lstStyle/>
                    <a:p>
                      <a:pPr marL="0" marR="0" fontAlgn="t">
                        <a:spcBef>
                          <a:spcPts val="0"/>
                        </a:spcBef>
                        <a:spcAft>
                          <a:spcPts val="0"/>
                        </a:spcAft>
                      </a:pPr>
                      <a:r>
                        <a:rPr lang="en-US" sz="1100">
                          <a:effectLst/>
                          <a:latin typeface="Segoe UI Semibold" panose="020B0702040204020203" pitchFamily="34" charset="0"/>
                        </a:rPr>
                        <a:t>Dyn365E Plan1 FromSA Shared Subs VL MVL Qlfd Offer User from CRM Basic</a:t>
                      </a:r>
                    </a:p>
                  </a:txBody>
                  <a:tcPr marL="50800" marR="50800" marT="50800" marB="50800"/>
                </a:tc>
                <a:tc>
                  <a:txBody>
                    <a:bodyPr/>
                    <a:lstStyle/>
                    <a:p>
                      <a:pPr marL="0" marR="0" fontAlgn="t">
                        <a:spcBef>
                          <a:spcPts val="0"/>
                        </a:spcBef>
                        <a:spcAft>
                          <a:spcPts val="0"/>
                        </a:spcAft>
                      </a:pPr>
                      <a:r>
                        <a:rPr lang="en-US" sz="1100" dirty="0">
                          <a:effectLst/>
                          <a:latin typeface="Segoe UI Semibold" panose="020B0702040204020203" pitchFamily="34" charset="0"/>
                        </a:rPr>
                        <a:t>DFJ-00002</a:t>
                      </a:r>
                    </a:p>
                  </a:txBody>
                  <a:tcPr marL="50800" marR="50800" marT="50800" marB="50800"/>
                </a:tc>
                <a:extLst>
                  <a:ext uri="{0D108BD9-81ED-4DB2-BD59-A6C34878D82A}">
                    <a16:rowId xmlns:a16="http://schemas.microsoft.com/office/drawing/2014/main" val="941976500"/>
                  </a:ext>
                </a:extLst>
              </a:tr>
              <a:tr h="545720">
                <a:tc>
                  <a:txBody>
                    <a:bodyPr/>
                    <a:lstStyle/>
                    <a:p>
                      <a:pPr marL="0" marR="0" fontAlgn="t">
                        <a:spcBef>
                          <a:spcPts val="0"/>
                        </a:spcBef>
                        <a:spcAft>
                          <a:spcPts val="0"/>
                        </a:spcAft>
                      </a:pPr>
                      <a:r>
                        <a:rPr lang="en-US" sz="1100" kern="1200">
                          <a:effectLst/>
                        </a:rPr>
                        <a:t>Basic CAL</a:t>
                      </a:r>
                      <a:endParaRPr lang="en-US" sz="1100" kern="1200">
                        <a:solidFill>
                          <a:schemeClr val="dk1"/>
                        </a:solidFill>
                        <a:effectLst/>
                        <a:latin typeface="Segoe UI" panose="020B0502040204020203" pitchFamily="34" charset="0"/>
                        <a:ea typeface="+mn-ea"/>
                        <a:cs typeface="+mn-cs"/>
                      </a:endParaRPr>
                    </a:p>
                  </a:txBody>
                  <a:tcPr marL="50800" marR="50800" marT="50800" marB="50800"/>
                </a:tc>
                <a:tc>
                  <a:txBody>
                    <a:bodyPr/>
                    <a:lstStyle/>
                    <a:p>
                      <a:pPr marL="0" marR="0" fontAlgn="t">
                        <a:spcBef>
                          <a:spcPts val="0"/>
                        </a:spcBef>
                        <a:spcAft>
                          <a:spcPts val="0"/>
                        </a:spcAft>
                      </a:pPr>
                      <a:r>
                        <a:rPr lang="en-US" sz="1100" kern="1200">
                          <a:effectLst/>
                        </a:rPr>
                        <a:t>Dynamics 365 for Sales</a:t>
                      </a:r>
                      <a:endParaRPr lang="en-US" sz="1100" kern="1200">
                        <a:solidFill>
                          <a:schemeClr val="dk1"/>
                        </a:solidFill>
                        <a:effectLst/>
                        <a:latin typeface="Segoe UI" panose="020B0502040204020203" pitchFamily="34" charset="0"/>
                        <a:ea typeface="+mn-ea"/>
                        <a:cs typeface="+mn-cs"/>
                      </a:endParaRPr>
                    </a:p>
                  </a:txBody>
                  <a:tcPr marL="50800" marR="50800" marT="50800" marB="50800"/>
                </a:tc>
                <a:tc>
                  <a:txBody>
                    <a:bodyPr/>
                    <a:lstStyle/>
                    <a:p>
                      <a:pPr marL="0" marR="0" fontAlgn="t">
                        <a:spcBef>
                          <a:spcPts val="0"/>
                        </a:spcBef>
                        <a:spcAft>
                          <a:spcPts val="0"/>
                        </a:spcAft>
                      </a:pPr>
                      <a:r>
                        <a:rPr lang="en-US" sz="1100">
                          <a:effectLst/>
                          <a:latin typeface="Segoe UI" panose="020B0502040204020203" pitchFamily="34" charset="0"/>
                        </a:rPr>
                        <a:t>Dyn365 for Sales From SA from CRM Basic User/Devices</a:t>
                      </a:r>
                    </a:p>
                  </a:txBody>
                  <a:tcPr marL="50800" marR="50800" marT="50800" marB="50800"/>
                </a:tc>
                <a:tc>
                  <a:txBody>
                    <a:bodyPr/>
                    <a:lstStyle/>
                    <a:p>
                      <a:pPr marL="0" marR="0" fontAlgn="t">
                        <a:spcBef>
                          <a:spcPts val="0"/>
                        </a:spcBef>
                        <a:spcAft>
                          <a:spcPts val="0"/>
                        </a:spcAft>
                      </a:pPr>
                      <a:r>
                        <a:rPr lang="en-US" sz="1100" dirty="0">
                          <a:effectLst/>
                          <a:latin typeface="Segoe UI" panose="020B0502040204020203" pitchFamily="34" charset="0"/>
                        </a:rPr>
                        <a:t>Dyn365EForSalesFromSA ShrdSvr ALNG SubsVL Qlfd PerUsr fromCRMBsc</a:t>
                      </a:r>
                    </a:p>
                  </a:txBody>
                  <a:tcPr marL="50800" marR="50800" marT="50800" marB="50800"/>
                </a:tc>
                <a:tc>
                  <a:txBody>
                    <a:bodyPr/>
                    <a:lstStyle/>
                    <a:p>
                      <a:pPr marL="0" marR="0" fontAlgn="t">
                        <a:spcBef>
                          <a:spcPts val="0"/>
                        </a:spcBef>
                        <a:spcAft>
                          <a:spcPts val="0"/>
                        </a:spcAft>
                      </a:pPr>
                      <a:r>
                        <a:rPr lang="en-US" sz="1100" dirty="0">
                          <a:effectLst/>
                          <a:latin typeface="Segoe UI" panose="020B0502040204020203" pitchFamily="34" charset="0"/>
                        </a:rPr>
                        <a:t>DGR-00001</a:t>
                      </a:r>
                    </a:p>
                  </a:txBody>
                  <a:tcPr marL="50800" marR="50800" marT="50800" marB="50800"/>
                </a:tc>
                <a:extLst>
                  <a:ext uri="{0D108BD9-81ED-4DB2-BD59-A6C34878D82A}">
                    <a16:rowId xmlns:a16="http://schemas.microsoft.com/office/drawing/2014/main" val="4067456036"/>
                  </a:ext>
                </a:extLst>
              </a:tr>
              <a:tr h="545720">
                <a:tc>
                  <a:txBody>
                    <a:bodyPr/>
                    <a:lstStyle/>
                    <a:p>
                      <a:pPr marL="0" marR="0" fontAlgn="t">
                        <a:spcBef>
                          <a:spcPts val="0"/>
                        </a:spcBef>
                        <a:spcAft>
                          <a:spcPts val="0"/>
                        </a:spcAft>
                      </a:pPr>
                      <a:r>
                        <a:rPr lang="en-US" sz="1100" kern="1200" dirty="0">
                          <a:effectLst/>
                        </a:rPr>
                        <a:t>Basic CAL</a:t>
                      </a:r>
                      <a:endParaRPr lang="en-US" sz="1100" kern="1200" dirty="0">
                        <a:solidFill>
                          <a:schemeClr val="dk1"/>
                        </a:solidFill>
                        <a:effectLst/>
                        <a:latin typeface="Segoe UI" panose="020B0502040204020203" pitchFamily="34" charset="0"/>
                        <a:ea typeface="+mn-ea"/>
                        <a:cs typeface="+mn-cs"/>
                      </a:endParaRPr>
                    </a:p>
                  </a:txBody>
                  <a:tcPr marL="50800" marR="50800" marT="50800" marB="50800"/>
                </a:tc>
                <a:tc>
                  <a:txBody>
                    <a:bodyPr/>
                    <a:lstStyle/>
                    <a:p>
                      <a:pPr marL="0" marR="0" fontAlgn="t">
                        <a:spcBef>
                          <a:spcPts val="0"/>
                        </a:spcBef>
                        <a:spcAft>
                          <a:spcPts val="0"/>
                        </a:spcAft>
                      </a:pPr>
                      <a:r>
                        <a:rPr lang="en-US" sz="1100" kern="1200" dirty="0">
                          <a:effectLst/>
                        </a:rPr>
                        <a:t>Dynamics 365 for Customer Service</a:t>
                      </a:r>
                      <a:endParaRPr lang="en-US" sz="1100" kern="1200" dirty="0">
                        <a:solidFill>
                          <a:schemeClr val="dk1"/>
                        </a:solidFill>
                        <a:effectLst/>
                        <a:latin typeface="Segoe UI" panose="020B0502040204020203" pitchFamily="34" charset="0"/>
                        <a:ea typeface="+mn-ea"/>
                        <a:cs typeface="+mn-cs"/>
                      </a:endParaRPr>
                    </a:p>
                  </a:txBody>
                  <a:tcPr marL="50800" marR="50800" marT="50800" marB="50800"/>
                </a:tc>
                <a:tc>
                  <a:txBody>
                    <a:bodyPr/>
                    <a:lstStyle/>
                    <a:p>
                      <a:pPr marL="0" marR="0" fontAlgn="t">
                        <a:spcBef>
                          <a:spcPts val="0"/>
                        </a:spcBef>
                        <a:spcAft>
                          <a:spcPts val="0"/>
                        </a:spcAft>
                      </a:pPr>
                      <a:r>
                        <a:rPr lang="en-US" sz="1100">
                          <a:effectLst/>
                          <a:latin typeface="Segoe UI" panose="020B0502040204020203" pitchFamily="34" charset="0"/>
                        </a:rPr>
                        <a:t>Dyn365 for Customer Service From SA from CRM Basic User/Devices</a:t>
                      </a:r>
                    </a:p>
                  </a:txBody>
                  <a:tcPr marL="50800" marR="50800" marT="50800" marB="50800"/>
                </a:tc>
                <a:tc>
                  <a:txBody>
                    <a:bodyPr/>
                    <a:lstStyle/>
                    <a:p>
                      <a:pPr marL="0" marR="0" fontAlgn="t">
                        <a:spcBef>
                          <a:spcPts val="0"/>
                        </a:spcBef>
                        <a:spcAft>
                          <a:spcPts val="0"/>
                        </a:spcAft>
                      </a:pPr>
                      <a:r>
                        <a:rPr lang="en-US" sz="1100" dirty="0">
                          <a:effectLst/>
                          <a:latin typeface="Segoe UI" panose="020B0502040204020203" pitchFamily="34" charset="0"/>
                        </a:rPr>
                        <a:t>Dyn365EForCustmrSrvcFromSA ShrdSvr ALNG SubsVL Qlfd PerUsr fromCRMBsc</a:t>
                      </a:r>
                    </a:p>
                  </a:txBody>
                  <a:tcPr marL="50800" marR="50800" marT="50800" marB="50800"/>
                </a:tc>
                <a:tc>
                  <a:txBody>
                    <a:bodyPr/>
                    <a:lstStyle/>
                    <a:p>
                      <a:pPr marL="0" marR="0" fontAlgn="t">
                        <a:spcBef>
                          <a:spcPts val="0"/>
                        </a:spcBef>
                        <a:spcAft>
                          <a:spcPts val="0"/>
                        </a:spcAft>
                      </a:pPr>
                      <a:r>
                        <a:rPr lang="en-US" sz="1100" dirty="0">
                          <a:effectLst/>
                          <a:latin typeface="Segoe UI" panose="020B0502040204020203" pitchFamily="34" charset="0"/>
                        </a:rPr>
                        <a:t>DDY-00001</a:t>
                      </a:r>
                    </a:p>
                  </a:txBody>
                  <a:tcPr marL="50800" marR="50800" marT="50800" marB="50800"/>
                </a:tc>
                <a:extLst>
                  <a:ext uri="{0D108BD9-81ED-4DB2-BD59-A6C34878D82A}">
                    <a16:rowId xmlns:a16="http://schemas.microsoft.com/office/drawing/2014/main" val="2913595098"/>
                  </a:ext>
                </a:extLst>
              </a:tr>
              <a:tr h="755124">
                <a:tc>
                  <a:txBody>
                    <a:bodyPr/>
                    <a:lstStyle/>
                    <a:p>
                      <a:pPr marL="0" marR="0" fontAlgn="t">
                        <a:spcBef>
                          <a:spcPts val="0"/>
                        </a:spcBef>
                        <a:spcAft>
                          <a:spcPts val="0"/>
                        </a:spcAft>
                      </a:pPr>
                      <a:r>
                        <a:rPr lang="en-US" sz="1100" kern="1200">
                          <a:effectLst/>
                        </a:rPr>
                        <a:t>Essential CAL</a:t>
                      </a:r>
                      <a:endParaRPr lang="en-US" sz="1100" kern="1200">
                        <a:solidFill>
                          <a:schemeClr val="dk1"/>
                        </a:solidFill>
                        <a:effectLst/>
                        <a:latin typeface="Segoe UI" panose="020B0502040204020203" pitchFamily="34" charset="0"/>
                        <a:ea typeface="+mn-ea"/>
                        <a:cs typeface="+mn-cs"/>
                      </a:endParaRPr>
                    </a:p>
                  </a:txBody>
                  <a:tcPr marL="50800" marR="50800" marT="50800" marB="50800"/>
                </a:tc>
                <a:tc>
                  <a:txBody>
                    <a:bodyPr/>
                    <a:lstStyle/>
                    <a:p>
                      <a:pPr marL="0" marR="0" fontAlgn="t">
                        <a:spcBef>
                          <a:spcPts val="0"/>
                        </a:spcBef>
                        <a:spcAft>
                          <a:spcPts val="0"/>
                        </a:spcAft>
                      </a:pPr>
                      <a:r>
                        <a:rPr lang="en-US" sz="1100" kern="1200">
                          <a:effectLst/>
                        </a:rPr>
                        <a:t>Team Members</a:t>
                      </a:r>
                      <a:endParaRPr lang="en-US" sz="1100" kern="1200">
                        <a:solidFill>
                          <a:schemeClr val="dk1"/>
                        </a:solidFill>
                        <a:effectLst/>
                        <a:latin typeface="Segoe UI" panose="020B0502040204020203" pitchFamily="34" charset="0"/>
                        <a:ea typeface="+mn-ea"/>
                        <a:cs typeface="+mn-cs"/>
                      </a:endParaRPr>
                    </a:p>
                  </a:txBody>
                  <a:tcPr marL="50800" marR="50800" marT="50800" marB="50800"/>
                </a:tc>
                <a:tc>
                  <a:txBody>
                    <a:bodyPr/>
                    <a:lstStyle/>
                    <a:p>
                      <a:pPr marL="0" marR="0" fontAlgn="t">
                        <a:spcBef>
                          <a:spcPts val="0"/>
                        </a:spcBef>
                        <a:spcAft>
                          <a:spcPts val="0"/>
                        </a:spcAft>
                      </a:pPr>
                      <a:r>
                        <a:rPr lang="en-US" sz="1100">
                          <a:effectLst/>
                          <a:latin typeface="Segoe UI" panose="020B0502040204020203" pitchFamily="34" charset="0"/>
                        </a:rPr>
                        <a:t>Dyn365 for Team Members: Price Tier 1 From SA from CRM Essential User/Devices</a:t>
                      </a:r>
                    </a:p>
                  </a:txBody>
                  <a:tcPr marL="50800" marR="50800" marT="50800" marB="50800"/>
                </a:tc>
                <a:tc>
                  <a:txBody>
                    <a:bodyPr/>
                    <a:lstStyle/>
                    <a:p>
                      <a:pPr marL="0" marR="0" fontAlgn="t">
                        <a:spcBef>
                          <a:spcPts val="0"/>
                        </a:spcBef>
                        <a:spcAft>
                          <a:spcPts val="0"/>
                        </a:spcAft>
                      </a:pPr>
                      <a:r>
                        <a:rPr lang="en-US" sz="1100" dirty="0">
                          <a:effectLst/>
                          <a:latin typeface="Segoe UI" panose="020B0502040204020203" pitchFamily="34" charset="0"/>
                        </a:rPr>
                        <a:t>Dyn365EForTeamMembersFromSA ShrdSvr ALNG SubsVLQlfd PerUsr frmCRMEssntls</a:t>
                      </a:r>
                    </a:p>
                  </a:txBody>
                  <a:tcPr marL="50800" marR="50800" marT="50800" marB="50800"/>
                </a:tc>
                <a:tc>
                  <a:txBody>
                    <a:bodyPr/>
                    <a:lstStyle/>
                    <a:p>
                      <a:pPr marL="0" marR="0" fontAlgn="t">
                        <a:spcBef>
                          <a:spcPts val="0"/>
                        </a:spcBef>
                        <a:spcAft>
                          <a:spcPts val="0"/>
                        </a:spcAft>
                      </a:pPr>
                      <a:r>
                        <a:rPr lang="en-US" sz="1100" dirty="0">
                          <a:effectLst/>
                          <a:latin typeface="Segoe UI" panose="020B0502040204020203" pitchFamily="34" charset="0"/>
                        </a:rPr>
                        <a:t>DGX-00002</a:t>
                      </a:r>
                    </a:p>
                  </a:txBody>
                  <a:tcPr marL="50800" marR="50800" marT="50800" marB="50800"/>
                </a:tc>
                <a:extLst>
                  <a:ext uri="{0D108BD9-81ED-4DB2-BD59-A6C34878D82A}">
                    <a16:rowId xmlns:a16="http://schemas.microsoft.com/office/drawing/2014/main" val="4278441185"/>
                  </a:ext>
                </a:extLst>
              </a:tr>
            </a:tbl>
          </a:graphicData>
        </a:graphic>
      </p:graphicFrame>
    </p:spTree>
    <p:extLst>
      <p:ext uri="{BB962C8B-B14F-4D97-AF65-F5344CB8AC3E}">
        <p14:creationId xmlns:p14="http://schemas.microsoft.com/office/powerpoint/2010/main" val="3136959620"/>
      </p:ext>
    </p:extLst>
  </p:cSld>
  <p:clrMapOvr>
    <a:masterClrMapping/>
  </p:clrMapOvr>
  <p:transition>
    <p:fade/>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239" y="289511"/>
            <a:ext cx="6040121" cy="703265"/>
          </a:xfrm>
        </p:spPr>
        <p:txBody>
          <a:bodyPr/>
          <a:lstStyle/>
          <a:p>
            <a:r>
              <a:rPr lang="en-US" sz="2000" dirty="0"/>
              <a:t>CRM On-Premises Education utilizing From SA SKU in VL</a:t>
            </a:r>
            <a:br>
              <a:rPr lang="en-US" sz="2000" dirty="0"/>
            </a:br>
            <a:r>
              <a:rPr lang="en-US" sz="2000" dirty="0"/>
              <a:t>To Dynamics 365  Enterprise Plan 1</a:t>
            </a:r>
          </a:p>
        </p:txBody>
      </p:sp>
      <p:graphicFrame>
        <p:nvGraphicFramePr>
          <p:cNvPr id="7" name="Table 6"/>
          <p:cNvGraphicFramePr>
            <a:graphicFrameLocks noGrp="1"/>
          </p:cNvGraphicFramePr>
          <p:nvPr>
            <p:extLst>
              <p:ext uri="{D42A27DB-BD31-4B8C-83A1-F6EECF244321}">
                <p14:modId xmlns:p14="http://schemas.microsoft.com/office/powerpoint/2010/main" val="1730369038"/>
              </p:ext>
            </p:extLst>
          </p:nvPr>
        </p:nvGraphicFramePr>
        <p:xfrm>
          <a:off x="965673" y="1709636"/>
          <a:ext cx="9902955" cy="3240316"/>
        </p:xfrm>
        <a:graphic>
          <a:graphicData uri="http://schemas.openxmlformats.org/drawingml/2006/table">
            <a:tbl>
              <a:tblPr firstRow="1" bandRow="1">
                <a:tableStyleId>{7DF18680-E054-41AD-8BC1-D1AEF772440D}</a:tableStyleId>
              </a:tblPr>
              <a:tblGrid>
                <a:gridCol w="1826731">
                  <a:extLst>
                    <a:ext uri="{9D8B030D-6E8A-4147-A177-3AD203B41FA5}">
                      <a16:colId xmlns:a16="http://schemas.microsoft.com/office/drawing/2014/main" val="505210117"/>
                    </a:ext>
                  </a:extLst>
                </a:gridCol>
                <a:gridCol w="1762504">
                  <a:extLst>
                    <a:ext uri="{9D8B030D-6E8A-4147-A177-3AD203B41FA5}">
                      <a16:colId xmlns:a16="http://schemas.microsoft.com/office/drawing/2014/main" val="1886461923"/>
                    </a:ext>
                  </a:extLst>
                </a:gridCol>
                <a:gridCol w="2555193">
                  <a:extLst>
                    <a:ext uri="{9D8B030D-6E8A-4147-A177-3AD203B41FA5}">
                      <a16:colId xmlns:a16="http://schemas.microsoft.com/office/drawing/2014/main" val="4284112031"/>
                    </a:ext>
                  </a:extLst>
                </a:gridCol>
                <a:gridCol w="2871387">
                  <a:extLst>
                    <a:ext uri="{9D8B030D-6E8A-4147-A177-3AD203B41FA5}">
                      <a16:colId xmlns:a16="http://schemas.microsoft.com/office/drawing/2014/main" val="2070994110"/>
                    </a:ext>
                  </a:extLst>
                </a:gridCol>
                <a:gridCol w="887140">
                  <a:extLst>
                    <a:ext uri="{9D8B030D-6E8A-4147-A177-3AD203B41FA5}">
                      <a16:colId xmlns:a16="http://schemas.microsoft.com/office/drawing/2014/main" val="845018933"/>
                    </a:ext>
                  </a:extLst>
                </a:gridCol>
              </a:tblGrid>
              <a:tr h="518879">
                <a:tc>
                  <a:txBody>
                    <a:bodyPr/>
                    <a:lstStyle/>
                    <a:p>
                      <a:pPr marL="0" marR="0" fontAlgn="t">
                        <a:spcBef>
                          <a:spcPts val="0"/>
                        </a:spcBef>
                        <a:spcAft>
                          <a:spcPts val="0"/>
                        </a:spcAft>
                      </a:pPr>
                      <a:r>
                        <a:rPr lang="en-US" sz="1100" dirty="0">
                          <a:effectLst/>
                        </a:rPr>
                        <a:t>Existing User License</a:t>
                      </a:r>
                      <a:endParaRPr lang="en-US" sz="1100" dirty="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dirty="0">
                          <a:effectLst/>
                        </a:rPr>
                        <a:t>New User License</a:t>
                      </a:r>
                      <a:endParaRPr lang="en-US" sz="1100" dirty="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a:effectLst/>
                        </a:rPr>
                        <a:t>Offer Description</a:t>
                      </a:r>
                      <a:endParaRPr lang="en-US" sz="110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a:effectLst/>
                        </a:rPr>
                        <a:t>SKU Name</a:t>
                      </a:r>
                      <a:endParaRPr lang="en-US" sz="110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dirty="0">
                          <a:effectLst/>
                          <a:latin typeface="Segoe UI Semibold" panose="020B0702040204020203" pitchFamily="34" charset="0"/>
                        </a:rPr>
                        <a:t>SKU</a:t>
                      </a:r>
                    </a:p>
                  </a:txBody>
                  <a:tcPr marL="50800" marR="50800" marT="50800" marB="50800"/>
                </a:tc>
                <a:extLst>
                  <a:ext uri="{0D108BD9-81ED-4DB2-BD59-A6C34878D82A}">
                    <a16:rowId xmlns:a16="http://schemas.microsoft.com/office/drawing/2014/main" val="1529148321"/>
                  </a:ext>
                </a:extLst>
              </a:tr>
              <a:tr h="497593">
                <a:tc>
                  <a:txBody>
                    <a:bodyPr/>
                    <a:lstStyle/>
                    <a:p>
                      <a:pPr marL="0" marR="0" fontAlgn="t">
                        <a:spcBef>
                          <a:spcPts val="0"/>
                        </a:spcBef>
                        <a:spcAft>
                          <a:spcPts val="0"/>
                        </a:spcAft>
                      </a:pPr>
                      <a:r>
                        <a:rPr lang="en-US" sz="1100" dirty="0">
                          <a:effectLst/>
                        </a:rPr>
                        <a:t>Professional CAL</a:t>
                      </a:r>
                      <a:endParaRPr lang="en-US" sz="1100" dirty="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Dynamics 365 for Enterprise Plan 1</a:t>
                      </a:r>
                    </a:p>
                  </a:txBody>
                  <a:tcPr marL="50800" marR="50800" marT="50800" marB="50800"/>
                </a:tc>
                <a:tc>
                  <a:txBody>
                    <a:bodyPr/>
                    <a:lstStyle/>
                    <a:p>
                      <a:pPr marL="0" marR="0" fontAlgn="t">
                        <a:spcBef>
                          <a:spcPts val="0"/>
                        </a:spcBef>
                        <a:spcAft>
                          <a:spcPts val="0"/>
                        </a:spcAft>
                      </a:pPr>
                      <a:r>
                        <a:rPr lang="en-US" sz="1100">
                          <a:effectLst/>
                          <a:latin typeface="Segoe UI Semibold" panose="020B0702040204020203" pitchFamily="34" charset="0"/>
                        </a:rPr>
                        <a:t>Dyn365 Enterprise edition Plan 1 From SA from CRM Pro User/Devices</a:t>
                      </a:r>
                    </a:p>
                  </a:txBody>
                  <a:tcPr marL="50800" marR="50800" marT="50800" marB="50800"/>
                </a:tc>
                <a:tc>
                  <a:txBody>
                    <a:bodyPr/>
                    <a:lstStyle/>
                    <a:p>
                      <a:pPr marL="0" marR="0" fontAlgn="t">
                        <a:spcBef>
                          <a:spcPts val="0"/>
                        </a:spcBef>
                        <a:spcAft>
                          <a:spcPts val="0"/>
                        </a:spcAft>
                      </a:pPr>
                      <a:r>
                        <a:rPr lang="en-US" sz="1100">
                          <a:effectLst/>
                          <a:latin typeface="Segoe UI Semibold" panose="020B0702040204020203" pitchFamily="34" charset="0"/>
                        </a:rPr>
                        <a:t>Dyn365E Plan1 FrmSA EDU Shared Subs VL MVL Qlfd Offer User from CRM Pro</a:t>
                      </a:r>
                    </a:p>
                  </a:txBody>
                  <a:tcPr marL="50800" marR="50800" marT="50800" marB="50800"/>
                </a:tc>
                <a:tc>
                  <a:txBody>
                    <a:bodyPr/>
                    <a:lstStyle/>
                    <a:p>
                      <a:pPr marL="0" marR="0" fontAlgn="t">
                        <a:spcBef>
                          <a:spcPts val="0"/>
                        </a:spcBef>
                        <a:spcAft>
                          <a:spcPts val="0"/>
                        </a:spcAft>
                      </a:pPr>
                      <a:r>
                        <a:rPr lang="en-US" sz="1100" dirty="0">
                          <a:effectLst/>
                          <a:latin typeface="Segoe UI Semibold" panose="020B0702040204020203" pitchFamily="34" charset="0"/>
                        </a:rPr>
                        <a:t>EDC-00001</a:t>
                      </a:r>
                    </a:p>
                  </a:txBody>
                  <a:tcPr marL="50800" marR="50800" marT="50800" marB="50800"/>
                </a:tc>
                <a:extLst>
                  <a:ext uri="{0D108BD9-81ED-4DB2-BD59-A6C34878D82A}">
                    <a16:rowId xmlns:a16="http://schemas.microsoft.com/office/drawing/2014/main" val="466339008"/>
                  </a:ext>
                </a:extLst>
              </a:tr>
              <a:tr h="519753">
                <a:tc>
                  <a:txBody>
                    <a:bodyPr/>
                    <a:lstStyle/>
                    <a:p>
                      <a:pPr marL="0" marR="0" fontAlgn="t">
                        <a:spcBef>
                          <a:spcPts val="0"/>
                        </a:spcBef>
                        <a:spcAft>
                          <a:spcPts val="0"/>
                        </a:spcAft>
                      </a:pPr>
                      <a:r>
                        <a:rPr lang="en-US" sz="1100" dirty="0">
                          <a:effectLst/>
                        </a:rPr>
                        <a:t>Basic CAL</a:t>
                      </a:r>
                      <a:endParaRPr lang="en-US" sz="1100" dirty="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Dynamics 365 for Enterprise Plan 1</a:t>
                      </a:r>
                    </a:p>
                  </a:txBody>
                  <a:tcPr marL="50800" marR="50800" marT="50800" marB="50800"/>
                </a:tc>
                <a:tc>
                  <a:txBody>
                    <a:bodyPr/>
                    <a:lstStyle/>
                    <a:p>
                      <a:pPr marL="0" marR="0" fontAlgn="t">
                        <a:spcBef>
                          <a:spcPts val="0"/>
                        </a:spcBef>
                        <a:spcAft>
                          <a:spcPts val="0"/>
                        </a:spcAft>
                      </a:pPr>
                      <a:r>
                        <a:rPr lang="en-US" sz="1100">
                          <a:effectLst/>
                          <a:latin typeface="Segoe UI Semibold" panose="020B0702040204020203" pitchFamily="34" charset="0"/>
                        </a:rPr>
                        <a:t>Dyn365 Enterprise edition Plan 1 From SA from CRM Basic User/Devices</a:t>
                      </a:r>
                    </a:p>
                  </a:txBody>
                  <a:tcPr marL="50800" marR="50800" marT="50800" marB="50800"/>
                </a:tc>
                <a:tc>
                  <a:txBody>
                    <a:bodyPr/>
                    <a:lstStyle/>
                    <a:p>
                      <a:pPr marL="0" marR="0" fontAlgn="t">
                        <a:spcBef>
                          <a:spcPts val="0"/>
                        </a:spcBef>
                        <a:spcAft>
                          <a:spcPts val="0"/>
                        </a:spcAft>
                      </a:pPr>
                      <a:r>
                        <a:rPr lang="en-US" sz="1100">
                          <a:effectLst/>
                          <a:latin typeface="Segoe UI Semibold" panose="020B0702040204020203" pitchFamily="34" charset="0"/>
                        </a:rPr>
                        <a:t>Dyn365E Plan1 FrmSA EDU Shared Subs VL Qlfd Offer User from CRM Basic</a:t>
                      </a:r>
                    </a:p>
                  </a:txBody>
                  <a:tcPr marL="50800" marR="50800" marT="50800" marB="50800"/>
                </a:tc>
                <a:tc>
                  <a:txBody>
                    <a:bodyPr/>
                    <a:lstStyle/>
                    <a:p>
                      <a:pPr marL="0" marR="0" fontAlgn="t">
                        <a:spcBef>
                          <a:spcPts val="0"/>
                        </a:spcBef>
                        <a:spcAft>
                          <a:spcPts val="0"/>
                        </a:spcAft>
                      </a:pPr>
                      <a:r>
                        <a:rPr lang="en-US" sz="1100" dirty="0">
                          <a:effectLst/>
                          <a:latin typeface="Segoe UI Semibold" panose="020B0702040204020203" pitchFamily="34" charset="0"/>
                        </a:rPr>
                        <a:t>EDC-00002</a:t>
                      </a:r>
                    </a:p>
                  </a:txBody>
                  <a:tcPr marL="50800" marR="50800" marT="50800" marB="50800"/>
                </a:tc>
                <a:extLst>
                  <a:ext uri="{0D108BD9-81ED-4DB2-BD59-A6C34878D82A}">
                    <a16:rowId xmlns:a16="http://schemas.microsoft.com/office/drawing/2014/main" val="941976500"/>
                  </a:ext>
                </a:extLst>
              </a:tr>
              <a:tr h="536003">
                <a:tc>
                  <a:txBody>
                    <a:bodyPr/>
                    <a:lstStyle/>
                    <a:p>
                      <a:pPr marL="0" marR="0" fontAlgn="t">
                        <a:spcBef>
                          <a:spcPts val="0"/>
                        </a:spcBef>
                        <a:spcAft>
                          <a:spcPts val="0"/>
                        </a:spcAft>
                      </a:pPr>
                      <a:r>
                        <a:rPr lang="en-US" sz="1100">
                          <a:effectLst/>
                        </a:rPr>
                        <a:t>Basic CAL</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a:effectLst/>
                        </a:rPr>
                        <a:t>Dynamics 365 for Sales</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a:effectLst/>
                          <a:latin typeface="Segoe UI" panose="020B0502040204020203" pitchFamily="34" charset="0"/>
                        </a:rPr>
                        <a:t>Dyn365 for Sales From SA from CRM Basic User/Devices</a:t>
                      </a:r>
                    </a:p>
                  </a:txBody>
                  <a:tcPr marL="50800" marR="50800" marT="50800" marB="50800"/>
                </a:tc>
                <a:tc>
                  <a:txBody>
                    <a:bodyPr/>
                    <a:lstStyle/>
                    <a:p>
                      <a:pPr marL="0" marR="0" fontAlgn="t">
                        <a:spcBef>
                          <a:spcPts val="0"/>
                        </a:spcBef>
                        <a:spcAft>
                          <a:spcPts val="0"/>
                        </a:spcAft>
                      </a:pPr>
                      <a:r>
                        <a:rPr lang="en-US" sz="1100" dirty="0">
                          <a:effectLst/>
                          <a:latin typeface="+mn-lt"/>
                        </a:rPr>
                        <a:t>Dyn365EForSalesFromSAEDU ShrdSvr ALNG SubsVL MVL Qlfd PerUsr fromCRMBsc</a:t>
                      </a:r>
                    </a:p>
                  </a:txBody>
                  <a:tcPr marL="50800" marR="50800" marT="50800" marB="50800"/>
                </a:tc>
                <a:tc>
                  <a:txBody>
                    <a:bodyPr/>
                    <a:lstStyle/>
                    <a:p>
                      <a:pPr marL="0" marR="0" fontAlgn="t">
                        <a:spcBef>
                          <a:spcPts val="0"/>
                        </a:spcBef>
                        <a:spcAft>
                          <a:spcPts val="0"/>
                        </a:spcAft>
                      </a:pPr>
                      <a:r>
                        <a:rPr lang="en-US" sz="1100" dirty="0">
                          <a:effectLst/>
                          <a:latin typeface="+mn-lt"/>
                        </a:rPr>
                        <a:t>EEL-00001</a:t>
                      </a:r>
                    </a:p>
                  </a:txBody>
                  <a:tcPr marL="50800" marR="50800" marT="50800" marB="50800"/>
                </a:tc>
                <a:extLst>
                  <a:ext uri="{0D108BD9-81ED-4DB2-BD59-A6C34878D82A}">
                    <a16:rowId xmlns:a16="http://schemas.microsoft.com/office/drawing/2014/main" val="4067456036"/>
                  </a:ext>
                </a:extLst>
              </a:tr>
              <a:tr h="504202">
                <a:tc>
                  <a:txBody>
                    <a:bodyPr/>
                    <a:lstStyle/>
                    <a:p>
                      <a:pPr marL="0" marR="0" fontAlgn="t">
                        <a:spcBef>
                          <a:spcPts val="0"/>
                        </a:spcBef>
                        <a:spcAft>
                          <a:spcPts val="0"/>
                        </a:spcAft>
                      </a:pPr>
                      <a:r>
                        <a:rPr lang="en-US" sz="1100">
                          <a:effectLst/>
                        </a:rPr>
                        <a:t>Basic CAL</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a:effectLst/>
                        </a:rPr>
                        <a:t>Dynamics 365 for Customer Service</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a:effectLst/>
                          <a:latin typeface="Segoe UI" panose="020B0502040204020203" pitchFamily="34" charset="0"/>
                        </a:rPr>
                        <a:t>Dyn365 for Customer Service From SA from CRM Basic User/Devices</a:t>
                      </a:r>
                    </a:p>
                  </a:txBody>
                  <a:tcPr marL="50800" marR="50800" marT="50800" marB="50800"/>
                </a:tc>
                <a:tc>
                  <a:txBody>
                    <a:bodyPr/>
                    <a:lstStyle/>
                    <a:p>
                      <a:pPr marL="0" marR="0" fontAlgn="t">
                        <a:spcBef>
                          <a:spcPts val="0"/>
                        </a:spcBef>
                        <a:spcAft>
                          <a:spcPts val="0"/>
                        </a:spcAft>
                      </a:pPr>
                      <a:r>
                        <a:rPr lang="en-US" sz="1100" dirty="0">
                          <a:effectLst/>
                          <a:latin typeface="+mn-lt"/>
                        </a:rPr>
                        <a:t>Dyn365EForCustServFromSAEDU ShrdSvr ALNG SubsVL Qlfd PerUsr fromCRMBsc</a:t>
                      </a:r>
                    </a:p>
                  </a:txBody>
                  <a:tcPr marL="50800" marR="50800" marT="50800" marB="50800"/>
                </a:tc>
                <a:tc>
                  <a:txBody>
                    <a:bodyPr/>
                    <a:lstStyle/>
                    <a:p>
                      <a:pPr marL="0" marR="0" fontAlgn="t">
                        <a:spcBef>
                          <a:spcPts val="0"/>
                        </a:spcBef>
                        <a:spcAft>
                          <a:spcPts val="0"/>
                        </a:spcAft>
                      </a:pPr>
                      <a:r>
                        <a:rPr lang="en-US" sz="1100" dirty="0">
                          <a:effectLst/>
                          <a:latin typeface="+mn-lt"/>
                        </a:rPr>
                        <a:t>EAS-00001</a:t>
                      </a:r>
                    </a:p>
                  </a:txBody>
                  <a:tcPr marL="50800" marR="50800" marT="50800" marB="50800"/>
                </a:tc>
                <a:extLst>
                  <a:ext uri="{0D108BD9-81ED-4DB2-BD59-A6C34878D82A}">
                    <a16:rowId xmlns:a16="http://schemas.microsoft.com/office/drawing/2014/main" val="2913595098"/>
                  </a:ext>
                </a:extLst>
              </a:tr>
              <a:tr h="663886">
                <a:tc>
                  <a:txBody>
                    <a:bodyPr/>
                    <a:lstStyle/>
                    <a:p>
                      <a:pPr marL="0" marR="0" fontAlgn="t">
                        <a:spcBef>
                          <a:spcPts val="0"/>
                        </a:spcBef>
                        <a:spcAft>
                          <a:spcPts val="0"/>
                        </a:spcAft>
                      </a:pPr>
                      <a:r>
                        <a:rPr lang="en-US" sz="1100">
                          <a:effectLst/>
                        </a:rPr>
                        <a:t>Essential CAL</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a:effectLst/>
                        </a:rPr>
                        <a:t>Team Members</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a:effectLst/>
                          <a:latin typeface="Segoe UI" panose="020B0502040204020203" pitchFamily="34" charset="0"/>
                        </a:rPr>
                        <a:t>Dyn365 for Team Members: Price Tier 1 From SA from CRM Essential User/Devices</a:t>
                      </a:r>
                    </a:p>
                  </a:txBody>
                  <a:tcPr marL="50800" marR="50800" marT="50800" marB="50800"/>
                </a:tc>
                <a:tc>
                  <a:txBody>
                    <a:bodyPr/>
                    <a:lstStyle/>
                    <a:p>
                      <a:pPr marL="0" marR="0" fontAlgn="t">
                        <a:spcBef>
                          <a:spcPts val="0"/>
                        </a:spcBef>
                        <a:spcAft>
                          <a:spcPts val="0"/>
                        </a:spcAft>
                      </a:pPr>
                      <a:r>
                        <a:rPr lang="en-US" sz="1100" dirty="0">
                          <a:effectLst/>
                          <a:latin typeface="+mn-lt"/>
                        </a:rPr>
                        <a:t>Dyn365EForTeamMembFromSAEDU ShrdSvr ALNG Qlfd PerUsr fromCRMEssntls</a:t>
                      </a:r>
                    </a:p>
                  </a:txBody>
                  <a:tcPr marL="50800" marR="50800" marT="50800" marB="50800"/>
                </a:tc>
                <a:tc>
                  <a:txBody>
                    <a:bodyPr/>
                    <a:lstStyle/>
                    <a:p>
                      <a:pPr marL="0" marR="0" fontAlgn="t">
                        <a:spcBef>
                          <a:spcPts val="0"/>
                        </a:spcBef>
                        <a:spcAft>
                          <a:spcPts val="0"/>
                        </a:spcAft>
                      </a:pPr>
                      <a:r>
                        <a:rPr lang="en-US" sz="1100" dirty="0">
                          <a:effectLst/>
                          <a:latin typeface="+mn-lt"/>
                        </a:rPr>
                        <a:t>EES-00001</a:t>
                      </a:r>
                    </a:p>
                  </a:txBody>
                  <a:tcPr marL="50800" marR="50800" marT="50800" marB="50800"/>
                </a:tc>
                <a:extLst>
                  <a:ext uri="{0D108BD9-81ED-4DB2-BD59-A6C34878D82A}">
                    <a16:rowId xmlns:a16="http://schemas.microsoft.com/office/drawing/2014/main" val="4278441185"/>
                  </a:ext>
                </a:extLst>
              </a:tr>
            </a:tbl>
          </a:graphicData>
        </a:graphic>
      </p:graphicFrame>
    </p:spTree>
    <p:extLst>
      <p:ext uri="{BB962C8B-B14F-4D97-AF65-F5344CB8AC3E}">
        <p14:creationId xmlns:p14="http://schemas.microsoft.com/office/powerpoint/2010/main" val="1857149661"/>
      </p:ext>
    </p:extLst>
  </p:cSld>
  <p:clrMapOvr>
    <a:masterClrMapping/>
  </p:clrMapOvr>
  <p:transition>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239" y="289512"/>
            <a:ext cx="5883367" cy="651014"/>
          </a:xfrm>
        </p:spPr>
        <p:txBody>
          <a:bodyPr/>
          <a:lstStyle/>
          <a:p>
            <a:r>
              <a:rPr lang="en-US" sz="2000" dirty="0"/>
              <a:t>CRM On-Premises GCC utilizing From SA SKU in VL</a:t>
            </a:r>
            <a:br>
              <a:rPr lang="en-US" sz="2000" dirty="0"/>
            </a:br>
            <a:r>
              <a:rPr lang="en-US" sz="2000" dirty="0"/>
              <a:t>To Dynamics 365  Enterprise Plan 1</a:t>
            </a:r>
          </a:p>
        </p:txBody>
      </p:sp>
      <p:graphicFrame>
        <p:nvGraphicFramePr>
          <p:cNvPr id="7" name="Table 6"/>
          <p:cNvGraphicFramePr>
            <a:graphicFrameLocks noGrp="1"/>
          </p:cNvGraphicFramePr>
          <p:nvPr>
            <p:extLst>
              <p:ext uri="{D42A27DB-BD31-4B8C-83A1-F6EECF244321}">
                <p14:modId xmlns:p14="http://schemas.microsoft.com/office/powerpoint/2010/main" val="1131186478"/>
              </p:ext>
            </p:extLst>
          </p:nvPr>
        </p:nvGraphicFramePr>
        <p:xfrm>
          <a:off x="965673" y="1788010"/>
          <a:ext cx="9902955" cy="3576063"/>
        </p:xfrm>
        <a:graphic>
          <a:graphicData uri="http://schemas.openxmlformats.org/drawingml/2006/table">
            <a:tbl>
              <a:tblPr firstRow="1" bandRow="1">
                <a:tableStyleId>{7DF18680-E054-41AD-8BC1-D1AEF772440D}</a:tableStyleId>
              </a:tblPr>
              <a:tblGrid>
                <a:gridCol w="1826731">
                  <a:extLst>
                    <a:ext uri="{9D8B030D-6E8A-4147-A177-3AD203B41FA5}">
                      <a16:colId xmlns:a16="http://schemas.microsoft.com/office/drawing/2014/main" val="505210117"/>
                    </a:ext>
                  </a:extLst>
                </a:gridCol>
                <a:gridCol w="1702684">
                  <a:extLst>
                    <a:ext uri="{9D8B030D-6E8A-4147-A177-3AD203B41FA5}">
                      <a16:colId xmlns:a16="http://schemas.microsoft.com/office/drawing/2014/main" val="1886461923"/>
                    </a:ext>
                  </a:extLst>
                </a:gridCol>
                <a:gridCol w="2597921">
                  <a:extLst>
                    <a:ext uri="{9D8B030D-6E8A-4147-A177-3AD203B41FA5}">
                      <a16:colId xmlns:a16="http://schemas.microsoft.com/office/drawing/2014/main" val="4284112031"/>
                    </a:ext>
                  </a:extLst>
                </a:gridCol>
                <a:gridCol w="2734655">
                  <a:extLst>
                    <a:ext uri="{9D8B030D-6E8A-4147-A177-3AD203B41FA5}">
                      <a16:colId xmlns:a16="http://schemas.microsoft.com/office/drawing/2014/main" val="2070994110"/>
                    </a:ext>
                  </a:extLst>
                </a:gridCol>
                <a:gridCol w="1040964">
                  <a:extLst>
                    <a:ext uri="{9D8B030D-6E8A-4147-A177-3AD203B41FA5}">
                      <a16:colId xmlns:a16="http://schemas.microsoft.com/office/drawing/2014/main" val="543750142"/>
                    </a:ext>
                  </a:extLst>
                </a:gridCol>
              </a:tblGrid>
              <a:tr h="518879">
                <a:tc>
                  <a:txBody>
                    <a:bodyPr/>
                    <a:lstStyle/>
                    <a:p>
                      <a:pPr marL="0" marR="0" fontAlgn="t">
                        <a:spcBef>
                          <a:spcPts val="0"/>
                        </a:spcBef>
                        <a:spcAft>
                          <a:spcPts val="0"/>
                        </a:spcAft>
                      </a:pPr>
                      <a:r>
                        <a:rPr lang="en-US" sz="1100" dirty="0">
                          <a:effectLst/>
                        </a:rPr>
                        <a:t>Existing User License</a:t>
                      </a:r>
                      <a:endParaRPr lang="en-US" sz="1100" dirty="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a:effectLst/>
                        </a:rPr>
                        <a:t>New User License</a:t>
                      </a:r>
                      <a:endParaRPr lang="en-US" sz="110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a:effectLst/>
                        </a:rPr>
                        <a:t>Offer Description</a:t>
                      </a:r>
                      <a:endParaRPr lang="en-US" sz="110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a:effectLst/>
                        </a:rPr>
                        <a:t>SKU Name</a:t>
                      </a:r>
                      <a:endParaRPr lang="en-US" sz="110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dirty="0">
                          <a:effectLst/>
                          <a:latin typeface="Segoe UI Semibold" panose="020B0702040204020203" pitchFamily="34" charset="0"/>
                        </a:rPr>
                        <a:t>SKU</a:t>
                      </a:r>
                    </a:p>
                  </a:txBody>
                  <a:tcPr marL="50800" marR="50800" marT="50800" marB="50800"/>
                </a:tc>
                <a:extLst>
                  <a:ext uri="{0D108BD9-81ED-4DB2-BD59-A6C34878D82A}">
                    <a16:rowId xmlns:a16="http://schemas.microsoft.com/office/drawing/2014/main" val="1529148321"/>
                  </a:ext>
                </a:extLst>
              </a:tr>
              <a:tr h="663886">
                <a:tc>
                  <a:txBody>
                    <a:bodyPr/>
                    <a:lstStyle/>
                    <a:p>
                      <a:pPr marL="0" marR="0" fontAlgn="t">
                        <a:spcBef>
                          <a:spcPts val="0"/>
                        </a:spcBef>
                        <a:spcAft>
                          <a:spcPts val="0"/>
                        </a:spcAft>
                      </a:pPr>
                      <a:r>
                        <a:rPr lang="en-US" sz="1100" dirty="0">
                          <a:effectLst/>
                        </a:rPr>
                        <a:t>Professional CAL</a:t>
                      </a:r>
                      <a:endParaRPr lang="en-US" sz="1100" dirty="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Dynamics 365 for Enterprise Plan 1</a:t>
                      </a:r>
                    </a:p>
                  </a:txBody>
                  <a:tcPr marL="50800" marR="50800" marT="50800" marB="50800"/>
                </a:tc>
                <a:tc>
                  <a:txBody>
                    <a:bodyPr/>
                    <a:lstStyle/>
                    <a:p>
                      <a:pPr marL="0" marR="0" fontAlgn="t">
                        <a:spcBef>
                          <a:spcPts val="0"/>
                        </a:spcBef>
                        <a:spcAft>
                          <a:spcPts val="0"/>
                        </a:spcAft>
                      </a:pPr>
                      <a:r>
                        <a:rPr lang="en-US" sz="1100">
                          <a:effectLst/>
                          <a:latin typeface="Segoe UI Semibold" panose="020B0702040204020203" pitchFamily="34" charset="0"/>
                        </a:rPr>
                        <a:t>Dyn365 Enterprise edition Plan 1 From SA from CRM Pro User/Devices</a:t>
                      </a:r>
                    </a:p>
                  </a:txBody>
                  <a:tcPr marL="50800" marR="50800" marT="50800" marB="50800"/>
                </a:tc>
                <a:tc>
                  <a:txBody>
                    <a:bodyPr/>
                    <a:lstStyle/>
                    <a:p>
                      <a:pPr marL="0" marR="0" fontAlgn="t">
                        <a:spcBef>
                          <a:spcPts val="0"/>
                        </a:spcBef>
                        <a:spcAft>
                          <a:spcPts val="0"/>
                        </a:spcAft>
                      </a:pPr>
                      <a:r>
                        <a:rPr lang="en-US" sz="1100">
                          <a:effectLst/>
                          <a:latin typeface="Segoe UI Semibold" panose="020B0702040204020203" pitchFamily="34" charset="0"/>
                        </a:rPr>
                        <a:t>Dyn365E Plan1 FrmSA GOV Shared Subs VL MVL Qlfd Offer User from CRM Pro</a:t>
                      </a:r>
                    </a:p>
                  </a:txBody>
                  <a:tcPr marL="50800" marR="50800" marT="50800" marB="50800"/>
                </a:tc>
                <a:tc>
                  <a:txBody>
                    <a:bodyPr/>
                    <a:lstStyle/>
                    <a:p>
                      <a:pPr marL="0" marR="0" fontAlgn="t">
                        <a:spcBef>
                          <a:spcPts val="0"/>
                        </a:spcBef>
                        <a:spcAft>
                          <a:spcPts val="0"/>
                        </a:spcAft>
                      </a:pPr>
                      <a:r>
                        <a:rPr lang="en-US" sz="1100" dirty="0">
                          <a:effectLst/>
                          <a:latin typeface="Segoe UI Semibold" panose="020B0702040204020203" pitchFamily="34" charset="0"/>
                        </a:rPr>
                        <a:t>EDH-00001</a:t>
                      </a:r>
                    </a:p>
                  </a:txBody>
                  <a:tcPr marL="50800" marR="50800" marT="50800" marB="50800"/>
                </a:tc>
                <a:extLst>
                  <a:ext uri="{0D108BD9-81ED-4DB2-BD59-A6C34878D82A}">
                    <a16:rowId xmlns:a16="http://schemas.microsoft.com/office/drawing/2014/main" val="466339008"/>
                  </a:ext>
                </a:extLst>
              </a:tr>
              <a:tr h="519753">
                <a:tc>
                  <a:txBody>
                    <a:bodyPr/>
                    <a:lstStyle/>
                    <a:p>
                      <a:pPr marL="0" marR="0" fontAlgn="t">
                        <a:spcBef>
                          <a:spcPts val="0"/>
                        </a:spcBef>
                        <a:spcAft>
                          <a:spcPts val="0"/>
                        </a:spcAft>
                      </a:pPr>
                      <a:r>
                        <a:rPr lang="en-US" sz="1100" dirty="0">
                          <a:effectLst/>
                        </a:rPr>
                        <a:t>Basic CAL</a:t>
                      </a:r>
                      <a:endParaRPr lang="en-US" sz="1100" dirty="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Dynamics 365 for Enterprise Plan 1</a:t>
                      </a:r>
                    </a:p>
                  </a:txBody>
                  <a:tcPr marL="50800" marR="50800" marT="50800" marB="50800"/>
                </a:tc>
                <a:tc>
                  <a:txBody>
                    <a:bodyPr/>
                    <a:lstStyle/>
                    <a:p>
                      <a:pPr marL="0" marR="0" fontAlgn="t">
                        <a:spcBef>
                          <a:spcPts val="0"/>
                        </a:spcBef>
                        <a:spcAft>
                          <a:spcPts val="0"/>
                        </a:spcAft>
                      </a:pPr>
                      <a:r>
                        <a:rPr lang="en-US" sz="1100">
                          <a:effectLst/>
                          <a:latin typeface="Segoe UI Semibold" panose="020B0702040204020203" pitchFamily="34" charset="0"/>
                        </a:rPr>
                        <a:t>Dyn365 Enterprise edition Plan 1 From SA from CRM Basic User/Devices</a:t>
                      </a:r>
                    </a:p>
                  </a:txBody>
                  <a:tcPr marL="50800" marR="50800" marT="50800" marB="50800"/>
                </a:tc>
                <a:tc>
                  <a:txBody>
                    <a:bodyPr/>
                    <a:lstStyle/>
                    <a:p>
                      <a:pPr marL="0" marR="0" fontAlgn="t">
                        <a:spcBef>
                          <a:spcPts val="0"/>
                        </a:spcBef>
                        <a:spcAft>
                          <a:spcPts val="0"/>
                        </a:spcAft>
                      </a:pPr>
                      <a:r>
                        <a:rPr lang="en-US" sz="1100">
                          <a:effectLst/>
                          <a:latin typeface="Segoe UI Semibold" panose="020B0702040204020203" pitchFamily="34" charset="0"/>
                        </a:rPr>
                        <a:t>Dyn365E Plan1 FrmSA GOV Shared Subs VL Qlfd Offer User from CRM Basic</a:t>
                      </a:r>
                    </a:p>
                  </a:txBody>
                  <a:tcPr marL="50800" marR="50800" marT="50800" marB="50800"/>
                </a:tc>
                <a:tc>
                  <a:txBody>
                    <a:bodyPr/>
                    <a:lstStyle/>
                    <a:p>
                      <a:pPr marL="0" marR="0" fontAlgn="t">
                        <a:spcBef>
                          <a:spcPts val="0"/>
                        </a:spcBef>
                        <a:spcAft>
                          <a:spcPts val="0"/>
                        </a:spcAft>
                      </a:pPr>
                      <a:r>
                        <a:rPr lang="en-US" sz="1100" dirty="0">
                          <a:effectLst/>
                          <a:latin typeface="Segoe UI Semibold" panose="020B0702040204020203" pitchFamily="34" charset="0"/>
                        </a:rPr>
                        <a:t>EDH-00002</a:t>
                      </a:r>
                    </a:p>
                  </a:txBody>
                  <a:tcPr marL="50800" marR="50800" marT="50800" marB="50800"/>
                </a:tc>
                <a:extLst>
                  <a:ext uri="{0D108BD9-81ED-4DB2-BD59-A6C34878D82A}">
                    <a16:rowId xmlns:a16="http://schemas.microsoft.com/office/drawing/2014/main" val="941976500"/>
                  </a:ext>
                </a:extLst>
              </a:tr>
              <a:tr h="663886">
                <a:tc>
                  <a:txBody>
                    <a:bodyPr/>
                    <a:lstStyle/>
                    <a:p>
                      <a:pPr marL="0" marR="0" fontAlgn="t">
                        <a:spcBef>
                          <a:spcPts val="0"/>
                        </a:spcBef>
                        <a:spcAft>
                          <a:spcPts val="0"/>
                        </a:spcAft>
                      </a:pPr>
                      <a:r>
                        <a:rPr lang="en-US" sz="1100">
                          <a:effectLst/>
                        </a:rPr>
                        <a:t>Basic CAL</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a:effectLst/>
                        </a:rPr>
                        <a:t>Dynamics 365 for Sales</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a:effectLst/>
                          <a:latin typeface="Segoe UI" panose="020B0502040204020203" pitchFamily="34" charset="0"/>
                        </a:rPr>
                        <a:t>Dyn365 for Sales From SA from CRM Basic User/Devices</a:t>
                      </a:r>
                    </a:p>
                  </a:txBody>
                  <a:tcPr marL="50800" marR="50800" marT="50800" marB="50800"/>
                </a:tc>
                <a:tc>
                  <a:txBody>
                    <a:bodyPr/>
                    <a:lstStyle/>
                    <a:p>
                      <a:pPr marL="0" marR="0" fontAlgn="t">
                        <a:spcBef>
                          <a:spcPts val="0"/>
                        </a:spcBef>
                        <a:spcAft>
                          <a:spcPts val="0"/>
                        </a:spcAft>
                      </a:pPr>
                      <a:r>
                        <a:rPr lang="en-US" sz="1100" dirty="0">
                          <a:effectLst/>
                          <a:latin typeface="Segoe UI" panose="020B0502040204020203" pitchFamily="34" charset="0"/>
                        </a:rPr>
                        <a:t>Dyn365EForSalesFromSAGOV ShrdSvr ALNG SubsVL MVL Qlfd PerUsr fromCRMBsc</a:t>
                      </a:r>
                    </a:p>
                  </a:txBody>
                  <a:tcPr marL="50800" marR="50800" marT="50800" marB="50800"/>
                </a:tc>
                <a:tc>
                  <a:txBody>
                    <a:bodyPr/>
                    <a:lstStyle/>
                    <a:p>
                      <a:pPr marL="0" marR="0" fontAlgn="t">
                        <a:spcBef>
                          <a:spcPts val="0"/>
                        </a:spcBef>
                        <a:spcAft>
                          <a:spcPts val="0"/>
                        </a:spcAft>
                      </a:pPr>
                      <a:r>
                        <a:rPr lang="en-US" sz="1100" dirty="0">
                          <a:effectLst/>
                          <a:latin typeface="Segoe UI" panose="020B0502040204020203" pitchFamily="34" charset="0"/>
                        </a:rPr>
                        <a:t>EEN-00001</a:t>
                      </a:r>
                    </a:p>
                  </a:txBody>
                  <a:tcPr marL="50800" marR="50800" marT="50800" marB="50800"/>
                </a:tc>
                <a:extLst>
                  <a:ext uri="{0D108BD9-81ED-4DB2-BD59-A6C34878D82A}">
                    <a16:rowId xmlns:a16="http://schemas.microsoft.com/office/drawing/2014/main" val="4067456036"/>
                  </a:ext>
                </a:extLst>
              </a:tr>
              <a:tr h="545773">
                <a:tc>
                  <a:txBody>
                    <a:bodyPr/>
                    <a:lstStyle/>
                    <a:p>
                      <a:pPr marL="0" marR="0" fontAlgn="t">
                        <a:spcBef>
                          <a:spcPts val="0"/>
                        </a:spcBef>
                        <a:spcAft>
                          <a:spcPts val="0"/>
                        </a:spcAft>
                      </a:pPr>
                      <a:r>
                        <a:rPr lang="en-US" sz="1100">
                          <a:effectLst/>
                        </a:rPr>
                        <a:t>Basic CAL</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a:effectLst/>
                        </a:rPr>
                        <a:t>Dynamics 365 for Customer Service</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a:effectLst/>
                          <a:latin typeface="Segoe UI" panose="020B0502040204020203" pitchFamily="34" charset="0"/>
                        </a:rPr>
                        <a:t>Dyn365 for Customer Service From SA from CRM Basic User/Devices</a:t>
                      </a:r>
                    </a:p>
                  </a:txBody>
                  <a:tcPr marL="50800" marR="50800" marT="50800" marB="50800"/>
                </a:tc>
                <a:tc>
                  <a:txBody>
                    <a:bodyPr/>
                    <a:lstStyle/>
                    <a:p>
                      <a:pPr marL="0" marR="0" fontAlgn="t">
                        <a:spcBef>
                          <a:spcPts val="0"/>
                        </a:spcBef>
                        <a:spcAft>
                          <a:spcPts val="0"/>
                        </a:spcAft>
                      </a:pPr>
                      <a:r>
                        <a:rPr lang="en-US" sz="1100" dirty="0">
                          <a:effectLst/>
                          <a:latin typeface="Segoe UI" panose="020B0502040204020203" pitchFamily="34" charset="0"/>
                        </a:rPr>
                        <a:t>Dyn365EForCustServFromSAGOV ShrdSvr ALNG SubsVL Qlfd PerUsr fromCRMBsc</a:t>
                      </a:r>
                    </a:p>
                  </a:txBody>
                  <a:tcPr marL="50800" marR="50800" marT="50800" marB="50800"/>
                </a:tc>
                <a:tc>
                  <a:txBody>
                    <a:bodyPr/>
                    <a:lstStyle/>
                    <a:p>
                      <a:pPr marL="0" marR="0" fontAlgn="t">
                        <a:spcBef>
                          <a:spcPts val="0"/>
                        </a:spcBef>
                        <a:spcAft>
                          <a:spcPts val="0"/>
                        </a:spcAft>
                      </a:pPr>
                      <a:r>
                        <a:rPr lang="en-US" sz="1100" dirty="0">
                          <a:effectLst/>
                          <a:latin typeface="Segoe UI" panose="020B0502040204020203" pitchFamily="34" charset="0"/>
                        </a:rPr>
                        <a:t>EAX-00001</a:t>
                      </a:r>
                    </a:p>
                  </a:txBody>
                  <a:tcPr marL="50800" marR="50800" marT="50800" marB="50800"/>
                </a:tc>
                <a:extLst>
                  <a:ext uri="{0D108BD9-81ED-4DB2-BD59-A6C34878D82A}">
                    <a16:rowId xmlns:a16="http://schemas.microsoft.com/office/drawing/2014/main" val="2913595098"/>
                  </a:ext>
                </a:extLst>
              </a:tr>
              <a:tr h="663886">
                <a:tc>
                  <a:txBody>
                    <a:bodyPr/>
                    <a:lstStyle/>
                    <a:p>
                      <a:pPr marL="0" marR="0" fontAlgn="t">
                        <a:spcBef>
                          <a:spcPts val="0"/>
                        </a:spcBef>
                        <a:spcAft>
                          <a:spcPts val="0"/>
                        </a:spcAft>
                      </a:pPr>
                      <a:r>
                        <a:rPr lang="en-US" sz="1100" dirty="0">
                          <a:effectLst/>
                        </a:rPr>
                        <a:t>Essential CAL</a:t>
                      </a:r>
                      <a:endParaRPr lang="en-US" sz="1100" dirty="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a:effectLst/>
                        </a:rPr>
                        <a:t>Team Members</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a:effectLst/>
                          <a:latin typeface="Segoe UI" panose="020B0502040204020203" pitchFamily="34" charset="0"/>
                        </a:rPr>
                        <a:t>Dyn365 for Team Members: Price Tier 1 From SA from CRM Essential User/Devices</a:t>
                      </a:r>
                    </a:p>
                  </a:txBody>
                  <a:tcPr marL="50800" marR="50800" marT="50800" marB="50800"/>
                </a:tc>
                <a:tc>
                  <a:txBody>
                    <a:bodyPr/>
                    <a:lstStyle/>
                    <a:p>
                      <a:pPr marL="0" marR="0" fontAlgn="t">
                        <a:spcBef>
                          <a:spcPts val="0"/>
                        </a:spcBef>
                        <a:spcAft>
                          <a:spcPts val="0"/>
                        </a:spcAft>
                      </a:pPr>
                      <a:r>
                        <a:rPr lang="en-US" sz="1100" dirty="0">
                          <a:effectLst/>
                          <a:latin typeface="Segoe UI" panose="020B0502040204020203" pitchFamily="34" charset="0"/>
                        </a:rPr>
                        <a:t>Dyn365EForTeamMembFromSAGOV ShrdSvr ALNG Qlfd PerUsr fromCRMEssntls</a:t>
                      </a:r>
                    </a:p>
                  </a:txBody>
                  <a:tcPr marL="50800" marR="50800" marT="50800" marB="50800"/>
                </a:tc>
                <a:tc>
                  <a:txBody>
                    <a:bodyPr/>
                    <a:lstStyle/>
                    <a:p>
                      <a:pPr marL="0" marR="0" fontAlgn="t">
                        <a:spcBef>
                          <a:spcPts val="0"/>
                        </a:spcBef>
                        <a:spcAft>
                          <a:spcPts val="0"/>
                        </a:spcAft>
                      </a:pPr>
                      <a:r>
                        <a:rPr lang="en-US" sz="1100" dirty="0">
                          <a:effectLst/>
                          <a:latin typeface="Segoe UI" panose="020B0502040204020203" pitchFamily="34" charset="0"/>
                        </a:rPr>
                        <a:t>EEU-00001</a:t>
                      </a:r>
                    </a:p>
                  </a:txBody>
                  <a:tcPr marL="50800" marR="50800" marT="50800" marB="50800"/>
                </a:tc>
                <a:extLst>
                  <a:ext uri="{0D108BD9-81ED-4DB2-BD59-A6C34878D82A}">
                    <a16:rowId xmlns:a16="http://schemas.microsoft.com/office/drawing/2014/main" val="4278441185"/>
                  </a:ext>
                </a:extLst>
              </a:tr>
            </a:tbl>
          </a:graphicData>
        </a:graphic>
      </p:graphicFrame>
    </p:spTree>
    <p:extLst>
      <p:ext uri="{BB962C8B-B14F-4D97-AF65-F5344CB8AC3E}">
        <p14:creationId xmlns:p14="http://schemas.microsoft.com/office/powerpoint/2010/main" val="1001549722"/>
      </p:ext>
    </p:extLst>
  </p:cSld>
  <p:clrMapOvr>
    <a:masterClrMapping/>
  </p:clrMapOvr>
  <p:transition>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239" y="289512"/>
            <a:ext cx="6105435" cy="690202"/>
          </a:xfrm>
        </p:spPr>
        <p:txBody>
          <a:bodyPr/>
          <a:lstStyle/>
          <a:p>
            <a:r>
              <a:rPr lang="en-US" sz="2000" dirty="0"/>
              <a:t>CRM On-Premises GOVCON utilizing From SA SKU in VL</a:t>
            </a:r>
            <a:br>
              <a:rPr lang="en-US" sz="2000" dirty="0"/>
            </a:br>
            <a:r>
              <a:rPr lang="en-US" sz="2000" dirty="0"/>
              <a:t>To Dynamics 365  Enterprise Plan 1</a:t>
            </a:r>
          </a:p>
        </p:txBody>
      </p:sp>
      <p:graphicFrame>
        <p:nvGraphicFramePr>
          <p:cNvPr id="7" name="Table 6"/>
          <p:cNvGraphicFramePr>
            <a:graphicFrameLocks noGrp="1"/>
          </p:cNvGraphicFramePr>
          <p:nvPr>
            <p:extLst>
              <p:ext uri="{D42A27DB-BD31-4B8C-83A1-F6EECF244321}">
                <p14:modId xmlns:p14="http://schemas.microsoft.com/office/powerpoint/2010/main" val="2544683355"/>
              </p:ext>
            </p:extLst>
          </p:nvPr>
        </p:nvGraphicFramePr>
        <p:xfrm>
          <a:off x="965673" y="1657384"/>
          <a:ext cx="9902955" cy="3305037"/>
        </p:xfrm>
        <a:graphic>
          <a:graphicData uri="http://schemas.openxmlformats.org/drawingml/2006/table">
            <a:tbl>
              <a:tblPr firstRow="1" bandRow="1">
                <a:tableStyleId>{7DF18680-E054-41AD-8BC1-D1AEF772440D}</a:tableStyleId>
              </a:tblPr>
              <a:tblGrid>
                <a:gridCol w="1826731">
                  <a:extLst>
                    <a:ext uri="{9D8B030D-6E8A-4147-A177-3AD203B41FA5}">
                      <a16:colId xmlns:a16="http://schemas.microsoft.com/office/drawing/2014/main" val="505210117"/>
                    </a:ext>
                  </a:extLst>
                </a:gridCol>
                <a:gridCol w="1753959">
                  <a:extLst>
                    <a:ext uri="{9D8B030D-6E8A-4147-A177-3AD203B41FA5}">
                      <a16:colId xmlns:a16="http://schemas.microsoft.com/office/drawing/2014/main" val="1886461923"/>
                    </a:ext>
                  </a:extLst>
                </a:gridCol>
                <a:gridCol w="2538101">
                  <a:extLst>
                    <a:ext uri="{9D8B030D-6E8A-4147-A177-3AD203B41FA5}">
                      <a16:colId xmlns:a16="http://schemas.microsoft.com/office/drawing/2014/main" val="4284112031"/>
                    </a:ext>
                  </a:extLst>
                </a:gridCol>
                <a:gridCol w="2845749">
                  <a:extLst>
                    <a:ext uri="{9D8B030D-6E8A-4147-A177-3AD203B41FA5}">
                      <a16:colId xmlns:a16="http://schemas.microsoft.com/office/drawing/2014/main" val="2070994110"/>
                    </a:ext>
                  </a:extLst>
                </a:gridCol>
                <a:gridCol w="938415">
                  <a:extLst>
                    <a:ext uri="{9D8B030D-6E8A-4147-A177-3AD203B41FA5}">
                      <a16:colId xmlns:a16="http://schemas.microsoft.com/office/drawing/2014/main" val="3674988944"/>
                    </a:ext>
                  </a:extLst>
                </a:gridCol>
              </a:tblGrid>
              <a:tr h="518879">
                <a:tc>
                  <a:txBody>
                    <a:bodyPr/>
                    <a:lstStyle/>
                    <a:p>
                      <a:pPr marL="0" marR="0" fontAlgn="t">
                        <a:spcBef>
                          <a:spcPts val="0"/>
                        </a:spcBef>
                        <a:spcAft>
                          <a:spcPts val="0"/>
                        </a:spcAft>
                      </a:pPr>
                      <a:r>
                        <a:rPr lang="en-US" sz="1100" dirty="0">
                          <a:effectLst/>
                        </a:rPr>
                        <a:t>Existing User License</a:t>
                      </a:r>
                      <a:endParaRPr lang="en-US" sz="1100" dirty="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a:effectLst/>
                        </a:rPr>
                        <a:t>New User License</a:t>
                      </a:r>
                      <a:endParaRPr lang="en-US" sz="110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dirty="0">
                          <a:effectLst/>
                        </a:rPr>
                        <a:t>Offer Description</a:t>
                      </a:r>
                      <a:endParaRPr lang="en-US" sz="1100" dirty="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a:effectLst/>
                        </a:rPr>
                        <a:t>SKU Name</a:t>
                      </a:r>
                      <a:endParaRPr lang="en-US" sz="110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dirty="0">
                          <a:effectLst/>
                          <a:latin typeface="Segoe UI Semibold" panose="020B0702040204020203" pitchFamily="34" charset="0"/>
                        </a:rPr>
                        <a:t>SKU</a:t>
                      </a:r>
                    </a:p>
                  </a:txBody>
                  <a:tcPr marL="50800" marR="50800" marT="50800" marB="50800"/>
                </a:tc>
                <a:extLst>
                  <a:ext uri="{0D108BD9-81ED-4DB2-BD59-A6C34878D82A}">
                    <a16:rowId xmlns:a16="http://schemas.microsoft.com/office/drawing/2014/main" val="1529148321"/>
                  </a:ext>
                </a:extLst>
              </a:tr>
              <a:tr h="541300">
                <a:tc>
                  <a:txBody>
                    <a:bodyPr/>
                    <a:lstStyle/>
                    <a:p>
                      <a:pPr marL="0" marR="0" fontAlgn="t">
                        <a:spcBef>
                          <a:spcPts val="0"/>
                        </a:spcBef>
                        <a:spcAft>
                          <a:spcPts val="0"/>
                        </a:spcAft>
                      </a:pPr>
                      <a:r>
                        <a:rPr lang="en-US" sz="1100" dirty="0">
                          <a:effectLst/>
                        </a:rPr>
                        <a:t>Professional CAL</a:t>
                      </a:r>
                      <a:endParaRPr lang="en-US" sz="1100" dirty="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Dynamics 365 for Enterprise Plan 1</a:t>
                      </a:r>
                    </a:p>
                  </a:txBody>
                  <a:tcPr marL="50800" marR="50800" marT="50800" marB="50800"/>
                </a:tc>
                <a:tc>
                  <a:txBody>
                    <a:bodyPr/>
                    <a:lstStyle/>
                    <a:p>
                      <a:pPr marL="0" marR="0" fontAlgn="t">
                        <a:spcBef>
                          <a:spcPts val="0"/>
                        </a:spcBef>
                        <a:spcAft>
                          <a:spcPts val="0"/>
                        </a:spcAft>
                      </a:pPr>
                      <a:r>
                        <a:rPr lang="en-US" sz="1100">
                          <a:effectLst/>
                          <a:latin typeface="Segoe UI Semibold" panose="020B0702040204020203" pitchFamily="34" charset="0"/>
                        </a:rPr>
                        <a:t>Dyn365 Enterprise edition Plan 1 From SA from CRM Pro User/Devices</a:t>
                      </a:r>
                    </a:p>
                  </a:txBody>
                  <a:tcPr marL="50800" marR="50800" marT="50800" marB="50800"/>
                </a:tc>
                <a:tc>
                  <a:txBody>
                    <a:bodyPr/>
                    <a:lstStyle/>
                    <a:p>
                      <a:pPr marL="0" marR="0" fontAlgn="t">
                        <a:spcBef>
                          <a:spcPts val="0"/>
                        </a:spcBef>
                        <a:spcAft>
                          <a:spcPts val="0"/>
                        </a:spcAft>
                      </a:pPr>
                      <a:r>
                        <a:rPr lang="en-US" sz="1100" dirty="0">
                          <a:effectLst/>
                          <a:latin typeface="Segoe UI Semibold" panose="020B0702040204020203" pitchFamily="34" charset="0"/>
                        </a:rPr>
                        <a:t>Dyn365E Plan1 </a:t>
                      </a:r>
                      <a:r>
                        <a:rPr lang="en-US" sz="1100" dirty="0" err="1">
                          <a:effectLst/>
                          <a:latin typeface="Segoe UI Semibold" panose="020B0702040204020203" pitchFamily="34" charset="0"/>
                        </a:rPr>
                        <a:t>FrmSAGOVCON</a:t>
                      </a:r>
                      <a:r>
                        <a:rPr lang="en-US" sz="1100" dirty="0">
                          <a:effectLst/>
                          <a:latin typeface="Segoe UI Semibold" panose="020B0702040204020203" pitchFamily="34" charset="0"/>
                        </a:rPr>
                        <a:t> Shared Subs VL </a:t>
                      </a:r>
                      <a:r>
                        <a:rPr lang="en-US" sz="1100" dirty="0" err="1">
                          <a:effectLst/>
                          <a:latin typeface="Segoe UI Semibold" panose="020B0702040204020203" pitchFamily="34" charset="0"/>
                        </a:rPr>
                        <a:t>Qlfd</a:t>
                      </a:r>
                      <a:r>
                        <a:rPr lang="en-US" sz="1100" dirty="0">
                          <a:effectLst/>
                          <a:latin typeface="Segoe UI Semibold" panose="020B0702040204020203" pitchFamily="34" charset="0"/>
                        </a:rPr>
                        <a:t> Offer User from CRM Pro</a:t>
                      </a:r>
                    </a:p>
                  </a:txBody>
                  <a:tcPr marL="50800" marR="50800" marT="50800" marB="50800"/>
                </a:tc>
                <a:tc>
                  <a:txBody>
                    <a:bodyPr/>
                    <a:lstStyle/>
                    <a:p>
                      <a:pPr marL="0" marR="0" fontAlgn="t">
                        <a:spcBef>
                          <a:spcPts val="0"/>
                        </a:spcBef>
                        <a:spcAft>
                          <a:spcPts val="0"/>
                        </a:spcAft>
                      </a:pPr>
                      <a:r>
                        <a:rPr lang="en-US" sz="1100" dirty="0">
                          <a:effectLst/>
                          <a:latin typeface="Segoe UI Semibold" panose="020B0702040204020203" pitchFamily="34" charset="0"/>
                        </a:rPr>
                        <a:t>EDG-00001</a:t>
                      </a:r>
                    </a:p>
                  </a:txBody>
                  <a:tcPr marL="50800" marR="50800" marT="50800" marB="50800"/>
                </a:tc>
                <a:extLst>
                  <a:ext uri="{0D108BD9-81ED-4DB2-BD59-A6C34878D82A}">
                    <a16:rowId xmlns:a16="http://schemas.microsoft.com/office/drawing/2014/main" val="466339008"/>
                  </a:ext>
                </a:extLst>
              </a:tr>
              <a:tr h="519753">
                <a:tc>
                  <a:txBody>
                    <a:bodyPr/>
                    <a:lstStyle/>
                    <a:p>
                      <a:pPr marL="0" marR="0" fontAlgn="t">
                        <a:spcBef>
                          <a:spcPts val="0"/>
                        </a:spcBef>
                        <a:spcAft>
                          <a:spcPts val="0"/>
                        </a:spcAft>
                      </a:pPr>
                      <a:r>
                        <a:rPr lang="en-US" sz="1100" dirty="0">
                          <a:effectLst/>
                        </a:rPr>
                        <a:t>Basic CAL</a:t>
                      </a:r>
                      <a:endParaRPr lang="en-US" sz="1100" dirty="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Dynamics 365 for Enterprise Plan 1</a:t>
                      </a:r>
                    </a:p>
                  </a:txBody>
                  <a:tcPr marL="50800" marR="50800" marT="50800" marB="50800"/>
                </a:tc>
                <a:tc>
                  <a:txBody>
                    <a:bodyPr/>
                    <a:lstStyle/>
                    <a:p>
                      <a:pPr marL="0" marR="0" fontAlgn="t">
                        <a:spcBef>
                          <a:spcPts val="0"/>
                        </a:spcBef>
                        <a:spcAft>
                          <a:spcPts val="0"/>
                        </a:spcAft>
                      </a:pPr>
                      <a:r>
                        <a:rPr lang="en-US" sz="1100" dirty="0">
                          <a:effectLst/>
                          <a:latin typeface="Segoe UI Semibold" panose="020B0702040204020203" pitchFamily="34" charset="0"/>
                        </a:rPr>
                        <a:t>Dyn365 Enterprise edition Plan 1 From SA from CRM Basic User/Devices</a:t>
                      </a:r>
                    </a:p>
                  </a:txBody>
                  <a:tcPr marL="50800" marR="50800" marT="50800" marB="50800"/>
                </a:tc>
                <a:tc>
                  <a:txBody>
                    <a:bodyPr/>
                    <a:lstStyle/>
                    <a:p>
                      <a:pPr marL="0" marR="0" fontAlgn="t">
                        <a:spcBef>
                          <a:spcPts val="0"/>
                        </a:spcBef>
                        <a:spcAft>
                          <a:spcPts val="0"/>
                        </a:spcAft>
                      </a:pPr>
                      <a:r>
                        <a:rPr lang="en-US" sz="1100">
                          <a:effectLst/>
                          <a:latin typeface="Segoe UI Semibold" panose="020B0702040204020203" pitchFamily="34" charset="0"/>
                        </a:rPr>
                        <a:t>Dyn365E Plan1 FrmSAGOVCON Shared Subs VL Qlfd Offer User from CRM Basic</a:t>
                      </a:r>
                    </a:p>
                  </a:txBody>
                  <a:tcPr marL="50800" marR="50800" marT="50800" marB="50800"/>
                </a:tc>
                <a:tc>
                  <a:txBody>
                    <a:bodyPr/>
                    <a:lstStyle/>
                    <a:p>
                      <a:pPr marL="0" marR="0" fontAlgn="t">
                        <a:spcBef>
                          <a:spcPts val="0"/>
                        </a:spcBef>
                        <a:spcAft>
                          <a:spcPts val="0"/>
                        </a:spcAft>
                      </a:pPr>
                      <a:r>
                        <a:rPr lang="en-US" sz="1100" dirty="0">
                          <a:effectLst/>
                          <a:latin typeface="Segoe UI Semibold" panose="020B0702040204020203" pitchFamily="34" charset="0"/>
                        </a:rPr>
                        <a:t>EDG-00002</a:t>
                      </a:r>
                    </a:p>
                  </a:txBody>
                  <a:tcPr marL="50800" marR="50800" marT="50800" marB="50800"/>
                </a:tc>
                <a:extLst>
                  <a:ext uri="{0D108BD9-81ED-4DB2-BD59-A6C34878D82A}">
                    <a16:rowId xmlns:a16="http://schemas.microsoft.com/office/drawing/2014/main" val="941976500"/>
                  </a:ext>
                </a:extLst>
              </a:tr>
              <a:tr h="531379">
                <a:tc>
                  <a:txBody>
                    <a:bodyPr/>
                    <a:lstStyle/>
                    <a:p>
                      <a:pPr marL="0" marR="0" fontAlgn="t">
                        <a:spcBef>
                          <a:spcPts val="0"/>
                        </a:spcBef>
                        <a:spcAft>
                          <a:spcPts val="0"/>
                        </a:spcAft>
                      </a:pPr>
                      <a:r>
                        <a:rPr lang="en-US" sz="1100">
                          <a:effectLst/>
                        </a:rPr>
                        <a:t>Basic CAL</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a:effectLst/>
                        </a:rPr>
                        <a:t>Dynamics 365 for Sales</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dirty="0">
                          <a:effectLst/>
                          <a:latin typeface="Segoe UI" panose="020B0502040204020203" pitchFamily="34" charset="0"/>
                        </a:rPr>
                        <a:t>Dyn365 for Sales From SA from CRM Basic User/Devices</a:t>
                      </a:r>
                    </a:p>
                  </a:txBody>
                  <a:tcPr marL="50800" marR="50800" marT="50800" marB="50800"/>
                </a:tc>
                <a:tc>
                  <a:txBody>
                    <a:bodyPr/>
                    <a:lstStyle/>
                    <a:p>
                      <a:pPr marL="0" marR="0" fontAlgn="t">
                        <a:spcBef>
                          <a:spcPts val="0"/>
                        </a:spcBef>
                        <a:spcAft>
                          <a:spcPts val="0"/>
                        </a:spcAft>
                      </a:pPr>
                      <a:r>
                        <a:rPr lang="en-US" sz="1100" dirty="0">
                          <a:effectLst/>
                          <a:latin typeface="Segoe UI" panose="020B0502040204020203" pitchFamily="34" charset="0"/>
                        </a:rPr>
                        <a:t>Dyn365EForSalesFromSAGOVCON ShrdSvr ALNG SubsVL Qlfd PerUsr fromCRMBsc</a:t>
                      </a:r>
                    </a:p>
                  </a:txBody>
                  <a:tcPr marL="50800" marR="50800" marT="50800" marB="50800"/>
                </a:tc>
                <a:tc>
                  <a:txBody>
                    <a:bodyPr/>
                    <a:lstStyle/>
                    <a:p>
                      <a:pPr marL="0" marR="0" fontAlgn="t">
                        <a:spcBef>
                          <a:spcPts val="0"/>
                        </a:spcBef>
                        <a:spcAft>
                          <a:spcPts val="0"/>
                        </a:spcAft>
                      </a:pPr>
                      <a:r>
                        <a:rPr lang="en-US" sz="1100" dirty="0">
                          <a:effectLst/>
                          <a:latin typeface="Segoe UI" panose="020B0502040204020203" pitchFamily="34" charset="0"/>
                        </a:rPr>
                        <a:t>EEM-00001</a:t>
                      </a:r>
                    </a:p>
                  </a:txBody>
                  <a:tcPr marL="50800" marR="50800" marT="50800" marB="50800"/>
                </a:tc>
                <a:extLst>
                  <a:ext uri="{0D108BD9-81ED-4DB2-BD59-A6C34878D82A}">
                    <a16:rowId xmlns:a16="http://schemas.microsoft.com/office/drawing/2014/main" val="4067456036"/>
                  </a:ext>
                </a:extLst>
              </a:tr>
              <a:tr h="529840">
                <a:tc>
                  <a:txBody>
                    <a:bodyPr/>
                    <a:lstStyle/>
                    <a:p>
                      <a:pPr marL="0" marR="0" fontAlgn="t">
                        <a:spcBef>
                          <a:spcPts val="0"/>
                        </a:spcBef>
                        <a:spcAft>
                          <a:spcPts val="0"/>
                        </a:spcAft>
                      </a:pPr>
                      <a:r>
                        <a:rPr lang="en-US" sz="1100">
                          <a:effectLst/>
                        </a:rPr>
                        <a:t>Basic CAL</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a:effectLst/>
                        </a:rPr>
                        <a:t>Dynamics 365 for Customer Service</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a:effectLst/>
                          <a:latin typeface="Segoe UI" panose="020B0502040204020203" pitchFamily="34" charset="0"/>
                        </a:rPr>
                        <a:t>Dyn365 for Customer Service From SA from CRM Basic User/Devices</a:t>
                      </a:r>
                    </a:p>
                  </a:txBody>
                  <a:tcPr marL="50800" marR="50800" marT="50800" marB="50800"/>
                </a:tc>
                <a:tc>
                  <a:txBody>
                    <a:bodyPr/>
                    <a:lstStyle/>
                    <a:p>
                      <a:pPr marL="0" marR="0" fontAlgn="t">
                        <a:spcBef>
                          <a:spcPts val="0"/>
                        </a:spcBef>
                        <a:spcAft>
                          <a:spcPts val="0"/>
                        </a:spcAft>
                      </a:pPr>
                      <a:r>
                        <a:rPr lang="en-US" sz="1100" dirty="0">
                          <a:effectLst/>
                          <a:latin typeface="Segoe UI" panose="020B0502040204020203" pitchFamily="34" charset="0"/>
                        </a:rPr>
                        <a:t>Dyn365EForCustServFromSAGOVCON ShrdSvr ALNG Qlfd PerUsr fromCRMBsc</a:t>
                      </a:r>
                    </a:p>
                  </a:txBody>
                  <a:tcPr marL="50800" marR="50800" marT="50800" marB="50800"/>
                </a:tc>
                <a:tc>
                  <a:txBody>
                    <a:bodyPr/>
                    <a:lstStyle/>
                    <a:p>
                      <a:pPr marL="0" marR="0" fontAlgn="t">
                        <a:spcBef>
                          <a:spcPts val="0"/>
                        </a:spcBef>
                        <a:spcAft>
                          <a:spcPts val="0"/>
                        </a:spcAft>
                      </a:pPr>
                      <a:r>
                        <a:rPr lang="en-US" sz="1100" dirty="0">
                          <a:effectLst/>
                          <a:latin typeface="Segoe UI" panose="020B0502040204020203" pitchFamily="34" charset="0"/>
                        </a:rPr>
                        <a:t>EFW-00001</a:t>
                      </a:r>
                    </a:p>
                  </a:txBody>
                  <a:tcPr marL="50800" marR="50800" marT="50800" marB="50800"/>
                </a:tc>
                <a:extLst>
                  <a:ext uri="{0D108BD9-81ED-4DB2-BD59-A6C34878D82A}">
                    <a16:rowId xmlns:a16="http://schemas.microsoft.com/office/drawing/2014/main" val="2913595098"/>
                  </a:ext>
                </a:extLst>
              </a:tr>
              <a:tr h="663886">
                <a:tc>
                  <a:txBody>
                    <a:bodyPr/>
                    <a:lstStyle/>
                    <a:p>
                      <a:pPr marL="0" marR="0" fontAlgn="t">
                        <a:spcBef>
                          <a:spcPts val="0"/>
                        </a:spcBef>
                        <a:spcAft>
                          <a:spcPts val="0"/>
                        </a:spcAft>
                      </a:pPr>
                      <a:r>
                        <a:rPr lang="en-US" sz="1100">
                          <a:effectLst/>
                        </a:rPr>
                        <a:t>Essential CAL</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a:effectLst/>
                        </a:rPr>
                        <a:t>Team Members</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a:effectLst/>
                          <a:latin typeface="Segoe UI" panose="020B0502040204020203" pitchFamily="34" charset="0"/>
                        </a:rPr>
                        <a:t>Dyn365 for Team Members: Price Tier 1 From SA from CRM Essential User/Devices</a:t>
                      </a:r>
                    </a:p>
                  </a:txBody>
                  <a:tcPr marL="50800" marR="50800" marT="50800" marB="50800"/>
                </a:tc>
                <a:tc>
                  <a:txBody>
                    <a:bodyPr/>
                    <a:lstStyle/>
                    <a:p>
                      <a:pPr marL="0" marR="0" fontAlgn="t">
                        <a:spcBef>
                          <a:spcPts val="0"/>
                        </a:spcBef>
                        <a:spcAft>
                          <a:spcPts val="0"/>
                        </a:spcAft>
                      </a:pPr>
                      <a:r>
                        <a:rPr lang="en-US" sz="1100" dirty="0">
                          <a:effectLst/>
                          <a:latin typeface="Segoe UI" panose="020B0502040204020203" pitchFamily="34" charset="0"/>
                        </a:rPr>
                        <a:t>Dyn365EForTeamMemFromSAGOVCON ShrdSvr ALNG Qlfd PerUsr fromCRMEssntls</a:t>
                      </a:r>
                    </a:p>
                  </a:txBody>
                  <a:tcPr marL="50800" marR="50800" marT="50800" marB="50800"/>
                </a:tc>
                <a:tc>
                  <a:txBody>
                    <a:bodyPr/>
                    <a:lstStyle/>
                    <a:p>
                      <a:pPr marL="0" marR="0" fontAlgn="t">
                        <a:spcBef>
                          <a:spcPts val="0"/>
                        </a:spcBef>
                        <a:spcAft>
                          <a:spcPts val="0"/>
                        </a:spcAft>
                      </a:pPr>
                      <a:r>
                        <a:rPr lang="en-US" sz="1100" dirty="0">
                          <a:effectLst/>
                          <a:latin typeface="Segoe UI" panose="020B0502040204020203" pitchFamily="34" charset="0"/>
                        </a:rPr>
                        <a:t>RFM-00001</a:t>
                      </a:r>
                    </a:p>
                  </a:txBody>
                  <a:tcPr marL="50800" marR="50800" marT="50800" marB="50800"/>
                </a:tc>
                <a:extLst>
                  <a:ext uri="{0D108BD9-81ED-4DB2-BD59-A6C34878D82A}">
                    <a16:rowId xmlns:a16="http://schemas.microsoft.com/office/drawing/2014/main" val="4278441185"/>
                  </a:ext>
                </a:extLst>
              </a:tr>
            </a:tbl>
          </a:graphicData>
        </a:graphic>
      </p:graphicFrame>
    </p:spTree>
    <p:extLst>
      <p:ext uri="{BB962C8B-B14F-4D97-AF65-F5344CB8AC3E}">
        <p14:creationId xmlns:p14="http://schemas.microsoft.com/office/powerpoint/2010/main" val="341290754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44" y="16703"/>
            <a:ext cx="12313285" cy="899665"/>
          </a:xfrm>
        </p:spPr>
        <p:txBody>
          <a:bodyPr/>
          <a:lstStyle/>
          <a:p>
            <a:r>
              <a:rPr lang="en-US" sz="3600" dirty="0"/>
              <a:t>Existing $30 CRMOL Basic Transition Pricing </a:t>
            </a:r>
          </a:p>
        </p:txBody>
      </p:sp>
      <p:sp>
        <p:nvSpPr>
          <p:cNvPr id="6" name="TextBox 5"/>
          <p:cNvSpPr txBox="1"/>
          <p:nvPr/>
        </p:nvSpPr>
        <p:spPr>
          <a:xfrm>
            <a:off x="6219299" y="3119065"/>
            <a:ext cx="2025038" cy="553998"/>
          </a:xfrm>
          <a:prstGeom prst="rect">
            <a:avLst/>
          </a:prstGeom>
          <a:solidFill>
            <a:schemeClr val="accent1"/>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Team Members $10.00</a:t>
            </a:r>
          </a:p>
        </p:txBody>
      </p:sp>
      <p:sp>
        <p:nvSpPr>
          <p:cNvPr id="34" name="TextBox 33"/>
          <p:cNvSpPr txBox="1"/>
          <p:nvPr/>
        </p:nvSpPr>
        <p:spPr>
          <a:xfrm>
            <a:off x="2398895" y="3259383"/>
            <a:ext cx="2488716"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0-99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36" name="TextBox 35"/>
          <p:cNvSpPr txBox="1"/>
          <p:nvPr/>
        </p:nvSpPr>
        <p:spPr>
          <a:xfrm>
            <a:off x="5785209" y="2508410"/>
            <a:ext cx="2663982" cy="553998"/>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STANDARD </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PRICING</a:t>
            </a:r>
          </a:p>
        </p:txBody>
      </p:sp>
      <p:sp>
        <p:nvSpPr>
          <p:cNvPr id="47" name="TextBox 46"/>
          <p:cNvSpPr txBox="1"/>
          <p:nvPr/>
        </p:nvSpPr>
        <p:spPr>
          <a:xfrm>
            <a:off x="6251431" y="2187740"/>
            <a:ext cx="2663982" cy="276999"/>
          </a:xfrm>
          <a:prstGeom prst="rect">
            <a:avLst/>
          </a:prstGeom>
          <a:noFill/>
        </p:spPr>
        <p:txBody>
          <a:bodyPr wrap="square" lIns="0" tIns="0" rIns="0" bIns="0" rtlCol="0">
            <a:sp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TEAM MEMBERS</a:t>
            </a:r>
          </a:p>
        </p:txBody>
      </p:sp>
      <p:sp>
        <p:nvSpPr>
          <p:cNvPr id="48" name="TextBox 47"/>
          <p:cNvSpPr txBox="1"/>
          <p:nvPr/>
        </p:nvSpPr>
        <p:spPr>
          <a:xfrm>
            <a:off x="2028736" y="3992018"/>
            <a:ext cx="2867001"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100-249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49" name="TextBox 48"/>
          <p:cNvSpPr txBox="1"/>
          <p:nvPr/>
        </p:nvSpPr>
        <p:spPr>
          <a:xfrm>
            <a:off x="2130245" y="4709578"/>
            <a:ext cx="2663982"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250-499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50" name="TextBox 49"/>
          <p:cNvSpPr txBox="1"/>
          <p:nvPr/>
        </p:nvSpPr>
        <p:spPr>
          <a:xfrm>
            <a:off x="2130245" y="5379366"/>
            <a:ext cx="2663982"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500-999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51" name="TextBox 50"/>
          <p:cNvSpPr txBox="1"/>
          <p:nvPr/>
        </p:nvSpPr>
        <p:spPr>
          <a:xfrm>
            <a:off x="2235062" y="6155952"/>
            <a:ext cx="2663982"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1000+</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52" name="TextBox 51"/>
          <p:cNvSpPr txBox="1"/>
          <p:nvPr/>
        </p:nvSpPr>
        <p:spPr>
          <a:xfrm>
            <a:off x="6219299" y="3862133"/>
            <a:ext cx="2025038" cy="553998"/>
          </a:xfrm>
          <a:prstGeom prst="rect">
            <a:avLst/>
          </a:prstGeom>
          <a:solidFill>
            <a:schemeClr val="accent1"/>
          </a:solidFill>
        </p:spPr>
        <p:txBody>
          <a:bodyPr wrap="square" lIns="0" tIns="0" rIns="0" bIns="0" rtlCol="0" anchor="ctr">
            <a:spAutoFit/>
          </a:bodyPr>
          <a:lstStyle/>
          <a:p>
            <a:pPr lvl="0" algn="ctr" defTabSz="914049">
              <a:defRPr/>
            </a:pPr>
            <a:r>
              <a:rPr lang="en-US" kern="0" spc="-70" dirty="0">
                <a:solidFill>
                  <a:schemeClr val="bg1"/>
                </a:solidFill>
              </a:rPr>
              <a:t>Team Members </a:t>
            </a:r>
          </a:p>
          <a:p>
            <a:pPr lvl="0" algn="ctr" defTabSz="914049">
              <a:defRPr/>
            </a:pPr>
            <a:r>
              <a:rPr lang="en-US" kern="0" spc="-70" dirty="0">
                <a:solidFill>
                  <a:schemeClr val="bg1"/>
                </a:solidFill>
              </a:rPr>
              <a:t>$</a:t>
            </a:r>
            <a:r>
              <a:rPr kumimoji="0" lang="en-US" b="0" i="0" u="none" strike="noStrike" kern="0" cap="none" spc="-70" normalizeH="0" baseline="0" noProof="0" dirty="0">
                <a:ln>
                  <a:noFill/>
                </a:ln>
                <a:solidFill>
                  <a:schemeClr val="bg1"/>
                </a:solidFill>
                <a:effectLst/>
                <a:uLnTx/>
                <a:uFillTx/>
              </a:rPr>
              <a:t>8.50</a:t>
            </a:r>
          </a:p>
        </p:txBody>
      </p:sp>
      <p:sp>
        <p:nvSpPr>
          <p:cNvPr id="60" name="TextBox 59"/>
          <p:cNvSpPr txBox="1"/>
          <p:nvPr/>
        </p:nvSpPr>
        <p:spPr>
          <a:xfrm>
            <a:off x="6238866" y="4623063"/>
            <a:ext cx="2025038" cy="553998"/>
          </a:xfrm>
          <a:prstGeom prst="rect">
            <a:avLst/>
          </a:prstGeom>
          <a:solidFill>
            <a:schemeClr val="accent1"/>
          </a:solidFill>
        </p:spPr>
        <p:txBody>
          <a:bodyPr wrap="square" lIns="0" tIns="0" rIns="0" bIns="0" rtlCol="0" anchor="ctr">
            <a:spAutoFit/>
          </a:bodyPr>
          <a:lstStyle/>
          <a:p>
            <a:pPr lvl="0" algn="ctr" defTabSz="914049">
              <a:defRPr/>
            </a:pPr>
            <a:r>
              <a:rPr lang="en-US" kern="0" spc="-70" dirty="0">
                <a:solidFill>
                  <a:schemeClr val="bg1"/>
                </a:solidFill>
              </a:rPr>
              <a:t>Team Members </a:t>
            </a:r>
          </a:p>
          <a:p>
            <a:pPr lvl="0" algn="ctr" defTabSz="914049">
              <a:defRPr/>
            </a:pPr>
            <a:r>
              <a:rPr lang="en-US" kern="0" spc="-70" dirty="0">
                <a:solidFill>
                  <a:schemeClr val="bg1"/>
                </a:solidFill>
              </a:rPr>
              <a:t>$</a:t>
            </a:r>
            <a:r>
              <a:rPr kumimoji="0" lang="en-US" b="0" i="0" u="none" strike="noStrike" kern="0" cap="none" spc="-70" normalizeH="0" baseline="0" noProof="0" dirty="0">
                <a:ln>
                  <a:noFill/>
                </a:ln>
                <a:solidFill>
                  <a:schemeClr val="bg1"/>
                </a:solidFill>
                <a:effectLst/>
                <a:uLnTx/>
                <a:uFillTx/>
              </a:rPr>
              <a:t>7.00</a:t>
            </a:r>
          </a:p>
        </p:txBody>
      </p:sp>
      <p:sp>
        <p:nvSpPr>
          <p:cNvPr id="68" name="TextBox 67"/>
          <p:cNvSpPr txBox="1"/>
          <p:nvPr/>
        </p:nvSpPr>
        <p:spPr>
          <a:xfrm>
            <a:off x="6219299" y="5310420"/>
            <a:ext cx="2025038" cy="553998"/>
          </a:xfrm>
          <a:prstGeom prst="rect">
            <a:avLst/>
          </a:prstGeom>
          <a:solidFill>
            <a:schemeClr val="accent1"/>
          </a:solidFill>
        </p:spPr>
        <p:txBody>
          <a:bodyPr wrap="square" lIns="0" tIns="0" rIns="0" bIns="0" rtlCol="0" anchor="ctr">
            <a:spAutoFit/>
          </a:bodyPr>
          <a:lstStyle/>
          <a:p>
            <a:pPr lvl="0" algn="ctr" defTabSz="914049">
              <a:defRPr/>
            </a:pPr>
            <a:r>
              <a:rPr lang="en-US" kern="0" spc="-70" dirty="0">
                <a:solidFill>
                  <a:schemeClr val="bg1"/>
                </a:solidFill>
              </a:rPr>
              <a:t>Team Members </a:t>
            </a:r>
          </a:p>
          <a:p>
            <a:pPr lvl="0" algn="ctr" defTabSz="914049">
              <a:defRPr/>
            </a:pPr>
            <a:r>
              <a:rPr lang="en-US" kern="0" spc="-70" dirty="0">
                <a:solidFill>
                  <a:schemeClr val="bg1"/>
                </a:solidFill>
              </a:rPr>
              <a:t>$</a:t>
            </a:r>
            <a:r>
              <a:rPr kumimoji="0" lang="en-US" b="0" i="0" u="none" strike="noStrike" kern="0" cap="none" spc="-70" normalizeH="0" baseline="0" noProof="0" dirty="0">
                <a:ln>
                  <a:noFill/>
                </a:ln>
                <a:solidFill>
                  <a:schemeClr val="bg1"/>
                </a:solidFill>
                <a:effectLst/>
                <a:uLnTx/>
                <a:uFillTx/>
              </a:rPr>
              <a:t>5.50</a:t>
            </a:r>
          </a:p>
        </p:txBody>
      </p:sp>
      <p:sp>
        <p:nvSpPr>
          <p:cNvPr id="76" name="TextBox 75"/>
          <p:cNvSpPr txBox="1"/>
          <p:nvPr/>
        </p:nvSpPr>
        <p:spPr>
          <a:xfrm>
            <a:off x="6251431" y="5967525"/>
            <a:ext cx="2025038" cy="553998"/>
          </a:xfrm>
          <a:prstGeom prst="rect">
            <a:avLst/>
          </a:prstGeom>
          <a:solidFill>
            <a:schemeClr val="accent1"/>
          </a:solidFill>
        </p:spPr>
        <p:txBody>
          <a:bodyPr wrap="square" lIns="0" tIns="0" rIns="0" bIns="0" rtlCol="0" anchor="ctr">
            <a:spAutoFit/>
          </a:bodyPr>
          <a:lstStyle/>
          <a:p>
            <a:pPr lvl="0" algn="ctr" defTabSz="914049">
              <a:defRPr/>
            </a:pPr>
            <a:r>
              <a:rPr lang="en-US" kern="0" spc="-70" dirty="0">
                <a:solidFill>
                  <a:schemeClr val="bg1"/>
                </a:solidFill>
              </a:rPr>
              <a:t>Team Members </a:t>
            </a:r>
          </a:p>
          <a:p>
            <a:pPr lvl="0" algn="ctr" defTabSz="914049">
              <a:defRPr/>
            </a:pPr>
            <a:r>
              <a:rPr lang="en-US" kern="0" spc="-70" dirty="0">
                <a:solidFill>
                  <a:schemeClr val="bg1"/>
                </a:solidFill>
              </a:rPr>
              <a:t>$</a:t>
            </a:r>
            <a:r>
              <a:rPr kumimoji="0" lang="en-US" b="0" i="0" u="none" strike="noStrike" kern="0" cap="none" spc="-70" normalizeH="0" baseline="0" noProof="0" dirty="0">
                <a:ln>
                  <a:noFill/>
                </a:ln>
                <a:solidFill>
                  <a:schemeClr val="bg1"/>
                </a:solidFill>
                <a:effectLst/>
                <a:uLnTx/>
                <a:uFillTx/>
              </a:rPr>
              <a:t>4.00</a:t>
            </a:r>
          </a:p>
        </p:txBody>
      </p:sp>
      <p:sp>
        <p:nvSpPr>
          <p:cNvPr id="84" name="TextBox 83"/>
          <p:cNvSpPr txBox="1"/>
          <p:nvPr/>
        </p:nvSpPr>
        <p:spPr>
          <a:xfrm>
            <a:off x="249200" y="751683"/>
            <a:ext cx="13071613" cy="926407"/>
          </a:xfrm>
          <a:prstGeom prst="rect">
            <a:avLst/>
          </a:prstGeom>
          <a:noFill/>
        </p:spPr>
        <p:txBody>
          <a:bodyPr wrap="square" lIns="182880" tIns="146304" rIns="182880" bIns="146304" rtlCol="0">
            <a:spAutoFit/>
          </a:bodyPr>
          <a:lstStyle/>
          <a:p>
            <a:pPr marL="114300" indent="-114300">
              <a:lnSpc>
                <a:spcPct val="90000"/>
              </a:lnSpc>
              <a:spcAft>
                <a:spcPts val="600"/>
              </a:spcAft>
              <a:buFont typeface="Arial" panose="020B0604020202020204" pitchFamily="34" charset="0"/>
              <a:buChar char="•"/>
            </a:pPr>
            <a:r>
              <a:rPr lang="en-US" sz="2000" dirty="0"/>
              <a:t>Many Basic Users move down to Team Members at $10-$4/User</a:t>
            </a:r>
          </a:p>
          <a:p>
            <a:pPr marL="114300" indent="-114300">
              <a:lnSpc>
                <a:spcPct val="90000"/>
              </a:lnSpc>
              <a:spcAft>
                <a:spcPts val="600"/>
              </a:spcAft>
              <a:buFont typeface="Arial" panose="020B0604020202020204" pitchFamily="34" charset="0"/>
              <a:buChar char="•"/>
            </a:pPr>
            <a:r>
              <a:rPr lang="en-US" sz="2000" dirty="0"/>
              <a:t>No Transition pricing needed due to favorable lower tiered pricing</a:t>
            </a:r>
          </a:p>
        </p:txBody>
      </p:sp>
      <p:cxnSp>
        <p:nvCxnSpPr>
          <p:cNvPr id="39" name="Straight Connector 38"/>
          <p:cNvCxnSpPr/>
          <p:nvPr/>
        </p:nvCxnSpPr>
        <p:spPr>
          <a:xfrm>
            <a:off x="5908456" y="2149120"/>
            <a:ext cx="10671" cy="470888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962150" y="2446210"/>
            <a:ext cx="7477125" cy="37059"/>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4465099" y="3128590"/>
            <a:ext cx="1197963"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Basic</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$30</a:t>
            </a:r>
          </a:p>
        </p:txBody>
      </p:sp>
      <p:sp>
        <p:nvSpPr>
          <p:cNvPr id="43" name="TextBox 42"/>
          <p:cNvSpPr txBox="1"/>
          <p:nvPr/>
        </p:nvSpPr>
        <p:spPr>
          <a:xfrm>
            <a:off x="4465099" y="3881065"/>
            <a:ext cx="1208416" cy="553998"/>
          </a:xfrm>
          <a:prstGeom prst="rect">
            <a:avLst/>
          </a:prstGeom>
          <a:solidFill>
            <a:schemeClr val="accent6">
              <a:lumMod val="40000"/>
              <a:lumOff val="60000"/>
            </a:schemeClr>
          </a:solidFill>
        </p:spPr>
        <p:txBody>
          <a:bodyPr wrap="square" lIns="0" tIns="0" rIns="0" bIns="0" rtlCol="0" anchor="ctr">
            <a:spAutoFit/>
          </a:bodyPr>
          <a:lstStyle/>
          <a:p>
            <a:pPr lvl="0" algn="ctr" defTabSz="914049">
              <a:defRPr/>
            </a:pPr>
            <a:r>
              <a:rPr lang="en-US" kern="0" spc="-70" dirty="0">
                <a:solidFill>
                  <a:schemeClr val="bg1"/>
                </a:solidFill>
              </a:rPr>
              <a:t>Basic</a:t>
            </a:r>
          </a:p>
          <a:p>
            <a:pPr lvl="0" algn="ctr" defTabSz="914049">
              <a:defRPr/>
            </a:pPr>
            <a:r>
              <a:rPr lang="en-US" kern="0" spc="-70" dirty="0">
                <a:solidFill>
                  <a:schemeClr val="bg1"/>
                </a:solidFill>
              </a:rPr>
              <a:t>$30</a:t>
            </a:r>
          </a:p>
        </p:txBody>
      </p:sp>
      <p:sp>
        <p:nvSpPr>
          <p:cNvPr id="53" name="TextBox 52"/>
          <p:cNvSpPr txBox="1"/>
          <p:nvPr/>
        </p:nvSpPr>
        <p:spPr>
          <a:xfrm>
            <a:off x="4465099" y="4630071"/>
            <a:ext cx="1197963" cy="553998"/>
          </a:xfrm>
          <a:prstGeom prst="rect">
            <a:avLst/>
          </a:prstGeom>
          <a:solidFill>
            <a:schemeClr val="accent6">
              <a:lumMod val="40000"/>
              <a:lumOff val="60000"/>
            </a:schemeClr>
          </a:solidFill>
        </p:spPr>
        <p:txBody>
          <a:bodyPr wrap="square" lIns="0" tIns="0" rIns="0" bIns="0" rtlCol="0" anchor="ctr">
            <a:spAutoFit/>
          </a:bodyPr>
          <a:lstStyle/>
          <a:p>
            <a:pPr lvl="0" algn="ctr" defTabSz="914049">
              <a:defRPr/>
            </a:pPr>
            <a:r>
              <a:rPr lang="en-US" kern="0" spc="-70" dirty="0">
                <a:solidFill>
                  <a:schemeClr val="bg1"/>
                </a:solidFill>
              </a:rPr>
              <a:t>Basic</a:t>
            </a:r>
          </a:p>
          <a:p>
            <a:pPr lvl="0" algn="ctr" defTabSz="914049">
              <a:defRPr/>
            </a:pPr>
            <a:r>
              <a:rPr lang="en-US" kern="0" spc="-70" dirty="0">
                <a:solidFill>
                  <a:schemeClr val="bg1"/>
                </a:solidFill>
              </a:rPr>
              <a:t>$30</a:t>
            </a:r>
          </a:p>
        </p:txBody>
      </p:sp>
      <p:sp>
        <p:nvSpPr>
          <p:cNvPr id="55" name="TextBox 54"/>
          <p:cNvSpPr txBox="1"/>
          <p:nvPr/>
        </p:nvSpPr>
        <p:spPr>
          <a:xfrm>
            <a:off x="4465099" y="5329521"/>
            <a:ext cx="1197963" cy="553998"/>
          </a:xfrm>
          <a:prstGeom prst="rect">
            <a:avLst/>
          </a:prstGeom>
          <a:solidFill>
            <a:schemeClr val="accent6">
              <a:lumMod val="40000"/>
              <a:lumOff val="60000"/>
            </a:schemeClr>
          </a:solidFill>
        </p:spPr>
        <p:txBody>
          <a:bodyPr wrap="square" lIns="0" tIns="0" rIns="0" bIns="0" rtlCol="0" anchor="ctr">
            <a:spAutoFit/>
          </a:bodyPr>
          <a:lstStyle/>
          <a:p>
            <a:pPr lvl="0" algn="ctr" defTabSz="914049">
              <a:defRPr/>
            </a:pPr>
            <a:r>
              <a:rPr lang="en-US" kern="0" spc="-70" dirty="0">
                <a:solidFill>
                  <a:schemeClr val="bg1"/>
                </a:solidFill>
              </a:rPr>
              <a:t>Basic</a:t>
            </a:r>
          </a:p>
          <a:p>
            <a:pPr lvl="0" algn="ctr" defTabSz="914049">
              <a:defRPr/>
            </a:pPr>
            <a:r>
              <a:rPr lang="en-US" kern="0" spc="-70" dirty="0">
                <a:solidFill>
                  <a:schemeClr val="bg1"/>
                </a:solidFill>
              </a:rPr>
              <a:t>$30</a:t>
            </a:r>
          </a:p>
        </p:txBody>
      </p:sp>
      <p:sp>
        <p:nvSpPr>
          <p:cNvPr id="56" name="TextBox 55"/>
          <p:cNvSpPr txBox="1"/>
          <p:nvPr/>
        </p:nvSpPr>
        <p:spPr>
          <a:xfrm>
            <a:off x="4465099" y="5983473"/>
            <a:ext cx="1197963" cy="553998"/>
          </a:xfrm>
          <a:prstGeom prst="rect">
            <a:avLst/>
          </a:prstGeom>
          <a:solidFill>
            <a:schemeClr val="accent6">
              <a:lumMod val="40000"/>
              <a:lumOff val="60000"/>
            </a:schemeClr>
          </a:solidFill>
        </p:spPr>
        <p:txBody>
          <a:bodyPr wrap="square" lIns="0" tIns="0" rIns="0" bIns="0" rtlCol="0" anchor="ctr">
            <a:spAutoFit/>
          </a:bodyPr>
          <a:lstStyle/>
          <a:p>
            <a:pPr lvl="0" algn="ctr" defTabSz="914049">
              <a:defRPr/>
            </a:pPr>
            <a:r>
              <a:rPr lang="en-US" kern="0" spc="-70" dirty="0">
                <a:solidFill>
                  <a:schemeClr val="bg1"/>
                </a:solidFill>
              </a:rPr>
              <a:t>Basic</a:t>
            </a:r>
          </a:p>
          <a:p>
            <a:pPr lvl="0" algn="ctr" defTabSz="914049">
              <a:defRPr/>
            </a:pPr>
            <a:r>
              <a:rPr lang="en-US" kern="0" spc="-70" dirty="0">
                <a:solidFill>
                  <a:schemeClr val="bg1"/>
                </a:solidFill>
              </a:rPr>
              <a:t>$30</a:t>
            </a:r>
          </a:p>
        </p:txBody>
      </p:sp>
      <p:sp>
        <p:nvSpPr>
          <p:cNvPr id="58" name="TextBox 57"/>
          <p:cNvSpPr txBox="1"/>
          <p:nvPr/>
        </p:nvSpPr>
        <p:spPr>
          <a:xfrm>
            <a:off x="4465099" y="2169211"/>
            <a:ext cx="1405798"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CRMOL</a:t>
            </a:r>
          </a:p>
        </p:txBody>
      </p:sp>
    </p:spTree>
    <p:extLst>
      <p:ext uri="{BB962C8B-B14F-4D97-AF65-F5344CB8AC3E}">
        <p14:creationId xmlns:p14="http://schemas.microsoft.com/office/powerpoint/2010/main" val="8795246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47" grpId="0"/>
      <p:bldP spid="48" grpId="0"/>
      <p:bldP spid="49" grpId="0"/>
      <p:bldP spid="50" grpId="0"/>
      <p:bldP spid="51" grpId="0"/>
      <p:bldP spid="58"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239" y="289511"/>
            <a:ext cx="6889207" cy="806169"/>
          </a:xfrm>
        </p:spPr>
        <p:txBody>
          <a:bodyPr/>
          <a:lstStyle/>
          <a:p>
            <a:r>
              <a:rPr lang="en-US" sz="2000" dirty="0"/>
              <a:t>CRM On-Premises Corporate utilizing From SA SKU in CSP</a:t>
            </a:r>
            <a:br>
              <a:rPr lang="en-US" sz="2000" dirty="0"/>
            </a:br>
            <a:r>
              <a:rPr lang="en-US" sz="2000" dirty="0"/>
              <a:t>To Dynamics 365  Enterprise Plan 1</a:t>
            </a:r>
          </a:p>
        </p:txBody>
      </p:sp>
      <p:graphicFrame>
        <p:nvGraphicFramePr>
          <p:cNvPr id="7" name="Table 6"/>
          <p:cNvGraphicFramePr>
            <a:graphicFrameLocks noGrp="1"/>
          </p:cNvGraphicFramePr>
          <p:nvPr>
            <p:extLst/>
          </p:nvPr>
        </p:nvGraphicFramePr>
        <p:xfrm>
          <a:off x="965673" y="1748827"/>
          <a:ext cx="9793482" cy="2336800"/>
        </p:xfrm>
        <a:graphic>
          <a:graphicData uri="http://schemas.openxmlformats.org/drawingml/2006/table">
            <a:tbl>
              <a:tblPr firstRow="1" bandRow="1">
                <a:tableStyleId>{7DF18680-E054-41AD-8BC1-D1AEF772440D}</a:tableStyleId>
              </a:tblPr>
              <a:tblGrid>
                <a:gridCol w="1512607">
                  <a:extLst>
                    <a:ext uri="{9D8B030D-6E8A-4147-A177-3AD203B41FA5}">
                      <a16:colId xmlns:a16="http://schemas.microsoft.com/office/drawing/2014/main" val="505210117"/>
                    </a:ext>
                  </a:extLst>
                </a:gridCol>
                <a:gridCol w="2384277">
                  <a:extLst>
                    <a:ext uri="{9D8B030D-6E8A-4147-A177-3AD203B41FA5}">
                      <a16:colId xmlns:a16="http://schemas.microsoft.com/office/drawing/2014/main" val="1886461923"/>
                    </a:ext>
                  </a:extLst>
                </a:gridCol>
                <a:gridCol w="5896598">
                  <a:extLst>
                    <a:ext uri="{9D8B030D-6E8A-4147-A177-3AD203B41FA5}">
                      <a16:colId xmlns:a16="http://schemas.microsoft.com/office/drawing/2014/main" val="4284112031"/>
                    </a:ext>
                  </a:extLst>
                </a:gridCol>
              </a:tblGrid>
              <a:tr h="365760">
                <a:tc>
                  <a:txBody>
                    <a:bodyPr/>
                    <a:lstStyle/>
                    <a:p>
                      <a:pPr marL="0" marR="0" fontAlgn="t">
                        <a:spcBef>
                          <a:spcPts val="0"/>
                        </a:spcBef>
                        <a:spcAft>
                          <a:spcPts val="0"/>
                        </a:spcAft>
                      </a:pPr>
                      <a:r>
                        <a:rPr lang="en-US" sz="1100" dirty="0">
                          <a:effectLst/>
                        </a:rPr>
                        <a:t>Existing User License</a:t>
                      </a:r>
                      <a:endParaRPr lang="en-US" sz="1100" dirty="0">
                        <a:effectLst/>
                        <a:latin typeface="Segoe UI Semibold" panose="020B0702040204020203" pitchFamily="34" charset="0"/>
                      </a:endParaRPr>
                    </a:p>
                  </a:txBody>
                  <a:tcPr marL="50800" marR="50800" marT="50800" marB="50800">
                    <a:solidFill>
                      <a:srgbClr val="D6A300"/>
                    </a:solidFill>
                  </a:tcPr>
                </a:tc>
                <a:tc>
                  <a:txBody>
                    <a:bodyPr/>
                    <a:lstStyle/>
                    <a:p>
                      <a:pPr marL="0" marR="0" fontAlgn="t">
                        <a:spcBef>
                          <a:spcPts val="0"/>
                        </a:spcBef>
                        <a:spcAft>
                          <a:spcPts val="0"/>
                        </a:spcAft>
                      </a:pPr>
                      <a:r>
                        <a:rPr lang="en-US" sz="1100" dirty="0">
                          <a:effectLst/>
                        </a:rPr>
                        <a:t>New User License</a:t>
                      </a:r>
                      <a:endParaRPr lang="en-US" sz="1100" dirty="0">
                        <a:effectLst/>
                        <a:latin typeface="Segoe UI Semibold" panose="020B0702040204020203" pitchFamily="34" charset="0"/>
                      </a:endParaRPr>
                    </a:p>
                  </a:txBody>
                  <a:tcPr marL="50800" marR="50800" marT="50800" marB="50800">
                    <a:solidFill>
                      <a:srgbClr val="D6A300"/>
                    </a:solidFill>
                  </a:tcPr>
                </a:tc>
                <a:tc>
                  <a:txBody>
                    <a:bodyPr/>
                    <a:lstStyle/>
                    <a:p>
                      <a:pPr marL="0" marR="0" fontAlgn="t">
                        <a:spcBef>
                          <a:spcPts val="0"/>
                        </a:spcBef>
                        <a:spcAft>
                          <a:spcPts val="0"/>
                        </a:spcAft>
                      </a:pPr>
                      <a:r>
                        <a:rPr lang="en-US" sz="1100" dirty="0">
                          <a:effectLst/>
                        </a:rPr>
                        <a:t>Offer Description</a:t>
                      </a:r>
                      <a:endParaRPr lang="en-US" sz="1100" dirty="0">
                        <a:effectLst/>
                        <a:latin typeface="Segoe UI Semibold" panose="020B0702040204020203" pitchFamily="34" charset="0"/>
                      </a:endParaRPr>
                    </a:p>
                  </a:txBody>
                  <a:tcPr marL="50800" marR="50800" marT="50800" marB="50800">
                    <a:solidFill>
                      <a:srgbClr val="D6A300"/>
                    </a:solidFill>
                  </a:tcPr>
                </a:tc>
                <a:extLst>
                  <a:ext uri="{0D108BD9-81ED-4DB2-BD59-A6C34878D82A}">
                    <a16:rowId xmlns:a16="http://schemas.microsoft.com/office/drawing/2014/main" val="1529148321"/>
                  </a:ext>
                </a:extLst>
              </a:tr>
              <a:tr h="365760">
                <a:tc>
                  <a:txBody>
                    <a:bodyPr/>
                    <a:lstStyle/>
                    <a:p>
                      <a:pPr marL="0" marR="0" fontAlgn="t">
                        <a:spcBef>
                          <a:spcPts val="0"/>
                        </a:spcBef>
                        <a:spcAft>
                          <a:spcPts val="0"/>
                        </a:spcAft>
                      </a:pPr>
                      <a:r>
                        <a:rPr lang="en-US" sz="1100" kern="1200" dirty="0">
                          <a:effectLst/>
                        </a:rPr>
                        <a:t>Professional CAL</a:t>
                      </a:r>
                      <a:endParaRPr lang="en-US" sz="1100" kern="1200" dirty="0">
                        <a:solidFill>
                          <a:schemeClr val="dk1"/>
                        </a:solidFill>
                        <a:effectLst/>
                        <a:latin typeface="Segoe UI Semibold" panose="020B0702040204020203" pitchFamily="34" charset="0"/>
                        <a:ea typeface="+mn-ea"/>
                        <a:cs typeface="Segoe UI Semibold" panose="020B0702040204020203" pitchFamily="34" charset="0"/>
                      </a:endParaRPr>
                    </a:p>
                  </a:txBody>
                  <a:tcPr marL="50800" marR="50800" marT="50800" marB="50800">
                    <a:solidFill>
                      <a:srgbClr val="FFD653"/>
                    </a:solidFill>
                  </a:tcPr>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for Enterprise Plan 1</a:t>
                      </a:r>
                    </a:p>
                  </a:txBody>
                  <a:tcPr marL="50800" marR="50800" marT="50800" marB="50800">
                    <a:solidFill>
                      <a:srgbClr val="FFD653"/>
                    </a:solidFill>
                  </a:tcPr>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Enterprise Edition Plan 1 - From SA for CRM Pro (Qualified Offer)</a:t>
                      </a:r>
                    </a:p>
                  </a:txBody>
                  <a:tcPr marL="50800" marR="50800" marT="50800" marB="50800">
                    <a:solidFill>
                      <a:srgbClr val="FFD653"/>
                    </a:solidFill>
                  </a:tcPr>
                </a:tc>
                <a:extLst>
                  <a:ext uri="{0D108BD9-81ED-4DB2-BD59-A6C34878D82A}">
                    <a16:rowId xmlns:a16="http://schemas.microsoft.com/office/drawing/2014/main" val="466339008"/>
                  </a:ext>
                </a:extLst>
              </a:tr>
              <a:tr h="365760">
                <a:tc>
                  <a:txBody>
                    <a:bodyPr/>
                    <a:lstStyle/>
                    <a:p>
                      <a:pPr marL="0" marR="0" fontAlgn="t">
                        <a:spcBef>
                          <a:spcPts val="0"/>
                        </a:spcBef>
                        <a:spcAft>
                          <a:spcPts val="0"/>
                        </a:spcAft>
                      </a:pPr>
                      <a:r>
                        <a:rPr lang="en-US" sz="1100" kern="1200">
                          <a:effectLst/>
                        </a:rPr>
                        <a:t>Basic CAL</a:t>
                      </a:r>
                      <a:endParaRPr lang="en-US" sz="1100" kern="1200">
                        <a:solidFill>
                          <a:schemeClr val="dk1"/>
                        </a:solidFill>
                        <a:effectLst/>
                        <a:latin typeface="Segoe UI Semibold" panose="020B0702040204020203" pitchFamily="34" charset="0"/>
                        <a:ea typeface="+mn-ea"/>
                        <a:cs typeface="Segoe UI Semibold" panose="020B0702040204020203" pitchFamily="34" charset="0"/>
                      </a:endParaRPr>
                    </a:p>
                  </a:txBody>
                  <a:tcPr marL="50800" marR="50800" marT="50800" marB="50800">
                    <a:solidFill>
                      <a:srgbClr val="FFEDB3"/>
                    </a:solidFill>
                  </a:tcPr>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for Enterprise Plan 1</a:t>
                      </a:r>
                    </a:p>
                  </a:txBody>
                  <a:tcPr marL="50800" marR="50800" marT="50800" marB="50800">
                    <a:solidFill>
                      <a:srgbClr val="FFEDB3"/>
                    </a:solidFill>
                  </a:tcPr>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Enterprise Edition Plan 1 - From SA for CRM Basic (Qualified Offer)</a:t>
                      </a:r>
                    </a:p>
                  </a:txBody>
                  <a:tcPr marL="50800" marR="50800" marT="50800" marB="50800">
                    <a:solidFill>
                      <a:srgbClr val="FFEDB3"/>
                    </a:solidFill>
                  </a:tcPr>
                </a:tc>
                <a:extLst>
                  <a:ext uri="{0D108BD9-81ED-4DB2-BD59-A6C34878D82A}">
                    <a16:rowId xmlns:a16="http://schemas.microsoft.com/office/drawing/2014/main" val="941976500"/>
                  </a:ext>
                </a:extLst>
              </a:tr>
              <a:tr h="365760">
                <a:tc>
                  <a:txBody>
                    <a:bodyPr/>
                    <a:lstStyle/>
                    <a:p>
                      <a:pPr marL="0" marR="0" fontAlgn="t">
                        <a:spcBef>
                          <a:spcPts val="0"/>
                        </a:spcBef>
                        <a:spcAft>
                          <a:spcPts val="0"/>
                        </a:spcAft>
                      </a:pPr>
                      <a:r>
                        <a:rPr lang="en-US" sz="1100" kern="1200">
                          <a:effectLst/>
                        </a:rPr>
                        <a:t>Basic CAL</a:t>
                      </a:r>
                      <a:endParaRPr lang="en-US" sz="1100" kern="1200">
                        <a:solidFill>
                          <a:schemeClr val="dk1"/>
                        </a:solidFill>
                        <a:effectLst/>
                        <a:latin typeface="Segoe UI" panose="020B0502040204020203" pitchFamily="34" charset="0"/>
                        <a:ea typeface="+mn-ea"/>
                        <a:cs typeface="+mn-cs"/>
                      </a:endParaRPr>
                    </a:p>
                  </a:txBody>
                  <a:tcPr marL="50800" marR="50800" marT="50800" marB="50800">
                    <a:solidFill>
                      <a:srgbClr val="FFD653"/>
                    </a:solidFill>
                  </a:tcPr>
                </a:tc>
                <a:tc>
                  <a:txBody>
                    <a:bodyPr/>
                    <a:lstStyle/>
                    <a:p>
                      <a:pPr marL="0" marR="0" fontAlgn="t">
                        <a:spcBef>
                          <a:spcPts val="0"/>
                        </a:spcBef>
                        <a:spcAft>
                          <a:spcPts val="0"/>
                        </a:spcAft>
                      </a:pPr>
                      <a:r>
                        <a:rPr lang="en-US" sz="1100" kern="1200">
                          <a:effectLst/>
                        </a:rPr>
                        <a:t>Dynamics 365 for Sales</a:t>
                      </a:r>
                      <a:endParaRPr lang="en-US" sz="1100" kern="1200">
                        <a:solidFill>
                          <a:schemeClr val="dk1"/>
                        </a:solidFill>
                        <a:effectLst/>
                        <a:latin typeface="Segoe UI" panose="020B0502040204020203" pitchFamily="34" charset="0"/>
                        <a:ea typeface="+mn-ea"/>
                        <a:cs typeface="+mn-cs"/>
                      </a:endParaRPr>
                    </a:p>
                  </a:txBody>
                  <a:tcPr marL="50800" marR="50800" marT="50800" marB="50800">
                    <a:solidFill>
                      <a:srgbClr val="FFD653"/>
                    </a:solidFill>
                  </a:tcPr>
                </a:tc>
                <a:tc>
                  <a:txBody>
                    <a:bodyPr/>
                    <a:lstStyle/>
                    <a:p>
                      <a:pPr marL="0" marR="0" fontAlgn="t">
                        <a:spcBef>
                          <a:spcPts val="0"/>
                        </a:spcBef>
                        <a:spcAft>
                          <a:spcPts val="0"/>
                        </a:spcAft>
                      </a:pPr>
                      <a:r>
                        <a:rPr lang="en-US" sz="1100" dirty="0">
                          <a:effectLst/>
                          <a:latin typeface="Segoe UI" panose="020B0502040204020203" pitchFamily="34" charset="0"/>
                        </a:rPr>
                        <a:t>Dynamics 365 for Sales, Enterprise Edition - From SA for CRM Basic (Qualified Offer)</a:t>
                      </a:r>
                    </a:p>
                  </a:txBody>
                  <a:tcPr marL="50800" marR="50800" marT="50800" marB="50800">
                    <a:solidFill>
                      <a:srgbClr val="FFD653"/>
                    </a:solidFill>
                  </a:tcPr>
                </a:tc>
                <a:extLst>
                  <a:ext uri="{0D108BD9-81ED-4DB2-BD59-A6C34878D82A}">
                    <a16:rowId xmlns:a16="http://schemas.microsoft.com/office/drawing/2014/main" val="4067456036"/>
                  </a:ext>
                </a:extLst>
              </a:tr>
              <a:tr h="365760">
                <a:tc>
                  <a:txBody>
                    <a:bodyPr/>
                    <a:lstStyle/>
                    <a:p>
                      <a:pPr marL="0" marR="0" fontAlgn="t">
                        <a:spcBef>
                          <a:spcPts val="0"/>
                        </a:spcBef>
                        <a:spcAft>
                          <a:spcPts val="0"/>
                        </a:spcAft>
                      </a:pPr>
                      <a:r>
                        <a:rPr lang="en-US" sz="1100" kern="1200" dirty="0">
                          <a:effectLst/>
                        </a:rPr>
                        <a:t>Basic CAL</a:t>
                      </a:r>
                      <a:endParaRPr lang="en-US" sz="1100" kern="1200" dirty="0">
                        <a:solidFill>
                          <a:schemeClr val="dk1"/>
                        </a:solidFill>
                        <a:effectLst/>
                        <a:latin typeface="Segoe UI" panose="020B0502040204020203" pitchFamily="34" charset="0"/>
                        <a:ea typeface="+mn-ea"/>
                        <a:cs typeface="+mn-cs"/>
                      </a:endParaRPr>
                    </a:p>
                  </a:txBody>
                  <a:tcPr marL="50800" marR="50800" marT="50800" marB="50800">
                    <a:solidFill>
                      <a:srgbClr val="FFEDB3"/>
                    </a:solidFill>
                  </a:tcPr>
                </a:tc>
                <a:tc>
                  <a:txBody>
                    <a:bodyPr/>
                    <a:lstStyle/>
                    <a:p>
                      <a:pPr marL="0" marR="0" fontAlgn="t">
                        <a:spcBef>
                          <a:spcPts val="0"/>
                        </a:spcBef>
                        <a:spcAft>
                          <a:spcPts val="0"/>
                        </a:spcAft>
                      </a:pPr>
                      <a:r>
                        <a:rPr lang="en-US" sz="1100" kern="1200" dirty="0">
                          <a:effectLst/>
                        </a:rPr>
                        <a:t>Dynamics 365 for Customer Service</a:t>
                      </a:r>
                      <a:endParaRPr lang="en-US" sz="1100" kern="1200" dirty="0">
                        <a:solidFill>
                          <a:schemeClr val="dk1"/>
                        </a:solidFill>
                        <a:effectLst/>
                        <a:latin typeface="Segoe UI" panose="020B0502040204020203" pitchFamily="34" charset="0"/>
                        <a:ea typeface="+mn-ea"/>
                        <a:cs typeface="+mn-cs"/>
                      </a:endParaRPr>
                    </a:p>
                  </a:txBody>
                  <a:tcPr marL="50800" marR="50800" marT="50800" marB="50800">
                    <a:solidFill>
                      <a:srgbClr val="FFEDB3"/>
                    </a:solidFill>
                  </a:tcPr>
                </a:tc>
                <a:tc>
                  <a:txBody>
                    <a:bodyPr/>
                    <a:lstStyle/>
                    <a:p>
                      <a:pPr marL="0" marR="0" fontAlgn="t">
                        <a:spcBef>
                          <a:spcPts val="0"/>
                        </a:spcBef>
                        <a:spcAft>
                          <a:spcPts val="0"/>
                        </a:spcAft>
                      </a:pPr>
                      <a:r>
                        <a:rPr lang="en-US" sz="1100" dirty="0">
                          <a:effectLst/>
                          <a:latin typeface="Segoe UI" panose="020B0502040204020203" pitchFamily="34" charset="0"/>
                        </a:rPr>
                        <a:t>Dynamics 365 for Customer Service, Enterprise Edition - From SA for CRM Basic (Qualified Offer)</a:t>
                      </a:r>
                    </a:p>
                  </a:txBody>
                  <a:tcPr marL="50800" marR="50800" marT="50800" marB="50800">
                    <a:solidFill>
                      <a:srgbClr val="FFEDB3"/>
                    </a:solidFill>
                  </a:tcPr>
                </a:tc>
                <a:extLst>
                  <a:ext uri="{0D108BD9-81ED-4DB2-BD59-A6C34878D82A}">
                    <a16:rowId xmlns:a16="http://schemas.microsoft.com/office/drawing/2014/main" val="2913595098"/>
                  </a:ext>
                </a:extLst>
              </a:tr>
              <a:tr h="365760">
                <a:tc>
                  <a:txBody>
                    <a:bodyPr/>
                    <a:lstStyle/>
                    <a:p>
                      <a:pPr marL="0" marR="0" fontAlgn="t">
                        <a:spcBef>
                          <a:spcPts val="0"/>
                        </a:spcBef>
                        <a:spcAft>
                          <a:spcPts val="0"/>
                        </a:spcAft>
                      </a:pPr>
                      <a:r>
                        <a:rPr lang="en-US" sz="1100" kern="1200">
                          <a:effectLst/>
                        </a:rPr>
                        <a:t>Essential CAL</a:t>
                      </a:r>
                      <a:endParaRPr lang="en-US" sz="1100" kern="1200">
                        <a:solidFill>
                          <a:schemeClr val="dk1"/>
                        </a:solidFill>
                        <a:effectLst/>
                        <a:latin typeface="Segoe UI" panose="020B0502040204020203" pitchFamily="34" charset="0"/>
                        <a:ea typeface="+mn-ea"/>
                        <a:cs typeface="+mn-cs"/>
                      </a:endParaRPr>
                    </a:p>
                  </a:txBody>
                  <a:tcPr marL="50800" marR="50800" marT="50800" marB="50800">
                    <a:solidFill>
                      <a:srgbClr val="FFD653"/>
                    </a:solidFill>
                  </a:tcPr>
                </a:tc>
                <a:tc>
                  <a:txBody>
                    <a:bodyPr/>
                    <a:lstStyle/>
                    <a:p>
                      <a:pPr marL="0" marR="0" fontAlgn="t">
                        <a:spcBef>
                          <a:spcPts val="0"/>
                        </a:spcBef>
                        <a:spcAft>
                          <a:spcPts val="0"/>
                        </a:spcAft>
                      </a:pPr>
                      <a:r>
                        <a:rPr lang="en-US" sz="1100" kern="1200">
                          <a:effectLst/>
                        </a:rPr>
                        <a:t>Team Members</a:t>
                      </a:r>
                      <a:endParaRPr lang="en-US" sz="1100" kern="1200">
                        <a:solidFill>
                          <a:schemeClr val="dk1"/>
                        </a:solidFill>
                        <a:effectLst/>
                        <a:latin typeface="Segoe UI" panose="020B0502040204020203" pitchFamily="34" charset="0"/>
                        <a:ea typeface="+mn-ea"/>
                        <a:cs typeface="+mn-cs"/>
                      </a:endParaRPr>
                    </a:p>
                  </a:txBody>
                  <a:tcPr marL="50800" marR="50800" marT="50800" marB="50800">
                    <a:solidFill>
                      <a:srgbClr val="FFD653"/>
                    </a:solidFill>
                  </a:tcPr>
                </a:tc>
                <a:tc>
                  <a:txBody>
                    <a:bodyPr/>
                    <a:lstStyle/>
                    <a:p>
                      <a:pPr marL="0" marR="0" fontAlgn="t">
                        <a:spcBef>
                          <a:spcPts val="0"/>
                        </a:spcBef>
                        <a:spcAft>
                          <a:spcPts val="0"/>
                        </a:spcAft>
                      </a:pPr>
                      <a:r>
                        <a:rPr lang="en-US" sz="1100" dirty="0">
                          <a:effectLst/>
                          <a:latin typeface="Segoe UI" panose="020B0502040204020203" pitchFamily="34" charset="0"/>
                        </a:rPr>
                        <a:t>Dynamics 365 for Team Members, Enterprise Edition - From SA for CRM Essentials (Qualified Offer)</a:t>
                      </a:r>
                    </a:p>
                  </a:txBody>
                  <a:tcPr marL="50800" marR="50800" marT="50800" marB="50800">
                    <a:solidFill>
                      <a:srgbClr val="FFD653"/>
                    </a:solidFill>
                  </a:tcPr>
                </a:tc>
                <a:extLst>
                  <a:ext uri="{0D108BD9-81ED-4DB2-BD59-A6C34878D82A}">
                    <a16:rowId xmlns:a16="http://schemas.microsoft.com/office/drawing/2014/main" val="4278441185"/>
                  </a:ext>
                </a:extLst>
              </a:tr>
            </a:tbl>
          </a:graphicData>
        </a:graphic>
      </p:graphicFrame>
    </p:spTree>
    <p:extLst>
      <p:ext uri="{BB962C8B-B14F-4D97-AF65-F5344CB8AC3E}">
        <p14:creationId xmlns:p14="http://schemas.microsoft.com/office/powerpoint/2010/main" val="3230983593"/>
      </p:ext>
    </p:extLst>
  </p:cSld>
  <p:clrMapOvr>
    <a:masterClrMapping/>
  </p:clrMapOvr>
  <p:transition>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239" y="289511"/>
            <a:ext cx="6889207" cy="806169"/>
          </a:xfrm>
        </p:spPr>
        <p:txBody>
          <a:bodyPr/>
          <a:lstStyle/>
          <a:p>
            <a:r>
              <a:rPr lang="en-US" sz="2000" dirty="0"/>
              <a:t>CRM On-Premises Faculty utilizing From SA SKU in CSP</a:t>
            </a:r>
            <a:br>
              <a:rPr lang="en-US" sz="2000" dirty="0"/>
            </a:br>
            <a:r>
              <a:rPr lang="en-US" sz="2000" dirty="0"/>
              <a:t>To Dynamics 365  Enterprise Plan 1</a:t>
            </a:r>
          </a:p>
        </p:txBody>
      </p:sp>
      <p:graphicFrame>
        <p:nvGraphicFramePr>
          <p:cNvPr id="7" name="Table 6"/>
          <p:cNvGraphicFramePr>
            <a:graphicFrameLocks noGrp="1"/>
          </p:cNvGraphicFramePr>
          <p:nvPr>
            <p:extLst/>
          </p:nvPr>
        </p:nvGraphicFramePr>
        <p:xfrm>
          <a:off x="965673" y="1748827"/>
          <a:ext cx="9930215" cy="2336800"/>
        </p:xfrm>
        <a:graphic>
          <a:graphicData uri="http://schemas.openxmlformats.org/drawingml/2006/table">
            <a:tbl>
              <a:tblPr firstRow="1" bandRow="1">
                <a:tableStyleId>{7DF18680-E054-41AD-8BC1-D1AEF772440D}</a:tableStyleId>
              </a:tblPr>
              <a:tblGrid>
                <a:gridCol w="1486970">
                  <a:extLst>
                    <a:ext uri="{9D8B030D-6E8A-4147-A177-3AD203B41FA5}">
                      <a16:colId xmlns:a16="http://schemas.microsoft.com/office/drawing/2014/main" val="505210117"/>
                    </a:ext>
                  </a:extLst>
                </a:gridCol>
                <a:gridCol w="2350093">
                  <a:extLst>
                    <a:ext uri="{9D8B030D-6E8A-4147-A177-3AD203B41FA5}">
                      <a16:colId xmlns:a16="http://schemas.microsoft.com/office/drawing/2014/main" val="1886461923"/>
                    </a:ext>
                  </a:extLst>
                </a:gridCol>
                <a:gridCol w="6093152">
                  <a:extLst>
                    <a:ext uri="{9D8B030D-6E8A-4147-A177-3AD203B41FA5}">
                      <a16:colId xmlns:a16="http://schemas.microsoft.com/office/drawing/2014/main" val="4284112031"/>
                    </a:ext>
                  </a:extLst>
                </a:gridCol>
              </a:tblGrid>
              <a:tr h="365760">
                <a:tc>
                  <a:txBody>
                    <a:bodyPr/>
                    <a:lstStyle/>
                    <a:p>
                      <a:pPr marL="0" marR="0" fontAlgn="t">
                        <a:spcBef>
                          <a:spcPts val="0"/>
                        </a:spcBef>
                        <a:spcAft>
                          <a:spcPts val="0"/>
                        </a:spcAft>
                      </a:pPr>
                      <a:r>
                        <a:rPr lang="en-US" sz="1100" dirty="0">
                          <a:effectLst/>
                        </a:rPr>
                        <a:t>Existing User License</a:t>
                      </a:r>
                      <a:endParaRPr lang="en-US" sz="1100" dirty="0">
                        <a:effectLst/>
                        <a:latin typeface="Segoe UI Semibold" panose="020B0702040204020203" pitchFamily="34" charset="0"/>
                      </a:endParaRPr>
                    </a:p>
                  </a:txBody>
                  <a:tcPr marL="50800" marR="50800" marT="50800" marB="50800">
                    <a:solidFill>
                      <a:srgbClr val="D6A300"/>
                    </a:solidFill>
                  </a:tcPr>
                </a:tc>
                <a:tc>
                  <a:txBody>
                    <a:bodyPr/>
                    <a:lstStyle/>
                    <a:p>
                      <a:pPr marL="0" marR="0" fontAlgn="t">
                        <a:spcBef>
                          <a:spcPts val="0"/>
                        </a:spcBef>
                        <a:spcAft>
                          <a:spcPts val="0"/>
                        </a:spcAft>
                      </a:pPr>
                      <a:r>
                        <a:rPr lang="en-US" sz="1100" dirty="0">
                          <a:effectLst/>
                        </a:rPr>
                        <a:t>New User License</a:t>
                      </a:r>
                      <a:endParaRPr lang="en-US" sz="1100" dirty="0">
                        <a:effectLst/>
                        <a:latin typeface="Segoe UI Semibold" panose="020B0702040204020203" pitchFamily="34" charset="0"/>
                      </a:endParaRPr>
                    </a:p>
                  </a:txBody>
                  <a:tcPr marL="50800" marR="50800" marT="50800" marB="50800">
                    <a:solidFill>
                      <a:srgbClr val="D6A300"/>
                    </a:solidFill>
                  </a:tcPr>
                </a:tc>
                <a:tc>
                  <a:txBody>
                    <a:bodyPr/>
                    <a:lstStyle/>
                    <a:p>
                      <a:pPr marL="0" marR="0" fontAlgn="t">
                        <a:spcBef>
                          <a:spcPts val="0"/>
                        </a:spcBef>
                        <a:spcAft>
                          <a:spcPts val="0"/>
                        </a:spcAft>
                      </a:pPr>
                      <a:r>
                        <a:rPr lang="en-US" sz="1100" dirty="0">
                          <a:effectLst/>
                        </a:rPr>
                        <a:t>Offer Description</a:t>
                      </a:r>
                      <a:endParaRPr lang="en-US" sz="1100" dirty="0">
                        <a:effectLst/>
                        <a:latin typeface="Segoe UI Semibold" panose="020B0702040204020203" pitchFamily="34" charset="0"/>
                      </a:endParaRPr>
                    </a:p>
                  </a:txBody>
                  <a:tcPr marL="50800" marR="50800" marT="50800" marB="50800">
                    <a:solidFill>
                      <a:srgbClr val="D6A300"/>
                    </a:solidFill>
                  </a:tcPr>
                </a:tc>
                <a:extLst>
                  <a:ext uri="{0D108BD9-81ED-4DB2-BD59-A6C34878D82A}">
                    <a16:rowId xmlns:a16="http://schemas.microsoft.com/office/drawing/2014/main" val="1529148321"/>
                  </a:ext>
                </a:extLst>
              </a:tr>
              <a:tr h="365760">
                <a:tc>
                  <a:txBody>
                    <a:bodyPr/>
                    <a:lstStyle/>
                    <a:p>
                      <a:pPr marL="0" marR="0" fontAlgn="t">
                        <a:spcBef>
                          <a:spcPts val="0"/>
                        </a:spcBef>
                        <a:spcAft>
                          <a:spcPts val="0"/>
                        </a:spcAft>
                      </a:pPr>
                      <a:r>
                        <a:rPr lang="en-US" sz="1100" kern="1200" dirty="0">
                          <a:effectLst/>
                        </a:rPr>
                        <a:t>Professional CAL</a:t>
                      </a:r>
                      <a:endParaRPr lang="en-US" sz="1100" kern="1200" dirty="0">
                        <a:solidFill>
                          <a:schemeClr val="dk1"/>
                        </a:solidFill>
                        <a:effectLst/>
                        <a:latin typeface="Segoe UI Semibold" panose="020B0702040204020203" pitchFamily="34" charset="0"/>
                        <a:ea typeface="+mn-ea"/>
                        <a:cs typeface="Segoe UI Semibold" panose="020B0702040204020203" pitchFamily="34" charset="0"/>
                      </a:endParaRPr>
                    </a:p>
                  </a:txBody>
                  <a:tcPr marL="50800" marR="50800" marT="50800" marB="50800">
                    <a:solidFill>
                      <a:srgbClr val="FFD653"/>
                    </a:solidFill>
                  </a:tcPr>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for Enterprise Plan 1</a:t>
                      </a:r>
                    </a:p>
                  </a:txBody>
                  <a:tcPr marL="50800" marR="50800" marT="50800" marB="50800">
                    <a:solidFill>
                      <a:srgbClr val="FFD653"/>
                    </a:solidFill>
                  </a:tcPr>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Enterprise Edition Plan 1 - From SA for CRM Pro (Qualified Offer) for Faculty</a:t>
                      </a:r>
                    </a:p>
                  </a:txBody>
                  <a:tcPr marL="50800" marR="50800" marT="50800" marB="50800">
                    <a:solidFill>
                      <a:srgbClr val="FFD653"/>
                    </a:solidFill>
                  </a:tcPr>
                </a:tc>
                <a:extLst>
                  <a:ext uri="{0D108BD9-81ED-4DB2-BD59-A6C34878D82A}">
                    <a16:rowId xmlns:a16="http://schemas.microsoft.com/office/drawing/2014/main" val="466339008"/>
                  </a:ext>
                </a:extLst>
              </a:tr>
              <a:tr h="365760">
                <a:tc>
                  <a:txBody>
                    <a:bodyPr/>
                    <a:lstStyle/>
                    <a:p>
                      <a:pPr marL="0" marR="0" fontAlgn="t">
                        <a:spcBef>
                          <a:spcPts val="0"/>
                        </a:spcBef>
                        <a:spcAft>
                          <a:spcPts val="0"/>
                        </a:spcAft>
                      </a:pPr>
                      <a:r>
                        <a:rPr lang="en-US" sz="1100" kern="1200">
                          <a:effectLst/>
                        </a:rPr>
                        <a:t>Basic CAL</a:t>
                      </a:r>
                      <a:endParaRPr lang="en-US" sz="1100" kern="1200">
                        <a:solidFill>
                          <a:schemeClr val="dk1"/>
                        </a:solidFill>
                        <a:effectLst/>
                        <a:latin typeface="Segoe UI Semibold" panose="020B0702040204020203" pitchFamily="34" charset="0"/>
                        <a:ea typeface="+mn-ea"/>
                        <a:cs typeface="Segoe UI Semibold" panose="020B0702040204020203" pitchFamily="34" charset="0"/>
                      </a:endParaRPr>
                    </a:p>
                  </a:txBody>
                  <a:tcPr marL="50800" marR="50800" marT="50800" marB="50800">
                    <a:solidFill>
                      <a:srgbClr val="FFEDB3"/>
                    </a:solidFill>
                  </a:tcPr>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for Enterprise Plan 1</a:t>
                      </a:r>
                    </a:p>
                  </a:txBody>
                  <a:tcPr marL="50800" marR="50800" marT="50800" marB="50800">
                    <a:solidFill>
                      <a:srgbClr val="FFEDB3"/>
                    </a:solidFill>
                  </a:tcPr>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Enterprise Edition Plan 1 - From SA for CRM Basic (Qualified Offer) for Faculty</a:t>
                      </a:r>
                    </a:p>
                  </a:txBody>
                  <a:tcPr marL="50800" marR="50800" marT="50800" marB="50800">
                    <a:solidFill>
                      <a:srgbClr val="FFEDB3"/>
                    </a:solidFill>
                  </a:tcPr>
                </a:tc>
                <a:extLst>
                  <a:ext uri="{0D108BD9-81ED-4DB2-BD59-A6C34878D82A}">
                    <a16:rowId xmlns:a16="http://schemas.microsoft.com/office/drawing/2014/main" val="941976500"/>
                  </a:ext>
                </a:extLst>
              </a:tr>
              <a:tr h="365760">
                <a:tc>
                  <a:txBody>
                    <a:bodyPr/>
                    <a:lstStyle/>
                    <a:p>
                      <a:pPr marL="0" marR="0" fontAlgn="t">
                        <a:spcBef>
                          <a:spcPts val="0"/>
                        </a:spcBef>
                        <a:spcAft>
                          <a:spcPts val="0"/>
                        </a:spcAft>
                      </a:pPr>
                      <a:r>
                        <a:rPr lang="en-US" sz="1100" kern="1200">
                          <a:effectLst/>
                        </a:rPr>
                        <a:t>Basic CAL</a:t>
                      </a:r>
                      <a:endParaRPr lang="en-US" sz="1100" kern="1200">
                        <a:solidFill>
                          <a:schemeClr val="dk1"/>
                        </a:solidFill>
                        <a:effectLst/>
                        <a:latin typeface="Segoe UI" panose="020B0502040204020203" pitchFamily="34" charset="0"/>
                        <a:ea typeface="+mn-ea"/>
                        <a:cs typeface="+mn-cs"/>
                      </a:endParaRPr>
                    </a:p>
                  </a:txBody>
                  <a:tcPr marL="50800" marR="50800" marT="50800" marB="50800">
                    <a:solidFill>
                      <a:srgbClr val="FFD653"/>
                    </a:solidFill>
                  </a:tcPr>
                </a:tc>
                <a:tc>
                  <a:txBody>
                    <a:bodyPr/>
                    <a:lstStyle/>
                    <a:p>
                      <a:pPr marL="0" marR="0" fontAlgn="t">
                        <a:spcBef>
                          <a:spcPts val="0"/>
                        </a:spcBef>
                        <a:spcAft>
                          <a:spcPts val="0"/>
                        </a:spcAft>
                      </a:pPr>
                      <a:r>
                        <a:rPr lang="en-US" sz="1100" kern="1200">
                          <a:effectLst/>
                        </a:rPr>
                        <a:t>Dynamics 365 for Sales</a:t>
                      </a:r>
                      <a:endParaRPr lang="en-US" sz="1100" kern="1200">
                        <a:solidFill>
                          <a:schemeClr val="dk1"/>
                        </a:solidFill>
                        <a:effectLst/>
                        <a:latin typeface="Segoe UI" panose="020B0502040204020203" pitchFamily="34" charset="0"/>
                        <a:ea typeface="+mn-ea"/>
                        <a:cs typeface="+mn-cs"/>
                      </a:endParaRPr>
                    </a:p>
                  </a:txBody>
                  <a:tcPr marL="50800" marR="50800" marT="50800" marB="50800">
                    <a:solidFill>
                      <a:srgbClr val="FFD653"/>
                    </a:solidFill>
                  </a:tcPr>
                </a:tc>
                <a:tc>
                  <a:txBody>
                    <a:bodyPr/>
                    <a:lstStyle/>
                    <a:p>
                      <a:pPr marL="0" marR="0" fontAlgn="t">
                        <a:spcBef>
                          <a:spcPts val="0"/>
                        </a:spcBef>
                        <a:spcAft>
                          <a:spcPts val="0"/>
                        </a:spcAft>
                      </a:pPr>
                      <a:r>
                        <a:rPr lang="en-US" sz="1100" dirty="0">
                          <a:effectLst/>
                          <a:latin typeface="Segoe UI" panose="020B0502040204020203" pitchFamily="34" charset="0"/>
                        </a:rPr>
                        <a:t>Dynamics 365 for Sales, Enterprise Edition - From SA for CRM Basic (Qualified Offer) for Faculty</a:t>
                      </a:r>
                    </a:p>
                  </a:txBody>
                  <a:tcPr marL="50800" marR="50800" marT="50800" marB="50800">
                    <a:solidFill>
                      <a:srgbClr val="FFD653"/>
                    </a:solidFill>
                  </a:tcPr>
                </a:tc>
                <a:extLst>
                  <a:ext uri="{0D108BD9-81ED-4DB2-BD59-A6C34878D82A}">
                    <a16:rowId xmlns:a16="http://schemas.microsoft.com/office/drawing/2014/main" val="4067456036"/>
                  </a:ext>
                </a:extLst>
              </a:tr>
              <a:tr h="365760">
                <a:tc>
                  <a:txBody>
                    <a:bodyPr/>
                    <a:lstStyle/>
                    <a:p>
                      <a:pPr marL="0" marR="0" fontAlgn="t">
                        <a:spcBef>
                          <a:spcPts val="0"/>
                        </a:spcBef>
                        <a:spcAft>
                          <a:spcPts val="0"/>
                        </a:spcAft>
                      </a:pPr>
                      <a:r>
                        <a:rPr lang="en-US" sz="1100" kern="1200" dirty="0">
                          <a:effectLst/>
                        </a:rPr>
                        <a:t>Basic CAL</a:t>
                      </a:r>
                      <a:endParaRPr lang="en-US" sz="1100" kern="1200" dirty="0">
                        <a:solidFill>
                          <a:schemeClr val="dk1"/>
                        </a:solidFill>
                        <a:effectLst/>
                        <a:latin typeface="Segoe UI" panose="020B0502040204020203" pitchFamily="34" charset="0"/>
                        <a:ea typeface="+mn-ea"/>
                        <a:cs typeface="+mn-cs"/>
                      </a:endParaRPr>
                    </a:p>
                  </a:txBody>
                  <a:tcPr marL="50800" marR="50800" marT="50800" marB="50800">
                    <a:solidFill>
                      <a:srgbClr val="FFEDB3"/>
                    </a:solidFill>
                  </a:tcPr>
                </a:tc>
                <a:tc>
                  <a:txBody>
                    <a:bodyPr/>
                    <a:lstStyle/>
                    <a:p>
                      <a:pPr marL="0" marR="0" fontAlgn="t">
                        <a:spcBef>
                          <a:spcPts val="0"/>
                        </a:spcBef>
                        <a:spcAft>
                          <a:spcPts val="0"/>
                        </a:spcAft>
                      </a:pPr>
                      <a:r>
                        <a:rPr lang="en-US" sz="1100" kern="1200" dirty="0">
                          <a:effectLst/>
                        </a:rPr>
                        <a:t>Dynamics 365 for Customer Service</a:t>
                      </a:r>
                      <a:endParaRPr lang="en-US" sz="1100" kern="1200" dirty="0">
                        <a:solidFill>
                          <a:schemeClr val="dk1"/>
                        </a:solidFill>
                        <a:effectLst/>
                        <a:latin typeface="Segoe UI" panose="020B0502040204020203" pitchFamily="34" charset="0"/>
                        <a:ea typeface="+mn-ea"/>
                        <a:cs typeface="+mn-cs"/>
                      </a:endParaRPr>
                    </a:p>
                  </a:txBody>
                  <a:tcPr marL="50800" marR="50800" marT="50800" marB="50800">
                    <a:solidFill>
                      <a:srgbClr val="FFEDB3"/>
                    </a:solidFill>
                  </a:tcPr>
                </a:tc>
                <a:tc>
                  <a:txBody>
                    <a:bodyPr/>
                    <a:lstStyle/>
                    <a:p>
                      <a:pPr marL="0" marR="0" fontAlgn="t">
                        <a:spcBef>
                          <a:spcPts val="0"/>
                        </a:spcBef>
                        <a:spcAft>
                          <a:spcPts val="0"/>
                        </a:spcAft>
                      </a:pPr>
                      <a:r>
                        <a:rPr lang="en-US" sz="1100" dirty="0">
                          <a:effectLst/>
                          <a:latin typeface="Segoe UI" panose="020B0502040204020203" pitchFamily="34" charset="0"/>
                        </a:rPr>
                        <a:t>Dynamics 365 for Customer Service, Enterprise Edition - From SA for CRM Basic (Qualified Offer) for Faculty</a:t>
                      </a:r>
                    </a:p>
                  </a:txBody>
                  <a:tcPr marL="50800" marR="50800" marT="50800" marB="50800">
                    <a:solidFill>
                      <a:srgbClr val="FFEDB3"/>
                    </a:solidFill>
                  </a:tcPr>
                </a:tc>
                <a:extLst>
                  <a:ext uri="{0D108BD9-81ED-4DB2-BD59-A6C34878D82A}">
                    <a16:rowId xmlns:a16="http://schemas.microsoft.com/office/drawing/2014/main" val="2913595098"/>
                  </a:ext>
                </a:extLst>
              </a:tr>
              <a:tr h="365760">
                <a:tc>
                  <a:txBody>
                    <a:bodyPr/>
                    <a:lstStyle/>
                    <a:p>
                      <a:pPr marL="0" marR="0" fontAlgn="t">
                        <a:spcBef>
                          <a:spcPts val="0"/>
                        </a:spcBef>
                        <a:spcAft>
                          <a:spcPts val="0"/>
                        </a:spcAft>
                      </a:pPr>
                      <a:r>
                        <a:rPr lang="en-US" sz="1100" kern="1200">
                          <a:effectLst/>
                        </a:rPr>
                        <a:t>Essential CAL</a:t>
                      </a:r>
                      <a:endParaRPr lang="en-US" sz="1100" kern="1200">
                        <a:solidFill>
                          <a:schemeClr val="dk1"/>
                        </a:solidFill>
                        <a:effectLst/>
                        <a:latin typeface="Segoe UI" panose="020B0502040204020203" pitchFamily="34" charset="0"/>
                        <a:ea typeface="+mn-ea"/>
                        <a:cs typeface="+mn-cs"/>
                      </a:endParaRPr>
                    </a:p>
                  </a:txBody>
                  <a:tcPr marL="50800" marR="50800" marT="50800" marB="50800">
                    <a:solidFill>
                      <a:srgbClr val="FFD653"/>
                    </a:solidFill>
                  </a:tcPr>
                </a:tc>
                <a:tc>
                  <a:txBody>
                    <a:bodyPr/>
                    <a:lstStyle/>
                    <a:p>
                      <a:pPr marL="0" marR="0" fontAlgn="t">
                        <a:spcBef>
                          <a:spcPts val="0"/>
                        </a:spcBef>
                        <a:spcAft>
                          <a:spcPts val="0"/>
                        </a:spcAft>
                      </a:pPr>
                      <a:r>
                        <a:rPr lang="en-US" sz="1100" kern="1200">
                          <a:effectLst/>
                        </a:rPr>
                        <a:t>Team Members</a:t>
                      </a:r>
                      <a:endParaRPr lang="en-US" sz="1100" kern="1200">
                        <a:solidFill>
                          <a:schemeClr val="dk1"/>
                        </a:solidFill>
                        <a:effectLst/>
                        <a:latin typeface="Segoe UI" panose="020B0502040204020203" pitchFamily="34" charset="0"/>
                        <a:ea typeface="+mn-ea"/>
                        <a:cs typeface="+mn-cs"/>
                      </a:endParaRPr>
                    </a:p>
                  </a:txBody>
                  <a:tcPr marL="50800" marR="50800" marT="50800" marB="50800">
                    <a:solidFill>
                      <a:srgbClr val="FFD653"/>
                    </a:solidFill>
                  </a:tcPr>
                </a:tc>
                <a:tc>
                  <a:txBody>
                    <a:bodyPr/>
                    <a:lstStyle/>
                    <a:p>
                      <a:pPr marL="0" marR="0" fontAlgn="t">
                        <a:spcBef>
                          <a:spcPts val="0"/>
                        </a:spcBef>
                        <a:spcAft>
                          <a:spcPts val="0"/>
                        </a:spcAft>
                      </a:pPr>
                      <a:r>
                        <a:rPr lang="en-US" sz="1100" dirty="0">
                          <a:effectLst/>
                          <a:latin typeface="Segoe UI" panose="020B0502040204020203" pitchFamily="34" charset="0"/>
                        </a:rPr>
                        <a:t>Dynamics 365 for Team Members, Enterprise Edition - From SA for CRM Essentials (Qualified Offer) for Faculty</a:t>
                      </a:r>
                    </a:p>
                  </a:txBody>
                  <a:tcPr marL="50800" marR="50800" marT="50800" marB="50800">
                    <a:solidFill>
                      <a:srgbClr val="FFD653"/>
                    </a:solidFill>
                  </a:tcPr>
                </a:tc>
                <a:extLst>
                  <a:ext uri="{0D108BD9-81ED-4DB2-BD59-A6C34878D82A}">
                    <a16:rowId xmlns:a16="http://schemas.microsoft.com/office/drawing/2014/main" val="4278441185"/>
                  </a:ext>
                </a:extLst>
              </a:tr>
            </a:tbl>
          </a:graphicData>
        </a:graphic>
      </p:graphicFrame>
    </p:spTree>
    <p:extLst>
      <p:ext uri="{BB962C8B-B14F-4D97-AF65-F5344CB8AC3E}">
        <p14:creationId xmlns:p14="http://schemas.microsoft.com/office/powerpoint/2010/main" val="2931778031"/>
      </p:ext>
    </p:extLst>
  </p:cSld>
  <p:clrMapOvr>
    <a:masterClrMapping/>
  </p:clrMapOvr>
  <p:transition>
    <p:fad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239" y="289511"/>
            <a:ext cx="6889207" cy="806169"/>
          </a:xfrm>
        </p:spPr>
        <p:txBody>
          <a:bodyPr/>
          <a:lstStyle/>
          <a:p>
            <a:r>
              <a:rPr lang="en-US" sz="2000" dirty="0"/>
              <a:t>CRM On-Premises Students utilizing From SA SKU in CSP</a:t>
            </a:r>
            <a:br>
              <a:rPr lang="en-US" sz="2000" dirty="0"/>
            </a:br>
            <a:r>
              <a:rPr lang="en-US" sz="2000" dirty="0"/>
              <a:t>To Dynamics 365  Enterprise Plan 1</a:t>
            </a:r>
          </a:p>
        </p:txBody>
      </p:sp>
      <p:graphicFrame>
        <p:nvGraphicFramePr>
          <p:cNvPr id="7" name="Table 6"/>
          <p:cNvGraphicFramePr>
            <a:graphicFrameLocks noGrp="1"/>
          </p:cNvGraphicFramePr>
          <p:nvPr>
            <p:extLst/>
          </p:nvPr>
        </p:nvGraphicFramePr>
        <p:xfrm>
          <a:off x="965673" y="1748827"/>
          <a:ext cx="9904577" cy="2336800"/>
        </p:xfrm>
        <a:graphic>
          <a:graphicData uri="http://schemas.openxmlformats.org/drawingml/2006/table">
            <a:tbl>
              <a:tblPr firstRow="1" bandRow="1">
                <a:tableStyleId>{7DF18680-E054-41AD-8BC1-D1AEF772440D}</a:tableStyleId>
              </a:tblPr>
              <a:tblGrid>
                <a:gridCol w="1486970">
                  <a:extLst>
                    <a:ext uri="{9D8B030D-6E8A-4147-A177-3AD203B41FA5}">
                      <a16:colId xmlns:a16="http://schemas.microsoft.com/office/drawing/2014/main" val="505210117"/>
                    </a:ext>
                  </a:extLst>
                </a:gridCol>
                <a:gridCol w="2341548">
                  <a:extLst>
                    <a:ext uri="{9D8B030D-6E8A-4147-A177-3AD203B41FA5}">
                      <a16:colId xmlns:a16="http://schemas.microsoft.com/office/drawing/2014/main" val="1886461923"/>
                    </a:ext>
                  </a:extLst>
                </a:gridCol>
                <a:gridCol w="6076059">
                  <a:extLst>
                    <a:ext uri="{9D8B030D-6E8A-4147-A177-3AD203B41FA5}">
                      <a16:colId xmlns:a16="http://schemas.microsoft.com/office/drawing/2014/main" val="4284112031"/>
                    </a:ext>
                  </a:extLst>
                </a:gridCol>
              </a:tblGrid>
              <a:tr h="365760">
                <a:tc>
                  <a:txBody>
                    <a:bodyPr/>
                    <a:lstStyle/>
                    <a:p>
                      <a:pPr marL="0" marR="0" fontAlgn="t">
                        <a:spcBef>
                          <a:spcPts val="0"/>
                        </a:spcBef>
                        <a:spcAft>
                          <a:spcPts val="0"/>
                        </a:spcAft>
                      </a:pPr>
                      <a:r>
                        <a:rPr lang="en-US" sz="1100" dirty="0">
                          <a:effectLst/>
                        </a:rPr>
                        <a:t>Existing User License</a:t>
                      </a:r>
                      <a:endParaRPr lang="en-US" sz="1100" dirty="0">
                        <a:effectLst/>
                        <a:latin typeface="Segoe UI Semibold" panose="020B0702040204020203" pitchFamily="34" charset="0"/>
                      </a:endParaRPr>
                    </a:p>
                  </a:txBody>
                  <a:tcPr marL="50800" marR="50800" marT="50800" marB="50800">
                    <a:solidFill>
                      <a:srgbClr val="D6A300"/>
                    </a:solidFill>
                  </a:tcPr>
                </a:tc>
                <a:tc>
                  <a:txBody>
                    <a:bodyPr/>
                    <a:lstStyle/>
                    <a:p>
                      <a:pPr marL="0" marR="0" fontAlgn="t">
                        <a:spcBef>
                          <a:spcPts val="0"/>
                        </a:spcBef>
                        <a:spcAft>
                          <a:spcPts val="0"/>
                        </a:spcAft>
                      </a:pPr>
                      <a:r>
                        <a:rPr lang="en-US" sz="1100" dirty="0">
                          <a:effectLst/>
                        </a:rPr>
                        <a:t>New User License</a:t>
                      </a:r>
                      <a:endParaRPr lang="en-US" sz="1100" dirty="0">
                        <a:effectLst/>
                        <a:latin typeface="Segoe UI Semibold" panose="020B0702040204020203" pitchFamily="34" charset="0"/>
                      </a:endParaRPr>
                    </a:p>
                  </a:txBody>
                  <a:tcPr marL="50800" marR="50800" marT="50800" marB="50800">
                    <a:solidFill>
                      <a:srgbClr val="D6A300"/>
                    </a:solidFill>
                  </a:tcPr>
                </a:tc>
                <a:tc>
                  <a:txBody>
                    <a:bodyPr/>
                    <a:lstStyle/>
                    <a:p>
                      <a:pPr marL="0" marR="0" fontAlgn="t">
                        <a:spcBef>
                          <a:spcPts val="0"/>
                        </a:spcBef>
                        <a:spcAft>
                          <a:spcPts val="0"/>
                        </a:spcAft>
                      </a:pPr>
                      <a:r>
                        <a:rPr lang="en-US" sz="1100" dirty="0">
                          <a:effectLst/>
                        </a:rPr>
                        <a:t>Offer Description</a:t>
                      </a:r>
                      <a:endParaRPr lang="en-US" sz="1100" dirty="0">
                        <a:effectLst/>
                        <a:latin typeface="Segoe UI Semibold" panose="020B0702040204020203" pitchFamily="34" charset="0"/>
                      </a:endParaRPr>
                    </a:p>
                  </a:txBody>
                  <a:tcPr marL="50800" marR="50800" marT="50800" marB="50800">
                    <a:solidFill>
                      <a:srgbClr val="D6A300"/>
                    </a:solidFill>
                  </a:tcPr>
                </a:tc>
                <a:extLst>
                  <a:ext uri="{0D108BD9-81ED-4DB2-BD59-A6C34878D82A}">
                    <a16:rowId xmlns:a16="http://schemas.microsoft.com/office/drawing/2014/main" val="1529148321"/>
                  </a:ext>
                </a:extLst>
              </a:tr>
              <a:tr h="365760">
                <a:tc>
                  <a:txBody>
                    <a:bodyPr/>
                    <a:lstStyle/>
                    <a:p>
                      <a:pPr marL="0" marR="0" fontAlgn="t">
                        <a:spcBef>
                          <a:spcPts val="0"/>
                        </a:spcBef>
                        <a:spcAft>
                          <a:spcPts val="0"/>
                        </a:spcAft>
                      </a:pPr>
                      <a:r>
                        <a:rPr lang="en-US" sz="1100" kern="1200" dirty="0">
                          <a:effectLst/>
                        </a:rPr>
                        <a:t>Professional CAL</a:t>
                      </a:r>
                      <a:endParaRPr lang="en-US" sz="1100" kern="1200" dirty="0">
                        <a:solidFill>
                          <a:schemeClr val="dk1"/>
                        </a:solidFill>
                        <a:effectLst/>
                        <a:latin typeface="Segoe UI Semibold" panose="020B0702040204020203" pitchFamily="34" charset="0"/>
                        <a:ea typeface="+mn-ea"/>
                        <a:cs typeface="Segoe UI Semibold" panose="020B0702040204020203" pitchFamily="34" charset="0"/>
                      </a:endParaRPr>
                    </a:p>
                  </a:txBody>
                  <a:tcPr marL="50800" marR="50800" marT="50800" marB="50800">
                    <a:solidFill>
                      <a:srgbClr val="FFD653"/>
                    </a:solidFill>
                  </a:tcPr>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for Enterprise Plan 1</a:t>
                      </a:r>
                    </a:p>
                  </a:txBody>
                  <a:tcPr marL="50800" marR="50800" marT="50800" marB="50800">
                    <a:solidFill>
                      <a:srgbClr val="FFD653"/>
                    </a:solidFill>
                  </a:tcPr>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Enterprise Edition Plan 1 - From SA for CRM Pro (Qualified Offer) for Students</a:t>
                      </a:r>
                    </a:p>
                  </a:txBody>
                  <a:tcPr marL="50800" marR="50800" marT="50800" marB="50800">
                    <a:solidFill>
                      <a:srgbClr val="FFD653"/>
                    </a:solidFill>
                  </a:tcPr>
                </a:tc>
                <a:extLst>
                  <a:ext uri="{0D108BD9-81ED-4DB2-BD59-A6C34878D82A}">
                    <a16:rowId xmlns:a16="http://schemas.microsoft.com/office/drawing/2014/main" val="466339008"/>
                  </a:ext>
                </a:extLst>
              </a:tr>
              <a:tr h="365760">
                <a:tc>
                  <a:txBody>
                    <a:bodyPr/>
                    <a:lstStyle/>
                    <a:p>
                      <a:pPr marL="0" marR="0" fontAlgn="t">
                        <a:spcBef>
                          <a:spcPts val="0"/>
                        </a:spcBef>
                        <a:spcAft>
                          <a:spcPts val="0"/>
                        </a:spcAft>
                      </a:pPr>
                      <a:r>
                        <a:rPr lang="en-US" sz="1100" kern="1200">
                          <a:effectLst/>
                        </a:rPr>
                        <a:t>Basic CAL</a:t>
                      </a:r>
                      <a:endParaRPr lang="en-US" sz="1100" kern="1200">
                        <a:solidFill>
                          <a:schemeClr val="dk1"/>
                        </a:solidFill>
                        <a:effectLst/>
                        <a:latin typeface="Segoe UI Semibold" panose="020B0702040204020203" pitchFamily="34" charset="0"/>
                        <a:ea typeface="+mn-ea"/>
                        <a:cs typeface="Segoe UI Semibold" panose="020B0702040204020203" pitchFamily="34" charset="0"/>
                      </a:endParaRPr>
                    </a:p>
                  </a:txBody>
                  <a:tcPr marL="50800" marR="50800" marT="50800" marB="50800">
                    <a:solidFill>
                      <a:srgbClr val="FFEDB3"/>
                    </a:solidFill>
                  </a:tcPr>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for Enterprise Plan 1</a:t>
                      </a:r>
                    </a:p>
                  </a:txBody>
                  <a:tcPr marL="50800" marR="50800" marT="50800" marB="50800">
                    <a:solidFill>
                      <a:srgbClr val="FFEDB3"/>
                    </a:solidFill>
                  </a:tcPr>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Enterprise Edition Plan 1 - From SA for CRM Basic (Qualified Offer) for Students</a:t>
                      </a:r>
                    </a:p>
                  </a:txBody>
                  <a:tcPr marL="50800" marR="50800" marT="50800" marB="50800">
                    <a:solidFill>
                      <a:srgbClr val="FFEDB3"/>
                    </a:solidFill>
                  </a:tcPr>
                </a:tc>
                <a:extLst>
                  <a:ext uri="{0D108BD9-81ED-4DB2-BD59-A6C34878D82A}">
                    <a16:rowId xmlns:a16="http://schemas.microsoft.com/office/drawing/2014/main" val="941976500"/>
                  </a:ext>
                </a:extLst>
              </a:tr>
              <a:tr h="365760">
                <a:tc>
                  <a:txBody>
                    <a:bodyPr/>
                    <a:lstStyle/>
                    <a:p>
                      <a:pPr marL="0" marR="0" fontAlgn="t">
                        <a:spcBef>
                          <a:spcPts val="0"/>
                        </a:spcBef>
                        <a:spcAft>
                          <a:spcPts val="0"/>
                        </a:spcAft>
                      </a:pPr>
                      <a:r>
                        <a:rPr lang="en-US" sz="1100" kern="1200">
                          <a:effectLst/>
                        </a:rPr>
                        <a:t>Basic CAL</a:t>
                      </a:r>
                      <a:endParaRPr lang="en-US" sz="1100" kern="1200">
                        <a:solidFill>
                          <a:schemeClr val="dk1"/>
                        </a:solidFill>
                        <a:effectLst/>
                        <a:latin typeface="Segoe UI" panose="020B0502040204020203" pitchFamily="34" charset="0"/>
                        <a:ea typeface="+mn-ea"/>
                        <a:cs typeface="+mn-cs"/>
                      </a:endParaRPr>
                    </a:p>
                  </a:txBody>
                  <a:tcPr marL="50800" marR="50800" marT="50800" marB="50800">
                    <a:solidFill>
                      <a:srgbClr val="FFD653"/>
                    </a:solidFill>
                  </a:tcPr>
                </a:tc>
                <a:tc>
                  <a:txBody>
                    <a:bodyPr/>
                    <a:lstStyle/>
                    <a:p>
                      <a:pPr marL="0" marR="0" fontAlgn="t">
                        <a:spcBef>
                          <a:spcPts val="0"/>
                        </a:spcBef>
                        <a:spcAft>
                          <a:spcPts val="0"/>
                        </a:spcAft>
                      </a:pPr>
                      <a:r>
                        <a:rPr lang="en-US" sz="1100" kern="1200">
                          <a:effectLst/>
                        </a:rPr>
                        <a:t>Dynamics 365 for Sales</a:t>
                      </a:r>
                      <a:endParaRPr lang="en-US" sz="1100" kern="1200">
                        <a:solidFill>
                          <a:schemeClr val="dk1"/>
                        </a:solidFill>
                        <a:effectLst/>
                        <a:latin typeface="Segoe UI" panose="020B0502040204020203" pitchFamily="34" charset="0"/>
                        <a:ea typeface="+mn-ea"/>
                        <a:cs typeface="+mn-cs"/>
                      </a:endParaRPr>
                    </a:p>
                  </a:txBody>
                  <a:tcPr marL="50800" marR="50800" marT="50800" marB="50800">
                    <a:solidFill>
                      <a:srgbClr val="FFD653"/>
                    </a:solidFill>
                  </a:tcPr>
                </a:tc>
                <a:tc>
                  <a:txBody>
                    <a:bodyPr/>
                    <a:lstStyle/>
                    <a:p>
                      <a:pPr marL="0" marR="0" fontAlgn="t">
                        <a:spcBef>
                          <a:spcPts val="0"/>
                        </a:spcBef>
                        <a:spcAft>
                          <a:spcPts val="0"/>
                        </a:spcAft>
                      </a:pPr>
                      <a:r>
                        <a:rPr lang="en-US" sz="1100" dirty="0">
                          <a:effectLst/>
                          <a:latin typeface="Segoe UI" panose="020B0502040204020203" pitchFamily="34" charset="0"/>
                        </a:rPr>
                        <a:t>Dynamics 365 for Sales, Enterprise Edition - From SA for CRM Basic (Qualified Offer) for Students</a:t>
                      </a:r>
                    </a:p>
                  </a:txBody>
                  <a:tcPr marL="50800" marR="50800" marT="50800" marB="50800">
                    <a:solidFill>
                      <a:srgbClr val="FFD653"/>
                    </a:solidFill>
                  </a:tcPr>
                </a:tc>
                <a:extLst>
                  <a:ext uri="{0D108BD9-81ED-4DB2-BD59-A6C34878D82A}">
                    <a16:rowId xmlns:a16="http://schemas.microsoft.com/office/drawing/2014/main" val="4067456036"/>
                  </a:ext>
                </a:extLst>
              </a:tr>
              <a:tr h="365760">
                <a:tc>
                  <a:txBody>
                    <a:bodyPr/>
                    <a:lstStyle/>
                    <a:p>
                      <a:pPr marL="0" marR="0" fontAlgn="t">
                        <a:spcBef>
                          <a:spcPts val="0"/>
                        </a:spcBef>
                        <a:spcAft>
                          <a:spcPts val="0"/>
                        </a:spcAft>
                      </a:pPr>
                      <a:r>
                        <a:rPr lang="en-US" sz="1100" kern="1200" dirty="0">
                          <a:effectLst/>
                        </a:rPr>
                        <a:t>Basic CAL</a:t>
                      </a:r>
                      <a:endParaRPr lang="en-US" sz="1100" kern="1200" dirty="0">
                        <a:solidFill>
                          <a:schemeClr val="dk1"/>
                        </a:solidFill>
                        <a:effectLst/>
                        <a:latin typeface="Segoe UI" panose="020B0502040204020203" pitchFamily="34" charset="0"/>
                        <a:ea typeface="+mn-ea"/>
                        <a:cs typeface="+mn-cs"/>
                      </a:endParaRPr>
                    </a:p>
                  </a:txBody>
                  <a:tcPr marL="50800" marR="50800" marT="50800" marB="50800">
                    <a:solidFill>
                      <a:srgbClr val="FFEDB3"/>
                    </a:solidFill>
                  </a:tcPr>
                </a:tc>
                <a:tc>
                  <a:txBody>
                    <a:bodyPr/>
                    <a:lstStyle/>
                    <a:p>
                      <a:pPr marL="0" marR="0" fontAlgn="t">
                        <a:spcBef>
                          <a:spcPts val="0"/>
                        </a:spcBef>
                        <a:spcAft>
                          <a:spcPts val="0"/>
                        </a:spcAft>
                      </a:pPr>
                      <a:r>
                        <a:rPr lang="en-US" sz="1100" kern="1200" dirty="0">
                          <a:effectLst/>
                        </a:rPr>
                        <a:t>Dynamics 365 for Customer Service</a:t>
                      </a:r>
                      <a:endParaRPr lang="en-US" sz="1100" kern="1200" dirty="0">
                        <a:solidFill>
                          <a:schemeClr val="dk1"/>
                        </a:solidFill>
                        <a:effectLst/>
                        <a:latin typeface="Segoe UI" panose="020B0502040204020203" pitchFamily="34" charset="0"/>
                        <a:ea typeface="+mn-ea"/>
                        <a:cs typeface="+mn-cs"/>
                      </a:endParaRPr>
                    </a:p>
                  </a:txBody>
                  <a:tcPr marL="50800" marR="50800" marT="50800" marB="50800">
                    <a:solidFill>
                      <a:srgbClr val="FFEDB3"/>
                    </a:solidFill>
                  </a:tcPr>
                </a:tc>
                <a:tc>
                  <a:txBody>
                    <a:bodyPr/>
                    <a:lstStyle/>
                    <a:p>
                      <a:pPr marL="0" marR="0" fontAlgn="t">
                        <a:spcBef>
                          <a:spcPts val="0"/>
                        </a:spcBef>
                        <a:spcAft>
                          <a:spcPts val="0"/>
                        </a:spcAft>
                      </a:pPr>
                      <a:r>
                        <a:rPr lang="en-US" sz="1100" dirty="0">
                          <a:effectLst/>
                          <a:latin typeface="Segoe UI" panose="020B0502040204020203" pitchFamily="34" charset="0"/>
                        </a:rPr>
                        <a:t>Dynamics 365 for Customer Service, Enterprise Edition - From SA for CRM Basic (Qualified Offer) for Students</a:t>
                      </a:r>
                    </a:p>
                  </a:txBody>
                  <a:tcPr marL="50800" marR="50800" marT="50800" marB="50800">
                    <a:solidFill>
                      <a:srgbClr val="FFEDB3"/>
                    </a:solidFill>
                  </a:tcPr>
                </a:tc>
                <a:extLst>
                  <a:ext uri="{0D108BD9-81ED-4DB2-BD59-A6C34878D82A}">
                    <a16:rowId xmlns:a16="http://schemas.microsoft.com/office/drawing/2014/main" val="2913595098"/>
                  </a:ext>
                </a:extLst>
              </a:tr>
              <a:tr h="365760">
                <a:tc>
                  <a:txBody>
                    <a:bodyPr/>
                    <a:lstStyle/>
                    <a:p>
                      <a:pPr marL="0" marR="0" fontAlgn="t">
                        <a:spcBef>
                          <a:spcPts val="0"/>
                        </a:spcBef>
                        <a:spcAft>
                          <a:spcPts val="0"/>
                        </a:spcAft>
                      </a:pPr>
                      <a:r>
                        <a:rPr lang="en-US" sz="1100" kern="1200">
                          <a:effectLst/>
                        </a:rPr>
                        <a:t>Essential CAL</a:t>
                      </a:r>
                      <a:endParaRPr lang="en-US" sz="1100" kern="1200">
                        <a:solidFill>
                          <a:schemeClr val="dk1"/>
                        </a:solidFill>
                        <a:effectLst/>
                        <a:latin typeface="Segoe UI" panose="020B0502040204020203" pitchFamily="34" charset="0"/>
                        <a:ea typeface="+mn-ea"/>
                        <a:cs typeface="+mn-cs"/>
                      </a:endParaRPr>
                    </a:p>
                  </a:txBody>
                  <a:tcPr marL="50800" marR="50800" marT="50800" marB="50800">
                    <a:solidFill>
                      <a:srgbClr val="FFD653"/>
                    </a:solidFill>
                  </a:tcPr>
                </a:tc>
                <a:tc>
                  <a:txBody>
                    <a:bodyPr/>
                    <a:lstStyle/>
                    <a:p>
                      <a:pPr marL="0" marR="0" fontAlgn="t">
                        <a:spcBef>
                          <a:spcPts val="0"/>
                        </a:spcBef>
                        <a:spcAft>
                          <a:spcPts val="0"/>
                        </a:spcAft>
                      </a:pPr>
                      <a:r>
                        <a:rPr lang="en-US" sz="1100" kern="1200">
                          <a:effectLst/>
                        </a:rPr>
                        <a:t>Team Members</a:t>
                      </a:r>
                      <a:endParaRPr lang="en-US" sz="1100" kern="1200">
                        <a:solidFill>
                          <a:schemeClr val="dk1"/>
                        </a:solidFill>
                        <a:effectLst/>
                        <a:latin typeface="Segoe UI" panose="020B0502040204020203" pitchFamily="34" charset="0"/>
                        <a:ea typeface="+mn-ea"/>
                        <a:cs typeface="+mn-cs"/>
                      </a:endParaRPr>
                    </a:p>
                  </a:txBody>
                  <a:tcPr marL="50800" marR="50800" marT="50800" marB="50800">
                    <a:solidFill>
                      <a:srgbClr val="FFD653"/>
                    </a:solidFill>
                  </a:tcPr>
                </a:tc>
                <a:tc>
                  <a:txBody>
                    <a:bodyPr/>
                    <a:lstStyle/>
                    <a:p>
                      <a:pPr marL="0" marR="0" fontAlgn="t">
                        <a:spcBef>
                          <a:spcPts val="0"/>
                        </a:spcBef>
                        <a:spcAft>
                          <a:spcPts val="0"/>
                        </a:spcAft>
                      </a:pPr>
                      <a:r>
                        <a:rPr lang="en-US" sz="1100" dirty="0">
                          <a:effectLst/>
                          <a:latin typeface="Segoe UI" panose="020B0502040204020203" pitchFamily="34" charset="0"/>
                        </a:rPr>
                        <a:t>Dynamics 365 for Team Members, Enterprise Edition - From SA for CRM Essentials (Qualified Offer) for Students</a:t>
                      </a:r>
                    </a:p>
                  </a:txBody>
                  <a:tcPr marL="50800" marR="50800" marT="50800" marB="50800">
                    <a:solidFill>
                      <a:srgbClr val="FFD653"/>
                    </a:solidFill>
                  </a:tcPr>
                </a:tc>
                <a:extLst>
                  <a:ext uri="{0D108BD9-81ED-4DB2-BD59-A6C34878D82A}">
                    <a16:rowId xmlns:a16="http://schemas.microsoft.com/office/drawing/2014/main" val="4278441185"/>
                  </a:ext>
                </a:extLst>
              </a:tr>
            </a:tbl>
          </a:graphicData>
        </a:graphic>
      </p:graphicFrame>
    </p:spTree>
    <p:extLst>
      <p:ext uri="{BB962C8B-B14F-4D97-AF65-F5344CB8AC3E}">
        <p14:creationId xmlns:p14="http://schemas.microsoft.com/office/powerpoint/2010/main" val="1884910820"/>
      </p:ext>
    </p:extLst>
  </p:cSld>
  <p:clrMapOvr>
    <a:masterClrMapping/>
  </p:clrMapOvr>
  <p:transition>
    <p:fade/>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239" y="289511"/>
            <a:ext cx="6889207" cy="806169"/>
          </a:xfrm>
        </p:spPr>
        <p:txBody>
          <a:bodyPr/>
          <a:lstStyle/>
          <a:p>
            <a:r>
              <a:rPr lang="en-US" sz="2000" dirty="0"/>
              <a:t>CRM On-Premises Government utilizing From SA SKU in CSP</a:t>
            </a:r>
            <a:br>
              <a:rPr lang="en-US" sz="2000" dirty="0"/>
            </a:br>
            <a:r>
              <a:rPr lang="en-US" sz="2000" dirty="0"/>
              <a:t>To Dynamics 365  Enterprise Plan 1</a:t>
            </a:r>
          </a:p>
        </p:txBody>
      </p:sp>
      <p:graphicFrame>
        <p:nvGraphicFramePr>
          <p:cNvPr id="7" name="Table 6"/>
          <p:cNvGraphicFramePr>
            <a:graphicFrameLocks noGrp="1"/>
          </p:cNvGraphicFramePr>
          <p:nvPr>
            <p:extLst/>
          </p:nvPr>
        </p:nvGraphicFramePr>
        <p:xfrm>
          <a:off x="965673" y="1748827"/>
          <a:ext cx="10032763" cy="2550160"/>
        </p:xfrm>
        <a:graphic>
          <a:graphicData uri="http://schemas.openxmlformats.org/drawingml/2006/table">
            <a:tbl>
              <a:tblPr firstRow="1" bandRow="1">
                <a:tableStyleId>{7DF18680-E054-41AD-8BC1-D1AEF772440D}</a:tableStyleId>
              </a:tblPr>
              <a:tblGrid>
                <a:gridCol w="1555336">
                  <a:extLst>
                    <a:ext uri="{9D8B030D-6E8A-4147-A177-3AD203B41FA5}">
                      <a16:colId xmlns:a16="http://schemas.microsoft.com/office/drawing/2014/main" val="505210117"/>
                    </a:ext>
                  </a:extLst>
                </a:gridCol>
                <a:gridCol w="2341548">
                  <a:extLst>
                    <a:ext uri="{9D8B030D-6E8A-4147-A177-3AD203B41FA5}">
                      <a16:colId xmlns:a16="http://schemas.microsoft.com/office/drawing/2014/main" val="1886461923"/>
                    </a:ext>
                  </a:extLst>
                </a:gridCol>
                <a:gridCol w="6135879">
                  <a:extLst>
                    <a:ext uri="{9D8B030D-6E8A-4147-A177-3AD203B41FA5}">
                      <a16:colId xmlns:a16="http://schemas.microsoft.com/office/drawing/2014/main" val="4284112031"/>
                    </a:ext>
                  </a:extLst>
                </a:gridCol>
              </a:tblGrid>
              <a:tr h="365760">
                <a:tc>
                  <a:txBody>
                    <a:bodyPr/>
                    <a:lstStyle/>
                    <a:p>
                      <a:pPr marL="0" marR="0" fontAlgn="t">
                        <a:spcBef>
                          <a:spcPts val="0"/>
                        </a:spcBef>
                        <a:spcAft>
                          <a:spcPts val="0"/>
                        </a:spcAft>
                      </a:pPr>
                      <a:r>
                        <a:rPr lang="en-US" sz="1100" dirty="0">
                          <a:effectLst/>
                        </a:rPr>
                        <a:t>Existing User License</a:t>
                      </a:r>
                      <a:endParaRPr lang="en-US" sz="1100" dirty="0">
                        <a:effectLst/>
                        <a:latin typeface="Segoe UI Semibold" panose="020B0702040204020203" pitchFamily="34" charset="0"/>
                      </a:endParaRPr>
                    </a:p>
                  </a:txBody>
                  <a:tcPr marL="50800" marR="50800" marT="50800" marB="50800">
                    <a:solidFill>
                      <a:srgbClr val="D6A300"/>
                    </a:solidFill>
                  </a:tcPr>
                </a:tc>
                <a:tc>
                  <a:txBody>
                    <a:bodyPr/>
                    <a:lstStyle/>
                    <a:p>
                      <a:pPr marL="0" marR="0" fontAlgn="t">
                        <a:spcBef>
                          <a:spcPts val="0"/>
                        </a:spcBef>
                        <a:spcAft>
                          <a:spcPts val="0"/>
                        </a:spcAft>
                      </a:pPr>
                      <a:r>
                        <a:rPr lang="en-US" sz="1100" dirty="0">
                          <a:effectLst/>
                        </a:rPr>
                        <a:t>New User License</a:t>
                      </a:r>
                      <a:endParaRPr lang="en-US" sz="1100" dirty="0">
                        <a:effectLst/>
                        <a:latin typeface="Segoe UI Semibold" panose="020B0702040204020203" pitchFamily="34" charset="0"/>
                      </a:endParaRPr>
                    </a:p>
                  </a:txBody>
                  <a:tcPr marL="50800" marR="50800" marT="50800" marB="50800">
                    <a:solidFill>
                      <a:srgbClr val="D6A300"/>
                    </a:solidFill>
                  </a:tcPr>
                </a:tc>
                <a:tc>
                  <a:txBody>
                    <a:bodyPr/>
                    <a:lstStyle/>
                    <a:p>
                      <a:pPr marL="0" marR="0" fontAlgn="t">
                        <a:spcBef>
                          <a:spcPts val="0"/>
                        </a:spcBef>
                        <a:spcAft>
                          <a:spcPts val="0"/>
                        </a:spcAft>
                      </a:pPr>
                      <a:r>
                        <a:rPr lang="en-US" sz="1100" dirty="0">
                          <a:effectLst/>
                        </a:rPr>
                        <a:t>Offer Description</a:t>
                      </a:r>
                      <a:endParaRPr lang="en-US" sz="1100" dirty="0">
                        <a:effectLst/>
                        <a:latin typeface="Segoe UI Semibold" panose="020B0702040204020203" pitchFamily="34" charset="0"/>
                      </a:endParaRPr>
                    </a:p>
                  </a:txBody>
                  <a:tcPr marL="50800" marR="50800" marT="50800" marB="50800">
                    <a:solidFill>
                      <a:srgbClr val="D6A300"/>
                    </a:solidFill>
                  </a:tcPr>
                </a:tc>
                <a:extLst>
                  <a:ext uri="{0D108BD9-81ED-4DB2-BD59-A6C34878D82A}">
                    <a16:rowId xmlns:a16="http://schemas.microsoft.com/office/drawing/2014/main" val="1529148321"/>
                  </a:ext>
                </a:extLst>
              </a:tr>
              <a:tr h="365760">
                <a:tc>
                  <a:txBody>
                    <a:bodyPr/>
                    <a:lstStyle/>
                    <a:p>
                      <a:pPr marL="0" marR="0" fontAlgn="t">
                        <a:spcBef>
                          <a:spcPts val="0"/>
                        </a:spcBef>
                        <a:spcAft>
                          <a:spcPts val="0"/>
                        </a:spcAft>
                      </a:pPr>
                      <a:r>
                        <a:rPr lang="en-US" sz="1100" kern="1200" dirty="0">
                          <a:effectLst/>
                        </a:rPr>
                        <a:t>Professional CAL</a:t>
                      </a:r>
                      <a:endParaRPr lang="en-US" sz="1100" kern="1200" dirty="0">
                        <a:solidFill>
                          <a:schemeClr val="dk1"/>
                        </a:solidFill>
                        <a:effectLst/>
                        <a:latin typeface="Segoe UI Semibold" panose="020B0702040204020203" pitchFamily="34" charset="0"/>
                        <a:ea typeface="+mn-ea"/>
                        <a:cs typeface="Segoe UI Semibold" panose="020B0702040204020203" pitchFamily="34" charset="0"/>
                      </a:endParaRPr>
                    </a:p>
                  </a:txBody>
                  <a:tcPr marL="50800" marR="50800" marT="50800" marB="50800">
                    <a:solidFill>
                      <a:srgbClr val="FFD653"/>
                    </a:solidFill>
                  </a:tcPr>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for Enterprise Plan 1</a:t>
                      </a:r>
                    </a:p>
                  </a:txBody>
                  <a:tcPr marL="50800" marR="50800" marT="50800" marB="50800">
                    <a:solidFill>
                      <a:srgbClr val="FFD653"/>
                    </a:solidFill>
                  </a:tcPr>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Enterprise Edition Plan 1 - From SA for CRM Pro (Qualified Offer) (Government Pricing)</a:t>
                      </a:r>
                    </a:p>
                  </a:txBody>
                  <a:tcPr marL="50800" marR="50800" marT="50800" marB="50800">
                    <a:solidFill>
                      <a:srgbClr val="FFD653"/>
                    </a:solidFill>
                  </a:tcPr>
                </a:tc>
                <a:extLst>
                  <a:ext uri="{0D108BD9-81ED-4DB2-BD59-A6C34878D82A}">
                    <a16:rowId xmlns:a16="http://schemas.microsoft.com/office/drawing/2014/main" val="466339008"/>
                  </a:ext>
                </a:extLst>
              </a:tr>
              <a:tr h="365760">
                <a:tc>
                  <a:txBody>
                    <a:bodyPr/>
                    <a:lstStyle/>
                    <a:p>
                      <a:pPr marL="0" marR="0" fontAlgn="t">
                        <a:spcBef>
                          <a:spcPts val="0"/>
                        </a:spcBef>
                        <a:spcAft>
                          <a:spcPts val="0"/>
                        </a:spcAft>
                      </a:pPr>
                      <a:r>
                        <a:rPr lang="en-US" sz="1100" kern="1200">
                          <a:effectLst/>
                        </a:rPr>
                        <a:t>Basic CAL</a:t>
                      </a:r>
                      <a:endParaRPr lang="en-US" sz="1100" kern="1200">
                        <a:solidFill>
                          <a:schemeClr val="dk1"/>
                        </a:solidFill>
                        <a:effectLst/>
                        <a:latin typeface="Segoe UI Semibold" panose="020B0702040204020203" pitchFamily="34" charset="0"/>
                        <a:ea typeface="+mn-ea"/>
                        <a:cs typeface="Segoe UI Semibold" panose="020B0702040204020203" pitchFamily="34" charset="0"/>
                      </a:endParaRPr>
                    </a:p>
                  </a:txBody>
                  <a:tcPr marL="50800" marR="50800" marT="50800" marB="50800">
                    <a:solidFill>
                      <a:srgbClr val="FFEDB3"/>
                    </a:solidFill>
                  </a:tcPr>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for Enterprise Plan 1</a:t>
                      </a:r>
                    </a:p>
                  </a:txBody>
                  <a:tcPr marL="50800" marR="50800" marT="50800" marB="50800">
                    <a:solidFill>
                      <a:srgbClr val="FFEDB3"/>
                    </a:solidFill>
                  </a:tcPr>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Enterprise Edition Plan 1 - From SA for CRM Basic (Qualified Offer) (Government Pricing)</a:t>
                      </a:r>
                    </a:p>
                  </a:txBody>
                  <a:tcPr marL="50800" marR="50800" marT="50800" marB="50800">
                    <a:solidFill>
                      <a:srgbClr val="FFEDB3"/>
                    </a:solidFill>
                  </a:tcPr>
                </a:tc>
                <a:extLst>
                  <a:ext uri="{0D108BD9-81ED-4DB2-BD59-A6C34878D82A}">
                    <a16:rowId xmlns:a16="http://schemas.microsoft.com/office/drawing/2014/main" val="941976500"/>
                  </a:ext>
                </a:extLst>
              </a:tr>
              <a:tr h="365760">
                <a:tc>
                  <a:txBody>
                    <a:bodyPr/>
                    <a:lstStyle/>
                    <a:p>
                      <a:pPr marL="0" marR="0" fontAlgn="t">
                        <a:spcBef>
                          <a:spcPts val="0"/>
                        </a:spcBef>
                        <a:spcAft>
                          <a:spcPts val="0"/>
                        </a:spcAft>
                      </a:pPr>
                      <a:r>
                        <a:rPr lang="en-US" sz="1100" kern="1200">
                          <a:effectLst/>
                        </a:rPr>
                        <a:t>Basic CAL</a:t>
                      </a:r>
                      <a:endParaRPr lang="en-US" sz="1100" kern="1200">
                        <a:solidFill>
                          <a:schemeClr val="dk1"/>
                        </a:solidFill>
                        <a:effectLst/>
                        <a:latin typeface="Segoe UI" panose="020B0502040204020203" pitchFamily="34" charset="0"/>
                        <a:ea typeface="+mn-ea"/>
                        <a:cs typeface="+mn-cs"/>
                      </a:endParaRPr>
                    </a:p>
                  </a:txBody>
                  <a:tcPr marL="50800" marR="50800" marT="50800" marB="50800">
                    <a:solidFill>
                      <a:srgbClr val="FFD653"/>
                    </a:solidFill>
                  </a:tcPr>
                </a:tc>
                <a:tc>
                  <a:txBody>
                    <a:bodyPr/>
                    <a:lstStyle/>
                    <a:p>
                      <a:pPr marL="0" marR="0" fontAlgn="t">
                        <a:spcBef>
                          <a:spcPts val="0"/>
                        </a:spcBef>
                        <a:spcAft>
                          <a:spcPts val="0"/>
                        </a:spcAft>
                      </a:pPr>
                      <a:r>
                        <a:rPr lang="en-US" sz="1100" kern="1200">
                          <a:effectLst/>
                        </a:rPr>
                        <a:t>Dynamics 365 for Sales</a:t>
                      </a:r>
                      <a:endParaRPr lang="en-US" sz="1100" kern="1200">
                        <a:solidFill>
                          <a:schemeClr val="dk1"/>
                        </a:solidFill>
                        <a:effectLst/>
                        <a:latin typeface="Segoe UI" panose="020B0502040204020203" pitchFamily="34" charset="0"/>
                        <a:ea typeface="+mn-ea"/>
                        <a:cs typeface="+mn-cs"/>
                      </a:endParaRPr>
                    </a:p>
                  </a:txBody>
                  <a:tcPr marL="50800" marR="50800" marT="50800" marB="50800">
                    <a:solidFill>
                      <a:srgbClr val="FFD653"/>
                    </a:solidFill>
                  </a:tcPr>
                </a:tc>
                <a:tc>
                  <a:txBody>
                    <a:bodyPr/>
                    <a:lstStyle/>
                    <a:p>
                      <a:pPr marL="0" marR="0" fontAlgn="t">
                        <a:spcBef>
                          <a:spcPts val="0"/>
                        </a:spcBef>
                        <a:spcAft>
                          <a:spcPts val="0"/>
                        </a:spcAft>
                      </a:pPr>
                      <a:r>
                        <a:rPr lang="en-US" sz="1100" dirty="0">
                          <a:effectLst/>
                          <a:latin typeface="Segoe UI" panose="020B0502040204020203" pitchFamily="34" charset="0"/>
                        </a:rPr>
                        <a:t>Dynamics 365 for Sales, Enterprise Edition - From SA for CRM Basic (Qualified Offer) (Government Pricing)</a:t>
                      </a:r>
                    </a:p>
                  </a:txBody>
                  <a:tcPr marL="50800" marR="50800" marT="50800" marB="50800">
                    <a:solidFill>
                      <a:srgbClr val="FFD653"/>
                    </a:solidFill>
                  </a:tcPr>
                </a:tc>
                <a:extLst>
                  <a:ext uri="{0D108BD9-81ED-4DB2-BD59-A6C34878D82A}">
                    <a16:rowId xmlns:a16="http://schemas.microsoft.com/office/drawing/2014/main" val="4067456036"/>
                  </a:ext>
                </a:extLst>
              </a:tr>
              <a:tr h="365760">
                <a:tc>
                  <a:txBody>
                    <a:bodyPr/>
                    <a:lstStyle/>
                    <a:p>
                      <a:pPr marL="0" marR="0" fontAlgn="t">
                        <a:spcBef>
                          <a:spcPts val="0"/>
                        </a:spcBef>
                        <a:spcAft>
                          <a:spcPts val="0"/>
                        </a:spcAft>
                      </a:pPr>
                      <a:r>
                        <a:rPr lang="en-US" sz="1100" kern="1200" dirty="0">
                          <a:effectLst/>
                        </a:rPr>
                        <a:t>Basic CAL</a:t>
                      </a:r>
                      <a:endParaRPr lang="en-US" sz="1100" kern="1200" dirty="0">
                        <a:solidFill>
                          <a:schemeClr val="dk1"/>
                        </a:solidFill>
                        <a:effectLst/>
                        <a:latin typeface="Segoe UI" panose="020B0502040204020203" pitchFamily="34" charset="0"/>
                        <a:ea typeface="+mn-ea"/>
                        <a:cs typeface="+mn-cs"/>
                      </a:endParaRPr>
                    </a:p>
                  </a:txBody>
                  <a:tcPr marL="50800" marR="50800" marT="50800" marB="50800">
                    <a:solidFill>
                      <a:srgbClr val="FFEDB3"/>
                    </a:solidFill>
                  </a:tcPr>
                </a:tc>
                <a:tc>
                  <a:txBody>
                    <a:bodyPr/>
                    <a:lstStyle/>
                    <a:p>
                      <a:pPr marL="0" marR="0" fontAlgn="t">
                        <a:spcBef>
                          <a:spcPts val="0"/>
                        </a:spcBef>
                        <a:spcAft>
                          <a:spcPts val="0"/>
                        </a:spcAft>
                      </a:pPr>
                      <a:r>
                        <a:rPr lang="en-US" sz="1100" kern="1200" dirty="0">
                          <a:effectLst/>
                        </a:rPr>
                        <a:t>Dynamics 365 for Customer Service</a:t>
                      </a:r>
                      <a:endParaRPr lang="en-US" sz="1100" kern="1200" dirty="0">
                        <a:solidFill>
                          <a:schemeClr val="dk1"/>
                        </a:solidFill>
                        <a:effectLst/>
                        <a:latin typeface="Segoe UI" panose="020B0502040204020203" pitchFamily="34" charset="0"/>
                        <a:ea typeface="+mn-ea"/>
                        <a:cs typeface="+mn-cs"/>
                      </a:endParaRPr>
                    </a:p>
                  </a:txBody>
                  <a:tcPr marL="50800" marR="50800" marT="50800" marB="50800">
                    <a:solidFill>
                      <a:srgbClr val="FFEDB3"/>
                    </a:solidFill>
                  </a:tcPr>
                </a:tc>
                <a:tc>
                  <a:txBody>
                    <a:bodyPr/>
                    <a:lstStyle/>
                    <a:p>
                      <a:pPr marL="0" marR="0" fontAlgn="t">
                        <a:spcBef>
                          <a:spcPts val="0"/>
                        </a:spcBef>
                        <a:spcAft>
                          <a:spcPts val="0"/>
                        </a:spcAft>
                      </a:pPr>
                      <a:r>
                        <a:rPr lang="en-US" sz="1100" dirty="0">
                          <a:effectLst/>
                          <a:latin typeface="Segoe UI" panose="020B0502040204020203" pitchFamily="34" charset="0"/>
                        </a:rPr>
                        <a:t>Dynamics 365 for Customer Service, Enterprise Edition - From SA for CRM Basic (Qualified Offer) (Government Pricing)</a:t>
                      </a:r>
                    </a:p>
                  </a:txBody>
                  <a:tcPr marL="50800" marR="50800" marT="50800" marB="50800">
                    <a:solidFill>
                      <a:srgbClr val="FFEDB3"/>
                    </a:solidFill>
                  </a:tcPr>
                </a:tc>
                <a:extLst>
                  <a:ext uri="{0D108BD9-81ED-4DB2-BD59-A6C34878D82A}">
                    <a16:rowId xmlns:a16="http://schemas.microsoft.com/office/drawing/2014/main" val="2913595098"/>
                  </a:ext>
                </a:extLst>
              </a:tr>
              <a:tr h="365760">
                <a:tc>
                  <a:txBody>
                    <a:bodyPr/>
                    <a:lstStyle/>
                    <a:p>
                      <a:pPr marL="0" marR="0" fontAlgn="t">
                        <a:spcBef>
                          <a:spcPts val="0"/>
                        </a:spcBef>
                        <a:spcAft>
                          <a:spcPts val="0"/>
                        </a:spcAft>
                      </a:pPr>
                      <a:r>
                        <a:rPr lang="en-US" sz="1100" kern="1200">
                          <a:effectLst/>
                        </a:rPr>
                        <a:t>Essential CAL</a:t>
                      </a:r>
                      <a:endParaRPr lang="en-US" sz="1100" kern="1200">
                        <a:solidFill>
                          <a:schemeClr val="dk1"/>
                        </a:solidFill>
                        <a:effectLst/>
                        <a:latin typeface="Segoe UI" panose="020B0502040204020203" pitchFamily="34" charset="0"/>
                        <a:ea typeface="+mn-ea"/>
                        <a:cs typeface="+mn-cs"/>
                      </a:endParaRPr>
                    </a:p>
                  </a:txBody>
                  <a:tcPr marL="50800" marR="50800" marT="50800" marB="50800">
                    <a:solidFill>
                      <a:srgbClr val="FFD653"/>
                    </a:solidFill>
                  </a:tcPr>
                </a:tc>
                <a:tc>
                  <a:txBody>
                    <a:bodyPr/>
                    <a:lstStyle/>
                    <a:p>
                      <a:pPr marL="0" marR="0" fontAlgn="t">
                        <a:spcBef>
                          <a:spcPts val="0"/>
                        </a:spcBef>
                        <a:spcAft>
                          <a:spcPts val="0"/>
                        </a:spcAft>
                      </a:pPr>
                      <a:r>
                        <a:rPr lang="en-US" sz="1100" kern="1200">
                          <a:effectLst/>
                        </a:rPr>
                        <a:t>Team Members</a:t>
                      </a:r>
                      <a:endParaRPr lang="en-US" sz="1100" kern="1200">
                        <a:solidFill>
                          <a:schemeClr val="dk1"/>
                        </a:solidFill>
                        <a:effectLst/>
                        <a:latin typeface="Segoe UI" panose="020B0502040204020203" pitchFamily="34" charset="0"/>
                        <a:ea typeface="+mn-ea"/>
                        <a:cs typeface="+mn-cs"/>
                      </a:endParaRPr>
                    </a:p>
                  </a:txBody>
                  <a:tcPr marL="50800" marR="50800" marT="50800" marB="50800">
                    <a:solidFill>
                      <a:srgbClr val="FFD653"/>
                    </a:solidFill>
                  </a:tcPr>
                </a:tc>
                <a:tc>
                  <a:txBody>
                    <a:bodyPr/>
                    <a:lstStyle/>
                    <a:p>
                      <a:pPr marL="0" marR="0" fontAlgn="t">
                        <a:spcBef>
                          <a:spcPts val="0"/>
                        </a:spcBef>
                        <a:spcAft>
                          <a:spcPts val="0"/>
                        </a:spcAft>
                      </a:pPr>
                      <a:r>
                        <a:rPr lang="en-US" sz="1100" dirty="0">
                          <a:effectLst/>
                          <a:latin typeface="Segoe UI" panose="020B0502040204020203" pitchFamily="34" charset="0"/>
                        </a:rPr>
                        <a:t>Dynamics 365 for Team Members, Enterprise Edition - From SA for CRM Essentials (Qualified Offer) (Government Pricing)</a:t>
                      </a:r>
                    </a:p>
                  </a:txBody>
                  <a:tcPr marL="50800" marR="50800" marT="50800" marB="50800">
                    <a:solidFill>
                      <a:srgbClr val="FFD653"/>
                    </a:solidFill>
                  </a:tcPr>
                </a:tc>
                <a:extLst>
                  <a:ext uri="{0D108BD9-81ED-4DB2-BD59-A6C34878D82A}">
                    <a16:rowId xmlns:a16="http://schemas.microsoft.com/office/drawing/2014/main" val="4278441185"/>
                  </a:ext>
                </a:extLst>
              </a:tr>
            </a:tbl>
          </a:graphicData>
        </a:graphic>
      </p:graphicFrame>
    </p:spTree>
    <p:extLst>
      <p:ext uri="{BB962C8B-B14F-4D97-AF65-F5344CB8AC3E}">
        <p14:creationId xmlns:p14="http://schemas.microsoft.com/office/powerpoint/2010/main" val="1428769188"/>
      </p:ext>
    </p:extLst>
  </p:cSld>
  <p:clrMapOvr>
    <a:masterClrMapping/>
  </p:clrMapOvr>
  <p:transition>
    <p:fade/>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239" y="289511"/>
            <a:ext cx="6249127" cy="806169"/>
          </a:xfrm>
        </p:spPr>
        <p:txBody>
          <a:bodyPr/>
          <a:lstStyle/>
          <a:p>
            <a:r>
              <a:rPr lang="en-US" sz="2000" dirty="0"/>
              <a:t>AX On-Premises Commercial Utilizing Cloud Add-on SKU in VL</a:t>
            </a:r>
            <a:br>
              <a:rPr lang="en-US" sz="2000" dirty="0"/>
            </a:br>
            <a:r>
              <a:rPr lang="en-US" sz="2000" dirty="0"/>
              <a:t>To Dynamics 365 Enterprise Plan 2</a:t>
            </a:r>
          </a:p>
        </p:txBody>
      </p:sp>
      <p:graphicFrame>
        <p:nvGraphicFramePr>
          <p:cNvPr id="7" name="Table 6"/>
          <p:cNvGraphicFramePr>
            <a:graphicFrameLocks noGrp="1"/>
          </p:cNvGraphicFramePr>
          <p:nvPr>
            <p:extLst>
              <p:ext uri="{D42A27DB-BD31-4B8C-83A1-F6EECF244321}">
                <p14:modId xmlns:p14="http://schemas.microsoft.com/office/powerpoint/2010/main" val="2293426943"/>
              </p:ext>
            </p:extLst>
          </p:nvPr>
        </p:nvGraphicFramePr>
        <p:xfrm>
          <a:off x="965673" y="1788019"/>
          <a:ext cx="9902952" cy="2276787"/>
        </p:xfrm>
        <a:graphic>
          <a:graphicData uri="http://schemas.openxmlformats.org/drawingml/2006/table">
            <a:tbl>
              <a:tblPr firstRow="1" bandRow="1">
                <a:tableStyleId>{21E4AEA4-8DFA-4A89-87EB-49C32662AFE0}</a:tableStyleId>
              </a:tblPr>
              <a:tblGrid>
                <a:gridCol w="1744598">
                  <a:extLst>
                    <a:ext uri="{9D8B030D-6E8A-4147-A177-3AD203B41FA5}">
                      <a16:colId xmlns:a16="http://schemas.microsoft.com/office/drawing/2014/main" val="505210117"/>
                    </a:ext>
                  </a:extLst>
                </a:gridCol>
                <a:gridCol w="1477168">
                  <a:extLst>
                    <a:ext uri="{9D8B030D-6E8A-4147-A177-3AD203B41FA5}">
                      <a16:colId xmlns:a16="http://schemas.microsoft.com/office/drawing/2014/main" val="1886461923"/>
                    </a:ext>
                  </a:extLst>
                </a:gridCol>
                <a:gridCol w="3016666">
                  <a:extLst>
                    <a:ext uri="{9D8B030D-6E8A-4147-A177-3AD203B41FA5}">
                      <a16:colId xmlns:a16="http://schemas.microsoft.com/office/drawing/2014/main" val="4284112031"/>
                    </a:ext>
                  </a:extLst>
                </a:gridCol>
                <a:gridCol w="2803020">
                  <a:extLst>
                    <a:ext uri="{9D8B030D-6E8A-4147-A177-3AD203B41FA5}">
                      <a16:colId xmlns:a16="http://schemas.microsoft.com/office/drawing/2014/main" val="2070994110"/>
                    </a:ext>
                  </a:extLst>
                </a:gridCol>
                <a:gridCol w="861500">
                  <a:extLst>
                    <a:ext uri="{9D8B030D-6E8A-4147-A177-3AD203B41FA5}">
                      <a16:colId xmlns:a16="http://schemas.microsoft.com/office/drawing/2014/main" val="1397123523"/>
                    </a:ext>
                  </a:extLst>
                </a:gridCol>
              </a:tblGrid>
              <a:tr h="463227">
                <a:tc>
                  <a:txBody>
                    <a:bodyPr/>
                    <a:lstStyle/>
                    <a:p>
                      <a:pPr marL="0" marR="0" fontAlgn="t">
                        <a:spcBef>
                          <a:spcPts val="0"/>
                        </a:spcBef>
                        <a:spcAft>
                          <a:spcPts val="0"/>
                        </a:spcAft>
                      </a:pPr>
                      <a:r>
                        <a:rPr lang="en-US" sz="1100" dirty="0">
                          <a:effectLst/>
                        </a:rPr>
                        <a:t>Existing User License</a:t>
                      </a:r>
                      <a:endParaRPr lang="en-US" sz="1100" dirty="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a:effectLst/>
                        </a:rPr>
                        <a:t>New User License</a:t>
                      </a:r>
                      <a:endParaRPr lang="en-US" sz="110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a:effectLst/>
                        </a:rPr>
                        <a:t>Offer Description</a:t>
                      </a:r>
                      <a:endParaRPr lang="en-US" sz="110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a:effectLst/>
                        </a:rPr>
                        <a:t>SKU Name</a:t>
                      </a:r>
                      <a:endParaRPr lang="en-US" sz="110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dirty="0">
                          <a:effectLst/>
                          <a:latin typeface="Segoe UI Semibold" panose="020B0702040204020203" pitchFamily="34" charset="0"/>
                        </a:rPr>
                        <a:t>SKU</a:t>
                      </a:r>
                    </a:p>
                  </a:txBody>
                  <a:tcPr marL="50800" marR="50800" marT="50800" marB="50800"/>
                </a:tc>
                <a:extLst>
                  <a:ext uri="{0D108BD9-81ED-4DB2-BD59-A6C34878D82A}">
                    <a16:rowId xmlns:a16="http://schemas.microsoft.com/office/drawing/2014/main" val="1529148321"/>
                  </a:ext>
                </a:extLst>
              </a:tr>
              <a:tr h="517591">
                <a:tc>
                  <a:txBody>
                    <a:bodyPr/>
                    <a:lstStyle/>
                    <a:p>
                      <a:pPr marL="0" marR="0" fontAlgn="t">
                        <a:spcBef>
                          <a:spcPts val="0"/>
                        </a:spcBef>
                        <a:spcAft>
                          <a:spcPts val="0"/>
                        </a:spcAft>
                      </a:pPr>
                      <a:r>
                        <a:rPr lang="en-US" sz="1100" dirty="0">
                          <a:effectLst/>
                        </a:rPr>
                        <a:t>Enterprise or Functional User</a:t>
                      </a:r>
                      <a:endParaRPr lang="en-US" sz="1100" dirty="0">
                        <a:effectLst/>
                        <a:latin typeface="+mn-lt"/>
                      </a:endParaRPr>
                    </a:p>
                  </a:txBody>
                  <a:tcPr marL="50800" marR="50800" marT="50800" marB="50800"/>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for Enterprise Plan 2</a:t>
                      </a:r>
                    </a:p>
                  </a:txBody>
                  <a:tcPr marL="50800" marR="50800" marT="50800" marB="50800"/>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Dyn365, Enterprise edition Plan 2 Add-on from AX Enterprise or Functional (qualified offer)</a:t>
                      </a:r>
                    </a:p>
                  </a:txBody>
                  <a:tcPr marL="50800" marR="50800" marT="50800" marB="50800"/>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Dyn365EP2AddOn ShrdSvr ALNG </a:t>
                      </a:r>
                      <a:r>
                        <a:rPr lang="en-US" sz="1100" kern="1200" dirty="0" err="1">
                          <a:solidFill>
                            <a:schemeClr val="dk1"/>
                          </a:solidFill>
                          <a:effectLst/>
                          <a:latin typeface="Segoe UI Semibold" panose="020B0702040204020203" pitchFamily="34" charset="0"/>
                          <a:ea typeface="+mn-ea"/>
                          <a:cs typeface="Segoe UI Semibold" panose="020B0702040204020203" pitchFamily="34" charset="0"/>
                        </a:rPr>
                        <a:t>SubsVL</a:t>
                      </a: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 MVL </a:t>
                      </a:r>
                      <a:r>
                        <a:rPr lang="en-US" sz="1100" kern="1200" dirty="0" err="1">
                          <a:solidFill>
                            <a:schemeClr val="dk1"/>
                          </a:solidFill>
                          <a:effectLst/>
                          <a:latin typeface="Segoe UI Semibold" panose="020B0702040204020203" pitchFamily="34" charset="0"/>
                          <a:ea typeface="+mn-ea"/>
                          <a:cs typeface="Segoe UI Semibold" panose="020B0702040204020203" pitchFamily="34" charset="0"/>
                        </a:rPr>
                        <a:t>QlfdOffer</a:t>
                      </a: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 </a:t>
                      </a:r>
                      <a:r>
                        <a:rPr lang="en-US" sz="1100" kern="1200" dirty="0" err="1">
                          <a:solidFill>
                            <a:schemeClr val="dk1"/>
                          </a:solidFill>
                          <a:effectLst/>
                          <a:latin typeface="Segoe UI Semibold" panose="020B0702040204020203" pitchFamily="34" charset="0"/>
                          <a:ea typeface="+mn-ea"/>
                          <a:cs typeface="Segoe UI Semibold" panose="020B0702040204020203" pitchFamily="34" charset="0"/>
                        </a:rPr>
                        <a:t>AddOn</a:t>
                      </a: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 </a:t>
                      </a:r>
                      <a:r>
                        <a:rPr lang="en-US" sz="1100" kern="1200" dirty="0" err="1">
                          <a:solidFill>
                            <a:schemeClr val="dk1"/>
                          </a:solidFill>
                          <a:effectLst/>
                          <a:latin typeface="Segoe UI Semibold" panose="020B0702040204020203" pitchFamily="34" charset="0"/>
                          <a:ea typeface="+mn-ea"/>
                          <a:cs typeface="Segoe UI Semibold" panose="020B0702040204020203" pitchFamily="34" charset="0"/>
                        </a:rPr>
                        <a:t>toAXEnt</a:t>
                      </a: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a:t>
                      </a:r>
                      <a:r>
                        <a:rPr lang="en-US" sz="1100" kern="1200" dirty="0" err="1">
                          <a:solidFill>
                            <a:schemeClr val="dk1"/>
                          </a:solidFill>
                          <a:effectLst/>
                          <a:latin typeface="Segoe UI Semibold" panose="020B0702040204020203" pitchFamily="34" charset="0"/>
                          <a:ea typeface="+mn-ea"/>
                          <a:cs typeface="Segoe UI Semibold" panose="020B0702040204020203" pitchFamily="34" charset="0"/>
                        </a:rPr>
                        <a:t>Funct</a:t>
                      </a:r>
                      <a:endParaRPr lang="en-US" sz="1100" kern="1200" dirty="0">
                        <a:solidFill>
                          <a:schemeClr val="dk1"/>
                        </a:solidFill>
                        <a:effectLst/>
                        <a:latin typeface="Segoe UI Semibold" panose="020B0702040204020203" pitchFamily="34" charset="0"/>
                        <a:ea typeface="+mn-ea"/>
                        <a:cs typeface="Segoe UI Semibold" panose="020B0702040204020203" pitchFamily="34" charset="0"/>
                      </a:endParaRPr>
                    </a:p>
                  </a:txBody>
                  <a:tcPr marL="50800" marR="50800" marT="50800" marB="50800"/>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DFP-00002</a:t>
                      </a:r>
                    </a:p>
                  </a:txBody>
                  <a:tcPr marL="50800" marR="50800" marT="50800" marB="50800"/>
                </a:tc>
                <a:extLst>
                  <a:ext uri="{0D108BD9-81ED-4DB2-BD59-A6C34878D82A}">
                    <a16:rowId xmlns:a16="http://schemas.microsoft.com/office/drawing/2014/main" val="466339008"/>
                  </a:ext>
                </a:extLst>
              </a:tr>
              <a:tr h="604520">
                <a:tc>
                  <a:txBody>
                    <a:bodyPr/>
                    <a:lstStyle/>
                    <a:p>
                      <a:pPr marL="0" marR="0" fontAlgn="t">
                        <a:spcBef>
                          <a:spcPts val="0"/>
                        </a:spcBef>
                        <a:spcAft>
                          <a:spcPts val="0"/>
                        </a:spcAft>
                      </a:pPr>
                      <a:r>
                        <a:rPr lang="en-US" sz="1100" dirty="0">
                          <a:effectLst/>
                        </a:rPr>
                        <a:t>Task or Self Serve User</a:t>
                      </a:r>
                      <a:endParaRPr lang="en-US" sz="1100" dirty="0">
                        <a:effectLst/>
                        <a:latin typeface="+mn-lt"/>
                      </a:endParaRPr>
                    </a:p>
                  </a:txBody>
                  <a:tcPr marL="50800" marR="50800" marT="50800" marB="50800"/>
                </a:tc>
                <a:tc>
                  <a:txBody>
                    <a:bodyPr/>
                    <a:lstStyle/>
                    <a:p>
                      <a:pPr marL="0" marR="0" fontAlgn="t">
                        <a:spcBef>
                          <a:spcPts val="0"/>
                        </a:spcBef>
                        <a:spcAft>
                          <a:spcPts val="0"/>
                        </a:spcAft>
                      </a:pPr>
                      <a:r>
                        <a:rPr lang="en-US" sz="1100" dirty="0">
                          <a:effectLst/>
                        </a:rPr>
                        <a:t>Dynamics 365 for Team Members</a:t>
                      </a:r>
                      <a:endParaRPr lang="en-US" sz="1100" dirty="0">
                        <a:effectLst/>
                        <a:latin typeface="+mn-lt"/>
                      </a:endParaRPr>
                    </a:p>
                  </a:txBody>
                  <a:tcPr marL="50800" marR="50800" marT="50800" marB="50800"/>
                </a:tc>
                <a:tc>
                  <a:txBody>
                    <a:bodyPr/>
                    <a:lstStyle/>
                    <a:p>
                      <a:pPr marL="0" marR="0" fontAlgn="t">
                        <a:spcBef>
                          <a:spcPts val="0"/>
                        </a:spcBef>
                        <a:spcAft>
                          <a:spcPts val="0"/>
                        </a:spcAft>
                      </a:pPr>
                      <a:r>
                        <a:rPr lang="en-US" sz="1100" dirty="0">
                          <a:effectLst/>
                        </a:rPr>
                        <a:t>Dyn365 Team Members Enterprise edition - Add-on from AX Task or Self Serve (qualified offer)</a:t>
                      </a:r>
                      <a:endParaRPr lang="en-US" sz="1100" dirty="0">
                        <a:effectLst/>
                        <a:latin typeface="+mn-lt"/>
                      </a:endParaRPr>
                    </a:p>
                  </a:txBody>
                  <a:tcPr marL="50800" marR="50800" marT="50800" marB="50800"/>
                </a:tc>
                <a:tc>
                  <a:txBody>
                    <a:bodyPr/>
                    <a:lstStyle/>
                    <a:p>
                      <a:pPr marL="0" marR="0" fontAlgn="t">
                        <a:spcBef>
                          <a:spcPts val="0"/>
                        </a:spcBef>
                        <a:spcAft>
                          <a:spcPts val="0"/>
                        </a:spcAft>
                      </a:pPr>
                      <a:r>
                        <a:rPr lang="en-US" sz="1100">
                          <a:effectLst/>
                        </a:rPr>
                        <a:t>Dyn365EForTeamMembersAddOn ShrdSvrALNG SubsVL QlfdAddOn toAXTask/SelfSrv</a:t>
                      </a:r>
                      <a:endParaRPr lang="en-US" sz="1100">
                        <a:effectLst/>
                        <a:latin typeface="+mn-lt"/>
                      </a:endParaRPr>
                    </a:p>
                  </a:txBody>
                  <a:tcPr marL="50800" marR="50800" marT="50800" marB="50800"/>
                </a:tc>
                <a:tc>
                  <a:txBody>
                    <a:bodyPr/>
                    <a:lstStyle/>
                    <a:p>
                      <a:pPr marL="0" marR="0" fontAlgn="t">
                        <a:spcBef>
                          <a:spcPts val="0"/>
                        </a:spcBef>
                        <a:spcAft>
                          <a:spcPts val="0"/>
                        </a:spcAft>
                      </a:pPr>
                      <a:r>
                        <a:rPr lang="en-US" sz="1100" dirty="0">
                          <a:effectLst/>
                          <a:latin typeface="+mn-lt"/>
                        </a:rPr>
                        <a:t>DGW-00003</a:t>
                      </a:r>
                    </a:p>
                  </a:txBody>
                  <a:tcPr marL="50800" marR="50800" marT="50800" marB="50800"/>
                </a:tc>
                <a:extLst>
                  <a:ext uri="{0D108BD9-81ED-4DB2-BD59-A6C34878D82A}">
                    <a16:rowId xmlns:a16="http://schemas.microsoft.com/office/drawing/2014/main" val="941976500"/>
                  </a:ext>
                </a:extLst>
              </a:tr>
              <a:tr h="604520">
                <a:tc>
                  <a:txBody>
                    <a:bodyPr/>
                    <a:lstStyle/>
                    <a:p>
                      <a:pPr marL="0" marR="0" fontAlgn="t">
                        <a:spcBef>
                          <a:spcPts val="0"/>
                        </a:spcBef>
                        <a:spcAft>
                          <a:spcPts val="0"/>
                        </a:spcAft>
                      </a:pPr>
                      <a:r>
                        <a:rPr lang="en-US" sz="1100">
                          <a:effectLst/>
                        </a:rPr>
                        <a:t>Task Device</a:t>
                      </a:r>
                      <a:endParaRPr lang="en-US" sz="1100">
                        <a:effectLst/>
                        <a:latin typeface="+mn-lt"/>
                      </a:endParaRPr>
                    </a:p>
                  </a:txBody>
                  <a:tcPr marL="50800" marR="50800" marT="50800" marB="50800"/>
                </a:tc>
                <a:tc>
                  <a:txBody>
                    <a:bodyPr/>
                    <a:lstStyle/>
                    <a:p>
                      <a:pPr marL="0" marR="0" fontAlgn="t">
                        <a:spcBef>
                          <a:spcPts val="0"/>
                        </a:spcBef>
                        <a:spcAft>
                          <a:spcPts val="0"/>
                        </a:spcAft>
                      </a:pPr>
                      <a:r>
                        <a:rPr lang="en-US" sz="1100">
                          <a:effectLst/>
                        </a:rPr>
                        <a:t>Dynamics 365 for Operations Device</a:t>
                      </a:r>
                      <a:endParaRPr lang="en-US" sz="1100">
                        <a:effectLst/>
                        <a:latin typeface="+mn-lt"/>
                      </a:endParaRPr>
                    </a:p>
                  </a:txBody>
                  <a:tcPr marL="50800" marR="50800" marT="50800" marB="50800"/>
                </a:tc>
                <a:tc>
                  <a:txBody>
                    <a:bodyPr/>
                    <a:lstStyle/>
                    <a:p>
                      <a:pPr marL="0" marR="0" fontAlgn="t">
                        <a:spcBef>
                          <a:spcPts val="0"/>
                        </a:spcBef>
                        <a:spcAft>
                          <a:spcPts val="0"/>
                        </a:spcAft>
                      </a:pPr>
                      <a:r>
                        <a:rPr lang="en-US" sz="1100" dirty="0">
                          <a:effectLst/>
                        </a:rPr>
                        <a:t>Dyn365 for Operations, Enterprise edition Device Add-on from AX Task Device (qualified add-on)</a:t>
                      </a:r>
                      <a:endParaRPr lang="en-US" sz="1100" dirty="0">
                        <a:effectLst/>
                        <a:latin typeface="+mn-lt"/>
                      </a:endParaRPr>
                    </a:p>
                  </a:txBody>
                  <a:tcPr marL="50800" marR="50800" marT="50800" marB="50800"/>
                </a:tc>
                <a:tc>
                  <a:txBody>
                    <a:bodyPr/>
                    <a:lstStyle/>
                    <a:p>
                      <a:pPr marL="0" marR="0" fontAlgn="t">
                        <a:spcBef>
                          <a:spcPts val="0"/>
                        </a:spcBef>
                        <a:spcAft>
                          <a:spcPts val="0"/>
                        </a:spcAft>
                      </a:pPr>
                      <a:r>
                        <a:rPr lang="en-US" sz="1100" dirty="0">
                          <a:effectLst/>
                        </a:rPr>
                        <a:t>Dyn365EForOpsAddOn ShrdSvr ALNG SubsVL MVL QlfdOffer AddOn toAXTaskDvc</a:t>
                      </a:r>
                      <a:endParaRPr lang="en-US" sz="1100" dirty="0">
                        <a:effectLst/>
                        <a:latin typeface="+mn-lt"/>
                      </a:endParaRPr>
                    </a:p>
                  </a:txBody>
                  <a:tcPr marL="50800" marR="50800" marT="50800" marB="50800"/>
                </a:tc>
                <a:tc>
                  <a:txBody>
                    <a:bodyPr/>
                    <a:lstStyle/>
                    <a:p>
                      <a:pPr marL="0" marR="0" fontAlgn="t">
                        <a:spcBef>
                          <a:spcPts val="0"/>
                        </a:spcBef>
                        <a:spcAft>
                          <a:spcPts val="0"/>
                        </a:spcAft>
                      </a:pPr>
                      <a:r>
                        <a:rPr lang="en-US" sz="1100" dirty="0">
                          <a:effectLst/>
                          <a:latin typeface="+mn-lt"/>
                        </a:rPr>
                        <a:t>DEW-00003</a:t>
                      </a:r>
                    </a:p>
                  </a:txBody>
                  <a:tcPr marL="50800" marR="50800" marT="50800" marB="50800"/>
                </a:tc>
                <a:extLst>
                  <a:ext uri="{0D108BD9-81ED-4DB2-BD59-A6C34878D82A}">
                    <a16:rowId xmlns:a16="http://schemas.microsoft.com/office/drawing/2014/main" val="4067456036"/>
                  </a:ext>
                </a:extLst>
              </a:tr>
            </a:tbl>
          </a:graphicData>
        </a:graphic>
      </p:graphicFrame>
    </p:spTree>
    <p:extLst>
      <p:ext uri="{BB962C8B-B14F-4D97-AF65-F5344CB8AC3E}">
        <p14:creationId xmlns:p14="http://schemas.microsoft.com/office/powerpoint/2010/main" val="742625836"/>
      </p:ext>
    </p:extLst>
  </p:cSld>
  <p:clrMapOvr>
    <a:masterClrMapping/>
  </p:clrMapOvr>
  <p:transition>
    <p:fad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239" y="289511"/>
            <a:ext cx="6249127" cy="806169"/>
          </a:xfrm>
        </p:spPr>
        <p:txBody>
          <a:bodyPr/>
          <a:lstStyle/>
          <a:p>
            <a:r>
              <a:rPr lang="en-US" sz="2000" dirty="0"/>
              <a:t>AX On-Premises Education Utilizing Cloud Add-on SKU in VL</a:t>
            </a:r>
            <a:br>
              <a:rPr lang="en-US" sz="2000" dirty="0"/>
            </a:br>
            <a:r>
              <a:rPr lang="en-US" sz="2000" dirty="0"/>
              <a:t>To Dynamics 365 Enterprise Plan 2</a:t>
            </a:r>
          </a:p>
        </p:txBody>
      </p:sp>
      <p:graphicFrame>
        <p:nvGraphicFramePr>
          <p:cNvPr id="7" name="Table 6"/>
          <p:cNvGraphicFramePr>
            <a:graphicFrameLocks noGrp="1"/>
          </p:cNvGraphicFramePr>
          <p:nvPr>
            <p:extLst>
              <p:ext uri="{D42A27DB-BD31-4B8C-83A1-F6EECF244321}">
                <p14:modId xmlns:p14="http://schemas.microsoft.com/office/powerpoint/2010/main" val="3827942488"/>
              </p:ext>
            </p:extLst>
          </p:nvPr>
        </p:nvGraphicFramePr>
        <p:xfrm>
          <a:off x="965673" y="1788019"/>
          <a:ext cx="9902952" cy="2373771"/>
        </p:xfrm>
        <a:graphic>
          <a:graphicData uri="http://schemas.openxmlformats.org/drawingml/2006/table">
            <a:tbl>
              <a:tblPr firstRow="1" bandRow="1">
                <a:tableStyleId>{21E4AEA4-8DFA-4A89-87EB-49C32662AFE0}</a:tableStyleId>
              </a:tblPr>
              <a:tblGrid>
                <a:gridCol w="1744598">
                  <a:extLst>
                    <a:ext uri="{9D8B030D-6E8A-4147-A177-3AD203B41FA5}">
                      <a16:colId xmlns:a16="http://schemas.microsoft.com/office/drawing/2014/main" val="505210117"/>
                    </a:ext>
                  </a:extLst>
                </a:gridCol>
                <a:gridCol w="1716450">
                  <a:extLst>
                    <a:ext uri="{9D8B030D-6E8A-4147-A177-3AD203B41FA5}">
                      <a16:colId xmlns:a16="http://schemas.microsoft.com/office/drawing/2014/main" val="1886461923"/>
                    </a:ext>
                  </a:extLst>
                </a:gridCol>
                <a:gridCol w="2965391">
                  <a:extLst>
                    <a:ext uri="{9D8B030D-6E8A-4147-A177-3AD203B41FA5}">
                      <a16:colId xmlns:a16="http://schemas.microsoft.com/office/drawing/2014/main" val="4284112031"/>
                    </a:ext>
                  </a:extLst>
                </a:gridCol>
                <a:gridCol w="2606467">
                  <a:extLst>
                    <a:ext uri="{9D8B030D-6E8A-4147-A177-3AD203B41FA5}">
                      <a16:colId xmlns:a16="http://schemas.microsoft.com/office/drawing/2014/main" val="2070994110"/>
                    </a:ext>
                  </a:extLst>
                </a:gridCol>
                <a:gridCol w="870046">
                  <a:extLst>
                    <a:ext uri="{9D8B030D-6E8A-4147-A177-3AD203B41FA5}">
                      <a16:colId xmlns:a16="http://schemas.microsoft.com/office/drawing/2014/main" val="1851203824"/>
                    </a:ext>
                  </a:extLst>
                </a:gridCol>
              </a:tblGrid>
              <a:tr h="463227">
                <a:tc>
                  <a:txBody>
                    <a:bodyPr/>
                    <a:lstStyle/>
                    <a:p>
                      <a:pPr marL="0" marR="0" fontAlgn="t">
                        <a:spcBef>
                          <a:spcPts val="0"/>
                        </a:spcBef>
                        <a:spcAft>
                          <a:spcPts val="0"/>
                        </a:spcAft>
                      </a:pPr>
                      <a:r>
                        <a:rPr lang="en-US" sz="1100" dirty="0">
                          <a:effectLst/>
                        </a:rPr>
                        <a:t>Existing User License</a:t>
                      </a:r>
                      <a:endParaRPr lang="en-US" sz="1100" dirty="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a:effectLst/>
                        </a:rPr>
                        <a:t>New User License</a:t>
                      </a:r>
                      <a:endParaRPr lang="en-US" sz="110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a:effectLst/>
                        </a:rPr>
                        <a:t>Offer Description</a:t>
                      </a:r>
                      <a:endParaRPr lang="en-US" sz="110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a:effectLst/>
                        </a:rPr>
                        <a:t>SKU Name</a:t>
                      </a:r>
                      <a:endParaRPr lang="en-US" sz="110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dirty="0">
                          <a:effectLst/>
                          <a:latin typeface="Segoe UI Semibold" panose="020B0702040204020203" pitchFamily="34" charset="0"/>
                        </a:rPr>
                        <a:t>SKU</a:t>
                      </a:r>
                    </a:p>
                  </a:txBody>
                  <a:tcPr marL="50800" marR="50800" marT="50800" marB="50800"/>
                </a:tc>
                <a:extLst>
                  <a:ext uri="{0D108BD9-81ED-4DB2-BD59-A6C34878D82A}">
                    <a16:rowId xmlns:a16="http://schemas.microsoft.com/office/drawing/2014/main" val="1529148321"/>
                  </a:ext>
                </a:extLst>
              </a:tr>
              <a:tr h="701504">
                <a:tc>
                  <a:txBody>
                    <a:bodyPr/>
                    <a:lstStyle/>
                    <a:p>
                      <a:pPr marL="0" marR="0" fontAlgn="t">
                        <a:spcBef>
                          <a:spcPts val="0"/>
                        </a:spcBef>
                        <a:spcAft>
                          <a:spcPts val="0"/>
                        </a:spcAft>
                      </a:pPr>
                      <a:r>
                        <a:rPr lang="en-US" sz="1100" dirty="0">
                          <a:effectLst/>
                        </a:rPr>
                        <a:t>Enterprise or Functional User</a:t>
                      </a:r>
                      <a:endParaRPr lang="en-US" sz="1100" dirty="0">
                        <a:effectLst/>
                        <a:latin typeface="+mn-lt"/>
                      </a:endParaRPr>
                    </a:p>
                  </a:txBody>
                  <a:tcPr marL="50800" marR="50800" marT="50800" marB="50800"/>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for Enterprise Plan 2</a:t>
                      </a:r>
                    </a:p>
                  </a:txBody>
                  <a:tcPr marL="50800" marR="50800" marT="50800" marB="50800"/>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Dyn365, Enterprise edition Plan 2 Add-on from AX Enterprise or Functional (qualified offer)</a:t>
                      </a:r>
                    </a:p>
                  </a:txBody>
                  <a:tcPr marL="50800" marR="50800" marT="50800" marB="50800"/>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Dyn365EP2AddOnEDU ShrdSvr ALNG </a:t>
                      </a:r>
                      <a:r>
                        <a:rPr lang="en-US" sz="1100" kern="1200" dirty="0" err="1">
                          <a:solidFill>
                            <a:schemeClr val="dk1"/>
                          </a:solidFill>
                          <a:effectLst/>
                          <a:latin typeface="Segoe UI Semibold" panose="020B0702040204020203" pitchFamily="34" charset="0"/>
                          <a:ea typeface="+mn-ea"/>
                          <a:cs typeface="Segoe UI Semibold" panose="020B0702040204020203" pitchFamily="34" charset="0"/>
                        </a:rPr>
                        <a:t>SubsVL</a:t>
                      </a: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 MVL </a:t>
                      </a:r>
                      <a:r>
                        <a:rPr lang="en-US" sz="1100" kern="1200" dirty="0" err="1">
                          <a:solidFill>
                            <a:schemeClr val="dk1"/>
                          </a:solidFill>
                          <a:effectLst/>
                          <a:latin typeface="Segoe UI Semibold" panose="020B0702040204020203" pitchFamily="34" charset="0"/>
                          <a:ea typeface="+mn-ea"/>
                          <a:cs typeface="Segoe UI Semibold" panose="020B0702040204020203" pitchFamily="34" charset="0"/>
                        </a:rPr>
                        <a:t>QlfdOffer</a:t>
                      </a: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 </a:t>
                      </a:r>
                      <a:r>
                        <a:rPr lang="en-US" sz="1100" kern="1200" dirty="0" err="1">
                          <a:solidFill>
                            <a:schemeClr val="dk1"/>
                          </a:solidFill>
                          <a:effectLst/>
                          <a:latin typeface="Segoe UI Semibold" panose="020B0702040204020203" pitchFamily="34" charset="0"/>
                          <a:ea typeface="+mn-ea"/>
                          <a:cs typeface="Segoe UI Semibold" panose="020B0702040204020203" pitchFamily="34" charset="0"/>
                        </a:rPr>
                        <a:t>AddOn</a:t>
                      </a: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 </a:t>
                      </a:r>
                      <a:r>
                        <a:rPr lang="en-US" sz="1100" kern="1200" dirty="0" err="1">
                          <a:solidFill>
                            <a:schemeClr val="dk1"/>
                          </a:solidFill>
                          <a:effectLst/>
                          <a:latin typeface="Segoe UI Semibold" panose="020B0702040204020203" pitchFamily="34" charset="0"/>
                          <a:ea typeface="+mn-ea"/>
                          <a:cs typeface="Segoe UI Semibold" panose="020B0702040204020203" pitchFamily="34" charset="0"/>
                        </a:rPr>
                        <a:t>toAXEnt</a:t>
                      </a: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a:t>
                      </a:r>
                      <a:r>
                        <a:rPr lang="en-US" sz="1100" kern="1200" dirty="0" err="1">
                          <a:solidFill>
                            <a:schemeClr val="dk1"/>
                          </a:solidFill>
                          <a:effectLst/>
                          <a:latin typeface="Segoe UI Semibold" panose="020B0702040204020203" pitchFamily="34" charset="0"/>
                          <a:ea typeface="+mn-ea"/>
                          <a:cs typeface="Segoe UI Semibold" panose="020B0702040204020203" pitchFamily="34" charset="0"/>
                        </a:rPr>
                        <a:t>Funct</a:t>
                      </a:r>
                      <a:endParaRPr lang="en-US" sz="1100" kern="1200" dirty="0">
                        <a:solidFill>
                          <a:schemeClr val="dk1"/>
                        </a:solidFill>
                        <a:effectLst/>
                        <a:latin typeface="Segoe UI Semibold" panose="020B0702040204020203" pitchFamily="34" charset="0"/>
                        <a:ea typeface="+mn-ea"/>
                        <a:cs typeface="Segoe UI Semibold" panose="020B0702040204020203" pitchFamily="34" charset="0"/>
                      </a:endParaRPr>
                    </a:p>
                  </a:txBody>
                  <a:tcPr marL="50800" marR="50800" marT="50800" marB="50800"/>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EDJ-00002</a:t>
                      </a:r>
                    </a:p>
                  </a:txBody>
                  <a:tcPr marL="50800" marR="50800" marT="50800" marB="50800"/>
                </a:tc>
                <a:extLst>
                  <a:ext uri="{0D108BD9-81ED-4DB2-BD59-A6C34878D82A}">
                    <a16:rowId xmlns:a16="http://schemas.microsoft.com/office/drawing/2014/main" val="466339008"/>
                  </a:ext>
                </a:extLst>
              </a:tr>
              <a:tr h="604520">
                <a:tc>
                  <a:txBody>
                    <a:bodyPr/>
                    <a:lstStyle/>
                    <a:p>
                      <a:pPr marL="0" marR="0" fontAlgn="t">
                        <a:spcBef>
                          <a:spcPts val="0"/>
                        </a:spcBef>
                        <a:spcAft>
                          <a:spcPts val="0"/>
                        </a:spcAft>
                      </a:pPr>
                      <a:r>
                        <a:rPr lang="en-US" sz="1100">
                          <a:effectLst/>
                        </a:rPr>
                        <a:t>Task or Self Serve User</a:t>
                      </a:r>
                      <a:endParaRPr lang="en-US" sz="1100">
                        <a:effectLst/>
                        <a:latin typeface="+mn-lt"/>
                      </a:endParaRPr>
                    </a:p>
                  </a:txBody>
                  <a:tcPr marL="50800" marR="50800" marT="50800" marB="50800"/>
                </a:tc>
                <a:tc>
                  <a:txBody>
                    <a:bodyPr/>
                    <a:lstStyle/>
                    <a:p>
                      <a:pPr marL="0" marR="0" fontAlgn="t">
                        <a:spcBef>
                          <a:spcPts val="0"/>
                        </a:spcBef>
                        <a:spcAft>
                          <a:spcPts val="0"/>
                        </a:spcAft>
                      </a:pPr>
                      <a:r>
                        <a:rPr lang="en-US" sz="1100" dirty="0">
                          <a:effectLst/>
                        </a:rPr>
                        <a:t>Dynamics 365 for Team Members</a:t>
                      </a:r>
                      <a:endParaRPr lang="en-US" sz="1100" dirty="0">
                        <a:effectLst/>
                        <a:latin typeface="+mn-lt"/>
                      </a:endParaRPr>
                    </a:p>
                  </a:txBody>
                  <a:tcPr marL="50800" marR="50800" marT="50800" marB="50800"/>
                </a:tc>
                <a:tc>
                  <a:txBody>
                    <a:bodyPr/>
                    <a:lstStyle/>
                    <a:p>
                      <a:pPr marL="0" marR="0" fontAlgn="t">
                        <a:spcBef>
                          <a:spcPts val="0"/>
                        </a:spcBef>
                        <a:spcAft>
                          <a:spcPts val="0"/>
                        </a:spcAft>
                      </a:pPr>
                      <a:r>
                        <a:rPr lang="en-US" sz="1100" dirty="0">
                          <a:effectLst/>
                        </a:rPr>
                        <a:t>Dyn365 Team Members Enterprise edition - Add-on from AX Task or Self Serve (qualified offer)</a:t>
                      </a:r>
                      <a:endParaRPr lang="en-US" sz="1100" dirty="0">
                        <a:effectLst/>
                        <a:latin typeface="+mn-lt"/>
                      </a:endParaRPr>
                    </a:p>
                  </a:txBody>
                  <a:tcPr marL="50800" marR="50800" marT="50800" marB="50800"/>
                </a:tc>
                <a:tc>
                  <a:txBody>
                    <a:bodyPr/>
                    <a:lstStyle/>
                    <a:p>
                      <a:pPr marL="0" marR="0" fontAlgn="t">
                        <a:spcBef>
                          <a:spcPts val="0"/>
                        </a:spcBef>
                        <a:spcAft>
                          <a:spcPts val="0"/>
                        </a:spcAft>
                      </a:pPr>
                      <a:r>
                        <a:rPr lang="en-US" sz="1100">
                          <a:effectLst/>
                        </a:rPr>
                        <a:t>Dyn365EForTeamMembAddOnEDU ShrdSvr ALNG Qlfd AddOn toAXTask/SelfSrv</a:t>
                      </a:r>
                      <a:endParaRPr lang="en-US" sz="110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dirty="0">
                          <a:effectLst/>
                          <a:latin typeface="Segoe UI" panose="020B0502040204020203" pitchFamily="34" charset="0"/>
                        </a:rPr>
                        <a:t>EEP-00003</a:t>
                      </a:r>
                    </a:p>
                  </a:txBody>
                  <a:tcPr marL="50800" marR="50800" marT="50800" marB="50800"/>
                </a:tc>
                <a:extLst>
                  <a:ext uri="{0D108BD9-81ED-4DB2-BD59-A6C34878D82A}">
                    <a16:rowId xmlns:a16="http://schemas.microsoft.com/office/drawing/2014/main" val="941976500"/>
                  </a:ext>
                </a:extLst>
              </a:tr>
              <a:tr h="604520">
                <a:tc>
                  <a:txBody>
                    <a:bodyPr/>
                    <a:lstStyle/>
                    <a:p>
                      <a:pPr marL="0" marR="0" fontAlgn="t">
                        <a:spcBef>
                          <a:spcPts val="0"/>
                        </a:spcBef>
                        <a:spcAft>
                          <a:spcPts val="0"/>
                        </a:spcAft>
                      </a:pPr>
                      <a:r>
                        <a:rPr lang="en-US" sz="1100">
                          <a:effectLst/>
                        </a:rPr>
                        <a:t>Task Device</a:t>
                      </a:r>
                      <a:endParaRPr lang="en-US" sz="1100">
                        <a:effectLst/>
                        <a:latin typeface="+mn-lt"/>
                      </a:endParaRPr>
                    </a:p>
                  </a:txBody>
                  <a:tcPr marL="50800" marR="50800" marT="50800" marB="50800"/>
                </a:tc>
                <a:tc>
                  <a:txBody>
                    <a:bodyPr/>
                    <a:lstStyle/>
                    <a:p>
                      <a:pPr marL="0" marR="0" fontAlgn="t">
                        <a:spcBef>
                          <a:spcPts val="0"/>
                        </a:spcBef>
                        <a:spcAft>
                          <a:spcPts val="0"/>
                        </a:spcAft>
                      </a:pPr>
                      <a:r>
                        <a:rPr lang="en-US" sz="1100">
                          <a:effectLst/>
                        </a:rPr>
                        <a:t>Dynamics 365 for Operations Device</a:t>
                      </a:r>
                      <a:endParaRPr lang="en-US" sz="1100">
                        <a:effectLst/>
                        <a:latin typeface="+mn-lt"/>
                      </a:endParaRPr>
                    </a:p>
                  </a:txBody>
                  <a:tcPr marL="50800" marR="50800" marT="50800" marB="50800"/>
                </a:tc>
                <a:tc>
                  <a:txBody>
                    <a:bodyPr/>
                    <a:lstStyle/>
                    <a:p>
                      <a:pPr marL="0" marR="0" fontAlgn="t">
                        <a:spcBef>
                          <a:spcPts val="0"/>
                        </a:spcBef>
                        <a:spcAft>
                          <a:spcPts val="0"/>
                        </a:spcAft>
                      </a:pPr>
                      <a:r>
                        <a:rPr lang="en-US" sz="1100" dirty="0">
                          <a:effectLst/>
                        </a:rPr>
                        <a:t>Dyn365 for Operations, Enterprise edition Device Add-on from AX Task Device (qualified add-on)</a:t>
                      </a:r>
                      <a:endParaRPr lang="en-US" sz="1100" dirty="0">
                        <a:effectLst/>
                        <a:latin typeface="+mn-lt"/>
                      </a:endParaRPr>
                    </a:p>
                  </a:txBody>
                  <a:tcPr marL="50800" marR="50800" marT="50800" marB="50800"/>
                </a:tc>
                <a:tc>
                  <a:txBody>
                    <a:bodyPr/>
                    <a:lstStyle/>
                    <a:p>
                      <a:pPr marL="0" marR="0" fontAlgn="t">
                        <a:spcBef>
                          <a:spcPts val="0"/>
                        </a:spcBef>
                        <a:spcAft>
                          <a:spcPts val="0"/>
                        </a:spcAft>
                      </a:pPr>
                      <a:r>
                        <a:rPr lang="en-US" sz="1100" dirty="0">
                          <a:effectLst/>
                        </a:rPr>
                        <a:t>Dyn365EForOpsAddOnEDU ShrdSvr ALNG SubsVL MVL Qlfd AddOn toAXTaskDvc</a:t>
                      </a:r>
                      <a:endParaRPr lang="en-US" sz="1100" dirty="0">
                        <a:effectLst/>
                        <a:latin typeface="Segoe UI" panose="020B0502040204020203" pitchFamily="34" charset="0"/>
                      </a:endParaRPr>
                    </a:p>
                  </a:txBody>
                  <a:tcPr marL="50800" marR="50800" marT="50800" marB="50800"/>
                </a:tc>
                <a:tc>
                  <a:txBody>
                    <a:bodyPr/>
                    <a:lstStyle/>
                    <a:p>
                      <a:pPr marL="0" marR="0" fontAlgn="t">
                        <a:spcBef>
                          <a:spcPts val="0"/>
                        </a:spcBef>
                        <a:spcAft>
                          <a:spcPts val="0"/>
                        </a:spcAft>
                      </a:pPr>
                      <a:r>
                        <a:rPr lang="en-US" sz="1100" dirty="0">
                          <a:effectLst/>
                          <a:latin typeface="Segoe UI" panose="020B0502040204020203" pitchFamily="34" charset="0"/>
                        </a:rPr>
                        <a:t>EGP-00003</a:t>
                      </a:r>
                    </a:p>
                  </a:txBody>
                  <a:tcPr marL="50800" marR="50800" marT="50800" marB="50800"/>
                </a:tc>
                <a:extLst>
                  <a:ext uri="{0D108BD9-81ED-4DB2-BD59-A6C34878D82A}">
                    <a16:rowId xmlns:a16="http://schemas.microsoft.com/office/drawing/2014/main" val="4067456036"/>
                  </a:ext>
                </a:extLst>
              </a:tr>
            </a:tbl>
          </a:graphicData>
        </a:graphic>
      </p:graphicFrame>
    </p:spTree>
    <p:extLst>
      <p:ext uri="{BB962C8B-B14F-4D97-AF65-F5344CB8AC3E}">
        <p14:creationId xmlns:p14="http://schemas.microsoft.com/office/powerpoint/2010/main" val="1241328085"/>
      </p:ext>
    </p:extLst>
  </p:cSld>
  <p:clrMapOvr>
    <a:masterClrMapping/>
  </p:clrMapOvr>
  <p:transition>
    <p:fade/>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239" y="289511"/>
            <a:ext cx="6249127" cy="806169"/>
          </a:xfrm>
        </p:spPr>
        <p:txBody>
          <a:bodyPr/>
          <a:lstStyle/>
          <a:p>
            <a:r>
              <a:rPr lang="en-US" sz="2000" dirty="0"/>
              <a:t>AX On-Premises Corporate Utilizing Cloud Add-on SKU in CSP</a:t>
            </a:r>
            <a:br>
              <a:rPr lang="en-US" sz="2000" dirty="0"/>
            </a:br>
            <a:r>
              <a:rPr lang="en-US" sz="2000" dirty="0"/>
              <a:t>To Dynamics 365 Enterprise Plan 2</a:t>
            </a:r>
          </a:p>
        </p:txBody>
      </p:sp>
      <p:graphicFrame>
        <p:nvGraphicFramePr>
          <p:cNvPr id="7" name="Table 6"/>
          <p:cNvGraphicFramePr>
            <a:graphicFrameLocks noGrp="1"/>
          </p:cNvGraphicFramePr>
          <p:nvPr>
            <p:extLst>
              <p:ext uri="{D42A27DB-BD31-4B8C-83A1-F6EECF244321}">
                <p14:modId xmlns:p14="http://schemas.microsoft.com/office/powerpoint/2010/main" val="3410625800"/>
              </p:ext>
            </p:extLst>
          </p:nvPr>
        </p:nvGraphicFramePr>
        <p:xfrm>
          <a:off x="965673" y="1788019"/>
          <a:ext cx="9990035" cy="1676400"/>
        </p:xfrm>
        <a:graphic>
          <a:graphicData uri="http://schemas.openxmlformats.org/drawingml/2006/table">
            <a:tbl>
              <a:tblPr firstRow="1" bandRow="1">
                <a:tableStyleId>{21E4AEA4-8DFA-4A89-87EB-49C32662AFE0}</a:tableStyleId>
              </a:tblPr>
              <a:tblGrid>
                <a:gridCol w="1965534">
                  <a:extLst>
                    <a:ext uri="{9D8B030D-6E8A-4147-A177-3AD203B41FA5}">
                      <a16:colId xmlns:a16="http://schemas.microsoft.com/office/drawing/2014/main" val="505210117"/>
                    </a:ext>
                  </a:extLst>
                </a:gridCol>
                <a:gridCol w="2350094">
                  <a:extLst>
                    <a:ext uri="{9D8B030D-6E8A-4147-A177-3AD203B41FA5}">
                      <a16:colId xmlns:a16="http://schemas.microsoft.com/office/drawing/2014/main" val="1886461923"/>
                    </a:ext>
                  </a:extLst>
                </a:gridCol>
                <a:gridCol w="5674407">
                  <a:extLst>
                    <a:ext uri="{9D8B030D-6E8A-4147-A177-3AD203B41FA5}">
                      <a16:colId xmlns:a16="http://schemas.microsoft.com/office/drawing/2014/main" val="4284112031"/>
                    </a:ext>
                  </a:extLst>
                </a:gridCol>
              </a:tblGrid>
              <a:tr h="365760">
                <a:tc>
                  <a:txBody>
                    <a:bodyPr/>
                    <a:lstStyle/>
                    <a:p>
                      <a:pPr marL="0" marR="0" fontAlgn="t">
                        <a:spcBef>
                          <a:spcPts val="0"/>
                        </a:spcBef>
                        <a:spcAft>
                          <a:spcPts val="0"/>
                        </a:spcAft>
                      </a:pPr>
                      <a:r>
                        <a:rPr lang="en-US" sz="1100" dirty="0">
                          <a:effectLst/>
                        </a:rPr>
                        <a:t>Existing User License</a:t>
                      </a:r>
                      <a:endParaRPr lang="en-US" sz="1100" dirty="0">
                        <a:effectLst/>
                        <a:latin typeface="Segoe UI Semibold" panose="020B0702040204020203" pitchFamily="34" charset="0"/>
                      </a:endParaRPr>
                    </a:p>
                  </a:txBody>
                  <a:tcPr marL="50800" marR="50800" marT="50800" marB="50800">
                    <a:solidFill>
                      <a:schemeClr val="bg1">
                        <a:lumMod val="75000"/>
                      </a:schemeClr>
                    </a:solidFill>
                  </a:tcPr>
                </a:tc>
                <a:tc>
                  <a:txBody>
                    <a:bodyPr/>
                    <a:lstStyle/>
                    <a:p>
                      <a:pPr marL="0" marR="0" fontAlgn="t">
                        <a:spcBef>
                          <a:spcPts val="0"/>
                        </a:spcBef>
                        <a:spcAft>
                          <a:spcPts val="0"/>
                        </a:spcAft>
                      </a:pPr>
                      <a:r>
                        <a:rPr lang="en-US" sz="1100">
                          <a:effectLst/>
                        </a:rPr>
                        <a:t>New User License</a:t>
                      </a:r>
                      <a:endParaRPr lang="en-US" sz="1100">
                        <a:effectLst/>
                        <a:latin typeface="Segoe UI Semibold" panose="020B0702040204020203" pitchFamily="34" charset="0"/>
                      </a:endParaRPr>
                    </a:p>
                  </a:txBody>
                  <a:tcPr marL="50800" marR="50800" marT="50800" marB="50800">
                    <a:solidFill>
                      <a:schemeClr val="bg1">
                        <a:lumMod val="75000"/>
                      </a:schemeClr>
                    </a:solidFill>
                  </a:tcPr>
                </a:tc>
                <a:tc>
                  <a:txBody>
                    <a:bodyPr/>
                    <a:lstStyle/>
                    <a:p>
                      <a:pPr marL="0" marR="0" fontAlgn="t">
                        <a:spcBef>
                          <a:spcPts val="0"/>
                        </a:spcBef>
                        <a:spcAft>
                          <a:spcPts val="0"/>
                        </a:spcAft>
                      </a:pPr>
                      <a:r>
                        <a:rPr lang="en-US" sz="1100" dirty="0">
                          <a:effectLst/>
                        </a:rPr>
                        <a:t>Offer Description</a:t>
                      </a:r>
                      <a:endParaRPr lang="en-US" sz="1100" dirty="0">
                        <a:effectLst/>
                        <a:latin typeface="Segoe UI Semibold" panose="020B0702040204020203" pitchFamily="34" charset="0"/>
                      </a:endParaRPr>
                    </a:p>
                  </a:txBody>
                  <a:tcPr marL="50800" marR="50800" marT="50800" marB="50800">
                    <a:solidFill>
                      <a:schemeClr val="bg1">
                        <a:lumMod val="75000"/>
                      </a:schemeClr>
                    </a:solidFill>
                  </a:tcPr>
                </a:tc>
                <a:extLst>
                  <a:ext uri="{0D108BD9-81ED-4DB2-BD59-A6C34878D82A}">
                    <a16:rowId xmlns:a16="http://schemas.microsoft.com/office/drawing/2014/main" val="1529148321"/>
                  </a:ext>
                </a:extLst>
              </a:tr>
              <a:tr h="365760">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Enterprise or Functional User</a:t>
                      </a:r>
                    </a:p>
                  </a:txBody>
                  <a:tcPr marL="50800" marR="50800" marT="50800" marB="50800">
                    <a:solidFill>
                      <a:schemeClr val="bg1">
                        <a:lumMod val="85000"/>
                      </a:schemeClr>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Dynamics 365 for Enterprise Plan 2</a:t>
                      </a:r>
                    </a:p>
                  </a:txBody>
                  <a:tcPr marL="50800" marR="50800" marT="50800" marB="50800">
                    <a:solidFill>
                      <a:schemeClr val="bg1">
                        <a:lumMod val="85000"/>
                      </a:schemeClr>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Dynamics 365 Enterprise Edition Plan 2 - Add-On for AX Ent/Functional (Qualified Offer)</a:t>
                      </a:r>
                    </a:p>
                  </a:txBody>
                  <a:tcPr marL="50800" marR="50800" marT="50800" marB="50800">
                    <a:solidFill>
                      <a:schemeClr val="bg1">
                        <a:lumMod val="85000"/>
                      </a:schemeClr>
                    </a:solidFill>
                  </a:tcPr>
                </a:tc>
                <a:extLst>
                  <a:ext uri="{0D108BD9-81ED-4DB2-BD59-A6C34878D82A}">
                    <a16:rowId xmlns:a16="http://schemas.microsoft.com/office/drawing/2014/main" val="466339008"/>
                  </a:ext>
                </a:extLst>
              </a:tr>
              <a:tr h="365760">
                <a:tc>
                  <a:txBody>
                    <a:bodyPr/>
                    <a:lstStyle/>
                    <a:p>
                      <a:pPr marL="0" marR="0" fontAlgn="t">
                        <a:spcBef>
                          <a:spcPts val="0"/>
                        </a:spcBef>
                        <a:spcAft>
                          <a:spcPts val="0"/>
                        </a:spcAft>
                      </a:pPr>
                      <a:r>
                        <a:rPr lang="en-US" sz="1100">
                          <a:effectLst/>
                        </a:rPr>
                        <a:t>Task or Self Serve User</a:t>
                      </a:r>
                      <a:endParaRPr lang="en-US" sz="1100">
                        <a:effectLst/>
                        <a:latin typeface="+mn-lt"/>
                      </a:endParaRPr>
                    </a:p>
                  </a:txBody>
                  <a:tcPr marL="50800" marR="50800" marT="50800" marB="50800">
                    <a:solidFill>
                      <a:schemeClr val="bg1">
                        <a:lumMod val="95000"/>
                      </a:schemeClr>
                    </a:solidFill>
                  </a:tcPr>
                </a:tc>
                <a:tc>
                  <a:txBody>
                    <a:bodyPr/>
                    <a:lstStyle/>
                    <a:p>
                      <a:pPr marL="0" marR="0" fontAlgn="t">
                        <a:spcBef>
                          <a:spcPts val="0"/>
                        </a:spcBef>
                        <a:spcAft>
                          <a:spcPts val="0"/>
                        </a:spcAft>
                      </a:pPr>
                      <a:r>
                        <a:rPr lang="en-US" sz="1100" dirty="0">
                          <a:effectLst/>
                        </a:rPr>
                        <a:t>Dynamics 365 for Team Members</a:t>
                      </a:r>
                      <a:endParaRPr lang="en-US" sz="1100" dirty="0">
                        <a:effectLst/>
                        <a:latin typeface="+mn-lt"/>
                      </a:endParaRPr>
                    </a:p>
                  </a:txBody>
                  <a:tcPr marL="50800" marR="50800" marT="50800" marB="50800">
                    <a:solidFill>
                      <a:schemeClr val="bg1">
                        <a:lumMod val="95000"/>
                      </a:schemeClr>
                    </a:solidFill>
                  </a:tcPr>
                </a:tc>
                <a:tc>
                  <a:txBody>
                    <a:bodyPr/>
                    <a:lstStyle/>
                    <a:p>
                      <a:pPr marL="0" marR="0" fontAlgn="t">
                        <a:spcBef>
                          <a:spcPts val="0"/>
                        </a:spcBef>
                        <a:spcAft>
                          <a:spcPts val="0"/>
                        </a:spcAft>
                      </a:pPr>
                      <a:r>
                        <a:rPr lang="en-US" sz="1100" dirty="0">
                          <a:effectLst/>
                        </a:rPr>
                        <a:t>Dynamics 365 for Team Members, Enterprise Edition - Add-On for AX Task or Self-serve (Qualified Offer)</a:t>
                      </a:r>
                      <a:endParaRPr lang="en-US" sz="1100" dirty="0">
                        <a:effectLst/>
                        <a:latin typeface="+mn-lt"/>
                      </a:endParaRPr>
                    </a:p>
                  </a:txBody>
                  <a:tcPr marL="50800" marR="50800" marT="50800" marB="50800">
                    <a:solidFill>
                      <a:schemeClr val="bg1">
                        <a:lumMod val="95000"/>
                      </a:schemeClr>
                    </a:solidFill>
                  </a:tcPr>
                </a:tc>
                <a:extLst>
                  <a:ext uri="{0D108BD9-81ED-4DB2-BD59-A6C34878D82A}">
                    <a16:rowId xmlns:a16="http://schemas.microsoft.com/office/drawing/2014/main" val="941976500"/>
                  </a:ext>
                </a:extLst>
              </a:tr>
              <a:tr h="365760">
                <a:tc>
                  <a:txBody>
                    <a:bodyPr/>
                    <a:lstStyle/>
                    <a:p>
                      <a:pPr marL="0" marR="0" fontAlgn="t">
                        <a:spcBef>
                          <a:spcPts val="0"/>
                        </a:spcBef>
                        <a:spcAft>
                          <a:spcPts val="0"/>
                        </a:spcAft>
                      </a:pPr>
                      <a:r>
                        <a:rPr lang="en-US" sz="1100" dirty="0">
                          <a:effectLst/>
                        </a:rPr>
                        <a:t>Task Device</a:t>
                      </a:r>
                      <a:endParaRPr lang="en-US" sz="1100" dirty="0">
                        <a:effectLst/>
                        <a:latin typeface="+mn-lt"/>
                      </a:endParaRPr>
                    </a:p>
                  </a:txBody>
                  <a:tcPr marL="50800" marR="50800" marT="50800" marB="50800">
                    <a:solidFill>
                      <a:schemeClr val="bg1">
                        <a:lumMod val="85000"/>
                      </a:schemeClr>
                    </a:solidFill>
                  </a:tcPr>
                </a:tc>
                <a:tc>
                  <a:txBody>
                    <a:bodyPr/>
                    <a:lstStyle/>
                    <a:p>
                      <a:pPr marL="0" marR="0" fontAlgn="t">
                        <a:spcBef>
                          <a:spcPts val="0"/>
                        </a:spcBef>
                        <a:spcAft>
                          <a:spcPts val="0"/>
                        </a:spcAft>
                      </a:pPr>
                      <a:r>
                        <a:rPr lang="en-US" sz="1100">
                          <a:effectLst/>
                        </a:rPr>
                        <a:t>Dynamics 365 for Operations Device</a:t>
                      </a:r>
                      <a:endParaRPr lang="en-US" sz="1100">
                        <a:effectLst/>
                        <a:latin typeface="+mn-lt"/>
                      </a:endParaRPr>
                    </a:p>
                  </a:txBody>
                  <a:tcPr marL="50800" marR="50800" marT="50800" marB="50800">
                    <a:solidFill>
                      <a:schemeClr val="bg1">
                        <a:lumMod val="85000"/>
                      </a:schemeClr>
                    </a:solidFill>
                  </a:tcPr>
                </a:tc>
                <a:tc>
                  <a:txBody>
                    <a:bodyPr/>
                    <a:lstStyle/>
                    <a:p>
                      <a:pPr marL="0" marR="0" fontAlgn="t">
                        <a:spcBef>
                          <a:spcPts val="0"/>
                        </a:spcBef>
                        <a:spcAft>
                          <a:spcPts val="0"/>
                        </a:spcAft>
                      </a:pPr>
                      <a:r>
                        <a:rPr lang="en-US" sz="1100" dirty="0">
                          <a:effectLst/>
                          <a:latin typeface="+mn-lt"/>
                        </a:rPr>
                        <a:t>Dynamics 365 for Operations, Enterprise Edition Device add-on for AX Task Device (qualified offer)</a:t>
                      </a:r>
                    </a:p>
                  </a:txBody>
                  <a:tcPr marL="50800" marR="50800" marT="50800" marB="50800">
                    <a:solidFill>
                      <a:schemeClr val="bg1">
                        <a:lumMod val="85000"/>
                      </a:schemeClr>
                    </a:solidFill>
                  </a:tcPr>
                </a:tc>
                <a:extLst>
                  <a:ext uri="{0D108BD9-81ED-4DB2-BD59-A6C34878D82A}">
                    <a16:rowId xmlns:a16="http://schemas.microsoft.com/office/drawing/2014/main" val="4067456036"/>
                  </a:ext>
                </a:extLst>
              </a:tr>
            </a:tbl>
          </a:graphicData>
        </a:graphic>
      </p:graphicFrame>
    </p:spTree>
    <p:extLst>
      <p:ext uri="{BB962C8B-B14F-4D97-AF65-F5344CB8AC3E}">
        <p14:creationId xmlns:p14="http://schemas.microsoft.com/office/powerpoint/2010/main" val="2878719948"/>
      </p:ext>
    </p:extLst>
  </p:cSld>
  <p:clrMapOvr>
    <a:masterClrMapping/>
  </p:clrMapOvr>
  <p:transition>
    <p:fade/>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239" y="289511"/>
            <a:ext cx="6249127" cy="806169"/>
          </a:xfrm>
        </p:spPr>
        <p:txBody>
          <a:bodyPr/>
          <a:lstStyle/>
          <a:p>
            <a:r>
              <a:rPr lang="en-US" sz="2000" dirty="0"/>
              <a:t>AX On-Premises Faculty Utilizing Cloud Add-on SKU in CSP</a:t>
            </a:r>
            <a:br>
              <a:rPr lang="en-US" sz="2000" dirty="0"/>
            </a:br>
            <a:r>
              <a:rPr lang="en-US" sz="2000" dirty="0"/>
              <a:t>To Dynamics 365 Enterprise Plan 2</a:t>
            </a:r>
          </a:p>
        </p:txBody>
      </p:sp>
      <p:graphicFrame>
        <p:nvGraphicFramePr>
          <p:cNvPr id="7" name="Table 6"/>
          <p:cNvGraphicFramePr>
            <a:graphicFrameLocks noGrp="1"/>
          </p:cNvGraphicFramePr>
          <p:nvPr>
            <p:extLst>
              <p:ext uri="{D42A27DB-BD31-4B8C-83A1-F6EECF244321}">
                <p14:modId xmlns:p14="http://schemas.microsoft.com/office/powerpoint/2010/main" val="3585793362"/>
              </p:ext>
            </p:extLst>
          </p:nvPr>
        </p:nvGraphicFramePr>
        <p:xfrm>
          <a:off x="965673" y="1788019"/>
          <a:ext cx="10049856" cy="1676400"/>
        </p:xfrm>
        <a:graphic>
          <a:graphicData uri="http://schemas.openxmlformats.org/drawingml/2006/table">
            <a:tbl>
              <a:tblPr firstRow="1" bandRow="1">
                <a:tableStyleId>{21E4AEA4-8DFA-4A89-87EB-49C32662AFE0}</a:tableStyleId>
              </a:tblPr>
              <a:tblGrid>
                <a:gridCol w="1982626">
                  <a:extLst>
                    <a:ext uri="{9D8B030D-6E8A-4147-A177-3AD203B41FA5}">
                      <a16:colId xmlns:a16="http://schemas.microsoft.com/office/drawing/2014/main" val="505210117"/>
                    </a:ext>
                  </a:extLst>
                </a:gridCol>
                <a:gridCol w="2358639">
                  <a:extLst>
                    <a:ext uri="{9D8B030D-6E8A-4147-A177-3AD203B41FA5}">
                      <a16:colId xmlns:a16="http://schemas.microsoft.com/office/drawing/2014/main" val="1886461923"/>
                    </a:ext>
                  </a:extLst>
                </a:gridCol>
                <a:gridCol w="5708591">
                  <a:extLst>
                    <a:ext uri="{9D8B030D-6E8A-4147-A177-3AD203B41FA5}">
                      <a16:colId xmlns:a16="http://schemas.microsoft.com/office/drawing/2014/main" val="4284112031"/>
                    </a:ext>
                  </a:extLst>
                </a:gridCol>
              </a:tblGrid>
              <a:tr h="365760">
                <a:tc>
                  <a:txBody>
                    <a:bodyPr/>
                    <a:lstStyle/>
                    <a:p>
                      <a:pPr marL="0" marR="0" fontAlgn="t">
                        <a:spcBef>
                          <a:spcPts val="0"/>
                        </a:spcBef>
                        <a:spcAft>
                          <a:spcPts val="0"/>
                        </a:spcAft>
                      </a:pPr>
                      <a:r>
                        <a:rPr lang="en-US" sz="1100" dirty="0">
                          <a:effectLst/>
                        </a:rPr>
                        <a:t>Existing User License</a:t>
                      </a:r>
                      <a:endParaRPr lang="en-US" sz="1100" dirty="0">
                        <a:effectLst/>
                        <a:latin typeface="Segoe UI Semibold" panose="020B0702040204020203" pitchFamily="34" charset="0"/>
                      </a:endParaRPr>
                    </a:p>
                  </a:txBody>
                  <a:tcPr marL="50800" marR="50800" marT="50800" marB="50800">
                    <a:solidFill>
                      <a:schemeClr val="bg1">
                        <a:lumMod val="75000"/>
                      </a:schemeClr>
                    </a:solidFill>
                  </a:tcPr>
                </a:tc>
                <a:tc>
                  <a:txBody>
                    <a:bodyPr/>
                    <a:lstStyle/>
                    <a:p>
                      <a:pPr marL="0" marR="0" fontAlgn="t">
                        <a:spcBef>
                          <a:spcPts val="0"/>
                        </a:spcBef>
                        <a:spcAft>
                          <a:spcPts val="0"/>
                        </a:spcAft>
                      </a:pPr>
                      <a:r>
                        <a:rPr lang="en-US" sz="1100">
                          <a:effectLst/>
                        </a:rPr>
                        <a:t>New User License</a:t>
                      </a:r>
                      <a:endParaRPr lang="en-US" sz="1100">
                        <a:effectLst/>
                        <a:latin typeface="Segoe UI Semibold" panose="020B0702040204020203" pitchFamily="34" charset="0"/>
                      </a:endParaRPr>
                    </a:p>
                  </a:txBody>
                  <a:tcPr marL="50800" marR="50800" marT="50800" marB="50800">
                    <a:solidFill>
                      <a:schemeClr val="bg1">
                        <a:lumMod val="75000"/>
                      </a:schemeClr>
                    </a:solidFill>
                  </a:tcPr>
                </a:tc>
                <a:tc>
                  <a:txBody>
                    <a:bodyPr/>
                    <a:lstStyle/>
                    <a:p>
                      <a:pPr marL="0" marR="0" fontAlgn="t">
                        <a:spcBef>
                          <a:spcPts val="0"/>
                        </a:spcBef>
                        <a:spcAft>
                          <a:spcPts val="0"/>
                        </a:spcAft>
                      </a:pPr>
                      <a:r>
                        <a:rPr lang="en-US" sz="1100" dirty="0">
                          <a:effectLst/>
                        </a:rPr>
                        <a:t>Offer Description</a:t>
                      </a:r>
                      <a:endParaRPr lang="en-US" sz="1100" dirty="0">
                        <a:effectLst/>
                        <a:latin typeface="Segoe UI Semibold" panose="020B0702040204020203" pitchFamily="34" charset="0"/>
                      </a:endParaRPr>
                    </a:p>
                  </a:txBody>
                  <a:tcPr marL="50800" marR="50800" marT="50800" marB="50800">
                    <a:solidFill>
                      <a:schemeClr val="bg1">
                        <a:lumMod val="75000"/>
                      </a:schemeClr>
                    </a:solidFill>
                  </a:tcPr>
                </a:tc>
                <a:extLst>
                  <a:ext uri="{0D108BD9-81ED-4DB2-BD59-A6C34878D82A}">
                    <a16:rowId xmlns:a16="http://schemas.microsoft.com/office/drawing/2014/main" val="1529148321"/>
                  </a:ext>
                </a:extLst>
              </a:tr>
              <a:tr h="365760">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Enterprise or Functional User</a:t>
                      </a:r>
                    </a:p>
                  </a:txBody>
                  <a:tcPr marL="50800" marR="50800" marT="50800" marB="50800">
                    <a:solidFill>
                      <a:schemeClr val="bg1">
                        <a:lumMod val="85000"/>
                      </a:schemeClr>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Dynamics 365 for Enterprise Plan 2</a:t>
                      </a:r>
                    </a:p>
                  </a:txBody>
                  <a:tcPr marL="50800" marR="50800" marT="50800" marB="50800">
                    <a:solidFill>
                      <a:schemeClr val="bg1">
                        <a:lumMod val="85000"/>
                      </a:schemeClr>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Dynamics 365 Enterprise Edition Plan 2 - Add-On for AX Ent/Functional (Qualified Offer) for Faculty</a:t>
                      </a:r>
                    </a:p>
                  </a:txBody>
                  <a:tcPr marL="50800" marR="50800" marT="50800" marB="50800">
                    <a:solidFill>
                      <a:schemeClr val="bg1">
                        <a:lumMod val="85000"/>
                      </a:schemeClr>
                    </a:solidFill>
                  </a:tcPr>
                </a:tc>
                <a:extLst>
                  <a:ext uri="{0D108BD9-81ED-4DB2-BD59-A6C34878D82A}">
                    <a16:rowId xmlns:a16="http://schemas.microsoft.com/office/drawing/2014/main" val="466339008"/>
                  </a:ext>
                </a:extLst>
              </a:tr>
              <a:tr h="365760">
                <a:tc>
                  <a:txBody>
                    <a:bodyPr/>
                    <a:lstStyle/>
                    <a:p>
                      <a:pPr marL="0" marR="0" fontAlgn="t">
                        <a:spcBef>
                          <a:spcPts val="0"/>
                        </a:spcBef>
                        <a:spcAft>
                          <a:spcPts val="0"/>
                        </a:spcAft>
                      </a:pPr>
                      <a:r>
                        <a:rPr lang="en-US" sz="1100">
                          <a:effectLst/>
                        </a:rPr>
                        <a:t>Task or Self Serve User</a:t>
                      </a:r>
                      <a:endParaRPr lang="en-US" sz="1100">
                        <a:effectLst/>
                        <a:latin typeface="+mn-lt"/>
                      </a:endParaRPr>
                    </a:p>
                  </a:txBody>
                  <a:tcPr marL="50800" marR="50800" marT="50800" marB="50800">
                    <a:solidFill>
                      <a:schemeClr val="bg1">
                        <a:lumMod val="95000"/>
                      </a:schemeClr>
                    </a:solidFill>
                  </a:tcPr>
                </a:tc>
                <a:tc>
                  <a:txBody>
                    <a:bodyPr/>
                    <a:lstStyle/>
                    <a:p>
                      <a:pPr marL="0" marR="0" fontAlgn="t">
                        <a:spcBef>
                          <a:spcPts val="0"/>
                        </a:spcBef>
                        <a:spcAft>
                          <a:spcPts val="0"/>
                        </a:spcAft>
                      </a:pPr>
                      <a:r>
                        <a:rPr lang="en-US" sz="1100" dirty="0">
                          <a:effectLst/>
                        </a:rPr>
                        <a:t>Dynamics 365 for Team Members</a:t>
                      </a:r>
                      <a:endParaRPr lang="en-US" sz="1100" dirty="0">
                        <a:effectLst/>
                        <a:latin typeface="+mn-lt"/>
                      </a:endParaRPr>
                    </a:p>
                  </a:txBody>
                  <a:tcPr marL="50800" marR="50800" marT="50800" marB="50800">
                    <a:solidFill>
                      <a:schemeClr val="bg1">
                        <a:lumMod val="95000"/>
                      </a:schemeClr>
                    </a:solidFill>
                  </a:tcPr>
                </a:tc>
                <a:tc>
                  <a:txBody>
                    <a:bodyPr/>
                    <a:lstStyle/>
                    <a:p>
                      <a:pPr marL="0" marR="0" fontAlgn="t">
                        <a:spcBef>
                          <a:spcPts val="0"/>
                        </a:spcBef>
                        <a:spcAft>
                          <a:spcPts val="0"/>
                        </a:spcAft>
                      </a:pPr>
                      <a:r>
                        <a:rPr lang="en-US" sz="1100" dirty="0">
                          <a:effectLst/>
                        </a:rPr>
                        <a:t>Dynamics 365 for Team Members, Enterprise Edition - Add-On for AX Task or Self-serve (Qualified Offer) for Faculty</a:t>
                      </a:r>
                      <a:endParaRPr lang="en-US" sz="1100" dirty="0">
                        <a:effectLst/>
                        <a:latin typeface="+mn-lt"/>
                      </a:endParaRPr>
                    </a:p>
                  </a:txBody>
                  <a:tcPr marL="50800" marR="50800" marT="50800" marB="50800">
                    <a:solidFill>
                      <a:schemeClr val="bg1">
                        <a:lumMod val="95000"/>
                      </a:schemeClr>
                    </a:solidFill>
                  </a:tcPr>
                </a:tc>
                <a:extLst>
                  <a:ext uri="{0D108BD9-81ED-4DB2-BD59-A6C34878D82A}">
                    <a16:rowId xmlns:a16="http://schemas.microsoft.com/office/drawing/2014/main" val="941976500"/>
                  </a:ext>
                </a:extLst>
              </a:tr>
              <a:tr h="365760">
                <a:tc>
                  <a:txBody>
                    <a:bodyPr/>
                    <a:lstStyle/>
                    <a:p>
                      <a:pPr marL="0" marR="0" fontAlgn="t">
                        <a:spcBef>
                          <a:spcPts val="0"/>
                        </a:spcBef>
                        <a:spcAft>
                          <a:spcPts val="0"/>
                        </a:spcAft>
                      </a:pPr>
                      <a:r>
                        <a:rPr lang="en-US" sz="1100" dirty="0">
                          <a:effectLst/>
                        </a:rPr>
                        <a:t>Task Device</a:t>
                      </a:r>
                      <a:endParaRPr lang="en-US" sz="1100" dirty="0">
                        <a:effectLst/>
                        <a:latin typeface="+mn-lt"/>
                      </a:endParaRPr>
                    </a:p>
                  </a:txBody>
                  <a:tcPr marL="50800" marR="50800" marT="50800" marB="50800">
                    <a:solidFill>
                      <a:schemeClr val="bg1">
                        <a:lumMod val="85000"/>
                      </a:schemeClr>
                    </a:solidFill>
                  </a:tcPr>
                </a:tc>
                <a:tc>
                  <a:txBody>
                    <a:bodyPr/>
                    <a:lstStyle/>
                    <a:p>
                      <a:pPr marL="0" marR="0" fontAlgn="t">
                        <a:spcBef>
                          <a:spcPts val="0"/>
                        </a:spcBef>
                        <a:spcAft>
                          <a:spcPts val="0"/>
                        </a:spcAft>
                      </a:pPr>
                      <a:r>
                        <a:rPr lang="en-US" sz="1100">
                          <a:effectLst/>
                        </a:rPr>
                        <a:t>Dynamics 365 for Operations Device</a:t>
                      </a:r>
                      <a:endParaRPr lang="en-US" sz="1100">
                        <a:effectLst/>
                        <a:latin typeface="+mn-lt"/>
                      </a:endParaRPr>
                    </a:p>
                  </a:txBody>
                  <a:tcPr marL="50800" marR="50800" marT="50800" marB="50800">
                    <a:solidFill>
                      <a:schemeClr val="bg1">
                        <a:lumMod val="85000"/>
                      </a:schemeClr>
                    </a:solidFill>
                  </a:tcPr>
                </a:tc>
                <a:tc>
                  <a:txBody>
                    <a:bodyPr/>
                    <a:lstStyle/>
                    <a:p>
                      <a:pPr marL="0" marR="0" fontAlgn="t">
                        <a:spcBef>
                          <a:spcPts val="0"/>
                        </a:spcBef>
                        <a:spcAft>
                          <a:spcPts val="0"/>
                        </a:spcAft>
                      </a:pPr>
                      <a:r>
                        <a:rPr lang="en-US" sz="1100" dirty="0">
                          <a:effectLst/>
                          <a:latin typeface="+mn-lt"/>
                        </a:rPr>
                        <a:t>Dynamics 365 for Operations, Enterprise Edition Device add-on for AX Task Device (qualified offer) for Faculty</a:t>
                      </a:r>
                    </a:p>
                  </a:txBody>
                  <a:tcPr marL="50800" marR="50800" marT="50800" marB="50800">
                    <a:solidFill>
                      <a:schemeClr val="bg1">
                        <a:lumMod val="85000"/>
                      </a:schemeClr>
                    </a:solidFill>
                  </a:tcPr>
                </a:tc>
                <a:extLst>
                  <a:ext uri="{0D108BD9-81ED-4DB2-BD59-A6C34878D82A}">
                    <a16:rowId xmlns:a16="http://schemas.microsoft.com/office/drawing/2014/main" val="4067456036"/>
                  </a:ext>
                </a:extLst>
              </a:tr>
            </a:tbl>
          </a:graphicData>
        </a:graphic>
      </p:graphicFrame>
    </p:spTree>
    <p:extLst>
      <p:ext uri="{BB962C8B-B14F-4D97-AF65-F5344CB8AC3E}">
        <p14:creationId xmlns:p14="http://schemas.microsoft.com/office/powerpoint/2010/main" val="2794642297"/>
      </p:ext>
    </p:extLst>
  </p:cSld>
  <p:clrMapOvr>
    <a:masterClrMapping/>
  </p:clrMapOvr>
  <p:transition>
    <p:fade/>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239" y="289511"/>
            <a:ext cx="6249127" cy="806169"/>
          </a:xfrm>
        </p:spPr>
        <p:txBody>
          <a:bodyPr/>
          <a:lstStyle/>
          <a:p>
            <a:r>
              <a:rPr lang="en-US" sz="2000" dirty="0"/>
              <a:t>AX On-Premises Students Utilizing Cloud Add-on SKU in CSP</a:t>
            </a:r>
            <a:br>
              <a:rPr lang="en-US" sz="2000" dirty="0"/>
            </a:br>
            <a:r>
              <a:rPr lang="en-US" sz="2000" dirty="0"/>
              <a:t>To Dynamics 365 Enterprise Plan 2</a:t>
            </a:r>
          </a:p>
        </p:txBody>
      </p:sp>
      <p:graphicFrame>
        <p:nvGraphicFramePr>
          <p:cNvPr id="7" name="Table 6"/>
          <p:cNvGraphicFramePr>
            <a:graphicFrameLocks noGrp="1"/>
          </p:cNvGraphicFramePr>
          <p:nvPr>
            <p:extLst>
              <p:ext uri="{D42A27DB-BD31-4B8C-83A1-F6EECF244321}">
                <p14:modId xmlns:p14="http://schemas.microsoft.com/office/powerpoint/2010/main" val="3795488659"/>
              </p:ext>
            </p:extLst>
          </p:nvPr>
        </p:nvGraphicFramePr>
        <p:xfrm>
          <a:off x="965673" y="1788019"/>
          <a:ext cx="10041310" cy="1676400"/>
        </p:xfrm>
        <a:graphic>
          <a:graphicData uri="http://schemas.openxmlformats.org/drawingml/2006/table">
            <a:tbl>
              <a:tblPr firstRow="1" bandRow="1">
                <a:tableStyleId>{21E4AEA4-8DFA-4A89-87EB-49C32662AFE0}</a:tableStyleId>
              </a:tblPr>
              <a:tblGrid>
                <a:gridCol w="1982626">
                  <a:extLst>
                    <a:ext uri="{9D8B030D-6E8A-4147-A177-3AD203B41FA5}">
                      <a16:colId xmlns:a16="http://schemas.microsoft.com/office/drawing/2014/main" val="505210117"/>
                    </a:ext>
                  </a:extLst>
                </a:gridCol>
                <a:gridCol w="2392822">
                  <a:extLst>
                    <a:ext uri="{9D8B030D-6E8A-4147-A177-3AD203B41FA5}">
                      <a16:colId xmlns:a16="http://schemas.microsoft.com/office/drawing/2014/main" val="1886461923"/>
                    </a:ext>
                  </a:extLst>
                </a:gridCol>
                <a:gridCol w="5665862">
                  <a:extLst>
                    <a:ext uri="{9D8B030D-6E8A-4147-A177-3AD203B41FA5}">
                      <a16:colId xmlns:a16="http://schemas.microsoft.com/office/drawing/2014/main" val="4284112031"/>
                    </a:ext>
                  </a:extLst>
                </a:gridCol>
              </a:tblGrid>
              <a:tr h="365760">
                <a:tc>
                  <a:txBody>
                    <a:bodyPr/>
                    <a:lstStyle/>
                    <a:p>
                      <a:pPr marL="0" marR="0" fontAlgn="t">
                        <a:spcBef>
                          <a:spcPts val="0"/>
                        </a:spcBef>
                        <a:spcAft>
                          <a:spcPts val="0"/>
                        </a:spcAft>
                      </a:pPr>
                      <a:r>
                        <a:rPr lang="en-US" sz="1100" dirty="0">
                          <a:effectLst/>
                        </a:rPr>
                        <a:t>Existing User License</a:t>
                      </a:r>
                      <a:endParaRPr lang="en-US" sz="1100" dirty="0">
                        <a:effectLst/>
                        <a:latin typeface="Segoe UI Semibold" panose="020B0702040204020203" pitchFamily="34" charset="0"/>
                      </a:endParaRPr>
                    </a:p>
                  </a:txBody>
                  <a:tcPr marL="50800" marR="50800" marT="50800" marB="50800">
                    <a:solidFill>
                      <a:schemeClr val="bg1">
                        <a:lumMod val="75000"/>
                      </a:schemeClr>
                    </a:solidFill>
                  </a:tcPr>
                </a:tc>
                <a:tc>
                  <a:txBody>
                    <a:bodyPr/>
                    <a:lstStyle/>
                    <a:p>
                      <a:pPr marL="0" marR="0" fontAlgn="t">
                        <a:spcBef>
                          <a:spcPts val="0"/>
                        </a:spcBef>
                        <a:spcAft>
                          <a:spcPts val="0"/>
                        </a:spcAft>
                      </a:pPr>
                      <a:r>
                        <a:rPr lang="en-US" sz="1100">
                          <a:effectLst/>
                        </a:rPr>
                        <a:t>New User License</a:t>
                      </a:r>
                      <a:endParaRPr lang="en-US" sz="1100">
                        <a:effectLst/>
                        <a:latin typeface="Segoe UI Semibold" panose="020B0702040204020203" pitchFamily="34" charset="0"/>
                      </a:endParaRPr>
                    </a:p>
                  </a:txBody>
                  <a:tcPr marL="50800" marR="50800" marT="50800" marB="50800">
                    <a:solidFill>
                      <a:schemeClr val="bg1">
                        <a:lumMod val="75000"/>
                      </a:schemeClr>
                    </a:solidFill>
                  </a:tcPr>
                </a:tc>
                <a:tc>
                  <a:txBody>
                    <a:bodyPr/>
                    <a:lstStyle/>
                    <a:p>
                      <a:pPr marL="0" marR="0" fontAlgn="t">
                        <a:spcBef>
                          <a:spcPts val="0"/>
                        </a:spcBef>
                        <a:spcAft>
                          <a:spcPts val="0"/>
                        </a:spcAft>
                      </a:pPr>
                      <a:r>
                        <a:rPr lang="en-US" sz="1100" dirty="0">
                          <a:effectLst/>
                        </a:rPr>
                        <a:t>Offer Description</a:t>
                      </a:r>
                      <a:endParaRPr lang="en-US" sz="1100" dirty="0">
                        <a:effectLst/>
                        <a:latin typeface="Segoe UI Semibold" panose="020B0702040204020203" pitchFamily="34" charset="0"/>
                      </a:endParaRPr>
                    </a:p>
                  </a:txBody>
                  <a:tcPr marL="50800" marR="50800" marT="50800" marB="50800">
                    <a:solidFill>
                      <a:schemeClr val="bg1">
                        <a:lumMod val="75000"/>
                      </a:schemeClr>
                    </a:solidFill>
                  </a:tcPr>
                </a:tc>
                <a:extLst>
                  <a:ext uri="{0D108BD9-81ED-4DB2-BD59-A6C34878D82A}">
                    <a16:rowId xmlns:a16="http://schemas.microsoft.com/office/drawing/2014/main" val="1529148321"/>
                  </a:ext>
                </a:extLst>
              </a:tr>
              <a:tr h="365760">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Enterprise or Functional User</a:t>
                      </a:r>
                    </a:p>
                  </a:txBody>
                  <a:tcPr marL="50800" marR="50800" marT="50800" marB="50800">
                    <a:solidFill>
                      <a:schemeClr val="bg1">
                        <a:lumMod val="85000"/>
                      </a:schemeClr>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Dynamics 365 for Enterprise Plan 2</a:t>
                      </a:r>
                    </a:p>
                  </a:txBody>
                  <a:tcPr marL="50800" marR="50800" marT="50800" marB="50800">
                    <a:solidFill>
                      <a:schemeClr val="bg1">
                        <a:lumMod val="85000"/>
                      </a:schemeClr>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Dynamics 365 Enterprise Edition Plan 2 - Add-On for AX Ent/Functional (Qualified Offer) for Students</a:t>
                      </a:r>
                    </a:p>
                  </a:txBody>
                  <a:tcPr marL="50800" marR="50800" marT="50800" marB="50800">
                    <a:solidFill>
                      <a:schemeClr val="bg1">
                        <a:lumMod val="85000"/>
                      </a:schemeClr>
                    </a:solidFill>
                  </a:tcPr>
                </a:tc>
                <a:extLst>
                  <a:ext uri="{0D108BD9-81ED-4DB2-BD59-A6C34878D82A}">
                    <a16:rowId xmlns:a16="http://schemas.microsoft.com/office/drawing/2014/main" val="466339008"/>
                  </a:ext>
                </a:extLst>
              </a:tr>
              <a:tr h="365760">
                <a:tc>
                  <a:txBody>
                    <a:bodyPr/>
                    <a:lstStyle/>
                    <a:p>
                      <a:pPr marL="0" marR="0" fontAlgn="t">
                        <a:spcBef>
                          <a:spcPts val="0"/>
                        </a:spcBef>
                        <a:spcAft>
                          <a:spcPts val="0"/>
                        </a:spcAft>
                      </a:pPr>
                      <a:r>
                        <a:rPr lang="en-US" sz="1100">
                          <a:effectLst/>
                        </a:rPr>
                        <a:t>Task or Self Serve User</a:t>
                      </a:r>
                      <a:endParaRPr lang="en-US" sz="1100">
                        <a:effectLst/>
                        <a:latin typeface="+mn-lt"/>
                      </a:endParaRPr>
                    </a:p>
                  </a:txBody>
                  <a:tcPr marL="50800" marR="50800" marT="50800" marB="50800">
                    <a:solidFill>
                      <a:schemeClr val="bg1">
                        <a:lumMod val="95000"/>
                      </a:schemeClr>
                    </a:solidFill>
                  </a:tcPr>
                </a:tc>
                <a:tc>
                  <a:txBody>
                    <a:bodyPr/>
                    <a:lstStyle/>
                    <a:p>
                      <a:pPr marL="0" marR="0" fontAlgn="t">
                        <a:spcBef>
                          <a:spcPts val="0"/>
                        </a:spcBef>
                        <a:spcAft>
                          <a:spcPts val="0"/>
                        </a:spcAft>
                      </a:pPr>
                      <a:r>
                        <a:rPr lang="en-US" sz="1100" dirty="0">
                          <a:effectLst/>
                        </a:rPr>
                        <a:t>Dynamics 365 for Team Members</a:t>
                      </a:r>
                      <a:endParaRPr lang="en-US" sz="1100" dirty="0">
                        <a:effectLst/>
                        <a:latin typeface="+mn-lt"/>
                      </a:endParaRPr>
                    </a:p>
                  </a:txBody>
                  <a:tcPr marL="50800" marR="50800" marT="50800" marB="50800">
                    <a:solidFill>
                      <a:schemeClr val="bg1">
                        <a:lumMod val="95000"/>
                      </a:schemeClr>
                    </a:solidFill>
                  </a:tcPr>
                </a:tc>
                <a:tc>
                  <a:txBody>
                    <a:bodyPr/>
                    <a:lstStyle/>
                    <a:p>
                      <a:pPr marL="0" marR="0" fontAlgn="t">
                        <a:spcBef>
                          <a:spcPts val="0"/>
                        </a:spcBef>
                        <a:spcAft>
                          <a:spcPts val="0"/>
                        </a:spcAft>
                      </a:pPr>
                      <a:r>
                        <a:rPr lang="en-US" sz="1100" dirty="0">
                          <a:effectLst/>
                        </a:rPr>
                        <a:t>Dynamics 365 for Team Members, Enterprise Edition - Add-On for AX Task or Self-serve (Qualified Offer) for Students</a:t>
                      </a:r>
                      <a:endParaRPr lang="en-US" sz="1100" dirty="0">
                        <a:effectLst/>
                        <a:latin typeface="+mn-lt"/>
                      </a:endParaRPr>
                    </a:p>
                  </a:txBody>
                  <a:tcPr marL="50800" marR="50800" marT="50800" marB="50800">
                    <a:solidFill>
                      <a:schemeClr val="bg1">
                        <a:lumMod val="95000"/>
                      </a:schemeClr>
                    </a:solidFill>
                  </a:tcPr>
                </a:tc>
                <a:extLst>
                  <a:ext uri="{0D108BD9-81ED-4DB2-BD59-A6C34878D82A}">
                    <a16:rowId xmlns:a16="http://schemas.microsoft.com/office/drawing/2014/main" val="941976500"/>
                  </a:ext>
                </a:extLst>
              </a:tr>
              <a:tr h="365760">
                <a:tc>
                  <a:txBody>
                    <a:bodyPr/>
                    <a:lstStyle/>
                    <a:p>
                      <a:pPr marL="0" marR="0" fontAlgn="t">
                        <a:spcBef>
                          <a:spcPts val="0"/>
                        </a:spcBef>
                        <a:spcAft>
                          <a:spcPts val="0"/>
                        </a:spcAft>
                      </a:pPr>
                      <a:r>
                        <a:rPr lang="en-US" sz="1100" dirty="0">
                          <a:effectLst/>
                        </a:rPr>
                        <a:t>Task Device</a:t>
                      </a:r>
                      <a:endParaRPr lang="en-US" sz="1100" dirty="0">
                        <a:effectLst/>
                        <a:latin typeface="+mn-lt"/>
                      </a:endParaRPr>
                    </a:p>
                  </a:txBody>
                  <a:tcPr marL="50800" marR="50800" marT="50800" marB="50800">
                    <a:solidFill>
                      <a:schemeClr val="bg1">
                        <a:lumMod val="85000"/>
                      </a:schemeClr>
                    </a:solidFill>
                  </a:tcPr>
                </a:tc>
                <a:tc>
                  <a:txBody>
                    <a:bodyPr/>
                    <a:lstStyle/>
                    <a:p>
                      <a:pPr marL="0" marR="0" fontAlgn="t">
                        <a:spcBef>
                          <a:spcPts val="0"/>
                        </a:spcBef>
                        <a:spcAft>
                          <a:spcPts val="0"/>
                        </a:spcAft>
                      </a:pPr>
                      <a:r>
                        <a:rPr lang="en-US" sz="1100">
                          <a:effectLst/>
                        </a:rPr>
                        <a:t>Dynamics 365 for Operations Device</a:t>
                      </a:r>
                      <a:endParaRPr lang="en-US" sz="1100">
                        <a:effectLst/>
                        <a:latin typeface="+mn-lt"/>
                      </a:endParaRPr>
                    </a:p>
                  </a:txBody>
                  <a:tcPr marL="50800" marR="50800" marT="50800" marB="50800">
                    <a:solidFill>
                      <a:schemeClr val="bg1">
                        <a:lumMod val="85000"/>
                      </a:schemeClr>
                    </a:solidFill>
                  </a:tcPr>
                </a:tc>
                <a:tc>
                  <a:txBody>
                    <a:bodyPr/>
                    <a:lstStyle/>
                    <a:p>
                      <a:pPr marL="0" marR="0" fontAlgn="t">
                        <a:spcBef>
                          <a:spcPts val="0"/>
                        </a:spcBef>
                        <a:spcAft>
                          <a:spcPts val="0"/>
                        </a:spcAft>
                      </a:pPr>
                      <a:r>
                        <a:rPr lang="en-US" sz="1100" dirty="0">
                          <a:effectLst/>
                          <a:latin typeface="+mn-lt"/>
                        </a:rPr>
                        <a:t>Dynamics 365 for Operations, Enterprise Edition Device add-on for AX Task Device (qualified offer) for Students</a:t>
                      </a:r>
                    </a:p>
                  </a:txBody>
                  <a:tcPr marL="50800" marR="50800" marT="50800" marB="50800">
                    <a:solidFill>
                      <a:schemeClr val="bg1">
                        <a:lumMod val="85000"/>
                      </a:schemeClr>
                    </a:solidFill>
                  </a:tcPr>
                </a:tc>
                <a:extLst>
                  <a:ext uri="{0D108BD9-81ED-4DB2-BD59-A6C34878D82A}">
                    <a16:rowId xmlns:a16="http://schemas.microsoft.com/office/drawing/2014/main" val="4067456036"/>
                  </a:ext>
                </a:extLst>
              </a:tr>
            </a:tbl>
          </a:graphicData>
        </a:graphic>
      </p:graphicFrame>
    </p:spTree>
    <p:extLst>
      <p:ext uri="{BB962C8B-B14F-4D97-AF65-F5344CB8AC3E}">
        <p14:creationId xmlns:p14="http://schemas.microsoft.com/office/powerpoint/2010/main" val="2146135788"/>
      </p:ext>
    </p:extLst>
  </p:cSld>
  <p:clrMapOvr>
    <a:masterClrMapping/>
  </p:clrMapOvr>
  <p:transition>
    <p:fade/>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239" y="289511"/>
            <a:ext cx="7661258" cy="806169"/>
          </a:xfrm>
        </p:spPr>
        <p:txBody>
          <a:bodyPr/>
          <a:lstStyle/>
          <a:p>
            <a:r>
              <a:rPr lang="en-US" sz="2000" dirty="0"/>
              <a:t>AX On-Premises Government Utilizing Cloud Add-on SKU in CSP</a:t>
            </a:r>
            <a:br>
              <a:rPr lang="en-US" sz="2000" dirty="0"/>
            </a:br>
            <a:r>
              <a:rPr lang="en-US" sz="2000" dirty="0"/>
              <a:t>To Dynamics 365 Enterprise Plan 2</a:t>
            </a:r>
          </a:p>
        </p:txBody>
      </p:sp>
      <p:graphicFrame>
        <p:nvGraphicFramePr>
          <p:cNvPr id="7" name="Table 6"/>
          <p:cNvGraphicFramePr>
            <a:graphicFrameLocks noGrp="1"/>
          </p:cNvGraphicFramePr>
          <p:nvPr>
            <p:extLst>
              <p:ext uri="{D42A27DB-BD31-4B8C-83A1-F6EECF244321}">
                <p14:modId xmlns:p14="http://schemas.microsoft.com/office/powerpoint/2010/main" val="744046241"/>
              </p:ext>
            </p:extLst>
          </p:nvPr>
        </p:nvGraphicFramePr>
        <p:xfrm>
          <a:off x="965673" y="1788019"/>
          <a:ext cx="9930216" cy="1676400"/>
        </p:xfrm>
        <a:graphic>
          <a:graphicData uri="http://schemas.openxmlformats.org/drawingml/2006/table">
            <a:tbl>
              <a:tblPr firstRow="1" bandRow="1">
                <a:tableStyleId>{21E4AEA4-8DFA-4A89-87EB-49C32662AFE0}</a:tableStyleId>
              </a:tblPr>
              <a:tblGrid>
                <a:gridCol w="1974080">
                  <a:extLst>
                    <a:ext uri="{9D8B030D-6E8A-4147-A177-3AD203B41FA5}">
                      <a16:colId xmlns:a16="http://schemas.microsoft.com/office/drawing/2014/main" val="505210117"/>
                    </a:ext>
                  </a:extLst>
                </a:gridCol>
                <a:gridCol w="2358640">
                  <a:extLst>
                    <a:ext uri="{9D8B030D-6E8A-4147-A177-3AD203B41FA5}">
                      <a16:colId xmlns:a16="http://schemas.microsoft.com/office/drawing/2014/main" val="1886461923"/>
                    </a:ext>
                  </a:extLst>
                </a:gridCol>
                <a:gridCol w="5597496">
                  <a:extLst>
                    <a:ext uri="{9D8B030D-6E8A-4147-A177-3AD203B41FA5}">
                      <a16:colId xmlns:a16="http://schemas.microsoft.com/office/drawing/2014/main" val="4284112031"/>
                    </a:ext>
                  </a:extLst>
                </a:gridCol>
              </a:tblGrid>
              <a:tr h="365760">
                <a:tc>
                  <a:txBody>
                    <a:bodyPr/>
                    <a:lstStyle/>
                    <a:p>
                      <a:pPr marL="0" marR="0" fontAlgn="t">
                        <a:spcBef>
                          <a:spcPts val="0"/>
                        </a:spcBef>
                        <a:spcAft>
                          <a:spcPts val="0"/>
                        </a:spcAft>
                      </a:pPr>
                      <a:r>
                        <a:rPr lang="en-US" sz="1100" dirty="0">
                          <a:effectLst/>
                        </a:rPr>
                        <a:t>Existing User License</a:t>
                      </a:r>
                      <a:endParaRPr lang="en-US" sz="1100" dirty="0">
                        <a:effectLst/>
                        <a:latin typeface="Segoe UI Semibold" panose="020B0702040204020203" pitchFamily="34" charset="0"/>
                      </a:endParaRPr>
                    </a:p>
                  </a:txBody>
                  <a:tcPr marL="50800" marR="50800" marT="50800" marB="50800">
                    <a:solidFill>
                      <a:schemeClr val="bg1">
                        <a:lumMod val="75000"/>
                      </a:schemeClr>
                    </a:solidFill>
                  </a:tcPr>
                </a:tc>
                <a:tc>
                  <a:txBody>
                    <a:bodyPr/>
                    <a:lstStyle/>
                    <a:p>
                      <a:pPr marL="0" marR="0" fontAlgn="t">
                        <a:spcBef>
                          <a:spcPts val="0"/>
                        </a:spcBef>
                        <a:spcAft>
                          <a:spcPts val="0"/>
                        </a:spcAft>
                      </a:pPr>
                      <a:r>
                        <a:rPr lang="en-US" sz="1100">
                          <a:effectLst/>
                        </a:rPr>
                        <a:t>New User License</a:t>
                      </a:r>
                      <a:endParaRPr lang="en-US" sz="1100">
                        <a:effectLst/>
                        <a:latin typeface="Segoe UI Semibold" panose="020B0702040204020203" pitchFamily="34" charset="0"/>
                      </a:endParaRPr>
                    </a:p>
                  </a:txBody>
                  <a:tcPr marL="50800" marR="50800" marT="50800" marB="50800">
                    <a:solidFill>
                      <a:schemeClr val="bg1">
                        <a:lumMod val="75000"/>
                      </a:schemeClr>
                    </a:solidFill>
                  </a:tcPr>
                </a:tc>
                <a:tc>
                  <a:txBody>
                    <a:bodyPr/>
                    <a:lstStyle/>
                    <a:p>
                      <a:pPr marL="0" marR="0" fontAlgn="t">
                        <a:spcBef>
                          <a:spcPts val="0"/>
                        </a:spcBef>
                        <a:spcAft>
                          <a:spcPts val="0"/>
                        </a:spcAft>
                      </a:pPr>
                      <a:r>
                        <a:rPr lang="en-US" sz="1100" dirty="0">
                          <a:effectLst/>
                        </a:rPr>
                        <a:t>Offer Description</a:t>
                      </a:r>
                      <a:endParaRPr lang="en-US" sz="1100" dirty="0">
                        <a:effectLst/>
                        <a:latin typeface="Segoe UI Semibold" panose="020B0702040204020203" pitchFamily="34" charset="0"/>
                      </a:endParaRPr>
                    </a:p>
                  </a:txBody>
                  <a:tcPr marL="50800" marR="50800" marT="50800" marB="50800">
                    <a:solidFill>
                      <a:schemeClr val="bg1">
                        <a:lumMod val="75000"/>
                      </a:schemeClr>
                    </a:solidFill>
                  </a:tcPr>
                </a:tc>
                <a:extLst>
                  <a:ext uri="{0D108BD9-81ED-4DB2-BD59-A6C34878D82A}">
                    <a16:rowId xmlns:a16="http://schemas.microsoft.com/office/drawing/2014/main" val="1529148321"/>
                  </a:ext>
                </a:extLst>
              </a:tr>
              <a:tr h="365760">
                <a:tc>
                  <a:txBody>
                    <a:bodyPr/>
                    <a:lstStyle/>
                    <a:p>
                      <a:pPr marL="0" marR="0" fontAlgn="t">
                        <a:spcBef>
                          <a:spcPts val="0"/>
                        </a:spcBef>
                        <a:spcAft>
                          <a:spcPts val="0"/>
                        </a:spcAft>
                      </a:pPr>
                      <a:r>
                        <a:rPr lang="en-US" sz="1100" dirty="0">
                          <a:effectLst/>
                          <a:latin typeface="+mn-lt"/>
                          <a:cs typeface="Segoe UI Semibold" panose="020B0702040204020203" pitchFamily="34" charset="0"/>
                        </a:rPr>
                        <a:t>Enterprise or Functional User</a:t>
                      </a:r>
                    </a:p>
                  </a:txBody>
                  <a:tcPr marL="50800" marR="50800" marT="50800" marB="50800">
                    <a:solidFill>
                      <a:schemeClr val="bg1">
                        <a:lumMod val="85000"/>
                      </a:schemeClr>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Dynamics 365 for Enterprise Plan 2</a:t>
                      </a:r>
                    </a:p>
                  </a:txBody>
                  <a:tcPr marL="50800" marR="50800" marT="50800" marB="50800">
                    <a:solidFill>
                      <a:schemeClr val="bg1">
                        <a:lumMod val="85000"/>
                      </a:schemeClr>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Dynamics 365 Enterprise Edition Plan 2 - Add-On for AX Ent/Functional (Qualified Offer) (Government Pricing)</a:t>
                      </a:r>
                    </a:p>
                  </a:txBody>
                  <a:tcPr marL="50800" marR="50800" marT="50800" marB="50800">
                    <a:solidFill>
                      <a:schemeClr val="bg1">
                        <a:lumMod val="85000"/>
                      </a:schemeClr>
                    </a:solidFill>
                  </a:tcPr>
                </a:tc>
                <a:extLst>
                  <a:ext uri="{0D108BD9-81ED-4DB2-BD59-A6C34878D82A}">
                    <a16:rowId xmlns:a16="http://schemas.microsoft.com/office/drawing/2014/main" val="466339008"/>
                  </a:ext>
                </a:extLst>
              </a:tr>
              <a:tr h="365760">
                <a:tc>
                  <a:txBody>
                    <a:bodyPr/>
                    <a:lstStyle/>
                    <a:p>
                      <a:pPr marL="0" marR="0" fontAlgn="t">
                        <a:spcBef>
                          <a:spcPts val="0"/>
                        </a:spcBef>
                        <a:spcAft>
                          <a:spcPts val="0"/>
                        </a:spcAft>
                      </a:pPr>
                      <a:r>
                        <a:rPr lang="en-US" sz="1100">
                          <a:effectLst/>
                        </a:rPr>
                        <a:t>Task or Self Serve User</a:t>
                      </a:r>
                      <a:endParaRPr lang="en-US" sz="1100">
                        <a:effectLst/>
                        <a:latin typeface="+mn-lt"/>
                      </a:endParaRPr>
                    </a:p>
                  </a:txBody>
                  <a:tcPr marL="50800" marR="50800" marT="50800" marB="50800">
                    <a:solidFill>
                      <a:schemeClr val="bg1">
                        <a:lumMod val="95000"/>
                      </a:schemeClr>
                    </a:solidFill>
                  </a:tcPr>
                </a:tc>
                <a:tc>
                  <a:txBody>
                    <a:bodyPr/>
                    <a:lstStyle/>
                    <a:p>
                      <a:pPr marL="0" marR="0" fontAlgn="t">
                        <a:spcBef>
                          <a:spcPts val="0"/>
                        </a:spcBef>
                        <a:spcAft>
                          <a:spcPts val="0"/>
                        </a:spcAft>
                      </a:pPr>
                      <a:r>
                        <a:rPr lang="en-US" sz="1100" dirty="0">
                          <a:effectLst/>
                        </a:rPr>
                        <a:t>Dynamics 365 for Team Members</a:t>
                      </a:r>
                      <a:endParaRPr lang="en-US" sz="1100" dirty="0">
                        <a:effectLst/>
                        <a:latin typeface="+mn-lt"/>
                      </a:endParaRPr>
                    </a:p>
                  </a:txBody>
                  <a:tcPr marL="50800" marR="50800" marT="50800" marB="50800">
                    <a:solidFill>
                      <a:schemeClr val="bg1">
                        <a:lumMod val="95000"/>
                      </a:schemeClr>
                    </a:solidFill>
                  </a:tcPr>
                </a:tc>
                <a:tc>
                  <a:txBody>
                    <a:bodyPr/>
                    <a:lstStyle/>
                    <a:p>
                      <a:pPr marL="0" marR="0" fontAlgn="t">
                        <a:spcBef>
                          <a:spcPts val="0"/>
                        </a:spcBef>
                        <a:spcAft>
                          <a:spcPts val="0"/>
                        </a:spcAft>
                      </a:pPr>
                      <a:r>
                        <a:rPr lang="en-US" sz="1100" dirty="0">
                          <a:effectLst/>
                        </a:rPr>
                        <a:t>Dynamics 365 for Team Members, Enterprise Edition - Add-On for AX Task or Self-serve (Qualified Offer) (Government Pricing)</a:t>
                      </a:r>
                      <a:endParaRPr lang="en-US" sz="1100" dirty="0">
                        <a:effectLst/>
                        <a:latin typeface="+mn-lt"/>
                      </a:endParaRPr>
                    </a:p>
                  </a:txBody>
                  <a:tcPr marL="50800" marR="50800" marT="50800" marB="50800">
                    <a:solidFill>
                      <a:schemeClr val="bg1">
                        <a:lumMod val="95000"/>
                      </a:schemeClr>
                    </a:solidFill>
                  </a:tcPr>
                </a:tc>
                <a:extLst>
                  <a:ext uri="{0D108BD9-81ED-4DB2-BD59-A6C34878D82A}">
                    <a16:rowId xmlns:a16="http://schemas.microsoft.com/office/drawing/2014/main" val="941976500"/>
                  </a:ext>
                </a:extLst>
              </a:tr>
              <a:tr h="365760">
                <a:tc>
                  <a:txBody>
                    <a:bodyPr/>
                    <a:lstStyle/>
                    <a:p>
                      <a:pPr marL="0" marR="0" fontAlgn="t">
                        <a:spcBef>
                          <a:spcPts val="0"/>
                        </a:spcBef>
                        <a:spcAft>
                          <a:spcPts val="0"/>
                        </a:spcAft>
                      </a:pPr>
                      <a:r>
                        <a:rPr lang="en-US" sz="1100" dirty="0">
                          <a:effectLst/>
                        </a:rPr>
                        <a:t>Task Device</a:t>
                      </a:r>
                      <a:endParaRPr lang="en-US" sz="1100" dirty="0">
                        <a:effectLst/>
                        <a:latin typeface="+mn-lt"/>
                      </a:endParaRPr>
                    </a:p>
                  </a:txBody>
                  <a:tcPr marL="50800" marR="50800" marT="50800" marB="50800">
                    <a:solidFill>
                      <a:schemeClr val="bg1">
                        <a:lumMod val="85000"/>
                      </a:schemeClr>
                    </a:solidFill>
                  </a:tcPr>
                </a:tc>
                <a:tc>
                  <a:txBody>
                    <a:bodyPr/>
                    <a:lstStyle/>
                    <a:p>
                      <a:pPr marL="0" marR="0" fontAlgn="t">
                        <a:spcBef>
                          <a:spcPts val="0"/>
                        </a:spcBef>
                        <a:spcAft>
                          <a:spcPts val="0"/>
                        </a:spcAft>
                      </a:pPr>
                      <a:r>
                        <a:rPr lang="en-US" sz="1100">
                          <a:effectLst/>
                        </a:rPr>
                        <a:t>Dynamics 365 for Operations Device</a:t>
                      </a:r>
                      <a:endParaRPr lang="en-US" sz="1100">
                        <a:effectLst/>
                        <a:latin typeface="+mn-lt"/>
                      </a:endParaRPr>
                    </a:p>
                  </a:txBody>
                  <a:tcPr marL="50800" marR="50800" marT="50800" marB="50800">
                    <a:solidFill>
                      <a:schemeClr val="bg1">
                        <a:lumMod val="85000"/>
                      </a:schemeClr>
                    </a:solidFill>
                  </a:tcPr>
                </a:tc>
                <a:tc>
                  <a:txBody>
                    <a:bodyPr/>
                    <a:lstStyle/>
                    <a:p>
                      <a:pPr marL="0" marR="0" fontAlgn="t">
                        <a:spcBef>
                          <a:spcPts val="0"/>
                        </a:spcBef>
                        <a:spcAft>
                          <a:spcPts val="0"/>
                        </a:spcAft>
                      </a:pPr>
                      <a:r>
                        <a:rPr lang="en-US" sz="1100" dirty="0">
                          <a:effectLst/>
                          <a:latin typeface="+mn-lt"/>
                        </a:rPr>
                        <a:t>Dynamics 365 for Operations, Enterprise Edition Device add-on for AX Task Device (qualified offer) (Government Pricing)</a:t>
                      </a:r>
                    </a:p>
                  </a:txBody>
                  <a:tcPr marL="50800" marR="50800" marT="50800" marB="50800">
                    <a:solidFill>
                      <a:schemeClr val="bg1">
                        <a:lumMod val="85000"/>
                      </a:schemeClr>
                    </a:solidFill>
                  </a:tcPr>
                </a:tc>
                <a:extLst>
                  <a:ext uri="{0D108BD9-81ED-4DB2-BD59-A6C34878D82A}">
                    <a16:rowId xmlns:a16="http://schemas.microsoft.com/office/drawing/2014/main" val="4067456036"/>
                  </a:ext>
                </a:extLst>
              </a:tr>
            </a:tbl>
          </a:graphicData>
        </a:graphic>
      </p:graphicFrame>
    </p:spTree>
    <p:extLst>
      <p:ext uri="{BB962C8B-B14F-4D97-AF65-F5344CB8AC3E}">
        <p14:creationId xmlns:p14="http://schemas.microsoft.com/office/powerpoint/2010/main" val="71935767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44" y="16703"/>
            <a:ext cx="12313285" cy="899665"/>
          </a:xfrm>
        </p:spPr>
        <p:txBody>
          <a:bodyPr/>
          <a:lstStyle/>
          <a:p>
            <a:r>
              <a:rPr lang="en-US" sz="3600" dirty="0"/>
              <a:t>Existing $30 CRMOL Basic Transition Pricing </a:t>
            </a:r>
          </a:p>
        </p:txBody>
      </p:sp>
      <p:sp>
        <p:nvSpPr>
          <p:cNvPr id="6" name="TextBox 5"/>
          <p:cNvSpPr txBox="1"/>
          <p:nvPr/>
        </p:nvSpPr>
        <p:spPr>
          <a:xfrm>
            <a:off x="3342749" y="3119065"/>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12" name="TextBox 11"/>
          <p:cNvSpPr txBox="1"/>
          <p:nvPr/>
        </p:nvSpPr>
        <p:spPr>
          <a:xfrm>
            <a:off x="7824556" y="3138166"/>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$115</a:t>
            </a:r>
          </a:p>
        </p:txBody>
      </p:sp>
      <p:sp>
        <p:nvSpPr>
          <p:cNvPr id="34" name="TextBox 33"/>
          <p:cNvSpPr txBox="1"/>
          <p:nvPr/>
        </p:nvSpPr>
        <p:spPr>
          <a:xfrm>
            <a:off x="-134755" y="3259383"/>
            <a:ext cx="2488716"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0-99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35" name="TextBox 34"/>
          <p:cNvSpPr txBox="1"/>
          <p:nvPr/>
        </p:nvSpPr>
        <p:spPr>
          <a:xfrm>
            <a:off x="8634468" y="2115591"/>
            <a:ext cx="2663982" cy="276999"/>
          </a:xfrm>
          <a:prstGeom prst="rect">
            <a:avLst/>
          </a:prstGeom>
          <a:noFill/>
        </p:spPr>
        <p:txBody>
          <a:bodyPr wrap="square" lIns="0" tIns="0" rIns="0" bIns="0" rtlCol="0">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ENTERPRISE PLAN</a:t>
            </a:r>
          </a:p>
        </p:txBody>
      </p:sp>
      <p:sp>
        <p:nvSpPr>
          <p:cNvPr id="36" name="TextBox 35"/>
          <p:cNvSpPr txBox="1"/>
          <p:nvPr/>
        </p:nvSpPr>
        <p:spPr>
          <a:xfrm>
            <a:off x="2946759" y="2508410"/>
            <a:ext cx="2663982" cy="553998"/>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STANDARD </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PRICING</a:t>
            </a:r>
          </a:p>
        </p:txBody>
      </p:sp>
      <p:sp>
        <p:nvSpPr>
          <p:cNvPr id="37" name="TextBox 36"/>
          <p:cNvSpPr txBox="1"/>
          <p:nvPr/>
        </p:nvSpPr>
        <p:spPr>
          <a:xfrm>
            <a:off x="5117965" y="2553725"/>
            <a:ext cx="2663982" cy="553998"/>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TRANSITION</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OFFER</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42" name="TextBox 41"/>
          <p:cNvSpPr txBox="1"/>
          <p:nvPr/>
        </p:nvSpPr>
        <p:spPr>
          <a:xfrm>
            <a:off x="9929108" y="3126073"/>
            <a:ext cx="2036044"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$57</a:t>
            </a:r>
          </a:p>
        </p:txBody>
      </p:sp>
      <p:sp>
        <p:nvSpPr>
          <p:cNvPr id="44" name="TextBox 43"/>
          <p:cNvSpPr txBox="1"/>
          <p:nvPr/>
        </p:nvSpPr>
        <p:spPr>
          <a:xfrm>
            <a:off x="7439104" y="2534024"/>
            <a:ext cx="2663982" cy="553998"/>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STANDARD </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PRICING</a:t>
            </a:r>
          </a:p>
        </p:txBody>
      </p:sp>
      <p:sp>
        <p:nvSpPr>
          <p:cNvPr id="45" name="TextBox 44"/>
          <p:cNvSpPr txBox="1"/>
          <p:nvPr/>
        </p:nvSpPr>
        <p:spPr>
          <a:xfrm>
            <a:off x="9572464" y="2554964"/>
            <a:ext cx="2663982" cy="553998"/>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TRANSITION</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OFFER</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46" name="TextBox 45"/>
          <p:cNvSpPr txBox="1"/>
          <p:nvPr/>
        </p:nvSpPr>
        <p:spPr>
          <a:xfrm>
            <a:off x="5487776" y="3119065"/>
            <a:ext cx="2025038" cy="553998"/>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$50</a:t>
            </a:r>
          </a:p>
        </p:txBody>
      </p:sp>
      <p:sp>
        <p:nvSpPr>
          <p:cNvPr id="47" name="TextBox 46"/>
          <p:cNvSpPr txBox="1"/>
          <p:nvPr/>
        </p:nvSpPr>
        <p:spPr>
          <a:xfrm>
            <a:off x="4733169" y="2149120"/>
            <a:ext cx="2663982" cy="276999"/>
          </a:xfrm>
          <a:prstGeom prst="rect">
            <a:avLst/>
          </a:prstGeom>
          <a:noFill/>
        </p:spPr>
        <p:txBody>
          <a:bodyPr wrap="square" lIns="0" tIns="0" rIns="0" bIns="0" rtlCol="0">
            <a:sp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APPLICATIONS</a:t>
            </a:r>
          </a:p>
        </p:txBody>
      </p:sp>
      <p:sp>
        <p:nvSpPr>
          <p:cNvPr id="48" name="TextBox 47"/>
          <p:cNvSpPr txBox="1"/>
          <p:nvPr/>
        </p:nvSpPr>
        <p:spPr>
          <a:xfrm>
            <a:off x="-504914" y="3992018"/>
            <a:ext cx="2867001"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100-249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49" name="TextBox 48"/>
          <p:cNvSpPr txBox="1"/>
          <p:nvPr/>
        </p:nvSpPr>
        <p:spPr>
          <a:xfrm>
            <a:off x="-403405" y="4709578"/>
            <a:ext cx="2663982"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250-499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50" name="TextBox 49"/>
          <p:cNvSpPr txBox="1"/>
          <p:nvPr/>
        </p:nvSpPr>
        <p:spPr>
          <a:xfrm>
            <a:off x="-403405" y="5379366"/>
            <a:ext cx="2663982"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500-999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51" name="TextBox 50"/>
          <p:cNvSpPr txBox="1"/>
          <p:nvPr/>
        </p:nvSpPr>
        <p:spPr>
          <a:xfrm>
            <a:off x="-298588" y="6155952"/>
            <a:ext cx="2663982"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1000+</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52" name="TextBox 51"/>
          <p:cNvSpPr txBox="1"/>
          <p:nvPr/>
        </p:nvSpPr>
        <p:spPr>
          <a:xfrm>
            <a:off x="3342749" y="3862133"/>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54" name="TextBox 53"/>
          <p:cNvSpPr txBox="1"/>
          <p:nvPr/>
        </p:nvSpPr>
        <p:spPr>
          <a:xfrm>
            <a:off x="7844123" y="3870785"/>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$90</a:t>
            </a:r>
          </a:p>
        </p:txBody>
      </p:sp>
      <p:sp>
        <p:nvSpPr>
          <p:cNvPr id="57" name="TextBox 56"/>
          <p:cNvSpPr txBox="1"/>
          <p:nvPr/>
        </p:nvSpPr>
        <p:spPr>
          <a:xfrm>
            <a:off x="9929108" y="3869141"/>
            <a:ext cx="2036044"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$57</a:t>
            </a:r>
          </a:p>
        </p:txBody>
      </p:sp>
      <p:sp>
        <p:nvSpPr>
          <p:cNvPr id="59" name="TextBox 58"/>
          <p:cNvSpPr txBox="1"/>
          <p:nvPr/>
        </p:nvSpPr>
        <p:spPr>
          <a:xfrm>
            <a:off x="5487776" y="3862133"/>
            <a:ext cx="2025038" cy="553998"/>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$50</a:t>
            </a:r>
          </a:p>
        </p:txBody>
      </p:sp>
      <p:sp>
        <p:nvSpPr>
          <p:cNvPr id="60" name="TextBox 59"/>
          <p:cNvSpPr txBox="1"/>
          <p:nvPr/>
        </p:nvSpPr>
        <p:spPr>
          <a:xfrm>
            <a:off x="3362316" y="4623063"/>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62" name="TextBox 61"/>
          <p:cNvSpPr txBox="1"/>
          <p:nvPr/>
        </p:nvSpPr>
        <p:spPr>
          <a:xfrm>
            <a:off x="7844123" y="4642164"/>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$80</a:t>
            </a:r>
          </a:p>
        </p:txBody>
      </p:sp>
      <p:sp>
        <p:nvSpPr>
          <p:cNvPr id="65" name="TextBox 64"/>
          <p:cNvSpPr txBox="1"/>
          <p:nvPr/>
        </p:nvSpPr>
        <p:spPr>
          <a:xfrm>
            <a:off x="9948675" y="4630071"/>
            <a:ext cx="2036044"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$57</a:t>
            </a:r>
          </a:p>
        </p:txBody>
      </p:sp>
      <p:sp>
        <p:nvSpPr>
          <p:cNvPr id="67" name="TextBox 66"/>
          <p:cNvSpPr txBox="1"/>
          <p:nvPr/>
        </p:nvSpPr>
        <p:spPr>
          <a:xfrm>
            <a:off x="5507343" y="4623063"/>
            <a:ext cx="2025038" cy="553998"/>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$50</a:t>
            </a:r>
          </a:p>
        </p:txBody>
      </p:sp>
      <p:sp>
        <p:nvSpPr>
          <p:cNvPr id="68" name="TextBox 67"/>
          <p:cNvSpPr txBox="1"/>
          <p:nvPr/>
        </p:nvSpPr>
        <p:spPr>
          <a:xfrm>
            <a:off x="3342749" y="5310420"/>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70" name="TextBox 69"/>
          <p:cNvSpPr txBox="1"/>
          <p:nvPr/>
        </p:nvSpPr>
        <p:spPr>
          <a:xfrm>
            <a:off x="7824556" y="5329521"/>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$70</a:t>
            </a:r>
          </a:p>
        </p:txBody>
      </p:sp>
      <p:sp>
        <p:nvSpPr>
          <p:cNvPr id="73" name="TextBox 72"/>
          <p:cNvSpPr txBox="1"/>
          <p:nvPr/>
        </p:nvSpPr>
        <p:spPr>
          <a:xfrm>
            <a:off x="9929108" y="5317428"/>
            <a:ext cx="2036044"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$57</a:t>
            </a:r>
          </a:p>
        </p:txBody>
      </p:sp>
      <p:sp>
        <p:nvSpPr>
          <p:cNvPr id="75" name="TextBox 74"/>
          <p:cNvSpPr txBox="1"/>
          <p:nvPr/>
        </p:nvSpPr>
        <p:spPr>
          <a:xfrm>
            <a:off x="5487776" y="5310420"/>
            <a:ext cx="2025038" cy="553998"/>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$50</a:t>
            </a:r>
          </a:p>
        </p:txBody>
      </p:sp>
      <p:sp>
        <p:nvSpPr>
          <p:cNvPr id="76" name="TextBox 75"/>
          <p:cNvSpPr txBox="1"/>
          <p:nvPr/>
        </p:nvSpPr>
        <p:spPr>
          <a:xfrm>
            <a:off x="3374881" y="5967525"/>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78" name="TextBox 77"/>
          <p:cNvSpPr txBox="1"/>
          <p:nvPr/>
        </p:nvSpPr>
        <p:spPr>
          <a:xfrm>
            <a:off x="7824556" y="5983473"/>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$60</a:t>
            </a:r>
          </a:p>
        </p:txBody>
      </p:sp>
      <p:sp>
        <p:nvSpPr>
          <p:cNvPr id="81" name="TextBox 80"/>
          <p:cNvSpPr txBox="1"/>
          <p:nvPr/>
        </p:nvSpPr>
        <p:spPr>
          <a:xfrm>
            <a:off x="9948675" y="5973948"/>
            <a:ext cx="2036044"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$57</a:t>
            </a:r>
          </a:p>
        </p:txBody>
      </p:sp>
      <p:sp>
        <p:nvSpPr>
          <p:cNvPr id="83" name="TextBox 82"/>
          <p:cNvSpPr txBox="1"/>
          <p:nvPr/>
        </p:nvSpPr>
        <p:spPr>
          <a:xfrm>
            <a:off x="5519908" y="5967525"/>
            <a:ext cx="2025038" cy="553998"/>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$50</a:t>
            </a:r>
          </a:p>
        </p:txBody>
      </p:sp>
      <p:sp>
        <p:nvSpPr>
          <p:cNvPr id="84" name="TextBox 83"/>
          <p:cNvSpPr txBox="1"/>
          <p:nvPr/>
        </p:nvSpPr>
        <p:spPr>
          <a:xfrm>
            <a:off x="257746" y="735916"/>
            <a:ext cx="13071613" cy="926407"/>
          </a:xfrm>
          <a:prstGeom prst="rect">
            <a:avLst/>
          </a:prstGeom>
          <a:noFill/>
        </p:spPr>
        <p:txBody>
          <a:bodyPr wrap="square" lIns="182880" tIns="146304" rIns="182880" bIns="146304" rtlCol="0">
            <a:spAutoFit/>
          </a:bodyPr>
          <a:lstStyle/>
          <a:p>
            <a:pPr marL="114300" indent="-114300">
              <a:lnSpc>
                <a:spcPct val="90000"/>
              </a:lnSpc>
              <a:spcAft>
                <a:spcPts val="600"/>
              </a:spcAft>
              <a:buFont typeface="Arial" panose="020B0604020202020204" pitchFamily="34" charset="0"/>
              <a:buChar char="•"/>
            </a:pPr>
            <a:r>
              <a:rPr lang="en-US" sz="2000" dirty="0"/>
              <a:t>All Basic Users that need </a:t>
            </a:r>
            <a:r>
              <a:rPr lang="en-US" sz="2000" u="sng" dirty="0"/>
              <a:t>just one App</a:t>
            </a:r>
            <a:r>
              <a:rPr lang="en-US" sz="2000" dirty="0"/>
              <a:t> should utilize $50 app transition pricing</a:t>
            </a:r>
          </a:p>
          <a:p>
            <a:pPr marL="114300" indent="-114300">
              <a:lnSpc>
                <a:spcPct val="90000"/>
              </a:lnSpc>
              <a:spcAft>
                <a:spcPts val="600"/>
              </a:spcAft>
              <a:buFont typeface="Arial" panose="020B0604020202020204" pitchFamily="34" charset="0"/>
              <a:buChar char="•"/>
            </a:pPr>
            <a:r>
              <a:rPr lang="en-US" sz="2000" dirty="0"/>
              <a:t>All Basic Users that need </a:t>
            </a:r>
            <a:r>
              <a:rPr lang="en-US" sz="2000" u="sng" dirty="0"/>
              <a:t>more than one App</a:t>
            </a:r>
            <a:r>
              <a:rPr lang="en-US" sz="2000" dirty="0"/>
              <a:t> should utilize $57 Plan transition pricing</a:t>
            </a:r>
          </a:p>
        </p:txBody>
      </p:sp>
      <p:cxnSp>
        <p:nvCxnSpPr>
          <p:cNvPr id="38" name="Straight Connector 37"/>
          <p:cNvCxnSpPr/>
          <p:nvPr/>
        </p:nvCxnSpPr>
        <p:spPr>
          <a:xfrm>
            <a:off x="7677150" y="2149120"/>
            <a:ext cx="10671" cy="470888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238500" y="2177695"/>
            <a:ext cx="10671" cy="470888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0" y="2483269"/>
            <a:ext cx="1219200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931449" y="3128590"/>
            <a:ext cx="1197963"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Basic</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$30</a:t>
            </a:r>
          </a:p>
        </p:txBody>
      </p:sp>
      <p:sp>
        <p:nvSpPr>
          <p:cNvPr id="43" name="TextBox 42"/>
          <p:cNvSpPr txBox="1"/>
          <p:nvPr/>
        </p:nvSpPr>
        <p:spPr>
          <a:xfrm>
            <a:off x="1931449" y="3881065"/>
            <a:ext cx="1208416" cy="553998"/>
          </a:xfrm>
          <a:prstGeom prst="rect">
            <a:avLst/>
          </a:prstGeom>
          <a:solidFill>
            <a:schemeClr val="accent6">
              <a:lumMod val="40000"/>
              <a:lumOff val="60000"/>
            </a:schemeClr>
          </a:solidFill>
        </p:spPr>
        <p:txBody>
          <a:bodyPr wrap="square" lIns="0" tIns="0" rIns="0" bIns="0" rtlCol="0" anchor="ctr">
            <a:spAutoFit/>
          </a:bodyPr>
          <a:lstStyle/>
          <a:p>
            <a:pPr lvl="0" algn="ctr" defTabSz="914049">
              <a:defRPr/>
            </a:pPr>
            <a:r>
              <a:rPr lang="en-US" kern="0" spc="-70" dirty="0">
                <a:solidFill>
                  <a:schemeClr val="bg1"/>
                </a:solidFill>
              </a:rPr>
              <a:t>Basic</a:t>
            </a:r>
          </a:p>
          <a:p>
            <a:pPr lvl="0" algn="ctr" defTabSz="914049">
              <a:defRPr/>
            </a:pPr>
            <a:r>
              <a:rPr lang="en-US" kern="0" spc="-70" dirty="0">
                <a:solidFill>
                  <a:schemeClr val="bg1"/>
                </a:solidFill>
              </a:rPr>
              <a:t>$30</a:t>
            </a:r>
          </a:p>
        </p:txBody>
      </p:sp>
      <p:sp>
        <p:nvSpPr>
          <p:cNvPr id="53" name="TextBox 52"/>
          <p:cNvSpPr txBox="1"/>
          <p:nvPr/>
        </p:nvSpPr>
        <p:spPr>
          <a:xfrm>
            <a:off x="1931449" y="4630071"/>
            <a:ext cx="1197963" cy="553998"/>
          </a:xfrm>
          <a:prstGeom prst="rect">
            <a:avLst/>
          </a:prstGeom>
          <a:solidFill>
            <a:schemeClr val="accent6">
              <a:lumMod val="40000"/>
              <a:lumOff val="60000"/>
            </a:schemeClr>
          </a:solidFill>
        </p:spPr>
        <p:txBody>
          <a:bodyPr wrap="square" lIns="0" tIns="0" rIns="0" bIns="0" rtlCol="0" anchor="ctr">
            <a:spAutoFit/>
          </a:bodyPr>
          <a:lstStyle/>
          <a:p>
            <a:pPr lvl="0" algn="ctr" defTabSz="914049">
              <a:defRPr/>
            </a:pPr>
            <a:r>
              <a:rPr lang="en-US" kern="0" spc="-70" dirty="0">
                <a:solidFill>
                  <a:schemeClr val="bg1"/>
                </a:solidFill>
              </a:rPr>
              <a:t>Basic</a:t>
            </a:r>
          </a:p>
          <a:p>
            <a:pPr lvl="0" algn="ctr" defTabSz="914049">
              <a:defRPr/>
            </a:pPr>
            <a:r>
              <a:rPr lang="en-US" kern="0" spc="-70" dirty="0">
                <a:solidFill>
                  <a:schemeClr val="bg1"/>
                </a:solidFill>
              </a:rPr>
              <a:t>$30</a:t>
            </a:r>
          </a:p>
        </p:txBody>
      </p:sp>
      <p:sp>
        <p:nvSpPr>
          <p:cNvPr id="55" name="TextBox 54"/>
          <p:cNvSpPr txBox="1"/>
          <p:nvPr/>
        </p:nvSpPr>
        <p:spPr>
          <a:xfrm>
            <a:off x="1931449" y="5329521"/>
            <a:ext cx="1197963" cy="553998"/>
          </a:xfrm>
          <a:prstGeom prst="rect">
            <a:avLst/>
          </a:prstGeom>
          <a:solidFill>
            <a:schemeClr val="accent6">
              <a:lumMod val="40000"/>
              <a:lumOff val="60000"/>
            </a:schemeClr>
          </a:solidFill>
        </p:spPr>
        <p:txBody>
          <a:bodyPr wrap="square" lIns="0" tIns="0" rIns="0" bIns="0" rtlCol="0" anchor="ctr">
            <a:spAutoFit/>
          </a:bodyPr>
          <a:lstStyle/>
          <a:p>
            <a:pPr lvl="0" algn="ctr" defTabSz="914049">
              <a:defRPr/>
            </a:pPr>
            <a:r>
              <a:rPr lang="en-US" kern="0" spc="-70" dirty="0">
                <a:solidFill>
                  <a:schemeClr val="bg1"/>
                </a:solidFill>
              </a:rPr>
              <a:t>Basic</a:t>
            </a:r>
          </a:p>
          <a:p>
            <a:pPr lvl="0" algn="ctr" defTabSz="914049">
              <a:defRPr/>
            </a:pPr>
            <a:r>
              <a:rPr lang="en-US" kern="0" spc="-70" dirty="0">
                <a:solidFill>
                  <a:schemeClr val="bg1"/>
                </a:solidFill>
              </a:rPr>
              <a:t>$30</a:t>
            </a:r>
          </a:p>
        </p:txBody>
      </p:sp>
      <p:sp>
        <p:nvSpPr>
          <p:cNvPr id="56" name="TextBox 55"/>
          <p:cNvSpPr txBox="1"/>
          <p:nvPr/>
        </p:nvSpPr>
        <p:spPr>
          <a:xfrm>
            <a:off x="1931449" y="5983473"/>
            <a:ext cx="1197963" cy="553998"/>
          </a:xfrm>
          <a:prstGeom prst="rect">
            <a:avLst/>
          </a:prstGeom>
          <a:solidFill>
            <a:schemeClr val="accent6">
              <a:lumMod val="40000"/>
              <a:lumOff val="60000"/>
            </a:schemeClr>
          </a:solidFill>
        </p:spPr>
        <p:txBody>
          <a:bodyPr wrap="square" lIns="0" tIns="0" rIns="0" bIns="0" rtlCol="0" anchor="ctr">
            <a:spAutoFit/>
          </a:bodyPr>
          <a:lstStyle/>
          <a:p>
            <a:pPr lvl="0" algn="ctr" defTabSz="914049">
              <a:defRPr/>
            </a:pPr>
            <a:r>
              <a:rPr lang="en-US" kern="0" spc="-70" dirty="0">
                <a:solidFill>
                  <a:schemeClr val="bg1"/>
                </a:solidFill>
              </a:rPr>
              <a:t>Basic</a:t>
            </a:r>
          </a:p>
          <a:p>
            <a:pPr lvl="0" algn="ctr" defTabSz="914049">
              <a:defRPr/>
            </a:pPr>
            <a:r>
              <a:rPr lang="en-US" kern="0" spc="-70" dirty="0">
                <a:solidFill>
                  <a:schemeClr val="bg1"/>
                </a:solidFill>
              </a:rPr>
              <a:t>$30</a:t>
            </a:r>
          </a:p>
        </p:txBody>
      </p:sp>
      <p:sp>
        <p:nvSpPr>
          <p:cNvPr id="58" name="TextBox 57"/>
          <p:cNvSpPr txBox="1"/>
          <p:nvPr/>
        </p:nvSpPr>
        <p:spPr>
          <a:xfrm>
            <a:off x="1931449" y="2169211"/>
            <a:ext cx="1405798"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CRMOL</a:t>
            </a:r>
          </a:p>
        </p:txBody>
      </p:sp>
    </p:spTree>
    <p:extLst>
      <p:ext uri="{BB962C8B-B14F-4D97-AF65-F5344CB8AC3E}">
        <p14:creationId xmlns:p14="http://schemas.microsoft.com/office/powerpoint/2010/main" val="40161292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44" grpId="0"/>
      <p:bldP spid="45" grpId="0"/>
      <p:bldP spid="47" grpId="0"/>
      <p:bldP spid="48" grpId="0"/>
      <p:bldP spid="49" grpId="0"/>
      <p:bldP spid="50" grpId="0"/>
      <p:bldP spid="51" grpId="0"/>
      <p:bldP spid="58"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239" y="289511"/>
            <a:ext cx="6249127" cy="806169"/>
          </a:xfrm>
        </p:spPr>
        <p:txBody>
          <a:bodyPr/>
          <a:lstStyle/>
          <a:p>
            <a:r>
              <a:rPr lang="en-US" sz="2000" dirty="0"/>
              <a:t>AX On-Premises Commercial Utilizing From SA SKU in VL</a:t>
            </a:r>
            <a:br>
              <a:rPr lang="en-US" sz="2000" dirty="0"/>
            </a:br>
            <a:r>
              <a:rPr lang="en-US" sz="2000" dirty="0"/>
              <a:t>To Dynamics 365 Enterprise Plan 2</a:t>
            </a:r>
          </a:p>
        </p:txBody>
      </p:sp>
      <p:graphicFrame>
        <p:nvGraphicFramePr>
          <p:cNvPr id="7" name="Table 6"/>
          <p:cNvGraphicFramePr>
            <a:graphicFrameLocks noGrp="1"/>
          </p:cNvGraphicFramePr>
          <p:nvPr>
            <p:extLst>
              <p:ext uri="{D42A27DB-BD31-4B8C-83A1-F6EECF244321}">
                <p14:modId xmlns:p14="http://schemas.microsoft.com/office/powerpoint/2010/main" val="3171073153"/>
              </p:ext>
            </p:extLst>
          </p:nvPr>
        </p:nvGraphicFramePr>
        <p:xfrm>
          <a:off x="965673" y="1788019"/>
          <a:ext cx="9902952" cy="2190891"/>
        </p:xfrm>
        <a:graphic>
          <a:graphicData uri="http://schemas.openxmlformats.org/drawingml/2006/table">
            <a:tbl>
              <a:tblPr firstRow="1" bandRow="1">
                <a:tableStyleId>{7DF18680-E054-41AD-8BC1-D1AEF772440D}</a:tableStyleId>
              </a:tblPr>
              <a:tblGrid>
                <a:gridCol w="1744598">
                  <a:extLst>
                    <a:ext uri="{9D8B030D-6E8A-4147-A177-3AD203B41FA5}">
                      <a16:colId xmlns:a16="http://schemas.microsoft.com/office/drawing/2014/main" val="505210117"/>
                    </a:ext>
                  </a:extLst>
                </a:gridCol>
                <a:gridCol w="1554080">
                  <a:extLst>
                    <a:ext uri="{9D8B030D-6E8A-4147-A177-3AD203B41FA5}">
                      <a16:colId xmlns:a16="http://schemas.microsoft.com/office/drawing/2014/main" val="1886461923"/>
                    </a:ext>
                  </a:extLst>
                </a:gridCol>
                <a:gridCol w="2897025">
                  <a:extLst>
                    <a:ext uri="{9D8B030D-6E8A-4147-A177-3AD203B41FA5}">
                      <a16:colId xmlns:a16="http://schemas.microsoft.com/office/drawing/2014/main" val="4284112031"/>
                    </a:ext>
                  </a:extLst>
                </a:gridCol>
                <a:gridCol w="2803020">
                  <a:extLst>
                    <a:ext uri="{9D8B030D-6E8A-4147-A177-3AD203B41FA5}">
                      <a16:colId xmlns:a16="http://schemas.microsoft.com/office/drawing/2014/main" val="2070994110"/>
                    </a:ext>
                  </a:extLst>
                </a:gridCol>
                <a:gridCol w="904229">
                  <a:extLst>
                    <a:ext uri="{9D8B030D-6E8A-4147-A177-3AD203B41FA5}">
                      <a16:colId xmlns:a16="http://schemas.microsoft.com/office/drawing/2014/main" val="286416755"/>
                    </a:ext>
                  </a:extLst>
                </a:gridCol>
              </a:tblGrid>
              <a:tr h="463227">
                <a:tc>
                  <a:txBody>
                    <a:bodyPr/>
                    <a:lstStyle/>
                    <a:p>
                      <a:pPr marL="0" marR="0" fontAlgn="t">
                        <a:spcBef>
                          <a:spcPts val="0"/>
                        </a:spcBef>
                        <a:spcAft>
                          <a:spcPts val="0"/>
                        </a:spcAft>
                      </a:pPr>
                      <a:r>
                        <a:rPr lang="en-US" sz="1100" dirty="0">
                          <a:effectLst/>
                        </a:rPr>
                        <a:t>Existing User License</a:t>
                      </a:r>
                      <a:endParaRPr lang="en-US" sz="1100" dirty="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a:effectLst/>
                        </a:rPr>
                        <a:t>New User License</a:t>
                      </a:r>
                      <a:endParaRPr lang="en-US" sz="110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a:effectLst/>
                        </a:rPr>
                        <a:t>Offer Description</a:t>
                      </a:r>
                      <a:endParaRPr lang="en-US" sz="110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a:effectLst/>
                        </a:rPr>
                        <a:t>SKU Name</a:t>
                      </a:r>
                      <a:endParaRPr lang="en-US" sz="110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dirty="0">
                          <a:effectLst/>
                          <a:latin typeface="Segoe UI Semibold" panose="020B0702040204020203" pitchFamily="34" charset="0"/>
                        </a:rPr>
                        <a:t>SKU</a:t>
                      </a:r>
                    </a:p>
                  </a:txBody>
                  <a:tcPr marL="50800" marR="50800" marT="50800" marB="50800"/>
                </a:tc>
                <a:extLst>
                  <a:ext uri="{0D108BD9-81ED-4DB2-BD59-A6C34878D82A}">
                    <a16:rowId xmlns:a16="http://schemas.microsoft.com/office/drawing/2014/main" val="1529148321"/>
                  </a:ext>
                </a:extLst>
              </a:tr>
              <a:tr h="551775">
                <a:tc>
                  <a:txBody>
                    <a:bodyPr/>
                    <a:lstStyle/>
                    <a:p>
                      <a:pPr marL="0" marR="0" fontAlgn="t">
                        <a:spcBef>
                          <a:spcPts val="0"/>
                        </a:spcBef>
                        <a:spcAft>
                          <a:spcPts val="0"/>
                        </a:spcAft>
                      </a:pPr>
                      <a:r>
                        <a:rPr lang="en-US" sz="1100" dirty="0">
                          <a:effectLst/>
                        </a:rPr>
                        <a:t>Enterprise or Functional User</a:t>
                      </a:r>
                      <a:endParaRPr lang="en-US" sz="1100" dirty="0">
                        <a:effectLst/>
                        <a:latin typeface="+mn-lt"/>
                      </a:endParaRPr>
                    </a:p>
                  </a:txBody>
                  <a:tcPr marL="50800" marR="50800" marT="50800" marB="50800"/>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for Enterprise Plan 2</a:t>
                      </a:r>
                    </a:p>
                  </a:txBody>
                  <a:tcPr marL="50800" marR="50800" marT="50800" marB="50800"/>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Dyn365 Enterprise edition Plan 2 From SA from AX Enterprise or Functional</a:t>
                      </a:r>
                    </a:p>
                  </a:txBody>
                  <a:tcPr marL="50800" marR="50800" marT="50800" marB="50800"/>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Dyn365EP2FromSA ShrdSvr ALNG </a:t>
                      </a:r>
                      <a:r>
                        <a:rPr lang="en-US" sz="1100" kern="1200" dirty="0" err="1">
                          <a:solidFill>
                            <a:schemeClr val="dk1"/>
                          </a:solidFill>
                          <a:effectLst/>
                          <a:latin typeface="Segoe UI Semibold" panose="020B0702040204020203" pitchFamily="34" charset="0"/>
                          <a:ea typeface="+mn-ea"/>
                          <a:cs typeface="Segoe UI Semibold" panose="020B0702040204020203" pitchFamily="34" charset="0"/>
                        </a:rPr>
                        <a:t>SubsVL</a:t>
                      </a: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 MVL </a:t>
                      </a:r>
                      <a:r>
                        <a:rPr lang="en-US" sz="1100" kern="1200" dirty="0" err="1">
                          <a:solidFill>
                            <a:schemeClr val="dk1"/>
                          </a:solidFill>
                          <a:effectLst/>
                          <a:latin typeface="Segoe UI Semibold" panose="020B0702040204020203" pitchFamily="34" charset="0"/>
                          <a:ea typeface="+mn-ea"/>
                          <a:cs typeface="Segoe UI Semibold" panose="020B0702040204020203" pitchFamily="34" charset="0"/>
                        </a:rPr>
                        <a:t>QlfdOffer</a:t>
                      </a: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 </a:t>
                      </a:r>
                      <a:r>
                        <a:rPr lang="en-US" sz="1100" kern="1200" dirty="0" err="1">
                          <a:solidFill>
                            <a:schemeClr val="dk1"/>
                          </a:solidFill>
                          <a:effectLst/>
                          <a:latin typeface="Segoe UI Semibold" panose="020B0702040204020203" pitchFamily="34" charset="0"/>
                          <a:ea typeface="+mn-ea"/>
                          <a:cs typeface="Segoe UI Semibold" panose="020B0702040204020203" pitchFamily="34" charset="0"/>
                        </a:rPr>
                        <a:t>PerUsr</a:t>
                      </a: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 </a:t>
                      </a:r>
                      <a:r>
                        <a:rPr lang="en-US" sz="1100" kern="1200" dirty="0" err="1">
                          <a:solidFill>
                            <a:schemeClr val="dk1"/>
                          </a:solidFill>
                          <a:effectLst/>
                          <a:latin typeface="Segoe UI Semibold" panose="020B0702040204020203" pitchFamily="34" charset="0"/>
                          <a:ea typeface="+mn-ea"/>
                          <a:cs typeface="Segoe UI Semibold" panose="020B0702040204020203" pitchFamily="34" charset="0"/>
                        </a:rPr>
                        <a:t>fromAXEnt</a:t>
                      </a: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a:t>
                      </a:r>
                      <a:r>
                        <a:rPr lang="en-US" sz="1100" kern="1200" dirty="0" err="1">
                          <a:solidFill>
                            <a:schemeClr val="dk1"/>
                          </a:solidFill>
                          <a:effectLst/>
                          <a:latin typeface="Segoe UI Semibold" panose="020B0702040204020203" pitchFamily="34" charset="0"/>
                          <a:ea typeface="+mn-ea"/>
                          <a:cs typeface="Segoe UI Semibold" panose="020B0702040204020203" pitchFamily="34" charset="0"/>
                        </a:rPr>
                        <a:t>Funct</a:t>
                      </a:r>
                      <a:endParaRPr lang="en-US" sz="1100" kern="1200" dirty="0">
                        <a:solidFill>
                          <a:schemeClr val="dk1"/>
                        </a:solidFill>
                        <a:effectLst/>
                        <a:latin typeface="Segoe UI Semibold" panose="020B0702040204020203" pitchFamily="34" charset="0"/>
                        <a:ea typeface="+mn-ea"/>
                        <a:cs typeface="Segoe UI Semibold" panose="020B0702040204020203" pitchFamily="34" charset="0"/>
                      </a:endParaRPr>
                    </a:p>
                  </a:txBody>
                  <a:tcPr marL="50800" marR="50800" marT="50800" marB="50800"/>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DFQ-00002</a:t>
                      </a:r>
                    </a:p>
                  </a:txBody>
                  <a:tcPr marL="50800" marR="50800" marT="50800" marB="50800"/>
                </a:tc>
                <a:extLst>
                  <a:ext uri="{0D108BD9-81ED-4DB2-BD59-A6C34878D82A}">
                    <a16:rowId xmlns:a16="http://schemas.microsoft.com/office/drawing/2014/main" val="466339008"/>
                  </a:ext>
                </a:extLst>
              </a:tr>
              <a:tr h="545720">
                <a:tc>
                  <a:txBody>
                    <a:bodyPr/>
                    <a:lstStyle/>
                    <a:p>
                      <a:pPr marL="0" marR="0" fontAlgn="t">
                        <a:spcBef>
                          <a:spcPts val="0"/>
                        </a:spcBef>
                        <a:spcAft>
                          <a:spcPts val="0"/>
                        </a:spcAft>
                      </a:pPr>
                      <a:r>
                        <a:rPr lang="en-US" sz="1100">
                          <a:effectLst/>
                        </a:rPr>
                        <a:t>Task or Self Serve User</a:t>
                      </a:r>
                      <a:endParaRPr lang="en-US" sz="1100">
                        <a:effectLst/>
                        <a:latin typeface="+mn-lt"/>
                      </a:endParaRPr>
                    </a:p>
                  </a:txBody>
                  <a:tcPr marL="50800" marR="50800" marT="50800" marB="50800"/>
                </a:tc>
                <a:tc>
                  <a:txBody>
                    <a:bodyPr/>
                    <a:lstStyle/>
                    <a:p>
                      <a:pPr marL="0" marR="0" fontAlgn="t">
                        <a:spcBef>
                          <a:spcPts val="0"/>
                        </a:spcBef>
                        <a:spcAft>
                          <a:spcPts val="0"/>
                        </a:spcAft>
                      </a:pPr>
                      <a:r>
                        <a:rPr lang="en-US" sz="1100" dirty="0">
                          <a:effectLst/>
                        </a:rPr>
                        <a:t>Dynamics 365 for Team Members</a:t>
                      </a:r>
                      <a:endParaRPr lang="en-US" sz="1100" dirty="0">
                        <a:effectLst/>
                        <a:latin typeface="+mn-lt"/>
                      </a:endParaRPr>
                    </a:p>
                  </a:txBody>
                  <a:tcPr marL="50800" marR="50800" marT="50800" marB="50800"/>
                </a:tc>
                <a:tc>
                  <a:txBody>
                    <a:bodyPr/>
                    <a:lstStyle/>
                    <a:p>
                      <a:pPr marL="0" marR="0" fontAlgn="t">
                        <a:spcBef>
                          <a:spcPts val="0"/>
                        </a:spcBef>
                        <a:spcAft>
                          <a:spcPts val="0"/>
                        </a:spcAft>
                      </a:pPr>
                      <a:r>
                        <a:rPr lang="en-US" sz="1100" dirty="0">
                          <a:effectLst/>
                        </a:rPr>
                        <a:t>Dyn365 for Team Members Enterprise edition From SA from AX Task or Self Serve</a:t>
                      </a:r>
                      <a:endParaRPr lang="en-US" sz="1100" dirty="0">
                        <a:effectLst/>
                        <a:latin typeface="+mn-lt"/>
                      </a:endParaRPr>
                    </a:p>
                  </a:txBody>
                  <a:tcPr marL="50800" marR="50800" marT="50800" marB="50800"/>
                </a:tc>
                <a:tc>
                  <a:txBody>
                    <a:bodyPr/>
                    <a:lstStyle/>
                    <a:p>
                      <a:pPr marL="0" marR="0" fontAlgn="t">
                        <a:spcBef>
                          <a:spcPts val="0"/>
                        </a:spcBef>
                        <a:spcAft>
                          <a:spcPts val="0"/>
                        </a:spcAft>
                      </a:pPr>
                      <a:r>
                        <a:rPr lang="en-US" sz="1100">
                          <a:effectLst/>
                          <a:latin typeface="Segoe UI" panose="020B0502040204020203" pitchFamily="34" charset="0"/>
                        </a:rPr>
                        <a:t>Dyn365EForTeamMembersFromSA ShrdSvr ALNG Qlfd PerDvc fromAXTask/SelfSrv</a:t>
                      </a:r>
                    </a:p>
                  </a:txBody>
                  <a:tcPr marL="50800" marR="50800" marT="50800" marB="50800"/>
                </a:tc>
                <a:tc>
                  <a:txBody>
                    <a:bodyPr/>
                    <a:lstStyle/>
                    <a:p>
                      <a:pPr marL="0" marR="0" fontAlgn="t">
                        <a:spcBef>
                          <a:spcPts val="0"/>
                        </a:spcBef>
                        <a:spcAft>
                          <a:spcPts val="0"/>
                        </a:spcAft>
                      </a:pPr>
                      <a:r>
                        <a:rPr lang="en-US" sz="1100" dirty="0">
                          <a:effectLst/>
                          <a:latin typeface="Segoe UI" panose="020B0502040204020203" pitchFamily="34" charset="0"/>
                        </a:rPr>
                        <a:t>DGX-00003</a:t>
                      </a:r>
                    </a:p>
                  </a:txBody>
                  <a:tcPr marL="50800" marR="50800" marT="50800" marB="50800"/>
                </a:tc>
                <a:extLst>
                  <a:ext uri="{0D108BD9-81ED-4DB2-BD59-A6C34878D82A}">
                    <a16:rowId xmlns:a16="http://schemas.microsoft.com/office/drawing/2014/main" val="941976500"/>
                  </a:ext>
                </a:extLst>
              </a:tr>
              <a:tr h="630169">
                <a:tc>
                  <a:txBody>
                    <a:bodyPr/>
                    <a:lstStyle/>
                    <a:p>
                      <a:pPr marL="0" marR="0" fontAlgn="t">
                        <a:spcBef>
                          <a:spcPts val="0"/>
                        </a:spcBef>
                        <a:spcAft>
                          <a:spcPts val="0"/>
                        </a:spcAft>
                      </a:pPr>
                      <a:r>
                        <a:rPr lang="en-US" sz="1100">
                          <a:effectLst/>
                        </a:rPr>
                        <a:t>Task Device</a:t>
                      </a:r>
                      <a:endParaRPr lang="en-US" sz="1100">
                        <a:effectLst/>
                        <a:latin typeface="+mn-lt"/>
                      </a:endParaRPr>
                    </a:p>
                  </a:txBody>
                  <a:tcPr marL="50800" marR="50800" marT="50800" marB="50800"/>
                </a:tc>
                <a:tc>
                  <a:txBody>
                    <a:bodyPr/>
                    <a:lstStyle/>
                    <a:p>
                      <a:pPr marL="0" marR="0" fontAlgn="t">
                        <a:spcBef>
                          <a:spcPts val="0"/>
                        </a:spcBef>
                        <a:spcAft>
                          <a:spcPts val="0"/>
                        </a:spcAft>
                      </a:pPr>
                      <a:r>
                        <a:rPr lang="en-US" sz="1100">
                          <a:effectLst/>
                        </a:rPr>
                        <a:t>Dynamics 365 for Operations Device</a:t>
                      </a:r>
                      <a:endParaRPr lang="en-US" sz="1100">
                        <a:effectLst/>
                        <a:latin typeface="+mn-lt"/>
                      </a:endParaRPr>
                    </a:p>
                  </a:txBody>
                  <a:tcPr marL="50800" marR="50800" marT="50800" marB="50800"/>
                </a:tc>
                <a:tc>
                  <a:txBody>
                    <a:bodyPr/>
                    <a:lstStyle/>
                    <a:p>
                      <a:pPr marL="0" marR="0" fontAlgn="t">
                        <a:spcBef>
                          <a:spcPts val="0"/>
                        </a:spcBef>
                        <a:spcAft>
                          <a:spcPts val="0"/>
                        </a:spcAft>
                      </a:pPr>
                      <a:r>
                        <a:rPr lang="en-US" sz="1100" dirty="0">
                          <a:effectLst/>
                        </a:rPr>
                        <a:t>Dyn365 for Operations Enterprise edition Device From SA from AX Task Device</a:t>
                      </a:r>
                      <a:endParaRPr lang="en-US" sz="1100" dirty="0">
                        <a:effectLst/>
                        <a:latin typeface="+mn-lt"/>
                      </a:endParaRPr>
                    </a:p>
                  </a:txBody>
                  <a:tcPr marL="50800" marR="50800" marT="50800" marB="50800"/>
                </a:tc>
                <a:tc>
                  <a:txBody>
                    <a:bodyPr/>
                    <a:lstStyle/>
                    <a:p>
                      <a:pPr marL="0" marR="0" fontAlgn="t">
                        <a:spcBef>
                          <a:spcPts val="0"/>
                        </a:spcBef>
                        <a:spcAft>
                          <a:spcPts val="0"/>
                        </a:spcAft>
                      </a:pPr>
                      <a:r>
                        <a:rPr lang="en-US" sz="1100" dirty="0">
                          <a:effectLst/>
                          <a:latin typeface="Segoe UI" panose="020B0502040204020203" pitchFamily="34" charset="0"/>
                        </a:rPr>
                        <a:t>Dyn365EForOpsFromSA ShrdSvr ALNG SubsVL Qlfd PerUsr fromAXTaskDvc</a:t>
                      </a:r>
                    </a:p>
                  </a:txBody>
                  <a:tcPr marL="50800" marR="50800" marT="50800" marB="50800"/>
                </a:tc>
                <a:tc>
                  <a:txBody>
                    <a:bodyPr/>
                    <a:lstStyle/>
                    <a:p>
                      <a:pPr marL="0" marR="0" fontAlgn="t">
                        <a:spcBef>
                          <a:spcPts val="0"/>
                        </a:spcBef>
                        <a:spcAft>
                          <a:spcPts val="0"/>
                        </a:spcAft>
                      </a:pPr>
                      <a:r>
                        <a:rPr lang="en-US" sz="1100" dirty="0">
                          <a:effectLst/>
                          <a:latin typeface="Segoe UI" panose="020B0502040204020203" pitchFamily="34" charset="0"/>
                        </a:rPr>
                        <a:t>DEX-00003</a:t>
                      </a:r>
                    </a:p>
                  </a:txBody>
                  <a:tcPr marL="50800" marR="50800" marT="50800" marB="50800"/>
                </a:tc>
                <a:extLst>
                  <a:ext uri="{0D108BD9-81ED-4DB2-BD59-A6C34878D82A}">
                    <a16:rowId xmlns:a16="http://schemas.microsoft.com/office/drawing/2014/main" val="4067456036"/>
                  </a:ext>
                </a:extLst>
              </a:tr>
            </a:tbl>
          </a:graphicData>
        </a:graphic>
      </p:graphicFrame>
    </p:spTree>
    <p:extLst>
      <p:ext uri="{BB962C8B-B14F-4D97-AF65-F5344CB8AC3E}">
        <p14:creationId xmlns:p14="http://schemas.microsoft.com/office/powerpoint/2010/main" val="3189683089"/>
      </p:ext>
    </p:extLst>
  </p:cSld>
  <p:clrMapOvr>
    <a:masterClrMapping/>
  </p:clrMapOvr>
  <p:transition>
    <p:fad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239" y="289511"/>
            <a:ext cx="6249127" cy="806169"/>
          </a:xfrm>
        </p:spPr>
        <p:txBody>
          <a:bodyPr/>
          <a:lstStyle/>
          <a:p>
            <a:r>
              <a:rPr lang="en-US" sz="2000" dirty="0"/>
              <a:t>AX On-Premises Education Utilizing From SA SKU in VL</a:t>
            </a:r>
            <a:br>
              <a:rPr lang="en-US" sz="2000" dirty="0"/>
            </a:br>
            <a:r>
              <a:rPr lang="en-US" sz="2000" dirty="0"/>
              <a:t>To Dynamics 365 Enterprise Plan 2</a:t>
            </a:r>
          </a:p>
        </p:txBody>
      </p:sp>
      <p:graphicFrame>
        <p:nvGraphicFramePr>
          <p:cNvPr id="7" name="Table 6"/>
          <p:cNvGraphicFramePr>
            <a:graphicFrameLocks noGrp="1"/>
          </p:cNvGraphicFramePr>
          <p:nvPr>
            <p:extLst>
              <p:ext uri="{D42A27DB-BD31-4B8C-83A1-F6EECF244321}">
                <p14:modId xmlns:p14="http://schemas.microsoft.com/office/powerpoint/2010/main" val="671425199"/>
              </p:ext>
            </p:extLst>
          </p:nvPr>
        </p:nvGraphicFramePr>
        <p:xfrm>
          <a:off x="965673" y="1788019"/>
          <a:ext cx="9902952" cy="2182345"/>
        </p:xfrm>
        <a:graphic>
          <a:graphicData uri="http://schemas.openxmlformats.org/drawingml/2006/table">
            <a:tbl>
              <a:tblPr firstRow="1" bandRow="1">
                <a:tableStyleId>{7DF18680-E054-41AD-8BC1-D1AEF772440D}</a:tableStyleId>
              </a:tblPr>
              <a:tblGrid>
                <a:gridCol w="1744598">
                  <a:extLst>
                    <a:ext uri="{9D8B030D-6E8A-4147-A177-3AD203B41FA5}">
                      <a16:colId xmlns:a16="http://schemas.microsoft.com/office/drawing/2014/main" val="505210117"/>
                    </a:ext>
                  </a:extLst>
                </a:gridCol>
                <a:gridCol w="1579718">
                  <a:extLst>
                    <a:ext uri="{9D8B030D-6E8A-4147-A177-3AD203B41FA5}">
                      <a16:colId xmlns:a16="http://schemas.microsoft.com/office/drawing/2014/main" val="1886461923"/>
                    </a:ext>
                  </a:extLst>
                </a:gridCol>
                <a:gridCol w="2803020">
                  <a:extLst>
                    <a:ext uri="{9D8B030D-6E8A-4147-A177-3AD203B41FA5}">
                      <a16:colId xmlns:a16="http://schemas.microsoft.com/office/drawing/2014/main" val="4284112031"/>
                    </a:ext>
                  </a:extLst>
                </a:gridCol>
                <a:gridCol w="2820112">
                  <a:extLst>
                    <a:ext uri="{9D8B030D-6E8A-4147-A177-3AD203B41FA5}">
                      <a16:colId xmlns:a16="http://schemas.microsoft.com/office/drawing/2014/main" val="2070994110"/>
                    </a:ext>
                  </a:extLst>
                </a:gridCol>
                <a:gridCol w="955504">
                  <a:extLst>
                    <a:ext uri="{9D8B030D-6E8A-4147-A177-3AD203B41FA5}">
                      <a16:colId xmlns:a16="http://schemas.microsoft.com/office/drawing/2014/main" val="1518877917"/>
                    </a:ext>
                  </a:extLst>
                </a:gridCol>
              </a:tblGrid>
              <a:tr h="463227">
                <a:tc>
                  <a:txBody>
                    <a:bodyPr/>
                    <a:lstStyle/>
                    <a:p>
                      <a:pPr marL="0" marR="0" fontAlgn="t">
                        <a:spcBef>
                          <a:spcPts val="0"/>
                        </a:spcBef>
                        <a:spcAft>
                          <a:spcPts val="0"/>
                        </a:spcAft>
                      </a:pPr>
                      <a:r>
                        <a:rPr lang="en-US" sz="1100" dirty="0">
                          <a:effectLst/>
                        </a:rPr>
                        <a:t>Existing User License</a:t>
                      </a:r>
                      <a:endParaRPr lang="en-US" sz="1100" dirty="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a:effectLst/>
                        </a:rPr>
                        <a:t>New User License</a:t>
                      </a:r>
                      <a:endParaRPr lang="en-US" sz="110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a:effectLst/>
                        </a:rPr>
                        <a:t>Offer Description</a:t>
                      </a:r>
                      <a:endParaRPr lang="en-US" sz="110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a:effectLst/>
                        </a:rPr>
                        <a:t>SKU Name</a:t>
                      </a:r>
                      <a:endParaRPr lang="en-US" sz="1100">
                        <a:effectLst/>
                        <a:latin typeface="Segoe UI Semibold" panose="020B0702040204020203" pitchFamily="34" charset="0"/>
                      </a:endParaRPr>
                    </a:p>
                  </a:txBody>
                  <a:tcPr marL="50800" marR="50800" marT="50800" marB="50800"/>
                </a:tc>
                <a:tc>
                  <a:txBody>
                    <a:bodyPr/>
                    <a:lstStyle/>
                    <a:p>
                      <a:pPr marL="0" marR="0" fontAlgn="t">
                        <a:spcBef>
                          <a:spcPts val="0"/>
                        </a:spcBef>
                        <a:spcAft>
                          <a:spcPts val="0"/>
                        </a:spcAft>
                      </a:pPr>
                      <a:r>
                        <a:rPr lang="en-US" sz="1100" dirty="0">
                          <a:effectLst/>
                          <a:latin typeface="Segoe UI Semibold" panose="020B0702040204020203" pitchFamily="34" charset="0"/>
                        </a:rPr>
                        <a:t>SKU</a:t>
                      </a:r>
                    </a:p>
                  </a:txBody>
                  <a:tcPr marL="50800" marR="50800" marT="50800" marB="50800"/>
                </a:tc>
                <a:extLst>
                  <a:ext uri="{0D108BD9-81ED-4DB2-BD59-A6C34878D82A}">
                    <a16:rowId xmlns:a16="http://schemas.microsoft.com/office/drawing/2014/main" val="1529148321"/>
                  </a:ext>
                </a:extLst>
              </a:tr>
              <a:tr h="543229">
                <a:tc>
                  <a:txBody>
                    <a:bodyPr/>
                    <a:lstStyle/>
                    <a:p>
                      <a:pPr marL="0" marR="0" fontAlgn="t">
                        <a:spcBef>
                          <a:spcPts val="0"/>
                        </a:spcBef>
                        <a:spcAft>
                          <a:spcPts val="0"/>
                        </a:spcAft>
                      </a:pPr>
                      <a:r>
                        <a:rPr lang="en-US" sz="1100" dirty="0">
                          <a:effectLst/>
                        </a:rPr>
                        <a:t>Enterprise or Functional User</a:t>
                      </a:r>
                      <a:endParaRPr lang="en-US" sz="1100" dirty="0">
                        <a:effectLst/>
                        <a:latin typeface="+mn-lt"/>
                      </a:endParaRPr>
                    </a:p>
                  </a:txBody>
                  <a:tcPr marL="50800" marR="50800" marT="50800" marB="50800"/>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for Enterprise Plan 2</a:t>
                      </a:r>
                    </a:p>
                  </a:txBody>
                  <a:tcPr marL="50800" marR="50800" marT="50800" marB="50800"/>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Dyn365 Enterprise edition Plan 2 From SA from AX Enterprise or Functional</a:t>
                      </a:r>
                    </a:p>
                  </a:txBody>
                  <a:tcPr marL="50800" marR="50800" marT="50800" marB="50800"/>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Dyn365E Plan2 </a:t>
                      </a:r>
                      <a:r>
                        <a:rPr lang="en-US" sz="1100" dirty="0" err="1">
                          <a:effectLst/>
                          <a:latin typeface="Segoe UI Semibold" panose="020B0702040204020203" pitchFamily="34" charset="0"/>
                          <a:cs typeface="Segoe UI Semibold" panose="020B0702040204020203" pitchFamily="34" charset="0"/>
                        </a:rPr>
                        <a:t>FrmSA</a:t>
                      </a:r>
                      <a:r>
                        <a:rPr lang="en-US" sz="1100" dirty="0">
                          <a:effectLst/>
                          <a:latin typeface="Segoe UI Semibold" panose="020B0702040204020203" pitchFamily="34" charset="0"/>
                          <a:cs typeface="Segoe UI Semibold" panose="020B0702040204020203" pitchFamily="34" charset="0"/>
                        </a:rPr>
                        <a:t> EDU Shared All </a:t>
                      </a:r>
                      <a:r>
                        <a:rPr lang="en-US" sz="1100" dirty="0" err="1">
                          <a:effectLst/>
                          <a:latin typeface="Segoe UI Semibold" panose="020B0702040204020203" pitchFamily="34" charset="0"/>
                          <a:cs typeface="Segoe UI Semibold" panose="020B0702040204020203" pitchFamily="34" charset="0"/>
                        </a:rPr>
                        <a:t>Lng</a:t>
                      </a:r>
                      <a:r>
                        <a:rPr lang="en-US" sz="1100" dirty="0">
                          <a:effectLst/>
                          <a:latin typeface="Segoe UI Semibold" panose="020B0702040204020203" pitchFamily="34" charset="0"/>
                          <a:cs typeface="Segoe UI Semibold" panose="020B0702040204020203" pitchFamily="34" charset="0"/>
                        </a:rPr>
                        <a:t> Subs VL MVL Qualified Offer Per User from</a:t>
                      </a:r>
                    </a:p>
                  </a:txBody>
                  <a:tcPr marL="50800" marR="50800" marT="50800" marB="50800"/>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EDM-00002</a:t>
                      </a:r>
                    </a:p>
                  </a:txBody>
                  <a:tcPr marL="50800" marR="50800" marT="50800" marB="50800"/>
                </a:tc>
                <a:extLst>
                  <a:ext uri="{0D108BD9-81ED-4DB2-BD59-A6C34878D82A}">
                    <a16:rowId xmlns:a16="http://schemas.microsoft.com/office/drawing/2014/main" val="466339008"/>
                  </a:ext>
                </a:extLst>
              </a:tr>
              <a:tr h="545720">
                <a:tc>
                  <a:txBody>
                    <a:bodyPr/>
                    <a:lstStyle/>
                    <a:p>
                      <a:pPr marL="0" marR="0" fontAlgn="t">
                        <a:spcBef>
                          <a:spcPts val="0"/>
                        </a:spcBef>
                        <a:spcAft>
                          <a:spcPts val="0"/>
                        </a:spcAft>
                      </a:pPr>
                      <a:r>
                        <a:rPr lang="en-US" sz="1100">
                          <a:effectLst/>
                        </a:rPr>
                        <a:t>Task or Self Serve User</a:t>
                      </a:r>
                      <a:endParaRPr lang="en-US" sz="1100">
                        <a:effectLst/>
                        <a:latin typeface="+mn-lt"/>
                      </a:endParaRPr>
                    </a:p>
                  </a:txBody>
                  <a:tcPr marL="50800" marR="50800" marT="50800" marB="50800"/>
                </a:tc>
                <a:tc>
                  <a:txBody>
                    <a:bodyPr/>
                    <a:lstStyle/>
                    <a:p>
                      <a:pPr marL="0" marR="0" fontAlgn="t">
                        <a:spcBef>
                          <a:spcPts val="0"/>
                        </a:spcBef>
                        <a:spcAft>
                          <a:spcPts val="0"/>
                        </a:spcAft>
                      </a:pPr>
                      <a:r>
                        <a:rPr lang="en-US" sz="1100" dirty="0">
                          <a:effectLst/>
                        </a:rPr>
                        <a:t>Dynamics 365 for Team Members</a:t>
                      </a:r>
                      <a:endParaRPr lang="en-US" sz="1100" dirty="0">
                        <a:effectLst/>
                        <a:latin typeface="+mn-lt"/>
                      </a:endParaRPr>
                    </a:p>
                  </a:txBody>
                  <a:tcPr marL="50800" marR="50800" marT="50800" marB="50800"/>
                </a:tc>
                <a:tc>
                  <a:txBody>
                    <a:bodyPr/>
                    <a:lstStyle/>
                    <a:p>
                      <a:pPr marL="0" marR="0" fontAlgn="t">
                        <a:spcBef>
                          <a:spcPts val="0"/>
                        </a:spcBef>
                        <a:spcAft>
                          <a:spcPts val="0"/>
                        </a:spcAft>
                      </a:pPr>
                      <a:r>
                        <a:rPr lang="en-US" sz="1100" dirty="0">
                          <a:effectLst/>
                        </a:rPr>
                        <a:t>Dyn365 for Team Members Enterprise edition From SA from AX Task or Self Serve</a:t>
                      </a:r>
                      <a:endParaRPr lang="en-US" sz="1100" dirty="0">
                        <a:effectLst/>
                        <a:latin typeface="+mn-lt"/>
                      </a:endParaRPr>
                    </a:p>
                  </a:txBody>
                  <a:tcPr marL="50800" marR="50800" marT="50800" marB="50800"/>
                </a:tc>
                <a:tc>
                  <a:txBody>
                    <a:bodyPr/>
                    <a:lstStyle/>
                    <a:p>
                      <a:pPr marL="0" marR="0" fontAlgn="t">
                        <a:spcBef>
                          <a:spcPts val="0"/>
                        </a:spcBef>
                        <a:spcAft>
                          <a:spcPts val="0"/>
                        </a:spcAft>
                      </a:pPr>
                      <a:r>
                        <a:rPr lang="en-US" sz="1100" dirty="0">
                          <a:effectLst/>
                          <a:latin typeface="Segoe UI" panose="020B0502040204020203" pitchFamily="34" charset="0"/>
                        </a:rPr>
                        <a:t>Dyn365E </a:t>
                      </a:r>
                      <a:r>
                        <a:rPr lang="en-US" sz="1100" dirty="0" err="1">
                          <a:effectLst/>
                          <a:latin typeface="Segoe UI" panose="020B0502040204020203" pitchFamily="34" charset="0"/>
                        </a:rPr>
                        <a:t>FrOps</a:t>
                      </a:r>
                      <a:r>
                        <a:rPr lang="en-US" sz="1100" dirty="0">
                          <a:effectLst/>
                          <a:latin typeface="Segoe UI" panose="020B0502040204020203" pitchFamily="34" charset="0"/>
                        </a:rPr>
                        <a:t> </a:t>
                      </a:r>
                      <a:r>
                        <a:rPr lang="en-US" sz="1100" dirty="0" err="1">
                          <a:effectLst/>
                          <a:latin typeface="Segoe UI" panose="020B0502040204020203" pitchFamily="34" charset="0"/>
                        </a:rPr>
                        <a:t>FrmSA</a:t>
                      </a:r>
                      <a:r>
                        <a:rPr lang="en-US" sz="1100" dirty="0">
                          <a:effectLst/>
                          <a:latin typeface="Segoe UI" panose="020B0502040204020203" pitchFamily="34" charset="0"/>
                        </a:rPr>
                        <a:t> EDU Shared All </a:t>
                      </a:r>
                      <a:r>
                        <a:rPr lang="en-US" sz="1100" dirty="0" err="1">
                          <a:effectLst/>
                          <a:latin typeface="Segoe UI" panose="020B0502040204020203" pitchFamily="34" charset="0"/>
                        </a:rPr>
                        <a:t>Lng</a:t>
                      </a:r>
                      <a:r>
                        <a:rPr lang="en-US" sz="1100" dirty="0">
                          <a:effectLst/>
                          <a:latin typeface="Segoe UI" panose="020B0502040204020203" pitchFamily="34" charset="0"/>
                        </a:rPr>
                        <a:t> Subs VL MVL Qualified Offer Per User from</a:t>
                      </a:r>
                    </a:p>
                  </a:txBody>
                  <a:tcPr marL="50800" marR="50800" marT="50800" marB="50800"/>
                </a:tc>
                <a:tc>
                  <a:txBody>
                    <a:bodyPr/>
                    <a:lstStyle/>
                    <a:p>
                      <a:pPr marL="0" marR="0" fontAlgn="t">
                        <a:spcBef>
                          <a:spcPts val="0"/>
                        </a:spcBef>
                        <a:spcAft>
                          <a:spcPts val="0"/>
                        </a:spcAft>
                      </a:pPr>
                      <a:r>
                        <a:rPr lang="en-US" sz="1100" dirty="0">
                          <a:effectLst/>
                          <a:latin typeface="Segoe UI" panose="020B0502040204020203" pitchFamily="34" charset="0"/>
                        </a:rPr>
                        <a:t>EES-00003</a:t>
                      </a:r>
                    </a:p>
                  </a:txBody>
                  <a:tcPr marL="50800" marR="50800" marT="50800" marB="50800"/>
                </a:tc>
                <a:extLst>
                  <a:ext uri="{0D108BD9-81ED-4DB2-BD59-A6C34878D82A}">
                    <a16:rowId xmlns:a16="http://schemas.microsoft.com/office/drawing/2014/main" val="941976500"/>
                  </a:ext>
                </a:extLst>
              </a:tr>
              <a:tr h="630169">
                <a:tc>
                  <a:txBody>
                    <a:bodyPr/>
                    <a:lstStyle/>
                    <a:p>
                      <a:pPr marL="0" marR="0" fontAlgn="t">
                        <a:spcBef>
                          <a:spcPts val="0"/>
                        </a:spcBef>
                        <a:spcAft>
                          <a:spcPts val="0"/>
                        </a:spcAft>
                      </a:pPr>
                      <a:r>
                        <a:rPr lang="en-US" sz="1100">
                          <a:effectLst/>
                        </a:rPr>
                        <a:t>Task Device</a:t>
                      </a:r>
                      <a:endParaRPr lang="en-US" sz="1100">
                        <a:effectLst/>
                        <a:latin typeface="+mn-lt"/>
                      </a:endParaRPr>
                    </a:p>
                  </a:txBody>
                  <a:tcPr marL="50800" marR="50800" marT="50800" marB="50800"/>
                </a:tc>
                <a:tc>
                  <a:txBody>
                    <a:bodyPr/>
                    <a:lstStyle/>
                    <a:p>
                      <a:pPr marL="0" marR="0" fontAlgn="t">
                        <a:spcBef>
                          <a:spcPts val="0"/>
                        </a:spcBef>
                        <a:spcAft>
                          <a:spcPts val="0"/>
                        </a:spcAft>
                      </a:pPr>
                      <a:r>
                        <a:rPr lang="en-US" sz="1100">
                          <a:effectLst/>
                        </a:rPr>
                        <a:t>Dynamics 365 for Operations Device</a:t>
                      </a:r>
                      <a:endParaRPr lang="en-US" sz="1100">
                        <a:effectLst/>
                        <a:latin typeface="+mn-lt"/>
                      </a:endParaRPr>
                    </a:p>
                  </a:txBody>
                  <a:tcPr marL="50800" marR="50800" marT="50800" marB="50800"/>
                </a:tc>
                <a:tc>
                  <a:txBody>
                    <a:bodyPr/>
                    <a:lstStyle/>
                    <a:p>
                      <a:pPr marL="0" marR="0" fontAlgn="t">
                        <a:spcBef>
                          <a:spcPts val="0"/>
                        </a:spcBef>
                        <a:spcAft>
                          <a:spcPts val="0"/>
                        </a:spcAft>
                      </a:pPr>
                      <a:r>
                        <a:rPr lang="en-US" sz="1100" dirty="0">
                          <a:effectLst/>
                        </a:rPr>
                        <a:t>Dyn365 for Operations Enterprise edition Device From SA from AX Task Device</a:t>
                      </a:r>
                      <a:endParaRPr lang="en-US" sz="1100" dirty="0">
                        <a:effectLst/>
                        <a:latin typeface="+mn-lt"/>
                      </a:endParaRPr>
                    </a:p>
                  </a:txBody>
                  <a:tcPr marL="50800" marR="50800" marT="50800" marB="50800"/>
                </a:tc>
                <a:tc>
                  <a:txBody>
                    <a:bodyPr/>
                    <a:lstStyle/>
                    <a:p>
                      <a:pPr marL="0" marR="0" fontAlgn="t">
                        <a:spcBef>
                          <a:spcPts val="0"/>
                        </a:spcBef>
                        <a:spcAft>
                          <a:spcPts val="0"/>
                        </a:spcAft>
                      </a:pPr>
                      <a:r>
                        <a:rPr lang="en-US" sz="1100" dirty="0">
                          <a:effectLst/>
                          <a:latin typeface="Segoe UI" panose="020B0502040204020203" pitchFamily="34" charset="0"/>
                        </a:rPr>
                        <a:t>Dyn365E </a:t>
                      </a:r>
                      <a:r>
                        <a:rPr lang="en-US" sz="1100" dirty="0" err="1">
                          <a:effectLst/>
                          <a:latin typeface="Segoe UI" panose="020B0502040204020203" pitchFamily="34" charset="0"/>
                        </a:rPr>
                        <a:t>FrTmMmb</a:t>
                      </a:r>
                      <a:r>
                        <a:rPr lang="en-US" sz="1100" dirty="0">
                          <a:effectLst/>
                          <a:latin typeface="Segoe UI" panose="020B0502040204020203" pitchFamily="34" charset="0"/>
                        </a:rPr>
                        <a:t> </a:t>
                      </a:r>
                      <a:r>
                        <a:rPr lang="en-US" sz="1100" dirty="0" err="1">
                          <a:effectLst/>
                          <a:latin typeface="Segoe UI" panose="020B0502040204020203" pitchFamily="34" charset="0"/>
                        </a:rPr>
                        <a:t>FrmSA</a:t>
                      </a:r>
                      <a:r>
                        <a:rPr lang="en-US" sz="1100" dirty="0">
                          <a:effectLst/>
                          <a:latin typeface="Segoe UI" panose="020B0502040204020203" pitchFamily="34" charset="0"/>
                        </a:rPr>
                        <a:t> EDU Shared All </a:t>
                      </a:r>
                      <a:r>
                        <a:rPr lang="en-US" sz="1100" dirty="0" err="1">
                          <a:effectLst/>
                          <a:latin typeface="Segoe UI" panose="020B0502040204020203" pitchFamily="34" charset="0"/>
                        </a:rPr>
                        <a:t>Lng</a:t>
                      </a:r>
                      <a:r>
                        <a:rPr lang="en-US" sz="1100" dirty="0">
                          <a:effectLst/>
                          <a:latin typeface="Segoe UI" panose="020B0502040204020203" pitchFamily="34" charset="0"/>
                        </a:rPr>
                        <a:t> Subs VL MVL Qualified Offer Per Device</a:t>
                      </a:r>
                    </a:p>
                  </a:txBody>
                  <a:tcPr marL="50800" marR="50800" marT="50800" marB="50800"/>
                </a:tc>
                <a:tc>
                  <a:txBody>
                    <a:bodyPr/>
                    <a:lstStyle/>
                    <a:p>
                      <a:pPr marL="0" marR="0" fontAlgn="t">
                        <a:spcBef>
                          <a:spcPts val="0"/>
                        </a:spcBef>
                        <a:spcAft>
                          <a:spcPts val="0"/>
                        </a:spcAft>
                      </a:pPr>
                      <a:r>
                        <a:rPr lang="en-US" sz="1100" dirty="0">
                          <a:effectLst/>
                          <a:latin typeface="Segoe UI" panose="020B0502040204020203" pitchFamily="34" charset="0"/>
                        </a:rPr>
                        <a:t>ECU-00003</a:t>
                      </a:r>
                    </a:p>
                  </a:txBody>
                  <a:tcPr marL="50800" marR="50800" marT="50800" marB="50800"/>
                </a:tc>
                <a:extLst>
                  <a:ext uri="{0D108BD9-81ED-4DB2-BD59-A6C34878D82A}">
                    <a16:rowId xmlns:a16="http://schemas.microsoft.com/office/drawing/2014/main" val="4067456036"/>
                  </a:ext>
                </a:extLst>
              </a:tr>
            </a:tbl>
          </a:graphicData>
        </a:graphic>
      </p:graphicFrame>
    </p:spTree>
    <p:extLst>
      <p:ext uri="{BB962C8B-B14F-4D97-AF65-F5344CB8AC3E}">
        <p14:creationId xmlns:p14="http://schemas.microsoft.com/office/powerpoint/2010/main" val="1654991179"/>
      </p:ext>
    </p:extLst>
  </p:cSld>
  <p:clrMapOvr>
    <a:masterClrMapping/>
  </p:clrMapOvr>
  <p:transition>
    <p:fade/>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239" y="289511"/>
            <a:ext cx="6249127" cy="806169"/>
          </a:xfrm>
        </p:spPr>
        <p:txBody>
          <a:bodyPr/>
          <a:lstStyle/>
          <a:p>
            <a:r>
              <a:rPr lang="en-US" sz="2000" dirty="0"/>
              <a:t>AX On-Premises Corporate Utilizing From SA SKU in CSP</a:t>
            </a:r>
            <a:br>
              <a:rPr lang="en-US" sz="2000" dirty="0"/>
            </a:br>
            <a:r>
              <a:rPr lang="en-US" sz="2000" dirty="0"/>
              <a:t>To Dynamics 365 Enterprise Plan 2</a:t>
            </a:r>
          </a:p>
        </p:txBody>
      </p:sp>
      <p:graphicFrame>
        <p:nvGraphicFramePr>
          <p:cNvPr id="7" name="Table 6"/>
          <p:cNvGraphicFramePr>
            <a:graphicFrameLocks noGrp="1"/>
          </p:cNvGraphicFramePr>
          <p:nvPr>
            <p:extLst>
              <p:ext uri="{D42A27DB-BD31-4B8C-83A1-F6EECF244321}">
                <p14:modId xmlns:p14="http://schemas.microsoft.com/office/powerpoint/2010/main" val="292294507"/>
              </p:ext>
            </p:extLst>
          </p:nvPr>
        </p:nvGraphicFramePr>
        <p:xfrm>
          <a:off x="905854" y="1788019"/>
          <a:ext cx="10152404" cy="1605280"/>
        </p:xfrm>
        <a:graphic>
          <a:graphicData uri="http://schemas.openxmlformats.org/drawingml/2006/table">
            <a:tbl>
              <a:tblPr firstRow="1" bandRow="1">
                <a:tableStyleId>{7DF18680-E054-41AD-8BC1-D1AEF772440D}</a:tableStyleId>
              </a:tblPr>
              <a:tblGrid>
                <a:gridCol w="1905712">
                  <a:extLst>
                    <a:ext uri="{9D8B030D-6E8A-4147-A177-3AD203B41FA5}">
                      <a16:colId xmlns:a16="http://schemas.microsoft.com/office/drawing/2014/main" val="505210117"/>
                    </a:ext>
                  </a:extLst>
                </a:gridCol>
                <a:gridCol w="2367185">
                  <a:extLst>
                    <a:ext uri="{9D8B030D-6E8A-4147-A177-3AD203B41FA5}">
                      <a16:colId xmlns:a16="http://schemas.microsoft.com/office/drawing/2014/main" val="1886461923"/>
                    </a:ext>
                  </a:extLst>
                </a:gridCol>
                <a:gridCol w="5879507">
                  <a:extLst>
                    <a:ext uri="{9D8B030D-6E8A-4147-A177-3AD203B41FA5}">
                      <a16:colId xmlns:a16="http://schemas.microsoft.com/office/drawing/2014/main" val="4284112031"/>
                    </a:ext>
                  </a:extLst>
                </a:gridCol>
              </a:tblGrid>
              <a:tr h="365760">
                <a:tc>
                  <a:txBody>
                    <a:bodyPr/>
                    <a:lstStyle/>
                    <a:p>
                      <a:pPr marL="0" marR="0" fontAlgn="t">
                        <a:spcBef>
                          <a:spcPts val="0"/>
                        </a:spcBef>
                        <a:spcAft>
                          <a:spcPts val="0"/>
                        </a:spcAft>
                      </a:pPr>
                      <a:r>
                        <a:rPr lang="en-US" sz="1100" dirty="0">
                          <a:effectLst/>
                        </a:rPr>
                        <a:t>Existing User License</a:t>
                      </a:r>
                      <a:endParaRPr lang="en-US" sz="1100" dirty="0">
                        <a:effectLst/>
                        <a:latin typeface="Segoe UI Semibold" panose="020B0702040204020203" pitchFamily="34" charset="0"/>
                      </a:endParaRPr>
                    </a:p>
                  </a:txBody>
                  <a:tcPr marL="50800" marR="50800" marT="50800" marB="50800">
                    <a:solidFill>
                      <a:srgbClr val="26A7A8"/>
                    </a:solidFill>
                  </a:tcPr>
                </a:tc>
                <a:tc>
                  <a:txBody>
                    <a:bodyPr/>
                    <a:lstStyle/>
                    <a:p>
                      <a:pPr marL="0" marR="0" fontAlgn="t">
                        <a:spcBef>
                          <a:spcPts val="0"/>
                        </a:spcBef>
                        <a:spcAft>
                          <a:spcPts val="0"/>
                        </a:spcAft>
                      </a:pPr>
                      <a:r>
                        <a:rPr lang="en-US" sz="1100">
                          <a:effectLst/>
                        </a:rPr>
                        <a:t>New User License</a:t>
                      </a:r>
                      <a:endParaRPr lang="en-US" sz="1100">
                        <a:effectLst/>
                        <a:latin typeface="Segoe UI Semibold" panose="020B0702040204020203" pitchFamily="34" charset="0"/>
                      </a:endParaRPr>
                    </a:p>
                  </a:txBody>
                  <a:tcPr marL="50800" marR="50800" marT="50800" marB="50800">
                    <a:solidFill>
                      <a:srgbClr val="26A7A8"/>
                    </a:solidFill>
                  </a:tcPr>
                </a:tc>
                <a:tc>
                  <a:txBody>
                    <a:bodyPr/>
                    <a:lstStyle/>
                    <a:p>
                      <a:pPr marL="0" marR="0" fontAlgn="t">
                        <a:spcBef>
                          <a:spcPts val="0"/>
                        </a:spcBef>
                        <a:spcAft>
                          <a:spcPts val="0"/>
                        </a:spcAft>
                      </a:pPr>
                      <a:r>
                        <a:rPr lang="en-US" sz="1100" dirty="0">
                          <a:effectLst/>
                        </a:rPr>
                        <a:t>Offer Description</a:t>
                      </a:r>
                      <a:endParaRPr lang="en-US" sz="1100" dirty="0">
                        <a:effectLst/>
                        <a:latin typeface="Segoe UI Semibold" panose="020B0702040204020203" pitchFamily="34" charset="0"/>
                      </a:endParaRPr>
                    </a:p>
                  </a:txBody>
                  <a:tcPr marL="50800" marR="50800" marT="50800" marB="50800">
                    <a:solidFill>
                      <a:srgbClr val="26A7A8"/>
                    </a:solidFill>
                  </a:tcPr>
                </a:tc>
                <a:extLst>
                  <a:ext uri="{0D108BD9-81ED-4DB2-BD59-A6C34878D82A}">
                    <a16:rowId xmlns:a16="http://schemas.microsoft.com/office/drawing/2014/main" val="1529148321"/>
                  </a:ext>
                </a:extLst>
              </a:tr>
              <a:tr h="365760">
                <a:tc>
                  <a:txBody>
                    <a:bodyPr/>
                    <a:lstStyle/>
                    <a:p>
                      <a:pPr marL="0" marR="0" fontAlgn="t">
                        <a:spcBef>
                          <a:spcPts val="0"/>
                        </a:spcBef>
                        <a:spcAft>
                          <a:spcPts val="0"/>
                        </a:spcAft>
                      </a:pPr>
                      <a:r>
                        <a:rPr lang="en-US" sz="1100" dirty="0">
                          <a:effectLst/>
                        </a:rPr>
                        <a:t>Enterprise or Functional User</a:t>
                      </a:r>
                      <a:endParaRPr lang="en-US" sz="1100" dirty="0">
                        <a:effectLst/>
                        <a:latin typeface="+mn-lt"/>
                      </a:endParaRPr>
                    </a:p>
                  </a:txBody>
                  <a:tcPr marL="50800" marR="50800" marT="50800" marB="50800">
                    <a:solidFill>
                      <a:srgbClr val="2DC5C5"/>
                    </a:solidFill>
                  </a:tcPr>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for Enterprise Plan 2</a:t>
                      </a:r>
                    </a:p>
                  </a:txBody>
                  <a:tcPr marL="50800" marR="50800" marT="50800" marB="50800">
                    <a:solidFill>
                      <a:srgbClr val="2DC5C5"/>
                    </a:solidFill>
                  </a:tcPr>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Enterprise Edition Plan 2 - From SA for AX Ent/Functional (Qualified Offer)</a:t>
                      </a:r>
                    </a:p>
                  </a:txBody>
                  <a:tcPr marL="50800" marR="50800" marT="50800" marB="50800">
                    <a:solidFill>
                      <a:srgbClr val="2DC5C5"/>
                    </a:solidFill>
                  </a:tcPr>
                </a:tc>
                <a:extLst>
                  <a:ext uri="{0D108BD9-81ED-4DB2-BD59-A6C34878D82A}">
                    <a16:rowId xmlns:a16="http://schemas.microsoft.com/office/drawing/2014/main" val="466339008"/>
                  </a:ext>
                </a:extLst>
              </a:tr>
              <a:tr h="365760">
                <a:tc>
                  <a:txBody>
                    <a:bodyPr/>
                    <a:lstStyle/>
                    <a:p>
                      <a:pPr marL="0" marR="0" fontAlgn="t">
                        <a:spcBef>
                          <a:spcPts val="0"/>
                        </a:spcBef>
                        <a:spcAft>
                          <a:spcPts val="0"/>
                        </a:spcAft>
                      </a:pPr>
                      <a:r>
                        <a:rPr lang="en-US" sz="1100" dirty="0">
                          <a:effectLst/>
                        </a:rPr>
                        <a:t>Task or Self Serve User</a:t>
                      </a:r>
                      <a:endParaRPr lang="en-US" sz="1100" dirty="0">
                        <a:effectLst/>
                        <a:latin typeface="+mn-lt"/>
                      </a:endParaRPr>
                    </a:p>
                  </a:txBody>
                  <a:tcPr marL="50800" marR="50800" marT="50800" marB="50800">
                    <a:solidFill>
                      <a:srgbClr val="73E2DF"/>
                    </a:solidFill>
                  </a:tcPr>
                </a:tc>
                <a:tc>
                  <a:txBody>
                    <a:bodyPr/>
                    <a:lstStyle/>
                    <a:p>
                      <a:pPr marL="0" marR="0" fontAlgn="t">
                        <a:spcBef>
                          <a:spcPts val="0"/>
                        </a:spcBef>
                        <a:spcAft>
                          <a:spcPts val="0"/>
                        </a:spcAft>
                      </a:pPr>
                      <a:r>
                        <a:rPr lang="en-US" sz="1100" dirty="0">
                          <a:effectLst/>
                        </a:rPr>
                        <a:t>Dynamics 365 for Team Members</a:t>
                      </a:r>
                      <a:endParaRPr lang="en-US" sz="1100" dirty="0">
                        <a:effectLst/>
                        <a:latin typeface="+mn-lt"/>
                      </a:endParaRPr>
                    </a:p>
                  </a:txBody>
                  <a:tcPr marL="50800" marR="50800" marT="50800" marB="50800">
                    <a:solidFill>
                      <a:srgbClr val="73E2DF"/>
                    </a:solidFill>
                  </a:tcPr>
                </a:tc>
                <a:tc>
                  <a:txBody>
                    <a:bodyPr/>
                    <a:lstStyle/>
                    <a:p>
                      <a:pPr marL="0" marR="0" fontAlgn="t">
                        <a:spcBef>
                          <a:spcPts val="0"/>
                        </a:spcBef>
                        <a:spcAft>
                          <a:spcPts val="0"/>
                        </a:spcAft>
                      </a:pPr>
                      <a:r>
                        <a:rPr lang="en-US" sz="1100" dirty="0">
                          <a:effectLst/>
                        </a:rPr>
                        <a:t>Dynamics 365 for Team Members, Enterprise Edition - From SA for AX Task or Self-serve (Qualified Offer)</a:t>
                      </a:r>
                      <a:endParaRPr lang="en-US" sz="1100" dirty="0">
                        <a:effectLst/>
                        <a:latin typeface="+mn-lt"/>
                      </a:endParaRPr>
                    </a:p>
                  </a:txBody>
                  <a:tcPr marL="50800" marR="50800" marT="50800" marB="50800">
                    <a:solidFill>
                      <a:srgbClr val="73E2DF"/>
                    </a:solidFill>
                  </a:tcPr>
                </a:tc>
                <a:extLst>
                  <a:ext uri="{0D108BD9-81ED-4DB2-BD59-A6C34878D82A}">
                    <a16:rowId xmlns:a16="http://schemas.microsoft.com/office/drawing/2014/main" val="941976500"/>
                  </a:ext>
                </a:extLst>
              </a:tr>
              <a:tr h="365760">
                <a:tc>
                  <a:txBody>
                    <a:bodyPr/>
                    <a:lstStyle/>
                    <a:p>
                      <a:pPr marL="0" marR="0" fontAlgn="t">
                        <a:spcBef>
                          <a:spcPts val="0"/>
                        </a:spcBef>
                        <a:spcAft>
                          <a:spcPts val="0"/>
                        </a:spcAft>
                      </a:pPr>
                      <a:r>
                        <a:rPr lang="en-US" sz="1100">
                          <a:effectLst/>
                        </a:rPr>
                        <a:t>Task Device</a:t>
                      </a:r>
                      <a:endParaRPr lang="en-US" sz="1100">
                        <a:effectLst/>
                        <a:latin typeface="+mn-lt"/>
                      </a:endParaRPr>
                    </a:p>
                  </a:txBody>
                  <a:tcPr marL="50800" marR="50800" marT="50800" marB="50800">
                    <a:solidFill>
                      <a:srgbClr val="2DC5C5"/>
                    </a:solidFill>
                  </a:tcPr>
                </a:tc>
                <a:tc>
                  <a:txBody>
                    <a:bodyPr/>
                    <a:lstStyle/>
                    <a:p>
                      <a:pPr marL="0" marR="0" fontAlgn="t">
                        <a:spcBef>
                          <a:spcPts val="0"/>
                        </a:spcBef>
                        <a:spcAft>
                          <a:spcPts val="0"/>
                        </a:spcAft>
                      </a:pPr>
                      <a:r>
                        <a:rPr lang="en-US" sz="1100">
                          <a:effectLst/>
                        </a:rPr>
                        <a:t>Dynamics 365 for Operations Device</a:t>
                      </a:r>
                      <a:endParaRPr lang="en-US" sz="1100">
                        <a:effectLst/>
                        <a:latin typeface="+mn-lt"/>
                      </a:endParaRPr>
                    </a:p>
                  </a:txBody>
                  <a:tcPr marL="50800" marR="50800" marT="50800" marB="50800">
                    <a:solidFill>
                      <a:srgbClr val="2DC5C5"/>
                    </a:solidFill>
                  </a:tcPr>
                </a:tc>
                <a:tc>
                  <a:txBody>
                    <a:bodyPr/>
                    <a:lstStyle/>
                    <a:p>
                      <a:pPr marL="0" marR="0" fontAlgn="t">
                        <a:spcBef>
                          <a:spcPts val="0"/>
                        </a:spcBef>
                        <a:spcAft>
                          <a:spcPts val="0"/>
                        </a:spcAft>
                      </a:pPr>
                      <a:r>
                        <a:rPr lang="en-US" sz="1100" dirty="0">
                          <a:effectLst/>
                          <a:latin typeface="+mn-lt"/>
                        </a:rPr>
                        <a:t>Dynamics 365 for Operations, Enterprise Edition Device from SA for AX Task Device (qualified offer)</a:t>
                      </a:r>
                    </a:p>
                  </a:txBody>
                  <a:tcPr marL="50800" marR="50800" marT="50800" marB="50800">
                    <a:solidFill>
                      <a:srgbClr val="2DC5C5"/>
                    </a:solidFill>
                  </a:tcPr>
                </a:tc>
                <a:extLst>
                  <a:ext uri="{0D108BD9-81ED-4DB2-BD59-A6C34878D82A}">
                    <a16:rowId xmlns:a16="http://schemas.microsoft.com/office/drawing/2014/main" val="4067456036"/>
                  </a:ext>
                </a:extLst>
              </a:tr>
            </a:tbl>
          </a:graphicData>
        </a:graphic>
      </p:graphicFrame>
    </p:spTree>
    <p:extLst>
      <p:ext uri="{BB962C8B-B14F-4D97-AF65-F5344CB8AC3E}">
        <p14:creationId xmlns:p14="http://schemas.microsoft.com/office/powerpoint/2010/main" val="4045981954"/>
      </p:ext>
    </p:extLst>
  </p:cSld>
  <p:clrMapOvr>
    <a:masterClrMapping/>
  </p:clrMapOvr>
  <p:transition>
    <p:fade/>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239" y="289511"/>
            <a:ext cx="6249127" cy="806169"/>
          </a:xfrm>
        </p:spPr>
        <p:txBody>
          <a:bodyPr/>
          <a:lstStyle/>
          <a:p>
            <a:r>
              <a:rPr lang="en-US" sz="2000" dirty="0"/>
              <a:t>AX On-Premises Faculty Utilizing From SA SKU in CSP</a:t>
            </a:r>
            <a:br>
              <a:rPr lang="en-US" sz="2000" dirty="0"/>
            </a:br>
            <a:r>
              <a:rPr lang="en-US" sz="2000" dirty="0"/>
              <a:t>To Dynamics 365 Enterprise Plan 2</a:t>
            </a:r>
          </a:p>
        </p:txBody>
      </p:sp>
      <p:graphicFrame>
        <p:nvGraphicFramePr>
          <p:cNvPr id="7" name="Table 6"/>
          <p:cNvGraphicFramePr>
            <a:graphicFrameLocks noGrp="1"/>
          </p:cNvGraphicFramePr>
          <p:nvPr>
            <p:extLst>
              <p:ext uri="{D42A27DB-BD31-4B8C-83A1-F6EECF244321}">
                <p14:modId xmlns:p14="http://schemas.microsoft.com/office/powerpoint/2010/main" val="3845590185"/>
              </p:ext>
            </p:extLst>
          </p:nvPr>
        </p:nvGraphicFramePr>
        <p:xfrm>
          <a:off x="957127" y="1830748"/>
          <a:ext cx="9964398" cy="1676400"/>
        </p:xfrm>
        <a:graphic>
          <a:graphicData uri="http://schemas.openxmlformats.org/drawingml/2006/table">
            <a:tbl>
              <a:tblPr firstRow="1" bandRow="1">
                <a:tableStyleId>{7DF18680-E054-41AD-8BC1-D1AEF772440D}</a:tableStyleId>
              </a:tblPr>
              <a:tblGrid>
                <a:gridCol w="1897168">
                  <a:extLst>
                    <a:ext uri="{9D8B030D-6E8A-4147-A177-3AD203B41FA5}">
                      <a16:colId xmlns:a16="http://schemas.microsoft.com/office/drawing/2014/main" val="505210117"/>
                    </a:ext>
                  </a:extLst>
                </a:gridCol>
                <a:gridCol w="2384277">
                  <a:extLst>
                    <a:ext uri="{9D8B030D-6E8A-4147-A177-3AD203B41FA5}">
                      <a16:colId xmlns:a16="http://schemas.microsoft.com/office/drawing/2014/main" val="1886461923"/>
                    </a:ext>
                  </a:extLst>
                </a:gridCol>
                <a:gridCol w="5682953">
                  <a:extLst>
                    <a:ext uri="{9D8B030D-6E8A-4147-A177-3AD203B41FA5}">
                      <a16:colId xmlns:a16="http://schemas.microsoft.com/office/drawing/2014/main" val="4284112031"/>
                    </a:ext>
                  </a:extLst>
                </a:gridCol>
              </a:tblGrid>
              <a:tr h="365760">
                <a:tc>
                  <a:txBody>
                    <a:bodyPr/>
                    <a:lstStyle/>
                    <a:p>
                      <a:pPr marL="0" marR="0" fontAlgn="t">
                        <a:spcBef>
                          <a:spcPts val="0"/>
                        </a:spcBef>
                        <a:spcAft>
                          <a:spcPts val="0"/>
                        </a:spcAft>
                      </a:pPr>
                      <a:r>
                        <a:rPr lang="en-US" sz="1100" dirty="0">
                          <a:effectLst/>
                        </a:rPr>
                        <a:t>Existing User License</a:t>
                      </a:r>
                      <a:endParaRPr lang="en-US" sz="1100" dirty="0">
                        <a:effectLst/>
                        <a:latin typeface="Segoe UI Semibold" panose="020B0702040204020203" pitchFamily="34" charset="0"/>
                      </a:endParaRPr>
                    </a:p>
                  </a:txBody>
                  <a:tcPr marL="50800" marR="50800" marT="50800" marB="50800">
                    <a:solidFill>
                      <a:srgbClr val="26A7A8"/>
                    </a:solidFill>
                  </a:tcPr>
                </a:tc>
                <a:tc>
                  <a:txBody>
                    <a:bodyPr/>
                    <a:lstStyle/>
                    <a:p>
                      <a:pPr marL="0" marR="0" fontAlgn="t">
                        <a:spcBef>
                          <a:spcPts val="0"/>
                        </a:spcBef>
                        <a:spcAft>
                          <a:spcPts val="0"/>
                        </a:spcAft>
                      </a:pPr>
                      <a:r>
                        <a:rPr lang="en-US" sz="1100">
                          <a:effectLst/>
                        </a:rPr>
                        <a:t>New User License</a:t>
                      </a:r>
                      <a:endParaRPr lang="en-US" sz="1100">
                        <a:effectLst/>
                        <a:latin typeface="Segoe UI Semibold" panose="020B0702040204020203" pitchFamily="34" charset="0"/>
                      </a:endParaRPr>
                    </a:p>
                  </a:txBody>
                  <a:tcPr marL="50800" marR="50800" marT="50800" marB="50800">
                    <a:solidFill>
                      <a:srgbClr val="26A7A8"/>
                    </a:solidFill>
                  </a:tcPr>
                </a:tc>
                <a:tc>
                  <a:txBody>
                    <a:bodyPr/>
                    <a:lstStyle/>
                    <a:p>
                      <a:pPr marL="0" marR="0" fontAlgn="t">
                        <a:spcBef>
                          <a:spcPts val="0"/>
                        </a:spcBef>
                        <a:spcAft>
                          <a:spcPts val="0"/>
                        </a:spcAft>
                      </a:pPr>
                      <a:r>
                        <a:rPr lang="en-US" sz="1100" dirty="0">
                          <a:effectLst/>
                        </a:rPr>
                        <a:t>Offer Description</a:t>
                      </a:r>
                      <a:endParaRPr lang="en-US" sz="1100" dirty="0">
                        <a:effectLst/>
                        <a:latin typeface="Segoe UI Semibold" panose="020B0702040204020203" pitchFamily="34" charset="0"/>
                      </a:endParaRPr>
                    </a:p>
                  </a:txBody>
                  <a:tcPr marL="50800" marR="50800" marT="50800" marB="50800">
                    <a:solidFill>
                      <a:srgbClr val="26A7A8"/>
                    </a:solidFill>
                  </a:tcPr>
                </a:tc>
                <a:extLst>
                  <a:ext uri="{0D108BD9-81ED-4DB2-BD59-A6C34878D82A}">
                    <a16:rowId xmlns:a16="http://schemas.microsoft.com/office/drawing/2014/main" val="1529148321"/>
                  </a:ext>
                </a:extLst>
              </a:tr>
              <a:tr h="365760">
                <a:tc>
                  <a:txBody>
                    <a:bodyPr/>
                    <a:lstStyle/>
                    <a:p>
                      <a:pPr marL="0" marR="0" fontAlgn="t">
                        <a:spcBef>
                          <a:spcPts val="0"/>
                        </a:spcBef>
                        <a:spcAft>
                          <a:spcPts val="0"/>
                        </a:spcAft>
                      </a:pPr>
                      <a:r>
                        <a:rPr lang="en-US" sz="1100" dirty="0">
                          <a:effectLst/>
                        </a:rPr>
                        <a:t>Enterprise or Functional User</a:t>
                      </a:r>
                      <a:endParaRPr lang="en-US" sz="1100" dirty="0">
                        <a:effectLst/>
                        <a:latin typeface="+mn-lt"/>
                      </a:endParaRPr>
                    </a:p>
                  </a:txBody>
                  <a:tcPr marL="50800" marR="50800" marT="50800" marB="50800">
                    <a:solidFill>
                      <a:srgbClr val="2DC5C5"/>
                    </a:solidFill>
                  </a:tcPr>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for Enterprise Plan 2</a:t>
                      </a:r>
                    </a:p>
                  </a:txBody>
                  <a:tcPr marL="50800" marR="50800" marT="50800" marB="50800">
                    <a:solidFill>
                      <a:srgbClr val="2DC5C5"/>
                    </a:solidFill>
                  </a:tcPr>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Enterprise Edition Plan 2 - From SA for AX Ent/Functional (Qualified Offer) for Faculty</a:t>
                      </a:r>
                    </a:p>
                  </a:txBody>
                  <a:tcPr marL="50800" marR="50800" marT="50800" marB="50800">
                    <a:solidFill>
                      <a:srgbClr val="2DC5C5"/>
                    </a:solidFill>
                  </a:tcPr>
                </a:tc>
                <a:extLst>
                  <a:ext uri="{0D108BD9-81ED-4DB2-BD59-A6C34878D82A}">
                    <a16:rowId xmlns:a16="http://schemas.microsoft.com/office/drawing/2014/main" val="466339008"/>
                  </a:ext>
                </a:extLst>
              </a:tr>
              <a:tr h="365760">
                <a:tc>
                  <a:txBody>
                    <a:bodyPr/>
                    <a:lstStyle/>
                    <a:p>
                      <a:pPr marL="0" marR="0" fontAlgn="t">
                        <a:spcBef>
                          <a:spcPts val="0"/>
                        </a:spcBef>
                        <a:spcAft>
                          <a:spcPts val="0"/>
                        </a:spcAft>
                      </a:pPr>
                      <a:r>
                        <a:rPr lang="en-US" sz="1100" dirty="0">
                          <a:effectLst/>
                        </a:rPr>
                        <a:t>Task or Self Serve User</a:t>
                      </a:r>
                      <a:endParaRPr lang="en-US" sz="1100" dirty="0">
                        <a:effectLst/>
                        <a:latin typeface="+mn-lt"/>
                      </a:endParaRPr>
                    </a:p>
                  </a:txBody>
                  <a:tcPr marL="50800" marR="50800" marT="50800" marB="50800">
                    <a:solidFill>
                      <a:srgbClr val="73E2DF"/>
                    </a:solidFill>
                  </a:tcPr>
                </a:tc>
                <a:tc>
                  <a:txBody>
                    <a:bodyPr/>
                    <a:lstStyle/>
                    <a:p>
                      <a:pPr marL="0" marR="0" fontAlgn="t">
                        <a:spcBef>
                          <a:spcPts val="0"/>
                        </a:spcBef>
                        <a:spcAft>
                          <a:spcPts val="0"/>
                        </a:spcAft>
                      </a:pPr>
                      <a:r>
                        <a:rPr lang="en-US" sz="1100" dirty="0">
                          <a:effectLst/>
                        </a:rPr>
                        <a:t>Dynamics 365 for Team Members</a:t>
                      </a:r>
                      <a:endParaRPr lang="en-US" sz="1100" dirty="0">
                        <a:effectLst/>
                        <a:latin typeface="+mn-lt"/>
                      </a:endParaRPr>
                    </a:p>
                  </a:txBody>
                  <a:tcPr marL="50800" marR="50800" marT="50800" marB="50800">
                    <a:solidFill>
                      <a:srgbClr val="73E2DF"/>
                    </a:solidFill>
                  </a:tcPr>
                </a:tc>
                <a:tc>
                  <a:txBody>
                    <a:bodyPr/>
                    <a:lstStyle/>
                    <a:p>
                      <a:pPr marL="0" marR="0" fontAlgn="t">
                        <a:spcBef>
                          <a:spcPts val="0"/>
                        </a:spcBef>
                        <a:spcAft>
                          <a:spcPts val="0"/>
                        </a:spcAft>
                      </a:pPr>
                      <a:r>
                        <a:rPr lang="en-US" sz="1100" dirty="0">
                          <a:effectLst/>
                        </a:rPr>
                        <a:t>Dynamics 365 for Team Members, Enterprise Edition - From SA for AX Task or Self-serve (Qualified Offer) for Faculty</a:t>
                      </a:r>
                      <a:endParaRPr lang="en-US" sz="1100" dirty="0">
                        <a:effectLst/>
                        <a:latin typeface="+mn-lt"/>
                      </a:endParaRPr>
                    </a:p>
                  </a:txBody>
                  <a:tcPr marL="50800" marR="50800" marT="50800" marB="50800">
                    <a:solidFill>
                      <a:srgbClr val="73E2DF"/>
                    </a:solidFill>
                  </a:tcPr>
                </a:tc>
                <a:extLst>
                  <a:ext uri="{0D108BD9-81ED-4DB2-BD59-A6C34878D82A}">
                    <a16:rowId xmlns:a16="http://schemas.microsoft.com/office/drawing/2014/main" val="941976500"/>
                  </a:ext>
                </a:extLst>
              </a:tr>
              <a:tr h="365760">
                <a:tc>
                  <a:txBody>
                    <a:bodyPr/>
                    <a:lstStyle/>
                    <a:p>
                      <a:pPr marL="0" marR="0" fontAlgn="t">
                        <a:spcBef>
                          <a:spcPts val="0"/>
                        </a:spcBef>
                        <a:spcAft>
                          <a:spcPts val="0"/>
                        </a:spcAft>
                      </a:pPr>
                      <a:r>
                        <a:rPr lang="en-US" sz="1100">
                          <a:effectLst/>
                        </a:rPr>
                        <a:t>Task Device</a:t>
                      </a:r>
                      <a:endParaRPr lang="en-US" sz="1100">
                        <a:effectLst/>
                        <a:latin typeface="+mn-lt"/>
                      </a:endParaRPr>
                    </a:p>
                  </a:txBody>
                  <a:tcPr marL="50800" marR="50800" marT="50800" marB="50800">
                    <a:solidFill>
                      <a:srgbClr val="2DC5C5"/>
                    </a:solidFill>
                  </a:tcPr>
                </a:tc>
                <a:tc>
                  <a:txBody>
                    <a:bodyPr/>
                    <a:lstStyle/>
                    <a:p>
                      <a:pPr marL="0" marR="0" fontAlgn="t">
                        <a:spcBef>
                          <a:spcPts val="0"/>
                        </a:spcBef>
                        <a:spcAft>
                          <a:spcPts val="0"/>
                        </a:spcAft>
                      </a:pPr>
                      <a:r>
                        <a:rPr lang="en-US" sz="1100">
                          <a:effectLst/>
                        </a:rPr>
                        <a:t>Dynamics 365 for Operations Device</a:t>
                      </a:r>
                      <a:endParaRPr lang="en-US" sz="1100">
                        <a:effectLst/>
                        <a:latin typeface="+mn-lt"/>
                      </a:endParaRPr>
                    </a:p>
                  </a:txBody>
                  <a:tcPr marL="50800" marR="50800" marT="50800" marB="50800">
                    <a:solidFill>
                      <a:srgbClr val="2DC5C5"/>
                    </a:solidFill>
                  </a:tcPr>
                </a:tc>
                <a:tc>
                  <a:txBody>
                    <a:bodyPr/>
                    <a:lstStyle/>
                    <a:p>
                      <a:pPr marL="0" marR="0" fontAlgn="t">
                        <a:spcBef>
                          <a:spcPts val="0"/>
                        </a:spcBef>
                        <a:spcAft>
                          <a:spcPts val="0"/>
                        </a:spcAft>
                      </a:pPr>
                      <a:r>
                        <a:rPr lang="en-US" sz="1100" dirty="0">
                          <a:effectLst/>
                          <a:latin typeface="+mn-lt"/>
                        </a:rPr>
                        <a:t>Dynamics 365 for Operations, Enterprise Edition Device from SA for AX Task Device (qualified offer) for Faculty</a:t>
                      </a:r>
                    </a:p>
                  </a:txBody>
                  <a:tcPr marL="50800" marR="50800" marT="50800" marB="50800">
                    <a:solidFill>
                      <a:srgbClr val="2DC5C5"/>
                    </a:solidFill>
                  </a:tcPr>
                </a:tc>
                <a:extLst>
                  <a:ext uri="{0D108BD9-81ED-4DB2-BD59-A6C34878D82A}">
                    <a16:rowId xmlns:a16="http://schemas.microsoft.com/office/drawing/2014/main" val="4067456036"/>
                  </a:ext>
                </a:extLst>
              </a:tr>
            </a:tbl>
          </a:graphicData>
        </a:graphic>
      </p:graphicFrame>
    </p:spTree>
    <p:extLst>
      <p:ext uri="{BB962C8B-B14F-4D97-AF65-F5344CB8AC3E}">
        <p14:creationId xmlns:p14="http://schemas.microsoft.com/office/powerpoint/2010/main" val="592483071"/>
      </p:ext>
    </p:extLst>
  </p:cSld>
  <p:clrMapOvr>
    <a:masterClrMapping/>
  </p:clrMapOvr>
  <p:transition>
    <p:fade/>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239" y="289511"/>
            <a:ext cx="6249127" cy="806169"/>
          </a:xfrm>
        </p:spPr>
        <p:txBody>
          <a:bodyPr/>
          <a:lstStyle/>
          <a:p>
            <a:r>
              <a:rPr lang="en-US" sz="2000" dirty="0"/>
              <a:t>AX On-Premises Students Utilizing From SA SKU in CSP</a:t>
            </a:r>
            <a:br>
              <a:rPr lang="en-US" sz="2000" dirty="0"/>
            </a:br>
            <a:r>
              <a:rPr lang="en-US" sz="2000" dirty="0"/>
              <a:t>To Dynamics 365 Enterprise Plan 2</a:t>
            </a:r>
          </a:p>
        </p:txBody>
      </p:sp>
      <p:graphicFrame>
        <p:nvGraphicFramePr>
          <p:cNvPr id="7" name="Table 6"/>
          <p:cNvGraphicFramePr>
            <a:graphicFrameLocks noGrp="1"/>
          </p:cNvGraphicFramePr>
          <p:nvPr>
            <p:extLst>
              <p:ext uri="{D42A27DB-BD31-4B8C-83A1-F6EECF244321}">
                <p14:modId xmlns:p14="http://schemas.microsoft.com/office/powerpoint/2010/main" val="1179479587"/>
              </p:ext>
            </p:extLst>
          </p:nvPr>
        </p:nvGraphicFramePr>
        <p:xfrm>
          <a:off x="957127" y="1830748"/>
          <a:ext cx="9921669" cy="1676400"/>
        </p:xfrm>
        <a:graphic>
          <a:graphicData uri="http://schemas.openxmlformats.org/drawingml/2006/table">
            <a:tbl>
              <a:tblPr firstRow="1" bandRow="1">
                <a:tableStyleId>{7DF18680-E054-41AD-8BC1-D1AEF772440D}</a:tableStyleId>
              </a:tblPr>
              <a:tblGrid>
                <a:gridCol w="1914260">
                  <a:extLst>
                    <a:ext uri="{9D8B030D-6E8A-4147-A177-3AD203B41FA5}">
                      <a16:colId xmlns:a16="http://schemas.microsoft.com/office/drawing/2014/main" val="505210117"/>
                    </a:ext>
                  </a:extLst>
                </a:gridCol>
                <a:gridCol w="2384277">
                  <a:extLst>
                    <a:ext uri="{9D8B030D-6E8A-4147-A177-3AD203B41FA5}">
                      <a16:colId xmlns:a16="http://schemas.microsoft.com/office/drawing/2014/main" val="1886461923"/>
                    </a:ext>
                  </a:extLst>
                </a:gridCol>
                <a:gridCol w="5623132">
                  <a:extLst>
                    <a:ext uri="{9D8B030D-6E8A-4147-A177-3AD203B41FA5}">
                      <a16:colId xmlns:a16="http://schemas.microsoft.com/office/drawing/2014/main" val="4284112031"/>
                    </a:ext>
                  </a:extLst>
                </a:gridCol>
              </a:tblGrid>
              <a:tr h="365760">
                <a:tc>
                  <a:txBody>
                    <a:bodyPr/>
                    <a:lstStyle/>
                    <a:p>
                      <a:pPr marL="0" marR="0" fontAlgn="t">
                        <a:spcBef>
                          <a:spcPts val="0"/>
                        </a:spcBef>
                        <a:spcAft>
                          <a:spcPts val="0"/>
                        </a:spcAft>
                      </a:pPr>
                      <a:r>
                        <a:rPr lang="en-US" sz="1100" dirty="0">
                          <a:effectLst/>
                        </a:rPr>
                        <a:t>Existing User License</a:t>
                      </a:r>
                      <a:endParaRPr lang="en-US" sz="1100" dirty="0">
                        <a:effectLst/>
                        <a:latin typeface="Segoe UI Semibold" panose="020B0702040204020203" pitchFamily="34" charset="0"/>
                      </a:endParaRPr>
                    </a:p>
                  </a:txBody>
                  <a:tcPr marL="50800" marR="50800" marT="50800" marB="50800">
                    <a:solidFill>
                      <a:srgbClr val="26A7A8"/>
                    </a:solidFill>
                  </a:tcPr>
                </a:tc>
                <a:tc>
                  <a:txBody>
                    <a:bodyPr/>
                    <a:lstStyle/>
                    <a:p>
                      <a:pPr marL="0" marR="0" fontAlgn="t">
                        <a:spcBef>
                          <a:spcPts val="0"/>
                        </a:spcBef>
                        <a:spcAft>
                          <a:spcPts val="0"/>
                        </a:spcAft>
                      </a:pPr>
                      <a:r>
                        <a:rPr lang="en-US" sz="1100">
                          <a:effectLst/>
                        </a:rPr>
                        <a:t>New User License</a:t>
                      </a:r>
                      <a:endParaRPr lang="en-US" sz="1100">
                        <a:effectLst/>
                        <a:latin typeface="Segoe UI Semibold" panose="020B0702040204020203" pitchFamily="34" charset="0"/>
                      </a:endParaRPr>
                    </a:p>
                  </a:txBody>
                  <a:tcPr marL="50800" marR="50800" marT="50800" marB="50800">
                    <a:solidFill>
                      <a:srgbClr val="26A7A8"/>
                    </a:solidFill>
                  </a:tcPr>
                </a:tc>
                <a:tc>
                  <a:txBody>
                    <a:bodyPr/>
                    <a:lstStyle/>
                    <a:p>
                      <a:pPr marL="0" marR="0" fontAlgn="t">
                        <a:spcBef>
                          <a:spcPts val="0"/>
                        </a:spcBef>
                        <a:spcAft>
                          <a:spcPts val="0"/>
                        </a:spcAft>
                      </a:pPr>
                      <a:r>
                        <a:rPr lang="en-US" sz="1100" dirty="0">
                          <a:effectLst/>
                        </a:rPr>
                        <a:t>Offer Description</a:t>
                      </a:r>
                      <a:endParaRPr lang="en-US" sz="1100" dirty="0">
                        <a:effectLst/>
                        <a:latin typeface="Segoe UI Semibold" panose="020B0702040204020203" pitchFamily="34" charset="0"/>
                      </a:endParaRPr>
                    </a:p>
                  </a:txBody>
                  <a:tcPr marL="50800" marR="50800" marT="50800" marB="50800">
                    <a:solidFill>
                      <a:srgbClr val="26A7A8"/>
                    </a:solidFill>
                  </a:tcPr>
                </a:tc>
                <a:extLst>
                  <a:ext uri="{0D108BD9-81ED-4DB2-BD59-A6C34878D82A}">
                    <a16:rowId xmlns:a16="http://schemas.microsoft.com/office/drawing/2014/main" val="1529148321"/>
                  </a:ext>
                </a:extLst>
              </a:tr>
              <a:tr h="365760">
                <a:tc>
                  <a:txBody>
                    <a:bodyPr/>
                    <a:lstStyle/>
                    <a:p>
                      <a:pPr marL="0" marR="0" fontAlgn="t">
                        <a:spcBef>
                          <a:spcPts val="0"/>
                        </a:spcBef>
                        <a:spcAft>
                          <a:spcPts val="0"/>
                        </a:spcAft>
                      </a:pPr>
                      <a:r>
                        <a:rPr lang="en-US" sz="1100" dirty="0">
                          <a:effectLst/>
                        </a:rPr>
                        <a:t>Enterprise or Functional User</a:t>
                      </a:r>
                      <a:endParaRPr lang="en-US" sz="1100" dirty="0">
                        <a:effectLst/>
                        <a:latin typeface="+mn-lt"/>
                      </a:endParaRPr>
                    </a:p>
                  </a:txBody>
                  <a:tcPr marL="50800" marR="50800" marT="50800" marB="50800">
                    <a:solidFill>
                      <a:srgbClr val="2DC5C5"/>
                    </a:solidFill>
                  </a:tcPr>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for Enterprise Plan 2</a:t>
                      </a:r>
                    </a:p>
                  </a:txBody>
                  <a:tcPr marL="50800" marR="50800" marT="50800" marB="50800">
                    <a:solidFill>
                      <a:srgbClr val="2DC5C5"/>
                    </a:solidFill>
                  </a:tcPr>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Enterprise Edition Plan 2 - From SA for AX Ent/Functional (Qualified Offer) for Students</a:t>
                      </a:r>
                    </a:p>
                  </a:txBody>
                  <a:tcPr marL="50800" marR="50800" marT="50800" marB="50800">
                    <a:solidFill>
                      <a:srgbClr val="2DC5C5"/>
                    </a:solidFill>
                  </a:tcPr>
                </a:tc>
                <a:extLst>
                  <a:ext uri="{0D108BD9-81ED-4DB2-BD59-A6C34878D82A}">
                    <a16:rowId xmlns:a16="http://schemas.microsoft.com/office/drawing/2014/main" val="466339008"/>
                  </a:ext>
                </a:extLst>
              </a:tr>
              <a:tr h="365760">
                <a:tc>
                  <a:txBody>
                    <a:bodyPr/>
                    <a:lstStyle/>
                    <a:p>
                      <a:pPr marL="0" marR="0" fontAlgn="t">
                        <a:spcBef>
                          <a:spcPts val="0"/>
                        </a:spcBef>
                        <a:spcAft>
                          <a:spcPts val="0"/>
                        </a:spcAft>
                      </a:pPr>
                      <a:r>
                        <a:rPr lang="en-US" sz="1100" dirty="0">
                          <a:effectLst/>
                        </a:rPr>
                        <a:t>Task or Self Serve User</a:t>
                      </a:r>
                      <a:endParaRPr lang="en-US" sz="1100" dirty="0">
                        <a:effectLst/>
                        <a:latin typeface="+mn-lt"/>
                      </a:endParaRPr>
                    </a:p>
                  </a:txBody>
                  <a:tcPr marL="50800" marR="50800" marT="50800" marB="50800">
                    <a:solidFill>
                      <a:srgbClr val="73E2DF"/>
                    </a:solidFill>
                  </a:tcPr>
                </a:tc>
                <a:tc>
                  <a:txBody>
                    <a:bodyPr/>
                    <a:lstStyle/>
                    <a:p>
                      <a:pPr marL="0" marR="0" fontAlgn="t">
                        <a:spcBef>
                          <a:spcPts val="0"/>
                        </a:spcBef>
                        <a:spcAft>
                          <a:spcPts val="0"/>
                        </a:spcAft>
                      </a:pPr>
                      <a:r>
                        <a:rPr lang="en-US" sz="1100" dirty="0">
                          <a:effectLst/>
                        </a:rPr>
                        <a:t>Dynamics 365 for Team Members</a:t>
                      </a:r>
                      <a:endParaRPr lang="en-US" sz="1100" dirty="0">
                        <a:effectLst/>
                        <a:latin typeface="+mn-lt"/>
                      </a:endParaRPr>
                    </a:p>
                  </a:txBody>
                  <a:tcPr marL="50800" marR="50800" marT="50800" marB="50800">
                    <a:solidFill>
                      <a:srgbClr val="73E2DF"/>
                    </a:solidFill>
                  </a:tcPr>
                </a:tc>
                <a:tc>
                  <a:txBody>
                    <a:bodyPr/>
                    <a:lstStyle/>
                    <a:p>
                      <a:pPr marL="0" marR="0" fontAlgn="t">
                        <a:spcBef>
                          <a:spcPts val="0"/>
                        </a:spcBef>
                        <a:spcAft>
                          <a:spcPts val="0"/>
                        </a:spcAft>
                      </a:pPr>
                      <a:r>
                        <a:rPr lang="en-US" sz="1100" dirty="0">
                          <a:effectLst/>
                        </a:rPr>
                        <a:t>Dynamics 365 for Team Members, Enterprise Edition - From SA for AX Task or Self-serve (Qualified Offer) for Students</a:t>
                      </a:r>
                      <a:endParaRPr lang="en-US" sz="1100" dirty="0">
                        <a:effectLst/>
                        <a:latin typeface="+mn-lt"/>
                      </a:endParaRPr>
                    </a:p>
                  </a:txBody>
                  <a:tcPr marL="50800" marR="50800" marT="50800" marB="50800">
                    <a:solidFill>
                      <a:srgbClr val="73E2DF"/>
                    </a:solidFill>
                  </a:tcPr>
                </a:tc>
                <a:extLst>
                  <a:ext uri="{0D108BD9-81ED-4DB2-BD59-A6C34878D82A}">
                    <a16:rowId xmlns:a16="http://schemas.microsoft.com/office/drawing/2014/main" val="941976500"/>
                  </a:ext>
                </a:extLst>
              </a:tr>
              <a:tr h="365760">
                <a:tc>
                  <a:txBody>
                    <a:bodyPr/>
                    <a:lstStyle/>
                    <a:p>
                      <a:pPr marL="0" marR="0" fontAlgn="t">
                        <a:spcBef>
                          <a:spcPts val="0"/>
                        </a:spcBef>
                        <a:spcAft>
                          <a:spcPts val="0"/>
                        </a:spcAft>
                      </a:pPr>
                      <a:r>
                        <a:rPr lang="en-US" sz="1100">
                          <a:effectLst/>
                        </a:rPr>
                        <a:t>Task Device</a:t>
                      </a:r>
                      <a:endParaRPr lang="en-US" sz="1100">
                        <a:effectLst/>
                        <a:latin typeface="+mn-lt"/>
                      </a:endParaRPr>
                    </a:p>
                  </a:txBody>
                  <a:tcPr marL="50800" marR="50800" marT="50800" marB="50800">
                    <a:solidFill>
                      <a:srgbClr val="2DC5C5"/>
                    </a:solidFill>
                  </a:tcPr>
                </a:tc>
                <a:tc>
                  <a:txBody>
                    <a:bodyPr/>
                    <a:lstStyle/>
                    <a:p>
                      <a:pPr marL="0" marR="0" fontAlgn="t">
                        <a:spcBef>
                          <a:spcPts val="0"/>
                        </a:spcBef>
                        <a:spcAft>
                          <a:spcPts val="0"/>
                        </a:spcAft>
                      </a:pPr>
                      <a:r>
                        <a:rPr lang="en-US" sz="1100">
                          <a:effectLst/>
                        </a:rPr>
                        <a:t>Dynamics 365 for Operations Device</a:t>
                      </a:r>
                      <a:endParaRPr lang="en-US" sz="1100">
                        <a:effectLst/>
                        <a:latin typeface="+mn-lt"/>
                      </a:endParaRPr>
                    </a:p>
                  </a:txBody>
                  <a:tcPr marL="50800" marR="50800" marT="50800" marB="50800">
                    <a:solidFill>
                      <a:srgbClr val="2DC5C5"/>
                    </a:solidFill>
                  </a:tcPr>
                </a:tc>
                <a:tc>
                  <a:txBody>
                    <a:bodyPr/>
                    <a:lstStyle/>
                    <a:p>
                      <a:pPr marL="0" marR="0" fontAlgn="t">
                        <a:spcBef>
                          <a:spcPts val="0"/>
                        </a:spcBef>
                        <a:spcAft>
                          <a:spcPts val="0"/>
                        </a:spcAft>
                      </a:pPr>
                      <a:r>
                        <a:rPr lang="en-US" sz="1100" dirty="0">
                          <a:effectLst/>
                          <a:latin typeface="+mn-lt"/>
                        </a:rPr>
                        <a:t>Dynamics 365 for Operations, Enterprise Edition Device from SA for AX Task Device (qualified offer) for Students</a:t>
                      </a:r>
                    </a:p>
                  </a:txBody>
                  <a:tcPr marL="50800" marR="50800" marT="50800" marB="50800">
                    <a:solidFill>
                      <a:srgbClr val="2DC5C5"/>
                    </a:solidFill>
                  </a:tcPr>
                </a:tc>
                <a:extLst>
                  <a:ext uri="{0D108BD9-81ED-4DB2-BD59-A6C34878D82A}">
                    <a16:rowId xmlns:a16="http://schemas.microsoft.com/office/drawing/2014/main" val="4067456036"/>
                  </a:ext>
                </a:extLst>
              </a:tr>
            </a:tbl>
          </a:graphicData>
        </a:graphic>
      </p:graphicFrame>
    </p:spTree>
    <p:extLst>
      <p:ext uri="{BB962C8B-B14F-4D97-AF65-F5344CB8AC3E}">
        <p14:creationId xmlns:p14="http://schemas.microsoft.com/office/powerpoint/2010/main" val="2169870043"/>
      </p:ext>
    </p:extLst>
  </p:cSld>
  <p:clrMapOvr>
    <a:masterClrMapping/>
  </p:clrMapOvr>
  <p:transition>
    <p:fad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9239" y="289511"/>
            <a:ext cx="6249127" cy="806169"/>
          </a:xfrm>
        </p:spPr>
        <p:txBody>
          <a:bodyPr/>
          <a:lstStyle/>
          <a:p>
            <a:r>
              <a:rPr lang="en-US" sz="2000" dirty="0"/>
              <a:t>AX On-Premises Government Utilizing From SA SKU in CSP</a:t>
            </a:r>
            <a:br>
              <a:rPr lang="en-US" sz="2000" dirty="0"/>
            </a:br>
            <a:r>
              <a:rPr lang="en-US" sz="2000" dirty="0"/>
              <a:t>To Dynamics 365 Enterprise Plan 2</a:t>
            </a:r>
          </a:p>
        </p:txBody>
      </p:sp>
      <p:graphicFrame>
        <p:nvGraphicFramePr>
          <p:cNvPr id="7" name="Table 6"/>
          <p:cNvGraphicFramePr>
            <a:graphicFrameLocks noGrp="1"/>
          </p:cNvGraphicFramePr>
          <p:nvPr>
            <p:extLst>
              <p:ext uri="{D42A27DB-BD31-4B8C-83A1-F6EECF244321}">
                <p14:modId xmlns:p14="http://schemas.microsoft.com/office/powerpoint/2010/main" val="2622228483"/>
              </p:ext>
            </p:extLst>
          </p:nvPr>
        </p:nvGraphicFramePr>
        <p:xfrm>
          <a:off x="957127" y="1830748"/>
          <a:ext cx="10066948" cy="1676400"/>
        </p:xfrm>
        <a:graphic>
          <a:graphicData uri="http://schemas.openxmlformats.org/drawingml/2006/table">
            <a:tbl>
              <a:tblPr firstRow="1" bandRow="1">
                <a:tableStyleId>{7DF18680-E054-41AD-8BC1-D1AEF772440D}</a:tableStyleId>
              </a:tblPr>
              <a:tblGrid>
                <a:gridCol w="1897168">
                  <a:extLst>
                    <a:ext uri="{9D8B030D-6E8A-4147-A177-3AD203B41FA5}">
                      <a16:colId xmlns:a16="http://schemas.microsoft.com/office/drawing/2014/main" val="505210117"/>
                    </a:ext>
                  </a:extLst>
                </a:gridCol>
                <a:gridCol w="2324456">
                  <a:extLst>
                    <a:ext uri="{9D8B030D-6E8A-4147-A177-3AD203B41FA5}">
                      <a16:colId xmlns:a16="http://schemas.microsoft.com/office/drawing/2014/main" val="1886461923"/>
                    </a:ext>
                  </a:extLst>
                </a:gridCol>
                <a:gridCol w="5845324">
                  <a:extLst>
                    <a:ext uri="{9D8B030D-6E8A-4147-A177-3AD203B41FA5}">
                      <a16:colId xmlns:a16="http://schemas.microsoft.com/office/drawing/2014/main" val="4284112031"/>
                    </a:ext>
                  </a:extLst>
                </a:gridCol>
              </a:tblGrid>
              <a:tr h="365760">
                <a:tc>
                  <a:txBody>
                    <a:bodyPr/>
                    <a:lstStyle/>
                    <a:p>
                      <a:pPr marL="0" marR="0" fontAlgn="t">
                        <a:spcBef>
                          <a:spcPts val="0"/>
                        </a:spcBef>
                        <a:spcAft>
                          <a:spcPts val="0"/>
                        </a:spcAft>
                      </a:pPr>
                      <a:r>
                        <a:rPr lang="en-US" sz="1100" dirty="0">
                          <a:effectLst/>
                        </a:rPr>
                        <a:t>Existing User License</a:t>
                      </a:r>
                      <a:endParaRPr lang="en-US" sz="1100" dirty="0">
                        <a:effectLst/>
                        <a:latin typeface="Segoe UI Semibold" panose="020B0702040204020203" pitchFamily="34" charset="0"/>
                      </a:endParaRPr>
                    </a:p>
                  </a:txBody>
                  <a:tcPr marL="50800" marR="50800" marT="50800" marB="50800">
                    <a:solidFill>
                      <a:srgbClr val="26A7A8"/>
                    </a:solidFill>
                  </a:tcPr>
                </a:tc>
                <a:tc>
                  <a:txBody>
                    <a:bodyPr/>
                    <a:lstStyle/>
                    <a:p>
                      <a:pPr marL="0" marR="0" fontAlgn="t">
                        <a:spcBef>
                          <a:spcPts val="0"/>
                        </a:spcBef>
                        <a:spcAft>
                          <a:spcPts val="0"/>
                        </a:spcAft>
                      </a:pPr>
                      <a:r>
                        <a:rPr lang="en-US" sz="1100">
                          <a:effectLst/>
                        </a:rPr>
                        <a:t>New User License</a:t>
                      </a:r>
                      <a:endParaRPr lang="en-US" sz="1100">
                        <a:effectLst/>
                        <a:latin typeface="Segoe UI Semibold" panose="020B0702040204020203" pitchFamily="34" charset="0"/>
                      </a:endParaRPr>
                    </a:p>
                  </a:txBody>
                  <a:tcPr marL="50800" marR="50800" marT="50800" marB="50800">
                    <a:solidFill>
                      <a:srgbClr val="26A7A8"/>
                    </a:solidFill>
                  </a:tcPr>
                </a:tc>
                <a:tc>
                  <a:txBody>
                    <a:bodyPr/>
                    <a:lstStyle/>
                    <a:p>
                      <a:pPr marL="0" marR="0" fontAlgn="t">
                        <a:spcBef>
                          <a:spcPts val="0"/>
                        </a:spcBef>
                        <a:spcAft>
                          <a:spcPts val="0"/>
                        </a:spcAft>
                      </a:pPr>
                      <a:r>
                        <a:rPr lang="en-US" sz="1100" dirty="0">
                          <a:effectLst/>
                        </a:rPr>
                        <a:t>Offer Description</a:t>
                      </a:r>
                      <a:endParaRPr lang="en-US" sz="1100" dirty="0">
                        <a:effectLst/>
                        <a:latin typeface="Segoe UI Semibold" panose="020B0702040204020203" pitchFamily="34" charset="0"/>
                      </a:endParaRPr>
                    </a:p>
                  </a:txBody>
                  <a:tcPr marL="50800" marR="50800" marT="50800" marB="50800">
                    <a:solidFill>
                      <a:srgbClr val="26A7A8"/>
                    </a:solidFill>
                  </a:tcPr>
                </a:tc>
                <a:extLst>
                  <a:ext uri="{0D108BD9-81ED-4DB2-BD59-A6C34878D82A}">
                    <a16:rowId xmlns:a16="http://schemas.microsoft.com/office/drawing/2014/main" val="1529148321"/>
                  </a:ext>
                </a:extLst>
              </a:tr>
              <a:tr h="365760">
                <a:tc>
                  <a:txBody>
                    <a:bodyPr/>
                    <a:lstStyle/>
                    <a:p>
                      <a:pPr marL="0" marR="0" fontAlgn="t">
                        <a:spcBef>
                          <a:spcPts val="0"/>
                        </a:spcBef>
                        <a:spcAft>
                          <a:spcPts val="0"/>
                        </a:spcAft>
                      </a:pPr>
                      <a:r>
                        <a:rPr lang="en-US" sz="1100" dirty="0">
                          <a:effectLst/>
                        </a:rPr>
                        <a:t>Enterprise or Functional User</a:t>
                      </a:r>
                      <a:endParaRPr lang="en-US" sz="1100" dirty="0">
                        <a:effectLst/>
                        <a:latin typeface="+mn-lt"/>
                      </a:endParaRPr>
                    </a:p>
                  </a:txBody>
                  <a:tcPr marL="50800" marR="50800" marT="50800" marB="50800">
                    <a:solidFill>
                      <a:srgbClr val="2DC5C5"/>
                    </a:solidFill>
                  </a:tcPr>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for Enterprise Plan 2</a:t>
                      </a:r>
                    </a:p>
                  </a:txBody>
                  <a:tcPr marL="50800" marR="50800" marT="50800" marB="50800">
                    <a:solidFill>
                      <a:srgbClr val="2DC5C5"/>
                    </a:solidFill>
                  </a:tcPr>
                </a:tc>
                <a:tc>
                  <a:txBody>
                    <a:bodyPr/>
                    <a:lstStyle/>
                    <a:p>
                      <a:pPr marL="0" marR="0" algn="l" defTabSz="914367" rtl="0" eaLnBrk="1" fontAlgn="t" latinLnBrk="0" hangingPunct="1">
                        <a:spcBef>
                          <a:spcPts val="0"/>
                        </a:spcBef>
                        <a:spcAft>
                          <a:spcPts val="0"/>
                        </a:spcAft>
                      </a:pPr>
                      <a:r>
                        <a:rPr lang="en-US" sz="1100" kern="1200" dirty="0">
                          <a:solidFill>
                            <a:schemeClr val="dk1"/>
                          </a:solidFill>
                          <a:effectLst/>
                          <a:latin typeface="Segoe UI Semibold" panose="020B0702040204020203" pitchFamily="34" charset="0"/>
                          <a:ea typeface="+mn-ea"/>
                          <a:cs typeface="Segoe UI Semibold" panose="020B0702040204020203" pitchFamily="34" charset="0"/>
                        </a:rPr>
                        <a:t>Dynamics 365 Enterprise Edition Plan 2 - From SA for AX Ent/Functional (Qualified Offer) (Government Pricing)</a:t>
                      </a:r>
                    </a:p>
                  </a:txBody>
                  <a:tcPr marL="50800" marR="50800" marT="50800" marB="50800">
                    <a:solidFill>
                      <a:srgbClr val="2DC5C5"/>
                    </a:solidFill>
                  </a:tcPr>
                </a:tc>
                <a:extLst>
                  <a:ext uri="{0D108BD9-81ED-4DB2-BD59-A6C34878D82A}">
                    <a16:rowId xmlns:a16="http://schemas.microsoft.com/office/drawing/2014/main" val="466339008"/>
                  </a:ext>
                </a:extLst>
              </a:tr>
              <a:tr h="365760">
                <a:tc>
                  <a:txBody>
                    <a:bodyPr/>
                    <a:lstStyle/>
                    <a:p>
                      <a:pPr marL="0" marR="0" fontAlgn="t">
                        <a:spcBef>
                          <a:spcPts val="0"/>
                        </a:spcBef>
                        <a:spcAft>
                          <a:spcPts val="0"/>
                        </a:spcAft>
                      </a:pPr>
                      <a:r>
                        <a:rPr lang="en-US" sz="1100" dirty="0">
                          <a:effectLst/>
                        </a:rPr>
                        <a:t>Task or Self Serve User</a:t>
                      </a:r>
                      <a:endParaRPr lang="en-US" sz="1100" dirty="0">
                        <a:effectLst/>
                        <a:latin typeface="+mn-lt"/>
                      </a:endParaRPr>
                    </a:p>
                  </a:txBody>
                  <a:tcPr marL="50800" marR="50800" marT="50800" marB="50800">
                    <a:solidFill>
                      <a:srgbClr val="73E2DF"/>
                    </a:solidFill>
                  </a:tcPr>
                </a:tc>
                <a:tc>
                  <a:txBody>
                    <a:bodyPr/>
                    <a:lstStyle/>
                    <a:p>
                      <a:pPr marL="0" marR="0" fontAlgn="t">
                        <a:spcBef>
                          <a:spcPts val="0"/>
                        </a:spcBef>
                        <a:spcAft>
                          <a:spcPts val="0"/>
                        </a:spcAft>
                      </a:pPr>
                      <a:r>
                        <a:rPr lang="en-US" sz="1100" dirty="0">
                          <a:effectLst/>
                        </a:rPr>
                        <a:t>Dynamics 365 for Team Members</a:t>
                      </a:r>
                      <a:endParaRPr lang="en-US" sz="1100" dirty="0">
                        <a:effectLst/>
                        <a:latin typeface="+mn-lt"/>
                      </a:endParaRPr>
                    </a:p>
                  </a:txBody>
                  <a:tcPr marL="50800" marR="50800" marT="50800" marB="50800">
                    <a:solidFill>
                      <a:srgbClr val="73E2DF"/>
                    </a:solidFill>
                  </a:tcPr>
                </a:tc>
                <a:tc>
                  <a:txBody>
                    <a:bodyPr/>
                    <a:lstStyle/>
                    <a:p>
                      <a:pPr marL="0" marR="0" fontAlgn="t">
                        <a:spcBef>
                          <a:spcPts val="0"/>
                        </a:spcBef>
                        <a:spcAft>
                          <a:spcPts val="0"/>
                        </a:spcAft>
                      </a:pPr>
                      <a:r>
                        <a:rPr lang="en-US" sz="1100" dirty="0">
                          <a:effectLst/>
                        </a:rPr>
                        <a:t>Dynamics 365 for Team Members, Enterprise Edition - From SA for AX Task or Self-serve (Qualified Offer) (Government Pricing)</a:t>
                      </a:r>
                      <a:endParaRPr lang="en-US" sz="1100" dirty="0">
                        <a:effectLst/>
                        <a:latin typeface="+mn-lt"/>
                      </a:endParaRPr>
                    </a:p>
                  </a:txBody>
                  <a:tcPr marL="50800" marR="50800" marT="50800" marB="50800">
                    <a:solidFill>
                      <a:srgbClr val="73E2DF"/>
                    </a:solidFill>
                  </a:tcPr>
                </a:tc>
                <a:extLst>
                  <a:ext uri="{0D108BD9-81ED-4DB2-BD59-A6C34878D82A}">
                    <a16:rowId xmlns:a16="http://schemas.microsoft.com/office/drawing/2014/main" val="941976500"/>
                  </a:ext>
                </a:extLst>
              </a:tr>
              <a:tr h="365760">
                <a:tc>
                  <a:txBody>
                    <a:bodyPr/>
                    <a:lstStyle/>
                    <a:p>
                      <a:pPr marL="0" marR="0" fontAlgn="t">
                        <a:spcBef>
                          <a:spcPts val="0"/>
                        </a:spcBef>
                        <a:spcAft>
                          <a:spcPts val="0"/>
                        </a:spcAft>
                      </a:pPr>
                      <a:r>
                        <a:rPr lang="en-US" sz="1100">
                          <a:effectLst/>
                        </a:rPr>
                        <a:t>Task Device</a:t>
                      </a:r>
                      <a:endParaRPr lang="en-US" sz="1100">
                        <a:effectLst/>
                        <a:latin typeface="+mn-lt"/>
                      </a:endParaRPr>
                    </a:p>
                  </a:txBody>
                  <a:tcPr marL="50800" marR="50800" marT="50800" marB="50800">
                    <a:solidFill>
                      <a:srgbClr val="2DC5C5"/>
                    </a:solidFill>
                  </a:tcPr>
                </a:tc>
                <a:tc>
                  <a:txBody>
                    <a:bodyPr/>
                    <a:lstStyle/>
                    <a:p>
                      <a:pPr marL="0" marR="0" fontAlgn="t">
                        <a:spcBef>
                          <a:spcPts val="0"/>
                        </a:spcBef>
                        <a:spcAft>
                          <a:spcPts val="0"/>
                        </a:spcAft>
                      </a:pPr>
                      <a:r>
                        <a:rPr lang="en-US" sz="1100">
                          <a:effectLst/>
                        </a:rPr>
                        <a:t>Dynamics 365 for Operations Device</a:t>
                      </a:r>
                      <a:endParaRPr lang="en-US" sz="1100">
                        <a:effectLst/>
                        <a:latin typeface="+mn-lt"/>
                      </a:endParaRPr>
                    </a:p>
                  </a:txBody>
                  <a:tcPr marL="50800" marR="50800" marT="50800" marB="50800">
                    <a:solidFill>
                      <a:srgbClr val="2DC5C5"/>
                    </a:solidFill>
                  </a:tcPr>
                </a:tc>
                <a:tc>
                  <a:txBody>
                    <a:bodyPr/>
                    <a:lstStyle/>
                    <a:p>
                      <a:pPr marL="0" marR="0" fontAlgn="t">
                        <a:spcBef>
                          <a:spcPts val="0"/>
                        </a:spcBef>
                        <a:spcAft>
                          <a:spcPts val="0"/>
                        </a:spcAft>
                      </a:pPr>
                      <a:r>
                        <a:rPr lang="en-US" sz="1100" dirty="0">
                          <a:effectLst/>
                          <a:latin typeface="+mn-lt"/>
                        </a:rPr>
                        <a:t>Dynamics 365 for Operations, Enterprise Edition Device from SA for AX Task Device (qualified offer) (Government Pricing)</a:t>
                      </a:r>
                    </a:p>
                  </a:txBody>
                  <a:tcPr marL="50800" marR="50800" marT="50800" marB="50800">
                    <a:solidFill>
                      <a:srgbClr val="2DC5C5"/>
                    </a:solidFill>
                  </a:tcPr>
                </a:tc>
                <a:extLst>
                  <a:ext uri="{0D108BD9-81ED-4DB2-BD59-A6C34878D82A}">
                    <a16:rowId xmlns:a16="http://schemas.microsoft.com/office/drawing/2014/main" val="4067456036"/>
                  </a:ext>
                </a:extLst>
              </a:tr>
            </a:tbl>
          </a:graphicData>
        </a:graphic>
      </p:graphicFrame>
    </p:spTree>
    <p:extLst>
      <p:ext uri="{BB962C8B-B14F-4D97-AF65-F5344CB8AC3E}">
        <p14:creationId xmlns:p14="http://schemas.microsoft.com/office/powerpoint/2010/main" val="2224405733"/>
      </p:ext>
    </p:extLst>
  </p:cSld>
  <p:clrMapOvr>
    <a:masterClrMapping/>
  </p:clrMapOvr>
  <p:transition>
    <p:fade/>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6330" y="357878"/>
            <a:ext cx="8379106" cy="806169"/>
          </a:xfrm>
        </p:spPr>
        <p:txBody>
          <a:bodyPr/>
          <a:lstStyle/>
          <a:p>
            <a:r>
              <a:rPr lang="en-US" sz="2000" dirty="0"/>
              <a:t>AX On-Premises Commercial/Corporate Utilizing Cloud Add-on SKU in MPSA</a:t>
            </a:r>
            <a:br>
              <a:rPr lang="en-US" sz="2000" dirty="0"/>
            </a:br>
            <a:r>
              <a:rPr lang="en-US" sz="2000" dirty="0"/>
              <a:t>To Dynamics 365 On-Premises</a:t>
            </a:r>
          </a:p>
        </p:txBody>
      </p:sp>
      <p:graphicFrame>
        <p:nvGraphicFramePr>
          <p:cNvPr id="7" name="Table 6"/>
          <p:cNvGraphicFramePr>
            <a:graphicFrameLocks noGrp="1"/>
          </p:cNvGraphicFramePr>
          <p:nvPr>
            <p:extLst>
              <p:ext uri="{D42A27DB-BD31-4B8C-83A1-F6EECF244321}">
                <p14:modId xmlns:p14="http://schemas.microsoft.com/office/powerpoint/2010/main" val="3614061100"/>
              </p:ext>
            </p:extLst>
          </p:nvPr>
        </p:nvGraphicFramePr>
        <p:xfrm>
          <a:off x="965673" y="1644321"/>
          <a:ext cx="9092896" cy="1731648"/>
        </p:xfrm>
        <a:graphic>
          <a:graphicData uri="http://schemas.openxmlformats.org/drawingml/2006/table">
            <a:tbl>
              <a:tblPr firstRow="1" bandRow="1">
                <a:tableStyleId>{21E4AEA4-8DFA-4A89-87EB-49C32662AFE0}</a:tableStyleId>
              </a:tblPr>
              <a:tblGrid>
                <a:gridCol w="1737334">
                  <a:extLst>
                    <a:ext uri="{9D8B030D-6E8A-4147-A177-3AD203B41FA5}">
                      <a16:colId xmlns:a16="http://schemas.microsoft.com/office/drawing/2014/main" val="505210117"/>
                    </a:ext>
                  </a:extLst>
                </a:gridCol>
                <a:gridCol w="2318329">
                  <a:extLst>
                    <a:ext uri="{9D8B030D-6E8A-4147-A177-3AD203B41FA5}">
                      <a16:colId xmlns:a16="http://schemas.microsoft.com/office/drawing/2014/main" val="1886461923"/>
                    </a:ext>
                  </a:extLst>
                </a:gridCol>
                <a:gridCol w="1836833">
                  <a:extLst>
                    <a:ext uri="{9D8B030D-6E8A-4147-A177-3AD203B41FA5}">
                      <a16:colId xmlns:a16="http://schemas.microsoft.com/office/drawing/2014/main" val="4284112031"/>
                    </a:ext>
                  </a:extLst>
                </a:gridCol>
                <a:gridCol w="2194560">
                  <a:extLst>
                    <a:ext uri="{9D8B030D-6E8A-4147-A177-3AD203B41FA5}">
                      <a16:colId xmlns:a16="http://schemas.microsoft.com/office/drawing/2014/main" val="2070994110"/>
                    </a:ext>
                  </a:extLst>
                </a:gridCol>
                <a:gridCol w="1005840">
                  <a:extLst>
                    <a:ext uri="{9D8B030D-6E8A-4147-A177-3AD203B41FA5}">
                      <a16:colId xmlns:a16="http://schemas.microsoft.com/office/drawing/2014/main" val="3885801966"/>
                    </a:ext>
                  </a:extLst>
                </a:gridCol>
              </a:tblGrid>
              <a:tr h="492128">
                <a:tc>
                  <a:txBody>
                    <a:bodyPr/>
                    <a:lstStyle/>
                    <a:p>
                      <a:pPr marL="0" marR="0" fontAlgn="t">
                        <a:spcBef>
                          <a:spcPts val="0"/>
                        </a:spcBef>
                        <a:spcAft>
                          <a:spcPts val="0"/>
                        </a:spcAft>
                      </a:pPr>
                      <a:r>
                        <a:rPr lang="en-US" sz="1100" dirty="0">
                          <a:effectLst/>
                        </a:rPr>
                        <a:t>Existing User License</a:t>
                      </a:r>
                      <a:endParaRPr lang="en-US" sz="1100" dirty="0">
                        <a:effectLst/>
                        <a:latin typeface="Segoe UI Semibold" panose="020B0702040204020203" pitchFamily="34" charset="0"/>
                      </a:endParaRPr>
                    </a:p>
                  </a:txBody>
                  <a:tcPr marL="50800" marR="50800" marT="50800" marB="50800" anchor="ctr">
                    <a:solidFill>
                      <a:srgbClr val="FFDDFB"/>
                    </a:solidFill>
                  </a:tcPr>
                </a:tc>
                <a:tc>
                  <a:txBody>
                    <a:bodyPr/>
                    <a:lstStyle/>
                    <a:p>
                      <a:pPr marL="0" marR="0" fontAlgn="t">
                        <a:spcBef>
                          <a:spcPts val="0"/>
                        </a:spcBef>
                        <a:spcAft>
                          <a:spcPts val="0"/>
                        </a:spcAft>
                      </a:pPr>
                      <a:r>
                        <a:rPr lang="en-US" sz="1100" dirty="0">
                          <a:effectLst/>
                        </a:rPr>
                        <a:t>New User License</a:t>
                      </a:r>
                      <a:endParaRPr lang="en-US" sz="1100" dirty="0">
                        <a:effectLst/>
                        <a:latin typeface="Segoe UI Semibold" panose="020B0702040204020203" pitchFamily="34" charset="0"/>
                      </a:endParaRPr>
                    </a:p>
                  </a:txBody>
                  <a:tcPr marL="50800" marR="50800" marT="50800" marB="50800" anchor="ctr">
                    <a:solidFill>
                      <a:srgbClr val="FFDDFB"/>
                    </a:solidFill>
                  </a:tcPr>
                </a:tc>
                <a:tc>
                  <a:txBody>
                    <a:bodyPr/>
                    <a:lstStyle/>
                    <a:p>
                      <a:pPr marL="0" marR="0" fontAlgn="t">
                        <a:spcBef>
                          <a:spcPts val="0"/>
                        </a:spcBef>
                        <a:spcAft>
                          <a:spcPts val="0"/>
                        </a:spcAft>
                      </a:pPr>
                      <a:r>
                        <a:rPr lang="en-US" sz="1100" dirty="0">
                          <a:effectLst/>
                        </a:rPr>
                        <a:t>Part Short Name</a:t>
                      </a:r>
                      <a:endParaRPr lang="en-US" sz="1100" dirty="0">
                        <a:effectLst/>
                        <a:latin typeface="Segoe UI Semibold" panose="020B0702040204020203" pitchFamily="34" charset="0"/>
                      </a:endParaRPr>
                    </a:p>
                  </a:txBody>
                  <a:tcPr marL="50800" marR="50800" marT="50800" marB="50800" anchor="ctr">
                    <a:solidFill>
                      <a:srgbClr val="FFDDFB"/>
                    </a:solidFill>
                  </a:tcPr>
                </a:tc>
                <a:tc>
                  <a:txBody>
                    <a:bodyPr/>
                    <a:lstStyle/>
                    <a:p>
                      <a:pPr marL="0" marR="0" fontAlgn="t">
                        <a:spcBef>
                          <a:spcPts val="0"/>
                        </a:spcBef>
                        <a:spcAft>
                          <a:spcPts val="0"/>
                        </a:spcAft>
                      </a:pPr>
                      <a:r>
                        <a:rPr lang="en-US" sz="1100" dirty="0">
                          <a:effectLst/>
                        </a:rPr>
                        <a:t>Item Edition</a:t>
                      </a:r>
                      <a:endParaRPr lang="en-US" sz="1100" dirty="0">
                        <a:effectLst/>
                        <a:latin typeface="Segoe UI Semibold" panose="020B0702040204020203" pitchFamily="34" charset="0"/>
                      </a:endParaRPr>
                    </a:p>
                  </a:txBody>
                  <a:tcPr marL="50800" marR="50800" marT="50800" marB="50800" anchor="ctr">
                    <a:solidFill>
                      <a:srgbClr val="FFDDFB"/>
                    </a:solidFill>
                  </a:tcPr>
                </a:tc>
                <a:tc>
                  <a:txBody>
                    <a:bodyPr/>
                    <a:lstStyle/>
                    <a:p>
                      <a:pPr marL="0" marR="0" fontAlgn="t">
                        <a:spcBef>
                          <a:spcPts val="0"/>
                        </a:spcBef>
                        <a:spcAft>
                          <a:spcPts val="0"/>
                        </a:spcAft>
                      </a:pPr>
                      <a:r>
                        <a:rPr lang="en-US" sz="1100" dirty="0">
                          <a:effectLst/>
                          <a:latin typeface="Segoe UI Semibold" panose="020B0702040204020203" pitchFamily="34" charset="0"/>
                        </a:rPr>
                        <a:t>Item Number</a:t>
                      </a:r>
                    </a:p>
                  </a:txBody>
                  <a:tcPr marL="50800" marR="50800" marT="50800" marB="50800" anchor="ctr">
                    <a:solidFill>
                      <a:srgbClr val="FFDDFB"/>
                    </a:solidFill>
                  </a:tcPr>
                </a:tc>
                <a:extLst>
                  <a:ext uri="{0D108BD9-81ED-4DB2-BD59-A6C34878D82A}">
                    <a16:rowId xmlns:a16="http://schemas.microsoft.com/office/drawing/2014/main" val="1529148321"/>
                  </a:ext>
                </a:extLst>
              </a:tr>
              <a:tr h="365760">
                <a:tc>
                  <a:txBody>
                    <a:bodyPr/>
                    <a:lstStyle/>
                    <a:p>
                      <a:pPr marL="0" marR="0" fontAlgn="t">
                        <a:spcBef>
                          <a:spcPts val="0"/>
                        </a:spcBef>
                        <a:spcAft>
                          <a:spcPts val="0"/>
                        </a:spcAft>
                      </a:pPr>
                      <a:r>
                        <a:rPr lang="en-US" sz="1100" dirty="0">
                          <a:effectLst/>
                        </a:rPr>
                        <a:t>Enterprise or Functional User</a:t>
                      </a:r>
                      <a:endParaRPr lang="en-US" sz="1100" dirty="0">
                        <a:effectLst/>
                        <a:latin typeface="Segoe UI" panose="020B0502040204020203" pitchFamily="34" charset="0"/>
                      </a:endParaRPr>
                    </a:p>
                  </a:txBody>
                  <a:tcPr marL="50800" marR="50800" marT="50800" marB="50800">
                    <a:solidFill>
                      <a:srgbClr val="FFDDFB"/>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Dynamics 365 for Enterprise Plan 2</a:t>
                      </a:r>
                    </a:p>
                  </a:txBody>
                  <a:tcPr marL="50800" marR="50800" marT="50800" marB="50800">
                    <a:solidFill>
                      <a:srgbClr val="FFDDFB"/>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Dyn365 P2tAX </a:t>
                      </a:r>
                      <a:r>
                        <a:rPr lang="en-US" sz="1100" dirty="0" err="1">
                          <a:effectLst/>
                          <a:latin typeface="Segoe UI Semibold" panose="020B0702040204020203" pitchFamily="34" charset="0"/>
                          <a:cs typeface="Segoe UI Semibold" panose="020B0702040204020203" pitchFamily="34" charset="0"/>
                        </a:rPr>
                        <a:t>Addon</a:t>
                      </a:r>
                      <a:r>
                        <a:rPr lang="en-US" sz="1100" dirty="0">
                          <a:effectLst/>
                          <a:latin typeface="Segoe UI Semibold" panose="020B0702040204020203" pitchFamily="34" charset="0"/>
                          <a:cs typeface="Segoe UI Semibold" panose="020B0702040204020203" pitchFamily="34" charset="0"/>
                        </a:rPr>
                        <a:t> CSS</a:t>
                      </a:r>
                    </a:p>
                  </a:txBody>
                  <a:tcPr marL="50800" marR="50800" marT="50800" marB="50800">
                    <a:solidFill>
                      <a:srgbClr val="FFDDFB"/>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Plan 2 to AX Ent/</a:t>
                      </a:r>
                      <a:r>
                        <a:rPr lang="en-US" sz="1100" dirty="0" err="1">
                          <a:effectLst/>
                          <a:latin typeface="Segoe UI Semibold" panose="020B0702040204020203" pitchFamily="34" charset="0"/>
                          <a:cs typeface="Segoe UI Semibold" panose="020B0702040204020203" pitchFamily="34" charset="0"/>
                        </a:rPr>
                        <a:t>Funct</a:t>
                      </a:r>
                      <a:r>
                        <a:rPr lang="en-US" sz="1100" dirty="0">
                          <a:effectLst/>
                          <a:latin typeface="Segoe UI Semibold" panose="020B0702040204020203" pitchFamily="34" charset="0"/>
                          <a:cs typeface="Segoe UI Semibold" panose="020B0702040204020203" pitchFamily="34" charset="0"/>
                        </a:rPr>
                        <a:t> </a:t>
                      </a:r>
                      <a:r>
                        <a:rPr lang="en-US" sz="1100" dirty="0" err="1">
                          <a:effectLst/>
                          <a:latin typeface="Segoe UI Semibold" panose="020B0702040204020203" pitchFamily="34" charset="0"/>
                          <a:cs typeface="Segoe UI Semibold" panose="020B0702040204020203" pitchFamily="34" charset="0"/>
                        </a:rPr>
                        <a:t>qlfd</a:t>
                      </a:r>
                      <a:endParaRPr lang="en-US" sz="1100" dirty="0">
                        <a:effectLst/>
                        <a:latin typeface="Segoe UI Semibold" panose="020B0702040204020203" pitchFamily="34" charset="0"/>
                        <a:cs typeface="Segoe UI Semibold" panose="020B0702040204020203" pitchFamily="34" charset="0"/>
                      </a:endParaRPr>
                    </a:p>
                  </a:txBody>
                  <a:tcPr marL="50800" marR="50800" marT="50800" marB="50800">
                    <a:solidFill>
                      <a:srgbClr val="FFDDFB"/>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AAA-31081</a:t>
                      </a:r>
                    </a:p>
                  </a:txBody>
                  <a:tcPr marL="50800" marR="50800" marT="50800" marB="50800">
                    <a:solidFill>
                      <a:srgbClr val="FFDDFB"/>
                    </a:solidFill>
                  </a:tcPr>
                </a:tc>
                <a:extLst>
                  <a:ext uri="{0D108BD9-81ED-4DB2-BD59-A6C34878D82A}">
                    <a16:rowId xmlns:a16="http://schemas.microsoft.com/office/drawing/2014/main" val="466339008"/>
                  </a:ext>
                </a:extLst>
              </a:tr>
              <a:tr h="365760">
                <a:tc>
                  <a:txBody>
                    <a:bodyPr/>
                    <a:lstStyle/>
                    <a:p>
                      <a:pPr marL="0" marR="0" fontAlgn="t">
                        <a:spcBef>
                          <a:spcPts val="0"/>
                        </a:spcBef>
                        <a:spcAft>
                          <a:spcPts val="0"/>
                        </a:spcAft>
                      </a:pPr>
                      <a:r>
                        <a:rPr lang="en-US" sz="1100" dirty="0">
                          <a:effectLst/>
                        </a:rPr>
                        <a:t>Task or Self Serve User</a:t>
                      </a:r>
                      <a:endParaRPr lang="en-US" sz="1100" dirty="0">
                        <a:effectLst/>
                        <a:latin typeface="Segoe UI" panose="020B0502040204020203" pitchFamily="34" charset="0"/>
                      </a:endParaRPr>
                    </a:p>
                  </a:txBody>
                  <a:tcPr marL="50800" marR="50800" marT="50800" marB="50800">
                    <a:solidFill>
                      <a:srgbClr val="FFDDFB"/>
                    </a:solidFill>
                  </a:tcPr>
                </a:tc>
                <a:tc>
                  <a:txBody>
                    <a:bodyPr/>
                    <a:lstStyle/>
                    <a:p>
                      <a:pPr marL="0" marR="0" fontAlgn="t">
                        <a:spcBef>
                          <a:spcPts val="0"/>
                        </a:spcBef>
                        <a:spcAft>
                          <a:spcPts val="0"/>
                        </a:spcAft>
                      </a:pPr>
                      <a:r>
                        <a:rPr lang="en-US" sz="1100" dirty="0">
                          <a:effectLst/>
                          <a:latin typeface="Segoe UI" panose="020B0502040204020203" pitchFamily="34" charset="0"/>
                          <a:cs typeface="Segoe UI" panose="020B0502040204020203" pitchFamily="34" charset="0"/>
                        </a:rPr>
                        <a:t>Dynamics 365 for Team Members</a:t>
                      </a:r>
                    </a:p>
                  </a:txBody>
                  <a:tcPr marL="50800" marR="50800" marT="50800" marB="50800">
                    <a:solidFill>
                      <a:srgbClr val="FFDDFB"/>
                    </a:solidFill>
                  </a:tcPr>
                </a:tc>
                <a:tc>
                  <a:txBody>
                    <a:bodyPr/>
                    <a:lstStyle/>
                    <a:p>
                      <a:pPr marL="0" marR="0" fontAlgn="t">
                        <a:spcBef>
                          <a:spcPts val="0"/>
                        </a:spcBef>
                        <a:spcAft>
                          <a:spcPts val="0"/>
                        </a:spcAft>
                      </a:pPr>
                      <a:r>
                        <a:rPr lang="en-US" sz="1100" dirty="0">
                          <a:effectLst/>
                          <a:latin typeface="Segoe UI" panose="020B0502040204020203" pitchFamily="34" charset="0"/>
                          <a:cs typeface="Segoe UI" panose="020B0502040204020203" pitchFamily="34" charset="0"/>
                        </a:rPr>
                        <a:t>Dyn365 </a:t>
                      </a:r>
                      <a:r>
                        <a:rPr lang="en-US" sz="1100" dirty="0" err="1">
                          <a:effectLst/>
                          <a:latin typeface="Segoe UI" panose="020B0502040204020203" pitchFamily="34" charset="0"/>
                          <a:cs typeface="Segoe UI" panose="020B0502040204020203" pitchFamily="34" charset="0"/>
                        </a:rPr>
                        <a:t>TMtAX</a:t>
                      </a:r>
                      <a:r>
                        <a:rPr lang="en-US" sz="1100" dirty="0">
                          <a:effectLst/>
                          <a:latin typeface="Segoe UI" panose="020B0502040204020203" pitchFamily="34" charset="0"/>
                          <a:cs typeface="Segoe UI" panose="020B0502040204020203" pitchFamily="34" charset="0"/>
                        </a:rPr>
                        <a:t> </a:t>
                      </a:r>
                      <a:r>
                        <a:rPr lang="en-US" sz="1100" dirty="0" err="1">
                          <a:effectLst/>
                          <a:latin typeface="Segoe UI" panose="020B0502040204020203" pitchFamily="34" charset="0"/>
                          <a:cs typeface="Segoe UI" panose="020B0502040204020203" pitchFamily="34" charset="0"/>
                        </a:rPr>
                        <a:t>Addon</a:t>
                      </a:r>
                      <a:r>
                        <a:rPr lang="en-US" sz="1100" dirty="0">
                          <a:effectLst/>
                          <a:latin typeface="Segoe UI" panose="020B0502040204020203" pitchFamily="34" charset="0"/>
                          <a:cs typeface="Segoe UI" panose="020B0502040204020203" pitchFamily="34" charset="0"/>
                        </a:rPr>
                        <a:t> CSS</a:t>
                      </a:r>
                    </a:p>
                  </a:txBody>
                  <a:tcPr marL="50800" marR="50800" marT="50800" marB="50800">
                    <a:solidFill>
                      <a:srgbClr val="FFDDFB"/>
                    </a:solidFill>
                  </a:tcPr>
                </a:tc>
                <a:tc>
                  <a:txBody>
                    <a:bodyPr/>
                    <a:lstStyle/>
                    <a:p>
                      <a:pPr marL="0" marR="0" fontAlgn="t">
                        <a:spcBef>
                          <a:spcPts val="0"/>
                        </a:spcBef>
                        <a:spcAft>
                          <a:spcPts val="0"/>
                        </a:spcAft>
                      </a:pPr>
                      <a:r>
                        <a:rPr lang="en-US" sz="1100" dirty="0" err="1">
                          <a:effectLst/>
                          <a:latin typeface="Segoe UI" panose="020B0502040204020203" pitchFamily="34" charset="0"/>
                          <a:cs typeface="Segoe UI" panose="020B0502040204020203" pitchFamily="34" charset="0"/>
                        </a:rPr>
                        <a:t>TeamMbr</a:t>
                      </a:r>
                      <a:r>
                        <a:rPr lang="en-US" sz="1100" dirty="0">
                          <a:effectLst/>
                          <a:latin typeface="Segoe UI" panose="020B0502040204020203" pitchFamily="34" charset="0"/>
                          <a:cs typeface="Segoe UI" panose="020B0502040204020203" pitchFamily="34" charset="0"/>
                        </a:rPr>
                        <a:t> </a:t>
                      </a:r>
                      <a:r>
                        <a:rPr lang="en-US" sz="1100" dirty="0" err="1">
                          <a:effectLst/>
                          <a:latin typeface="Segoe UI" panose="020B0502040204020203" pitchFamily="34" charset="0"/>
                          <a:cs typeface="Segoe UI" panose="020B0502040204020203" pitchFamily="34" charset="0"/>
                        </a:rPr>
                        <a:t>toAX</a:t>
                      </a:r>
                      <a:r>
                        <a:rPr lang="en-US" sz="1100" dirty="0">
                          <a:effectLst/>
                          <a:latin typeface="Segoe UI" panose="020B0502040204020203" pitchFamily="34" charset="0"/>
                          <a:cs typeface="Segoe UI" panose="020B0502040204020203" pitchFamily="34" charset="0"/>
                        </a:rPr>
                        <a:t> Task/</a:t>
                      </a:r>
                      <a:r>
                        <a:rPr lang="en-US" sz="1100" dirty="0" err="1">
                          <a:effectLst/>
                          <a:latin typeface="Segoe UI" panose="020B0502040204020203" pitchFamily="34" charset="0"/>
                          <a:cs typeface="Segoe UI" panose="020B0502040204020203" pitchFamily="34" charset="0"/>
                        </a:rPr>
                        <a:t>SelfSrv</a:t>
                      </a:r>
                      <a:r>
                        <a:rPr lang="en-US" sz="1100" dirty="0">
                          <a:effectLst/>
                          <a:latin typeface="Segoe UI" panose="020B0502040204020203" pitchFamily="34" charset="0"/>
                          <a:cs typeface="Segoe UI" panose="020B0502040204020203" pitchFamily="34" charset="0"/>
                        </a:rPr>
                        <a:t> </a:t>
                      </a:r>
                      <a:r>
                        <a:rPr lang="en-US" sz="1100" dirty="0" err="1">
                          <a:effectLst/>
                          <a:latin typeface="Segoe UI" panose="020B0502040204020203" pitchFamily="34" charset="0"/>
                          <a:cs typeface="Segoe UI" panose="020B0502040204020203" pitchFamily="34" charset="0"/>
                        </a:rPr>
                        <a:t>qlfd</a:t>
                      </a:r>
                      <a:endParaRPr lang="en-US" sz="1100" dirty="0">
                        <a:effectLst/>
                        <a:latin typeface="Segoe UI" panose="020B0502040204020203" pitchFamily="34" charset="0"/>
                        <a:cs typeface="Segoe UI" panose="020B0502040204020203" pitchFamily="34" charset="0"/>
                      </a:endParaRPr>
                    </a:p>
                  </a:txBody>
                  <a:tcPr marL="50800" marR="50800" marT="50800" marB="50800">
                    <a:solidFill>
                      <a:srgbClr val="FFDDFB"/>
                    </a:solidFill>
                  </a:tcPr>
                </a:tc>
                <a:tc>
                  <a:txBody>
                    <a:bodyPr/>
                    <a:lstStyle/>
                    <a:p>
                      <a:pPr marL="0" marR="0" fontAlgn="t">
                        <a:spcBef>
                          <a:spcPts val="0"/>
                        </a:spcBef>
                        <a:spcAft>
                          <a:spcPts val="0"/>
                        </a:spcAft>
                      </a:pPr>
                      <a:r>
                        <a:rPr lang="en-US" sz="1100" dirty="0">
                          <a:effectLst/>
                          <a:latin typeface="Segoe UI" panose="020B0502040204020203" pitchFamily="34" charset="0"/>
                          <a:cs typeface="Segoe UI" panose="020B0502040204020203" pitchFamily="34" charset="0"/>
                        </a:rPr>
                        <a:t>AAA-31109</a:t>
                      </a:r>
                    </a:p>
                  </a:txBody>
                  <a:tcPr marL="50800" marR="50800" marT="50800" marB="50800">
                    <a:solidFill>
                      <a:srgbClr val="FFDDFB"/>
                    </a:solidFill>
                  </a:tcPr>
                </a:tc>
                <a:extLst>
                  <a:ext uri="{0D108BD9-81ED-4DB2-BD59-A6C34878D82A}">
                    <a16:rowId xmlns:a16="http://schemas.microsoft.com/office/drawing/2014/main" val="941976500"/>
                  </a:ext>
                </a:extLst>
              </a:tr>
              <a:tr h="365760">
                <a:tc>
                  <a:txBody>
                    <a:bodyPr/>
                    <a:lstStyle/>
                    <a:p>
                      <a:pPr marL="0" marR="0" fontAlgn="t">
                        <a:spcBef>
                          <a:spcPts val="0"/>
                        </a:spcBef>
                        <a:spcAft>
                          <a:spcPts val="0"/>
                        </a:spcAft>
                      </a:pPr>
                      <a:r>
                        <a:rPr lang="en-US" sz="1100" dirty="0">
                          <a:effectLst/>
                        </a:rPr>
                        <a:t>Task Device</a:t>
                      </a:r>
                      <a:endParaRPr lang="en-US" sz="1100" dirty="0">
                        <a:effectLst/>
                        <a:latin typeface="Segoe UI" panose="020B0502040204020203" pitchFamily="34" charset="0"/>
                      </a:endParaRPr>
                    </a:p>
                  </a:txBody>
                  <a:tcPr marL="50800" marR="50800" marT="50800" marB="50800">
                    <a:solidFill>
                      <a:srgbClr val="FFDDFB"/>
                    </a:solidFill>
                  </a:tcPr>
                </a:tc>
                <a:tc>
                  <a:txBody>
                    <a:bodyPr/>
                    <a:lstStyle/>
                    <a:p>
                      <a:pPr marL="0" marR="0" fontAlgn="t">
                        <a:spcBef>
                          <a:spcPts val="0"/>
                        </a:spcBef>
                        <a:spcAft>
                          <a:spcPts val="0"/>
                        </a:spcAft>
                      </a:pPr>
                      <a:r>
                        <a:rPr lang="en-US" sz="1100" dirty="0">
                          <a:effectLst/>
                        </a:rPr>
                        <a:t>Dynamics 365 for Operations Device</a:t>
                      </a:r>
                      <a:endParaRPr lang="en-US" sz="1100" dirty="0">
                        <a:effectLst/>
                        <a:latin typeface="Segoe UI" panose="020B0502040204020203" pitchFamily="34" charset="0"/>
                      </a:endParaRPr>
                    </a:p>
                  </a:txBody>
                  <a:tcPr marL="50800" marR="50800" marT="50800" marB="50800">
                    <a:solidFill>
                      <a:srgbClr val="FFDDFB"/>
                    </a:solidFill>
                  </a:tcPr>
                </a:tc>
                <a:tc>
                  <a:txBody>
                    <a:bodyPr/>
                    <a:lstStyle/>
                    <a:p>
                      <a:pPr marL="0" marR="0" fontAlgn="t">
                        <a:spcBef>
                          <a:spcPts val="0"/>
                        </a:spcBef>
                        <a:spcAft>
                          <a:spcPts val="0"/>
                        </a:spcAft>
                      </a:pPr>
                      <a:r>
                        <a:rPr lang="en-US" sz="1100" dirty="0">
                          <a:effectLst/>
                        </a:rPr>
                        <a:t>Dyn365 </a:t>
                      </a:r>
                      <a:r>
                        <a:rPr lang="en-US" sz="1100" dirty="0" err="1">
                          <a:effectLst/>
                        </a:rPr>
                        <a:t>frOps</a:t>
                      </a:r>
                      <a:r>
                        <a:rPr lang="en-US" sz="1100" dirty="0">
                          <a:effectLst/>
                        </a:rPr>
                        <a:t> </a:t>
                      </a:r>
                      <a:r>
                        <a:rPr lang="en-US" sz="1100" dirty="0" err="1">
                          <a:effectLst/>
                        </a:rPr>
                        <a:t>Addon</a:t>
                      </a:r>
                      <a:r>
                        <a:rPr lang="en-US" sz="1100" dirty="0">
                          <a:effectLst/>
                        </a:rPr>
                        <a:t> CSS</a:t>
                      </a:r>
                      <a:endParaRPr lang="en-US" sz="1100" dirty="0">
                        <a:effectLst/>
                        <a:latin typeface="Segoe UI" panose="020B0502040204020203" pitchFamily="34" charset="0"/>
                      </a:endParaRPr>
                    </a:p>
                  </a:txBody>
                  <a:tcPr marL="50800" marR="50800" marT="50800" marB="50800">
                    <a:solidFill>
                      <a:srgbClr val="FFDDFB"/>
                    </a:solidFill>
                  </a:tcPr>
                </a:tc>
                <a:tc>
                  <a:txBody>
                    <a:bodyPr/>
                    <a:lstStyle/>
                    <a:p>
                      <a:pPr marL="0" marR="0" fontAlgn="t">
                        <a:spcBef>
                          <a:spcPts val="0"/>
                        </a:spcBef>
                        <a:spcAft>
                          <a:spcPts val="0"/>
                        </a:spcAft>
                      </a:pPr>
                      <a:r>
                        <a:rPr lang="en-US" sz="1100" dirty="0">
                          <a:effectLst/>
                        </a:rPr>
                        <a:t>for Ops to AX Task </a:t>
                      </a:r>
                      <a:r>
                        <a:rPr lang="en-US" sz="1100" dirty="0" err="1">
                          <a:effectLst/>
                        </a:rPr>
                        <a:t>dvc</a:t>
                      </a:r>
                      <a:r>
                        <a:rPr lang="en-US" sz="1100" dirty="0">
                          <a:effectLst/>
                        </a:rPr>
                        <a:t> </a:t>
                      </a:r>
                      <a:r>
                        <a:rPr lang="en-US" sz="1100" dirty="0" err="1">
                          <a:effectLst/>
                        </a:rPr>
                        <a:t>qlfd</a:t>
                      </a:r>
                      <a:endParaRPr lang="en-US" sz="1100" dirty="0">
                        <a:effectLst/>
                      </a:endParaRPr>
                    </a:p>
                  </a:txBody>
                  <a:tcPr marL="50800" marR="50800" marT="50800" marB="50800">
                    <a:solidFill>
                      <a:srgbClr val="FFDDFB"/>
                    </a:solidFill>
                  </a:tcPr>
                </a:tc>
                <a:tc>
                  <a:txBody>
                    <a:bodyPr/>
                    <a:lstStyle/>
                    <a:p>
                      <a:pPr marL="0" marR="0" fontAlgn="t">
                        <a:spcBef>
                          <a:spcPts val="0"/>
                        </a:spcBef>
                        <a:spcAft>
                          <a:spcPts val="0"/>
                        </a:spcAft>
                      </a:pPr>
                      <a:r>
                        <a:rPr lang="en-US" sz="1100" dirty="0">
                          <a:effectLst/>
                          <a:latin typeface="Segoe UI" panose="020B0502040204020203" pitchFamily="34" charset="0"/>
                        </a:rPr>
                        <a:t>AAA-31053</a:t>
                      </a:r>
                    </a:p>
                  </a:txBody>
                  <a:tcPr marL="50800" marR="50800" marT="50800" marB="50800">
                    <a:solidFill>
                      <a:srgbClr val="FFDDFB"/>
                    </a:solidFill>
                  </a:tcPr>
                </a:tc>
                <a:extLst>
                  <a:ext uri="{0D108BD9-81ED-4DB2-BD59-A6C34878D82A}">
                    <a16:rowId xmlns:a16="http://schemas.microsoft.com/office/drawing/2014/main" val="4067456036"/>
                  </a:ext>
                </a:extLst>
              </a:tr>
            </a:tbl>
          </a:graphicData>
        </a:graphic>
      </p:graphicFrame>
    </p:spTree>
    <p:extLst>
      <p:ext uri="{BB962C8B-B14F-4D97-AF65-F5344CB8AC3E}">
        <p14:creationId xmlns:p14="http://schemas.microsoft.com/office/powerpoint/2010/main" val="4167705730"/>
      </p:ext>
    </p:extLst>
  </p:cSld>
  <p:clrMapOvr>
    <a:masterClrMapping/>
  </p:clrMapOvr>
  <p:transition>
    <p:fade/>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6330" y="357878"/>
            <a:ext cx="8379106" cy="806169"/>
          </a:xfrm>
        </p:spPr>
        <p:txBody>
          <a:bodyPr/>
          <a:lstStyle/>
          <a:p>
            <a:r>
              <a:rPr lang="en-US" sz="2000" dirty="0"/>
              <a:t>AX On-Premises Academic Utilizing Cloud Add-on SKU in MPSA</a:t>
            </a:r>
            <a:br>
              <a:rPr lang="en-US" sz="2000" dirty="0"/>
            </a:br>
            <a:r>
              <a:rPr lang="en-US" sz="2000" dirty="0"/>
              <a:t>To Dynamics 365 On-Premises</a:t>
            </a:r>
          </a:p>
        </p:txBody>
      </p:sp>
      <p:graphicFrame>
        <p:nvGraphicFramePr>
          <p:cNvPr id="7" name="Table 6"/>
          <p:cNvGraphicFramePr>
            <a:graphicFrameLocks noGrp="1"/>
          </p:cNvGraphicFramePr>
          <p:nvPr>
            <p:extLst>
              <p:ext uri="{D42A27DB-BD31-4B8C-83A1-F6EECF244321}">
                <p14:modId xmlns:p14="http://schemas.microsoft.com/office/powerpoint/2010/main" val="844742649"/>
              </p:ext>
            </p:extLst>
          </p:nvPr>
        </p:nvGraphicFramePr>
        <p:xfrm>
          <a:off x="965673" y="1644321"/>
          <a:ext cx="9092896" cy="1731648"/>
        </p:xfrm>
        <a:graphic>
          <a:graphicData uri="http://schemas.openxmlformats.org/drawingml/2006/table">
            <a:tbl>
              <a:tblPr firstRow="1" bandRow="1">
                <a:tableStyleId>{21E4AEA4-8DFA-4A89-87EB-49C32662AFE0}</a:tableStyleId>
              </a:tblPr>
              <a:tblGrid>
                <a:gridCol w="1737334">
                  <a:extLst>
                    <a:ext uri="{9D8B030D-6E8A-4147-A177-3AD203B41FA5}">
                      <a16:colId xmlns:a16="http://schemas.microsoft.com/office/drawing/2014/main" val="505210117"/>
                    </a:ext>
                  </a:extLst>
                </a:gridCol>
                <a:gridCol w="2318329">
                  <a:extLst>
                    <a:ext uri="{9D8B030D-6E8A-4147-A177-3AD203B41FA5}">
                      <a16:colId xmlns:a16="http://schemas.microsoft.com/office/drawing/2014/main" val="1886461923"/>
                    </a:ext>
                  </a:extLst>
                </a:gridCol>
                <a:gridCol w="1836833">
                  <a:extLst>
                    <a:ext uri="{9D8B030D-6E8A-4147-A177-3AD203B41FA5}">
                      <a16:colId xmlns:a16="http://schemas.microsoft.com/office/drawing/2014/main" val="4284112031"/>
                    </a:ext>
                  </a:extLst>
                </a:gridCol>
                <a:gridCol w="2194560">
                  <a:extLst>
                    <a:ext uri="{9D8B030D-6E8A-4147-A177-3AD203B41FA5}">
                      <a16:colId xmlns:a16="http://schemas.microsoft.com/office/drawing/2014/main" val="2070994110"/>
                    </a:ext>
                  </a:extLst>
                </a:gridCol>
                <a:gridCol w="1005840">
                  <a:extLst>
                    <a:ext uri="{9D8B030D-6E8A-4147-A177-3AD203B41FA5}">
                      <a16:colId xmlns:a16="http://schemas.microsoft.com/office/drawing/2014/main" val="3885801966"/>
                    </a:ext>
                  </a:extLst>
                </a:gridCol>
              </a:tblGrid>
              <a:tr h="492128">
                <a:tc>
                  <a:txBody>
                    <a:bodyPr/>
                    <a:lstStyle/>
                    <a:p>
                      <a:pPr marL="0" marR="0" fontAlgn="t">
                        <a:spcBef>
                          <a:spcPts val="0"/>
                        </a:spcBef>
                        <a:spcAft>
                          <a:spcPts val="0"/>
                        </a:spcAft>
                      </a:pPr>
                      <a:r>
                        <a:rPr lang="en-US" sz="1100" dirty="0">
                          <a:effectLst/>
                        </a:rPr>
                        <a:t>Existing User License</a:t>
                      </a:r>
                      <a:endParaRPr lang="en-US" sz="1100" dirty="0">
                        <a:effectLst/>
                        <a:latin typeface="Segoe UI Semibold" panose="020B0702040204020203" pitchFamily="34" charset="0"/>
                      </a:endParaRPr>
                    </a:p>
                  </a:txBody>
                  <a:tcPr marL="50800" marR="50800" marT="50800" marB="50800" anchor="ctr">
                    <a:solidFill>
                      <a:srgbClr val="FFDDFB"/>
                    </a:solidFill>
                  </a:tcPr>
                </a:tc>
                <a:tc>
                  <a:txBody>
                    <a:bodyPr/>
                    <a:lstStyle/>
                    <a:p>
                      <a:pPr marL="0" marR="0" fontAlgn="t">
                        <a:spcBef>
                          <a:spcPts val="0"/>
                        </a:spcBef>
                        <a:spcAft>
                          <a:spcPts val="0"/>
                        </a:spcAft>
                      </a:pPr>
                      <a:r>
                        <a:rPr lang="en-US" sz="1100" dirty="0">
                          <a:effectLst/>
                        </a:rPr>
                        <a:t>New User License</a:t>
                      </a:r>
                      <a:endParaRPr lang="en-US" sz="1100" dirty="0">
                        <a:effectLst/>
                        <a:latin typeface="Segoe UI Semibold" panose="020B0702040204020203" pitchFamily="34" charset="0"/>
                      </a:endParaRPr>
                    </a:p>
                  </a:txBody>
                  <a:tcPr marL="50800" marR="50800" marT="50800" marB="50800" anchor="ctr">
                    <a:solidFill>
                      <a:srgbClr val="FFDDFB"/>
                    </a:solidFill>
                  </a:tcPr>
                </a:tc>
                <a:tc>
                  <a:txBody>
                    <a:bodyPr/>
                    <a:lstStyle/>
                    <a:p>
                      <a:pPr marL="0" marR="0" fontAlgn="t">
                        <a:spcBef>
                          <a:spcPts val="0"/>
                        </a:spcBef>
                        <a:spcAft>
                          <a:spcPts val="0"/>
                        </a:spcAft>
                      </a:pPr>
                      <a:r>
                        <a:rPr lang="en-US" sz="1100" dirty="0">
                          <a:effectLst/>
                        </a:rPr>
                        <a:t>Part Short Name</a:t>
                      </a:r>
                      <a:endParaRPr lang="en-US" sz="1100" dirty="0">
                        <a:effectLst/>
                        <a:latin typeface="Segoe UI Semibold" panose="020B0702040204020203" pitchFamily="34" charset="0"/>
                      </a:endParaRPr>
                    </a:p>
                  </a:txBody>
                  <a:tcPr marL="50800" marR="50800" marT="50800" marB="50800" anchor="ctr">
                    <a:solidFill>
                      <a:srgbClr val="FFDDFB"/>
                    </a:solidFill>
                  </a:tcPr>
                </a:tc>
                <a:tc>
                  <a:txBody>
                    <a:bodyPr/>
                    <a:lstStyle/>
                    <a:p>
                      <a:pPr marL="0" marR="0" fontAlgn="t">
                        <a:spcBef>
                          <a:spcPts val="0"/>
                        </a:spcBef>
                        <a:spcAft>
                          <a:spcPts val="0"/>
                        </a:spcAft>
                      </a:pPr>
                      <a:r>
                        <a:rPr lang="en-US" sz="1100" dirty="0">
                          <a:effectLst/>
                        </a:rPr>
                        <a:t>Item Edition</a:t>
                      </a:r>
                      <a:endParaRPr lang="en-US" sz="1100" dirty="0">
                        <a:effectLst/>
                        <a:latin typeface="Segoe UI Semibold" panose="020B0702040204020203" pitchFamily="34" charset="0"/>
                      </a:endParaRPr>
                    </a:p>
                  </a:txBody>
                  <a:tcPr marL="50800" marR="50800" marT="50800" marB="50800" anchor="ctr">
                    <a:solidFill>
                      <a:srgbClr val="FFDDFB"/>
                    </a:solidFill>
                  </a:tcPr>
                </a:tc>
                <a:tc>
                  <a:txBody>
                    <a:bodyPr/>
                    <a:lstStyle/>
                    <a:p>
                      <a:pPr marL="0" marR="0" fontAlgn="t">
                        <a:spcBef>
                          <a:spcPts val="0"/>
                        </a:spcBef>
                        <a:spcAft>
                          <a:spcPts val="0"/>
                        </a:spcAft>
                      </a:pPr>
                      <a:r>
                        <a:rPr lang="en-US" sz="1100" dirty="0">
                          <a:effectLst/>
                          <a:latin typeface="Segoe UI Semibold" panose="020B0702040204020203" pitchFamily="34" charset="0"/>
                        </a:rPr>
                        <a:t>Item Number</a:t>
                      </a:r>
                    </a:p>
                  </a:txBody>
                  <a:tcPr marL="50800" marR="50800" marT="50800" marB="50800" anchor="ctr">
                    <a:solidFill>
                      <a:srgbClr val="FFDDFB"/>
                    </a:solidFill>
                  </a:tcPr>
                </a:tc>
                <a:extLst>
                  <a:ext uri="{0D108BD9-81ED-4DB2-BD59-A6C34878D82A}">
                    <a16:rowId xmlns:a16="http://schemas.microsoft.com/office/drawing/2014/main" val="1529148321"/>
                  </a:ext>
                </a:extLst>
              </a:tr>
              <a:tr h="365760">
                <a:tc>
                  <a:txBody>
                    <a:bodyPr/>
                    <a:lstStyle/>
                    <a:p>
                      <a:pPr marL="0" marR="0" fontAlgn="t">
                        <a:spcBef>
                          <a:spcPts val="0"/>
                        </a:spcBef>
                        <a:spcAft>
                          <a:spcPts val="0"/>
                        </a:spcAft>
                      </a:pPr>
                      <a:r>
                        <a:rPr lang="en-US" sz="1100" dirty="0">
                          <a:effectLst/>
                        </a:rPr>
                        <a:t>Enterprise or Functional User</a:t>
                      </a:r>
                      <a:endParaRPr lang="en-US" sz="1100" dirty="0">
                        <a:effectLst/>
                        <a:latin typeface="Segoe UI" panose="020B0502040204020203" pitchFamily="34" charset="0"/>
                      </a:endParaRPr>
                    </a:p>
                  </a:txBody>
                  <a:tcPr marL="50800" marR="50800" marT="50800" marB="50800">
                    <a:solidFill>
                      <a:srgbClr val="FFDDFB"/>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Dynamics 365 for Enterprise Plan 2</a:t>
                      </a:r>
                    </a:p>
                  </a:txBody>
                  <a:tcPr marL="50800" marR="50800" marT="50800" marB="50800">
                    <a:solidFill>
                      <a:srgbClr val="FFDDFB"/>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Dyn365 P2tAX </a:t>
                      </a:r>
                      <a:r>
                        <a:rPr lang="en-US" sz="1100" dirty="0" err="1">
                          <a:effectLst/>
                          <a:latin typeface="Segoe UI Semibold" panose="020B0702040204020203" pitchFamily="34" charset="0"/>
                          <a:cs typeface="Segoe UI Semibold" panose="020B0702040204020203" pitchFamily="34" charset="0"/>
                        </a:rPr>
                        <a:t>Addon</a:t>
                      </a:r>
                      <a:r>
                        <a:rPr lang="en-US" sz="1100" dirty="0">
                          <a:effectLst/>
                          <a:latin typeface="Segoe UI Semibold" panose="020B0702040204020203" pitchFamily="34" charset="0"/>
                          <a:cs typeface="Segoe UI Semibold" panose="020B0702040204020203" pitchFamily="34" charset="0"/>
                        </a:rPr>
                        <a:t> CSS</a:t>
                      </a:r>
                    </a:p>
                  </a:txBody>
                  <a:tcPr marL="50800" marR="50800" marT="50800" marB="50800">
                    <a:solidFill>
                      <a:srgbClr val="FFDDFB"/>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Plan 2 to AX Ent/</a:t>
                      </a:r>
                      <a:r>
                        <a:rPr lang="en-US" sz="1100" dirty="0" err="1">
                          <a:effectLst/>
                          <a:latin typeface="Segoe UI Semibold" panose="020B0702040204020203" pitchFamily="34" charset="0"/>
                          <a:cs typeface="Segoe UI Semibold" panose="020B0702040204020203" pitchFamily="34" charset="0"/>
                        </a:rPr>
                        <a:t>Funct</a:t>
                      </a:r>
                      <a:r>
                        <a:rPr lang="en-US" sz="1100" dirty="0">
                          <a:effectLst/>
                          <a:latin typeface="Segoe UI Semibold" panose="020B0702040204020203" pitchFamily="34" charset="0"/>
                          <a:cs typeface="Segoe UI Semibold" panose="020B0702040204020203" pitchFamily="34" charset="0"/>
                        </a:rPr>
                        <a:t> </a:t>
                      </a:r>
                      <a:r>
                        <a:rPr lang="en-US" sz="1100" dirty="0" err="1">
                          <a:effectLst/>
                          <a:latin typeface="Segoe UI Semibold" panose="020B0702040204020203" pitchFamily="34" charset="0"/>
                          <a:cs typeface="Segoe UI Semibold" panose="020B0702040204020203" pitchFamily="34" charset="0"/>
                        </a:rPr>
                        <a:t>qlfd</a:t>
                      </a:r>
                      <a:endParaRPr lang="en-US" sz="1100" dirty="0">
                        <a:effectLst/>
                        <a:latin typeface="Segoe UI Semibold" panose="020B0702040204020203" pitchFamily="34" charset="0"/>
                        <a:cs typeface="Segoe UI Semibold" panose="020B0702040204020203" pitchFamily="34" charset="0"/>
                      </a:endParaRPr>
                    </a:p>
                  </a:txBody>
                  <a:tcPr marL="50800" marR="50800" marT="50800" marB="50800">
                    <a:solidFill>
                      <a:srgbClr val="FFDDFB"/>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AAA-31296</a:t>
                      </a:r>
                    </a:p>
                  </a:txBody>
                  <a:tcPr marL="50800" marR="50800" marT="50800" marB="50800">
                    <a:solidFill>
                      <a:srgbClr val="FFDDFB"/>
                    </a:solidFill>
                  </a:tcPr>
                </a:tc>
                <a:extLst>
                  <a:ext uri="{0D108BD9-81ED-4DB2-BD59-A6C34878D82A}">
                    <a16:rowId xmlns:a16="http://schemas.microsoft.com/office/drawing/2014/main" val="466339008"/>
                  </a:ext>
                </a:extLst>
              </a:tr>
              <a:tr h="365760">
                <a:tc>
                  <a:txBody>
                    <a:bodyPr/>
                    <a:lstStyle/>
                    <a:p>
                      <a:pPr marL="0" marR="0" fontAlgn="t">
                        <a:spcBef>
                          <a:spcPts val="0"/>
                        </a:spcBef>
                        <a:spcAft>
                          <a:spcPts val="0"/>
                        </a:spcAft>
                      </a:pPr>
                      <a:r>
                        <a:rPr lang="en-US" sz="1100" dirty="0">
                          <a:effectLst/>
                        </a:rPr>
                        <a:t>Task or Self Serve User</a:t>
                      </a:r>
                      <a:endParaRPr lang="en-US" sz="1100" dirty="0">
                        <a:effectLst/>
                        <a:latin typeface="Segoe UI" panose="020B0502040204020203" pitchFamily="34" charset="0"/>
                      </a:endParaRPr>
                    </a:p>
                  </a:txBody>
                  <a:tcPr marL="50800" marR="50800" marT="50800" marB="50800">
                    <a:solidFill>
                      <a:srgbClr val="FFDDFB"/>
                    </a:solidFill>
                  </a:tcPr>
                </a:tc>
                <a:tc>
                  <a:txBody>
                    <a:bodyPr/>
                    <a:lstStyle/>
                    <a:p>
                      <a:pPr marL="0" marR="0" fontAlgn="t">
                        <a:spcBef>
                          <a:spcPts val="0"/>
                        </a:spcBef>
                        <a:spcAft>
                          <a:spcPts val="0"/>
                        </a:spcAft>
                      </a:pPr>
                      <a:r>
                        <a:rPr lang="en-US" sz="1100" dirty="0">
                          <a:effectLst/>
                          <a:latin typeface="Segoe UI" panose="020B0502040204020203" pitchFamily="34" charset="0"/>
                          <a:cs typeface="Segoe UI" panose="020B0502040204020203" pitchFamily="34" charset="0"/>
                        </a:rPr>
                        <a:t>Dynamics 365 for Team Members</a:t>
                      </a:r>
                    </a:p>
                  </a:txBody>
                  <a:tcPr marL="50800" marR="50800" marT="50800" marB="50800">
                    <a:solidFill>
                      <a:srgbClr val="FFDDFB"/>
                    </a:solidFill>
                  </a:tcPr>
                </a:tc>
                <a:tc>
                  <a:txBody>
                    <a:bodyPr/>
                    <a:lstStyle/>
                    <a:p>
                      <a:pPr marL="0" marR="0" fontAlgn="t">
                        <a:spcBef>
                          <a:spcPts val="0"/>
                        </a:spcBef>
                        <a:spcAft>
                          <a:spcPts val="0"/>
                        </a:spcAft>
                      </a:pPr>
                      <a:r>
                        <a:rPr lang="en-US" sz="1100" dirty="0">
                          <a:effectLst/>
                          <a:latin typeface="Segoe UI" panose="020B0502040204020203" pitchFamily="34" charset="0"/>
                          <a:cs typeface="Segoe UI" panose="020B0502040204020203" pitchFamily="34" charset="0"/>
                        </a:rPr>
                        <a:t>Dyn365 </a:t>
                      </a:r>
                      <a:r>
                        <a:rPr lang="en-US" sz="1100" dirty="0" err="1">
                          <a:effectLst/>
                          <a:latin typeface="Segoe UI" panose="020B0502040204020203" pitchFamily="34" charset="0"/>
                          <a:cs typeface="Segoe UI" panose="020B0502040204020203" pitchFamily="34" charset="0"/>
                        </a:rPr>
                        <a:t>TMtAX</a:t>
                      </a:r>
                      <a:r>
                        <a:rPr lang="en-US" sz="1100" dirty="0">
                          <a:effectLst/>
                          <a:latin typeface="Segoe UI" panose="020B0502040204020203" pitchFamily="34" charset="0"/>
                          <a:cs typeface="Segoe UI" panose="020B0502040204020203" pitchFamily="34" charset="0"/>
                        </a:rPr>
                        <a:t> </a:t>
                      </a:r>
                      <a:r>
                        <a:rPr lang="en-US" sz="1100" dirty="0" err="1">
                          <a:effectLst/>
                          <a:latin typeface="Segoe UI" panose="020B0502040204020203" pitchFamily="34" charset="0"/>
                          <a:cs typeface="Segoe UI" panose="020B0502040204020203" pitchFamily="34" charset="0"/>
                        </a:rPr>
                        <a:t>Addon</a:t>
                      </a:r>
                      <a:r>
                        <a:rPr lang="en-US" sz="1100" dirty="0">
                          <a:effectLst/>
                          <a:latin typeface="Segoe UI" panose="020B0502040204020203" pitchFamily="34" charset="0"/>
                          <a:cs typeface="Segoe UI" panose="020B0502040204020203" pitchFamily="34" charset="0"/>
                        </a:rPr>
                        <a:t> CSS</a:t>
                      </a:r>
                    </a:p>
                  </a:txBody>
                  <a:tcPr marL="50800" marR="50800" marT="50800" marB="50800">
                    <a:solidFill>
                      <a:srgbClr val="FFDDFB"/>
                    </a:solidFill>
                  </a:tcPr>
                </a:tc>
                <a:tc>
                  <a:txBody>
                    <a:bodyPr/>
                    <a:lstStyle/>
                    <a:p>
                      <a:pPr marL="0" marR="0" fontAlgn="t">
                        <a:spcBef>
                          <a:spcPts val="0"/>
                        </a:spcBef>
                        <a:spcAft>
                          <a:spcPts val="0"/>
                        </a:spcAft>
                      </a:pPr>
                      <a:r>
                        <a:rPr lang="en-US" sz="1100" dirty="0" err="1">
                          <a:effectLst/>
                          <a:latin typeface="Segoe UI" panose="020B0502040204020203" pitchFamily="34" charset="0"/>
                          <a:cs typeface="Segoe UI" panose="020B0502040204020203" pitchFamily="34" charset="0"/>
                        </a:rPr>
                        <a:t>TeamMbr</a:t>
                      </a:r>
                      <a:r>
                        <a:rPr lang="en-US" sz="1100" dirty="0">
                          <a:effectLst/>
                          <a:latin typeface="Segoe UI" panose="020B0502040204020203" pitchFamily="34" charset="0"/>
                          <a:cs typeface="Segoe UI" panose="020B0502040204020203" pitchFamily="34" charset="0"/>
                        </a:rPr>
                        <a:t> </a:t>
                      </a:r>
                      <a:r>
                        <a:rPr lang="en-US" sz="1100" dirty="0" err="1">
                          <a:effectLst/>
                          <a:latin typeface="Segoe UI" panose="020B0502040204020203" pitchFamily="34" charset="0"/>
                          <a:cs typeface="Segoe UI" panose="020B0502040204020203" pitchFamily="34" charset="0"/>
                        </a:rPr>
                        <a:t>toAX</a:t>
                      </a:r>
                      <a:r>
                        <a:rPr lang="en-US" sz="1100" dirty="0">
                          <a:effectLst/>
                          <a:latin typeface="Segoe UI" panose="020B0502040204020203" pitchFamily="34" charset="0"/>
                          <a:cs typeface="Segoe UI" panose="020B0502040204020203" pitchFamily="34" charset="0"/>
                        </a:rPr>
                        <a:t> Task/</a:t>
                      </a:r>
                      <a:r>
                        <a:rPr lang="en-US" sz="1100" dirty="0" err="1">
                          <a:effectLst/>
                          <a:latin typeface="Segoe UI" panose="020B0502040204020203" pitchFamily="34" charset="0"/>
                          <a:cs typeface="Segoe UI" panose="020B0502040204020203" pitchFamily="34" charset="0"/>
                        </a:rPr>
                        <a:t>SelfSrv</a:t>
                      </a:r>
                      <a:r>
                        <a:rPr lang="en-US" sz="1100" dirty="0">
                          <a:effectLst/>
                          <a:latin typeface="Segoe UI" panose="020B0502040204020203" pitchFamily="34" charset="0"/>
                          <a:cs typeface="Segoe UI" panose="020B0502040204020203" pitchFamily="34" charset="0"/>
                        </a:rPr>
                        <a:t> </a:t>
                      </a:r>
                      <a:r>
                        <a:rPr lang="en-US" sz="1100" dirty="0" err="1">
                          <a:effectLst/>
                          <a:latin typeface="Segoe UI" panose="020B0502040204020203" pitchFamily="34" charset="0"/>
                          <a:cs typeface="Segoe UI" panose="020B0502040204020203" pitchFamily="34" charset="0"/>
                        </a:rPr>
                        <a:t>qlfd</a:t>
                      </a:r>
                      <a:endParaRPr lang="en-US" sz="1100" dirty="0">
                        <a:effectLst/>
                        <a:latin typeface="Segoe UI" panose="020B0502040204020203" pitchFamily="34" charset="0"/>
                        <a:cs typeface="Segoe UI" panose="020B0502040204020203" pitchFamily="34" charset="0"/>
                      </a:endParaRPr>
                    </a:p>
                  </a:txBody>
                  <a:tcPr marL="50800" marR="50800" marT="50800" marB="50800">
                    <a:solidFill>
                      <a:srgbClr val="FFDDFB"/>
                    </a:solidFill>
                  </a:tcPr>
                </a:tc>
                <a:tc>
                  <a:txBody>
                    <a:bodyPr/>
                    <a:lstStyle/>
                    <a:p>
                      <a:pPr marL="0" marR="0" fontAlgn="t">
                        <a:spcBef>
                          <a:spcPts val="0"/>
                        </a:spcBef>
                        <a:spcAft>
                          <a:spcPts val="0"/>
                        </a:spcAft>
                      </a:pPr>
                      <a:r>
                        <a:rPr lang="en-US" sz="1100" dirty="0">
                          <a:effectLst/>
                          <a:latin typeface="Segoe UI" panose="020B0502040204020203" pitchFamily="34" charset="0"/>
                          <a:cs typeface="Segoe UI" panose="020B0502040204020203" pitchFamily="34" charset="0"/>
                        </a:rPr>
                        <a:t>AAA-31292</a:t>
                      </a:r>
                    </a:p>
                  </a:txBody>
                  <a:tcPr marL="50800" marR="50800" marT="50800" marB="50800">
                    <a:solidFill>
                      <a:srgbClr val="FFDDFB"/>
                    </a:solidFill>
                  </a:tcPr>
                </a:tc>
                <a:extLst>
                  <a:ext uri="{0D108BD9-81ED-4DB2-BD59-A6C34878D82A}">
                    <a16:rowId xmlns:a16="http://schemas.microsoft.com/office/drawing/2014/main" val="941976500"/>
                  </a:ext>
                </a:extLst>
              </a:tr>
              <a:tr h="365760">
                <a:tc>
                  <a:txBody>
                    <a:bodyPr/>
                    <a:lstStyle/>
                    <a:p>
                      <a:pPr marL="0" marR="0" fontAlgn="t">
                        <a:spcBef>
                          <a:spcPts val="0"/>
                        </a:spcBef>
                        <a:spcAft>
                          <a:spcPts val="0"/>
                        </a:spcAft>
                      </a:pPr>
                      <a:r>
                        <a:rPr lang="en-US" sz="1100" dirty="0">
                          <a:effectLst/>
                        </a:rPr>
                        <a:t>Task Device</a:t>
                      </a:r>
                      <a:endParaRPr lang="en-US" sz="1100" dirty="0">
                        <a:effectLst/>
                        <a:latin typeface="Segoe UI" panose="020B0502040204020203" pitchFamily="34" charset="0"/>
                      </a:endParaRPr>
                    </a:p>
                  </a:txBody>
                  <a:tcPr marL="50800" marR="50800" marT="50800" marB="50800">
                    <a:solidFill>
                      <a:srgbClr val="FFDDFB"/>
                    </a:solidFill>
                  </a:tcPr>
                </a:tc>
                <a:tc>
                  <a:txBody>
                    <a:bodyPr/>
                    <a:lstStyle/>
                    <a:p>
                      <a:pPr marL="0" marR="0" fontAlgn="t">
                        <a:spcBef>
                          <a:spcPts val="0"/>
                        </a:spcBef>
                        <a:spcAft>
                          <a:spcPts val="0"/>
                        </a:spcAft>
                      </a:pPr>
                      <a:r>
                        <a:rPr lang="en-US" sz="1100" dirty="0">
                          <a:effectLst/>
                        </a:rPr>
                        <a:t>Dynamics 365 for Operations Device</a:t>
                      </a:r>
                      <a:endParaRPr lang="en-US" sz="1100" dirty="0">
                        <a:effectLst/>
                        <a:latin typeface="Segoe UI" panose="020B0502040204020203" pitchFamily="34" charset="0"/>
                      </a:endParaRPr>
                    </a:p>
                  </a:txBody>
                  <a:tcPr marL="50800" marR="50800" marT="50800" marB="50800">
                    <a:solidFill>
                      <a:srgbClr val="FFDDFB"/>
                    </a:solidFill>
                  </a:tcPr>
                </a:tc>
                <a:tc>
                  <a:txBody>
                    <a:bodyPr/>
                    <a:lstStyle/>
                    <a:p>
                      <a:pPr marL="0" marR="0" fontAlgn="t">
                        <a:spcBef>
                          <a:spcPts val="0"/>
                        </a:spcBef>
                        <a:spcAft>
                          <a:spcPts val="0"/>
                        </a:spcAft>
                      </a:pPr>
                      <a:r>
                        <a:rPr lang="en-US" sz="1100" dirty="0">
                          <a:effectLst/>
                        </a:rPr>
                        <a:t>Dyn365 </a:t>
                      </a:r>
                      <a:r>
                        <a:rPr lang="en-US" sz="1100" dirty="0" err="1">
                          <a:effectLst/>
                        </a:rPr>
                        <a:t>frOps</a:t>
                      </a:r>
                      <a:r>
                        <a:rPr lang="en-US" sz="1100" dirty="0">
                          <a:effectLst/>
                        </a:rPr>
                        <a:t> </a:t>
                      </a:r>
                      <a:r>
                        <a:rPr lang="en-US" sz="1100" dirty="0" err="1">
                          <a:effectLst/>
                        </a:rPr>
                        <a:t>Addon</a:t>
                      </a:r>
                      <a:r>
                        <a:rPr lang="en-US" sz="1100" dirty="0">
                          <a:effectLst/>
                        </a:rPr>
                        <a:t> CSS</a:t>
                      </a:r>
                      <a:endParaRPr lang="en-US" sz="1100" dirty="0">
                        <a:effectLst/>
                        <a:latin typeface="Segoe UI" panose="020B0502040204020203" pitchFamily="34" charset="0"/>
                      </a:endParaRPr>
                    </a:p>
                  </a:txBody>
                  <a:tcPr marL="50800" marR="50800" marT="50800" marB="50800">
                    <a:solidFill>
                      <a:srgbClr val="FFDDFB"/>
                    </a:solidFill>
                  </a:tcPr>
                </a:tc>
                <a:tc>
                  <a:txBody>
                    <a:bodyPr/>
                    <a:lstStyle/>
                    <a:p>
                      <a:pPr marL="0" marR="0" fontAlgn="t">
                        <a:spcBef>
                          <a:spcPts val="0"/>
                        </a:spcBef>
                        <a:spcAft>
                          <a:spcPts val="0"/>
                        </a:spcAft>
                      </a:pPr>
                      <a:r>
                        <a:rPr lang="en-US" sz="1100" dirty="0">
                          <a:effectLst/>
                        </a:rPr>
                        <a:t>for Ops to AX Task </a:t>
                      </a:r>
                      <a:r>
                        <a:rPr lang="en-US" sz="1100" dirty="0" err="1">
                          <a:effectLst/>
                        </a:rPr>
                        <a:t>dvc</a:t>
                      </a:r>
                      <a:r>
                        <a:rPr lang="en-US" sz="1100" dirty="0">
                          <a:effectLst/>
                        </a:rPr>
                        <a:t> </a:t>
                      </a:r>
                      <a:r>
                        <a:rPr lang="en-US" sz="1100" dirty="0" err="1">
                          <a:effectLst/>
                        </a:rPr>
                        <a:t>qlfd</a:t>
                      </a:r>
                      <a:endParaRPr lang="en-US" sz="1100" dirty="0">
                        <a:effectLst/>
                      </a:endParaRPr>
                    </a:p>
                  </a:txBody>
                  <a:tcPr marL="50800" marR="50800" marT="50800" marB="50800">
                    <a:solidFill>
                      <a:srgbClr val="FFDDFB"/>
                    </a:solidFill>
                  </a:tcPr>
                </a:tc>
                <a:tc>
                  <a:txBody>
                    <a:bodyPr/>
                    <a:lstStyle/>
                    <a:p>
                      <a:pPr marL="0" marR="0" fontAlgn="t">
                        <a:spcBef>
                          <a:spcPts val="0"/>
                        </a:spcBef>
                        <a:spcAft>
                          <a:spcPts val="0"/>
                        </a:spcAft>
                      </a:pPr>
                      <a:r>
                        <a:rPr lang="en-US" sz="1100" dirty="0">
                          <a:effectLst/>
                          <a:latin typeface="Segoe UI" panose="020B0502040204020203" pitchFamily="34" charset="0"/>
                        </a:rPr>
                        <a:t>AAA-31284</a:t>
                      </a:r>
                    </a:p>
                  </a:txBody>
                  <a:tcPr marL="50800" marR="50800" marT="50800" marB="50800">
                    <a:solidFill>
                      <a:srgbClr val="FFDDFB"/>
                    </a:solidFill>
                  </a:tcPr>
                </a:tc>
                <a:extLst>
                  <a:ext uri="{0D108BD9-81ED-4DB2-BD59-A6C34878D82A}">
                    <a16:rowId xmlns:a16="http://schemas.microsoft.com/office/drawing/2014/main" val="4067456036"/>
                  </a:ext>
                </a:extLst>
              </a:tr>
            </a:tbl>
          </a:graphicData>
        </a:graphic>
      </p:graphicFrame>
    </p:spTree>
    <p:extLst>
      <p:ext uri="{BB962C8B-B14F-4D97-AF65-F5344CB8AC3E}">
        <p14:creationId xmlns:p14="http://schemas.microsoft.com/office/powerpoint/2010/main" val="4012038220"/>
      </p:ext>
    </p:extLst>
  </p:cSld>
  <p:clrMapOvr>
    <a:masterClrMapping/>
  </p:clrMapOvr>
  <p:transition>
    <p:fad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6330" y="357878"/>
            <a:ext cx="8379106" cy="806169"/>
          </a:xfrm>
        </p:spPr>
        <p:txBody>
          <a:bodyPr/>
          <a:lstStyle/>
          <a:p>
            <a:r>
              <a:rPr lang="en-US" sz="2000" dirty="0"/>
              <a:t>AX On-Premises Government Utilizing Cloud Add-on SKU in MPSA</a:t>
            </a:r>
            <a:br>
              <a:rPr lang="en-US" sz="2000" dirty="0"/>
            </a:br>
            <a:r>
              <a:rPr lang="en-US" sz="2000" dirty="0"/>
              <a:t>To Dynamics 365 On-Premises</a:t>
            </a:r>
          </a:p>
        </p:txBody>
      </p:sp>
      <p:graphicFrame>
        <p:nvGraphicFramePr>
          <p:cNvPr id="7" name="Table 6"/>
          <p:cNvGraphicFramePr>
            <a:graphicFrameLocks noGrp="1"/>
          </p:cNvGraphicFramePr>
          <p:nvPr>
            <p:extLst>
              <p:ext uri="{D42A27DB-BD31-4B8C-83A1-F6EECF244321}">
                <p14:modId xmlns:p14="http://schemas.microsoft.com/office/powerpoint/2010/main" val="1559606098"/>
              </p:ext>
            </p:extLst>
          </p:nvPr>
        </p:nvGraphicFramePr>
        <p:xfrm>
          <a:off x="965673" y="1644321"/>
          <a:ext cx="9092896" cy="1731648"/>
        </p:xfrm>
        <a:graphic>
          <a:graphicData uri="http://schemas.openxmlformats.org/drawingml/2006/table">
            <a:tbl>
              <a:tblPr firstRow="1" bandRow="1">
                <a:tableStyleId>{21E4AEA4-8DFA-4A89-87EB-49C32662AFE0}</a:tableStyleId>
              </a:tblPr>
              <a:tblGrid>
                <a:gridCol w="1737334">
                  <a:extLst>
                    <a:ext uri="{9D8B030D-6E8A-4147-A177-3AD203B41FA5}">
                      <a16:colId xmlns:a16="http://schemas.microsoft.com/office/drawing/2014/main" val="505210117"/>
                    </a:ext>
                  </a:extLst>
                </a:gridCol>
                <a:gridCol w="2318329">
                  <a:extLst>
                    <a:ext uri="{9D8B030D-6E8A-4147-A177-3AD203B41FA5}">
                      <a16:colId xmlns:a16="http://schemas.microsoft.com/office/drawing/2014/main" val="1886461923"/>
                    </a:ext>
                  </a:extLst>
                </a:gridCol>
                <a:gridCol w="1836833">
                  <a:extLst>
                    <a:ext uri="{9D8B030D-6E8A-4147-A177-3AD203B41FA5}">
                      <a16:colId xmlns:a16="http://schemas.microsoft.com/office/drawing/2014/main" val="4284112031"/>
                    </a:ext>
                  </a:extLst>
                </a:gridCol>
                <a:gridCol w="2194560">
                  <a:extLst>
                    <a:ext uri="{9D8B030D-6E8A-4147-A177-3AD203B41FA5}">
                      <a16:colId xmlns:a16="http://schemas.microsoft.com/office/drawing/2014/main" val="2070994110"/>
                    </a:ext>
                  </a:extLst>
                </a:gridCol>
                <a:gridCol w="1005840">
                  <a:extLst>
                    <a:ext uri="{9D8B030D-6E8A-4147-A177-3AD203B41FA5}">
                      <a16:colId xmlns:a16="http://schemas.microsoft.com/office/drawing/2014/main" val="3885801966"/>
                    </a:ext>
                  </a:extLst>
                </a:gridCol>
              </a:tblGrid>
              <a:tr h="492128">
                <a:tc>
                  <a:txBody>
                    <a:bodyPr/>
                    <a:lstStyle/>
                    <a:p>
                      <a:pPr marL="0" marR="0" fontAlgn="t">
                        <a:spcBef>
                          <a:spcPts val="0"/>
                        </a:spcBef>
                        <a:spcAft>
                          <a:spcPts val="0"/>
                        </a:spcAft>
                      </a:pPr>
                      <a:r>
                        <a:rPr lang="en-US" sz="1100" dirty="0">
                          <a:effectLst/>
                        </a:rPr>
                        <a:t>Existing User License</a:t>
                      </a:r>
                      <a:endParaRPr lang="en-US" sz="1100" dirty="0">
                        <a:effectLst/>
                        <a:latin typeface="Segoe UI Semibold" panose="020B0702040204020203" pitchFamily="34" charset="0"/>
                      </a:endParaRPr>
                    </a:p>
                  </a:txBody>
                  <a:tcPr marL="50800" marR="50800" marT="50800" marB="50800" anchor="ctr">
                    <a:solidFill>
                      <a:srgbClr val="FFDDFB"/>
                    </a:solidFill>
                  </a:tcPr>
                </a:tc>
                <a:tc>
                  <a:txBody>
                    <a:bodyPr/>
                    <a:lstStyle/>
                    <a:p>
                      <a:pPr marL="0" marR="0" fontAlgn="t">
                        <a:spcBef>
                          <a:spcPts val="0"/>
                        </a:spcBef>
                        <a:spcAft>
                          <a:spcPts val="0"/>
                        </a:spcAft>
                      </a:pPr>
                      <a:r>
                        <a:rPr lang="en-US" sz="1100" dirty="0">
                          <a:effectLst/>
                        </a:rPr>
                        <a:t>New User License</a:t>
                      </a:r>
                      <a:endParaRPr lang="en-US" sz="1100" dirty="0">
                        <a:effectLst/>
                        <a:latin typeface="Segoe UI Semibold" panose="020B0702040204020203" pitchFamily="34" charset="0"/>
                      </a:endParaRPr>
                    </a:p>
                  </a:txBody>
                  <a:tcPr marL="50800" marR="50800" marT="50800" marB="50800" anchor="ctr">
                    <a:solidFill>
                      <a:srgbClr val="FFDDFB"/>
                    </a:solidFill>
                  </a:tcPr>
                </a:tc>
                <a:tc>
                  <a:txBody>
                    <a:bodyPr/>
                    <a:lstStyle/>
                    <a:p>
                      <a:pPr marL="0" marR="0" fontAlgn="t">
                        <a:spcBef>
                          <a:spcPts val="0"/>
                        </a:spcBef>
                        <a:spcAft>
                          <a:spcPts val="0"/>
                        </a:spcAft>
                      </a:pPr>
                      <a:r>
                        <a:rPr lang="en-US" sz="1100" dirty="0">
                          <a:effectLst/>
                        </a:rPr>
                        <a:t>Part Short Name</a:t>
                      </a:r>
                      <a:endParaRPr lang="en-US" sz="1100" dirty="0">
                        <a:effectLst/>
                        <a:latin typeface="Segoe UI Semibold" panose="020B0702040204020203" pitchFamily="34" charset="0"/>
                      </a:endParaRPr>
                    </a:p>
                  </a:txBody>
                  <a:tcPr marL="50800" marR="50800" marT="50800" marB="50800" anchor="ctr">
                    <a:solidFill>
                      <a:srgbClr val="FFDDFB"/>
                    </a:solidFill>
                  </a:tcPr>
                </a:tc>
                <a:tc>
                  <a:txBody>
                    <a:bodyPr/>
                    <a:lstStyle/>
                    <a:p>
                      <a:pPr marL="0" marR="0" fontAlgn="t">
                        <a:spcBef>
                          <a:spcPts val="0"/>
                        </a:spcBef>
                        <a:spcAft>
                          <a:spcPts val="0"/>
                        </a:spcAft>
                      </a:pPr>
                      <a:r>
                        <a:rPr lang="en-US" sz="1100" dirty="0">
                          <a:effectLst/>
                        </a:rPr>
                        <a:t>Item Edition</a:t>
                      </a:r>
                      <a:endParaRPr lang="en-US" sz="1100" dirty="0">
                        <a:effectLst/>
                        <a:latin typeface="Segoe UI Semibold" panose="020B0702040204020203" pitchFamily="34" charset="0"/>
                      </a:endParaRPr>
                    </a:p>
                  </a:txBody>
                  <a:tcPr marL="50800" marR="50800" marT="50800" marB="50800" anchor="ctr">
                    <a:solidFill>
                      <a:srgbClr val="FFDDFB"/>
                    </a:solidFill>
                  </a:tcPr>
                </a:tc>
                <a:tc>
                  <a:txBody>
                    <a:bodyPr/>
                    <a:lstStyle/>
                    <a:p>
                      <a:pPr marL="0" marR="0" fontAlgn="t">
                        <a:spcBef>
                          <a:spcPts val="0"/>
                        </a:spcBef>
                        <a:spcAft>
                          <a:spcPts val="0"/>
                        </a:spcAft>
                      </a:pPr>
                      <a:r>
                        <a:rPr lang="en-US" sz="1100" dirty="0">
                          <a:effectLst/>
                          <a:latin typeface="Segoe UI Semibold" panose="020B0702040204020203" pitchFamily="34" charset="0"/>
                        </a:rPr>
                        <a:t>Item Number</a:t>
                      </a:r>
                    </a:p>
                  </a:txBody>
                  <a:tcPr marL="50800" marR="50800" marT="50800" marB="50800" anchor="ctr">
                    <a:solidFill>
                      <a:srgbClr val="FFDDFB"/>
                    </a:solidFill>
                  </a:tcPr>
                </a:tc>
                <a:extLst>
                  <a:ext uri="{0D108BD9-81ED-4DB2-BD59-A6C34878D82A}">
                    <a16:rowId xmlns:a16="http://schemas.microsoft.com/office/drawing/2014/main" val="1529148321"/>
                  </a:ext>
                </a:extLst>
              </a:tr>
              <a:tr h="365760">
                <a:tc>
                  <a:txBody>
                    <a:bodyPr/>
                    <a:lstStyle/>
                    <a:p>
                      <a:pPr marL="0" marR="0" fontAlgn="t">
                        <a:spcBef>
                          <a:spcPts val="0"/>
                        </a:spcBef>
                        <a:spcAft>
                          <a:spcPts val="0"/>
                        </a:spcAft>
                      </a:pPr>
                      <a:r>
                        <a:rPr lang="en-US" sz="1100" dirty="0">
                          <a:effectLst/>
                        </a:rPr>
                        <a:t>Enterprise or Functional User</a:t>
                      </a:r>
                      <a:endParaRPr lang="en-US" sz="1100" dirty="0">
                        <a:effectLst/>
                        <a:latin typeface="Segoe UI" panose="020B0502040204020203" pitchFamily="34" charset="0"/>
                      </a:endParaRPr>
                    </a:p>
                  </a:txBody>
                  <a:tcPr marL="50800" marR="50800" marT="50800" marB="50800">
                    <a:solidFill>
                      <a:srgbClr val="FFDDFB"/>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Dynamics 365 for Enterprise Plan 2</a:t>
                      </a:r>
                    </a:p>
                  </a:txBody>
                  <a:tcPr marL="50800" marR="50800" marT="50800" marB="50800">
                    <a:solidFill>
                      <a:srgbClr val="FFDDFB"/>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Dyn365 P2tAX </a:t>
                      </a:r>
                      <a:r>
                        <a:rPr lang="en-US" sz="1100" dirty="0" err="1">
                          <a:effectLst/>
                          <a:latin typeface="Segoe UI Semibold" panose="020B0702040204020203" pitchFamily="34" charset="0"/>
                          <a:cs typeface="Segoe UI Semibold" panose="020B0702040204020203" pitchFamily="34" charset="0"/>
                        </a:rPr>
                        <a:t>Addon</a:t>
                      </a:r>
                      <a:r>
                        <a:rPr lang="en-US" sz="1100" dirty="0">
                          <a:effectLst/>
                          <a:latin typeface="Segoe UI Semibold" panose="020B0702040204020203" pitchFamily="34" charset="0"/>
                          <a:cs typeface="Segoe UI Semibold" panose="020B0702040204020203" pitchFamily="34" charset="0"/>
                        </a:rPr>
                        <a:t> CSS</a:t>
                      </a:r>
                    </a:p>
                  </a:txBody>
                  <a:tcPr marL="50800" marR="50800" marT="50800" marB="50800">
                    <a:solidFill>
                      <a:srgbClr val="FFDDFB"/>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Plan 2 to AX Ent/</a:t>
                      </a:r>
                      <a:r>
                        <a:rPr lang="en-US" sz="1100" dirty="0" err="1">
                          <a:effectLst/>
                          <a:latin typeface="Segoe UI Semibold" panose="020B0702040204020203" pitchFamily="34" charset="0"/>
                          <a:cs typeface="Segoe UI Semibold" panose="020B0702040204020203" pitchFamily="34" charset="0"/>
                        </a:rPr>
                        <a:t>Funct</a:t>
                      </a:r>
                      <a:r>
                        <a:rPr lang="en-US" sz="1100" dirty="0">
                          <a:effectLst/>
                          <a:latin typeface="Segoe UI Semibold" panose="020B0702040204020203" pitchFamily="34" charset="0"/>
                          <a:cs typeface="Segoe UI Semibold" panose="020B0702040204020203" pitchFamily="34" charset="0"/>
                        </a:rPr>
                        <a:t> </a:t>
                      </a:r>
                      <a:r>
                        <a:rPr lang="en-US" sz="1100" dirty="0" err="1">
                          <a:effectLst/>
                          <a:latin typeface="Segoe UI Semibold" panose="020B0702040204020203" pitchFamily="34" charset="0"/>
                          <a:cs typeface="Segoe UI Semibold" panose="020B0702040204020203" pitchFamily="34" charset="0"/>
                        </a:rPr>
                        <a:t>qlfd</a:t>
                      </a:r>
                      <a:endParaRPr lang="en-US" sz="1100" dirty="0">
                        <a:effectLst/>
                        <a:latin typeface="Segoe UI Semibold" panose="020B0702040204020203" pitchFamily="34" charset="0"/>
                        <a:cs typeface="Segoe UI Semibold" panose="020B0702040204020203" pitchFamily="34" charset="0"/>
                      </a:endParaRPr>
                    </a:p>
                  </a:txBody>
                  <a:tcPr marL="50800" marR="50800" marT="50800" marB="50800">
                    <a:solidFill>
                      <a:srgbClr val="FFDDFB"/>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AAA-31081</a:t>
                      </a:r>
                    </a:p>
                  </a:txBody>
                  <a:tcPr marL="50800" marR="50800" marT="50800" marB="50800">
                    <a:solidFill>
                      <a:srgbClr val="FFDDFB"/>
                    </a:solidFill>
                  </a:tcPr>
                </a:tc>
                <a:extLst>
                  <a:ext uri="{0D108BD9-81ED-4DB2-BD59-A6C34878D82A}">
                    <a16:rowId xmlns:a16="http://schemas.microsoft.com/office/drawing/2014/main" val="466339008"/>
                  </a:ext>
                </a:extLst>
              </a:tr>
              <a:tr h="365760">
                <a:tc>
                  <a:txBody>
                    <a:bodyPr/>
                    <a:lstStyle/>
                    <a:p>
                      <a:pPr marL="0" marR="0" fontAlgn="t">
                        <a:spcBef>
                          <a:spcPts val="0"/>
                        </a:spcBef>
                        <a:spcAft>
                          <a:spcPts val="0"/>
                        </a:spcAft>
                      </a:pPr>
                      <a:r>
                        <a:rPr lang="en-US" sz="1100" dirty="0">
                          <a:effectLst/>
                        </a:rPr>
                        <a:t>Task or Self Serve User</a:t>
                      </a:r>
                      <a:endParaRPr lang="en-US" sz="1100" dirty="0">
                        <a:effectLst/>
                        <a:latin typeface="Segoe UI" panose="020B0502040204020203" pitchFamily="34" charset="0"/>
                      </a:endParaRPr>
                    </a:p>
                  </a:txBody>
                  <a:tcPr marL="50800" marR="50800" marT="50800" marB="50800">
                    <a:solidFill>
                      <a:srgbClr val="FFDDFB"/>
                    </a:solidFill>
                  </a:tcPr>
                </a:tc>
                <a:tc>
                  <a:txBody>
                    <a:bodyPr/>
                    <a:lstStyle/>
                    <a:p>
                      <a:pPr marL="0" marR="0" fontAlgn="t">
                        <a:spcBef>
                          <a:spcPts val="0"/>
                        </a:spcBef>
                        <a:spcAft>
                          <a:spcPts val="0"/>
                        </a:spcAft>
                      </a:pPr>
                      <a:r>
                        <a:rPr lang="en-US" sz="1100" dirty="0">
                          <a:effectLst/>
                          <a:latin typeface="Segoe UI" panose="020B0502040204020203" pitchFamily="34" charset="0"/>
                          <a:cs typeface="Segoe UI" panose="020B0502040204020203" pitchFamily="34" charset="0"/>
                        </a:rPr>
                        <a:t>Dynamics 365 for Team Members</a:t>
                      </a:r>
                    </a:p>
                  </a:txBody>
                  <a:tcPr marL="50800" marR="50800" marT="50800" marB="50800">
                    <a:solidFill>
                      <a:srgbClr val="FFDDFB"/>
                    </a:solidFill>
                  </a:tcPr>
                </a:tc>
                <a:tc>
                  <a:txBody>
                    <a:bodyPr/>
                    <a:lstStyle/>
                    <a:p>
                      <a:pPr marL="0" marR="0" fontAlgn="t">
                        <a:spcBef>
                          <a:spcPts val="0"/>
                        </a:spcBef>
                        <a:spcAft>
                          <a:spcPts val="0"/>
                        </a:spcAft>
                      </a:pPr>
                      <a:r>
                        <a:rPr lang="en-US" sz="1100" dirty="0">
                          <a:effectLst/>
                          <a:latin typeface="Segoe UI" panose="020B0502040204020203" pitchFamily="34" charset="0"/>
                          <a:cs typeface="Segoe UI" panose="020B0502040204020203" pitchFamily="34" charset="0"/>
                        </a:rPr>
                        <a:t>Dyn365 </a:t>
                      </a:r>
                      <a:r>
                        <a:rPr lang="en-US" sz="1100" dirty="0" err="1">
                          <a:effectLst/>
                          <a:latin typeface="Segoe UI" panose="020B0502040204020203" pitchFamily="34" charset="0"/>
                          <a:cs typeface="Segoe UI" panose="020B0502040204020203" pitchFamily="34" charset="0"/>
                        </a:rPr>
                        <a:t>TMtAX</a:t>
                      </a:r>
                      <a:r>
                        <a:rPr lang="en-US" sz="1100" dirty="0">
                          <a:effectLst/>
                          <a:latin typeface="Segoe UI" panose="020B0502040204020203" pitchFamily="34" charset="0"/>
                          <a:cs typeface="Segoe UI" panose="020B0502040204020203" pitchFamily="34" charset="0"/>
                        </a:rPr>
                        <a:t> </a:t>
                      </a:r>
                      <a:r>
                        <a:rPr lang="en-US" sz="1100" dirty="0" err="1">
                          <a:effectLst/>
                          <a:latin typeface="Segoe UI" panose="020B0502040204020203" pitchFamily="34" charset="0"/>
                          <a:cs typeface="Segoe UI" panose="020B0502040204020203" pitchFamily="34" charset="0"/>
                        </a:rPr>
                        <a:t>Addon</a:t>
                      </a:r>
                      <a:r>
                        <a:rPr lang="en-US" sz="1100" dirty="0">
                          <a:effectLst/>
                          <a:latin typeface="Segoe UI" panose="020B0502040204020203" pitchFamily="34" charset="0"/>
                          <a:cs typeface="Segoe UI" panose="020B0502040204020203" pitchFamily="34" charset="0"/>
                        </a:rPr>
                        <a:t> CSS</a:t>
                      </a:r>
                    </a:p>
                  </a:txBody>
                  <a:tcPr marL="50800" marR="50800" marT="50800" marB="50800">
                    <a:solidFill>
                      <a:srgbClr val="FFDDFB"/>
                    </a:solidFill>
                  </a:tcPr>
                </a:tc>
                <a:tc>
                  <a:txBody>
                    <a:bodyPr/>
                    <a:lstStyle/>
                    <a:p>
                      <a:pPr marL="0" marR="0" fontAlgn="t">
                        <a:spcBef>
                          <a:spcPts val="0"/>
                        </a:spcBef>
                        <a:spcAft>
                          <a:spcPts val="0"/>
                        </a:spcAft>
                      </a:pPr>
                      <a:r>
                        <a:rPr lang="en-US" sz="1100" dirty="0" err="1">
                          <a:effectLst/>
                          <a:latin typeface="Segoe UI" panose="020B0502040204020203" pitchFamily="34" charset="0"/>
                          <a:cs typeface="Segoe UI" panose="020B0502040204020203" pitchFamily="34" charset="0"/>
                        </a:rPr>
                        <a:t>TeamMbr</a:t>
                      </a:r>
                      <a:r>
                        <a:rPr lang="en-US" sz="1100" dirty="0">
                          <a:effectLst/>
                          <a:latin typeface="Segoe UI" panose="020B0502040204020203" pitchFamily="34" charset="0"/>
                          <a:cs typeface="Segoe UI" panose="020B0502040204020203" pitchFamily="34" charset="0"/>
                        </a:rPr>
                        <a:t> </a:t>
                      </a:r>
                      <a:r>
                        <a:rPr lang="en-US" sz="1100" dirty="0" err="1">
                          <a:effectLst/>
                          <a:latin typeface="Segoe UI" panose="020B0502040204020203" pitchFamily="34" charset="0"/>
                          <a:cs typeface="Segoe UI" panose="020B0502040204020203" pitchFamily="34" charset="0"/>
                        </a:rPr>
                        <a:t>toAX</a:t>
                      </a:r>
                      <a:r>
                        <a:rPr lang="en-US" sz="1100" dirty="0">
                          <a:effectLst/>
                          <a:latin typeface="Segoe UI" panose="020B0502040204020203" pitchFamily="34" charset="0"/>
                          <a:cs typeface="Segoe UI" panose="020B0502040204020203" pitchFamily="34" charset="0"/>
                        </a:rPr>
                        <a:t> Task/</a:t>
                      </a:r>
                      <a:r>
                        <a:rPr lang="en-US" sz="1100" dirty="0" err="1">
                          <a:effectLst/>
                          <a:latin typeface="Segoe UI" panose="020B0502040204020203" pitchFamily="34" charset="0"/>
                          <a:cs typeface="Segoe UI" panose="020B0502040204020203" pitchFamily="34" charset="0"/>
                        </a:rPr>
                        <a:t>SelfSrv</a:t>
                      </a:r>
                      <a:r>
                        <a:rPr lang="en-US" sz="1100" dirty="0">
                          <a:effectLst/>
                          <a:latin typeface="Segoe UI" panose="020B0502040204020203" pitchFamily="34" charset="0"/>
                          <a:cs typeface="Segoe UI" panose="020B0502040204020203" pitchFamily="34" charset="0"/>
                        </a:rPr>
                        <a:t> </a:t>
                      </a:r>
                      <a:r>
                        <a:rPr lang="en-US" sz="1100" dirty="0" err="1">
                          <a:effectLst/>
                          <a:latin typeface="Segoe UI" panose="020B0502040204020203" pitchFamily="34" charset="0"/>
                          <a:cs typeface="Segoe UI" panose="020B0502040204020203" pitchFamily="34" charset="0"/>
                        </a:rPr>
                        <a:t>qlfd</a:t>
                      </a:r>
                      <a:endParaRPr lang="en-US" sz="1100" dirty="0">
                        <a:effectLst/>
                        <a:latin typeface="Segoe UI" panose="020B0502040204020203" pitchFamily="34" charset="0"/>
                        <a:cs typeface="Segoe UI" panose="020B0502040204020203" pitchFamily="34" charset="0"/>
                      </a:endParaRPr>
                    </a:p>
                  </a:txBody>
                  <a:tcPr marL="50800" marR="50800" marT="50800" marB="50800">
                    <a:solidFill>
                      <a:srgbClr val="FFDDFB"/>
                    </a:solidFill>
                  </a:tcPr>
                </a:tc>
                <a:tc>
                  <a:txBody>
                    <a:bodyPr/>
                    <a:lstStyle/>
                    <a:p>
                      <a:pPr marL="0" marR="0" fontAlgn="t">
                        <a:spcBef>
                          <a:spcPts val="0"/>
                        </a:spcBef>
                        <a:spcAft>
                          <a:spcPts val="0"/>
                        </a:spcAft>
                      </a:pPr>
                      <a:r>
                        <a:rPr lang="en-US" sz="1100" dirty="0">
                          <a:effectLst/>
                          <a:latin typeface="Segoe UI" panose="020B0502040204020203" pitchFamily="34" charset="0"/>
                          <a:cs typeface="Segoe UI" panose="020B0502040204020203" pitchFamily="34" charset="0"/>
                        </a:rPr>
                        <a:t>AAA-31109</a:t>
                      </a:r>
                    </a:p>
                  </a:txBody>
                  <a:tcPr marL="50800" marR="50800" marT="50800" marB="50800">
                    <a:solidFill>
                      <a:srgbClr val="FFDDFB"/>
                    </a:solidFill>
                  </a:tcPr>
                </a:tc>
                <a:extLst>
                  <a:ext uri="{0D108BD9-81ED-4DB2-BD59-A6C34878D82A}">
                    <a16:rowId xmlns:a16="http://schemas.microsoft.com/office/drawing/2014/main" val="941976500"/>
                  </a:ext>
                </a:extLst>
              </a:tr>
              <a:tr h="365760">
                <a:tc>
                  <a:txBody>
                    <a:bodyPr/>
                    <a:lstStyle/>
                    <a:p>
                      <a:pPr marL="0" marR="0" fontAlgn="t">
                        <a:spcBef>
                          <a:spcPts val="0"/>
                        </a:spcBef>
                        <a:spcAft>
                          <a:spcPts val="0"/>
                        </a:spcAft>
                      </a:pPr>
                      <a:r>
                        <a:rPr lang="en-US" sz="1100" dirty="0">
                          <a:effectLst/>
                        </a:rPr>
                        <a:t>Task Device</a:t>
                      </a:r>
                      <a:endParaRPr lang="en-US" sz="1100" dirty="0">
                        <a:effectLst/>
                        <a:latin typeface="Segoe UI" panose="020B0502040204020203" pitchFamily="34" charset="0"/>
                      </a:endParaRPr>
                    </a:p>
                  </a:txBody>
                  <a:tcPr marL="50800" marR="50800" marT="50800" marB="50800">
                    <a:solidFill>
                      <a:srgbClr val="FFDDFB"/>
                    </a:solidFill>
                  </a:tcPr>
                </a:tc>
                <a:tc>
                  <a:txBody>
                    <a:bodyPr/>
                    <a:lstStyle/>
                    <a:p>
                      <a:pPr marL="0" marR="0" fontAlgn="t">
                        <a:spcBef>
                          <a:spcPts val="0"/>
                        </a:spcBef>
                        <a:spcAft>
                          <a:spcPts val="0"/>
                        </a:spcAft>
                      </a:pPr>
                      <a:r>
                        <a:rPr lang="en-US" sz="1100" dirty="0">
                          <a:effectLst/>
                        </a:rPr>
                        <a:t>Dynamics 365 for Operations Device</a:t>
                      </a:r>
                      <a:endParaRPr lang="en-US" sz="1100" dirty="0">
                        <a:effectLst/>
                        <a:latin typeface="Segoe UI" panose="020B0502040204020203" pitchFamily="34" charset="0"/>
                      </a:endParaRPr>
                    </a:p>
                  </a:txBody>
                  <a:tcPr marL="50800" marR="50800" marT="50800" marB="50800">
                    <a:solidFill>
                      <a:srgbClr val="FFDDFB"/>
                    </a:solidFill>
                  </a:tcPr>
                </a:tc>
                <a:tc>
                  <a:txBody>
                    <a:bodyPr/>
                    <a:lstStyle/>
                    <a:p>
                      <a:pPr marL="0" marR="0" fontAlgn="t">
                        <a:spcBef>
                          <a:spcPts val="0"/>
                        </a:spcBef>
                        <a:spcAft>
                          <a:spcPts val="0"/>
                        </a:spcAft>
                      </a:pPr>
                      <a:r>
                        <a:rPr lang="en-US" sz="1100" dirty="0">
                          <a:effectLst/>
                        </a:rPr>
                        <a:t>Dyn365 </a:t>
                      </a:r>
                      <a:r>
                        <a:rPr lang="en-US" sz="1100" dirty="0" err="1">
                          <a:effectLst/>
                        </a:rPr>
                        <a:t>frOps</a:t>
                      </a:r>
                      <a:r>
                        <a:rPr lang="en-US" sz="1100" dirty="0">
                          <a:effectLst/>
                        </a:rPr>
                        <a:t> </a:t>
                      </a:r>
                      <a:r>
                        <a:rPr lang="en-US" sz="1100" dirty="0" err="1">
                          <a:effectLst/>
                        </a:rPr>
                        <a:t>Addon</a:t>
                      </a:r>
                      <a:r>
                        <a:rPr lang="en-US" sz="1100" dirty="0">
                          <a:effectLst/>
                        </a:rPr>
                        <a:t> CSS</a:t>
                      </a:r>
                      <a:endParaRPr lang="en-US" sz="1100" dirty="0">
                        <a:effectLst/>
                        <a:latin typeface="Segoe UI" panose="020B0502040204020203" pitchFamily="34" charset="0"/>
                      </a:endParaRPr>
                    </a:p>
                  </a:txBody>
                  <a:tcPr marL="50800" marR="50800" marT="50800" marB="50800">
                    <a:solidFill>
                      <a:srgbClr val="FFDDFB"/>
                    </a:solidFill>
                  </a:tcPr>
                </a:tc>
                <a:tc>
                  <a:txBody>
                    <a:bodyPr/>
                    <a:lstStyle/>
                    <a:p>
                      <a:pPr marL="0" marR="0" fontAlgn="t">
                        <a:spcBef>
                          <a:spcPts val="0"/>
                        </a:spcBef>
                        <a:spcAft>
                          <a:spcPts val="0"/>
                        </a:spcAft>
                      </a:pPr>
                      <a:r>
                        <a:rPr lang="en-US" sz="1100" dirty="0">
                          <a:effectLst/>
                        </a:rPr>
                        <a:t>for Ops to AX Task </a:t>
                      </a:r>
                      <a:r>
                        <a:rPr lang="en-US" sz="1100" dirty="0" err="1">
                          <a:effectLst/>
                        </a:rPr>
                        <a:t>dvc</a:t>
                      </a:r>
                      <a:r>
                        <a:rPr lang="en-US" sz="1100" dirty="0">
                          <a:effectLst/>
                        </a:rPr>
                        <a:t> </a:t>
                      </a:r>
                      <a:r>
                        <a:rPr lang="en-US" sz="1100" dirty="0" err="1">
                          <a:effectLst/>
                        </a:rPr>
                        <a:t>qlfd</a:t>
                      </a:r>
                      <a:endParaRPr lang="en-US" sz="1100" dirty="0">
                        <a:effectLst/>
                      </a:endParaRPr>
                    </a:p>
                  </a:txBody>
                  <a:tcPr marL="50800" marR="50800" marT="50800" marB="50800">
                    <a:solidFill>
                      <a:srgbClr val="FFDDFB"/>
                    </a:solidFill>
                  </a:tcPr>
                </a:tc>
                <a:tc>
                  <a:txBody>
                    <a:bodyPr/>
                    <a:lstStyle/>
                    <a:p>
                      <a:pPr marL="0" marR="0" fontAlgn="t">
                        <a:spcBef>
                          <a:spcPts val="0"/>
                        </a:spcBef>
                        <a:spcAft>
                          <a:spcPts val="0"/>
                        </a:spcAft>
                      </a:pPr>
                      <a:r>
                        <a:rPr lang="en-US" sz="1100" dirty="0">
                          <a:effectLst/>
                          <a:latin typeface="Segoe UI" panose="020B0502040204020203" pitchFamily="34" charset="0"/>
                        </a:rPr>
                        <a:t>AAA-31053</a:t>
                      </a:r>
                    </a:p>
                  </a:txBody>
                  <a:tcPr marL="50800" marR="50800" marT="50800" marB="50800">
                    <a:solidFill>
                      <a:srgbClr val="FFDDFB"/>
                    </a:solidFill>
                  </a:tcPr>
                </a:tc>
                <a:extLst>
                  <a:ext uri="{0D108BD9-81ED-4DB2-BD59-A6C34878D82A}">
                    <a16:rowId xmlns:a16="http://schemas.microsoft.com/office/drawing/2014/main" val="4067456036"/>
                  </a:ext>
                </a:extLst>
              </a:tr>
            </a:tbl>
          </a:graphicData>
        </a:graphic>
      </p:graphicFrame>
    </p:spTree>
    <p:extLst>
      <p:ext uri="{BB962C8B-B14F-4D97-AF65-F5344CB8AC3E}">
        <p14:creationId xmlns:p14="http://schemas.microsoft.com/office/powerpoint/2010/main" val="3737982379"/>
      </p:ext>
    </p:extLst>
  </p:cSld>
  <p:clrMapOvr>
    <a:masterClrMapping/>
  </p:clrMapOvr>
  <p:transition>
    <p:fade/>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6330" y="357878"/>
            <a:ext cx="8379106" cy="806169"/>
          </a:xfrm>
        </p:spPr>
        <p:txBody>
          <a:bodyPr/>
          <a:lstStyle/>
          <a:p>
            <a:r>
              <a:rPr lang="en-US" sz="2000" dirty="0"/>
              <a:t>AX On-Premises Commercial/Corporate Utilizing From SA SKU in MPSA</a:t>
            </a:r>
            <a:br>
              <a:rPr lang="en-US" sz="2000" dirty="0"/>
            </a:br>
            <a:r>
              <a:rPr lang="en-US" sz="2000" dirty="0"/>
              <a:t>To Dynamics 365 On-Premises</a:t>
            </a:r>
          </a:p>
        </p:txBody>
      </p:sp>
      <p:graphicFrame>
        <p:nvGraphicFramePr>
          <p:cNvPr id="7" name="Table 6"/>
          <p:cNvGraphicFramePr>
            <a:graphicFrameLocks noGrp="1"/>
          </p:cNvGraphicFramePr>
          <p:nvPr>
            <p:extLst>
              <p:ext uri="{D42A27DB-BD31-4B8C-83A1-F6EECF244321}">
                <p14:modId xmlns:p14="http://schemas.microsoft.com/office/powerpoint/2010/main" val="6679354"/>
              </p:ext>
            </p:extLst>
          </p:nvPr>
        </p:nvGraphicFramePr>
        <p:xfrm>
          <a:off x="965673" y="1644321"/>
          <a:ext cx="9092896" cy="1731648"/>
        </p:xfrm>
        <a:graphic>
          <a:graphicData uri="http://schemas.openxmlformats.org/drawingml/2006/table">
            <a:tbl>
              <a:tblPr firstRow="1" bandRow="1">
                <a:tableStyleId>{21E4AEA4-8DFA-4A89-87EB-49C32662AFE0}</a:tableStyleId>
              </a:tblPr>
              <a:tblGrid>
                <a:gridCol w="1737334">
                  <a:extLst>
                    <a:ext uri="{9D8B030D-6E8A-4147-A177-3AD203B41FA5}">
                      <a16:colId xmlns:a16="http://schemas.microsoft.com/office/drawing/2014/main" val="505210117"/>
                    </a:ext>
                  </a:extLst>
                </a:gridCol>
                <a:gridCol w="2318329">
                  <a:extLst>
                    <a:ext uri="{9D8B030D-6E8A-4147-A177-3AD203B41FA5}">
                      <a16:colId xmlns:a16="http://schemas.microsoft.com/office/drawing/2014/main" val="1886461923"/>
                    </a:ext>
                  </a:extLst>
                </a:gridCol>
                <a:gridCol w="1836833">
                  <a:extLst>
                    <a:ext uri="{9D8B030D-6E8A-4147-A177-3AD203B41FA5}">
                      <a16:colId xmlns:a16="http://schemas.microsoft.com/office/drawing/2014/main" val="4284112031"/>
                    </a:ext>
                  </a:extLst>
                </a:gridCol>
                <a:gridCol w="2194560">
                  <a:extLst>
                    <a:ext uri="{9D8B030D-6E8A-4147-A177-3AD203B41FA5}">
                      <a16:colId xmlns:a16="http://schemas.microsoft.com/office/drawing/2014/main" val="2070994110"/>
                    </a:ext>
                  </a:extLst>
                </a:gridCol>
                <a:gridCol w="1005840">
                  <a:extLst>
                    <a:ext uri="{9D8B030D-6E8A-4147-A177-3AD203B41FA5}">
                      <a16:colId xmlns:a16="http://schemas.microsoft.com/office/drawing/2014/main" val="3885801966"/>
                    </a:ext>
                  </a:extLst>
                </a:gridCol>
              </a:tblGrid>
              <a:tr h="492128">
                <a:tc>
                  <a:txBody>
                    <a:bodyPr/>
                    <a:lstStyle/>
                    <a:p>
                      <a:pPr marL="0" marR="0" fontAlgn="t">
                        <a:spcBef>
                          <a:spcPts val="0"/>
                        </a:spcBef>
                        <a:spcAft>
                          <a:spcPts val="0"/>
                        </a:spcAft>
                      </a:pPr>
                      <a:r>
                        <a:rPr lang="en-US" sz="1100" dirty="0">
                          <a:effectLst/>
                        </a:rPr>
                        <a:t>Existing User License</a:t>
                      </a:r>
                      <a:endParaRPr lang="en-US" sz="1100" dirty="0">
                        <a:effectLst/>
                        <a:latin typeface="Segoe UI Semibold" panose="020B0702040204020203" pitchFamily="34" charset="0"/>
                      </a:endParaRPr>
                    </a:p>
                  </a:txBody>
                  <a:tcPr marL="50800" marR="50800" marT="50800" marB="50800" anchor="ctr">
                    <a:solidFill>
                      <a:srgbClr val="FFE89F"/>
                    </a:solidFill>
                  </a:tcPr>
                </a:tc>
                <a:tc>
                  <a:txBody>
                    <a:bodyPr/>
                    <a:lstStyle/>
                    <a:p>
                      <a:pPr marL="0" marR="0" fontAlgn="t">
                        <a:spcBef>
                          <a:spcPts val="0"/>
                        </a:spcBef>
                        <a:spcAft>
                          <a:spcPts val="0"/>
                        </a:spcAft>
                      </a:pPr>
                      <a:r>
                        <a:rPr lang="en-US" sz="1100" dirty="0">
                          <a:effectLst/>
                        </a:rPr>
                        <a:t>New User License</a:t>
                      </a:r>
                      <a:endParaRPr lang="en-US" sz="1100" dirty="0">
                        <a:effectLst/>
                        <a:latin typeface="Segoe UI Semibold" panose="020B0702040204020203" pitchFamily="34" charset="0"/>
                      </a:endParaRPr>
                    </a:p>
                  </a:txBody>
                  <a:tcPr marL="50800" marR="50800" marT="50800" marB="50800" anchor="ctr">
                    <a:solidFill>
                      <a:srgbClr val="FFE89F"/>
                    </a:solidFill>
                  </a:tcPr>
                </a:tc>
                <a:tc>
                  <a:txBody>
                    <a:bodyPr/>
                    <a:lstStyle/>
                    <a:p>
                      <a:pPr marL="0" marR="0" fontAlgn="t">
                        <a:spcBef>
                          <a:spcPts val="0"/>
                        </a:spcBef>
                        <a:spcAft>
                          <a:spcPts val="0"/>
                        </a:spcAft>
                      </a:pPr>
                      <a:r>
                        <a:rPr lang="en-US" sz="1100" dirty="0">
                          <a:effectLst/>
                        </a:rPr>
                        <a:t>Part Short Name</a:t>
                      </a:r>
                      <a:endParaRPr lang="en-US" sz="1100" dirty="0">
                        <a:effectLst/>
                        <a:latin typeface="Segoe UI Semibold" panose="020B0702040204020203" pitchFamily="34" charset="0"/>
                      </a:endParaRPr>
                    </a:p>
                  </a:txBody>
                  <a:tcPr marL="50800" marR="50800" marT="50800" marB="50800" anchor="ctr">
                    <a:solidFill>
                      <a:srgbClr val="FFE89F"/>
                    </a:solidFill>
                  </a:tcPr>
                </a:tc>
                <a:tc>
                  <a:txBody>
                    <a:bodyPr/>
                    <a:lstStyle/>
                    <a:p>
                      <a:pPr marL="0" marR="0" fontAlgn="t">
                        <a:spcBef>
                          <a:spcPts val="0"/>
                        </a:spcBef>
                        <a:spcAft>
                          <a:spcPts val="0"/>
                        </a:spcAft>
                      </a:pPr>
                      <a:r>
                        <a:rPr lang="en-US" sz="1100" dirty="0">
                          <a:effectLst/>
                        </a:rPr>
                        <a:t>Item Edition</a:t>
                      </a:r>
                      <a:endParaRPr lang="en-US" sz="1100" dirty="0">
                        <a:effectLst/>
                        <a:latin typeface="Segoe UI Semibold" panose="020B0702040204020203" pitchFamily="34" charset="0"/>
                      </a:endParaRPr>
                    </a:p>
                  </a:txBody>
                  <a:tcPr marL="50800" marR="50800" marT="50800" marB="50800" anchor="ctr">
                    <a:solidFill>
                      <a:srgbClr val="FFE89F"/>
                    </a:solidFill>
                  </a:tcPr>
                </a:tc>
                <a:tc>
                  <a:txBody>
                    <a:bodyPr/>
                    <a:lstStyle/>
                    <a:p>
                      <a:pPr marL="0" marR="0" fontAlgn="t">
                        <a:spcBef>
                          <a:spcPts val="0"/>
                        </a:spcBef>
                        <a:spcAft>
                          <a:spcPts val="0"/>
                        </a:spcAft>
                      </a:pPr>
                      <a:r>
                        <a:rPr lang="en-US" sz="1100" dirty="0">
                          <a:effectLst/>
                          <a:latin typeface="Segoe UI Semibold" panose="020B0702040204020203" pitchFamily="34" charset="0"/>
                        </a:rPr>
                        <a:t>Item Number</a:t>
                      </a:r>
                    </a:p>
                  </a:txBody>
                  <a:tcPr marL="50800" marR="50800" marT="50800" marB="50800" anchor="ctr">
                    <a:solidFill>
                      <a:srgbClr val="FFE89F"/>
                    </a:solidFill>
                  </a:tcPr>
                </a:tc>
                <a:extLst>
                  <a:ext uri="{0D108BD9-81ED-4DB2-BD59-A6C34878D82A}">
                    <a16:rowId xmlns:a16="http://schemas.microsoft.com/office/drawing/2014/main" val="1529148321"/>
                  </a:ext>
                </a:extLst>
              </a:tr>
              <a:tr h="365760">
                <a:tc>
                  <a:txBody>
                    <a:bodyPr/>
                    <a:lstStyle/>
                    <a:p>
                      <a:pPr marL="0" marR="0" fontAlgn="t">
                        <a:spcBef>
                          <a:spcPts val="0"/>
                        </a:spcBef>
                        <a:spcAft>
                          <a:spcPts val="0"/>
                        </a:spcAft>
                      </a:pPr>
                      <a:r>
                        <a:rPr lang="en-US" sz="1100" dirty="0">
                          <a:effectLst/>
                        </a:rPr>
                        <a:t>Enterprise or Functional User</a:t>
                      </a:r>
                      <a:endParaRPr lang="en-US" sz="1100" dirty="0">
                        <a:effectLst/>
                        <a:latin typeface="Segoe UI" panose="020B0502040204020203" pitchFamily="34" charset="0"/>
                      </a:endParaRPr>
                    </a:p>
                  </a:txBody>
                  <a:tcPr marL="50800" marR="50800" marT="50800" marB="50800">
                    <a:solidFill>
                      <a:srgbClr val="FFE89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Dynamics 365 for Enterprise Plan 2</a:t>
                      </a:r>
                    </a:p>
                  </a:txBody>
                  <a:tcPr marL="50800" marR="50800" marT="50800" marB="50800">
                    <a:solidFill>
                      <a:srgbClr val="FFE89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Dyn365 P2fSA User CSS</a:t>
                      </a:r>
                    </a:p>
                  </a:txBody>
                  <a:tcPr marL="50800" marR="50800" marT="50800" marB="50800">
                    <a:solidFill>
                      <a:srgbClr val="FFE89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Plan 2 </a:t>
                      </a:r>
                      <a:r>
                        <a:rPr lang="en-US" sz="1100" dirty="0" err="1">
                          <a:effectLst/>
                          <a:latin typeface="Segoe UI Semibold" panose="020B0702040204020203" pitchFamily="34" charset="0"/>
                          <a:cs typeface="Segoe UI Semibold" panose="020B0702040204020203" pitchFamily="34" charset="0"/>
                        </a:rPr>
                        <a:t>fmSA</a:t>
                      </a:r>
                      <a:r>
                        <a:rPr lang="en-US" sz="1100" dirty="0">
                          <a:effectLst/>
                          <a:latin typeface="Segoe UI Semibold" panose="020B0702040204020203" pitchFamily="34" charset="0"/>
                          <a:cs typeface="Segoe UI Semibold" panose="020B0702040204020203" pitchFamily="34" charset="0"/>
                        </a:rPr>
                        <a:t> </a:t>
                      </a:r>
                      <a:r>
                        <a:rPr lang="en-US" sz="1100" dirty="0" err="1">
                          <a:effectLst/>
                          <a:latin typeface="Segoe UI Semibold" panose="020B0702040204020203" pitchFamily="34" charset="0"/>
                          <a:cs typeface="Segoe UI Semibold" panose="020B0702040204020203" pitchFamily="34" charset="0"/>
                        </a:rPr>
                        <a:t>fmAXEnt</a:t>
                      </a:r>
                      <a:r>
                        <a:rPr lang="en-US" sz="1100" dirty="0">
                          <a:effectLst/>
                          <a:latin typeface="Segoe UI Semibold" panose="020B0702040204020203" pitchFamily="34" charset="0"/>
                          <a:cs typeface="Segoe UI Semibold" panose="020B0702040204020203" pitchFamily="34" charset="0"/>
                        </a:rPr>
                        <a:t>/</a:t>
                      </a:r>
                      <a:r>
                        <a:rPr lang="en-US" sz="1100" dirty="0" err="1">
                          <a:effectLst/>
                          <a:latin typeface="Segoe UI Semibold" panose="020B0702040204020203" pitchFamily="34" charset="0"/>
                          <a:cs typeface="Segoe UI Semibold" panose="020B0702040204020203" pitchFamily="34" charset="0"/>
                        </a:rPr>
                        <a:t>Funct</a:t>
                      </a:r>
                      <a:r>
                        <a:rPr lang="en-US" sz="1100" dirty="0">
                          <a:effectLst/>
                          <a:latin typeface="Segoe UI Semibold" panose="020B0702040204020203" pitchFamily="34" charset="0"/>
                          <a:cs typeface="Segoe UI Semibold" panose="020B0702040204020203" pitchFamily="34" charset="0"/>
                        </a:rPr>
                        <a:t> </a:t>
                      </a:r>
                      <a:r>
                        <a:rPr lang="en-US" sz="1100" dirty="0" err="1">
                          <a:effectLst/>
                          <a:latin typeface="Segoe UI Semibold" panose="020B0702040204020203" pitchFamily="34" charset="0"/>
                          <a:cs typeface="Segoe UI Semibold" panose="020B0702040204020203" pitchFamily="34" charset="0"/>
                        </a:rPr>
                        <a:t>qlfd</a:t>
                      </a:r>
                      <a:endParaRPr lang="en-US" sz="1100" dirty="0">
                        <a:effectLst/>
                        <a:latin typeface="Segoe UI Semibold" panose="020B0702040204020203" pitchFamily="34" charset="0"/>
                        <a:cs typeface="Segoe UI Semibold" panose="020B0702040204020203" pitchFamily="34" charset="0"/>
                      </a:endParaRPr>
                    </a:p>
                  </a:txBody>
                  <a:tcPr marL="50800" marR="50800" marT="50800" marB="50800">
                    <a:solidFill>
                      <a:srgbClr val="FFE89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AAA-31087</a:t>
                      </a:r>
                    </a:p>
                  </a:txBody>
                  <a:tcPr marL="50800" marR="50800" marT="50800" marB="50800">
                    <a:solidFill>
                      <a:srgbClr val="FFE89F"/>
                    </a:solidFill>
                  </a:tcPr>
                </a:tc>
                <a:extLst>
                  <a:ext uri="{0D108BD9-81ED-4DB2-BD59-A6C34878D82A}">
                    <a16:rowId xmlns:a16="http://schemas.microsoft.com/office/drawing/2014/main" val="466339008"/>
                  </a:ext>
                </a:extLst>
              </a:tr>
              <a:tr h="365760">
                <a:tc>
                  <a:txBody>
                    <a:bodyPr/>
                    <a:lstStyle/>
                    <a:p>
                      <a:pPr marL="0" marR="0" fontAlgn="t">
                        <a:spcBef>
                          <a:spcPts val="0"/>
                        </a:spcBef>
                        <a:spcAft>
                          <a:spcPts val="0"/>
                        </a:spcAft>
                      </a:pPr>
                      <a:r>
                        <a:rPr lang="en-US" sz="1100" dirty="0">
                          <a:effectLst/>
                        </a:rPr>
                        <a:t>Task or Self Serve User</a:t>
                      </a:r>
                      <a:endParaRPr lang="en-US" sz="1100" dirty="0">
                        <a:effectLst/>
                        <a:latin typeface="Segoe UI" panose="020B0502040204020203" pitchFamily="34" charset="0"/>
                      </a:endParaRPr>
                    </a:p>
                  </a:txBody>
                  <a:tcPr marL="50800" marR="50800" marT="50800" marB="50800">
                    <a:solidFill>
                      <a:srgbClr val="FFE89F"/>
                    </a:solidFill>
                  </a:tcPr>
                </a:tc>
                <a:tc>
                  <a:txBody>
                    <a:bodyPr/>
                    <a:lstStyle/>
                    <a:p>
                      <a:pPr marL="0" marR="0" fontAlgn="t">
                        <a:spcBef>
                          <a:spcPts val="0"/>
                        </a:spcBef>
                        <a:spcAft>
                          <a:spcPts val="0"/>
                        </a:spcAft>
                      </a:pPr>
                      <a:r>
                        <a:rPr lang="en-US" sz="1100" dirty="0">
                          <a:effectLst/>
                          <a:latin typeface="+mn-lt"/>
                          <a:cs typeface="Segoe UI Semibold" panose="020B0702040204020203" pitchFamily="34" charset="0"/>
                        </a:rPr>
                        <a:t>Dynamics 365 for Team Members</a:t>
                      </a:r>
                    </a:p>
                  </a:txBody>
                  <a:tcPr marL="50800" marR="50800" marT="50800" marB="50800">
                    <a:solidFill>
                      <a:srgbClr val="FFE89F"/>
                    </a:solidFill>
                  </a:tcPr>
                </a:tc>
                <a:tc>
                  <a:txBody>
                    <a:bodyPr/>
                    <a:lstStyle/>
                    <a:p>
                      <a:pPr marL="0" marR="0" fontAlgn="t">
                        <a:spcBef>
                          <a:spcPts val="0"/>
                        </a:spcBef>
                        <a:spcAft>
                          <a:spcPts val="0"/>
                        </a:spcAft>
                      </a:pPr>
                      <a:r>
                        <a:rPr lang="en-US" sz="1100" dirty="0">
                          <a:effectLst/>
                          <a:latin typeface="+mn-lt"/>
                          <a:cs typeface="Segoe UI Semibold" panose="020B0702040204020203" pitchFamily="34" charset="0"/>
                        </a:rPr>
                        <a:t>Dyn365 </a:t>
                      </a:r>
                      <a:r>
                        <a:rPr lang="en-US" sz="1100" dirty="0" err="1">
                          <a:effectLst/>
                          <a:latin typeface="+mn-lt"/>
                          <a:cs typeface="Segoe UI Semibold" panose="020B0702040204020203" pitchFamily="34" charset="0"/>
                        </a:rPr>
                        <a:t>TMfSA</a:t>
                      </a:r>
                      <a:r>
                        <a:rPr lang="en-US" sz="1100" dirty="0">
                          <a:effectLst/>
                          <a:latin typeface="+mn-lt"/>
                          <a:cs typeface="Segoe UI Semibold" panose="020B0702040204020203" pitchFamily="34" charset="0"/>
                        </a:rPr>
                        <a:t> Dev CSS</a:t>
                      </a:r>
                    </a:p>
                  </a:txBody>
                  <a:tcPr marL="50800" marR="50800" marT="50800" marB="50800">
                    <a:solidFill>
                      <a:srgbClr val="FFE89F"/>
                    </a:solidFill>
                  </a:tcPr>
                </a:tc>
                <a:tc>
                  <a:txBody>
                    <a:bodyPr/>
                    <a:lstStyle/>
                    <a:p>
                      <a:pPr marL="0" marR="0" fontAlgn="t">
                        <a:spcBef>
                          <a:spcPts val="0"/>
                        </a:spcBef>
                        <a:spcAft>
                          <a:spcPts val="0"/>
                        </a:spcAft>
                      </a:pPr>
                      <a:r>
                        <a:rPr lang="en-US" sz="1100" kern="1200" dirty="0" err="1">
                          <a:solidFill>
                            <a:schemeClr val="dk1"/>
                          </a:solidFill>
                          <a:effectLst/>
                          <a:latin typeface="+mn-lt"/>
                          <a:ea typeface="+mn-ea"/>
                          <a:cs typeface="+mn-cs"/>
                        </a:rPr>
                        <a:t>TeamMbr</a:t>
                      </a:r>
                      <a:r>
                        <a:rPr lang="en-US" sz="1100" kern="1200" dirty="0">
                          <a:solidFill>
                            <a:schemeClr val="dk1"/>
                          </a:solidFill>
                          <a:effectLst/>
                          <a:latin typeface="+mn-lt"/>
                          <a:ea typeface="+mn-ea"/>
                          <a:cs typeface="+mn-cs"/>
                        </a:rPr>
                        <a:t> </a:t>
                      </a:r>
                      <a:r>
                        <a:rPr lang="en-US" sz="1100" kern="1200" dirty="0" err="1">
                          <a:solidFill>
                            <a:schemeClr val="dk1"/>
                          </a:solidFill>
                          <a:effectLst/>
                          <a:latin typeface="+mn-lt"/>
                          <a:ea typeface="+mn-ea"/>
                          <a:cs typeface="+mn-cs"/>
                        </a:rPr>
                        <a:t>fmSAAX</a:t>
                      </a:r>
                      <a:r>
                        <a:rPr lang="en-US" sz="1100" kern="1200" dirty="0">
                          <a:solidFill>
                            <a:schemeClr val="dk1"/>
                          </a:solidFill>
                          <a:effectLst/>
                          <a:latin typeface="+mn-lt"/>
                          <a:ea typeface="+mn-ea"/>
                          <a:cs typeface="+mn-cs"/>
                        </a:rPr>
                        <a:t> Tsk/</a:t>
                      </a:r>
                      <a:r>
                        <a:rPr lang="en-US" sz="1100" kern="1200" dirty="0" err="1">
                          <a:solidFill>
                            <a:schemeClr val="dk1"/>
                          </a:solidFill>
                          <a:effectLst/>
                          <a:latin typeface="+mn-lt"/>
                          <a:ea typeface="+mn-ea"/>
                          <a:cs typeface="+mn-cs"/>
                        </a:rPr>
                        <a:t>SlfSrv</a:t>
                      </a:r>
                      <a:r>
                        <a:rPr lang="en-US" sz="1100" kern="1200" dirty="0">
                          <a:solidFill>
                            <a:schemeClr val="dk1"/>
                          </a:solidFill>
                          <a:effectLst/>
                          <a:latin typeface="+mn-lt"/>
                          <a:ea typeface="+mn-ea"/>
                          <a:cs typeface="+mn-cs"/>
                        </a:rPr>
                        <a:t> </a:t>
                      </a:r>
                      <a:r>
                        <a:rPr lang="en-US" sz="1100" kern="1200" dirty="0" err="1">
                          <a:solidFill>
                            <a:schemeClr val="dk1"/>
                          </a:solidFill>
                          <a:effectLst/>
                          <a:latin typeface="+mn-lt"/>
                          <a:ea typeface="+mn-ea"/>
                          <a:cs typeface="+mn-cs"/>
                        </a:rPr>
                        <a:t>qlfd</a:t>
                      </a:r>
                      <a:endParaRPr lang="en-US" sz="1100" dirty="0">
                        <a:effectLst/>
                        <a:latin typeface="+mn-lt"/>
                        <a:cs typeface="Segoe UI Semibold" panose="020B0702040204020203" pitchFamily="34" charset="0"/>
                      </a:endParaRPr>
                    </a:p>
                  </a:txBody>
                  <a:tcPr marL="50800" marR="50800" marT="50800" marB="50800">
                    <a:solidFill>
                      <a:srgbClr val="FFE89F"/>
                    </a:solidFill>
                  </a:tcPr>
                </a:tc>
                <a:tc>
                  <a:txBody>
                    <a:bodyPr/>
                    <a:lstStyle/>
                    <a:p>
                      <a:pPr marL="0" marR="0" fontAlgn="t">
                        <a:spcBef>
                          <a:spcPts val="0"/>
                        </a:spcBef>
                        <a:spcAft>
                          <a:spcPts val="0"/>
                        </a:spcAft>
                      </a:pPr>
                      <a:r>
                        <a:rPr lang="en-US" sz="1100" dirty="0">
                          <a:effectLst/>
                          <a:latin typeface="+mn-lt"/>
                          <a:cs typeface="Segoe UI Semibold" panose="020B0702040204020203" pitchFamily="34" charset="0"/>
                        </a:rPr>
                        <a:t>AAA-31113</a:t>
                      </a:r>
                    </a:p>
                  </a:txBody>
                  <a:tcPr marL="50800" marR="50800" marT="50800" marB="50800">
                    <a:solidFill>
                      <a:srgbClr val="FFE89F"/>
                    </a:solidFill>
                  </a:tcPr>
                </a:tc>
                <a:extLst>
                  <a:ext uri="{0D108BD9-81ED-4DB2-BD59-A6C34878D82A}">
                    <a16:rowId xmlns:a16="http://schemas.microsoft.com/office/drawing/2014/main" val="941976500"/>
                  </a:ext>
                </a:extLst>
              </a:tr>
              <a:tr h="365760">
                <a:tc>
                  <a:txBody>
                    <a:bodyPr/>
                    <a:lstStyle/>
                    <a:p>
                      <a:pPr marL="0" marR="0" fontAlgn="t">
                        <a:spcBef>
                          <a:spcPts val="0"/>
                        </a:spcBef>
                        <a:spcAft>
                          <a:spcPts val="0"/>
                        </a:spcAft>
                      </a:pPr>
                      <a:r>
                        <a:rPr lang="en-US" sz="1100" dirty="0">
                          <a:effectLst/>
                        </a:rPr>
                        <a:t>Task Device</a:t>
                      </a:r>
                      <a:endParaRPr lang="en-US" sz="1100" dirty="0">
                        <a:effectLst/>
                        <a:latin typeface="Segoe UI" panose="020B0502040204020203" pitchFamily="34" charset="0"/>
                      </a:endParaRPr>
                    </a:p>
                  </a:txBody>
                  <a:tcPr marL="50800" marR="50800" marT="50800" marB="50800">
                    <a:solidFill>
                      <a:srgbClr val="FFE89F"/>
                    </a:solidFill>
                  </a:tcPr>
                </a:tc>
                <a:tc>
                  <a:txBody>
                    <a:bodyPr/>
                    <a:lstStyle/>
                    <a:p>
                      <a:pPr marL="0" marR="0" fontAlgn="t">
                        <a:spcBef>
                          <a:spcPts val="0"/>
                        </a:spcBef>
                        <a:spcAft>
                          <a:spcPts val="0"/>
                        </a:spcAft>
                      </a:pPr>
                      <a:r>
                        <a:rPr lang="en-US" sz="1100" dirty="0">
                          <a:effectLst/>
                        </a:rPr>
                        <a:t>Dynamics 365 for Operations Device</a:t>
                      </a:r>
                      <a:endParaRPr lang="en-US" sz="1100" dirty="0">
                        <a:effectLst/>
                        <a:latin typeface="Segoe UI" panose="020B0502040204020203" pitchFamily="34" charset="0"/>
                      </a:endParaRPr>
                    </a:p>
                  </a:txBody>
                  <a:tcPr marL="50800" marR="50800" marT="50800" marB="50800">
                    <a:solidFill>
                      <a:srgbClr val="FFE89F"/>
                    </a:solidFill>
                  </a:tcPr>
                </a:tc>
                <a:tc>
                  <a:txBody>
                    <a:bodyPr/>
                    <a:lstStyle/>
                    <a:p>
                      <a:pPr marL="0" marR="0" fontAlgn="t">
                        <a:spcBef>
                          <a:spcPts val="0"/>
                        </a:spcBef>
                        <a:spcAft>
                          <a:spcPts val="0"/>
                        </a:spcAft>
                      </a:pPr>
                      <a:r>
                        <a:rPr lang="en-US" sz="1100" dirty="0">
                          <a:effectLst/>
                        </a:rPr>
                        <a:t>Dyn365 </a:t>
                      </a:r>
                      <a:r>
                        <a:rPr lang="en-US" sz="1100" dirty="0" err="1">
                          <a:effectLst/>
                        </a:rPr>
                        <a:t>frOps</a:t>
                      </a:r>
                      <a:r>
                        <a:rPr lang="en-US" sz="1100" dirty="0">
                          <a:effectLst/>
                        </a:rPr>
                        <a:t> User CSS</a:t>
                      </a:r>
                    </a:p>
                  </a:txBody>
                  <a:tcPr marL="50800" marR="50800" marT="50800" marB="50800">
                    <a:solidFill>
                      <a:srgbClr val="FFE89F"/>
                    </a:solidFill>
                  </a:tcPr>
                </a:tc>
                <a:tc>
                  <a:txBody>
                    <a:bodyPr/>
                    <a:lstStyle/>
                    <a:p>
                      <a:pPr marL="0" marR="0" fontAlgn="t">
                        <a:spcBef>
                          <a:spcPts val="0"/>
                        </a:spcBef>
                        <a:spcAft>
                          <a:spcPts val="0"/>
                        </a:spcAft>
                      </a:pPr>
                      <a:r>
                        <a:rPr lang="en-US" sz="1100" dirty="0">
                          <a:effectLst/>
                        </a:rPr>
                        <a:t>for Ops </a:t>
                      </a:r>
                      <a:r>
                        <a:rPr lang="en-US" sz="1100" dirty="0" err="1">
                          <a:effectLst/>
                        </a:rPr>
                        <a:t>fmSA</a:t>
                      </a:r>
                      <a:r>
                        <a:rPr lang="en-US" sz="1100" dirty="0">
                          <a:effectLst/>
                        </a:rPr>
                        <a:t> AX Task </a:t>
                      </a:r>
                      <a:r>
                        <a:rPr lang="en-US" sz="1100" dirty="0" err="1">
                          <a:effectLst/>
                        </a:rPr>
                        <a:t>dvcqlfd</a:t>
                      </a:r>
                      <a:endParaRPr lang="en-US" sz="1100" dirty="0">
                        <a:effectLst/>
                      </a:endParaRPr>
                    </a:p>
                  </a:txBody>
                  <a:tcPr marL="50800" marR="50800" marT="50800" marB="50800">
                    <a:solidFill>
                      <a:srgbClr val="FFE89F"/>
                    </a:solidFill>
                  </a:tcPr>
                </a:tc>
                <a:tc>
                  <a:txBody>
                    <a:bodyPr/>
                    <a:lstStyle/>
                    <a:p>
                      <a:pPr marL="0" marR="0" fontAlgn="t">
                        <a:spcBef>
                          <a:spcPts val="0"/>
                        </a:spcBef>
                        <a:spcAft>
                          <a:spcPts val="0"/>
                        </a:spcAft>
                      </a:pPr>
                      <a:r>
                        <a:rPr lang="en-US" sz="1100" dirty="0">
                          <a:effectLst/>
                          <a:latin typeface="Segoe UI" panose="020B0502040204020203" pitchFamily="34" charset="0"/>
                        </a:rPr>
                        <a:t>AAA-31059</a:t>
                      </a:r>
                    </a:p>
                  </a:txBody>
                  <a:tcPr marL="50800" marR="50800" marT="50800" marB="50800">
                    <a:solidFill>
                      <a:srgbClr val="FFE89F"/>
                    </a:solidFill>
                  </a:tcPr>
                </a:tc>
                <a:extLst>
                  <a:ext uri="{0D108BD9-81ED-4DB2-BD59-A6C34878D82A}">
                    <a16:rowId xmlns:a16="http://schemas.microsoft.com/office/drawing/2014/main" val="4067456036"/>
                  </a:ext>
                </a:extLst>
              </a:tr>
            </a:tbl>
          </a:graphicData>
        </a:graphic>
      </p:graphicFrame>
    </p:spTree>
    <p:extLst>
      <p:ext uri="{BB962C8B-B14F-4D97-AF65-F5344CB8AC3E}">
        <p14:creationId xmlns:p14="http://schemas.microsoft.com/office/powerpoint/2010/main" val="44085712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Upsell Opportunity</a:t>
            </a:r>
          </a:p>
        </p:txBody>
      </p:sp>
      <p:sp>
        <p:nvSpPr>
          <p:cNvPr id="3" name="TextBox 2"/>
          <p:cNvSpPr txBox="1"/>
          <p:nvPr/>
        </p:nvSpPr>
        <p:spPr>
          <a:xfrm>
            <a:off x="676049" y="1572768"/>
            <a:ext cx="11068141" cy="4696670"/>
          </a:xfrm>
          <a:prstGeom prst="rect">
            <a:avLst/>
          </a:prstGeom>
          <a:noFill/>
          <a:ln>
            <a:solidFill>
              <a:schemeClr val="tx1"/>
            </a:solidFill>
          </a:ln>
        </p:spPr>
        <p:txBody>
          <a:bodyPr wrap="square" lIns="182880" tIns="146304" rIns="182880" bIns="146304"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ysClr val="windowText" lastClr="000000"/>
                </a:solidFill>
                <a:effectLst/>
                <a:uLnTx/>
                <a:uFillTx/>
              </a:rPr>
              <a:t>Talk to your customer about transitioning to Dynamics 365 for Enterprise Plan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ysClr val="windowText" lastClr="000000"/>
                </a:solidFill>
                <a:effectLst/>
                <a:uLnTx/>
                <a:uFillTx/>
              </a:rPr>
              <a:t>The transition price allows for favorable transition to unlock features across Sales, Customer Service, Field Service and Project Service, including </a:t>
            </a:r>
            <a:r>
              <a:rPr kumimoji="0" lang="en-US" sz="2000" b="0" i="0" u="none" strike="noStrike" kern="0" cap="none" spc="0" normalizeH="0" baseline="0" noProof="0" dirty="0" err="1">
                <a:ln>
                  <a:noFill/>
                </a:ln>
                <a:solidFill>
                  <a:sysClr val="windowText" lastClr="000000"/>
                </a:solidFill>
                <a:effectLst/>
                <a:uLnTx/>
                <a:uFillTx/>
              </a:rPr>
              <a:t>PowerApps</a:t>
            </a:r>
            <a:r>
              <a:rPr kumimoji="0" lang="en-US" sz="2000" b="0" i="0" u="none" strike="noStrike" kern="0" cap="none" spc="0" normalizeH="0" baseline="0" noProof="0" dirty="0">
                <a:ln>
                  <a:noFill/>
                </a:ln>
                <a:solidFill>
                  <a:sysClr val="windowText" lastClr="000000"/>
                </a:solidFill>
                <a:effectLst/>
                <a:uLnTx/>
                <a:uFillTx/>
              </a:rPr>
              <a:t>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ysClr val="windowText" lastClr="000000"/>
                </a:solidFill>
                <a:effectLst/>
                <a:uLnTx/>
                <a:uFillTx/>
              </a:rPr>
              <a:t>Ask your customer questions to unlock the additional capabilities they can harness Dynamics 365 for:</a:t>
            </a:r>
          </a:p>
          <a:p>
            <a:pPr marL="800100" marR="0" lvl="1" indent="-342900" defTabSz="91440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0" cap="none" spc="0" normalizeH="0" baseline="0" noProof="0" dirty="0">
                <a:ln>
                  <a:noFill/>
                </a:ln>
                <a:solidFill>
                  <a:sysClr val="windowText" lastClr="000000"/>
                </a:solidFill>
                <a:effectLst/>
                <a:uLnTx/>
                <a:uFillTx/>
              </a:rPr>
              <a:t>What are you using for Sales Management?</a:t>
            </a:r>
          </a:p>
          <a:p>
            <a:pPr marL="800100" marR="0" lvl="1" indent="-342900" defTabSz="91440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0" cap="none" spc="0" normalizeH="0" baseline="0" noProof="0" dirty="0">
                <a:ln>
                  <a:noFill/>
                </a:ln>
                <a:solidFill>
                  <a:sysClr val="windowText" lastClr="000000"/>
                </a:solidFill>
                <a:effectLst/>
                <a:uLnTx/>
                <a:uFillTx/>
              </a:rPr>
              <a:t>What are you using for Project Service Automation</a:t>
            </a:r>
          </a:p>
          <a:p>
            <a:pPr marL="228600" marR="0" lvl="0" indent="-228600" defTabSz="914367" eaLnBrk="1" fontAlgn="auto" latinLnBrk="0" hangingPunct="1">
              <a:lnSpc>
                <a:spcPct val="90000"/>
              </a:lnSpc>
              <a:spcBef>
                <a:spcPct val="20000"/>
              </a:spcBef>
              <a:spcAft>
                <a:spcPts val="0"/>
              </a:spcAft>
              <a:buClrTx/>
              <a:buSzPct val="90000"/>
              <a:buFont typeface="Arial" panose="020B0604020202020204" pitchFamily="34" charset="0"/>
              <a:buChar char="•"/>
              <a:tabLst/>
              <a:defRPr/>
            </a:pPr>
            <a:r>
              <a:rPr kumimoji="0" lang="en-US" sz="2000" b="0" i="0" u="none" strike="noStrike" kern="0" cap="none" spc="0" normalizeH="0" baseline="0" noProof="0" dirty="0">
                <a:ln>
                  <a:noFill/>
                </a:ln>
                <a:solidFill>
                  <a:sysClr val="windowText" lastClr="000000"/>
                </a:solidFill>
                <a:effectLst/>
                <a:uLnTx/>
                <a:uFillTx/>
              </a:rPr>
              <a:t>Can you upsell the plans?</a:t>
            </a:r>
          </a:p>
          <a:p>
            <a:pPr marL="685800" marR="0" lvl="1" indent="-228600" defTabSz="914367" eaLnBrk="1" fontAlgn="auto" latinLnBrk="0" hangingPunct="1">
              <a:lnSpc>
                <a:spcPct val="90000"/>
              </a:lnSpc>
              <a:spcBef>
                <a:spcPct val="20000"/>
              </a:spcBef>
              <a:spcAft>
                <a:spcPts val="0"/>
              </a:spcAft>
              <a:buClrTx/>
              <a:buSzPct val="90000"/>
              <a:buFont typeface="Arial" panose="020B0604020202020204" pitchFamily="34" charset="0"/>
              <a:buChar char="•"/>
              <a:tabLst/>
              <a:defRPr/>
            </a:pPr>
            <a:r>
              <a:rPr kumimoji="0" lang="en-US" sz="2000" b="0" i="0" u="none" strike="noStrike" kern="0" cap="none" spc="0" normalizeH="0" baseline="0" noProof="0" dirty="0">
                <a:ln>
                  <a:noFill/>
                </a:ln>
                <a:solidFill>
                  <a:sysClr val="windowText" lastClr="000000"/>
                </a:solidFill>
                <a:effectLst/>
                <a:uLnTx/>
                <a:uFillTx/>
              </a:rPr>
              <a:t>Purchasing any App + </a:t>
            </a:r>
            <a:r>
              <a:rPr kumimoji="0" lang="en-US" sz="2000" b="0" i="0" u="none" strike="noStrike" kern="0" cap="none" spc="0" normalizeH="0" baseline="0" noProof="0" dirty="0" err="1">
                <a:ln>
                  <a:noFill/>
                </a:ln>
                <a:solidFill>
                  <a:sysClr val="windowText" lastClr="000000"/>
                </a:solidFill>
                <a:effectLst/>
                <a:uLnTx/>
                <a:uFillTx/>
              </a:rPr>
              <a:t>PowerApps</a:t>
            </a:r>
            <a:r>
              <a:rPr kumimoji="0" lang="en-US" sz="2000" b="0" i="0" u="none" strike="noStrike" kern="0" cap="none" spc="0" normalizeH="0" baseline="0" noProof="0" dirty="0">
                <a:ln>
                  <a:noFill/>
                </a:ln>
                <a:solidFill>
                  <a:sysClr val="windowText" lastClr="000000"/>
                </a:solidFill>
                <a:effectLst/>
                <a:uLnTx/>
                <a:uFillTx/>
              </a:rPr>
              <a:t>  </a:t>
            </a:r>
          </a:p>
          <a:p>
            <a:pPr marL="627321" marR="0" lvl="3" indent="-179388" defTabSz="914367" eaLnBrk="1" fontAlgn="auto" latinLnBrk="0" hangingPunct="1">
              <a:lnSpc>
                <a:spcPct val="90000"/>
              </a:lnSpc>
              <a:spcBef>
                <a:spcPct val="20000"/>
              </a:spcBef>
              <a:spcAft>
                <a:spcPts val="0"/>
              </a:spcAft>
              <a:buClrTx/>
              <a:buSzPct val="90000"/>
              <a:buFont typeface="Arial" panose="020B0604020202020204" pitchFamily="34" charset="0"/>
              <a:buChar char="•"/>
              <a:tabLst/>
              <a:defRPr/>
            </a:pPr>
            <a:r>
              <a:rPr kumimoji="0" lang="en-US" sz="2000" b="0" i="0" u="none" strike="noStrike" kern="0" cap="none" spc="0" normalizeH="0" baseline="0" noProof="0" dirty="0">
                <a:ln>
                  <a:noFill/>
                </a:ln>
                <a:solidFill>
                  <a:sysClr val="windowText" lastClr="000000"/>
                </a:solidFill>
                <a:effectLst/>
                <a:uLnTx/>
                <a:uFillTx/>
              </a:rPr>
              <a:t>Do CRM users need AX access and can move to Plan 2? </a:t>
            </a:r>
          </a:p>
          <a:p>
            <a:pPr marL="627321" marR="0" lvl="3" indent="-179388" defTabSz="914367" eaLnBrk="1" fontAlgn="auto" latinLnBrk="0" hangingPunct="1">
              <a:lnSpc>
                <a:spcPct val="90000"/>
              </a:lnSpc>
              <a:spcBef>
                <a:spcPct val="20000"/>
              </a:spcBef>
              <a:spcAft>
                <a:spcPts val="0"/>
              </a:spcAft>
              <a:buClrTx/>
              <a:buSzPct val="90000"/>
              <a:buFont typeface="Arial" panose="020B0604020202020204" pitchFamily="34" charset="0"/>
              <a:buChar char="•"/>
              <a:tabLst/>
              <a:defRPr/>
            </a:pPr>
            <a:r>
              <a:rPr kumimoji="0" lang="en-US" sz="2000" b="0" i="0" u="none" strike="noStrike" kern="0" cap="none" spc="0" normalizeH="0" baseline="0" noProof="0" dirty="0">
                <a:ln>
                  <a:noFill/>
                </a:ln>
                <a:solidFill>
                  <a:sysClr val="windowText" lastClr="000000"/>
                </a:solidFill>
                <a:effectLst/>
                <a:uLnTx/>
                <a:uFillTx/>
              </a:rPr>
              <a:t>Do any other departments need a LOB solution?</a:t>
            </a:r>
          </a:p>
          <a:p>
            <a:pPr marL="179128" marR="0" lvl="1" indent="-17938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ysClr val="windowText" lastClr="000000"/>
                </a:solidFill>
                <a:effectLst/>
                <a:uLnTx/>
                <a:uFillTx/>
              </a:rPr>
              <a:t>Can you add more Team Members Users to qualify for tiered pricing?</a:t>
            </a:r>
          </a:p>
          <a:p>
            <a:pPr marL="800100" marR="0" lvl="1" indent="-342900" defTabSz="914400" eaLnBrk="1" fontAlgn="auto" latinLnBrk="0" hangingPunct="1">
              <a:lnSpc>
                <a:spcPct val="100000"/>
              </a:lnSpc>
              <a:spcBef>
                <a:spcPts val="0"/>
              </a:spcBef>
              <a:spcAft>
                <a:spcPts val="0"/>
              </a:spcAft>
              <a:buClrTx/>
              <a:buSzTx/>
              <a:buFontTx/>
              <a:buAutoNum type="arabicPeriod"/>
              <a:tabLst/>
              <a:defRPr/>
            </a:pPr>
            <a:endParaRPr kumimoji="0" lang="en-US" sz="2000" b="0" i="0" u="none" strike="noStrike" kern="0" cap="none" spc="0" normalizeH="0" baseline="0" noProof="0" dirty="0">
              <a:ln>
                <a:noFill/>
              </a:ln>
              <a:solidFill>
                <a:sysClr val="windowText" lastClr="000000"/>
              </a:solidFill>
              <a:effectLst/>
              <a:uLnTx/>
              <a:uFillTx/>
            </a:endParaRPr>
          </a:p>
          <a:p>
            <a:pPr marL="342900" marR="0" lvl="0" indent="-34290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0" cap="none" spc="0" normalizeH="0" baseline="0" noProof="0" dirty="0" err="1">
              <a:ln>
                <a:noFill/>
              </a:ln>
              <a:gradFill>
                <a:gsLst>
                  <a:gs pos="2917">
                    <a:schemeClr val="tx1"/>
                  </a:gs>
                  <a:gs pos="30000">
                    <a:schemeClr val="tx1"/>
                  </a:gs>
                </a:gsLst>
                <a:lin ang="5400000" scaled="0"/>
              </a:gradFill>
              <a:effectLst/>
              <a:uLnTx/>
              <a:uFillTx/>
            </a:endParaRPr>
          </a:p>
        </p:txBody>
      </p:sp>
    </p:spTree>
    <p:extLst>
      <p:ext uri="{BB962C8B-B14F-4D97-AF65-F5344CB8AC3E}">
        <p14:creationId xmlns:p14="http://schemas.microsoft.com/office/powerpoint/2010/main" val="1922948009"/>
      </p:ext>
    </p:extLst>
  </p:cSld>
  <p:clrMapOvr>
    <a:masterClrMapping/>
  </p:clrMapOvr>
  <p:transition>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6330" y="357878"/>
            <a:ext cx="8379106" cy="806169"/>
          </a:xfrm>
        </p:spPr>
        <p:txBody>
          <a:bodyPr/>
          <a:lstStyle/>
          <a:p>
            <a:r>
              <a:rPr lang="en-US" sz="2000" dirty="0"/>
              <a:t>AX On-Premises Academic Utilizing From SA-on SKU in MPSA</a:t>
            </a:r>
            <a:br>
              <a:rPr lang="en-US" sz="2000" dirty="0"/>
            </a:br>
            <a:r>
              <a:rPr lang="en-US" sz="2000" dirty="0"/>
              <a:t>To Dynamics 365 On-Premises</a:t>
            </a:r>
          </a:p>
        </p:txBody>
      </p:sp>
      <p:graphicFrame>
        <p:nvGraphicFramePr>
          <p:cNvPr id="7" name="Table 6"/>
          <p:cNvGraphicFramePr>
            <a:graphicFrameLocks noGrp="1"/>
          </p:cNvGraphicFramePr>
          <p:nvPr>
            <p:extLst>
              <p:ext uri="{D42A27DB-BD31-4B8C-83A1-F6EECF244321}">
                <p14:modId xmlns:p14="http://schemas.microsoft.com/office/powerpoint/2010/main" val="3352085757"/>
              </p:ext>
            </p:extLst>
          </p:nvPr>
        </p:nvGraphicFramePr>
        <p:xfrm>
          <a:off x="965673" y="1644321"/>
          <a:ext cx="9092896" cy="1740193"/>
        </p:xfrm>
        <a:graphic>
          <a:graphicData uri="http://schemas.openxmlformats.org/drawingml/2006/table">
            <a:tbl>
              <a:tblPr firstRow="1" bandRow="1">
                <a:tableStyleId>{21E4AEA4-8DFA-4A89-87EB-49C32662AFE0}</a:tableStyleId>
              </a:tblPr>
              <a:tblGrid>
                <a:gridCol w="1737334">
                  <a:extLst>
                    <a:ext uri="{9D8B030D-6E8A-4147-A177-3AD203B41FA5}">
                      <a16:colId xmlns:a16="http://schemas.microsoft.com/office/drawing/2014/main" val="505210117"/>
                    </a:ext>
                  </a:extLst>
                </a:gridCol>
                <a:gridCol w="2318329">
                  <a:extLst>
                    <a:ext uri="{9D8B030D-6E8A-4147-A177-3AD203B41FA5}">
                      <a16:colId xmlns:a16="http://schemas.microsoft.com/office/drawing/2014/main" val="1886461923"/>
                    </a:ext>
                  </a:extLst>
                </a:gridCol>
                <a:gridCol w="1836833">
                  <a:extLst>
                    <a:ext uri="{9D8B030D-6E8A-4147-A177-3AD203B41FA5}">
                      <a16:colId xmlns:a16="http://schemas.microsoft.com/office/drawing/2014/main" val="4284112031"/>
                    </a:ext>
                  </a:extLst>
                </a:gridCol>
                <a:gridCol w="2194560">
                  <a:extLst>
                    <a:ext uri="{9D8B030D-6E8A-4147-A177-3AD203B41FA5}">
                      <a16:colId xmlns:a16="http://schemas.microsoft.com/office/drawing/2014/main" val="2070994110"/>
                    </a:ext>
                  </a:extLst>
                </a:gridCol>
                <a:gridCol w="1005840">
                  <a:extLst>
                    <a:ext uri="{9D8B030D-6E8A-4147-A177-3AD203B41FA5}">
                      <a16:colId xmlns:a16="http://schemas.microsoft.com/office/drawing/2014/main" val="3885801966"/>
                    </a:ext>
                  </a:extLst>
                </a:gridCol>
              </a:tblGrid>
              <a:tr h="500673">
                <a:tc>
                  <a:txBody>
                    <a:bodyPr/>
                    <a:lstStyle/>
                    <a:p>
                      <a:pPr marL="0" marR="0" fontAlgn="t">
                        <a:spcBef>
                          <a:spcPts val="0"/>
                        </a:spcBef>
                        <a:spcAft>
                          <a:spcPts val="0"/>
                        </a:spcAft>
                      </a:pPr>
                      <a:r>
                        <a:rPr lang="en-US" sz="1100" b="1" kern="1200" dirty="0">
                          <a:solidFill>
                            <a:schemeClr val="lt1"/>
                          </a:solidFill>
                          <a:effectLst/>
                          <a:latin typeface="+mn-lt"/>
                          <a:ea typeface="+mn-ea"/>
                          <a:cs typeface="+mn-cs"/>
                        </a:rPr>
                        <a:t>Existing</a:t>
                      </a:r>
                      <a:r>
                        <a:rPr lang="en-US" sz="1100" dirty="0">
                          <a:effectLst/>
                        </a:rPr>
                        <a:t> User License</a:t>
                      </a:r>
                      <a:endParaRPr lang="en-US" sz="1100" dirty="0">
                        <a:effectLst/>
                        <a:latin typeface="Segoe UI Semibold" panose="020B0702040204020203" pitchFamily="34" charset="0"/>
                      </a:endParaRPr>
                    </a:p>
                  </a:txBody>
                  <a:tcPr marL="50800" marR="50800" marT="50800" marB="50800" anchor="ctr">
                    <a:solidFill>
                      <a:srgbClr val="FFE89F"/>
                    </a:solidFill>
                  </a:tcPr>
                </a:tc>
                <a:tc>
                  <a:txBody>
                    <a:bodyPr/>
                    <a:lstStyle/>
                    <a:p>
                      <a:pPr marL="0" marR="0" fontAlgn="t">
                        <a:spcBef>
                          <a:spcPts val="0"/>
                        </a:spcBef>
                        <a:spcAft>
                          <a:spcPts val="0"/>
                        </a:spcAft>
                      </a:pPr>
                      <a:r>
                        <a:rPr lang="en-US" sz="1100" dirty="0">
                          <a:effectLst/>
                        </a:rPr>
                        <a:t>New User License</a:t>
                      </a:r>
                      <a:endParaRPr lang="en-US" sz="1100" dirty="0">
                        <a:effectLst/>
                        <a:latin typeface="Segoe UI Semibold" panose="020B0702040204020203" pitchFamily="34" charset="0"/>
                      </a:endParaRPr>
                    </a:p>
                  </a:txBody>
                  <a:tcPr marL="50800" marR="50800" marT="50800" marB="50800" anchor="ctr">
                    <a:solidFill>
                      <a:srgbClr val="FFE89F"/>
                    </a:solidFill>
                  </a:tcPr>
                </a:tc>
                <a:tc>
                  <a:txBody>
                    <a:bodyPr/>
                    <a:lstStyle/>
                    <a:p>
                      <a:pPr marL="0" marR="0" fontAlgn="t">
                        <a:spcBef>
                          <a:spcPts val="0"/>
                        </a:spcBef>
                        <a:spcAft>
                          <a:spcPts val="0"/>
                        </a:spcAft>
                      </a:pPr>
                      <a:r>
                        <a:rPr lang="en-US" sz="1100" dirty="0">
                          <a:effectLst/>
                        </a:rPr>
                        <a:t>Part Short Name</a:t>
                      </a:r>
                      <a:endParaRPr lang="en-US" sz="1100" dirty="0">
                        <a:effectLst/>
                        <a:latin typeface="Segoe UI Semibold" panose="020B0702040204020203" pitchFamily="34" charset="0"/>
                      </a:endParaRPr>
                    </a:p>
                  </a:txBody>
                  <a:tcPr marL="50800" marR="50800" marT="50800" marB="50800" anchor="ctr">
                    <a:solidFill>
                      <a:srgbClr val="FFE89F"/>
                    </a:solidFill>
                  </a:tcPr>
                </a:tc>
                <a:tc>
                  <a:txBody>
                    <a:bodyPr/>
                    <a:lstStyle/>
                    <a:p>
                      <a:pPr marL="0" marR="0" fontAlgn="t">
                        <a:spcBef>
                          <a:spcPts val="0"/>
                        </a:spcBef>
                        <a:spcAft>
                          <a:spcPts val="0"/>
                        </a:spcAft>
                      </a:pPr>
                      <a:r>
                        <a:rPr lang="en-US" sz="1100" dirty="0">
                          <a:effectLst/>
                        </a:rPr>
                        <a:t>Item Edition</a:t>
                      </a:r>
                      <a:endParaRPr lang="en-US" sz="1100" dirty="0">
                        <a:effectLst/>
                        <a:latin typeface="Segoe UI Semibold" panose="020B0702040204020203" pitchFamily="34" charset="0"/>
                      </a:endParaRPr>
                    </a:p>
                  </a:txBody>
                  <a:tcPr marL="50800" marR="50800" marT="50800" marB="50800" anchor="ctr">
                    <a:solidFill>
                      <a:srgbClr val="FFE89F"/>
                    </a:solidFill>
                  </a:tcPr>
                </a:tc>
                <a:tc>
                  <a:txBody>
                    <a:bodyPr/>
                    <a:lstStyle/>
                    <a:p>
                      <a:pPr marL="0" marR="0" fontAlgn="t">
                        <a:spcBef>
                          <a:spcPts val="0"/>
                        </a:spcBef>
                        <a:spcAft>
                          <a:spcPts val="0"/>
                        </a:spcAft>
                      </a:pPr>
                      <a:r>
                        <a:rPr lang="en-US" sz="1100" dirty="0">
                          <a:effectLst/>
                          <a:latin typeface="Segoe UI Semibold" panose="020B0702040204020203" pitchFamily="34" charset="0"/>
                        </a:rPr>
                        <a:t>Item Number</a:t>
                      </a:r>
                    </a:p>
                  </a:txBody>
                  <a:tcPr marL="50800" marR="50800" marT="50800" marB="50800" anchor="ctr">
                    <a:solidFill>
                      <a:srgbClr val="FFE89F"/>
                    </a:solidFill>
                  </a:tcPr>
                </a:tc>
                <a:extLst>
                  <a:ext uri="{0D108BD9-81ED-4DB2-BD59-A6C34878D82A}">
                    <a16:rowId xmlns:a16="http://schemas.microsoft.com/office/drawing/2014/main" val="1529148321"/>
                  </a:ext>
                </a:extLst>
              </a:tr>
              <a:tr h="365760">
                <a:tc>
                  <a:txBody>
                    <a:bodyPr/>
                    <a:lstStyle/>
                    <a:p>
                      <a:pPr marL="0" marR="0" fontAlgn="t">
                        <a:spcBef>
                          <a:spcPts val="0"/>
                        </a:spcBef>
                        <a:spcAft>
                          <a:spcPts val="0"/>
                        </a:spcAft>
                      </a:pPr>
                      <a:r>
                        <a:rPr lang="en-US" sz="1100" dirty="0">
                          <a:effectLst/>
                        </a:rPr>
                        <a:t>Enterprise or Functional User</a:t>
                      </a:r>
                      <a:endParaRPr lang="en-US" sz="1100" dirty="0">
                        <a:effectLst/>
                        <a:latin typeface="Segoe UI" panose="020B0502040204020203" pitchFamily="34" charset="0"/>
                      </a:endParaRPr>
                    </a:p>
                  </a:txBody>
                  <a:tcPr marL="50800" marR="50800" marT="50800" marB="50800">
                    <a:solidFill>
                      <a:srgbClr val="FFE89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Dynamics 365 for Enterprise Plan 2</a:t>
                      </a:r>
                    </a:p>
                  </a:txBody>
                  <a:tcPr marL="50800" marR="50800" marT="50800" marB="50800">
                    <a:solidFill>
                      <a:srgbClr val="FFE89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Dyn365 P2fSA User CSS</a:t>
                      </a:r>
                    </a:p>
                  </a:txBody>
                  <a:tcPr marL="50800" marR="50800" marT="50800" marB="50800">
                    <a:solidFill>
                      <a:srgbClr val="FFE89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Plan 2 </a:t>
                      </a:r>
                      <a:r>
                        <a:rPr lang="en-US" sz="1100" dirty="0" err="1">
                          <a:effectLst/>
                          <a:latin typeface="Segoe UI Semibold" panose="020B0702040204020203" pitchFamily="34" charset="0"/>
                          <a:cs typeface="Segoe UI Semibold" panose="020B0702040204020203" pitchFamily="34" charset="0"/>
                        </a:rPr>
                        <a:t>fmSA</a:t>
                      </a:r>
                      <a:r>
                        <a:rPr lang="en-US" sz="1100" dirty="0">
                          <a:effectLst/>
                          <a:latin typeface="Segoe UI Semibold" panose="020B0702040204020203" pitchFamily="34" charset="0"/>
                          <a:cs typeface="Segoe UI Semibold" panose="020B0702040204020203" pitchFamily="34" charset="0"/>
                        </a:rPr>
                        <a:t> </a:t>
                      </a:r>
                      <a:r>
                        <a:rPr lang="en-US" sz="1100" dirty="0" err="1">
                          <a:effectLst/>
                          <a:latin typeface="Segoe UI Semibold" panose="020B0702040204020203" pitchFamily="34" charset="0"/>
                          <a:cs typeface="Segoe UI Semibold" panose="020B0702040204020203" pitchFamily="34" charset="0"/>
                        </a:rPr>
                        <a:t>fmAXEnt</a:t>
                      </a:r>
                      <a:r>
                        <a:rPr lang="en-US" sz="1100" dirty="0">
                          <a:effectLst/>
                          <a:latin typeface="Segoe UI Semibold" panose="020B0702040204020203" pitchFamily="34" charset="0"/>
                          <a:cs typeface="Segoe UI Semibold" panose="020B0702040204020203" pitchFamily="34" charset="0"/>
                        </a:rPr>
                        <a:t>/</a:t>
                      </a:r>
                      <a:r>
                        <a:rPr lang="en-US" sz="1100" dirty="0" err="1">
                          <a:effectLst/>
                          <a:latin typeface="Segoe UI Semibold" panose="020B0702040204020203" pitchFamily="34" charset="0"/>
                          <a:cs typeface="Segoe UI Semibold" panose="020B0702040204020203" pitchFamily="34" charset="0"/>
                        </a:rPr>
                        <a:t>Funct</a:t>
                      </a:r>
                      <a:r>
                        <a:rPr lang="en-US" sz="1100" dirty="0">
                          <a:effectLst/>
                          <a:latin typeface="Segoe UI Semibold" panose="020B0702040204020203" pitchFamily="34" charset="0"/>
                          <a:cs typeface="Segoe UI Semibold" panose="020B0702040204020203" pitchFamily="34" charset="0"/>
                        </a:rPr>
                        <a:t> </a:t>
                      </a:r>
                      <a:r>
                        <a:rPr lang="en-US" sz="1100" dirty="0" err="1">
                          <a:effectLst/>
                          <a:latin typeface="Segoe UI Semibold" panose="020B0702040204020203" pitchFamily="34" charset="0"/>
                          <a:cs typeface="Segoe UI Semibold" panose="020B0702040204020203" pitchFamily="34" charset="0"/>
                        </a:rPr>
                        <a:t>qlfd</a:t>
                      </a:r>
                      <a:endParaRPr lang="en-US" sz="1100" dirty="0">
                        <a:effectLst/>
                        <a:latin typeface="Segoe UI Semibold" panose="020B0702040204020203" pitchFamily="34" charset="0"/>
                        <a:cs typeface="Segoe UI Semibold" panose="020B0702040204020203" pitchFamily="34" charset="0"/>
                      </a:endParaRPr>
                    </a:p>
                  </a:txBody>
                  <a:tcPr marL="50800" marR="50800" marT="50800" marB="50800">
                    <a:solidFill>
                      <a:srgbClr val="FFE89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AAA-31313</a:t>
                      </a:r>
                    </a:p>
                  </a:txBody>
                  <a:tcPr marL="50800" marR="50800" marT="50800" marB="50800">
                    <a:solidFill>
                      <a:srgbClr val="FFE89F"/>
                    </a:solidFill>
                  </a:tcPr>
                </a:tc>
                <a:extLst>
                  <a:ext uri="{0D108BD9-81ED-4DB2-BD59-A6C34878D82A}">
                    <a16:rowId xmlns:a16="http://schemas.microsoft.com/office/drawing/2014/main" val="466339008"/>
                  </a:ext>
                </a:extLst>
              </a:tr>
              <a:tr h="365760">
                <a:tc>
                  <a:txBody>
                    <a:bodyPr/>
                    <a:lstStyle/>
                    <a:p>
                      <a:pPr marL="0" marR="0" fontAlgn="t">
                        <a:spcBef>
                          <a:spcPts val="0"/>
                        </a:spcBef>
                        <a:spcAft>
                          <a:spcPts val="0"/>
                        </a:spcAft>
                      </a:pPr>
                      <a:r>
                        <a:rPr lang="en-US" sz="1100" dirty="0">
                          <a:effectLst/>
                        </a:rPr>
                        <a:t>Task or Self Serve User</a:t>
                      </a:r>
                      <a:endParaRPr lang="en-US" sz="1100" dirty="0">
                        <a:effectLst/>
                        <a:latin typeface="Segoe UI" panose="020B0502040204020203" pitchFamily="34" charset="0"/>
                      </a:endParaRPr>
                    </a:p>
                  </a:txBody>
                  <a:tcPr marL="50800" marR="50800" marT="50800" marB="50800">
                    <a:solidFill>
                      <a:srgbClr val="FFE89F"/>
                    </a:solidFill>
                  </a:tcPr>
                </a:tc>
                <a:tc>
                  <a:txBody>
                    <a:bodyPr/>
                    <a:lstStyle/>
                    <a:p>
                      <a:pPr marL="0" marR="0" fontAlgn="t">
                        <a:spcBef>
                          <a:spcPts val="0"/>
                        </a:spcBef>
                        <a:spcAft>
                          <a:spcPts val="0"/>
                        </a:spcAft>
                      </a:pPr>
                      <a:r>
                        <a:rPr lang="en-US" sz="1100" dirty="0">
                          <a:effectLst/>
                          <a:latin typeface="+mn-lt"/>
                          <a:cs typeface="Segoe UI Semibold" panose="020B0702040204020203" pitchFamily="34" charset="0"/>
                        </a:rPr>
                        <a:t>Dynamics 365 for Team Members</a:t>
                      </a:r>
                    </a:p>
                  </a:txBody>
                  <a:tcPr marL="50800" marR="50800" marT="50800" marB="50800">
                    <a:solidFill>
                      <a:srgbClr val="FFE89F"/>
                    </a:solidFill>
                  </a:tcPr>
                </a:tc>
                <a:tc>
                  <a:txBody>
                    <a:bodyPr/>
                    <a:lstStyle/>
                    <a:p>
                      <a:pPr marL="0" marR="0" fontAlgn="t">
                        <a:spcBef>
                          <a:spcPts val="0"/>
                        </a:spcBef>
                        <a:spcAft>
                          <a:spcPts val="0"/>
                        </a:spcAft>
                      </a:pPr>
                      <a:r>
                        <a:rPr lang="en-US" sz="1100" dirty="0">
                          <a:effectLst/>
                          <a:latin typeface="+mn-lt"/>
                          <a:cs typeface="Segoe UI Semibold" panose="020B0702040204020203" pitchFamily="34" charset="0"/>
                        </a:rPr>
                        <a:t>Dyn365 </a:t>
                      </a:r>
                      <a:r>
                        <a:rPr lang="en-US" sz="1100" dirty="0" err="1">
                          <a:effectLst/>
                          <a:latin typeface="+mn-lt"/>
                          <a:cs typeface="Segoe UI Semibold" panose="020B0702040204020203" pitchFamily="34" charset="0"/>
                        </a:rPr>
                        <a:t>TMfSA</a:t>
                      </a:r>
                      <a:r>
                        <a:rPr lang="en-US" sz="1100" dirty="0">
                          <a:effectLst/>
                          <a:latin typeface="+mn-lt"/>
                          <a:cs typeface="Segoe UI Semibold" panose="020B0702040204020203" pitchFamily="34" charset="0"/>
                        </a:rPr>
                        <a:t> Dev CSS</a:t>
                      </a:r>
                    </a:p>
                  </a:txBody>
                  <a:tcPr marL="50800" marR="50800" marT="50800" marB="50800">
                    <a:solidFill>
                      <a:srgbClr val="FFE89F"/>
                    </a:solidFill>
                  </a:tcPr>
                </a:tc>
                <a:tc>
                  <a:txBody>
                    <a:bodyPr/>
                    <a:lstStyle/>
                    <a:p>
                      <a:r>
                        <a:rPr lang="en-US" sz="1100" kern="1200" dirty="0" err="1">
                          <a:solidFill>
                            <a:schemeClr val="dk1"/>
                          </a:solidFill>
                          <a:effectLst/>
                          <a:latin typeface="+mn-lt"/>
                          <a:ea typeface="+mn-ea"/>
                          <a:cs typeface="+mn-cs"/>
                        </a:rPr>
                        <a:t>TeamMbr</a:t>
                      </a:r>
                      <a:r>
                        <a:rPr lang="en-US" sz="1100" kern="1200" dirty="0">
                          <a:solidFill>
                            <a:schemeClr val="dk1"/>
                          </a:solidFill>
                          <a:effectLst/>
                          <a:latin typeface="+mn-lt"/>
                          <a:ea typeface="+mn-ea"/>
                          <a:cs typeface="+mn-cs"/>
                        </a:rPr>
                        <a:t> </a:t>
                      </a:r>
                      <a:r>
                        <a:rPr lang="en-US" sz="1100" kern="1200" dirty="0" err="1">
                          <a:solidFill>
                            <a:schemeClr val="dk1"/>
                          </a:solidFill>
                          <a:effectLst/>
                          <a:latin typeface="+mn-lt"/>
                          <a:ea typeface="+mn-ea"/>
                          <a:cs typeface="+mn-cs"/>
                        </a:rPr>
                        <a:t>fmSAAX</a:t>
                      </a:r>
                      <a:r>
                        <a:rPr lang="en-US" sz="1100" kern="1200" dirty="0">
                          <a:solidFill>
                            <a:schemeClr val="dk1"/>
                          </a:solidFill>
                          <a:effectLst/>
                          <a:latin typeface="+mn-lt"/>
                          <a:ea typeface="+mn-ea"/>
                          <a:cs typeface="+mn-cs"/>
                        </a:rPr>
                        <a:t> Tsk/</a:t>
                      </a:r>
                      <a:r>
                        <a:rPr lang="en-US" sz="1100" kern="1200" dirty="0" err="1">
                          <a:solidFill>
                            <a:schemeClr val="dk1"/>
                          </a:solidFill>
                          <a:effectLst/>
                          <a:latin typeface="+mn-lt"/>
                          <a:ea typeface="+mn-ea"/>
                          <a:cs typeface="+mn-cs"/>
                        </a:rPr>
                        <a:t>SlfSrv</a:t>
                      </a:r>
                      <a:r>
                        <a:rPr lang="en-US" sz="1100" kern="1200" dirty="0">
                          <a:solidFill>
                            <a:schemeClr val="dk1"/>
                          </a:solidFill>
                          <a:effectLst/>
                          <a:latin typeface="+mn-lt"/>
                          <a:ea typeface="+mn-ea"/>
                          <a:cs typeface="+mn-cs"/>
                        </a:rPr>
                        <a:t> </a:t>
                      </a:r>
                      <a:r>
                        <a:rPr lang="en-US" sz="1100" kern="1200" dirty="0" err="1">
                          <a:solidFill>
                            <a:schemeClr val="dk1"/>
                          </a:solidFill>
                          <a:effectLst/>
                          <a:latin typeface="+mn-lt"/>
                          <a:ea typeface="+mn-ea"/>
                          <a:cs typeface="+mn-cs"/>
                        </a:rPr>
                        <a:t>qlfd</a:t>
                      </a:r>
                      <a:endParaRPr lang="en-US" sz="1100" kern="1200" dirty="0">
                        <a:solidFill>
                          <a:schemeClr val="dk1"/>
                        </a:solidFill>
                        <a:effectLst/>
                        <a:latin typeface="+mn-lt"/>
                        <a:ea typeface="+mn-ea"/>
                        <a:cs typeface="+mn-cs"/>
                      </a:endParaRPr>
                    </a:p>
                  </a:txBody>
                  <a:tcPr marL="50800" marR="50800" marT="50800" marB="50800">
                    <a:solidFill>
                      <a:srgbClr val="FFE89F"/>
                    </a:solidFill>
                  </a:tcPr>
                </a:tc>
                <a:tc>
                  <a:txBody>
                    <a:bodyPr/>
                    <a:lstStyle/>
                    <a:p>
                      <a:pPr marL="0" marR="0" fontAlgn="t">
                        <a:spcBef>
                          <a:spcPts val="0"/>
                        </a:spcBef>
                        <a:spcAft>
                          <a:spcPts val="0"/>
                        </a:spcAft>
                      </a:pPr>
                      <a:r>
                        <a:rPr lang="en-US" sz="1100" dirty="0">
                          <a:effectLst/>
                          <a:latin typeface="+mn-lt"/>
                          <a:cs typeface="Segoe UI Semibold" panose="020B0702040204020203" pitchFamily="34" charset="0"/>
                        </a:rPr>
                        <a:t>AAA-31304</a:t>
                      </a:r>
                    </a:p>
                  </a:txBody>
                  <a:tcPr marL="50800" marR="50800" marT="50800" marB="50800">
                    <a:solidFill>
                      <a:srgbClr val="FFE89F"/>
                    </a:solidFill>
                  </a:tcPr>
                </a:tc>
                <a:extLst>
                  <a:ext uri="{0D108BD9-81ED-4DB2-BD59-A6C34878D82A}">
                    <a16:rowId xmlns:a16="http://schemas.microsoft.com/office/drawing/2014/main" val="941976500"/>
                  </a:ext>
                </a:extLst>
              </a:tr>
              <a:tr h="365760">
                <a:tc>
                  <a:txBody>
                    <a:bodyPr/>
                    <a:lstStyle/>
                    <a:p>
                      <a:pPr marL="0" marR="0" fontAlgn="t">
                        <a:spcBef>
                          <a:spcPts val="0"/>
                        </a:spcBef>
                        <a:spcAft>
                          <a:spcPts val="0"/>
                        </a:spcAft>
                      </a:pPr>
                      <a:r>
                        <a:rPr lang="en-US" sz="1100" dirty="0">
                          <a:effectLst/>
                        </a:rPr>
                        <a:t>Task Device</a:t>
                      </a:r>
                      <a:endParaRPr lang="en-US" sz="1100" dirty="0">
                        <a:effectLst/>
                        <a:latin typeface="Segoe UI" panose="020B0502040204020203" pitchFamily="34" charset="0"/>
                      </a:endParaRPr>
                    </a:p>
                  </a:txBody>
                  <a:tcPr marL="50800" marR="50800" marT="50800" marB="50800">
                    <a:solidFill>
                      <a:srgbClr val="FFE89F"/>
                    </a:solidFill>
                  </a:tcPr>
                </a:tc>
                <a:tc>
                  <a:txBody>
                    <a:bodyPr/>
                    <a:lstStyle/>
                    <a:p>
                      <a:pPr marL="0" marR="0" fontAlgn="t">
                        <a:spcBef>
                          <a:spcPts val="0"/>
                        </a:spcBef>
                        <a:spcAft>
                          <a:spcPts val="0"/>
                        </a:spcAft>
                      </a:pPr>
                      <a:r>
                        <a:rPr lang="en-US" sz="1100" dirty="0">
                          <a:effectLst/>
                        </a:rPr>
                        <a:t>Dynamics 365 for Operations Device</a:t>
                      </a:r>
                      <a:endParaRPr lang="en-US" sz="1100" dirty="0">
                        <a:effectLst/>
                        <a:latin typeface="Segoe UI" panose="020B0502040204020203" pitchFamily="34" charset="0"/>
                      </a:endParaRPr>
                    </a:p>
                  </a:txBody>
                  <a:tcPr marL="50800" marR="50800" marT="50800" marB="50800">
                    <a:solidFill>
                      <a:srgbClr val="FFE89F"/>
                    </a:solidFill>
                  </a:tcPr>
                </a:tc>
                <a:tc>
                  <a:txBody>
                    <a:bodyPr/>
                    <a:lstStyle/>
                    <a:p>
                      <a:pPr marL="0" marR="0" fontAlgn="t">
                        <a:spcBef>
                          <a:spcPts val="0"/>
                        </a:spcBef>
                        <a:spcAft>
                          <a:spcPts val="0"/>
                        </a:spcAft>
                      </a:pPr>
                      <a:r>
                        <a:rPr lang="en-US" sz="1100" dirty="0">
                          <a:effectLst/>
                        </a:rPr>
                        <a:t>Dyn365 </a:t>
                      </a:r>
                      <a:r>
                        <a:rPr lang="en-US" sz="1100" dirty="0" err="1">
                          <a:effectLst/>
                        </a:rPr>
                        <a:t>frOps</a:t>
                      </a:r>
                      <a:r>
                        <a:rPr lang="en-US" sz="1100" dirty="0">
                          <a:effectLst/>
                        </a:rPr>
                        <a:t> User CSS</a:t>
                      </a:r>
                      <a:endParaRPr lang="en-US" sz="1100" dirty="0">
                        <a:effectLst/>
                        <a:latin typeface="Segoe UI" panose="020B0502040204020203" pitchFamily="34" charset="0"/>
                      </a:endParaRPr>
                    </a:p>
                  </a:txBody>
                  <a:tcPr marL="50800" marR="50800" marT="50800" marB="50800">
                    <a:solidFill>
                      <a:srgbClr val="FFE89F"/>
                    </a:solidFill>
                  </a:tcPr>
                </a:tc>
                <a:tc>
                  <a:txBody>
                    <a:bodyPr/>
                    <a:lstStyle/>
                    <a:p>
                      <a:pPr marL="0" marR="0" fontAlgn="t">
                        <a:spcBef>
                          <a:spcPts val="0"/>
                        </a:spcBef>
                        <a:spcAft>
                          <a:spcPts val="0"/>
                        </a:spcAft>
                      </a:pPr>
                      <a:r>
                        <a:rPr lang="en-US" sz="1100" dirty="0">
                          <a:effectLst/>
                        </a:rPr>
                        <a:t>for Ops </a:t>
                      </a:r>
                      <a:r>
                        <a:rPr lang="en-US" sz="1100" dirty="0" err="1">
                          <a:effectLst/>
                        </a:rPr>
                        <a:t>fmSA</a:t>
                      </a:r>
                      <a:r>
                        <a:rPr lang="en-US" sz="1100" dirty="0">
                          <a:effectLst/>
                        </a:rPr>
                        <a:t> AX Task </a:t>
                      </a:r>
                      <a:r>
                        <a:rPr lang="en-US" sz="1100" dirty="0" err="1">
                          <a:effectLst/>
                        </a:rPr>
                        <a:t>dvcqlfd</a:t>
                      </a:r>
                      <a:endParaRPr lang="en-US" sz="1100" dirty="0">
                        <a:effectLst/>
                      </a:endParaRPr>
                    </a:p>
                  </a:txBody>
                  <a:tcPr marL="50800" marR="50800" marT="50800" marB="50800">
                    <a:solidFill>
                      <a:srgbClr val="FFE89F"/>
                    </a:solidFill>
                  </a:tcPr>
                </a:tc>
                <a:tc>
                  <a:txBody>
                    <a:bodyPr/>
                    <a:lstStyle/>
                    <a:p>
                      <a:pPr marL="0" marR="0" fontAlgn="t">
                        <a:spcBef>
                          <a:spcPts val="0"/>
                        </a:spcBef>
                        <a:spcAft>
                          <a:spcPts val="0"/>
                        </a:spcAft>
                      </a:pPr>
                      <a:r>
                        <a:rPr lang="en-US" sz="1100" dirty="0">
                          <a:effectLst/>
                          <a:latin typeface="Segoe UI" panose="020B0502040204020203" pitchFamily="34" charset="0"/>
                        </a:rPr>
                        <a:t>AAA-31319</a:t>
                      </a:r>
                    </a:p>
                  </a:txBody>
                  <a:tcPr marL="50800" marR="50800" marT="50800" marB="50800">
                    <a:solidFill>
                      <a:srgbClr val="FFE89F"/>
                    </a:solidFill>
                  </a:tcPr>
                </a:tc>
                <a:extLst>
                  <a:ext uri="{0D108BD9-81ED-4DB2-BD59-A6C34878D82A}">
                    <a16:rowId xmlns:a16="http://schemas.microsoft.com/office/drawing/2014/main" val="4067456036"/>
                  </a:ext>
                </a:extLst>
              </a:tr>
            </a:tbl>
          </a:graphicData>
        </a:graphic>
      </p:graphicFrame>
    </p:spTree>
    <p:extLst>
      <p:ext uri="{BB962C8B-B14F-4D97-AF65-F5344CB8AC3E}">
        <p14:creationId xmlns:p14="http://schemas.microsoft.com/office/powerpoint/2010/main" val="1933417805"/>
      </p:ext>
    </p:extLst>
  </p:cSld>
  <p:clrMapOvr>
    <a:masterClrMapping/>
  </p:clrMapOvr>
  <p:transition>
    <p:fade/>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6330" y="357878"/>
            <a:ext cx="8379106" cy="806169"/>
          </a:xfrm>
        </p:spPr>
        <p:txBody>
          <a:bodyPr/>
          <a:lstStyle/>
          <a:p>
            <a:r>
              <a:rPr lang="en-US" sz="2000" dirty="0"/>
              <a:t>AX On-Premises Government Utilizing From SA-on SKU in MPSA</a:t>
            </a:r>
            <a:br>
              <a:rPr lang="en-US" sz="2000" dirty="0"/>
            </a:br>
            <a:r>
              <a:rPr lang="en-US" sz="2000" dirty="0"/>
              <a:t>To Dynamics 365 On-Premises</a:t>
            </a:r>
          </a:p>
        </p:txBody>
      </p:sp>
      <p:graphicFrame>
        <p:nvGraphicFramePr>
          <p:cNvPr id="7" name="Table 6"/>
          <p:cNvGraphicFramePr>
            <a:graphicFrameLocks noGrp="1"/>
          </p:cNvGraphicFramePr>
          <p:nvPr>
            <p:extLst>
              <p:ext uri="{D42A27DB-BD31-4B8C-83A1-F6EECF244321}">
                <p14:modId xmlns:p14="http://schemas.microsoft.com/office/powerpoint/2010/main" val="3768478153"/>
              </p:ext>
            </p:extLst>
          </p:nvPr>
        </p:nvGraphicFramePr>
        <p:xfrm>
          <a:off x="965673" y="1644321"/>
          <a:ext cx="9092896" cy="1740193"/>
        </p:xfrm>
        <a:graphic>
          <a:graphicData uri="http://schemas.openxmlformats.org/drawingml/2006/table">
            <a:tbl>
              <a:tblPr firstRow="1" bandRow="1">
                <a:tableStyleId>{21E4AEA4-8DFA-4A89-87EB-49C32662AFE0}</a:tableStyleId>
              </a:tblPr>
              <a:tblGrid>
                <a:gridCol w="1737334">
                  <a:extLst>
                    <a:ext uri="{9D8B030D-6E8A-4147-A177-3AD203B41FA5}">
                      <a16:colId xmlns:a16="http://schemas.microsoft.com/office/drawing/2014/main" val="505210117"/>
                    </a:ext>
                  </a:extLst>
                </a:gridCol>
                <a:gridCol w="2318329">
                  <a:extLst>
                    <a:ext uri="{9D8B030D-6E8A-4147-A177-3AD203B41FA5}">
                      <a16:colId xmlns:a16="http://schemas.microsoft.com/office/drawing/2014/main" val="1886461923"/>
                    </a:ext>
                  </a:extLst>
                </a:gridCol>
                <a:gridCol w="1836833">
                  <a:extLst>
                    <a:ext uri="{9D8B030D-6E8A-4147-A177-3AD203B41FA5}">
                      <a16:colId xmlns:a16="http://schemas.microsoft.com/office/drawing/2014/main" val="4284112031"/>
                    </a:ext>
                  </a:extLst>
                </a:gridCol>
                <a:gridCol w="2194560">
                  <a:extLst>
                    <a:ext uri="{9D8B030D-6E8A-4147-A177-3AD203B41FA5}">
                      <a16:colId xmlns:a16="http://schemas.microsoft.com/office/drawing/2014/main" val="2070994110"/>
                    </a:ext>
                  </a:extLst>
                </a:gridCol>
                <a:gridCol w="1005840">
                  <a:extLst>
                    <a:ext uri="{9D8B030D-6E8A-4147-A177-3AD203B41FA5}">
                      <a16:colId xmlns:a16="http://schemas.microsoft.com/office/drawing/2014/main" val="3885801966"/>
                    </a:ext>
                  </a:extLst>
                </a:gridCol>
              </a:tblGrid>
              <a:tr h="500673">
                <a:tc>
                  <a:txBody>
                    <a:bodyPr/>
                    <a:lstStyle/>
                    <a:p>
                      <a:pPr marL="0" marR="0" fontAlgn="t">
                        <a:spcBef>
                          <a:spcPts val="0"/>
                        </a:spcBef>
                        <a:spcAft>
                          <a:spcPts val="0"/>
                        </a:spcAft>
                      </a:pPr>
                      <a:r>
                        <a:rPr lang="en-US" sz="1100" b="1" kern="1200" dirty="0">
                          <a:solidFill>
                            <a:schemeClr val="lt1"/>
                          </a:solidFill>
                          <a:effectLst/>
                          <a:latin typeface="+mn-lt"/>
                          <a:ea typeface="+mn-ea"/>
                          <a:cs typeface="+mn-cs"/>
                        </a:rPr>
                        <a:t>Existing</a:t>
                      </a:r>
                      <a:r>
                        <a:rPr lang="en-US" sz="1100" dirty="0">
                          <a:effectLst/>
                        </a:rPr>
                        <a:t> User License</a:t>
                      </a:r>
                      <a:endParaRPr lang="en-US" sz="1100" dirty="0">
                        <a:effectLst/>
                        <a:latin typeface="Segoe UI Semibold" panose="020B0702040204020203" pitchFamily="34" charset="0"/>
                      </a:endParaRPr>
                    </a:p>
                  </a:txBody>
                  <a:tcPr marL="50800" marR="50800" marT="50800" marB="50800" anchor="ctr">
                    <a:solidFill>
                      <a:srgbClr val="FFE89F"/>
                    </a:solidFill>
                  </a:tcPr>
                </a:tc>
                <a:tc>
                  <a:txBody>
                    <a:bodyPr/>
                    <a:lstStyle/>
                    <a:p>
                      <a:pPr marL="0" marR="0" fontAlgn="t">
                        <a:spcBef>
                          <a:spcPts val="0"/>
                        </a:spcBef>
                        <a:spcAft>
                          <a:spcPts val="0"/>
                        </a:spcAft>
                      </a:pPr>
                      <a:r>
                        <a:rPr lang="en-US" sz="1100" dirty="0">
                          <a:effectLst/>
                        </a:rPr>
                        <a:t>New User License</a:t>
                      </a:r>
                      <a:endParaRPr lang="en-US" sz="1100" dirty="0">
                        <a:effectLst/>
                        <a:latin typeface="Segoe UI Semibold" panose="020B0702040204020203" pitchFamily="34" charset="0"/>
                      </a:endParaRPr>
                    </a:p>
                  </a:txBody>
                  <a:tcPr marL="50800" marR="50800" marT="50800" marB="50800" anchor="ctr">
                    <a:solidFill>
                      <a:srgbClr val="FFE89F"/>
                    </a:solidFill>
                  </a:tcPr>
                </a:tc>
                <a:tc>
                  <a:txBody>
                    <a:bodyPr/>
                    <a:lstStyle/>
                    <a:p>
                      <a:pPr marL="0" marR="0" fontAlgn="t">
                        <a:spcBef>
                          <a:spcPts val="0"/>
                        </a:spcBef>
                        <a:spcAft>
                          <a:spcPts val="0"/>
                        </a:spcAft>
                      </a:pPr>
                      <a:r>
                        <a:rPr lang="en-US" sz="1100" dirty="0">
                          <a:effectLst/>
                        </a:rPr>
                        <a:t>Part Short Name</a:t>
                      </a:r>
                      <a:endParaRPr lang="en-US" sz="1100" dirty="0">
                        <a:effectLst/>
                        <a:latin typeface="Segoe UI Semibold" panose="020B0702040204020203" pitchFamily="34" charset="0"/>
                      </a:endParaRPr>
                    </a:p>
                  </a:txBody>
                  <a:tcPr marL="50800" marR="50800" marT="50800" marB="50800" anchor="ctr">
                    <a:solidFill>
                      <a:srgbClr val="FFE89F"/>
                    </a:solidFill>
                  </a:tcPr>
                </a:tc>
                <a:tc>
                  <a:txBody>
                    <a:bodyPr/>
                    <a:lstStyle/>
                    <a:p>
                      <a:pPr marL="0" marR="0" fontAlgn="t">
                        <a:spcBef>
                          <a:spcPts val="0"/>
                        </a:spcBef>
                        <a:spcAft>
                          <a:spcPts val="0"/>
                        </a:spcAft>
                      </a:pPr>
                      <a:r>
                        <a:rPr lang="en-US" sz="1100" dirty="0">
                          <a:effectLst/>
                        </a:rPr>
                        <a:t>Item Edition</a:t>
                      </a:r>
                      <a:endParaRPr lang="en-US" sz="1100" dirty="0">
                        <a:effectLst/>
                        <a:latin typeface="Segoe UI Semibold" panose="020B0702040204020203" pitchFamily="34" charset="0"/>
                      </a:endParaRPr>
                    </a:p>
                  </a:txBody>
                  <a:tcPr marL="50800" marR="50800" marT="50800" marB="50800" anchor="ctr">
                    <a:solidFill>
                      <a:srgbClr val="FFE89F"/>
                    </a:solidFill>
                  </a:tcPr>
                </a:tc>
                <a:tc>
                  <a:txBody>
                    <a:bodyPr/>
                    <a:lstStyle/>
                    <a:p>
                      <a:pPr marL="0" marR="0" fontAlgn="t">
                        <a:spcBef>
                          <a:spcPts val="0"/>
                        </a:spcBef>
                        <a:spcAft>
                          <a:spcPts val="0"/>
                        </a:spcAft>
                      </a:pPr>
                      <a:r>
                        <a:rPr lang="en-US" sz="1100" dirty="0">
                          <a:effectLst/>
                          <a:latin typeface="Segoe UI Semibold" panose="020B0702040204020203" pitchFamily="34" charset="0"/>
                        </a:rPr>
                        <a:t>Item Number</a:t>
                      </a:r>
                    </a:p>
                  </a:txBody>
                  <a:tcPr marL="50800" marR="50800" marT="50800" marB="50800" anchor="ctr">
                    <a:solidFill>
                      <a:srgbClr val="FFE89F"/>
                    </a:solidFill>
                  </a:tcPr>
                </a:tc>
                <a:extLst>
                  <a:ext uri="{0D108BD9-81ED-4DB2-BD59-A6C34878D82A}">
                    <a16:rowId xmlns:a16="http://schemas.microsoft.com/office/drawing/2014/main" val="1529148321"/>
                  </a:ext>
                </a:extLst>
              </a:tr>
              <a:tr h="365760">
                <a:tc>
                  <a:txBody>
                    <a:bodyPr/>
                    <a:lstStyle/>
                    <a:p>
                      <a:pPr marL="0" marR="0" fontAlgn="t">
                        <a:spcBef>
                          <a:spcPts val="0"/>
                        </a:spcBef>
                        <a:spcAft>
                          <a:spcPts val="0"/>
                        </a:spcAft>
                      </a:pPr>
                      <a:r>
                        <a:rPr lang="en-US" sz="1100" dirty="0">
                          <a:effectLst/>
                        </a:rPr>
                        <a:t>Enterprise or Functional User</a:t>
                      </a:r>
                      <a:endParaRPr lang="en-US" sz="1100" dirty="0">
                        <a:effectLst/>
                        <a:latin typeface="Segoe UI" panose="020B0502040204020203" pitchFamily="34" charset="0"/>
                      </a:endParaRPr>
                    </a:p>
                  </a:txBody>
                  <a:tcPr marL="50800" marR="50800" marT="50800" marB="50800">
                    <a:solidFill>
                      <a:srgbClr val="FFE89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Dynamics 365 for Enterprise Plan 2</a:t>
                      </a:r>
                    </a:p>
                  </a:txBody>
                  <a:tcPr marL="50800" marR="50800" marT="50800" marB="50800">
                    <a:solidFill>
                      <a:srgbClr val="FFE89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Dyn365 P2fSA User CSS</a:t>
                      </a:r>
                    </a:p>
                  </a:txBody>
                  <a:tcPr marL="50800" marR="50800" marT="50800" marB="50800">
                    <a:solidFill>
                      <a:srgbClr val="FFE89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Plan 2 </a:t>
                      </a:r>
                      <a:r>
                        <a:rPr lang="en-US" sz="1100" dirty="0" err="1">
                          <a:effectLst/>
                          <a:latin typeface="Segoe UI Semibold" panose="020B0702040204020203" pitchFamily="34" charset="0"/>
                          <a:cs typeface="Segoe UI Semibold" panose="020B0702040204020203" pitchFamily="34" charset="0"/>
                        </a:rPr>
                        <a:t>fmSA</a:t>
                      </a:r>
                      <a:r>
                        <a:rPr lang="en-US" sz="1100" dirty="0">
                          <a:effectLst/>
                          <a:latin typeface="Segoe UI Semibold" panose="020B0702040204020203" pitchFamily="34" charset="0"/>
                          <a:cs typeface="Segoe UI Semibold" panose="020B0702040204020203" pitchFamily="34" charset="0"/>
                        </a:rPr>
                        <a:t> </a:t>
                      </a:r>
                      <a:r>
                        <a:rPr lang="en-US" sz="1100" dirty="0" err="1">
                          <a:effectLst/>
                          <a:latin typeface="Segoe UI Semibold" panose="020B0702040204020203" pitchFamily="34" charset="0"/>
                          <a:cs typeface="Segoe UI Semibold" panose="020B0702040204020203" pitchFamily="34" charset="0"/>
                        </a:rPr>
                        <a:t>fmAXEnt</a:t>
                      </a:r>
                      <a:r>
                        <a:rPr lang="en-US" sz="1100" dirty="0">
                          <a:effectLst/>
                          <a:latin typeface="Segoe UI Semibold" panose="020B0702040204020203" pitchFamily="34" charset="0"/>
                          <a:cs typeface="Segoe UI Semibold" panose="020B0702040204020203" pitchFamily="34" charset="0"/>
                        </a:rPr>
                        <a:t>/</a:t>
                      </a:r>
                      <a:r>
                        <a:rPr lang="en-US" sz="1100" dirty="0" err="1">
                          <a:effectLst/>
                          <a:latin typeface="Segoe UI Semibold" panose="020B0702040204020203" pitchFamily="34" charset="0"/>
                          <a:cs typeface="Segoe UI Semibold" panose="020B0702040204020203" pitchFamily="34" charset="0"/>
                        </a:rPr>
                        <a:t>Funct</a:t>
                      </a:r>
                      <a:r>
                        <a:rPr lang="en-US" sz="1100" dirty="0">
                          <a:effectLst/>
                          <a:latin typeface="Segoe UI Semibold" panose="020B0702040204020203" pitchFamily="34" charset="0"/>
                          <a:cs typeface="Segoe UI Semibold" panose="020B0702040204020203" pitchFamily="34" charset="0"/>
                        </a:rPr>
                        <a:t> </a:t>
                      </a:r>
                      <a:r>
                        <a:rPr lang="en-US" sz="1100" dirty="0" err="1">
                          <a:effectLst/>
                          <a:latin typeface="Segoe UI Semibold" panose="020B0702040204020203" pitchFamily="34" charset="0"/>
                          <a:cs typeface="Segoe UI Semibold" panose="020B0702040204020203" pitchFamily="34" charset="0"/>
                        </a:rPr>
                        <a:t>qlfd</a:t>
                      </a:r>
                      <a:endParaRPr lang="en-US" sz="1100" dirty="0">
                        <a:effectLst/>
                        <a:latin typeface="Segoe UI Semibold" panose="020B0702040204020203" pitchFamily="34" charset="0"/>
                        <a:cs typeface="Segoe UI Semibold" panose="020B0702040204020203" pitchFamily="34" charset="0"/>
                      </a:endParaRPr>
                    </a:p>
                  </a:txBody>
                  <a:tcPr marL="50800" marR="50800" marT="50800" marB="50800">
                    <a:solidFill>
                      <a:srgbClr val="FFE89F"/>
                    </a:solidFill>
                  </a:tcPr>
                </a:tc>
                <a:tc>
                  <a:txBody>
                    <a:bodyPr/>
                    <a:lstStyle/>
                    <a:p>
                      <a:pPr marL="0" marR="0" fontAlgn="t">
                        <a:spcBef>
                          <a:spcPts val="0"/>
                        </a:spcBef>
                        <a:spcAft>
                          <a:spcPts val="0"/>
                        </a:spcAft>
                      </a:pPr>
                      <a:r>
                        <a:rPr lang="en-US" sz="1100" dirty="0">
                          <a:effectLst/>
                          <a:latin typeface="Segoe UI Semibold" panose="020B0702040204020203" pitchFamily="34" charset="0"/>
                          <a:cs typeface="Segoe UI Semibold" panose="020B0702040204020203" pitchFamily="34" charset="0"/>
                        </a:rPr>
                        <a:t>AAA-31087</a:t>
                      </a:r>
                    </a:p>
                  </a:txBody>
                  <a:tcPr marL="50800" marR="50800" marT="50800" marB="50800">
                    <a:solidFill>
                      <a:srgbClr val="FFE89F"/>
                    </a:solidFill>
                  </a:tcPr>
                </a:tc>
                <a:extLst>
                  <a:ext uri="{0D108BD9-81ED-4DB2-BD59-A6C34878D82A}">
                    <a16:rowId xmlns:a16="http://schemas.microsoft.com/office/drawing/2014/main" val="466339008"/>
                  </a:ext>
                </a:extLst>
              </a:tr>
              <a:tr h="365760">
                <a:tc>
                  <a:txBody>
                    <a:bodyPr/>
                    <a:lstStyle/>
                    <a:p>
                      <a:pPr marL="0" marR="0" fontAlgn="t">
                        <a:spcBef>
                          <a:spcPts val="0"/>
                        </a:spcBef>
                        <a:spcAft>
                          <a:spcPts val="0"/>
                        </a:spcAft>
                      </a:pPr>
                      <a:r>
                        <a:rPr lang="en-US" sz="1100" dirty="0">
                          <a:effectLst/>
                        </a:rPr>
                        <a:t>Task or Self Serve User</a:t>
                      </a:r>
                      <a:endParaRPr lang="en-US" sz="1100" dirty="0">
                        <a:effectLst/>
                        <a:latin typeface="Segoe UI" panose="020B0502040204020203" pitchFamily="34" charset="0"/>
                      </a:endParaRPr>
                    </a:p>
                  </a:txBody>
                  <a:tcPr marL="50800" marR="50800" marT="50800" marB="50800">
                    <a:solidFill>
                      <a:srgbClr val="FFE89F"/>
                    </a:solidFill>
                  </a:tcPr>
                </a:tc>
                <a:tc>
                  <a:txBody>
                    <a:bodyPr/>
                    <a:lstStyle/>
                    <a:p>
                      <a:pPr marL="0" marR="0" fontAlgn="t">
                        <a:spcBef>
                          <a:spcPts val="0"/>
                        </a:spcBef>
                        <a:spcAft>
                          <a:spcPts val="0"/>
                        </a:spcAft>
                      </a:pPr>
                      <a:r>
                        <a:rPr lang="en-US" sz="1100" dirty="0">
                          <a:effectLst/>
                          <a:latin typeface="+mn-lt"/>
                          <a:cs typeface="Segoe UI Semibold" panose="020B0702040204020203" pitchFamily="34" charset="0"/>
                        </a:rPr>
                        <a:t>Dynamics 365 for Team Members</a:t>
                      </a:r>
                    </a:p>
                  </a:txBody>
                  <a:tcPr marL="50800" marR="50800" marT="50800" marB="50800">
                    <a:solidFill>
                      <a:srgbClr val="FFE89F"/>
                    </a:solidFill>
                  </a:tcPr>
                </a:tc>
                <a:tc>
                  <a:txBody>
                    <a:bodyPr/>
                    <a:lstStyle/>
                    <a:p>
                      <a:pPr marL="0" marR="0" fontAlgn="t">
                        <a:spcBef>
                          <a:spcPts val="0"/>
                        </a:spcBef>
                        <a:spcAft>
                          <a:spcPts val="0"/>
                        </a:spcAft>
                      </a:pPr>
                      <a:r>
                        <a:rPr lang="en-US" sz="1100" dirty="0">
                          <a:effectLst/>
                          <a:latin typeface="+mn-lt"/>
                          <a:cs typeface="Segoe UI Semibold" panose="020B0702040204020203" pitchFamily="34" charset="0"/>
                        </a:rPr>
                        <a:t>Dyn365 </a:t>
                      </a:r>
                      <a:r>
                        <a:rPr lang="en-US" sz="1100" dirty="0" err="1">
                          <a:effectLst/>
                          <a:latin typeface="+mn-lt"/>
                          <a:cs typeface="Segoe UI Semibold" panose="020B0702040204020203" pitchFamily="34" charset="0"/>
                        </a:rPr>
                        <a:t>TMfSA</a:t>
                      </a:r>
                      <a:r>
                        <a:rPr lang="en-US" sz="1100" dirty="0">
                          <a:effectLst/>
                          <a:latin typeface="+mn-lt"/>
                          <a:cs typeface="Segoe UI Semibold" panose="020B0702040204020203" pitchFamily="34" charset="0"/>
                        </a:rPr>
                        <a:t> Dev CSS</a:t>
                      </a:r>
                    </a:p>
                  </a:txBody>
                  <a:tcPr marL="50800" marR="50800" marT="50800" marB="50800">
                    <a:solidFill>
                      <a:srgbClr val="FFE89F"/>
                    </a:solidFill>
                  </a:tcPr>
                </a:tc>
                <a:tc>
                  <a:txBody>
                    <a:bodyPr/>
                    <a:lstStyle/>
                    <a:p>
                      <a:r>
                        <a:rPr lang="en-US" sz="1100" kern="1200" dirty="0" err="1">
                          <a:solidFill>
                            <a:schemeClr val="dk1"/>
                          </a:solidFill>
                          <a:effectLst/>
                          <a:latin typeface="+mn-lt"/>
                          <a:ea typeface="+mn-ea"/>
                          <a:cs typeface="+mn-cs"/>
                        </a:rPr>
                        <a:t>TeamMbr</a:t>
                      </a:r>
                      <a:r>
                        <a:rPr lang="en-US" sz="1100" kern="1200" dirty="0">
                          <a:solidFill>
                            <a:schemeClr val="dk1"/>
                          </a:solidFill>
                          <a:effectLst/>
                          <a:latin typeface="+mn-lt"/>
                          <a:ea typeface="+mn-ea"/>
                          <a:cs typeface="+mn-cs"/>
                        </a:rPr>
                        <a:t> </a:t>
                      </a:r>
                      <a:r>
                        <a:rPr lang="en-US" sz="1100" kern="1200" dirty="0" err="1">
                          <a:solidFill>
                            <a:schemeClr val="dk1"/>
                          </a:solidFill>
                          <a:effectLst/>
                          <a:latin typeface="+mn-lt"/>
                          <a:ea typeface="+mn-ea"/>
                          <a:cs typeface="+mn-cs"/>
                        </a:rPr>
                        <a:t>fmSAAX</a:t>
                      </a:r>
                      <a:r>
                        <a:rPr lang="en-US" sz="1100" kern="1200" dirty="0">
                          <a:solidFill>
                            <a:schemeClr val="dk1"/>
                          </a:solidFill>
                          <a:effectLst/>
                          <a:latin typeface="+mn-lt"/>
                          <a:ea typeface="+mn-ea"/>
                          <a:cs typeface="+mn-cs"/>
                        </a:rPr>
                        <a:t> Tsk/</a:t>
                      </a:r>
                      <a:r>
                        <a:rPr lang="en-US" sz="1100" kern="1200" dirty="0" err="1">
                          <a:solidFill>
                            <a:schemeClr val="dk1"/>
                          </a:solidFill>
                          <a:effectLst/>
                          <a:latin typeface="+mn-lt"/>
                          <a:ea typeface="+mn-ea"/>
                          <a:cs typeface="+mn-cs"/>
                        </a:rPr>
                        <a:t>SlfSrv</a:t>
                      </a:r>
                      <a:r>
                        <a:rPr lang="en-US" sz="1100" kern="1200" dirty="0">
                          <a:solidFill>
                            <a:schemeClr val="dk1"/>
                          </a:solidFill>
                          <a:effectLst/>
                          <a:latin typeface="+mn-lt"/>
                          <a:ea typeface="+mn-ea"/>
                          <a:cs typeface="+mn-cs"/>
                        </a:rPr>
                        <a:t> </a:t>
                      </a:r>
                      <a:r>
                        <a:rPr lang="en-US" sz="1100" kern="1200" dirty="0" err="1">
                          <a:solidFill>
                            <a:schemeClr val="dk1"/>
                          </a:solidFill>
                          <a:effectLst/>
                          <a:latin typeface="+mn-lt"/>
                          <a:ea typeface="+mn-ea"/>
                          <a:cs typeface="+mn-cs"/>
                        </a:rPr>
                        <a:t>qlfd</a:t>
                      </a:r>
                      <a:endParaRPr lang="en-US" sz="1100" kern="1200" dirty="0">
                        <a:solidFill>
                          <a:schemeClr val="dk1"/>
                        </a:solidFill>
                        <a:effectLst/>
                        <a:latin typeface="+mn-lt"/>
                        <a:ea typeface="+mn-ea"/>
                        <a:cs typeface="+mn-cs"/>
                      </a:endParaRPr>
                    </a:p>
                  </a:txBody>
                  <a:tcPr marL="50800" marR="50800" marT="50800" marB="50800">
                    <a:solidFill>
                      <a:srgbClr val="FFE89F"/>
                    </a:solidFill>
                  </a:tcPr>
                </a:tc>
                <a:tc>
                  <a:txBody>
                    <a:bodyPr/>
                    <a:lstStyle/>
                    <a:p>
                      <a:pPr marL="0" marR="0" fontAlgn="t">
                        <a:spcBef>
                          <a:spcPts val="0"/>
                        </a:spcBef>
                        <a:spcAft>
                          <a:spcPts val="0"/>
                        </a:spcAft>
                      </a:pPr>
                      <a:r>
                        <a:rPr lang="en-US" sz="1100" dirty="0">
                          <a:effectLst/>
                          <a:latin typeface="+mn-lt"/>
                          <a:cs typeface="Segoe UI Semibold" panose="020B0702040204020203" pitchFamily="34" charset="0"/>
                        </a:rPr>
                        <a:t>AAA-31059</a:t>
                      </a:r>
                    </a:p>
                  </a:txBody>
                  <a:tcPr marL="50800" marR="50800" marT="50800" marB="50800">
                    <a:solidFill>
                      <a:srgbClr val="FFE89F"/>
                    </a:solidFill>
                  </a:tcPr>
                </a:tc>
                <a:extLst>
                  <a:ext uri="{0D108BD9-81ED-4DB2-BD59-A6C34878D82A}">
                    <a16:rowId xmlns:a16="http://schemas.microsoft.com/office/drawing/2014/main" val="941976500"/>
                  </a:ext>
                </a:extLst>
              </a:tr>
              <a:tr h="365760">
                <a:tc>
                  <a:txBody>
                    <a:bodyPr/>
                    <a:lstStyle/>
                    <a:p>
                      <a:pPr marL="0" marR="0" fontAlgn="t">
                        <a:spcBef>
                          <a:spcPts val="0"/>
                        </a:spcBef>
                        <a:spcAft>
                          <a:spcPts val="0"/>
                        </a:spcAft>
                      </a:pPr>
                      <a:r>
                        <a:rPr lang="en-US" sz="1100" dirty="0">
                          <a:effectLst/>
                        </a:rPr>
                        <a:t>Task Device</a:t>
                      </a:r>
                      <a:endParaRPr lang="en-US" sz="1100" dirty="0">
                        <a:effectLst/>
                        <a:latin typeface="Segoe UI" panose="020B0502040204020203" pitchFamily="34" charset="0"/>
                      </a:endParaRPr>
                    </a:p>
                  </a:txBody>
                  <a:tcPr marL="50800" marR="50800" marT="50800" marB="50800">
                    <a:solidFill>
                      <a:srgbClr val="FFE89F"/>
                    </a:solidFill>
                  </a:tcPr>
                </a:tc>
                <a:tc>
                  <a:txBody>
                    <a:bodyPr/>
                    <a:lstStyle/>
                    <a:p>
                      <a:pPr marL="0" marR="0" fontAlgn="t">
                        <a:spcBef>
                          <a:spcPts val="0"/>
                        </a:spcBef>
                        <a:spcAft>
                          <a:spcPts val="0"/>
                        </a:spcAft>
                      </a:pPr>
                      <a:r>
                        <a:rPr lang="en-US" sz="1100" dirty="0">
                          <a:effectLst/>
                        </a:rPr>
                        <a:t>Dynamics 365 for Operations Device</a:t>
                      </a:r>
                      <a:endParaRPr lang="en-US" sz="1100" dirty="0">
                        <a:effectLst/>
                        <a:latin typeface="Segoe UI" panose="020B0502040204020203" pitchFamily="34" charset="0"/>
                      </a:endParaRPr>
                    </a:p>
                  </a:txBody>
                  <a:tcPr marL="50800" marR="50800" marT="50800" marB="50800">
                    <a:solidFill>
                      <a:srgbClr val="FFE89F"/>
                    </a:solidFill>
                  </a:tcPr>
                </a:tc>
                <a:tc>
                  <a:txBody>
                    <a:bodyPr/>
                    <a:lstStyle/>
                    <a:p>
                      <a:pPr marL="0" marR="0" fontAlgn="t">
                        <a:spcBef>
                          <a:spcPts val="0"/>
                        </a:spcBef>
                        <a:spcAft>
                          <a:spcPts val="0"/>
                        </a:spcAft>
                      </a:pPr>
                      <a:r>
                        <a:rPr lang="en-US" sz="1100" dirty="0">
                          <a:effectLst/>
                        </a:rPr>
                        <a:t>Dyn365 </a:t>
                      </a:r>
                      <a:r>
                        <a:rPr lang="en-US" sz="1100" dirty="0" err="1">
                          <a:effectLst/>
                        </a:rPr>
                        <a:t>frOps</a:t>
                      </a:r>
                      <a:r>
                        <a:rPr lang="en-US" sz="1100" dirty="0">
                          <a:effectLst/>
                        </a:rPr>
                        <a:t> User CSS</a:t>
                      </a:r>
                      <a:endParaRPr lang="en-US" sz="1100" dirty="0">
                        <a:effectLst/>
                        <a:latin typeface="Segoe UI" panose="020B0502040204020203" pitchFamily="34" charset="0"/>
                      </a:endParaRPr>
                    </a:p>
                  </a:txBody>
                  <a:tcPr marL="50800" marR="50800" marT="50800" marB="50800">
                    <a:solidFill>
                      <a:srgbClr val="FFE89F"/>
                    </a:solidFill>
                  </a:tcPr>
                </a:tc>
                <a:tc>
                  <a:txBody>
                    <a:bodyPr/>
                    <a:lstStyle/>
                    <a:p>
                      <a:pPr marL="0" marR="0" fontAlgn="t">
                        <a:spcBef>
                          <a:spcPts val="0"/>
                        </a:spcBef>
                        <a:spcAft>
                          <a:spcPts val="0"/>
                        </a:spcAft>
                      </a:pPr>
                      <a:r>
                        <a:rPr lang="en-US" sz="1100" dirty="0">
                          <a:effectLst/>
                        </a:rPr>
                        <a:t>for Ops </a:t>
                      </a:r>
                      <a:r>
                        <a:rPr lang="en-US" sz="1100" dirty="0" err="1">
                          <a:effectLst/>
                        </a:rPr>
                        <a:t>fmSA</a:t>
                      </a:r>
                      <a:r>
                        <a:rPr lang="en-US" sz="1100" dirty="0">
                          <a:effectLst/>
                        </a:rPr>
                        <a:t> AX Task </a:t>
                      </a:r>
                      <a:r>
                        <a:rPr lang="en-US" sz="1100" dirty="0" err="1">
                          <a:effectLst/>
                        </a:rPr>
                        <a:t>dvcqlfd</a:t>
                      </a:r>
                      <a:endParaRPr lang="en-US" sz="1100" dirty="0">
                        <a:effectLst/>
                      </a:endParaRPr>
                    </a:p>
                  </a:txBody>
                  <a:tcPr marL="50800" marR="50800" marT="50800" marB="50800">
                    <a:solidFill>
                      <a:srgbClr val="FFE89F"/>
                    </a:solidFill>
                  </a:tcPr>
                </a:tc>
                <a:tc>
                  <a:txBody>
                    <a:bodyPr/>
                    <a:lstStyle/>
                    <a:p>
                      <a:pPr marL="0" marR="0" fontAlgn="t">
                        <a:spcBef>
                          <a:spcPts val="0"/>
                        </a:spcBef>
                        <a:spcAft>
                          <a:spcPts val="0"/>
                        </a:spcAft>
                      </a:pPr>
                      <a:r>
                        <a:rPr lang="en-US" sz="1100" dirty="0">
                          <a:effectLst/>
                          <a:latin typeface="Segoe UI" panose="020B0502040204020203" pitchFamily="34" charset="0"/>
                        </a:rPr>
                        <a:t>AAA-31113</a:t>
                      </a:r>
                    </a:p>
                  </a:txBody>
                  <a:tcPr marL="50800" marR="50800" marT="50800" marB="50800">
                    <a:solidFill>
                      <a:srgbClr val="FFE89F"/>
                    </a:solidFill>
                  </a:tcPr>
                </a:tc>
                <a:extLst>
                  <a:ext uri="{0D108BD9-81ED-4DB2-BD59-A6C34878D82A}">
                    <a16:rowId xmlns:a16="http://schemas.microsoft.com/office/drawing/2014/main" val="4067456036"/>
                  </a:ext>
                </a:extLst>
              </a:tr>
            </a:tbl>
          </a:graphicData>
        </a:graphic>
      </p:graphicFrame>
    </p:spTree>
    <p:extLst>
      <p:ext uri="{BB962C8B-B14F-4D97-AF65-F5344CB8AC3E}">
        <p14:creationId xmlns:p14="http://schemas.microsoft.com/office/powerpoint/2010/main" val="1300075259"/>
      </p:ext>
    </p:extLst>
  </p:cSld>
  <p:clrMapOvr>
    <a:masterClrMapping/>
  </p:clrMapOvr>
  <p:transition>
    <p:fade/>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0693" y="374969"/>
            <a:ext cx="6858564" cy="492778"/>
          </a:xfrm>
        </p:spPr>
        <p:txBody>
          <a:bodyPr/>
          <a:lstStyle/>
          <a:p>
            <a:r>
              <a:rPr lang="en-US" sz="2000" dirty="0"/>
              <a:t>GP, NAV, or SL Customers Cloud Add-on in CSP  -  Corporate</a:t>
            </a:r>
          </a:p>
        </p:txBody>
      </p:sp>
      <p:graphicFrame>
        <p:nvGraphicFramePr>
          <p:cNvPr id="7" name="Table 6"/>
          <p:cNvGraphicFramePr>
            <a:graphicFrameLocks noGrp="1"/>
          </p:cNvGraphicFramePr>
          <p:nvPr>
            <p:extLst/>
          </p:nvPr>
        </p:nvGraphicFramePr>
        <p:xfrm>
          <a:off x="752241" y="1513789"/>
          <a:ext cx="10083827" cy="3215640"/>
        </p:xfrm>
        <a:graphic>
          <a:graphicData uri="http://schemas.openxmlformats.org/drawingml/2006/table">
            <a:tbl>
              <a:tblPr firstRow="1" bandRow="1">
                <a:tableStyleId>{93296810-A885-4BE3-A3E7-6D5BEEA58F35}</a:tableStyleId>
              </a:tblPr>
              <a:tblGrid>
                <a:gridCol w="2563528">
                  <a:extLst>
                    <a:ext uri="{9D8B030D-6E8A-4147-A177-3AD203B41FA5}">
                      <a16:colId xmlns:a16="http://schemas.microsoft.com/office/drawing/2014/main" val="505210117"/>
                    </a:ext>
                  </a:extLst>
                </a:gridCol>
                <a:gridCol w="2683379">
                  <a:extLst>
                    <a:ext uri="{9D8B030D-6E8A-4147-A177-3AD203B41FA5}">
                      <a16:colId xmlns:a16="http://schemas.microsoft.com/office/drawing/2014/main" val="1886461923"/>
                    </a:ext>
                  </a:extLst>
                </a:gridCol>
                <a:gridCol w="4836920">
                  <a:extLst>
                    <a:ext uri="{9D8B030D-6E8A-4147-A177-3AD203B41FA5}">
                      <a16:colId xmlns:a16="http://schemas.microsoft.com/office/drawing/2014/main" val="4284112031"/>
                    </a:ext>
                  </a:extLst>
                </a:gridCol>
              </a:tblGrid>
              <a:tr h="370840">
                <a:tc>
                  <a:txBody>
                    <a:bodyPr/>
                    <a:lstStyle/>
                    <a:p>
                      <a:pPr marL="0" marR="0" fontAlgn="t">
                        <a:spcBef>
                          <a:spcPts val="0"/>
                        </a:spcBef>
                        <a:spcAft>
                          <a:spcPts val="0"/>
                        </a:spcAft>
                      </a:pPr>
                      <a:r>
                        <a:rPr lang="en-US" sz="1000" dirty="0">
                          <a:effectLst/>
                        </a:rPr>
                        <a:t>Existing User License</a:t>
                      </a:r>
                      <a:endParaRPr lang="en-US" sz="1000" dirty="0">
                        <a:effectLst/>
                        <a:latin typeface="Segoe UI Semibold" panose="020B0702040204020203" pitchFamily="34" charset="0"/>
                      </a:endParaRPr>
                    </a:p>
                  </a:txBody>
                  <a:tcPr marL="50800" marR="50800" marT="50800" marB="50800">
                    <a:solidFill>
                      <a:srgbClr val="00337E"/>
                    </a:solidFill>
                  </a:tcPr>
                </a:tc>
                <a:tc>
                  <a:txBody>
                    <a:bodyPr/>
                    <a:lstStyle/>
                    <a:p>
                      <a:pPr marL="0" marR="0" fontAlgn="t">
                        <a:spcBef>
                          <a:spcPts val="0"/>
                        </a:spcBef>
                        <a:spcAft>
                          <a:spcPts val="0"/>
                        </a:spcAft>
                      </a:pPr>
                      <a:r>
                        <a:rPr lang="en-US" sz="1000">
                          <a:effectLst/>
                        </a:rPr>
                        <a:t>New User License</a:t>
                      </a:r>
                      <a:endParaRPr lang="en-US" sz="1000">
                        <a:effectLst/>
                        <a:latin typeface="Segoe UI Semibold" panose="020B0702040204020203" pitchFamily="34" charset="0"/>
                      </a:endParaRPr>
                    </a:p>
                  </a:txBody>
                  <a:tcPr marL="50800" marR="50800" marT="50800" marB="50800">
                    <a:solidFill>
                      <a:srgbClr val="00337E"/>
                    </a:solidFill>
                  </a:tcPr>
                </a:tc>
                <a:tc>
                  <a:txBody>
                    <a:bodyPr/>
                    <a:lstStyle/>
                    <a:p>
                      <a:pPr marL="0" marR="0" fontAlgn="t">
                        <a:spcBef>
                          <a:spcPts val="0"/>
                        </a:spcBef>
                        <a:spcAft>
                          <a:spcPts val="0"/>
                        </a:spcAft>
                      </a:pPr>
                      <a:r>
                        <a:rPr lang="en-US" sz="1000" dirty="0">
                          <a:effectLst/>
                        </a:rPr>
                        <a:t>Offer Description</a:t>
                      </a:r>
                      <a:endParaRPr lang="en-US" sz="1000" dirty="0">
                        <a:effectLst/>
                        <a:latin typeface="Segoe UI Semibold" panose="020B0702040204020203" pitchFamily="34" charset="0"/>
                      </a:endParaRPr>
                    </a:p>
                  </a:txBody>
                  <a:tcPr marL="50800" marR="50800" marT="50800" marB="50800">
                    <a:solidFill>
                      <a:srgbClr val="00337E"/>
                    </a:solidFill>
                  </a:tcPr>
                </a:tc>
                <a:extLst>
                  <a:ext uri="{0D108BD9-81ED-4DB2-BD59-A6C34878D82A}">
                    <a16:rowId xmlns:a16="http://schemas.microsoft.com/office/drawing/2014/main" val="1529148321"/>
                  </a:ext>
                </a:extLst>
              </a:tr>
              <a:tr h="370840">
                <a:tc>
                  <a:txBody>
                    <a:bodyPr/>
                    <a:lstStyle/>
                    <a:p>
                      <a:pPr marL="0" marR="0" algn="l" fontAlgn="t">
                        <a:spcBef>
                          <a:spcPts val="0"/>
                        </a:spcBef>
                        <a:spcAft>
                          <a:spcPts val="0"/>
                        </a:spcAft>
                      </a:pPr>
                      <a:r>
                        <a:rPr lang="en-US" sz="1000" dirty="0">
                          <a:effectLst/>
                        </a:rPr>
                        <a:t>NAV Full CAL</a:t>
                      </a:r>
                      <a:endParaRPr lang="en-US" sz="1000" dirty="0">
                        <a:effectLst/>
                        <a:latin typeface="Segoe UI" panose="020B0502040204020203" pitchFamily="34" charset="0"/>
                      </a:endParaRPr>
                    </a:p>
                  </a:txBody>
                  <a:tcPr marL="50800" marR="50800" marT="50800" marB="50800" anchor="ctr">
                    <a:solidFill>
                      <a:schemeClr val="accent1">
                        <a:lumMod val="60000"/>
                        <a:lumOff val="40000"/>
                        <a:alpha val="69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Financials</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chemeClr val="accent1">
                        <a:lumMod val="60000"/>
                        <a:lumOff val="40000"/>
                        <a:alpha val="69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Financials, Business Edition add-on for NAV/GP Full or SL Pro (qualified offer)</a:t>
                      </a:r>
                    </a:p>
                  </a:txBody>
                  <a:tcPr marL="50800" marR="50800" marT="50800" marB="50800" anchor="ctr">
                    <a:solidFill>
                      <a:schemeClr val="accent1">
                        <a:lumMod val="60000"/>
                        <a:lumOff val="40000"/>
                        <a:alpha val="69000"/>
                      </a:schemeClr>
                    </a:solidFill>
                  </a:tcPr>
                </a:tc>
                <a:extLst>
                  <a:ext uri="{0D108BD9-81ED-4DB2-BD59-A6C34878D82A}">
                    <a16:rowId xmlns:a16="http://schemas.microsoft.com/office/drawing/2014/main" val="466339008"/>
                  </a:ext>
                </a:extLst>
              </a:tr>
              <a:tr h="370840">
                <a:tc>
                  <a:txBody>
                    <a:bodyPr/>
                    <a:lstStyle/>
                    <a:p>
                      <a:pPr marL="0" marR="0" algn="l" fontAlgn="t">
                        <a:spcBef>
                          <a:spcPts val="0"/>
                        </a:spcBef>
                        <a:spcAft>
                          <a:spcPts val="0"/>
                        </a:spcAft>
                      </a:pPr>
                      <a:r>
                        <a:rPr lang="en-US" sz="1000" dirty="0">
                          <a:effectLst/>
                        </a:rPr>
                        <a:t>NAV Limited CAL</a:t>
                      </a:r>
                      <a:endParaRPr lang="en-US" sz="1000" dirty="0">
                        <a:effectLst/>
                        <a:latin typeface="Segoe UI" panose="020B0502040204020203" pitchFamily="34" charset="0"/>
                      </a:endParaRPr>
                    </a:p>
                  </a:txBody>
                  <a:tcPr marL="50800" marR="50800" marT="50800" marB="50800" anchor="ctr">
                    <a:solidFill>
                      <a:schemeClr val="accent1">
                        <a:lumMod val="60000"/>
                        <a:lumOff val="40000"/>
                        <a:alpha val="69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Financials</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chemeClr val="accent1">
                        <a:lumMod val="60000"/>
                        <a:lumOff val="40000"/>
                        <a:alpha val="69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Financials, Business Edition add-on for NAV Ltd, or SL AM/BE/</a:t>
                      </a:r>
                      <a:r>
                        <a:rPr lang="en-US" sz="1000" dirty="0" err="1">
                          <a:effectLst/>
                          <a:latin typeface="Segoe UI Semibold" panose="020B0702040204020203" pitchFamily="34" charset="0"/>
                          <a:cs typeface="Segoe UI Semibold" panose="020B0702040204020203" pitchFamily="34" charset="0"/>
                        </a:rPr>
                        <a:t>Std</a:t>
                      </a:r>
                      <a:r>
                        <a:rPr lang="en-US" sz="1000" dirty="0">
                          <a:effectLst/>
                          <a:latin typeface="Segoe UI Semibold" panose="020B0702040204020203" pitchFamily="34" charset="0"/>
                          <a:cs typeface="Segoe UI Semibold" panose="020B0702040204020203" pitchFamily="34" charset="0"/>
                        </a:rPr>
                        <a:t> (qualified offer)</a:t>
                      </a:r>
                    </a:p>
                  </a:txBody>
                  <a:tcPr marL="50800" marR="50800" marT="50800" marB="50800" anchor="ctr">
                    <a:solidFill>
                      <a:schemeClr val="accent1">
                        <a:lumMod val="60000"/>
                        <a:lumOff val="40000"/>
                        <a:alpha val="69000"/>
                      </a:schemeClr>
                    </a:solidFill>
                  </a:tcPr>
                </a:tc>
                <a:extLst>
                  <a:ext uri="{0D108BD9-81ED-4DB2-BD59-A6C34878D82A}">
                    <a16:rowId xmlns:a16="http://schemas.microsoft.com/office/drawing/2014/main" val="941976500"/>
                  </a:ext>
                </a:extLst>
              </a:tr>
              <a:tr h="370840">
                <a:tc>
                  <a:txBody>
                    <a:bodyPr/>
                    <a:lstStyle/>
                    <a:p>
                      <a:pPr marL="0" marR="0" algn="l" fontAlgn="t">
                        <a:spcBef>
                          <a:spcPts val="0"/>
                        </a:spcBef>
                        <a:spcAft>
                          <a:spcPts val="0"/>
                        </a:spcAft>
                      </a:pPr>
                      <a:r>
                        <a:rPr lang="en-US" sz="1000" dirty="0">
                          <a:effectLst/>
                        </a:rPr>
                        <a:t>GP Full User CAL</a:t>
                      </a:r>
                      <a:endParaRPr lang="en-US" sz="1000" dirty="0">
                        <a:effectLst/>
                        <a:latin typeface="Segoe UI" panose="020B0502040204020203" pitchFamily="34" charset="0"/>
                      </a:endParaRPr>
                    </a:p>
                  </a:txBody>
                  <a:tcPr marL="50800" marR="50800" marT="50800" marB="50800" anchor="ctr">
                    <a:solidFill>
                      <a:schemeClr val="accent4">
                        <a:lumMod val="20000"/>
                        <a:lumOff val="80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Financials</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chemeClr val="accent4">
                        <a:lumMod val="20000"/>
                        <a:lumOff val="80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Financials, Business Edition add-on for NAV/GP Full or SL Pro (qualified offer)</a:t>
                      </a:r>
                    </a:p>
                  </a:txBody>
                  <a:tcPr marL="50800" marR="50800" marT="50800" marB="50800" anchor="ctr">
                    <a:solidFill>
                      <a:schemeClr val="accent4">
                        <a:lumMod val="20000"/>
                        <a:lumOff val="80000"/>
                      </a:schemeClr>
                    </a:solidFill>
                  </a:tcPr>
                </a:tc>
                <a:extLst>
                  <a:ext uri="{0D108BD9-81ED-4DB2-BD59-A6C34878D82A}">
                    <a16:rowId xmlns:a16="http://schemas.microsoft.com/office/drawing/2014/main" val="4067456036"/>
                  </a:ext>
                </a:extLst>
              </a:tr>
              <a:tr h="370840">
                <a:tc>
                  <a:txBody>
                    <a:bodyPr/>
                    <a:lstStyle/>
                    <a:p>
                      <a:pPr marL="0" marR="0" algn="l" fontAlgn="t">
                        <a:spcBef>
                          <a:spcPts val="0"/>
                        </a:spcBef>
                        <a:spcAft>
                          <a:spcPts val="0"/>
                        </a:spcAft>
                      </a:pPr>
                      <a:r>
                        <a:rPr lang="en-US" sz="1000" dirty="0">
                          <a:effectLst/>
                        </a:rPr>
                        <a:t>GP Limited User CAL</a:t>
                      </a:r>
                      <a:endParaRPr lang="en-US" sz="1000" dirty="0">
                        <a:effectLst/>
                        <a:latin typeface="Segoe UI" panose="020B0502040204020203" pitchFamily="34" charset="0"/>
                      </a:endParaRPr>
                    </a:p>
                  </a:txBody>
                  <a:tcPr marL="50800" marR="50800" marT="50800" marB="50800" anchor="ctr">
                    <a:solidFill>
                      <a:schemeClr val="accent4">
                        <a:lumMod val="20000"/>
                        <a:lumOff val="80000"/>
                      </a:schemeClr>
                    </a:solidFill>
                  </a:tcPr>
                </a:tc>
                <a:tc>
                  <a:txBody>
                    <a:bodyPr/>
                    <a:lstStyle/>
                    <a:p>
                      <a:pPr marL="0" marR="0" algn="l" fontAlgn="t">
                        <a:spcBef>
                          <a:spcPts val="0"/>
                        </a:spcBef>
                        <a:spcAft>
                          <a:spcPts val="0"/>
                        </a:spcAft>
                      </a:pPr>
                      <a:r>
                        <a:rPr lang="en-US" sz="1000" dirty="0">
                          <a:effectLst/>
                        </a:rPr>
                        <a:t>Team Members</a:t>
                      </a:r>
                      <a:r>
                        <a:rPr lang="en-US" sz="1000" baseline="0" dirty="0">
                          <a:effectLst/>
                        </a:rPr>
                        <a:t> USL</a:t>
                      </a:r>
                      <a:endParaRPr lang="en-US" sz="1000" dirty="0">
                        <a:effectLst/>
                        <a:latin typeface="Segoe UI" panose="020B0502040204020203" pitchFamily="34" charset="0"/>
                      </a:endParaRPr>
                    </a:p>
                  </a:txBody>
                  <a:tcPr marL="50800" marR="50800" marT="50800" marB="50800" anchor="ctr">
                    <a:solidFill>
                      <a:schemeClr val="accent4">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Dynamics 365 for Team Members, Business Edition add-on for GP Ltd/SL Light (qualified offer)</a:t>
                      </a:r>
                    </a:p>
                  </a:txBody>
                  <a:tcPr marL="50800" marR="50800" marT="50800" marB="50800" anchor="ctr">
                    <a:solidFill>
                      <a:schemeClr val="accent4">
                        <a:lumMod val="20000"/>
                        <a:lumOff val="80000"/>
                      </a:schemeClr>
                    </a:solidFill>
                  </a:tcPr>
                </a:tc>
                <a:extLst>
                  <a:ext uri="{0D108BD9-81ED-4DB2-BD59-A6C34878D82A}">
                    <a16:rowId xmlns:a16="http://schemas.microsoft.com/office/drawing/2014/main" val="2913595098"/>
                  </a:ext>
                </a:extLst>
              </a:tr>
              <a:tr h="370840">
                <a:tc>
                  <a:txBody>
                    <a:bodyPr/>
                    <a:lstStyle/>
                    <a:p>
                      <a:pPr marL="0" marR="0" algn="l" fontAlgn="t">
                        <a:spcBef>
                          <a:spcPts val="0"/>
                        </a:spcBef>
                        <a:spcAft>
                          <a:spcPts val="0"/>
                        </a:spcAft>
                      </a:pPr>
                      <a:r>
                        <a:rPr lang="en-US" sz="1000" dirty="0">
                          <a:effectLst/>
                        </a:rPr>
                        <a:t>SL Pro User CAL</a:t>
                      </a:r>
                      <a:endParaRPr lang="en-US" sz="1000" dirty="0">
                        <a:effectLst/>
                        <a:latin typeface="Segoe UI" panose="020B0502040204020203" pitchFamily="34" charset="0"/>
                      </a:endParaRPr>
                    </a:p>
                  </a:txBody>
                  <a:tcPr marL="50800" marR="50800" marT="50800" marB="50800" anchor="ctr">
                    <a:solidFill>
                      <a:schemeClr val="accent4">
                        <a:lumMod val="20000"/>
                        <a:lumOff val="80000"/>
                        <a:alpha val="35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Financials</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chemeClr val="accent4">
                        <a:lumMod val="20000"/>
                        <a:lumOff val="80000"/>
                        <a:alpha val="35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Financials, Business Edition add-on for NAV/GP Full or SL Pro (qualified offer)</a:t>
                      </a:r>
                    </a:p>
                  </a:txBody>
                  <a:tcPr marL="50800" marR="50800" marT="50800" marB="50800" anchor="ctr">
                    <a:solidFill>
                      <a:schemeClr val="accent4">
                        <a:lumMod val="20000"/>
                        <a:lumOff val="80000"/>
                        <a:alpha val="35000"/>
                      </a:schemeClr>
                    </a:solidFill>
                  </a:tcPr>
                </a:tc>
                <a:extLst>
                  <a:ext uri="{0D108BD9-81ED-4DB2-BD59-A6C34878D82A}">
                    <a16:rowId xmlns:a16="http://schemas.microsoft.com/office/drawing/2014/main" val="4278441185"/>
                  </a:ext>
                </a:extLst>
              </a:tr>
              <a:tr h="370840">
                <a:tc>
                  <a:txBody>
                    <a:bodyPr/>
                    <a:lstStyle/>
                    <a:p>
                      <a:pPr marL="0" marR="0" algn="l" fontAlgn="t">
                        <a:spcBef>
                          <a:spcPts val="0"/>
                        </a:spcBef>
                        <a:spcAft>
                          <a:spcPts val="0"/>
                        </a:spcAft>
                      </a:pPr>
                      <a:r>
                        <a:rPr lang="en-US" sz="1000" dirty="0">
                          <a:effectLst/>
                        </a:rPr>
                        <a:t>SL AM/BE or Standard User</a:t>
                      </a:r>
                      <a:endParaRPr lang="en-US" sz="1000" dirty="0">
                        <a:effectLst/>
                        <a:latin typeface="Segoe UI" panose="020B0502040204020203" pitchFamily="34" charset="0"/>
                      </a:endParaRPr>
                    </a:p>
                  </a:txBody>
                  <a:tcPr marL="50800" marR="50800" marT="50800" marB="50800" anchor="ctr">
                    <a:solidFill>
                      <a:schemeClr val="accent4">
                        <a:lumMod val="20000"/>
                        <a:lumOff val="80000"/>
                        <a:alpha val="35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Financials</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chemeClr val="accent4">
                        <a:lumMod val="20000"/>
                        <a:lumOff val="80000"/>
                        <a:alpha val="35000"/>
                      </a:schemeClr>
                    </a:solidFill>
                  </a:tcPr>
                </a:tc>
                <a:tc>
                  <a:txBody>
                    <a:bodyPr/>
                    <a:lstStyle/>
                    <a:p>
                      <a:pPr marL="0" marR="0" algn="l" fontAlgn="t">
                        <a:spcBef>
                          <a:spcPts val="0"/>
                        </a:spcBef>
                        <a:spcAft>
                          <a:spcPts val="0"/>
                        </a:spcAft>
                      </a:pP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Dynamics 365 for Financials, Business Edition add-on for NAV Ltd, or SL AM/BE/</a:t>
                      </a:r>
                      <a:r>
                        <a:rPr lang="en-US" sz="1000" kern="1200" dirty="0" err="1">
                          <a:solidFill>
                            <a:schemeClr val="dk1"/>
                          </a:solidFill>
                          <a:effectLst/>
                          <a:latin typeface="Segoe UI Semibold" panose="020B0702040204020203" pitchFamily="34" charset="0"/>
                          <a:ea typeface="+mn-ea"/>
                          <a:cs typeface="Segoe UI Semibold" panose="020B0702040204020203" pitchFamily="34" charset="0"/>
                        </a:rPr>
                        <a:t>Std</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 (qualified offer)</a:t>
                      </a:r>
                    </a:p>
                  </a:txBody>
                  <a:tcPr marL="50800" marR="50800" marT="50800" marB="50800" anchor="ctr">
                    <a:solidFill>
                      <a:schemeClr val="accent4">
                        <a:lumMod val="20000"/>
                        <a:lumOff val="80000"/>
                        <a:alpha val="35000"/>
                      </a:schemeClr>
                    </a:solidFill>
                  </a:tcPr>
                </a:tc>
                <a:extLst>
                  <a:ext uri="{0D108BD9-81ED-4DB2-BD59-A6C34878D82A}">
                    <a16:rowId xmlns:a16="http://schemas.microsoft.com/office/drawing/2014/main" val="1844750420"/>
                  </a:ext>
                </a:extLst>
              </a:tr>
              <a:tr h="370840">
                <a:tc>
                  <a:txBody>
                    <a:bodyPr/>
                    <a:lstStyle/>
                    <a:p>
                      <a:pPr marL="0" marR="0" algn="l" fontAlgn="t">
                        <a:spcBef>
                          <a:spcPts val="0"/>
                        </a:spcBef>
                        <a:spcAft>
                          <a:spcPts val="0"/>
                        </a:spcAft>
                      </a:pPr>
                      <a:r>
                        <a:rPr lang="en-US" sz="1000" dirty="0">
                          <a:effectLst/>
                        </a:rPr>
                        <a:t>SL Light User CAL</a:t>
                      </a:r>
                      <a:endParaRPr lang="en-US" sz="1000" dirty="0">
                        <a:effectLst/>
                        <a:latin typeface="Segoe UI" panose="020B0502040204020203" pitchFamily="34" charset="0"/>
                      </a:endParaRPr>
                    </a:p>
                  </a:txBody>
                  <a:tcPr marL="50800" marR="50800" marT="50800" marB="50800" anchor="ctr">
                    <a:solidFill>
                      <a:schemeClr val="accent4">
                        <a:lumMod val="20000"/>
                        <a:lumOff val="80000"/>
                        <a:alpha val="35000"/>
                      </a:schemeClr>
                    </a:solidFill>
                  </a:tcPr>
                </a:tc>
                <a:tc>
                  <a:txBody>
                    <a:bodyPr/>
                    <a:lstStyle/>
                    <a:p>
                      <a:pPr marL="0" marR="0" algn="l" fontAlgn="t">
                        <a:spcBef>
                          <a:spcPts val="0"/>
                        </a:spcBef>
                        <a:spcAft>
                          <a:spcPts val="0"/>
                        </a:spcAft>
                      </a:pPr>
                      <a:r>
                        <a:rPr lang="en-US" sz="1000" dirty="0">
                          <a:effectLst/>
                        </a:rPr>
                        <a:t>Team Members USL</a:t>
                      </a:r>
                      <a:endParaRPr lang="en-US" sz="1000" dirty="0">
                        <a:effectLst/>
                        <a:latin typeface="Segoe UI" panose="020B0502040204020203" pitchFamily="34" charset="0"/>
                      </a:endParaRPr>
                    </a:p>
                  </a:txBody>
                  <a:tcPr marL="50800" marR="50800" marT="50800" marB="50800" anchor="ctr">
                    <a:solidFill>
                      <a:schemeClr val="accent4">
                        <a:lumMod val="20000"/>
                        <a:lumOff val="80000"/>
                        <a:alpha val="35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Dynamics 365 for Team Members, Business Edition add-on for GP Ltd/SL Light (qualified offer)</a:t>
                      </a:r>
                    </a:p>
                  </a:txBody>
                  <a:tcPr marL="50800" marR="50800" marT="50800" marB="50800" anchor="ctr">
                    <a:solidFill>
                      <a:schemeClr val="accent4">
                        <a:lumMod val="20000"/>
                        <a:lumOff val="80000"/>
                        <a:alpha val="35000"/>
                      </a:schemeClr>
                    </a:solidFill>
                  </a:tcPr>
                </a:tc>
                <a:extLst>
                  <a:ext uri="{0D108BD9-81ED-4DB2-BD59-A6C34878D82A}">
                    <a16:rowId xmlns:a16="http://schemas.microsoft.com/office/drawing/2014/main" val="633029697"/>
                  </a:ext>
                </a:extLst>
              </a:tr>
            </a:tbl>
          </a:graphicData>
        </a:graphic>
      </p:graphicFrame>
    </p:spTree>
    <p:extLst>
      <p:ext uri="{BB962C8B-B14F-4D97-AF65-F5344CB8AC3E}">
        <p14:creationId xmlns:p14="http://schemas.microsoft.com/office/powerpoint/2010/main" val="3139126130"/>
      </p:ext>
    </p:extLst>
  </p:cSld>
  <p:clrMapOvr>
    <a:masterClrMapping/>
  </p:clrMapOvr>
  <p:transition>
    <p:fade/>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0693" y="374969"/>
            <a:ext cx="6858564" cy="492778"/>
          </a:xfrm>
        </p:spPr>
        <p:txBody>
          <a:bodyPr/>
          <a:lstStyle/>
          <a:p>
            <a:r>
              <a:rPr lang="en-US" sz="2000" dirty="0"/>
              <a:t>GP, NAV, or SL Customers Cloud Add-on in CSP  -  Faculty</a:t>
            </a:r>
          </a:p>
        </p:txBody>
      </p:sp>
      <p:graphicFrame>
        <p:nvGraphicFramePr>
          <p:cNvPr id="7" name="Table 6"/>
          <p:cNvGraphicFramePr>
            <a:graphicFrameLocks noGrp="1"/>
          </p:cNvGraphicFramePr>
          <p:nvPr>
            <p:extLst/>
          </p:nvPr>
        </p:nvGraphicFramePr>
        <p:xfrm>
          <a:off x="752241" y="1513789"/>
          <a:ext cx="10083827" cy="3215640"/>
        </p:xfrm>
        <a:graphic>
          <a:graphicData uri="http://schemas.openxmlformats.org/drawingml/2006/table">
            <a:tbl>
              <a:tblPr firstRow="1" bandRow="1">
                <a:tableStyleId>{93296810-A885-4BE3-A3E7-6D5BEEA58F35}</a:tableStyleId>
              </a:tblPr>
              <a:tblGrid>
                <a:gridCol w="2563528">
                  <a:extLst>
                    <a:ext uri="{9D8B030D-6E8A-4147-A177-3AD203B41FA5}">
                      <a16:colId xmlns:a16="http://schemas.microsoft.com/office/drawing/2014/main" val="505210117"/>
                    </a:ext>
                  </a:extLst>
                </a:gridCol>
                <a:gridCol w="2683379">
                  <a:extLst>
                    <a:ext uri="{9D8B030D-6E8A-4147-A177-3AD203B41FA5}">
                      <a16:colId xmlns:a16="http://schemas.microsoft.com/office/drawing/2014/main" val="1886461923"/>
                    </a:ext>
                  </a:extLst>
                </a:gridCol>
                <a:gridCol w="4836920">
                  <a:extLst>
                    <a:ext uri="{9D8B030D-6E8A-4147-A177-3AD203B41FA5}">
                      <a16:colId xmlns:a16="http://schemas.microsoft.com/office/drawing/2014/main" val="4284112031"/>
                    </a:ext>
                  </a:extLst>
                </a:gridCol>
              </a:tblGrid>
              <a:tr h="370840">
                <a:tc>
                  <a:txBody>
                    <a:bodyPr/>
                    <a:lstStyle/>
                    <a:p>
                      <a:pPr marL="0" marR="0" fontAlgn="t">
                        <a:spcBef>
                          <a:spcPts val="0"/>
                        </a:spcBef>
                        <a:spcAft>
                          <a:spcPts val="0"/>
                        </a:spcAft>
                      </a:pPr>
                      <a:r>
                        <a:rPr lang="en-US" sz="1000" dirty="0">
                          <a:effectLst/>
                        </a:rPr>
                        <a:t>Existing User License</a:t>
                      </a:r>
                      <a:endParaRPr lang="en-US" sz="1000" dirty="0">
                        <a:effectLst/>
                        <a:latin typeface="Segoe UI Semibold" panose="020B0702040204020203" pitchFamily="34" charset="0"/>
                      </a:endParaRPr>
                    </a:p>
                  </a:txBody>
                  <a:tcPr marL="50800" marR="50800" marT="50800" marB="50800">
                    <a:solidFill>
                      <a:srgbClr val="00337E"/>
                    </a:solidFill>
                  </a:tcPr>
                </a:tc>
                <a:tc>
                  <a:txBody>
                    <a:bodyPr/>
                    <a:lstStyle/>
                    <a:p>
                      <a:pPr marL="0" marR="0" fontAlgn="t">
                        <a:spcBef>
                          <a:spcPts val="0"/>
                        </a:spcBef>
                        <a:spcAft>
                          <a:spcPts val="0"/>
                        </a:spcAft>
                      </a:pPr>
                      <a:r>
                        <a:rPr lang="en-US" sz="1000">
                          <a:effectLst/>
                        </a:rPr>
                        <a:t>New User License</a:t>
                      </a:r>
                      <a:endParaRPr lang="en-US" sz="1000">
                        <a:effectLst/>
                        <a:latin typeface="Segoe UI Semibold" panose="020B0702040204020203" pitchFamily="34" charset="0"/>
                      </a:endParaRPr>
                    </a:p>
                  </a:txBody>
                  <a:tcPr marL="50800" marR="50800" marT="50800" marB="50800">
                    <a:solidFill>
                      <a:srgbClr val="00337E"/>
                    </a:solidFill>
                  </a:tcPr>
                </a:tc>
                <a:tc>
                  <a:txBody>
                    <a:bodyPr/>
                    <a:lstStyle/>
                    <a:p>
                      <a:pPr marL="0" marR="0" fontAlgn="t">
                        <a:spcBef>
                          <a:spcPts val="0"/>
                        </a:spcBef>
                        <a:spcAft>
                          <a:spcPts val="0"/>
                        </a:spcAft>
                      </a:pPr>
                      <a:r>
                        <a:rPr lang="en-US" sz="1000" dirty="0">
                          <a:effectLst/>
                        </a:rPr>
                        <a:t>Offer Description</a:t>
                      </a:r>
                      <a:endParaRPr lang="en-US" sz="1000" dirty="0">
                        <a:effectLst/>
                        <a:latin typeface="Segoe UI Semibold" panose="020B0702040204020203" pitchFamily="34" charset="0"/>
                      </a:endParaRPr>
                    </a:p>
                  </a:txBody>
                  <a:tcPr marL="50800" marR="50800" marT="50800" marB="50800">
                    <a:solidFill>
                      <a:srgbClr val="00337E"/>
                    </a:solidFill>
                  </a:tcPr>
                </a:tc>
                <a:extLst>
                  <a:ext uri="{0D108BD9-81ED-4DB2-BD59-A6C34878D82A}">
                    <a16:rowId xmlns:a16="http://schemas.microsoft.com/office/drawing/2014/main" val="1529148321"/>
                  </a:ext>
                </a:extLst>
              </a:tr>
              <a:tr h="370840">
                <a:tc>
                  <a:txBody>
                    <a:bodyPr/>
                    <a:lstStyle/>
                    <a:p>
                      <a:pPr marL="0" marR="0" algn="l" fontAlgn="t">
                        <a:spcBef>
                          <a:spcPts val="0"/>
                        </a:spcBef>
                        <a:spcAft>
                          <a:spcPts val="0"/>
                        </a:spcAft>
                      </a:pPr>
                      <a:r>
                        <a:rPr lang="en-US" sz="1000" dirty="0">
                          <a:effectLst/>
                        </a:rPr>
                        <a:t>NAV Full CAL</a:t>
                      </a:r>
                      <a:endParaRPr lang="en-US" sz="1000" dirty="0">
                        <a:effectLst/>
                        <a:latin typeface="Segoe UI" panose="020B0502040204020203" pitchFamily="34" charset="0"/>
                      </a:endParaRPr>
                    </a:p>
                  </a:txBody>
                  <a:tcPr marL="50800" marR="50800" marT="50800" marB="50800" anchor="ctr">
                    <a:solidFill>
                      <a:schemeClr val="accent1">
                        <a:lumMod val="60000"/>
                        <a:lumOff val="40000"/>
                        <a:alpha val="69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Financials</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chemeClr val="accent1">
                        <a:lumMod val="60000"/>
                        <a:lumOff val="40000"/>
                        <a:alpha val="69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Financials, Business Edition add-on for NAV/GP Full or SL Pro (qualified offer) for Faculty</a:t>
                      </a:r>
                    </a:p>
                  </a:txBody>
                  <a:tcPr marL="50800" marR="50800" marT="50800" marB="50800" anchor="ctr">
                    <a:solidFill>
                      <a:schemeClr val="accent1">
                        <a:lumMod val="60000"/>
                        <a:lumOff val="40000"/>
                        <a:alpha val="69000"/>
                      </a:schemeClr>
                    </a:solidFill>
                  </a:tcPr>
                </a:tc>
                <a:extLst>
                  <a:ext uri="{0D108BD9-81ED-4DB2-BD59-A6C34878D82A}">
                    <a16:rowId xmlns:a16="http://schemas.microsoft.com/office/drawing/2014/main" val="466339008"/>
                  </a:ext>
                </a:extLst>
              </a:tr>
              <a:tr h="370840">
                <a:tc>
                  <a:txBody>
                    <a:bodyPr/>
                    <a:lstStyle/>
                    <a:p>
                      <a:pPr marL="0" marR="0" algn="l" fontAlgn="t">
                        <a:spcBef>
                          <a:spcPts val="0"/>
                        </a:spcBef>
                        <a:spcAft>
                          <a:spcPts val="0"/>
                        </a:spcAft>
                      </a:pPr>
                      <a:r>
                        <a:rPr lang="en-US" sz="1000" dirty="0">
                          <a:effectLst/>
                        </a:rPr>
                        <a:t>NAV Limited CAL</a:t>
                      </a:r>
                      <a:endParaRPr lang="en-US" sz="1000" dirty="0">
                        <a:effectLst/>
                        <a:latin typeface="Segoe UI" panose="020B0502040204020203" pitchFamily="34" charset="0"/>
                      </a:endParaRPr>
                    </a:p>
                  </a:txBody>
                  <a:tcPr marL="50800" marR="50800" marT="50800" marB="50800" anchor="ctr">
                    <a:solidFill>
                      <a:schemeClr val="accent1">
                        <a:lumMod val="60000"/>
                        <a:lumOff val="40000"/>
                        <a:alpha val="69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Financials</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chemeClr val="accent1">
                        <a:lumMod val="60000"/>
                        <a:lumOff val="40000"/>
                        <a:alpha val="69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Financials, Business Edition add-on for NAV Ltd, or SL AM/BE/</a:t>
                      </a:r>
                      <a:r>
                        <a:rPr lang="en-US" sz="1000" dirty="0" err="1">
                          <a:effectLst/>
                          <a:latin typeface="Segoe UI Semibold" panose="020B0702040204020203" pitchFamily="34" charset="0"/>
                          <a:cs typeface="Segoe UI Semibold" panose="020B0702040204020203" pitchFamily="34" charset="0"/>
                        </a:rPr>
                        <a:t>Std</a:t>
                      </a:r>
                      <a:r>
                        <a:rPr lang="en-US" sz="1000" dirty="0">
                          <a:effectLst/>
                          <a:latin typeface="Segoe UI Semibold" panose="020B0702040204020203" pitchFamily="34" charset="0"/>
                          <a:cs typeface="Segoe UI Semibold" panose="020B0702040204020203" pitchFamily="34" charset="0"/>
                        </a:rPr>
                        <a:t> (qualified offer) for Faculty</a:t>
                      </a:r>
                    </a:p>
                  </a:txBody>
                  <a:tcPr marL="50800" marR="50800" marT="50800" marB="50800" anchor="ctr">
                    <a:solidFill>
                      <a:schemeClr val="accent1">
                        <a:lumMod val="60000"/>
                        <a:lumOff val="40000"/>
                        <a:alpha val="69000"/>
                      </a:schemeClr>
                    </a:solidFill>
                  </a:tcPr>
                </a:tc>
                <a:extLst>
                  <a:ext uri="{0D108BD9-81ED-4DB2-BD59-A6C34878D82A}">
                    <a16:rowId xmlns:a16="http://schemas.microsoft.com/office/drawing/2014/main" val="941976500"/>
                  </a:ext>
                </a:extLst>
              </a:tr>
              <a:tr h="370840">
                <a:tc>
                  <a:txBody>
                    <a:bodyPr/>
                    <a:lstStyle/>
                    <a:p>
                      <a:pPr marL="0" marR="0" algn="l" fontAlgn="t">
                        <a:spcBef>
                          <a:spcPts val="0"/>
                        </a:spcBef>
                        <a:spcAft>
                          <a:spcPts val="0"/>
                        </a:spcAft>
                      </a:pPr>
                      <a:r>
                        <a:rPr lang="en-US" sz="1000" dirty="0">
                          <a:effectLst/>
                        </a:rPr>
                        <a:t>GP Full User CAL</a:t>
                      </a:r>
                      <a:endParaRPr lang="en-US" sz="1000" dirty="0">
                        <a:effectLst/>
                        <a:latin typeface="Segoe UI" panose="020B0502040204020203" pitchFamily="34" charset="0"/>
                      </a:endParaRPr>
                    </a:p>
                  </a:txBody>
                  <a:tcPr marL="50800" marR="50800" marT="50800" marB="50800" anchor="ctr">
                    <a:solidFill>
                      <a:schemeClr val="accent4">
                        <a:lumMod val="20000"/>
                        <a:lumOff val="80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Financials</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chemeClr val="accent4">
                        <a:lumMod val="20000"/>
                        <a:lumOff val="80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Financials, Business Edition add-on for NAV/GP Full or SL Pro (qualified offer) for Faculty</a:t>
                      </a:r>
                    </a:p>
                  </a:txBody>
                  <a:tcPr marL="50800" marR="50800" marT="50800" marB="50800" anchor="ctr">
                    <a:solidFill>
                      <a:schemeClr val="accent4">
                        <a:lumMod val="20000"/>
                        <a:lumOff val="80000"/>
                      </a:schemeClr>
                    </a:solidFill>
                  </a:tcPr>
                </a:tc>
                <a:extLst>
                  <a:ext uri="{0D108BD9-81ED-4DB2-BD59-A6C34878D82A}">
                    <a16:rowId xmlns:a16="http://schemas.microsoft.com/office/drawing/2014/main" val="4067456036"/>
                  </a:ext>
                </a:extLst>
              </a:tr>
              <a:tr h="370840">
                <a:tc>
                  <a:txBody>
                    <a:bodyPr/>
                    <a:lstStyle/>
                    <a:p>
                      <a:pPr marL="0" marR="0" algn="l" fontAlgn="t">
                        <a:spcBef>
                          <a:spcPts val="0"/>
                        </a:spcBef>
                        <a:spcAft>
                          <a:spcPts val="0"/>
                        </a:spcAft>
                      </a:pPr>
                      <a:r>
                        <a:rPr lang="en-US" sz="1000" dirty="0">
                          <a:effectLst/>
                        </a:rPr>
                        <a:t>GP Limited User CAL</a:t>
                      </a:r>
                      <a:endParaRPr lang="en-US" sz="1000" dirty="0">
                        <a:effectLst/>
                        <a:latin typeface="Segoe UI" panose="020B0502040204020203" pitchFamily="34" charset="0"/>
                      </a:endParaRPr>
                    </a:p>
                  </a:txBody>
                  <a:tcPr marL="50800" marR="50800" marT="50800" marB="50800" anchor="ctr">
                    <a:solidFill>
                      <a:schemeClr val="accent4">
                        <a:lumMod val="20000"/>
                        <a:lumOff val="80000"/>
                      </a:schemeClr>
                    </a:solidFill>
                  </a:tcPr>
                </a:tc>
                <a:tc>
                  <a:txBody>
                    <a:bodyPr/>
                    <a:lstStyle/>
                    <a:p>
                      <a:pPr marL="0" marR="0" algn="l" fontAlgn="t">
                        <a:spcBef>
                          <a:spcPts val="0"/>
                        </a:spcBef>
                        <a:spcAft>
                          <a:spcPts val="0"/>
                        </a:spcAft>
                      </a:pPr>
                      <a:r>
                        <a:rPr lang="en-US" sz="1000" dirty="0">
                          <a:effectLst/>
                        </a:rPr>
                        <a:t>Team Members</a:t>
                      </a:r>
                      <a:r>
                        <a:rPr lang="en-US" sz="1000" baseline="0" dirty="0">
                          <a:effectLst/>
                        </a:rPr>
                        <a:t> USL</a:t>
                      </a:r>
                      <a:endParaRPr lang="en-US" sz="1000" dirty="0">
                        <a:effectLst/>
                        <a:latin typeface="Segoe UI" panose="020B0502040204020203" pitchFamily="34" charset="0"/>
                      </a:endParaRPr>
                    </a:p>
                  </a:txBody>
                  <a:tcPr marL="50800" marR="50800" marT="50800" marB="50800" anchor="ctr">
                    <a:solidFill>
                      <a:schemeClr val="accent4">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Dynamics 365 for Team Members, Business Edition add-on for GP Ltd/SL Light (qualified offer) for Faculty</a:t>
                      </a:r>
                    </a:p>
                  </a:txBody>
                  <a:tcPr marL="50800" marR="50800" marT="50800" marB="50800" anchor="ctr">
                    <a:solidFill>
                      <a:schemeClr val="accent4">
                        <a:lumMod val="20000"/>
                        <a:lumOff val="80000"/>
                      </a:schemeClr>
                    </a:solidFill>
                  </a:tcPr>
                </a:tc>
                <a:extLst>
                  <a:ext uri="{0D108BD9-81ED-4DB2-BD59-A6C34878D82A}">
                    <a16:rowId xmlns:a16="http://schemas.microsoft.com/office/drawing/2014/main" val="2913595098"/>
                  </a:ext>
                </a:extLst>
              </a:tr>
              <a:tr h="370840">
                <a:tc>
                  <a:txBody>
                    <a:bodyPr/>
                    <a:lstStyle/>
                    <a:p>
                      <a:pPr marL="0" marR="0" algn="l" fontAlgn="t">
                        <a:spcBef>
                          <a:spcPts val="0"/>
                        </a:spcBef>
                        <a:spcAft>
                          <a:spcPts val="0"/>
                        </a:spcAft>
                      </a:pPr>
                      <a:r>
                        <a:rPr lang="en-US" sz="1000" dirty="0">
                          <a:effectLst/>
                        </a:rPr>
                        <a:t>SL Pro User CAL</a:t>
                      </a:r>
                      <a:endParaRPr lang="en-US" sz="1000" dirty="0">
                        <a:effectLst/>
                        <a:latin typeface="Segoe UI" panose="020B0502040204020203" pitchFamily="34" charset="0"/>
                      </a:endParaRPr>
                    </a:p>
                  </a:txBody>
                  <a:tcPr marL="50800" marR="50800" marT="50800" marB="50800" anchor="ctr">
                    <a:solidFill>
                      <a:schemeClr val="accent4">
                        <a:lumMod val="20000"/>
                        <a:lumOff val="80000"/>
                        <a:alpha val="35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Financials</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chemeClr val="accent4">
                        <a:lumMod val="20000"/>
                        <a:lumOff val="80000"/>
                        <a:alpha val="35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Financials, Business Edition add-on for NAV/GP Full or SL Pro (qualified offer) for Faculty</a:t>
                      </a:r>
                    </a:p>
                  </a:txBody>
                  <a:tcPr marL="50800" marR="50800" marT="50800" marB="50800" anchor="ctr">
                    <a:solidFill>
                      <a:schemeClr val="accent4">
                        <a:lumMod val="20000"/>
                        <a:lumOff val="80000"/>
                        <a:alpha val="35000"/>
                      </a:schemeClr>
                    </a:solidFill>
                  </a:tcPr>
                </a:tc>
                <a:extLst>
                  <a:ext uri="{0D108BD9-81ED-4DB2-BD59-A6C34878D82A}">
                    <a16:rowId xmlns:a16="http://schemas.microsoft.com/office/drawing/2014/main" val="4278441185"/>
                  </a:ext>
                </a:extLst>
              </a:tr>
              <a:tr h="370840">
                <a:tc>
                  <a:txBody>
                    <a:bodyPr/>
                    <a:lstStyle/>
                    <a:p>
                      <a:pPr marL="0" marR="0" algn="l" fontAlgn="t">
                        <a:spcBef>
                          <a:spcPts val="0"/>
                        </a:spcBef>
                        <a:spcAft>
                          <a:spcPts val="0"/>
                        </a:spcAft>
                      </a:pPr>
                      <a:r>
                        <a:rPr lang="en-US" sz="1000" dirty="0">
                          <a:effectLst/>
                        </a:rPr>
                        <a:t>SL AM/BE or Standard User</a:t>
                      </a:r>
                      <a:endParaRPr lang="en-US" sz="1000" dirty="0">
                        <a:effectLst/>
                        <a:latin typeface="Segoe UI" panose="020B0502040204020203" pitchFamily="34" charset="0"/>
                      </a:endParaRPr>
                    </a:p>
                  </a:txBody>
                  <a:tcPr marL="50800" marR="50800" marT="50800" marB="50800" anchor="ctr">
                    <a:solidFill>
                      <a:schemeClr val="accent4">
                        <a:lumMod val="20000"/>
                        <a:lumOff val="80000"/>
                        <a:alpha val="35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Financials</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chemeClr val="accent4">
                        <a:lumMod val="20000"/>
                        <a:lumOff val="80000"/>
                        <a:alpha val="35000"/>
                      </a:schemeClr>
                    </a:solidFill>
                  </a:tcPr>
                </a:tc>
                <a:tc>
                  <a:txBody>
                    <a:bodyPr/>
                    <a:lstStyle/>
                    <a:p>
                      <a:pPr marL="0" marR="0" algn="l" fontAlgn="t">
                        <a:spcBef>
                          <a:spcPts val="0"/>
                        </a:spcBef>
                        <a:spcAft>
                          <a:spcPts val="0"/>
                        </a:spcAft>
                      </a:pP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Dynamics 365 for Financials, Business Edition add-on for NAV Ltd, or SL AM/BE/</a:t>
                      </a:r>
                      <a:r>
                        <a:rPr lang="en-US" sz="1000" kern="1200" dirty="0" err="1">
                          <a:solidFill>
                            <a:schemeClr val="dk1"/>
                          </a:solidFill>
                          <a:effectLst/>
                          <a:latin typeface="Segoe UI Semibold" panose="020B0702040204020203" pitchFamily="34" charset="0"/>
                          <a:ea typeface="+mn-ea"/>
                          <a:cs typeface="Segoe UI Semibold" panose="020B0702040204020203" pitchFamily="34" charset="0"/>
                        </a:rPr>
                        <a:t>Std</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 (qualified offer) for Faculty</a:t>
                      </a:r>
                    </a:p>
                  </a:txBody>
                  <a:tcPr marL="50800" marR="50800" marT="50800" marB="50800" anchor="ctr">
                    <a:solidFill>
                      <a:schemeClr val="accent4">
                        <a:lumMod val="20000"/>
                        <a:lumOff val="80000"/>
                        <a:alpha val="35000"/>
                      </a:schemeClr>
                    </a:solidFill>
                  </a:tcPr>
                </a:tc>
                <a:extLst>
                  <a:ext uri="{0D108BD9-81ED-4DB2-BD59-A6C34878D82A}">
                    <a16:rowId xmlns:a16="http://schemas.microsoft.com/office/drawing/2014/main" val="1844750420"/>
                  </a:ext>
                </a:extLst>
              </a:tr>
              <a:tr h="370840">
                <a:tc>
                  <a:txBody>
                    <a:bodyPr/>
                    <a:lstStyle/>
                    <a:p>
                      <a:pPr marL="0" marR="0" algn="l" fontAlgn="t">
                        <a:spcBef>
                          <a:spcPts val="0"/>
                        </a:spcBef>
                        <a:spcAft>
                          <a:spcPts val="0"/>
                        </a:spcAft>
                      </a:pPr>
                      <a:r>
                        <a:rPr lang="en-US" sz="1000" dirty="0">
                          <a:effectLst/>
                        </a:rPr>
                        <a:t>SL Light User CAL</a:t>
                      </a:r>
                      <a:endParaRPr lang="en-US" sz="1000" dirty="0">
                        <a:effectLst/>
                        <a:latin typeface="Segoe UI" panose="020B0502040204020203" pitchFamily="34" charset="0"/>
                      </a:endParaRPr>
                    </a:p>
                  </a:txBody>
                  <a:tcPr marL="50800" marR="50800" marT="50800" marB="50800" anchor="ctr">
                    <a:solidFill>
                      <a:schemeClr val="accent4">
                        <a:lumMod val="20000"/>
                        <a:lumOff val="80000"/>
                        <a:alpha val="35000"/>
                      </a:schemeClr>
                    </a:solidFill>
                  </a:tcPr>
                </a:tc>
                <a:tc>
                  <a:txBody>
                    <a:bodyPr/>
                    <a:lstStyle/>
                    <a:p>
                      <a:pPr marL="0" marR="0" algn="l" fontAlgn="t">
                        <a:spcBef>
                          <a:spcPts val="0"/>
                        </a:spcBef>
                        <a:spcAft>
                          <a:spcPts val="0"/>
                        </a:spcAft>
                      </a:pPr>
                      <a:r>
                        <a:rPr lang="en-US" sz="1000" dirty="0">
                          <a:effectLst/>
                        </a:rPr>
                        <a:t>Team Members USL</a:t>
                      </a:r>
                      <a:endParaRPr lang="en-US" sz="1000" dirty="0">
                        <a:effectLst/>
                        <a:latin typeface="Segoe UI" panose="020B0502040204020203" pitchFamily="34" charset="0"/>
                      </a:endParaRPr>
                    </a:p>
                  </a:txBody>
                  <a:tcPr marL="50800" marR="50800" marT="50800" marB="50800" anchor="ctr">
                    <a:solidFill>
                      <a:schemeClr val="accent4">
                        <a:lumMod val="20000"/>
                        <a:lumOff val="80000"/>
                        <a:alpha val="35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Dynamics 365 for Team Members, Business Edition add-on for GP Ltd/SL Light (qualified offer) for Faculty</a:t>
                      </a:r>
                    </a:p>
                  </a:txBody>
                  <a:tcPr marL="50800" marR="50800" marT="50800" marB="50800" anchor="ctr">
                    <a:solidFill>
                      <a:schemeClr val="accent4">
                        <a:lumMod val="20000"/>
                        <a:lumOff val="80000"/>
                        <a:alpha val="35000"/>
                      </a:schemeClr>
                    </a:solidFill>
                  </a:tcPr>
                </a:tc>
                <a:extLst>
                  <a:ext uri="{0D108BD9-81ED-4DB2-BD59-A6C34878D82A}">
                    <a16:rowId xmlns:a16="http://schemas.microsoft.com/office/drawing/2014/main" val="633029697"/>
                  </a:ext>
                </a:extLst>
              </a:tr>
            </a:tbl>
          </a:graphicData>
        </a:graphic>
      </p:graphicFrame>
    </p:spTree>
    <p:extLst>
      <p:ext uri="{BB962C8B-B14F-4D97-AF65-F5344CB8AC3E}">
        <p14:creationId xmlns:p14="http://schemas.microsoft.com/office/powerpoint/2010/main" val="49135714"/>
      </p:ext>
    </p:extLst>
  </p:cSld>
  <p:clrMapOvr>
    <a:masterClrMapping/>
  </p:clrMapOvr>
  <p:transition>
    <p:fade/>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0693" y="374969"/>
            <a:ext cx="6858564" cy="492778"/>
          </a:xfrm>
        </p:spPr>
        <p:txBody>
          <a:bodyPr/>
          <a:lstStyle/>
          <a:p>
            <a:r>
              <a:rPr lang="en-US" sz="2000" dirty="0"/>
              <a:t>GP, NAV, or SL Customers Cloud Add-on in CSP  -  Students</a:t>
            </a:r>
          </a:p>
        </p:txBody>
      </p:sp>
      <p:graphicFrame>
        <p:nvGraphicFramePr>
          <p:cNvPr id="7" name="Table 6"/>
          <p:cNvGraphicFramePr>
            <a:graphicFrameLocks noGrp="1"/>
          </p:cNvGraphicFramePr>
          <p:nvPr>
            <p:extLst/>
          </p:nvPr>
        </p:nvGraphicFramePr>
        <p:xfrm>
          <a:off x="752241" y="1513789"/>
          <a:ext cx="10083827" cy="3215640"/>
        </p:xfrm>
        <a:graphic>
          <a:graphicData uri="http://schemas.openxmlformats.org/drawingml/2006/table">
            <a:tbl>
              <a:tblPr firstRow="1" bandRow="1">
                <a:tableStyleId>{93296810-A885-4BE3-A3E7-6D5BEEA58F35}</a:tableStyleId>
              </a:tblPr>
              <a:tblGrid>
                <a:gridCol w="2563528">
                  <a:extLst>
                    <a:ext uri="{9D8B030D-6E8A-4147-A177-3AD203B41FA5}">
                      <a16:colId xmlns:a16="http://schemas.microsoft.com/office/drawing/2014/main" val="505210117"/>
                    </a:ext>
                  </a:extLst>
                </a:gridCol>
                <a:gridCol w="2683379">
                  <a:extLst>
                    <a:ext uri="{9D8B030D-6E8A-4147-A177-3AD203B41FA5}">
                      <a16:colId xmlns:a16="http://schemas.microsoft.com/office/drawing/2014/main" val="1886461923"/>
                    </a:ext>
                  </a:extLst>
                </a:gridCol>
                <a:gridCol w="4836920">
                  <a:extLst>
                    <a:ext uri="{9D8B030D-6E8A-4147-A177-3AD203B41FA5}">
                      <a16:colId xmlns:a16="http://schemas.microsoft.com/office/drawing/2014/main" val="4284112031"/>
                    </a:ext>
                  </a:extLst>
                </a:gridCol>
              </a:tblGrid>
              <a:tr h="370840">
                <a:tc>
                  <a:txBody>
                    <a:bodyPr/>
                    <a:lstStyle/>
                    <a:p>
                      <a:pPr marL="0" marR="0" fontAlgn="t">
                        <a:spcBef>
                          <a:spcPts val="0"/>
                        </a:spcBef>
                        <a:spcAft>
                          <a:spcPts val="0"/>
                        </a:spcAft>
                      </a:pPr>
                      <a:r>
                        <a:rPr lang="en-US" sz="1000" dirty="0">
                          <a:effectLst/>
                        </a:rPr>
                        <a:t>Existing User License</a:t>
                      </a:r>
                      <a:endParaRPr lang="en-US" sz="1000" dirty="0">
                        <a:effectLst/>
                        <a:latin typeface="Segoe UI Semibold" panose="020B0702040204020203" pitchFamily="34" charset="0"/>
                      </a:endParaRPr>
                    </a:p>
                  </a:txBody>
                  <a:tcPr marL="50800" marR="50800" marT="50800" marB="50800">
                    <a:solidFill>
                      <a:srgbClr val="00337E"/>
                    </a:solidFill>
                  </a:tcPr>
                </a:tc>
                <a:tc>
                  <a:txBody>
                    <a:bodyPr/>
                    <a:lstStyle/>
                    <a:p>
                      <a:pPr marL="0" marR="0" fontAlgn="t">
                        <a:spcBef>
                          <a:spcPts val="0"/>
                        </a:spcBef>
                        <a:spcAft>
                          <a:spcPts val="0"/>
                        </a:spcAft>
                      </a:pPr>
                      <a:r>
                        <a:rPr lang="en-US" sz="1000">
                          <a:effectLst/>
                        </a:rPr>
                        <a:t>New User License</a:t>
                      </a:r>
                      <a:endParaRPr lang="en-US" sz="1000">
                        <a:effectLst/>
                        <a:latin typeface="Segoe UI Semibold" panose="020B0702040204020203" pitchFamily="34" charset="0"/>
                      </a:endParaRPr>
                    </a:p>
                  </a:txBody>
                  <a:tcPr marL="50800" marR="50800" marT="50800" marB="50800">
                    <a:solidFill>
                      <a:srgbClr val="00337E"/>
                    </a:solidFill>
                  </a:tcPr>
                </a:tc>
                <a:tc>
                  <a:txBody>
                    <a:bodyPr/>
                    <a:lstStyle/>
                    <a:p>
                      <a:pPr marL="0" marR="0" fontAlgn="t">
                        <a:spcBef>
                          <a:spcPts val="0"/>
                        </a:spcBef>
                        <a:spcAft>
                          <a:spcPts val="0"/>
                        </a:spcAft>
                      </a:pPr>
                      <a:r>
                        <a:rPr lang="en-US" sz="1000" dirty="0">
                          <a:effectLst/>
                        </a:rPr>
                        <a:t>Offer Description</a:t>
                      </a:r>
                      <a:endParaRPr lang="en-US" sz="1000" dirty="0">
                        <a:effectLst/>
                        <a:latin typeface="Segoe UI Semibold" panose="020B0702040204020203" pitchFamily="34" charset="0"/>
                      </a:endParaRPr>
                    </a:p>
                  </a:txBody>
                  <a:tcPr marL="50800" marR="50800" marT="50800" marB="50800">
                    <a:solidFill>
                      <a:srgbClr val="00337E"/>
                    </a:solidFill>
                  </a:tcPr>
                </a:tc>
                <a:extLst>
                  <a:ext uri="{0D108BD9-81ED-4DB2-BD59-A6C34878D82A}">
                    <a16:rowId xmlns:a16="http://schemas.microsoft.com/office/drawing/2014/main" val="1529148321"/>
                  </a:ext>
                </a:extLst>
              </a:tr>
              <a:tr h="370840">
                <a:tc>
                  <a:txBody>
                    <a:bodyPr/>
                    <a:lstStyle/>
                    <a:p>
                      <a:pPr marL="0" marR="0" algn="l" fontAlgn="t">
                        <a:spcBef>
                          <a:spcPts val="0"/>
                        </a:spcBef>
                        <a:spcAft>
                          <a:spcPts val="0"/>
                        </a:spcAft>
                      </a:pPr>
                      <a:r>
                        <a:rPr lang="en-US" sz="1000" dirty="0">
                          <a:effectLst/>
                        </a:rPr>
                        <a:t>NAV Full CAL</a:t>
                      </a:r>
                      <a:endParaRPr lang="en-US" sz="1000" dirty="0">
                        <a:effectLst/>
                        <a:latin typeface="Segoe UI" panose="020B0502040204020203" pitchFamily="34" charset="0"/>
                      </a:endParaRPr>
                    </a:p>
                  </a:txBody>
                  <a:tcPr marL="50800" marR="50800" marT="50800" marB="50800" anchor="ctr">
                    <a:solidFill>
                      <a:schemeClr val="accent1">
                        <a:lumMod val="60000"/>
                        <a:lumOff val="40000"/>
                        <a:alpha val="69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Financials</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chemeClr val="accent1">
                        <a:lumMod val="60000"/>
                        <a:lumOff val="40000"/>
                        <a:alpha val="69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Financials, Business Edition add-on for NAV/GP Full or SL Pro (qualified offer) for Students</a:t>
                      </a:r>
                    </a:p>
                  </a:txBody>
                  <a:tcPr marL="50800" marR="50800" marT="50800" marB="50800" anchor="ctr">
                    <a:solidFill>
                      <a:schemeClr val="accent1">
                        <a:lumMod val="60000"/>
                        <a:lumOff val="40000"/>
                        <a:alpha val="69000"/>
                      </a:schemeClr>
                    </a:solidFill>
                  </a:tcPr>
                </a:tc>
                <a:extLst>
                  <a:ext uri="{0D108BD9-81ED-4DB2-BD59-A6C34878D82A}">
                    <a16:rowId xmlns:a16="http://schemas.microsoft.com/office/drawing/2014/main" val="466339008"/>
                  </a:ext>
                </a:extLst>
              </a:tr>
              <a:tr h="370840">
                <a:tc>
                  <a:txBody>
                    <a:bodyPr/>
                    <a:lstStyle/>
                    <a:p>
                      <a:pPr marL="0" marR="0" algn="l" fontAlgn="t">
                        <a:spcBef>
                          <a:spcPts val="0"/>
                        </a:spcBef>
                        <a:spcAft>
                          <a:spcPts val="0"/>
                        </a:spcAft>
                      </a:pPr>
                      <a:r>
                        <a:rPr lang="en-US" sz="1000" dirty="0">
                          <a:effectLst/>
                        </a:rPr>
                        <a:t>NAV Limited CAL</a:t>
                      </a:r>
                      <a:endParaRPr lang="en-US" sz="1000" dirty="0">
                        <a:effectLst/>
                        <a:latin typeface="Segoe UI" panose="020B0502040204020203" pitchFamily="34" charset="0"/>
                      </a:endParaRPr>
                    </a:p>
                  </a:txBody>
                  <a:tcPr marL="50800" marR="50800" marT="50800" marB="50800" anchor="ctr">
                    <a:solidFill>
                      <a:schemeClr val="accent1">
                        <a:lumMod val="60000"/>
                        <a:lumOff val="40000"/>
                        <a:alpha val="69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Financials</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chemeClr val="accent1">
                        <a:lumMod val="60000"/>
                        <a:lumOff val="40000"/>
                        <a:alpha val="69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Financials, Business Edition add-on for NAV Ltd, or SL AM/BE/</a:t>
                      </a:r>
                      <a:r>
                        <a:rPr lang="en-US" sz="1000" dirty="0" err="1">
                          <a:effectLst/>
                          <a:latin typeface="Segoe UI Semibold" panose="020B0702040204020203" pitchFamily="34" charset="0"/>
                          <a:cs typeface="Segoe UI Semibold" panose="020B0702040204020203" pitchFamily="34" charset="0"/>
                        </a:rPr>
                        <a:t>Std</a:t>
                      </a:r>
                      <a:r>
                        <a:rPr lang="en-US" sz="1000" dirty="0">
                          <a:effectLst/>
                          <a:latin typeface="Segoe UI Semibold" panose="020B0702040204020203" pitchFamily="34" charset="0"/>
                          <a:cs typeface="Segoe UI Semibold" panose="020B0702040204020203" pitchFamily="34" charset="0"/>
                        </a:rPr>
                        <a:t> (qualified offer) for Students</a:t>
                      </a:r>
                    </a:p>
                  </a:txBody>
                  <a:tcPr marL="50800" marR="50800" marT="50800" marB="50800" anchor="ctr">
                    <a:solidFill>
                      <a:schemeClr val="accent1">
                        <a:lumMod val="60000"/>
                        <a:lumOff val="40000"/>
                        <a:alpha val="69000"/>
                      </a:schemeClr>
                    </a:solidFill>
                  </a:tcPr>
                </a:tc>
                <a:extLst>
                  <a:ext uri="{0D108BD9-81ED-4DB2-BD59-A6C34878D82A}">
                    <a16:rowId xmlns:a16="http://schemas.microsoft.com/office/drawing/2014/main" val="941976500"/>
                  </a:ext>
                </a:extLst>
              </a:tr>
              <a:tr h="370840">
                <a:tc>
                  <a:txBody>
                    <a:bodyPr/>
                    <a:lstStyle/>
                    <a:p>
                      <a:pPr marL="0" marR="0" algn="l" fontAlgn="t">
                        <a:spcBef>
                          <a:spcPts val="0"/>
                        </a:spcBef>
                        <a:spcAft>
                          <a:spcPts val="0"/>
                        </a:spcAft>
                      </a:pPr>
                      <a:r>
                        <a:rPr lang="en-US" sz="1000" dirty="0">
                          <a:effectLst/>
                        </a:rPr>
                        <a:t>GP Full User CAL</a:t>
                      </a:r>
                      <a:endParaRPr lang="en-US" sz="1000" dirty="0">
                        <a:effectLst/>
                        <a:latin typeface="Segoe UI" panose="020B0502040204020203" pitchFamily="34" charset="0"/>
                      </a:endParaRPr>
                    </a:p>
                  </a:txBody>
                  <a:tcPr marL="50800" marR="50800" marT="50800" marB="50800" anchor="ctr">
                    <a:solidFill>
                      <a:schemeClr val="accent4">
                        <a:lumMod val="20000"/>
                        <a:lumOff val="80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Financials</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chemeClr val="accent4">
                        <a:lumMod val="20000"/>
                        <a:lumOff val="80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Financials, Business Edition add-on for NAV/GP Full or SL Pro (qualified offer) for Students</a:t>
                      </a:r>
                    </a:p>
                  </a:txBody>
                  <a:tcPr marL="50800" marR="50800" marT="50800" marB="50800" anchor="ctr">
                    <a:solidFill>
                      <a:schemeClr val="accent4">
                        <a:lumMod val="20000"/>
                        <a:lumOff val="80000"/>
                      </a:schemeClr>
                    </a:solidFill>
                  </a:tcPr>
                </a:tc>
                <a:extLst>
                  <a:ext uri="{0D108BD9-81ED-4DB2-BD59-A6C34878D82A}">
                    <a16:rowId xmlns:a16="http://schemas.microsoft.com/office/drawing/2014/main" val="4067456036"/>
                  </a:ext>
                </a:extLst>
              </a:tr>
              <a:tr h="370840">
                <a:tc>
                  <a:txBody>
                    <a:bodyPr/>
                    <a:lstStyle/>
                    <a:p>
                      <a:pPr marL="0" marR="0" algn="l" fontAlgn="t">
                        <a:spcBef>
                          <a:spcPts val="0"/>
                        </a:spcBef>
                        <a:spcAft>
                          <a:spcPts val="0"/>
                        </a:spcAft>
                      </a:pPr>
                      <a:r>
                        <a:rPr lang="en-US" sz="1000" dirty="0">
                          <a:effectLst/>
                        </a:rPr>
                        <a:t>GP Limited User CAL</a:t>
                      </a:r>
                      <a:endParaRPr lang="en-US" sz="1000" dirty="0">
                        <a:effectLst/>
                        <a:latin typeface="Segoe UI" panose="020B0502040204020203" pitchFamily="34" charset="0"/>
                      </a:endParaRPr>
                    </a:p>
                  </a:txBody>
                  <a:tcPr marL="50800" marR="50800" marT="50800" marB="50800" anchor="ctr">
                    <a:solidFill>
                      <a:schemeClr val="accent4">
                        <a:lumMod val="20000"/>
                        <a:lumOff val="80000"/>
                      </a:schemeClr>
                    </a:solidFill>
                  </a:tcPr>
                </a:tc>
                <a:tc>
                  <a:txBody>
                    <a:bodyPr/>
                    <a:lstStyle/>
                    <a:p>
                      <a:pPr marL="0" marR="0" algn="l" fontAlgn="t">
                        <a:spcBef>
                          <a:spcPts val="0"/>
                        </a:spcBef>
                        <a:spcAft>
                          <a:spcPts val="0"/>
                        </a:spcAft>
                      </a:pPr>
                      <a:r>
                        <a:rPr lang="en-US" sz="1000" dirty="0">
                          <a:effectLst/>
                        </a:rPr>
                        <a:t>Team Members</a:t>
                      </a:r>
                      <a:r>
                        <a:rPr lang="en-US" sz="1000" baseline="0" dirty="0">
                          <a:effectLst/>
                        </a:rPr>
                        <a:t> USL</a:t>
                      </a:r>
                      <a:endParaRPr lang="en-US" sz="1000" dirty="0">
                        <a:effectLst/>
                        <a:latin typeface="Segoe UI" panose="020B0502040204020203" pitchFamily="34" charset="0"/>
                      </a:endParaRPr>
                    </a:p>
                  </a:txBody>
                  <a:tcPr marL="50800" marR="50800" marT="50800" marB="50800" anchor="ctr">
                    <a:solidFill>
                      <a:schemeClr val="accent4">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Dynamics 365 for Team Members, Business Edition add-on for GP Ltd/SL Light (qualified offer) for Students</a:t>
                      </a:r>
                    </a:p>
                  </a:txBody>
                  <a:tcPr marL="50800" marR="50800" marT="50800" marB="50800" anchor="ctr">
                    <a:solidFill>
                      <a:schemeClr val="accent4">
                        <a:lumMod val="20000"/>
                        <a:lumOff val="80000"/>
                      </a:schemeClr>
                    </a:solidFill>
                  </a:tcPr>
                </a:tc>
                <a:extLst>
                  <a:ext uri="{0D108BD9-81ED-4DB2-BD59-A6C34878D82A}">
                    <a16:rowId xmlns:a16="http://schemas.microsoft.com/office/drawing/2014/main" val="2913595098"/>
                  </a:ext>
                </a:extLst>
              </a:tr>
              <a:tr h="370840">
                <a:tc>
                  <a:txBody>
                    <a:bodyPr/>
                    <a:lstStyle/>
                    <a:p>
                      <a:pPr marL="0" marR="0" algn="l" fontAlgn="t">
                        <a:spcBef>
                          <a:spcPts val="0"/>
                        </a:spcBef>
                        <a:spcAft>
                          <a:spcPts val="0"/>
                        </a:spcAft>
                      </a:pPr>
                      <a:r>
                        <a:rPr lang="en-US" sz="1000" dirty="0">
                          <a:effectLst/>
                        </a:rPr>
                        <a:t>SL Pro User CAL</a:t>
                      </a:r>
                      <a:endParaRPr lang="en-US" sz="1000" dirty="0">
                        <a:effectLst/>
                        <a:latin typeface="Segoe UI" panose="020B0502040204020203" pitchFamily="34" charset="0"/>
                      </a:endParaRPr>
                    </a:p>
                  </a:txBody>
                  <a:tcPr marL="50800" marR="50800" marT="50800" marB="50800" anchor="ctr">
                    <a:solidFill>
                      <a:schemeClr val="accent4">
                        <a:lumMod val="20000"/>
                        <a:lumOff val="80000"/>
                        <a:alpha val="35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Financials</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chemeClr val="accent4">
                        <a:lumMod val="20000"/>
                        <a:lumOff val="80000"/>
                        <a:alpha val="35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Financials, Business Edition add-on for NAV/GP Full or SL Pro (qualified offer) for Students</a:t>
                      </a:r>
                    </a:p>
                  </a:txBody>
                  <a:tcPr marL="50800" marR="50800" marT="50800" marB="50800" anchor="ctr">
                    <a:solidFill>
                      <a:schemeClr val="accent4">
                        <a:lumMod val="20000"/>
                        <a:lumOff val="80000"/>
                        <a:alpha val="35000"/>
                      </a:schemeClr>
                    </a:solidFill>
                  </a:tcPr>
                </a:tc>
                <a:extLst>
                  <a:ext uri="{0D108BD9-81ED-4DB2-BD59-A6C34878D82A}">
                    <a16:rowId xmlns:a16="http://schemas.microsoft.com/office/drawing/2014/main" val="4278441185"/>
                  </a:ext>
                </a:extLst>
              </a:tr>
              <a:tr h="370840">
                <a:tc>
                  <a:txBody>
                    <a:bodyPr/>
                    <a:lstStyle/>
                    <a:p>
                      <a:pPr marL="0" marR="0" algn="l" fontAlgn="t">
                        <a:spcBef>
                          <a:spcPts val="0"/>
                        </a:spcBef>
                        <a:spcAft>
                          <a:spcPts val="0"/>
                        </a:spcAft>
                      </a:pPr>
                      <a:r>
                        <a:rPr lang="en-US" sz="1000" dirty="0">
                          <a:effectLst/>
                        </a:rPr>
                        <a:t>SL AM/BE or Standard User</a:t>
                      </a:r>
                      <a:endParaRPr lang="en-US" sz="1000" dirty="0">
                        <a:effectLst/>
                        <a:latin typeface="Segoe UI" panose="020B0502040204020203" pitchFamily="34" charset="0"/>
                      </a:endParaRPr>
                    </a:p>
                  </a:txBody>
                  <a:tcPr marL="50800" marR="50800" marT="50800" marB="50800" anchor="ctr">
                    <a:solidFill>
                      <a:schemeClr val="accent4">
                        <a:lumMod val="20000"/>
                        <a:lumOff val="80000"/>
                        <a:alpha val="35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Financials</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chemeClr val="accent4">
                        <a:lumMod val="20000"/>
                        <a:lumOff val="80000"/>
                        <a:alpha val="35000"/>
                      </a:schemeClr>
                    </a:solidFill>
                  </a:tcPr>
                </a:tc>
                <a:tc>
                  <a:txBody>
                    <a:bodyPr/>
                    <a:lstStyle/>
                    <a:p>
                      <a:pPr marL="0" marR="0" algn="l" fontAlgn="t">
                        <a:spcBef>
                          <a:spcPts val="0"/>
                        </a:spcBef>
                        <a:spcAft>
                          <a:spcPts val="0"/>
                        </a:spcAft>
                      </a:pP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Dynamics 365 for Financials, Business Edition add-on for NAV Ltd, or SL AM/BE/</a:t>
                      </a:r>
                      <a:r>
                        <a:rPr lang="en-US" sz="1000" kern="1200" dirty="0" err="1">
                          <a:solidFill>
                            <a:schemeClr val="dk1"/>
                          </a:solidFill>
                          <a:effectLst/>
                          <a:latin typeface="Segoe UI Semibold" panose="020B0702040204020203" pitchFamily="34" charset="0"/>
                          <a:ea typeface="+mn-ea"/>
                          <a:cs typeface="Segoe UI Semibold" panose="020B0702040204020203" pitchFamily="34" charset="0"/>
                        </a:rPr>
                        <a:t>Std</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 (qualified offer) for Students</a:t>
                      </a:r>
                    </a:p>
                  </a:txBody>
                  <a:tcPr marL="50800" marR="50800" marT="50800" marB="50800" anchor="ctr">
                    <a:solidFill>
                      <a:schemeClr val="accent4">
                        <a:lumMod val="20000"/>
                        <a:lumOff val="80000"/>
                        <a:alpha val="35000"/>
                      </a:schemeClr>
                    </a:solidFill>
                  </a:tcPr>
                </a:tc>
                <a:extLst>
                  <a:ext uri="{0D108BD9-81ED-4DB2-BD59-A6C34878D82A}">
                    <a16:rowId xmlns:a16="http://schemas.microsoft.com/office/drawing/2014/main" val="1844750420"/>
                  </a:ext>
                </a:extLst>
              </a:tr>
              <a:tr h="370840">
                <a:tc>
                  <a:txBody>
                    <a:bodyPr/>
                    <a:lstStyle/>
                    <a:p>
                      <a:pPr marL="0" marR="0" algn="l" fontAlgn="t">
                        <a:spcBef>
                          <a:spcPts val="0"/>
                        </a:spcBef>
                        <a:spcAft>
                          <a:spcPts val="0"/>
                        </a:spcAft>
                      </a:pPr>
                      <a:r>
                        <a:rPr lang="en-US" sz="1000" dirty="0">
                          <a:effectLst/>
                        </a:rPr>
                        <a:t>SL Light User CAL</a:t>
                      </a:r>
                      <a:endParaRPr lang="en-US" sz="1000" dirty="0">
                        <a:effectLst/>
                        <a:latin typeface="Segoe UI" panose="020B0502040204020203" pitchFamily="34" charset="0"/>
                      </a:endParaRPr>
                    </a:p>
                  </a:txBody>
                  <a:tcPr marL="50800" marR="50800" marT="50800" marB="50800" anchor="ctr">
                    <a:solidFill>
                      <a:schemeClr val="accent4">
                        <a:lumMod val="20000"/>
                        <a:lumOff val="80000"/>
                        <a:alpha val="35000"/>
                      </a:schemeClr>
                    </a:solidFill>
                  </a:tcPr>
                </a:tc>
                <a:tc>
                  <a:txBody>
                    <a:bodyPr/>
                    <a:lstStyle/>
                    <a:p>
                      <a:pPr marL="0" marR="0" algn="l" fontAlgn="t">
                        <a:spcBef>
                          <a:spcPts val="0"/>
                        </a:spcBef>
                        <a:spcAft>
                          <a:spcPts val="0"/>
                        </a:spcAft>
                      </a:pPr>
                      <a:r>
                        <a:rPr lang="en-US" sz="1000" dirty="0">
                          <a:effectLst/>
                        </a:rPr>
                        <a:t>Team Members USL</a:t>
                      </a:r>
                      <a:endParaRPr lang="en-US" sz="1000" dirty="0">
                        <a:effectLst/>
                        <a:latin typeface="Segoe UI" panose="020B0502040204020203" pitchFamily="34" charset="0"/>
                      </a:endParaRPr>
                    </a:p>
                  </a:txBody>
                  <a:tcPr marL="50800" marR="50800" marT="50800" marB="50800" anchor="ctr">
                    <a:solidFill>
                      <a:schemeClr val="accent4">
                        <a:lumMod val="20000"/>
                        <a:lumOff val="80000"/>
                        <a:alpha val="35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Dynamics 365 for Team Members, Business Edition add-on for GP Ltd/SL Light (qualified offer) for Students</a:t>
                      </a:r>
                    </a:p>
                  </a:txBody>
                  <a:tcPr marL="50800" marR="50800" marT="50800" marB="50800" anchor="ctr">
                    <a:solidFill>
                      <a:schemeClr val="accent4">
                        <a:lumMod val="20000"/>
                        <a:lumOff val="80000"/>
                        <a:alpha val="35000"/>
                      </a:schemeClr>
                    </a:solidFill>
                  </a:tcPr>
                </a:tc>
                <a:extLst>
                  <a:ext uri="{0D108BD9-81ED-4DB2-BD59-A6C34878D82A}">
                    <a16:rowId xmlns:a16="http://schemas.microsoft.com/office/drawing/2014/main" val="633029697"/>
                  </a:ext>
                </a:extLst>
              </a:tr>
            </a:tbl>
          </a:graphicData>
        </a:graphic>
      </p:graphicFrame>
    </p:spTree>
    <p:extLst>
      <p:ext uri="{BB962C8B-B14F-4D97-AF65-F5344CB8AC3E}">
        <p14:creationId xmlns:p14="http://schemas.microsoft.com/office/powerpoint/2010/main" val="437998947"/>
      </p:ext>
    </p:extLst>
  </p:cSld>
  <p:clrMapOvr>
    <a:masterClrMapping/>
  </p:clrMapOvr>
  <p:transition>
    <p:fade/>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0693" y="374969"/>
            <a:ext cx="6858564" cy="492778"/>
          </a:xfrm>
        </p:spPr>
        <p:txBody>
          <a:bodyPr/>
          <a:lstStyle/>
          <a:p>
            <a:r>
              <a:rPr lang="en-US" sz="2000" dirty="0"/>
              <a:t>GP, NAV, or SL Customers Cloud Add-on in CSP  -  Government</a:t>
            </a:r>
          </a:p>
        </p:txBody>
      </p:sp>
      <p:graphicFrame>
        <p:nvGraphicFramePr>
          <p:cNvPr id="7" name="Table 6"/>
          <p:cNvGraphicFramePr>
            <a:graphicFrameLocks noGrp="1"/>
          </p:cNvGraphicFramePr>
          <p:nvPr>
            <p:extLst/>
          </p:nvPr>
        </p:nvGraphicFramePr>
        <p:xfrm>
          <a:off x="752241" y="1513789"/>
          <a:ext cx="10083827" cy="3215640"/>
        </p:xfrm>
        <a:graphic>
          <a:graphicData uri="http://schemas.openxmlformats.org/drawingml/2006/table">
            <a:tbl>
              <a:tblPr firstRow="1" bandRow="1">
                <a:tableStyleId>{93296810-A885-4BE3-A3E7-6D5BEEA58F35}</a:tableStyleId>
              </a:tblPr>
              <a:tblGrid>
                <a:gridCol w="2563528">
                  <a:extLst>
                    <a:ext uri="{9D8B030D-6E8A-4147-A177-3AD203B41FA5}">
                      <a16:colId xmlns:a16="http://schemas.microsoft.com/office/drawing/2014/main" val="505210117"/>
                    </a:ext>
                  </a:extLst>
                </a:gridCol>
                <a:gridCol w="2683379">
                  <a:extLst>
                    <a:ext uri="{9D8B030D-6E8A-4147-A177-3AD203B41FA5}">
                      <a16:colId xmlns:a16="http://schemas.microsoft.com/office/drawing/2014/main" val="1886461923"/>
                    </a:ext>
                  </a:extLst>
                </a:gridCol>
                <a:gridCol w="4836920">
                  <a:extLst>
                    <a:ext uri="{9D8B030D-6E8A-4147-A177-3AD203B41FA5}">
                      <a16:colId xmlns:a16="http://schemas.microsoft.com/office/drawing/2014/main" val="4284112031"/>
                    </a:ext>
                  </a:extLst>
                </a:gridCol>
              </a:tblGrid>
              <a:tr h="370840">
                <a:tc>
                  <a:txBody>
                    <a:bodyPr/>
                    <a:lstStyle/>
                    <a:p>
                      <a:pPr marL="0" marR="0" fontAlgn="t">
                        <a:spcBef>
                          <a:spcPts val="0"/>
                        </a:spcBef>
                        <a:spcAft>
                          <a:spcPts val="0"/>
                        </a:spcAft>
                      </a:pPr>
                      <a:r>
                        <a:rPr lang="en-US" sz="1000" dirty="0">
                          <a:effectLst/>
                        </a:rPr>
                        <a:t>Existing User License</a:t>
                      </a:r>
                      <a:endParaRPr lang="en-US" sz="1000" dirty="0">
                        <a:effectLst/>
                        <a:latin typeface="Segoe UI Semibold" panose="020B0702040204020203" pitchFamily="34" charset="0"/>
                      </a:endParaRPr>
                    </a:p>
                  </a:txBody>
                  <a:tcPr marL="50800" marR="50800" marT="50800" marB="50800">
                    <a:solidFill>
                      <a:srgbClr val="00337E"/>
                    </a:solidFill>
                  </a:tcPr>
                </a:tc>
                <a:tc>
                  <a:txBody>
                    <a:bodyPr/>
                    <a:lstStyle/>
                    <a:p>
                      <a:pPr marL="0" marR="0" fontAlgn="t">
                        <a:spcBef>
                          <a:spcPts val="0"/>
                        </a:spcBef>
                        <a:spcAft>
                          <a:spcPts val="0"/>
                        </a:spcAft>
                      </a:pPr>
                      <a:r>
                        <a:rPr lang="en-US" sz="1000">
                          <a:effectLst/>
                        </a:rPr>
                        <a:t>New User License</a:t>
                      </a:r>
                      <a:endParaRPr lang="en-US" sz="1000">
                        <a:effectLst/>
                        <a:latin typeface="Segoe UI Semibold" panose="020B0702040204020203" pitchFamily="34" charset="0"/>
                      </a:endParaRPr>
                    </a:p>
                  </a:txBody>
                  <a:tcPr marL="50800" marR="50800" marT="50800" marB="50800">
                    <a:solidFill>
                      <a:srgbClr val="00337E"/>
                    </a:solidFill>
                  </a:tcPr>
                </a:tc>
                <a:tc>
                  <a:txBody>
                    <a:bodyPr/>
                    <a:lstStyle/>
                    <a:p>
                      <a:pPr marL="0" marR="0" fontAlgn="t">
                        <a:spcBef>
                          <a:spcPts val="0"/>
                        </a:spcBef>
                        <a:spcAft>
                          <a:spcPts val="0"/>
                        </a:spcAft>
                      </a:pPr>
                      <a:r>
                        <a:rPr lang="en-US" sz="1000" dirty="0">
                          <a:effectLst/>
                        </a:rPr>
                        <a:t>Offer Description</a:t>
                      </a:r>
                      <a:endParaRPr lang="en-US" sz="1000" dirty="0">
                        <a:effectLst/>
                        <a:latin typeface="Segoe UI Semibold" panose="020B0702040204020203" pitchFamily="34" charset="0"/>
                      </a:endParaRPr>
                    </a:p>
                  </a:txBody>
                  <a:tcPr marL="50800" marR="50800" marT="50800" marB="50800">
                    <a:solidFill>
                      <a:srgbClr val="00337E"/>
                    </a:solidFill>
                  </a:tcPr>
                </a:tc>
                <a:extLst>
                  <a:ext uri="{0D108BD9-81ED-4DB2-BD59-A6C34878D82A}">
                    <a16:rowId xmlns:a16="http://schemas.microsoft.com/office/drawing/2014/main" val="1529148321"/>
                  </a:ext>
                </a:extLst>
              </a:tr>
              <a:tr h="370840">
                <a:tc>
                  <a:txBody>
                    <a:bodyPr/>
                    <a:lstStyle/>
                    <a:p>
                      <a:pPr marL="0" marR="0" algn="l" fontAlgn="t">
                        <a:spcBef>
                          <a:spcPts val="0"/>
                        </a:spcBef>
                        <a:spcAft>
                          <a:spcPts val="0"/>
                        </a:spcAft>
                      </a:pPr>
                      <a:r>
                        <a:rPr lang="en-US" sz="1000" dirty="0">
                          <a:effectLst/>
                        </a:rPr>
                        <a:t>NAV Full CAL</a:t>
                      </a:r>
                      <a:endParaRPr lang="en-US" sz="1000" dirty="0">
                        <a:effectLst/>
                        <a:latin typeface="Segoe UI" panose="020B0502040204020203" pitchFamily="34" charset="0"/>
                      </a:endParaRPr>
                    </a:p>
                  </a:txBody>
                  <a:tcPr marL="50800" marR="50800" marT="50800" marB="50800" anchor="ctr">
                    <a:solidFill>
                      <a:schemeClr val="accent1">
                        <a:lumMod val="60000"/>
                        <a:lumOff val="40000"/>
                        <a:alpha val="69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Financials</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chemeClr val="accent1">
                        <a:lumMod val="60000"/>
                        <a:lumOff val="40000"/>
                        <a:alpha val="69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Financials, Business Edition add-on for NAV/GP Full or SL Pro (qualified offer) - Government Pricing</a:t>
                      </a:r>
                    </a:p>
                  </a:txBody>
                  <a:tcPr marL="50800" marR="50800" marT="50800" marB="50800" anchor="ctr">
                    <a:solidFill>
                      <a:schemeClr val="accent1">
                        <a:lumMod val="60000"/>
                        <a:lumOff val="40000"/>
                        <a:alpha val="69000"/>
                      </a:schemeClr>
                    </a:solidFill>
                  </a:tcPr>
                </a:tc>
                <a:extLst>
                  <a:ext uri="{0D108BD9-81ED-4DB2-BD59-A6C34878D82A}">
                    <a16:rowId xmlns:a16="http://schemas.microsoft.com/office/drawing/2014/main" val="466339008"/>
                  </a:ext>
                </a:extLst>
              </a:tr>
              <a:tr h="370840">
                <a:tc>
                  <a:txBody>
                    <a:bodyPr/>
                    <a:lstStyle/>
                    <a:p>
                      <a:pPr marL="0" marR="0" algn="l" fontAlgn="t">
                        <a:spcBef>
                          <a:spcPts val="0"/>
                        </a:spcBef>
                        <a:spcAft>
                          <a:spcPts val="0"/>
                        </a:spcAft>
                      </a:pPr>
                      <a:r>
                        <a:rPr lang="en-US" sz="1000" dirty="0">
                          <a:effectLst/>
                        </a:rPr>
                        <a:t>NAV Limited CAL</a:t>
                      </a:r>
                      <a:endParaRPr lang="en-US" sz="1000" dirty="0">
                        <a:effectLst/>
                        <a:latin typeface="Segoe UI" panose="020B0502040204020203" pitchFamily="34" charset="0"/>
                      </a:endParaRPr>
                    </a:p>
                  </a:txBody>
                  <a:tcPr marL="50800" marR="50800" marT="50800" marB="50800" anchor="ctr">
                    <a:solidFill>
                      <a:schemeClr val="accent1">
                        <a:lumMod val="60000"/>
                        <a:lumOff val="40000"/>
                        <a:alpha val="69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Financials</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chemeClr val="accent1">
                        <a:lumMod val="60000"/>
                        <a:lumOff val="40000"/>
                        <a:alpha val="69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Financials, Business Edition add-on for NAV Ltd, or SL AM/BE/</a:t>
                      </a:r>
                      <a:r>
                        <a:rPr lang="en-US" sz="1000" dirty="0" err="1">
                          <a:effectLst/>
                          <a:latin typeface="Segoe UI Semibold" panose="020B0702040204020203" pitchFamily="34" charset="0"/>
                          <a:cs typeface="Segoe UI Semibold" panose="020B0702040204020203" pitchFamily="34" charset="0"/>
                        </a:rPr>
                        <a:t>Std</a:t>
                      </a:r>
                      <a:r>
                        <a:rPr lang="en-US" sz="1000" dirty="0">
                          <a:effectLst/>
                          <a:latin typeface="Segoe UI Semibold" panose="020B0702040204020203" pitchFamily="34" charset="0"/>
                          <a:cs typeface="Segoe UI Semibold" panose="020B0702040204020203" pitchFamily="34" charset="0"/>
                        </a:rPr>
                        <a:t> (qualified offer) - Government Pricing</a:t>
                      </a:r>
                    </a:p>
                  </a:txBody>
                  <a:tcPr marL="50800" marR="50800" marT="50800" marB="50800" anchor="ctr">
                    <a:solidFill>
                      <a:schemeClr val="accent1">
                        <a:lumMod val="60000"/>
                        <a:lumOff val="40000"/>
                        <a:alpha val="69000"/>
                      </a:schemeClr>
                    </a:solidFill>
                  </a:tcPr>
                </a:tc>
                <a:extLst>
                  <a:ext uri="{0D108BD9-81ED-4DB2-BD59-A6C34878D82A}">
                    <a16:rowId xmlns:a16="http://schemas.microsoft.com/office/drawing/2014/main" val="941976500"/>
                  </a:ext>
                </a:extLst>
              </a:tr>
              <a:tr h="370840">
                <a:tc>
                  <a:txBody>
                    <a:bodyPr/>
                    <a:lstStyle/>
                    <a:p>
                      <a:pPr marL="0" marR="0" algn="l" fontAlgn="t">
                        <a:spcBef>
                          <a:spcPts val="0"/>
                        </a:spcBef>
                        <a:spcAft>
                          <a:spcPts val="0"/>
                        </a:spcAft>
                      </a:pPr>
                      <a:r>
                        <a:rPr lang="en-US" sz="1000" dirty="0">
                          <a:effectLst/>
                        </a:rPr>
                        <a:t>GP Full User CAL</a:t>
                      </a:r>
                      <a:endParaRPr lang="en-US" sz="1000" dirty="0">
                        <a:effectLst/>
                        <a:latin typeface="Segoe UI" panose="020B0502040204020203" pitchFamily="34" charset="0"/>
                      </a:endParaRPr>
                    </a:p>
                  </a:txBody>
                  <a:tcPr marL="50800" marR="50800" marT="50800" marB="50800" anchor="ctr">
                    <a:solidFill>
                      <a:schemeClr val="accent4">
                        <a:lumMod val="20000"/>
                        <a:lumOff val="80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Financials</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chemeClr val="accent4">
                        <a:lumMod val="20000"/>
                        <a:lumOff val="80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Financials, Business Edition add-on for NAV/GP Full or SL Pro (qualified offer) - Government Pricing</a:t>
                      </a:r>
                    </a:p>
                  </a:txBody>
                  <a:tcPr marL="50800" marR="50800" marT="50800" marB="50800" anchor="ctr">
                    <a:solidFill>
                      <a:schemeClr val="accent4">
                        <a:lumMod val="20000"/>
                        <a:lumOff val="80000"/>
                      </a:schemeClr>
                    </a:solidFill>
                  </a:tcPr>
                </a:tc>
                <a:extLst>
                  <a:ext uri="{0D108BD9-81ED-4DB2-BD59-A6C34878D82A}">
                    <a16:rowId xmlns:a16="http://schemas.microsoft.com/office/drawing/2014/main" val="4067456036"/>
                  </a:ext>
                </a:extLst>
              </a:tr>
              <a:tr h="370840">
                <a:tc>
                  <a:txBody>
                    <a:bodyPr/>
                    <a:lstStyle/>
                    <a:p>
                      <a:pPr marL="0" marR="0" algn="l" fontAlgn="t">
                        <a:spcBef>
                          <a:spcPts val="0"/>
                        </a:spcBef>
                        <a:spcAft>
                          <a:spcPts val="0"/>
                        </a:spcAft>
                      </a:pPr>
                      <a:r>
                        <a:rPr lang="en-US" sz="1000" dirty="0">
                          <a:effectLst/>
                        </a:rPr>
                        <a:t>GP Limited User CAL</a:t>
                      </a:r>
                      <a:endParaRPr lang="en-US" sz="1000" dirty="0">
                        <a:effectLst/>
                        <a:latin typeface="Segoe UI" panose="020B0502040204020203" pitchFamily="34" charset="0"/>
                      </a:endParaRPr>
                    </a:p>
                  </a:txBody>
                  <a:tcPr marL="50800" marR="50800" marT="50800" marB="50800" anchor="ctr">
                    <a:solidFill>
                      <a:schemeClr val="accent4">
                        <a:lumMod val="20000"/>
                        <a:lumOff val="80000"/>
                      </a:schemeClr>
                    </a:solidFill>
                  </a:tcPr>
                </a:tc>
                <a:tc>
                  <a:txBody>
                    <a:bodyPr/>
                    <a:lstStyle/>
                    <a:p>
                      <a:pPr marL="0" marR="0" algn="l" fontAlgn="t">
                        <a:spcBef>
                          <a:spcPts val="0"/>
                        </a:spcBef>
                        <a:spcAft>
                          <a:spcPts val="0"/>
                        </a:spcAft>
                      </a:pPr>
                      <a:r>
                        <a:rPr lang="en-US" sz="1000" dirty="0">
                          <a:effectLst/>
                        </a:rPr>
                        <a:t>Team Members</a:t>
                      </a:r>
                      <a:r>
                        <a:rPr lang="en-US" sz="1000" baseline="0" dirty="0">
                          <a:effectLst/>
                        </a:rPr>
                        <a:t> USL</a:t>
                      </a:r>
                      <a:endParaRPr lang="en-US" sz="1000" dirty="0">
                        <a:effectLst/>
                        <a:latin typeface="Segoe UI" panose="020B0502040204020203" pitchFamily="34" charset="0"/>
                      </a:endParaRPr>
                    </a:p>
                  </a:txBody>
                  <a:tcPr marL="50800" marR="50800" marT="50800" marB="50800" anchor="ctr">
                    <a:solidFill>
                      <a:schemeClr val="accent4">
                        <a:lumMod val="20000"/>
                        <a:lumOff val="80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Dynamics 365 for Team Members, Business Edition add-on for GP Ltd/SL Light (qualified offer) - Government Pricing</a:t>
                      </a:r>
                    </a:p>
                  </a:txBody>
                  <a:tcPr marL="50800" marR="50800" marT="50800" marB="50800" anchor="ctr">
                    <a:solidFill>
                      <a:schemeClr val="accent4">
                        <a:lumMod val="20000"/>
                        <a:lumOff val="80000"/>
                      </a:schemeClr>
                    </a:solidFill>
                  </a:tcPr>
                </a:tc>
                <a:extLst>
                  <a:ext uri="{0D108BD9-81ED-4DB2-BD59-A6C34878D82A}">
                    <a16:rowId xmlns:a16="http://schemas.microsoft.com/office/drawing/2014/main" val="2913595098"/>
                  </a:ext>
                </a:extLst>
              </a:tr>
              <a:tr h="370840">
                <a:tc>
                  <a:txBody>
                    <a:bodyPr/>
                    <a:lstStyle/>
                    <a:p>
                      <a:pPr marL="0" marR="0" algn="l" fontAlgn="t">
                        <a:spcBef>
                          <a:spcPts val="0"/>
                        </a:spcBef>
                        <a:spcAft>
                          <a:spcPts val="0"/>
                        </a:spcAft>
                      </a:pPr>
                      <a:r>
                        <a:rPr lang="en-US" sz="1000" dirty="0">
                          <a:effectLst/>
                        </a:rPr>
                        <a:t>SL Pro User CAL</a:t>
                      </a:r>
                      <a:endParaRPr lang="en-US" sz="1000" dirty="0">
                        <a:effectLst/>
                        <a:latin typeface="Segoe UI" panose="020B0502040204020203" pitchFamily="34" charset="0"/>
                      </a:endParaRPr>
                    </a:p>
                  </a:txBody>
                  <a:tcPr marL="50800" marR="50800" marT="50800" marB="50800" anchor="ctr">
                    <a:solidFill>
                      <a:schemeClr val="accent4">
                        <a:lumMod val="20000"/>
                        <a:lumOff val="80000"/>
                        <a:alpha val="35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Financials</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chemeClr val="accent4">
                        <a:lumMod val="20000"/>
                        <a:lumOff val="80000"/>
                        <a:alpha val="35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Financials, Business Edition add-on for NAV/GP Full or SL Pro (qualified offer) - Government Pricing</a:t>
                      </a:r>
                    </a:p>
                  </a:txBody>
                  <a:tcPr marL="50800" marR="50800" marT="50800" marB="50800" anchor="ctr">
                    <a:solidFill>
                      <a:schemeClr val="accent4">
                        <a:lumMod val="20000"/>
                        <a:lumOff val="80000"/>
                        <a:alpha val="35000"/>
                      </a:schemeClr>
                    </a:solidFill>
                  </a:tcPr>
                </a:tc>
                <a:extLst>
                  <a:ext uri="{0D108BD9-81ED-4DB2-BD59-A6C34878D82A}">
                    <a16:rowId xmlns:a16="http://schemas.microsoft.com/office/drawing/2014/main" val="4278441185"/>
                  </a:ext>
                </a:extLst>
              </a:tr>
              <a:tr h="370840">
                <a:tc>
                  <a:txBody>
                    <a:bodyPr/>
                    <a:lstStyle/>
                    <a:p>
                      <a:pPr marL="0" marR="0" algn="l" fontAlgn="t">
                        <a:spcBef>
                          <a:spcPts val="0"/>
                        </a:spcBef>
                        <a:spcAft>
                          <a:spcPts val="0"/>
                        </a:spcAft>
                      </a:pPr>
                      <a:r>
                        <a:rPr lang="en-US" sz="1000" dirty="0">
                          <a:effectLst/>
                        </a:rPr>
                        <a:t>SL AM/BE or Standard User</a:t>
                      </a:r>
                      <a:endParaRPr lang="en-US" sz="1000" dirty="0">
                        <a:effectLst/>
                        <a:latin typeface="Segoe UI" panose="020B0502040204020203" pitchFamily="34" charset="0"/>
                      </a:endParaRPr>
                    </a:p>
                  </a:txBody>
                  <a:tcPr marL="50800" marR="50800" marT="50800" marB="50800" anchor="ctr">
                    <a:solidFill>
                      <a:schemeClr val="accent4">
                        <a:lumMod val="20000"/>
                        <a:lumOff val="80000"/>
                        <a:alpha val="35000"/>
                      </a:scheme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Financials</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chemeClr val="accent4">
                        <a:lumMod val="20000"/>
                        <a:lumOff val="80000"/>
                        <a:alpha val="35000"/>
                      </a:schemeClr>
                    </a:solidFill>
                  </a:tcPr>
                </a:tc>
                <a:tc>
                  <a:txBody>
                    <a:bodyPr/>
                    <a:lstStyle/>
                    <a:p>
                      <a:pPr marL="0" marR="0" algn="l" fontAlgn="t">
                        <a:spcBef>
                          <a:spcPts val="0"/>
                        </a:spcBef>
                        <a:spcAft>
                          <a:spcPts val="0"/>
                        </a:spcAft>
                      </a:pP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Dynamics 365 for Financials, Business Edition add-on for NAV Ltd, or SL AM/BE/</a:t>
                      </a:r>
                      <a:r>
                        <a:rPr lang="en-US" sz="1000" kern="1200" dirty="0" err="1">
                          <a:solidFill>
                            <a:schemeClr val="dk1"/>
                          </a:solidFill>
                          <a:effectLst/>
                          <a:latin typeface="Segoe UI Semibold" panose="020B0702040204020203" pitchFamily="34" charset="0"/>
                          <a:ea typeface="+mn-ea"/>
                          <a:cs typeface="Segoe UI Semibold" panose="020B0702040204020203" pitchFamily="34" charset="0"/>
                        </a:rPr>
                        <a:t>Std</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 (qualified offer) - Government Pricing</a:t>
                      </a:r>
                    </a:p>
                  </a:txBody>
                  <a:tcPr marL="50800" marR="50800" marT="50800" marB="50800" anchor="ctr">
                    <a:solidFill>
                      <a:schemeClr val="accent4">
                        <a:lumMod val="20000"/>
                        <a:lumOff val="80000"/>
                        <a:alpha val="35000"/>
                      </a:schemeClr>
                    </a:solidFill>
                  </a:tcPr>
                </a:tc>
                <a:extLst>
                  <a:ext uri="{0D108BD9-81ED-4DB2-BD59-A6C34878D82A}">
                    <a16:rowId xmlns:a16="http://schemas.microsoft.com/office/drawing/2014/main" val="1844750420"/>
                  </a:ext>
                </a:extLst>
              </a:tr>
              <a:tr h="370840">
                <a:tc>
                  <a:txBody>
                    <a:bodyPr/>
                    <a:lstStyle/>
                    <a:p>
                      <a:pPr marL="0" marR="0" algn="l" fontAlgn="t">
                        <a:spcBef>
                          <a:spcPts val="0"/>
                        </a:spcBef>
                        <a:spcAft>
                          <a:spcPts val="0"/>
                        </a:spcAft>
                      </a:pPr>
                      <a:r>
                        <a:rPr lang="en-US" sz="1000" dirty="0">
                          <a:effectLst/>
                        </a:rPr>
                        <a:t>SL Light User CAL</a:t>
                      </a:r>
                      <a:endParaRPr lang="en-US" sz="1000" dirty="0">
                        <a:effectLst/>
                        <a:latin typeface="Segoe UI" panose="020B0502040204020203" pitchFamily="34" charset="0"/>
                      </a:endParaRPr>
                    </a:p>
                  </a:txBody>
                  <a:tcPr marL="50800" marR="50800" marT="50800" marB="50800" anchor="ctr">
                    <a:solidFill>
                      <a:schemeClr val="accent4">
                        <a:lumMod val="20000"/>
                        <a:lumOff val="80000"/>
                        <a:alpha val="35000"/>
                      </a:schemeClr>
                    </a:solidFill>
                  </a:tcPr>
                </a:tc>
                <a:tc>
                  <a:txBody>
                    <a:bodyPr/>
                    <a:lstStyle/>
                    <a:p>
                      <a:pPr marL="0" marR="0" algn="l" fontAlgn="t">
                        <a:spcBef>
                          <a:spcPts val="0"/>
                        </a:spcBef>
                        <a:spcAft>
                          <a:spcPts val="0"/>
                        </a:spcAft>
                      </a:pPr>
                      <a:r>
                        <a:rPr lang="en-US" sz="1000" dirty="0">
                          <a:effectLst/>
                        </a:rPr>
                        <a:t>Team Members USL</a:t>
                      </a:r>
                      <a:endParaRPr lang="en-US" sz="1000" dirty="0">
                        <a:effectLst/>
                        <a:latin typeface="Segoe UI" panose="020B0502040204020203" pitchFamily="34" charset="0"/>
                      </a:endParaRPr>
                    </a:p>
                  </a:txBody>
                  <a:tcPr marL="50800" marR="50800" marT="50800" marB="50800" anchor="ctr">
                    <a:solidFill>
                      <a:schemeClr val="accent4">
                        <a:lumMod val="20000"/>
                        <a:lumOff val="80000"/>
                        <a:alpha val="35000"/>
                      </a:schemeClr>
                    </a:solidFill>
                  </a:tcPr>
                </a:tc>
                <a:tc>
                  <a:txBody>
                    <a:bodyPr/>
                    <a:lstStyle/>
                    <a:p>
                      <a:pPr marL="0" marR="0" algn="l" fontAlgn="t">
                        <a:spcBef>
                          <a:spcPts val="0"/>
                        </a:spcBef>
                        <a:spcAft>
                          <a:spcPts val="0"/>
                        </a:spcAft>
                      </a:pPr>
                      <a:r>
                        <a:rPr lang="en-US" sz="1000" dirty="0">
                          <a:effectLst/>
                          <a:latin typeface="Segoe UI" panose="020B0502040204020203" pitchFamily="34" charset="0"/>
                        </a:rPr>
                        <a:t>Dynamics 365 for Team Members, Business Edition add-on for GP Ltd/SL Light (qualified offer) - Government Pricing</a:t>
                      </a:r>
                    </a:p>
                  </a:txBody>
                  <a:tcPr marL="50800" marR="50800" marT="50800" marB="50800" anchor="ctr">
                    <a:solidFill>
                      <a:schemeClr val="accent4">
                        <a:lumMod val="20000"/>
                        <a:lumOff val="80000"/>
                        <a:alpha val="35000"/>
                      </a:schemeClr>
                    </a:solidFill>
                  </a:tcPr>
                </a:tc>
                <a:extLst>
                  <a:ext uri="{0D108BD9-81ED-4DB2-BD59-A6C34878D82A}">
                    <a16:rowId xmlns:a16="http://schemas.microsoft.com/office/drawing/2014/main" val="633029697"/>
                  </a:ext>
                </a:extLst>
              </a:tr>
            </a:tbl>
          </a:graphicData>
        </a:graphic>
      </p:graphicFrame>
    </p:spTree>
    <p:extLst>
      <p:ext uri="{BB962C8B-B14F-4D97-AF65-F5344CB8AC3E}">
        <p14:creationId xmlns:p14="http://schemas.microsoft.com/office/powerpoint/2010/main" val="2367579494"/>
      </p:ext>
    </p:extLst>
  </p:cSld>
  <p:clrMapOvr>
    <a:masterClrMapping/>
  </p:clrMapOvr>
  <p:transition>
    <p:fade/>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0693" y="374969"/>
            <a:ext cx="5627359" cy="428335"/>
          </a:xfrm>
        </p:spPr>
        <p:txBody>
          <a:bodyPr/>
          <a:lstStyle/>
          <a:p>
            <a:r>
              <a:rPr lang="en-US" sz="2000" dirty="0"/>
              <a:t>GP, NAV, or SL Customers From SA in CSP  -  Corporate</a:t>
            </a:r>
          </a:p>
        </p:txBody>
      </p:sp>
      <p:graphicFrame>
        <p:nvGraphicFramePr>
          <p:cNvPr id="7" name="Table 6"/>
          <p:cNvGraphicFramePr>
            <a:graphicFrameLocks noGrp="1"/>
          </p:cNvGraphicFramePr>
          <p:nvPr>
            <p:extLst/>
          </p:nvPr>
        </p:nvGraphicFramePr>
        <p:xfrm>
          <a:off x="752241" y="1513789"/>
          <a:ext cx="10083827" cy="3215640"/>
        </p:xfrm>
        <a:graphic>
          <a:graphicData uri="http://schemas.openxmlformats.org/drawingml/2006/table">
            <a:tbl>
              <a:tblPr firstRow="1" bandRow="1">
                <a:tableStyleId>{93296810-A885-4BE3-A3E7-6D5BEEA58F35}</a:tableStyleId>
              </a:tblPr>
              <a:tblGrid>
                <a:gridCol w="2563528">
                  <a:extLst>
                    <a:ext uri="{9D8B030D-6E8A-4147-A177-3AD203B41FA5}">
                      <a16:colId xmlns:a16="http://schemas.microsoft.com/office/drawing/2014/main" val="505210117"/>
                    </a:ext>
                  </a:extLst>
                </a:gridCol>
                <a:gridCol w="2683379">
                  <a:extLst>
                    <a:ext uri="{9D8B030D-6E8A-4147-A177-3AD203B41FA5}">
                      <a16:colId xmlns:a16="http://schemas.microsoft.com/office/drawing/2014/main" val="1886461923"/>
                    </a:ext>
                  </a:extLst>
                </a:gridCol>
                <a:gridCol w="4836920">
                  <a:extLst>
                    <a:ext uri="{9D8B030D-6E8A-4147-A177-3AD203B41FA5}">
                      <a16:colId xmlns:a16="http://schemas.microsoft.com/office/drawing/2014/main" val="4284112031"/>
                    </a:ext>
                  </a:extLst>
                </a:gridCol>
              </a:tblGrid>
              <a:tr h="370840">
                <a:tc>
                  <a:txBody>
                    <a:bodyPr/>
                    <a:lstStyle/>
                    <a:p>
                      <a:pPr marL="0" marR="0" fontAlgn="t">
                        <a:spcBef>
                          <a:spcPts val="0"/>
                        </a:spcBef>
                        <a:spcAft>
                          <a:spcPts val="0"/>
                        </a:spcAft>
                      </a:pPr>
                      <a:r>
                        <a:rPr lang="en-US" sz="1000" dirty="0">
                          <a:effectLst/>
                        </a:rPr>
                        <a:t>Existing User License</a:t>
                      </a:r>
                      <a:endParaRPr lang="en-US" sz="1000" dirty="0">
                        <a:effectLst/>
                        <a:latin typeface="Segoe UI Semibold" panose="020B0702040204020203" pitchFamily="34" charset="0"/>
                      </a:endParaRPr>
                    </a:p>
                  </a:txBody>
                  <a:tcPr marL="50800" marR="50800" marT="50800" marB="50800">
                    <a:solidFill>
                      <a:srgbClr val="92D050"/>
                    </a:solidFill>
                  </a:tcPr>
                </a:tc>
                <a:tc>
                  <a:txBody>
                    <a:bodyPr/>
                    <a:lstStyle/>
                    <a:p>
                      <a:pPr marL="0" marR="0" fontAlgn="t">
                        <a:spcBef>
                          <a:spcPts val="0"/>
                        </a:spcBef>
                        <a:spcAft>
                          <a:spcPts val="0"/>
                        </a:spcAft>
                      </a:pPr>
                      <a:r>
                        <a:rPr lang="en-US" sz="1000">
                          <a:effectLst/>
                        </a:rPr>
                        <a:t>New User License</a:t>
                      </a:r>
                      <a:endParaRPr lang="en-US" sz="1000">
                        <a:effectLst/>
                        <a:latin typeface="Segoe UI Semibold" panose="020B0702040204020203" pitchFamily="34" charset="0"/>
                      </a:endParaRPr>
                    </a:p>
                  </a:txBody>
                  <a:tcPr marL="50800" marR="50800" marT="50800" marB="50800">
                    <a:solidFill>
                      <a:srgbClr val="92D050"/>
                    </a:solidFill>
                  </a:tcPr>
                </a:tc>
                <a:tc>
                  <a:txBody>
                    <a:bodyPr/>
                    <a:lstStyle/>
                    <a:p>
                      <a:pPr marL="0" marR="0" fontAlgn="t">
                        <a:spcBef>
                          <a:spcPts val="0"/>
                        </a:spcBef>
                        <a:spcAft>
                          <a:spcPts val="0"/>
                        </a:spcAft>
                      </a:pPr>
                      <a:r>
                        <a:rPr lang="en-US" sz="1000" dirty="0">
                          <a:effectLst/>
                        </a:rPr>
                        <a:t>Offer Description</a:t>
                      </a:r>
                      <a:endParaRPr lang="en-US" sz="1000" dirty="0">
                        <a:effectLst/>
                        <a:latin typeface="Segoe UI Semibold" panose="020B0702040204020203" pitchFamily="34" charset="0"/>
                      </a:endParaRPr>
                    </a:p>
                  </a:txBody>
                  <a:tcPr marL="50800" marR="50800" marT="50800" marB="50800">
                    <a:solidFill>
                      <a:srgbClr val="92D050"/>
                    </a:solidFill>
                  </a:tcPr>
                </a:tc>
                <a:extLst>
                  <a:ext uri="{0D108BD9-81ED-4DB2-BD59-A6C34878D82A}">
                    <a16:rowId xmlns:a16="http://schemas.microsoft.com/office/drawing/2014/main" val="1529148321"/>
                  </a:ext>
                </a:extLst>
              </a:tr>
              <a:tr h="370840">
                <a:tc>
                  <a:txBody>
                    <a:bodyPr/>
                    <a:lstStyle/>
                    <a:p>
                      <a:pPr marL="0" marR="0" algn="l" fontAlgn="t">
                        <a:spcBef>
                          <a:spcPts val="0"/>
                        </a:spcBef>
                        <a:spcAft>
                          <a:spcPts val="0"/>
                        </a:spcAft>
                      </a:pPr>
                      <a:r>
                        <a:rPr lang="en-US" sz="1000" dirty="0">
                          <a:effectLst/>
                        </a:rPr>
                        <a:t>NAV Full CAL</a:t>
                      </a:r>
                      <a:endParaRPr lang="en-US" sz="1000" dirty="0">
                        <a:effectLst/>
                        <a:latin typeface="Segoe UI" panose="020B0502040204020203" pitchFamily="34" charset="0"/>
                      </a:endParaRPr>
                    </a:p>
                  </a:txBody>
                  <a:tcPr marL="50800" marR="50800" marT="50800" marB="50800" anchor="ctr">
                    <a:solidFill>
                      <a:srgbClr val="C4E59F">
                        <a:alpha val="82000"/>
                      </a:srgb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Financials</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rgbClr val="C4E59F">
                        <a:alpha val="82000"/>
                      </a:srgb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Financials, Business Edition from SA for NAV/GP Full, NAV Ltd, or SL AM/BE/</a:t>
                      </a:r>
                      <a:r>
                        <a:rPr lang="en-US" sz="1000" dirty="0" err="1">
                          <a:effectLst/>
                          <a:latin typeface="Segoe UI Semibold" panose="020B0702040204020203" pitchFamily="34" charset="0"/>
                          <a:cs typeface="Segoe UI Semibold" panose="020B0702040204020203" pitchFamily="34" charset="0"/>
                        </a:rPr>
                        <a:t>Std</a:t>
                      </a:r>
                      <a:r>
                        <a:rPr lang="en-US" sz="1000" dirty="0">
                          <a:effectLst/>
                          <a:latin typeface="Segoe UI Semibold" panose="020B0702040204020203" pitchFamily="34" charset="0"/>
                          <a:cs typeface="Segoe UI Semibold" panose="020B0702040204020203" pitchFamily="34" charset="0"/>
                        </a:rPr>
                        <a:t>/Pro (qualified offer)</a:t>
                      </a:r>
                    </a:p>
                  </a:txBody>
                  <a:tcPr marL="50800" marR="50800" marT="50800" marB="50800" anchor="ctr">
                    <a:solidFill>
                      <a:srgbClr val="C4E59F">
                        <a:alpha val="82000"/>
                      </a:srgbClr>
                    </a:solidFill>
                  </a:tcPr>
                </a:tc>
                <a:extLst>
                  <a:ext uri="{0D108BD9-81ED-4DB2-BD59-A6C34878D82A}">
                    <a16:rowId xmlns:a16="http://schemas.microsoft.com/office/drawing/2014/main" val="466339008"/>
                  </a:ext>
                </a:extLst>
              </a:tr>
              <a:tr h="370840">
                <a:tc>
                  <a:txBody>
                    <a:bodyPr/>
                    <a:lstStyle/>
                    <a:p>
                      <a:pPr marL="0" marR="0" algn="l" fontAlgn="t">
                        <a:spcBef>
                          <a:spcPts val="0"/>
                        </a:spcBef>
                        <a:spcAft>
                          <a:spcPts val="0"/>
                        </a:spcAft>
                      </a:pPr>
                      <a:r>
                        <a:rPr lang="en-US" sz="1000" dirty="0">
                          <a:effectLst/>
                        </a:rPr>
                        <a:t>NAV Limited CAL</a:t>
                      </a:r>
                      <a:endParaRPr lang="en-US" sz="1000" dirty="0">
                        <a:effectLst/>
                        <a:latin typeface="Segoe UI" panose="020B0502040204020203" pitchFamily="34" charset="0"/>
                      </a:endParaRPr>
                    </a:p>
                  </a:txBody>
                  <a:tcPr marL="50800" marR="50800" marT="50800" marB="50800" anchor="ctr">
                    <a:solidFill>
                      <a:srgbClr val="C4E59F">
                        <a:alpha val="82000"/>
                      </a:srgb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Financials</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rgbClr val="C4E59F">
                        <a:alpha val="82000"/>
                      </a:srgb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Financials, Business Edition from SA for NAV/GP Full, NAV Ltd, or SL AM/BE/</a:t>
                      </a:r>
                      <a:r>
                        <a:rPr lang="en-US" sz="1000" dirty="0" err="1">
                          <a:effectLst/>
                          <a:latin typeface="Segoe UI Semibold" panose="020B0702040204020203" pitchFamily="34" charset="0"/>
                          <a:cs typeface="Segoe UI Semibold" panose="020B0702040204020203" pitchFamily="34" charset="0"/>
                        </a:rPr>
                        <a:t>Std</a:t>
                      </a:r>
                      <a:r>
                        <a:rPr lang="en-US" sz="1000" dirty="0">
                          <a:effectLst/>
                          <a:latin typeface="Segoe UI Semibold" panose="020B0702040204020203" pitchFamily="34" charset="0"/>
                          <a:cs typeface="Segoe UI Semibold" panose="020B0702040204020203" pitchFamily="34" charset="0"/>
                        </a:rPr>
                        <a:t>/Pro (qualified offer)</a:t>
                      </a:r>
                    </a:p>
                  </a:txBody>
                  <a:tcPr marL="50800" marR="50800" marT="50800" marB="50800" anchor="ctr">
                    <a:solidFill>
                      <a:srgbClr val="C4E59F">
                        <a:alpha val="82000"/>
                      </a:srgbClr>
                    </a:solidFill>
                  </a:tcPr>
                </a:tc>
                <a:extLst>
                  <a:ext uri="{0D108BD9-81ED-4DB2-BD59-A6C34878D82A}">
                    <a16:rowId xmlns:a16="http://schemas.microsoft.com/office/drawing/2014/main" val="941976500"/>
                  </a:ext>
                </a:extLst>
              </a:tr>
              <a:tr h="370840">
                <a:tc>
                  <a:txBody>
                    <a:bodyPr/>
                    <a:lstStyle/>
                    <a:p>
                      <a:pPr marL="0" marR="0" algn="l" fontAlgn="t">
                        <a:spcBef>
                          <a:spcPts val="0"/>
                        </a:spcBef>
                        <a:spcAft>
                          <a:spcPts val="0"/>
                        </a:spcAft>
                      </a:pPr>
                      <a:r>
                        <a:rPr lang="en-US" sz="1000" dirty="0">
                          <a:effectLst/>
                        </a:rPr>
                        <a:t>GP Full User CAL</a:t>
                      </a:r>
                      <a:endParaRPr lang="en-US" sz="1000" dirty="0">
                        <a:effectLst/>
                        <a:latin typeface="Segoe UI" panose="020B0502040204020203" pitchFamily="34" charset="0"/>
                      </a:endParaRPr>
                    </a:p>
                  </a:txBody>
                  <a:tcPr marL="50800" marR="50800" marT="50800" marB="50800" anchor="ctr">
                    <a:solidFill>
                      <a:srgbClr val="E5F4D4"/>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Financials</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rgbClr val="E5F4D4"/>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Financials, Business Edition from SA for NAV/GP Full, NAV Ltd, or SL AM/BE/</a:t>
                      </a:r>
                      <a:r>
                        <a:rPr lang="en-US" sz="1000" dirty="0" err="1">
                          <a:effectLst/>
                          <a:latin typeface="Segoe UI Semibold" panose="020B0702040204020203" pitchFamily="34" charset="0"/>
                          <a:cs typeface="Segoe UI Semibold" panose="020B0702040204020203" pitchFamily="34" charset="0"/>
                        </a:rPr>
                        <a:t>Std</a:t>
                      </a:r>
                      <a:r>
                        <a:rPr lang="en-US" sz="1000" dirty="0">
                          <a:effectLst/>
                          <a:latin typeface="Segoe UI Semibold" panose="020B0702040204020203" pitchFamily="34" charset="0"/>
                          <a:cs typeface="Segoe UI Semibold" panose="020B0702040204020203" pitchFamily="34" charset="0"/>
                        </a:rPr>
                        <a:t>/Pro (qualified offer)</a:t>
                      </a:r>
                    </a:p>
                  </a:txBody>
                  <a:tcPr marL="50800" marR="50800" marT="50800" marB="50800" anchor="ctr">
                    <a:solidFill>
                      <a:srgbClr val="E5F4D4"/>
                    </a:solidFill>
                  </a:tcPr>
                </a:tc>
                <a:extLst>
                  <a:ext uri="{0D108BD9-81ED-4DB2-BD59-A6C34878D82A}">
                    <a16:rowId xmlns:a16="http://schemas.microsoft.com/office/drawing/2014/main" val="4067456036"/>
                  </a:ext>
                </a:extLst>
              </a:tr>
              <a:tr h="370840">
                <a:tc>
                  <a:txBody>
                    <a:bodyPr/>
                    <a:lstStyle/>
                    <a:p>
                      <a:pPr marL="0" marR="0" algn="l" fontAlgn="t">
                        <a:spcBef>
                          <a:spcPts val="0"/>
                        </a:spcBef>
                        <a:spcAft>
                          <a:spcPts val="0"/>
                        </a:spcAft>
                      </a:pPr>
                      <a:r>
                        <a:rPr lang="en-US" sz="1000" dirty="0">
                          <a:effectLst/>
                        </a:rPr>
                        <a:t>GP Limited User CAL</a:t>
                      </a:r>
                      <a:endParaRPr lang="en-US" sz="1000" dirty="0">
                        <a:effectLst/>
                        <a:latin typeface="Segoe UI" panose="020B0502040204020203" pitchFamily="34" charset="0"/>
                      </a:endParaRPr>
                    </a:p>
                  </a:txBody>
                  <a:tcPr marL="50800" marR="50800" marT="50800" marB="50800" anchor="ctr">
                    <a:solidFill>
                      <a:srgbClr val="E5F4D4"/>
                    </a:solidFill>
                  </a:tcPr>
                </a:tc>
                <a:tc>
                  <a:txBody>
                    <a:bodyPr/>
                    <a:lstStyle/>
                    <a:p>
                      <a:pPr marL="0" marR="0" algn="l" fontAlgn="t">
                        <a:spcBef>
                          <a:spcPts val="0"/>
                        </a:spcBef>
                        <a:spcAft>
                          <a:spcPts val="0"/>
                        </a:spcAft>
                      </a:pPr>
                      <a:r>
                        <a:rPr lang="en-US" sz="1000" dirty="0">
                          <a:effectLst/>
                        </a:rPr>
                        <a:t>Team Members</a:t>
                      </a:r>
                      <a:r>
                        <a:rPr lang="en-US" sz="1000" baseline="0" dirty="0">
                          <a:effectLst/>
                        </a:rPr>
                        <a:t> USL</a:t>
                      </a:r>
                      <a:endParaRPr lang="en-US" sz="1000" dirty="0">
                        <a:effectLst/>
                        <a:latin typeface="Segoe UI" panose="020B0502040204020203" pitchFamily="34" charset="0"/>
                      </a:endParaRPr>
                    </a:p>
                  </a:txBody>
                  <a:tcPr marL="50800" marR="50800" marT="50800" marB="50800" anchor="ctr">
                    <a:solidFill>
                      <a:srgbClr val="E5F4D4"/>
                    </a:solidFill>
                  </a:tcPr>
                </a:tc>
                <a:tc>
                  <a:txBody>
                    <a:bodyPr/>
                    <a:lstStyle/>
                    <a:p>
                      <a:pPr marL="0" marR="0" algn="l" fontAlgn="t">
                        <a:spcBef>
                          <a:spcPts val="0"/>
                        </a:spcBef>
                        <a:spcAft>
                          <a:spcPts val="0"/>
                        </a:spcAft>
                      </a:pPr>
                      <a:r>
                        <a:rPr lang="en-US" sz="1000" dirty="0">
                          <a:effectLst/>
                          <a:latin typeface="Segoe UI" panose="020B0502040204020203" pitchFamily="34" charset="0"/>
                        </a:rPr>
                        <a:t>Dynamics 365 for Team Members, Business Edition from SA for GP/SL Ltd (qualified offer)</a:t>
                      </a:r>
                    </a:p>
                  </a:txBody>
                  <a:tcPr marL="50800" marR="50800" marT="50800" marB="50800" anchor="ctr">
                    <a:solidFill>
                      <a:srgbClr val="E5F4D4"/>
                    </a:solidFill>
                  </a:tcPr>
                </a:tc>
                <a:extLst>
                  <a:ext uri="{0D108BD9-81ED-4DB2-BD59-A6C34878D82A}">
                    <a16:rowId xmlns:a16="http://schemas.microsoft.com/office/drawing/2014/main" val="2913595098"/>
                  </a:ext>
                </a:extLst>
              </a:tr>
              <a:tr h="370840">
                <a:tc>
                  <a:txBody>
                    <a:bodyPr/>
                    <a:lstStyle/>
                    <a:p>
                      <a:pPr marL="0" marR="0" algn="l" fontAlgn="t">
                        <a:spcBef>
                          <a:spcPts val="0"/>
                        </a:spcBef>
                        <a:spcAft>
                          <a:spcPts val="0"/>
                        </a:spcAft>
                      </a:pPr>
                      <a:r>
                        <a:rPr lang="en-US" sz="1000" dirty="0">
                          <a:effectLst/>
                        </a:rPr>
                        <a:t>SL Pro User CAL</a:t>
                      </a:r>
                      <a:endParaRPr lang="en-US" sz="1000" dirty="0">
                        <a:effectLst/>
                        <a:latin typeface="Segoe UI" panose="020B0502040204020203" pitchFamily="34" charset="0"/>
                      </a:endParaRPr>
                    </a:p>
                  </a:txBody>
                  <a:tcPr marL="50800" marR="50800" marT="50800" marB="50800" anchor="ctr">
                    <a:solidFill>
                      <a:srgbClr val="F0F9E7">
                        <a:alpha val="72000"/>
                      </a:srgb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Financials</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rgbClr val="F0F9E7">
                        <a:alpha val="72000"/>
                      </a:srgb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Financials, Business Edition from SA for NAV/GP Full, NAV Ltd, or SL AM/BE/</a:t>
                      </a:r>
                      <a:r>
                        <a:rPr lang="en-US" sz="1000" dirty="0" err="1">
                          <a:effectLst/>
                          <a:latin typeface="Segoe UI Semibold" panose="020B0702040204020203" pitchFamily="34" charset="0"/>
                          <a:cs typeface="Segoe UI Semibold" panose="020B0702040204020203" pitchFamily="34" charset="0"/>
                        </a:rPr>
                        <a:t>Std</a:t>
                      </a:r>
                      <a:r>
                        <a:rPr lang="en-US" sz="1000" dirty="0">
                          <a:effectLst/>
                          <a:latin typeface="Segoe UI Semibold" panose="020B0702040204020203" pitchFamily="34" charset="0"/>
                          <a:cs typeface="Segoe UI Semibold" panose="020B0702040204020203" pitchFamily="34" charset="0"/>
                        </a:rPr>
                        <a:t>/Pro (qualified offer)</a:t>
                      </a:r>
                    </a:p>
                  </a:txBody>
                  <a:tcPr marL="50800" marR="50800" marT="50800" marB="50800" anchor="ctr">
                    <a:solidFill>
                      <a:srgbClr val="F0F9E7">
                        <a:alpha val="72000"/>
                      </a:srgbClr>
                    </a:solidFill>
                  </a:tcPr>
                </a:tc>
                <a:extLst>
                  <a:ext uri="{0D108BD9-81ED-4DB2-BD59-A6C34878D82A}">
                    <a16:rowId xmlns:a16="http://schemas.microsoft.com/office/drawing/2014/main" val="4278441185"/>
                  </a:ext>
                </a:extLst>
              </a:tr>
              <a:tr h="370840">
                <a:tc>
                  <a:txBody>
                    <a:bodyPr/>
                    <a:lstStyle/>
                    <a:p>
                      <a:pPr marL="0" marR="0" algn="l" fontAlgn="t">
                        <a:spcBef>
                          <a:spcPts val="0"/>
                        </a:spcBef>
                        <a:spcAft>
                          <a:spcPts val="0"/>
                        </a:spcAft>
                      </a:pPr>
                      <a:r>
                        <a:rPr lang="en-US" sz="1000" dirty="0">
                          <a:effectLst/>
                        </a:rPr>
                        <a:t>SL AM/BE or Standard User</a:t>
                      </a:r>
                      <a:endParaRPr lang="en-US" sz="1000" dirty="0">
                        <a:effectLst/>
                        <a:latin typeface="Segoe UI" panose="020B0502040204020203" pitchFamily="34" charset="0"/>
                      </a:endParaRPr>
                    </a:p>
                  </a:txBody>
                  <a:tcPr marL="50800" marR="50800" marT="50800" marB="50800" anchor="ctr">
                    <a:solidFill>
                      <a:srgbClr val="F0F9E7">
                        <a:alpha val="72000"/>
                      </a:srgb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Financials</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rgbClr val="F0F9E7">
                        <a:alpha val="72000"/>
                      </a:srgbClr>
                    </a:solidFill>
                  </a:tcPr>
                </a:tc>
                <a:tc>
                  <a:txBody>
                    <a:bodyPr/>
                    <a:lstStyle/>
                    <a:p>
                      <a:pPr marL="0" marR="0" algn="l" fontAlgn="t">
                        <a:spcBef>
                          <a:spcPts val="0"/>
                        </a:spcBef>
                        <a:spcAft>
                          <a:spcPts val="0"/>
                        </a:spcAft>
                      </a:pP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Dynamics 365 for Financials, Business Edition from SA for NAV/GP Full, NAV Ltd, or SL AM/BE/</a:t>
                      </a:r>
                      <a:r>
                        <a:rPr lang="en-US" sz="1000" kern="1200" dirty="0" err="1">
                          <a:solidFill>
                            <a:schemeClr val="dk1"/>
                          </a:solidFill>
                          <a:effectLst/>
                          <a:latin typeface="Segoe UI Semibold" panose="020B0702040204020203" pitchFamily="34" charset="0"/>
                          <a:ea typeface="+mn-ea"/>
                          <a:cs typeface="Segoe UI Semibold" panose="020B0702040204020203" pitchFamily="34" charset="0"/>
                        </a:rPr>
                        <a:t>Std</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/Pro (qualified offer)</a:t>
                      </a:r>
                    </a:p>
                  </a:txBody>
                  <a:tcPr marL="50800" marR="50800" marT="50800" marB="50800" anchor="ctr">
                    <a:solidFill>
                      <a:srgbClr val="F0F9E7">
                        <a:alpha val="72000"/>
                      </a:srgbClr>
                    </a:solidFill>
                  </a:tcPr>
                </a:tc>
                <a:extLst>
                  <a:ext uri="{0D108BD9-81ED-4DB2-BD59-A6C34878D82A}">
                    <a16:rowId xmlns:a16="http://schemas.microsoft.com/office/drawing/2014/main" val="1844750420"/>
                  </a:ext>
                </a:extLst>
              </a:tr>
              <a:tr h="370840">
                <a:tc>
                  <a:txBody>
                    <a:bodyPr/>
                    <a:lstStyle/>
                    <a:p>
                      <a:pPr marL="0" marR="0" algn="l" fontAlgn="t">
                        <a:spcBef>
                          <a:spcPts val="0"/>
                        </a:spcBef>
                        <a:spcAft>
                          <a:spcPts val="0"/>
                        </a:spcAft>
                      </a:pPr>
                      <a:r>
                        <a:rPr lang="en-US" sz="1000" dirty="0">
                          <a:effectLst/>
                        </a:rPr>
                        <a:t>SL Light User CAL</a:t>
                      </a:r>
                      <a:endParaRPr lang="en-US" sz="1000" dirty="0">
                        <a:effectLst/>
                        <a:latin typeface="Segoe UI" panose="020B0502040204020203" pitchFamily="34" charset="0"/>
                      </a:endParaRPr>
                    </a:p>
                  </a:txBody>
                  <a:tcPr marL="50800" marR="50800" marT="50800" marB="50800" anchor="ctr">
                    <a:solidFill>
                      <a:srgbClr val="F0F9E7">
                        <a:alpha val="72000"/>
                      </a:srgbClr>
                    </a:solidFill>
                  </a:tcPr>
                </a:tc>
                <a:tc>
                  <a:txBody>
                    <a:bodyPr/>
                    <a:lstStyle/>
                    <a:p>
                      <a:pPr marL="0" marR="0" algn="l" fontAlgn="t">
                        <a:spcBef>
                          <a:spcPts val="0"/>
                        </a:spcBef>
                        <a:spcAft>
                          <a:spcPts val="0"/>
                        </a:spcAft>
                      </a:pPr>
                      <a:r>
                        <a:rPr lang="en-US" sz="1000" dirty="0">
                          <a:effectLst/>
                        </a:rPr>
                        <a:t>Team Members USL</a:t>
                      </a:r>
                      <a:endParaRPr lang="en-US" sz="1000" dirty="0">
                        <a:effectLst/>
                        <a:latin typeface="Segoe UI" panose="020B0502040204020203" pitchFamily="34" charset="0"/>
                      </a:endParaRPr>
                    </a:p>
                  </a:txBody>
                  <a:tcPr marL="50800" marR="50800" marT="50800" marB="50800" anchor="ctr">
                    <a:solidFill>
                      <a:srgbClr val="F0F9E7">
                        <a:alpha val="72000"/>
                      </a:srgbClr>
                    </a:solidFill>
                  </a:tcPr>
                </a:tc>
                <a:tc>
                  <a:txBody>
                    <a:bodyPr/>
                    <a:lstStyle/>
                    <a:p>
                      <a:pPr marL="0" marR="0" algn="l" fontAlgn="t">
                        <a:spcBef>
                          <a:spcPts val="0"/>
                        </a:spcBef>
                        <a:spcAft>
                          <a:spcPts val="0"/>
                        </a:spcAft>
                      </a:pPr>
                      <a:r>
                        <a:rPr lang="en-US" sz="1000" dirty="0">
                          <a:effectLst/>
                          <a:latin typeface="Segoe UI" panose="020B0502040204020203" pitchFamily="34" charset="0"/>
                        </a:rPr>
                        <a:t>Dynamics 365 for Team Members, Business Edition from SA for GP/SL Ltd (qualified offer)</a:t>
                      </a:r>
                    </a:p>
                  </a:txBody>
                  <a:tcPr marL="50800" marR="50800" marT="50800" marB="50800" anchor="ctr">
                    <a:solidFill>
                      <a:srgbClr val="F0F9E7">
                        <a:alpha val="72000"/>
                      </a:srgbClr>
                    </a:solidFill>
                  </a:tcPr>
                </a:tc>
                <a:extLst>
                  <a:ext uri="{0D108BD9-81ED-4DB2-BD59-A6C34878D82A}">
                    <a16:rowId xmlns:a16="http://schemas.microsoft.com/office/drawing/2014/main" val="633029697"/>
                  </a:ext>
                </a:extLst>
              </a:tr>
            </a:tbl>
          </a:graphicData>
        </a:graphic>
      </p:graphicFrame>
    </p:spTree>
    <p:extLst>
      <p:ext uri="{BB962C8B-B14F-4D97-AF65-F5344CB8AC3E}">
        <p14:creationId xmlns:p14="http://schemas.microsoft.com/office/powerpoint/2010/main" val="383822668"/>
      </p:ext>
    </p:extLst>
  </p:cSld>
  <p:clrMapOvr>
    <a:masterClrMapping/>
  </p:clrMapOvr>
  <p:transition>
    <p:fade/>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0693" y="374969"/>
            <a:ext cx="5627359" cy="428335"/>
          </a:xfrm>
        </p:spPr>
        <p:txBody>
          <a:bodyPr/>
          <a:lstStyle/>
          <a:p>
            <a:r>
              <a:rPr lang="en-US" sz="2000" dirty="0"/>
              <a:t>GP, NAV, or SL Customers From SA in CSP  -  Faculty</a:t>
            </a:r>
          </a:p>
        </p:txBody>
      </p:sp>
      <p:graphicFrame>
        <p:nvGraphicFramePr>
          <p:cNvPr id="7" name="Table 6"/>
          <p:cNvGraphicFramePr>
            <a:graphicFrameLocks noGrp="1"/>
          </p:cNvGraphicFramePr>
          <p:nvPr>
            <p:extLst/>
          </p:nvPr>
        </p:nvGraphicFramePr>
        <p:xfrm>
          <a:off x="752241" y="1513789"/>
          <a:ext cx="10083827" cy="3215640"/>
        </p:xfrm>
        <a:graphic>
          <a:graphicData uri="http://schemas.openxmlformats.org/drawingml/2006/table">
            <a:tbl>
              <a:tblPr firstRow="1" bandRow="1">
                <a:tableStyleId>{93296810-A885-4BE3-A3E7-6D5BEEA58F35}</a:tableStyleId>
              </a:tblPr>
              <a:tblGrid>
                <a:gridCol w="2563528">
                  <a:extLst>
                    <a:ext uri="{9D8B030D-6E8A-4147-A177-3AD203B41FA5}">
                      <a16:colId xmlns:a16="http://schemas.microsoft.com/office/drawing/2014/main" val="505210117"/>
                    </a:ext>
                  </a:extLst>
                </a:gridCol>
                <a:gridCol w="2683379">
                  <a:extLst>
                    <a:ext uri="{9D8B030D-6E8A-4147-A177-3AD203B41FA5}">
                      <a16:colId xmlns:a16="http://schemas.microsoft.com/office/drawing/2014/main" val="1886461923"/>
                    </a:ext>
                  </a:extLst>
                </a:gridCol>
                <a:gridCol w="4836920">
                  <a:extLst>
                    <a:ext uri="{9D8B030D-6E8A-4147-A177-3AD203B41FA5}">
                      <a16:colId xmlns:a16="http://schemas.microsoft.com/office/drawing/2014/main" val="4284112031"/>
                    </a:ext>
                  </a:extLst>
                </a:gridCol>
              </a:tblGrid>
              <a:tr h="370840">
                <a:tc>
                  <a:txBody>
                    <a:bodyPr/>
                    <a:lstStyle/>
                    <a:p>
                      <a:pPr marL="0" marR="0" fontAlgn="t">
                        <a:spcBef>
                          <a:spcPts val="0"/>
                        </a:spcBef>
                        <a:spcAft>
                          <a:spcPts val="0"/>
                        </a:spcAft>
                      </a:pPr>
                      <a:r>
                        <a:rPr lang="en-US" sz="1000" dirty="0">
                          <a:effectLst/>
                        </a:rPr>
                        <a:t>Existing User License</a:t>
                      </a:r>
                      <a:endParaRPr lang="en-US" sz="1000" dirty="0">
                        <a:effectLst/>
                        <a:latin typeface="Segoe UI Semibold" panose="020B0702040204020203" pitchFamily="34" charset="0"/>
                      </a:endParaRPr>
                    </a:p>
                  </a:txBody>
                  <a:tcPr marL="50800" marR="50800" marT="50800" marB="50800">
                    <a:solidFill>
                      <a:srgbClr val="92D050"/>
                    </a:solidFill>
                  </a:tcPr>
                </a:tc>
                <a:tc>
                  <a:txBody>
                    <a:bodyPr/>
                    <a:lstStyle/>
                    <a:p>
                      <a:pPr marL="0" marR="0" fontAlgn="t">
                        <a:spcBef>
                          <a:spcPts val="0"/>
                        </a:spcBef>
                        <a:spcAft>
                          <a:spcPts val="0"/>
                        </a:spcAft>
                      </a:pPr>
                      <a:r>
                        <a:rPr lang="en-US" sz="1000">
                          <a:effectLst/>
                        </a:rPr>
                        <a:t>New User License</a:t>
                      </a:r>
                      <a:endParaRPr lang="en-US" sz="1000">
                        <a:effectLst/>
                        <a:latin typeface="Segoe UI Semibold" panose="020B0702040204020203" pitchFamily="34" charset="0"/>
                      </a:endParaRPr>
                    </a:p>
                  </a:txBody>
                  <a:tcPr marL="50800" marR="50800" marT="50800" marB="50800">
                    <a:solidFill>
                      <a:srgbClr val="92D050"/>
                    </a:solidFill>
                  </a:tcPr>
                </a:tc>
                <a:tc>
                  <a:txBody>
                    <a:bodyPr/>
                    <a:lstStyle/>
                    <a:p>
                      <a:pPr marL="0" marR="0" fontAlgn="t">
                        <a:spcBef>
                          <a:spcPts val="0"/>
                        </a:spcBef>
                        <a:spcAft>
                          <a:spcPts val="0"/>
                        </a:spcAft>
                      </a:pPr>
                      <a:r>
                        <a:rPr lang="en-US" sz="1000" dirty="0">
                          <a:effectLst/>
                        </a:rPr>
                        <a:t>Offer Description</a:t>
                      </a:r>
                      <a:endParaRPr lang="en-US" sz="1000" dirty="0">
                        <a:effectLst/>
                        <a:latin typeface="Segoe UI Semibold" panose="020B0702040204020203" pitchFamily="34" charset="0"/>
                      </a:endParaRPr>
                    </a:p>
                  </a:txBody>
                  <a:tcPr marL="50800" marR="50800" marT="50800" marB="50800">
                    <a:solidFill>
                      <a:srgbClr val="92D050"/>
                    </a:solidFill>
                  </a:tcPr>
                </a:tc>
                <a:extLst>
                  <a:ext uri="{0D108BD9-81ED-4DB2-BD59-A6C34878D82A}">
                    <a16:rowId xmlns:a16="http://schemas.microsoft.com/office/drawing/2014/main" val="1529148321"/>
                  </a:ext>
                </a:extLst>
              </a:tr>
              <a:tr h="370840">
                <a:tc>
                  <a:txBody>
                    <a:bodyPr/>
                    <a:lstStyle/>
                    <a:p>
                      <a:pPr marL="0" marR="0" algn="l" fontAlgn="t">
                        <a:spcBef>
                          <a:spcPts val="0"/>
                        </a:spcBef>
                        <a:spcAft>
                          <a:spcPts val="0"/>
                        </a:spcAft>
                      </a:pPr>
                      <a:r>
                        <a:rPr lang="en-US" sz="1000" dirty="0">
                          <a:effectLst/>
                        </a:rPr>
                        <a:t>NAV Full CAL</a:t>
                      </a:r>
                      <a:endParaRPr lang="en-US" sz="1000" dirty="0">
                        <a:effectLst/>
                        <a:latin typeface="Segoe UI" panose="020B0502040204020203" pitchFamily="34" charset="0"/>
                      </a:endParaRPr>
                    </a:p>
                  </a:txBody>
                  <a:tcPr marL="50800" marR="50800" marT="50800" marB="50800" anchor="ctr">
                    <a:solidFill>
                      <a:srgbClr val="C4E59F">
                        <a:alpha val="82000"/>
                      </a:srgb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Financials</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rgbClr val="C4E59F">
                        <a:alpha val="82000"/>
                      </a:srgb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Financials, Business Edition from SA for NAV/GP Full, NAV Ltd, or SL AM/BE/</a:t>
                      </a:r>
                      <a:r>
                        <a:rPr lang="en-US" sz="1000" dirty="0" err="1">
                          <a:effectLst/>
                          <a:latin typeface="Segoe UI Semibold" panose="020B0702040204020203" pitchFamily="34" charset="0"/>
                          <a:cs typeface="Segoe UI Semibold" panose="020B0702040204020203" pitchFamily="34" charset="0"/>
                        </a:rPr>
                        <a:t>Std</a:t>
                      </a:r>
                      <a:r>
                        <a:rPr lang="en-US" sz="1000" dirty="0">
                          <a:effectLst/>
                          <a:latin typeface="Segoe UI Semibold" panose="020B0702040204020203" pitchFamily="34" charset="0"/>
                          <a:cs typeface="Segoe UI Semibold" panose="020B0702040204020203" pitchFamily="34" charset="0"/>
                        </a:rPr>
                        <a:t>/Pro (qualified offer) for Faculty</a:t>
                      </a:r>
                    </a:p>
                  </a:txBody>
                  <a:tcPr marL="50800" marR="50800" marT="50800" marB="50800" anchor="ctr">
                    <a:solidFill>
                      <a:srgbClr val="C4E59F">
                        <a:alpha val="82000"/>
                      </a:srgbClr>
                    </a:solidFill>
                  </a:tcPr>
                </a:tc>
                <a:extLst>
                  <a:ext uri="{0D108BD9-81ED-4DB2-BD59-A6C34878D82A}">
                    <a16:rowId xmlns:a16="http://schemas.microsoft.com/office/drawing/2014/main" val="466339008"/>
                  </a:ext>
                </a:extLst>
              </a:tr>
              <a:tr h="370840">
                <a:tc>
                  <a:txBody>
                    <a:bodyPr/>
                    <a:lstStyle/>
                    <a:p>
                      <a:pPr marL="0" marR="0" algn="l" fontAlgn="t">
                        <a:spcBef>
                          <a:spcPts val="0"/>
                        </a:spcBef>
                        <a:spcAft>
                          <a:spcPts val="0"/>
                        </a:spcAft>
                      </a:pPr>
                      <a:r>
                        <a:rPr lang="en-US" sz="1000" dirty="0">
                          <a:effectLst/>
                        </a:rPr>
                        <a:t>NAV Limited CAL</a:t>
                      </a:r>
                      <a:endParaRPr lang="en-US" sz="1000" dirty="0">
                        <a:effectLst/>
                        <a:latin typeface="Segoe UI" panose="020B0502040204020203" pitchFamily="34" charset="0"/>
                      </a:endParaRPr>
                    </a:p>
                  </a:txBody>
                  <a:tcPr marL="50800" marR="50800" marT="50800" marB="50800" anchor="ctr">
                    <a:solidFill>
                      <a:srgbClr val="C4E59F">
                        <a:alpha val="82000"/>
                      </a:srgb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Financials</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rgbClr val="C4E59F">
                        <a:alpha val="82000"/>
                      </a:srgb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Financials, Business Edition from SA for NAV/GP Full, NAV Ltd, or SL AM/BE/</a:t>
                      </a:r>
                      <a:r>
                        <a:rPr lang="en-US" sz="1000" dirty="0" err="1">
                          <a:effectLst/>
                          <a:latin typeface="Segoe UI Semibold" panose="020B0702040204020203" pitchFamily="34" charset="0"/>
                          <a:cs typeface="Segoe UI Semibold" panose="020B0702040204020203" pitchFamily="34" charset="0"/>
                        </a:rPr>
                        <a:t>Std</a:t>
                      </a:r>
                      <a:r>
                        <a:rPr lang="en-US" sz="1000" dirty="0">
                          <a:effectLst/>
                          <a:latin typeface="Segoe UI Semibold" panose="020B0702040204020203" pitchFamily="34" charset="0"/>
                          <a:cs typeface="Segoe UI Semibold" panose="020B0702040204020203" pitchFamily="34" charset="0"/>
                        </a:rPr>
                        <a:t>/Pro (qualified offer) for Faculty</a:t>
                      </a:r>
                    </a:p>
                  </a:txBody>
                  <a:tcPr marL="50800" marR="50800" marT="50800" marB="50800" anchor="ctr">
                    <a:solidFill>
                      <a:srgbClr val="C4E59F">
                        <a:alpha val="82000"/>
                      </a:srgbClr>
                    </a:solidFill>
                  </a:tcPr>
                </a:tc>
                <a:extLst>
                  <a:ext uri="{0D108BD9-81ED-4DB2-BD59-A6C34878D82A}">
                    <a16:rowId xmlns:a16="http://schemas.microsoft.com/office/drawing/2014/main" val="941976500"/>
                  </a:ext>
                </a:extLst>
              </a:tr>
              <a:tr h="370840">
                <a:tc>
                  <a:txBody>
                    <a:bodyPr/>
                    <a:lstStyle/>
                    <a:p>
                      <a:pPr marL="0" marR="0" algn="l" fontAlgn="t">
                        <a:spcBef>
                          <a:spcPts val="0"/>
                        </a:spcBef>
                        <a:spcAft>
                          <a:spcPts val="0"/>
                        </a:spcAft>
                      </a:pPr>
                      <a:r>
                        <a:rPr lang="en-US" sz="1000" dirty="0">
                          <a:effectLst/>
                        </a:rPr>
                        <a:t>GP Full User CAL</a:t>
                      </a:r>
                      <a:endParaRPr lang="en-US" sz="1000" dirty="0">
                        <a:effectLst/>
                        <a:latin typeface="Segoe UI" panose="020B0502040204020203" pitchFamily="34" charset="0"/>
                      </a:endParaRPr>
                    </a:p>
                  </a:txBody>
                  <a:tcPr marL="50800" marR="50800" marT="50800" marB="50800" anchor="ctr">
                    <a:solidFill>
                      <a:srgbClr val="E5F4D4"/>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Financials</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rgbClr val="E5F4D4"/>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Financials, Business Edition from SA for NAV/GP Full, NAV Ltd, or SL AM/BE/</a:t>
                      </a:r>
                      <a:r>
                        <a:rPr lang="en-US" sz="1000" dirty="0" err="1">
                          <a:effectLst/>
                          <a:latin typeface="Segoe UI Semibold" panose="020B0702040204020203" pitchFamily="34" charset="0"/>
                          <a:cs typeface="Segoe UI Semibold" panose="020B0702040204020203" pitchFamily="34" charset="0"/>
                        </a:rPr>
                        <a:t>Std</a:t>
                      </a:r>
                      <a:r>
                        <a:rPr lang="en-US" sz="1000" dirty="0">
                          <a:effectLst/>
                          <a:latin typeface="Segoe UI Semibold" panose="020B0702040204020203" pitchFamily="34" charset="0"/>
                          <a:cs typeface="Segoe UI Semibold" panose="020B0702040204020203" pitchFamily="34" charset="0"/>
                        </a:rPr>
                        <a:t>/Pro (qualified offer) for Faculty</a:t>
                      </a:r>
                    </a:p>
                  </a:txBody>
                  <a:tcPr marL="50800" marR="50800" marT="50800" marB="50800" anchor="ctr">
                    <a:solidFill>
                      <a:srgbClr val="E5F4D4"/>
                    </a:solidFill>
                  </a:tcPr>
                </a:tc>
                <a:extLst>
                  <a:ext uri="{0D108BD9-81ED-4DB2-BD59-A6C34878D82A}">
                    <a16:rowId xmlns:a16="http://schemas.microsoft.com/office/drawing/2014/main" val="4067456036"/>
                  </a:ext>
                </a:extLst>
              </a:tr>
              <a:tr h="370840">
                <a:tc>
                  <a:txBody>
                    <a:bodyPr/>
                    <a:lstStyle/>
                    <a:p>
                      <a:pPr marL="0" marR="0" algn="l" fontAlgn="t">
                        <a:spcBef>
                          <a:spcPts val="0"/>
                        </a:spcBef>
                        <a:spcAft>
                          <a:spcPts val="0"/>
                        </a:spcAft>
                      </a:pPr>
                      <a:r>
                        <a:rPr lang="en-US" sz="1000" dirty="0">
                          <a:effectLst/>
                        </a:rPr>
                        <a:t>GP Limited User CAL</a:t>
                      </a:r>
                      <a:endParaRPr lang="en-US" sz="1000" dirty="0">
                        <a:effectLst/>
                        <a:latin typeface="Segoe UI" panose="020B0502040204020203" pitchFamily="34" charset="0"/>
                      </a:endParaRPr>
                    </a:p>
                  </a:txBody>
                  <a:tcPr marL="50800" marR="50800" marT="50800" marB="50800" anchor="ctr">
                    <a:solidFill>
                      <a:srgbClr val="E5F4D4"/>
                    </a:solidFill>
                  </a:tcPr>
                </a:tc>
                <a:tc>
                  <a:txBody>
                    <a:bodyPr/>
                    <a:lstStyle/>
                    <a:p>
                      <a:pPr marL="0" marR="0" algn="l" fontAlgn="t">
                        <a:spcBef>
                          <a:spcPts val="0"/>
                        </a:spcBef>
                        <a:spcAft>
                          <a:spcPts val="0"/>
                        </a:spcAft>
                      </a:pPr>
                      <a:r>
                        <a:rPr lang="en-US" sz="1000" dirty="0">
                          <a:effectLst/>
                        </a:rPr>
                        <a:t>Team Members</a:t>
                      </a:r>
                      <a:r>
                        <a:rPr lang="en-US" sz="1000" baseline="0" dirty="0">
                          <a:effectLst/>
                        </a:rPr>
                        <a:t> USL</a:t>
                      </a:r>
                      <a:endParaRPr lang="en-US" sz="1000" dirty="0">
                        <a:effectLst/>
                        <a:latin typeface="Segoe UI" panose="020B0502040204020203" pitchFamily="34" charset="0"/>
                      </a:endParaRPr>
                    </a:p>
                  </a:txBody>
                  <a:tcPr marL="50800" marR="50800" marT="50800" marB="50800" anchor="ctr">
                    <a:solidFill>
                      <a:srgbClr val="E5F4D4"/>
                    </a:solidFill>
                  </a:tcPr>
                </a:tc>
                <a:tc>
                  <a:txBody>
                    <a:bodyPr/>
                    <a:lstStyle/>
                    <a:p>
                      <a:pPr marL="0" marR="0" algn="l" fontAlgn="t">
                        <a:spcBef>
                          <a:spcPts val="0"/>
                        </a:spcBef>
                        <a:spcAft>
                          <a:spcPts val="0"/>
                        </a:spcAft>
                      </a:pPr>
                      <a:r>
                        <a:rPr lang="en-US" sz="1000" dirty="0">
                          <a:effectLst/>
                          <a:latin typeface="Segoe UI" panose="020B0502040204020203" pitchFamily="34" charset="0"/>
                        </a:rPr>
                        <a:t>Dynamics 365 for Team Members, Business Edition from SA for GP/SL Ltd (qualified offer) for Faculty</a:t>
                      </a:r>
                    </a:p>
                  </a:txBody>
                  <a:tcPr marL="50800" marR="50800" marT="50800" marB="50800" anchor="ctr">
                    <a:solidFill>
                      <a:srgbClr val="E5F4D4"/>
                    </a:solidFill>
                  </a:tcPr>
                </a:tc>
                <a:extLst>
                  <a:ext uri="{0D108BD9-81ED-4DB2-BD59-A6C34878D82A}">
                    <a16:rowId xmlns:a16="http://schemas.microsoft.com/office/drawing/2014/main" val="2913595098"/>
                  </a:ext>
                </a:extLst>
              </a:tr>
              <a:tr h="370840">
                <a:tc>
                  <a:txBody>
                    <a:bodyPr/>
                    <a:lstStyle/>
                    <a:p>
                      <a:pPr marL="0" marR="0" algn="l" fontAlgn="t">
                        <a:spcBef>
                          <a:spcPts val="0"/>
                        </a:spcBef>
                        <a:spcAft>
                          <a:spcPts val="0"/>
                        </a:spcAft>
                      </a:pPr>
                      <a:r>
                        <a:rPr lang="en-US" sz="1000" dirty="0">
                          <a:effectLst/>
                        </a:rPr>
                        <a:t>SL Pro User CAL</a:t>
                      </a:r>
                      <a:endParaRPr lang="en-US" sz="1000" dirty="0">
                        <a:effectLst/>
                        <a:latin typeface="Segoe UI" panose="020B0502040204020203" pitchFamily="34" charset="0"/>
                      </a:endParaRPr>
                    </a:p>
                  </a:txBody>
                  <a:tcPr marL="50800" marR="50800" marT="50800" marB="50800" anchor="ctr">
                    <a:solidFill>
                      <a:srgbClr val="F0F9E7">
                        <a:alpha val="72000"/>
                      </a:srgb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Financials</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rgbClr val="F0F9E7">
                        <a:alpha val="72000"/>
                      </a:srgb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Financials, Business Edition from SA for NAV/GP Full, NAV Ltd, or SL AM/BE/</a:t>
                      </a:r>
                      <a:r>
                        <a:rPr lang="en-US" sz="1000" dirty="0" err="1">
                          <a:effectLst/>
                          <a:latin typeface="Segoe UI Semibold" panose="020B0702040204020203" pitchFamily="34" charset="0"/>
                          <a:cs typeface="Segoe UI Semibold" panose="020B0702040204020203" pitchFamily="34" charset="0"/>
                        </a:rPr>
                        <a:t>Std</a:t>
                      </a:r>
                      <a:r>
                        <a:rPr lang="en-US" sz="1000" dirty="0">
                          <a:effectLst/>
                          <a:latin typeface="Segoe UI Semibold" panose="020B0702040204020203" pitchFamily="34" charset="0"/>
                          <a:cs typeface="Segoe UI Semibold" panose="020B0702040204020203" pitchFamily="34" charset="0"/>
                        </a:rPr>
                        <a:t>/Pro (qualified offer) for Faculty</a:t>
                      </a:r>
                    </a:p>
                  </a:txBody>
                  <a:tcPr marL="50800" marR="50800" marT="50800" marB="50800" anchor="ctr">
                    <a:solidFill>
                      <a:srgbClr val="F0F9E7">
                        <a:alpha val="72000"/>
                      </a:srgbClr>
                    </a:solidFill>
                  </a:tcPr>
                </a:tc>
                <a:extLst>
                  <a:ext uri="{0D108BD9-81ED-4DB2-BD59-A6C34878D82A}">
                    <a16:rowId xmlns:a16="http://schemas.microsoft.com/office/drawing/2014/main" val="4278441185"/>
                  </a:ext>
                </a:extLst>
              </a:tr>
              <a:tr h="370840">
                <a:tc>
                  <a:txBody>
                    <a:bodyPr/>
                    <a:lstStyle/>
                    <a:p>
                      <a:pPr marL="0" marR="0" algn="l" fontAlgn="t">
                        <a:spcBef>
                          <a:spcPts val="0"/>
                        </a:spcBef>
                        <a:spcAft>
                          <a:spcPts val="0"/>
                        </a:spcAft>
                      </a:pPr>
                      <a:r>
                        <a:rPr lang="en-US" sz="1000" dirty="0">
                          <a:effectLst/>
                        </a:rPr>
                        <a:t>SL AM/BE or Standard User</a:t>
                      </a:r>
                      <a:endParaRPr lang="en-US" sz="1000" dirty="0">
                        <a:effectLst/>
                        <a:latin typeface="Segoe UI" panose="020B0502040204020203" pitchFamily="34" charset="0"/>
                      </a:endParaRPr>
                    </a:p>
                  </a:txBody>
                  <a:tcPr marL="50800" marR="50800" marT="50800" marB="50800" anchor="ctr">
                    <a:solidFill>
                      <a:srgbClr val="F0F9E7">
                        <a:alpha val="72000"/>
                      </a:srgb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Financials</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rgbClr val="F0F9E7">
                        <a:alpha val="72000"/>
                      </a:srgbClr>
                    </a:solidFill>
                  </a:tcPr>
                </a:tc>
                <a:tc>
                  <a:txBody>
                    <a:bodyPr/>
                    <a:lstStyle/>
                    <a:p>
                      <a:pPr marL="0" marR="0" algn="l" fontAlgn="t">
                        <a:spcBef>
                          <a:spcPts val="0"/>
                        </a:spcBef>
                        <a:spcAft>
                          <a:spcPts val="0"/>
                        </a:spcAft>
                      </a:pP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Dynamics 365 for Financials, Business Edition from SA for NAV/GP Full, NAV Ltd, or SL AM/BE/</a:t>
                      </a:r>
                      <a:r>
                        <a:rPr lang="en-US" sz="1000" kern="1200" dirty="0" err="1">
                          <a:solidFill>
                            <a:schemeClr val="dk1"/>
                          </a:solidFill>
                          <a:effectLst/>
                          <a:latin typeface="Segoe UI Semibold" panose="020B0702040204020203" pitchFamily="34" charset="0"/>
                          <a:ea typeface="+mn-ea"/>
                          <a:cs typeface="Segoe UI Semibold" panose="020B0702040204020203" pitchFamily="34" charset="0"/>
                        </a:rPr>
                        <a:t>Std</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/Pro (qualified offer) for Faculty</a:t>
                      </a:r>
                    </a:p>
                  </a:txBody>
                  <a:tcPr marL="50800" marR="50800" marT="50800" marB="50800" anchor="ctr">
                    <a:solidFill>
                      <a:srgbClr val="F0F9E7">
                        <a:alpha val="72000"/>
                      </a:srgbClr>
                    </a:solidFill>
                  </a:tcPr>
                </a:tc>
                <a:extLst>
                  <a:ext uri="{0D108BD9-81ED-4DB2-BD59-A6C34878D82A}">
                    <a16:rowId xmlns:a16="http://schemas.microsoft.com/office/drawing/2014/main" val="1844750420"/>
                  </a:ext>
                </a:extLst>
              </a:tr>
              <a:tr h="370840">
                <a:tc>
                  <a:txBody>
                    <a:bodyPr/>
                    <a:lstStyle/>
                    <a:p>
                      <a:pPr marL="0" marR="0" algn="l" fontAlgn="t">
                        <a:spcBef>
                          <a:spcPts val="0"/>
                        </a:spcBef>
                        <a:spcAft>
                          <a:spcPts val="0"/>
                        </a:spcAft>
                      </a:pPr>
                      <a:r>
                        <a:rPr lang="en-US" sz="1000" dirty="0">
                          <a:effectLst/>
                        </a:rPr>
                        <a:t>SL Light User CAL</a:t>
                      </a:r>
                      <a:endParaRPr lang="en-US" sz="1000" dirty="0">
                        <a:effectLst/>
                        <a:latin typeface="Segoe UI" panose="020B0502040204020203" pitchFamily="34" charset="0"/>
                      </a:endParaRPr>
                    </a:p>
                  </a:txBody>
                  <a:tcPr marL="50800" marR="50800" marT="50800" marB="50800" anchor="ctr">
                    <a:solidFill>
                      <a:srgbClr val="F0F9E7">
                        <a:alpha val="72000"/>
                      </a:srgbClr>
                    </a:solidFill>
                  </a:tcPr>
                </a:tc>
                <a:tc>
                  <a:txBody>
                    <a:bodyPr/>
                    <a:lstStyle/>
                    <a:p>
                      <a:pPr marL="0" marR="0" algn="l" fontAlgn="t">
                        <a:spcBef>
                          <a:spcPts val="0"/>
                        </a:spcBef>
                        <a:spcAft>
                          <a:spcPts val="0"/>
                        </a:spcAft>
                      </a:pPr>
                      <a:r>
                        <a:rPr lang="en-US" sz="1000" dirty="0">
                          <a:effectLst/>
                        </a:rPr>
                        <a:t>Team Members USL</a:t>
                      </a:r>
                      <a:endParaRPr lang="en-US" sz="1000" dirty="0">
                        <a:effectLst/>
                        <a:latin typeface="Segoe UI" panose="020B0502040204020203" pitchFamily="34" charset="0"/>
                      </a:endParaRPr>
                    </a:p>
                  </a:txBody>
                  <a:tcPr marL="50800" marR="50800" marT="50800" marB="50800" anchor="ctr">
                    <a:solidFill>
                      <a:srgbClr val="F0F9E7">
                        <a:alpha val="72000"/>
                      </a:srgbClr>
                    </a:solidFill>
                  </a:tcPr>
                </a:tc>
                <a:tc>
                  <a:txBody>
                    <a:bodyPr/>
                    <a:lstStyle/>
                    <a:p>
                      <a:pPr marL="0" marR="0" algn="l" fontAlgn="t">
                        <a:spcBef>
                          <a:spcPts val="0"/>
                        </a:spcBef>
                        <a:spcAft>
                          <a:spcPts val="0"/>
                        </a:spcAft>
                      </a:pPr>
                      <a:r>
                        <a:rPr lang="en-US" sz="1000" dirty="0">
                          <a:effectLst/>
                          <a:latin typeface="Segoe UI" panose="020B0502040204020203" pitchFamily="34" charset="0"/>
                        </a:rPr>
                        <a:t>Dynamics 365 for Team Members, Business Edition from SA for GP/SL Ltd (qualified offer) for Faculty</a:t>
                      </a:r>
                    </a:p>
                  </a:txBody>
                  <a:tcPr marL="50800" marR="50800" marT="50800" marB="50800" anchor="ctr">
                    <a:solidFill>
                      <a:srgbClr val="F0F9E7">
                        <a:alpha val="72000"/>
                      </a:srgbClr>
                    </a:solidFill>
                  </a:tcPr>
                </a:tc>
                <a:extLst>
                  <a:ext uri="{0D108BD9-81ED-4DB2-BD59-A6C34878D82A}">
                    <a16:rowId xmlns:a16="http://schemas.microsoft.com/office/drawing/2014/main" val="633029697"/>
                  </a:ext>
                </a:extLst>
              </a:tr>
            </a:tbl>
          </a:graphicData>
        </a:graphic>
      </p:graphicFrame>
    </p:spTree>
    <p:extLst>
      <p:ext uri="{BB962C8B-B14F-4D97-AF65-F5344CB8AC3E}">
        <p14:creationId xmlns:p14="http://schemas.microsoft.com/office/powerpoint/2010/main" val="3880085361"/>
      </p:ext>
    </p:extLst>
  </p:cSld>
  <p:clrMapOvr>
    <a:masterClrMapping/>
  </p:clrMapOvr>
  <p:transition>
    <p:fade/>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0693" y="374969"/>
            <a:ext cx="5627359" cy="428335"/>
          </a:xfrm>
        </p:spPr>
        <p:txBody>
          <a:bodyPr/>
          <a:lstStyle/>
          <a:p>
            <a:r>
              <a:rPr lang="en-US" sz="2000" dirty="0"/>
              <a:t>GP, NAV, or SL Customers From SA in CSP  -  Students</a:t>
            </a:r>
          </a:p>
        </p:txBody>
      </p:sp>
      <p:graphicFrame>
        <p:nvGraphicFramePr>
          <p:cNvPr id="7" name="Table 6"/>
          <p:cNvGraphicFramePr>
            <a:graphicFrameLocks noGrp="1"/>
          </p:cNvGraphicFramePr>
          <p:nvPr>
            <p:extLst/>
          </p:nvPr>
        </p:nvGraphicFramePr>
        <p:xfrm>
          <a:off x="752241" y="1513789"/>
          <a:ext cx="10083827" cy="3215640"/>
        </p:xfrm>
        <a:graphic>
          <a:graphicData uri="http://schemas.openxmlformats.org/drawingml/2006/table">
            <a:tbl>
              <a:tblPr firstRow="1" bandRow="1">
                <a:tableStyleId>{93296810-A885-4BE3-A3E7-6D5BEEA58F35}</a:tableStyleId>
              </a:tblPr>
              <a:tblGrid>
                <a:gridCol w="2563528">
                  <a:extLst>
                    <a:ext uri="{9D8B030D-6E8A-4147-A177-3AD203B41FA5}">
                      <a16:colId xmlns:a16="http://schemas.microsoft.com/office/drawing/2014/main" val="505210117"/>
                    </a:ext>
                  </a:extLst>
                </a:gridCol>
                <a:gridCol w="2683379">
                  <a:extLst>
                    <a:ext uri="{9D8B030D-6E8A-4147-A177-3AD203B41FA5}">
                      <a16:colId xmlns:a16="http://schemas.microsoft.com/office/drawing/2014/main" val="1886461923"/>
                    </a:ext>
                  </a:extLst>
                </a:gridCol>
                <a:gridCol w="4836920">
                  <a:extLst>
                    <a:ext uri="{9D8B030D-6E8A-4147-A177-3AD203B41FA5}">
                      <a16:colId xmlns:a16="http://schemas.microsoft.com/office/drawing/2014/main" val="4284112031"/>
                    </a:ext>
                  </a:extLst>
                </a:gridCol>
              </a:tblGrid>
              <a:tr h="370840">
                <a:tc>
                  <a:txBody>
                    <a:bodyPr/>
                    <a:lstStyle/>
                    <a:p>
                      <a:pPr marL="0" marR="0" fontAlgn="t">
                        <a:spcBef>
                          <a:spcPts val="0"/>
                        </a:spcBef>
                        <a:spcAft>
                          <a:spcPts val="0"/>
                        </a:spcAft>
                      </a:pPr>
                      <a:r>
                        <a:rPr lang="en-US" sz="1000" dirty="0">
                          <a:effectLst/>
                        </a:rPr>
                        <a:t>Existing User License</a:t>
                      </a:r>
                      <a:endParaRPr lang="en-US" sz="1000" dirty="0">
                        <a:effectLst/>
                        <a:latin typeface="Segoe UI Semibold" panose="020B0702040204020203" pitchFamily="34" charset="0"/>
                      </a:endParaRPr>
                    </a:p>
                  </a:txBody>
                  <a:tcPr marL="50800" marR="50800" marT="50800" marB="50800">
                    <a:solidFill>
                      <a:srgbClr val="92D050"/>
                    </a:solidFill>
                  </a:tcPr>
                </a:tc>
                <a:tc>
                  <a:txBody>
                    <a:bodyPr/>
                    <a:lstStyle/>
                    <a:p>
                      <a:pPr marL="0" marR="0" fontAlgn="t">
                        <a:spcBef>
                          <a:spcPts val="0"/>
                        </a:spcBef>
                        <a:spcAft>
                          <a:spcPts val="0"/>
                        </a:spcAft>
                      </a:pPr>
                      <a:r>
                        <a:rPr lang="en-US" sz="1000">
                          <a:effectLst/>
                        </a:rPr>
                        <a:t>New User License</a:t>
                      </a:r>
                      <a:endParaRPr lang="en-US" sz="1000">
                        <a:effectLst/>
                        <a:latin typeface="Segoe UI Semibold" panose="020B0702040204020203" pitchFamily="34" charset="0"/>
                      </a:endParaRPr>
                    </a:p>
                  </a:txBody>
                  <a:tcPr marL="50800" marR="50800" marT="50800" marB="50800">
                    <a:solidFill>
                      <a:srgbClr val="92D050"/>
                    </a:solidFill>
                  </a:tcPr>
                </a:tc>
                <a:tc>
                  <a:txBody>
                    <a:bodyPr/>
                    <a:lstStyle/>
                    <a:p>
                      <a:pPr marL="0" marR="0" fontAlgn="t">
                        <a:spcBef>
                          <a:spcPts val="0"/>
                        </a:spcBef>
                        <a:spcAft>
                          <a:spcPts val="0"/>
                        </a:spcAft>
                      </a:pPr>
                      <a:r>
                        <a:rPr lang="en-US" sz="1000" dirty="0">
                          <a:effectLst/>
                        </a:rPr>
                        <a:t>Offer Description</a:t>
                      </a:r>
                      <a:endParaRPr lang="en-US" sz="1000" dirty="0">
                        <a:effectLst/>
                        <a:latin typeface="Segoe UI Semibold" panose="020B0702040204020203" pitchFamily="34" charset="0"/>
                      </a:endParaRPr>
                    </a:p>
                  </a:txBody>
                  <a:tcPr marL="50800" marR="50800" marT="50800" marB="50800">
                    <a:solidFill>
                      <a:srgbClr val="92D050"/>
                    </a:solidFill>
                  </a:tcPr>
                </a:tc>
                <a:extLst>
                  <a:ext uri="{0D108BD9-81ED-4DB2-BD59-A6C34878D82A}">
                    <a16:rowId xmlns:a16="http://schemas.microsoft.com/office/drawing/2014/main" val="1529148321"/>
                  </a:ext>
                </a:extLst>
              </a:tr>
              <a:tr h="370840">
                <a:tc>
                  <a:txBody>
                    <a:bodyPr/>
                    <a:lstStyle/>
                    <a:p>
                      <a:pPr marL="0" marR="0" algn="l" fontAlgn="t">
                        <a:spcBef>
                          <a:spcPts val="0"/>
                        </a:spcBef>
                        <a:spcAft>
                          <a:spcPts val="0"/>
                        </a:spcAft>
                      </a:pPr>
                      <a:r>
                        <a:rPr lang="en-US" sz="1000" dirty="0">
                          <a:effectLst/>
                        </a:rPr>
                        <a:t>NAV Full CAL</a:t>
                      </a:r>
                      <a:endParaRPr lang="en-US" sz="1000" dirty="0">
                        <a:effectLst/>
                        <a:latin typeface="Segoe UI" panose="020B0502040204020203" pitchFamily="34" charset="0"/>
                      </a:endParaRPr>
                    </a:p>
                  </a:txBody>
                  <a:tcPr marL="50800" marR="50800" marT="50800" marB="50800" anchor="ctr">
                    <a:solidFill>
                      <a:srgbClr val="C4E59F">
                        <a:alpha val="82000"/>
                      </a:srgb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Financials</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rgbClr val="C4E59F">
                        <a:alpha val="82000"/>
                      </a:srgb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Financials, Business Edition from SA for NAV/GP Full, NAV Ltd, or SL AM/BE/</a:t>
                      </a:r>
                      <a:r>
                        <a:rPr lang="en-US" sz="1000" dirty="0" err="1">
                          <a:effectLst/>
                          <a:latin typeface="Segoe UI Semibold" panose="020B0702040204020203" pitchFamily="34" charset="0"/>
                          <a:cs typeface="Segoe UI Semibold" panose="020B0702040204020203" pitchFamily="34" charset="0"/>
                        </a:rPr>
                        <a:t>Std</a:t>
                      </a:r>
                      <a:r>
                        <a:rPr lang="en-US" sz="1000" dirty="0">
                          <a:effectLst/>
                          <a:latin typeface="Segoe UI Semibold" panose="020B0702040204020203" pitchFamily="34" charset="0"/>
                          <a:cs typeface="Segoe UI Semibold" panose="020B0702040204020203" pitchFamily="34" charset="0"/>
                        </a:rPr>
                        <a:t>/Pro (qualified offer) for Students</a:t>
                      </a:r>
                    </a:p>
                  </a:txBody>
                  <a:tcPr marL="50800" marR="50800" marT="50800" marB="50800" anchor="ctr">
                    <a:solidFill>
                      <a:srgbClr val="C4E59F">
                        <a:alpha val="82000"/>
                      </a:srgbClr>
                    </a:solidFill>
                  </a:tcPr>
                </a:tc>
                <a:extLst>
                  <a:ext uri="{0D108BD9-81ED-4DB2-BD59-A6C34878D82A}">
                    <a16:rowId xmlns:a16="http://schemas.microsoft.com/office/drawing/2014/main" val="466339008"/>
                  </a:ext>
                </a:extLst>
              </a:tr>
              <a:tr h="370840">
                <a:tc>
                  <a:txBody>
                    <a:bodyPr/>
                    <a:lstStyle/>
                    <a:p>
                      <a:pPr marL="0" marR="0" algn="l" fontAlgn="t">
                        <a:spcBef>
                          <a:spcPts val="0"/>
                        </a:spcBef>
                        <a:spcAft>
                          <a:spcPts val="0"/>
                        </a:spcAft>
                      </a:pPr>
                      <a:r>
                        <a:rPr lang="en-US" sz="1000" dirty="0">
                          <a:effectLst/>
                        </a:rPr>
                        <a:t>NAV Limited CAL</a:t>
                      </a:r>
                      <a:endParaRPr lang="en-US" sz="1000" dirty="0">
                        <a:effectLst/>
                        <a:latin typeface="Segoe UI" panose="020B0502040204020203" pitchFamily="34" charset="0"/>
                      </a:endParaRPr>
                    </a:p>
                  </a:txBody>
                  <a:tcPr marL="50800" marR="50800" marT="50800" marB="50800" anchor="ctr">
                    <a:solidFill>
                      <a:srgbClr val="C4E59F">
                        <a:alpha val="82000"/>
                      </a:srgb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Financials</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rgbClr val="C4E59F">
                        <a:alpha val="82000"/>
                      </a:srgb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Financials, Business Edition from SA for NAV/GP Full, NAV Ltd, or SL AM/BE/</a:t>
                      </a:r>
                      <a:r>
                        <a:rPr lang="en-US" sz="1000" dirty="0" err="1">
                          <a:effectLst/>
                          <a:latin typeface="Segoe UI Semibold" panose="020B0702040204020203" pitchFamily="34" charset="0"/>
                          <a:cs typeface="Segoe UI Semibold" panose="020B0702040204020203" pitchFamily="34" charset="0"/>
                        </a:rPr>
                        <a:t>Std</a:t>
                      </a:r>
                      <a:r>
                        <a:rPr lang="en-US" sz="1000" dirty="0">
                          <a:effectLst/>
                          <a:latin typeface="Segoe UI Semibold" panose="020B0702040204020203" pitchFamily="34" charset="0"/>
                          <a:cs typeface="Segoe UI Semibold" panose="020B0702040204020203" pitchFamily="34" charset="0"/>
                        </a:rPr>
                        <a:t>/Pro (qualified offer) for Students</a:t>
                      </a:r>
                    </a:p>
                  </a:txBody>
                  <a:tcPr marL="50800" marR="50800" marT="50800" marB="50800" anchor="ctr">
                    <a:solidFill>
                      <a:srgbClr val="C4E59F">
                        <a:alpha val="82000"/>
                      </a:srgbClr>
                    </a:solidFill>
                  </a:tcPr>
                </a:tc>
                <a:extLst>
                  <a:ext uri="{0D108BD9-81ED-4DB2-BD59-A6C34878D82A}">
                    <a16:rowId xmlns:a16="http://schemas.microsoft.com/office/drawing/2014/main" val="941976500"/>
                  </a:ext>
                </a:extLst>
              </a:tr>
              <a:tr h="370840">
                <a:tc>
                  <a:txBody>
                    <a:bodyPr/>
                    <a:lstStyle/>
                    <a:p>
                      <a:pPr marL="0" marR="0" algn="l" fontAlgn="t">
                        <a:spcBef>
                          <a:spcPts val="0"/>
                        </a:spcBef>
                        <a:spcAft>
                          <a:spcPts val="0"/>
                        </a:spcAft>
                      </a:pPr>
                      <a:r>
                        <a:rPr lang="en-US" sz="1000" dirty="0">
                          <a:effectLst/>
                        </a:rPr>
                        <a:t>GP Full User CAL</a:t>
                      </a:r>
                      <a:endParaRPr lang="en-US" sz="1000" dirty="0">
                        <a:effectLst/>
                        <a:latin typeface="Segoe UI" panose="020B0502040204020203" pitchFamily="34" charset="0"/>
                      </a:endParaRPr>
                    </a:p>
                  </a:txBody>
                  <a:tcPr marL="50800" marR="50800" marT="50800" marB="50800" anchor="ctr">
                    <a:solidFill>
                      <a:srgbClr val="E5F4D4"/>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Financials</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rgbClr val="E5F4D4"/>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Financials, Business Edition from SA for NAV/GP Full, NAV Ltd, or SL AM/BE/</a:t>
                      </a:r>
                      <a:r>
                        <a:rPr lang="en-US" sz="1000" dirty="0" err="1">
                          <a:effectLst/>
                          <a:latin typeface="Segoe UI Semibold" panose="020B0702040204020203" pitchFamily="34" charset="0"/>
                          <a:cs typeface="Segoe UI Semibold" panose="020B0702040204020203" pitchFamily="34" charset="0"/>
                        </a:rPr>
                        <a:t>Std</a:t>
                      </a:r>
                      <a:r>
                        <a:rPr lang="en-US" sz="1000" dirty="0">
                          <a:effectLst/>
                          <a:latin typeface="Segoe UI Semibold" panose="020B0702040204020203" pitchFamily="34" charset="0"/>
                          <a:cs typeface="Segoe UI Semibold" panose="020B0702040204020203" pitchFamily="34" charset="0"/>
                        </a:rPr>
                        <a:t>/Pro (qualified offer) for Students</a:t>
                      </a:r>
                    </a:p>
                  </a:txBody>
                  <a:tcPr marL="50800" marR="50800" marT="50800" marB="50800" anchor="ctr">
                    <a:solidFill>
                      <a:srgbClr val="E5F4D4"/>
                    </a:solidFill>
                  </a:tcPr>
                </a:tc>
                <a:extLst>
                  <a:ext uri="{0D108BD9-81ED-4DB2-BD59-A6C34878D82A}">
                    <a16:rowId xmlns:a16="http://schemas.microsoft.com/office/drawing/2014/main" val="4067456036"/>
                  </a:ext>
                </a:extLst>
              </a:tr>
              <a:tr h="370840">
                <a:tc>
                  <a:txBody>
                    <a:bodyPr/>
                    <a:lstStyle/>
                    <a:p>
                      <a:pPr marL="0" marR="0" algn="l" fontAlgn="t">
                        <a:spcBef>
                          <a:spcPts val="0"/>
                        </a:spcBef>
                        <a:spcAft>
                          <a:spcPts val="0"/>
                        </a:spcAft>
                      </a:pPr>
                      <a:r>
                        <a:rPr lang="en-US" sz="1000" dirty="0">
                          <a:effectLst/>
                        </a:rPr>
                        <a:t>GP Limited User CAL</a:t>
                      </a:r>
                      <a:endParaRPr lang="en-US" sz="1000" dirty="0">
                        <a:effectLst/>
                        <a:latin typeface="Segoe UI" panose="020B0502040204020203" pitchFamily="34" charset="0"/>
                      </a:endParaRPr>
                    </a:p>
                  </a:txBody>
                  <a:tcPr marL="50800" marR="50800" marT="50800" marB="50800" anchor="ctr">
                    <a:solidFill>
                      <a:srgbClr val="E5F4D4"/>
                    </a:solidFill>
                  </a:tcPr>
                </a:tc>
                <a:tc>
                  <a:txBody>
                    <a:bodyPr/>
                    <a:lstStyle/>
                    <a:p>
                      <a:pPr marL="0" marR="0" algn="l" fontAlgn="t">
                        <a:spcBef>
                          <a:spcPts val="0"/>
                        </a:spcBef>
                        <a:spcAft>
                          <a:spcPts val="0"/>
                        </a:spcAft>
                      </a:pPr>
                      <a:r>
                        <a:rPr lang="en-US" sz="1000" dirty="0">
                          <a:effectLst/>
                        </a:rPr>
                        <a:t>Team Members</a:t>
                      </a:r>
                      <a:r>
                        <a:rPr lang="en-US" sz="1000" baseline="0" dirty="0">
                          <a:effectLst/>
                        </a:rPr>
                        <a:t> USL</a:t>
                      </a:r>
                      <a:endParaRPr lang="en-US" sz="1000" dirty="0">
                        <a:effectLst/>
                        <a:latin typeface="Segoe UI" panose="020B0502040204020203" pitchFamily="34" charset="0"/>
                      </a:endParaRPr>
                    </a:p>
                  </a:txBody>
                  <a:tcPr marL="50800" marR="50800" marT="50800" marB="50800" anchor="ctr">
                    <a:solidFill>
                      <a:srgbClr val="E5F4D4"/>
                    </a:solidFill>
                  </a:tcPr>
                </a:tc>
                <a:tc>
                  <a:txBody>
                    <a:bodyPr/>
                    <a:lstStyle/>
                    <a:p>
                      <a:pPr marL="0" marR="0" algn="l" fontAlgn="t">
                        <a:spcBef>
                          <a:spcPts val="0"/>
                        </a:spcBef>
                        <a:spcAft>
                          <a:spcPts val="0"/>
                        </a:spcAft>
                      </a:pPr>
                      <a:r>
                        <a:rPr lang="en-US" sz="1000" dirty="0">
                          <a:effectLst/>
                          <a:latin typeface="Segoe UI" panose="020B0502040204020203" pitchFamily="34" charset="0"/>
                        </a:rPr>
                        <a:t>Dynamics 365 for Team Members, Business Edition from SA for GP/SL Ltd (qualified offer) for Students</a:t>
                      </a:r>
                    </a:p>
                  </a:txBody>
                  <a:tcPr marL="50800" marR="50800" marT="50800" marB="50800" anchor="ctr">
                    <a:solidFill>
                      <a:srgbClr val="E5F4D4"/>
                    </a:solidFill>
                  </a:tcPr>
                </a:tc>
                <a:extLst>
                  <a:ext uri="{0D108BD9-81ED-4DB2-BD59-A6C34878D82A}">
                    <a16:rowId xmlns:a16="http://schemas.microsoft.com/office/drawing/2014/main" val="2913595098"/>
                  </a:ext>
                </a:extLst>
              </a:tr>
              <a:tr h="370840">
                <a:tc>
                  <a:txBody>
                    <a:bodyPr/>
                    <a:lstStyle/>
                    <a:p>
                      <a:pPr marL="0" marR="0" algn="l" fontAlgn="t">
                        <a:spcBef>
                          <a:spcPts val="0"/>
                        </a:spcBef>
                        <a:spcAft>
                          <a:spcPts val="0"/>
                        </a:spcAft>
                      </a:pPr>
                      <a:r>
                        <a:rPr lang="en-US" sz="1000" dirty="0">
                          <a:effectLst/>
                        </a:rPr>
                        <a:t>SL Pro User CAL</a:t>
                      </a:r>
                      <a:endParaRPr lang="en-US" sz="1000" dirty="0">
                        <a:effectLst/>
                        <a:latin typeface="Segoe UI" panose="020B0502040204020203" pitchFamily="34" charset="0"/>
                      </a:endParaRPr>
                    </a:p>
                  </a:txBody>
                  <a:tcPr marL="50800" marR="50800" marT="50800" marB="50800" anchor="ctr">
                    <a:solidFill>
                      <a:srgbClr val="F0F9E7">
                        <a:alpha val="72000"/>
                      </a:srgb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Financials</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rgbClr val="F0F9E7">
                        <a:alpha val="72000"/>
                      </a:srgb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Financials, Business Edition from SA for NAV/GP Full, NAV Ltd, or SL AM/BE/</a:t>
                      </a:r>
                      <a:r>
                        <a:rPr lang="en-US" sz="1000" dirty="0" err="1">
                          <a:effectLst/>
                          <a:latin typeface="Segoe UI Semibold" panose="020B0702040204020203" pitchFamily="34" charset="0"/>
                          <a:cs typeface="Segoe UI Semibold" panose="020B0702040204020203" pitchFamily="34" charset="0"/>
                        </a:rPr>
                        <a:t>Std</a:t>
                      </a:r>
                      <a:r>
                        <a:rPr lang="en-US" sz="1000" dirty="0">
                          <a:effectLst/>
                          <a:latin typeface="Segoe UI Semibold" panose="020B0702040204020203" pitchFamily="34" charset="0"/>
                          <a:cs typeface="Segoe UI Semibold" panose="020B0702040204020203" pitchFamily="34" charset="0"/>
                        </a:rPr>
                        <a:t>/Pro (qualified offer) for Students</a:t>
                      </a:r>
                    </a:p>
                  </a:txBody>
                  <a:tcPr marL="50800" marR="50800" marT="50800" marB="50800" anchor="ctr">
                    <a:solidFill>
                      <a:srgbClr val="F0F9E7">
                        <a:alpha val="72000"/>
                      </a:srgbClr>
                    </a:solidFill>
                  </a:tcPr>
                </a:tc>
                <a:extLst>
                  <a:ext uri="{0D108BD9-81ED-4DB2-BD59-A6C34878D82A}">
                    <a16:rowId xmlns:a16="http://schemas.microsoft.com/office/drawing/2014/main" val="4278441185"/>
                  </a:ext>
                </a:extLst>
              </a:tr>
              <a:tr h="370840">
                <a:tc>
                  <a:txBody>
                    <a:bodyPr/>
                    <a:lstStyle/>
                    <a:p>
                      <a:pPr marL="0" marR="0" algn="l" fontAlgn="t">
                        <a:spcBef>
                          <a:spcPts val="0"/>
                        </a:spcBef>
                        <a:spcAft>
                          <a:spcPts val="0"/>
                        </a:spcAft>
                      </a:pPr>
                      <a:r>
                        <a:rPr lang="en-US" sz="1000" dirty="0">
                          <a:effectLst/>
                        </a:rPr>
                        <a:t>SL AM/BE or Standard User</a:t>
                      </a:r>
                      <a:endParaRPr lang="en-US" sz="1000" dirty="0">
                        <a:effectLst/>
                        <a:latin typeface="Segoe UI" panose="020B0502040204020203" pitchFamily="34" charset="0"/>
                      </a:endParaRPr>
                    </a:p>
                  </a:txBody>
                  <a:tcPr marL="50800" marR="50800" marT="50800" marB="50800" anchor="ctr">
                    <a:solidFill>
                      <a:srgbClr val="F0F9E7">
                        <a:alpha val="72000"/>
                      </a:srgb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Financials</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rgbClr val="F0F9E7">
                        <a:alpha val="72000"/>
                      </a:srgbClr>
                    </a:solidFill>
                  </a:tcPr>
                </a:tc>
                <a:tc>
                  <a:txBody>
                    <a:bodyPr/>
                    <a:lstStyle/>
                    <a:p>
                      <a:pPr marL="0" marR="0" algn="l" fontAlgn="t">
                        <a:spcBef>
                          <a:spcPts val="0"/>
                        </a:spcBef>
                        <a:spcAft>
                          <a:spcPts val="0"/>
                        </a:spcAft>
                      </a:pP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Dynamics 365 for Financials, Business Edition from SA for NAV/GP Full, NAV Ltd, or SL AM/BE/</a:t>
                      </a:r>
                      <a:r>
                        <a:rPr lang="en-US" sz="1000" kern="1200" dirty="0" err="1">
                          <a:solidFill>
                            <a:schemeClr val="dk1"/>
                          </a:solidFill>
                          <a:effectLst/>
                          <a:latin typeface="Segoe UI Semibold" panose="020B0702040204020203" pitchFamily="34" charset="0"/>
                          <a:ea typeface="+mn-ea"/>
                          <a:cs typeface="Segoe UI Semibold" panose="020B0702040204020203" pitchFamily="34" charset="0"/>
                        </a:rPr>
                        <a:t>Std</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/Pro (qualified offer) for Students</a:t>
                      </a:r>
                    </a:p>
                  </a:txBody>
                  <a:tcPr marL="50800" marR="50800" marT="50800" marB="50800" anchor="ctr">
                    <a:solidFill>
                      <a:srgbClr val="F0F9E7">
                        <a:alpha val="72000"/>
                      </a:srgbClr>
                    </a:solidFill>
                  </a:tcPr>
                </a:tc>
                <a:extLst>
                  <a:ext uri="{0D108BD9-81ED-4DB2-BD59-A6C34878D82A}">
                    <a16:rowId xmlns:a16="http://schemas.microsoft.com/office/drawing/2014/main" val="1844750420"/>
                  </a:ext>
                </a:extLst>
              </a:tr>
              <a:tr h="370840">
                <a:tc>
                  <a:txBody>
                    <a:bodyPr/>
                    <a:lstStyle/>
                    <a:p>
                      <a:pPr marL="0" marR="0" algn="l" fontAlgn="t">
                        <a:spcBef>
                          <a:spcPts val="0"/>
                        </a:spcBef>
                        <a:spcAft>
                          <a:spcPts val="0"/>
                        </a:spcAft>
                      </a:pPr>
                      <a:r>
                        <a:rPr lang="en-US" sz="1000" dirty="0">
                          <a:effectLst/>
                        </a:rPr>
                        <a:t>SL Light User CAL</a:t>
                      </a:r>
                      <a:endParaRPr lang="en-US" sz="1000" dirty="0">
                        <a:effectLst/>
                        <a:latin typeface="Segoe UI" panose="020B0502040204020203" pitchFamily="34" charset="0"/>
                      </a:endParaRPr>
                    </a:p>
                  </a:txBody>
                  <a:tcPr marL="50800" marR="50800" marT="50800" marB="50800" anchor="ctr">
                    <a:solidFill>
                      <a:srgbClr val="F0F9E7">
                        <a:alpha val="72000"/>
                      </a:srgbClr>
                    </a:solidFill>
                  </a:tcPr>
                </a:tc>
                <a:tc>
                  <a:txBody>
                    <a:bodyPr/>
                    <a:lstStyle/>
                    <a:p>
                      <a:pPr marL="0" marR="0" algn="l" fontAlgn="t">
                        <a:spcBef>
                          <a:spcPts val="0"/>
                        </a:spcBef>
                        <a:spcAft>
                          <a:spcPts val="0"/>
                        </a:spcAft>
                      </a:pPr>
                      <a:r>
                        <a:rPr lang="en-US" sz="1000" dirty="0">
                          <a:effectLst/>
                        </a:rPr>
                        <a:t>Team Members USL</a:t>
                      </a:r>
                      <a:endParaRPr lang="en-US" sz="1000" dirty="0">
                        <a:effectLst/>
                        <a:latin typeface="Segoe UI" panose="020B0502040204020203" pitchFamily="34" charset="0"/>
                      </a:endParaRPr>
                    </a:p>
                  </a:txBody>
                  <a:tcPr marL="50800" marR="50800" marT="50800" marB="50800" anchor="ctr">
                    <a:solidFill>
                      <a:srgbClr val="F0F9E7">
                        <a:alpha val="72000"/>
                      </a:srgbClr>
                    </a:solidFill>
                  </a:tcPr>
                </a:tc>
                <a:tc>
                  <a:txBody>
                    <a:bodyPr/>
                    <a:lstStyle/>
                    <a:p>
                      <a:pPr marL="0" marR="0" algn="l" fontAlgn="t">
                        <a:spcBef>
                          <a:spcPts val="0"/>
                        </a:spcBef>
                        <a:spcAft>
                          <a:spcPts val="0"/>
                        </a:spcAft>
                      </a:pPr>
                      <a:r>
                        <a:rPr lang="en-US" sz="1000" dirty="0">
                          <a:effectLst/>
                          <a:latin typeface="Segoe UI" panose="020B0502040204020203" pitchFamily="34" charset="0"/>
                        </a:rPr>
                        <a:t>Dynamics 365 for Team Members, Business Edition from SA for GP/SL Ltd (qualified offer) for Students</a:t>
                      </a:r>
                    </a:p>
                  </a:txBody>
                  <a:tcPr marL="50800" marR="50800" marT="50800" marB="50800" anchor="ctr">
                    <a:solidFill>
                      <a:srgbClr val="F0F9E7">
                        <a:alpha val="72000"/>
                      </a:srgbClr>
                    </a:solidFill>
                  </a:tcPr>
                </a:tc>
                <a:extLst>
                  <a:ext uri="{0D108BD9-81ED-4DB2-BD59-A6C34878D82A}">
                    <a16:rowId xmlns:a16="http://schemas.microsoft.com/office/drawing/2014/main" val="633029697"/>
                  </a:ext>
                </a:extLst>
              </a:tr>
            </a:tbl>
          </a:graphicData>
        </a:graphic>
      </p:graphicFrame>
    </p:spTree>
    <p:extLst>
      <p:ext uri="{BB962C8B-B14F-4D97-AF65-F5344CB8AC3E}">
        <p14:creationId xmlns:p14="http://schemas.microsoft.com/office/powerpoint/2010/main" val="4097646991"/>
      </p:ext>
    </p:extLst>
  </p:cSld>
  <p:clrMapOvr>
    <a:masterClrMapping/>
  </p:clrMapOvr>
  <p:transition>
    <p:fade/>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0693" y="374969"/>
            <a:ext cx="6476009" cy="428335"/>
          </a:xfrm>
        </p:spPr>
        <p:txBody>
          <a:bodyPr/>
          <a:lstStyle/>
          <a:p>
            <a:r>
              <a:rPr lang="en-US" sz="2000" dirty="0"/>
              <a:t>GP, NAV, or SL Customers From SA in CSP  -  Government</a:t>
            </a:r>
          </a:p>
        </p:txBody>
      </p:sp>
      <p:graphicFrame>
        <p:nvGraphicFramePr>
          <p:cNvPr id="7" name="Table 6"/>
          <p:cNvGraphicFramePr>
            <a:graphicFrameLocks noGrp="1"/>
          </p:cNvGraphicFramePr>
          <p:nvPr>
            <p:extLst/>
          </p:nvPr>
        </p:nvGraphicFramePr>
        <p:xfrm>
          <a:off x="752241" y="1513789"/>
          <a:ext cx="10083827" cy="3215640"/>
        </p:xfrm>
        <a:graphic>
          <a:graphicData uri="http://schemas.openxmlformats.org/drawingml/2006/table">
            <a:tbl>
              <a:tblPr firstRow="1" bandRow="1">
                <a:tableStyleId>{93296810-A885-4BE3-A3E7-6D5BEEA58F35}</a:tableStyleId>
              </a:tblPr>
              <a:tblGrid>
                <a:gridCol w="2563528">
                  <a:extLst>
                    <a:ext uri="{9D8B030D-6E8A-4147-A177-3AD203B41FA5}">
                      <a16:colId xmlns:a16="http://schemas.microsoft.com/office/drawing/2014/main" val="505210117"/>
                    </a:ext>
                  </a:extLst>
                </a:gridCol>
                <a:gridCol w="2683379">
                  <a:extLst>
                    <a:ext uri="{9D8B030D-6E8A-4147-A177-3AD203B41FA5}">
                      <a16:colId xmlns:a16="http://schemas.microsoft.com/office/drawing/2014/main" val="1886461923"/>
                    </a:ext>
                  </a:extLst>
                </a:gridCol>
                <a:gridCol w="4836920">
                  <a:extLst>
                    <a:ext uri="{9D8B030D-6E8A-4147-A177-3AD203B41FA5}">
                      <a16:colId xmlns:a16="http://schemas.microsoft.com/office/drawing/2014/main" val="4284112031"/>
                    </a:ext>
                  </a:extLst>
                </a:gridCol>
              </a:tblGrid>
              <a:tr h="370840">
                <a:tc>
                  <a:txBody>
                    <a:bodyPr/>
                    <a:lstStyle/>
                    <a:p>
                      <a:pPr marL="0" marR="0" fontAlgn="t">
                        <a:spcBef>
                          <a:spcPts val="0"/>
                        </a:spcBef>
                        <a:spcAft>
                          <a:spcPts val="0"/>
                        </a:spcAft>
                      </a:pPr>
                      <a:r>
                        <a:rPr lang="en-US" sz="1000" dirty="0">
                          <a:effectLst/>
                        </a:rPr>
                        <a:t>Existing User License</a:t>
                      </a:r>
                      <a:endParaRPr lang="en-US" sz="1000" dirty="0">
                        <a:effectLst/>
                        <a:latin typeface="Segoe UI Semibold" panose="020B0702040204020203" pitchFamily="34" charset="0"/>
                      </a:endParaRPr>
                    </a:p>
                  </a:txBody>
                  <a:tcPr marL="50800" marR="50800" marT="50800" marB="50800">
                    <a:solidFill>
                      <a:srgbClr val="92D050"/>
                    </a:solidFill>
                  </a:tcPr>
                </a:tc>
                <a:tc>
                  <a:txBody>
                    <a:bodyPr/>
                    <a:lstStyle/>
                    <a:p>
                      <a:pPr marL="0" marR="0" fontAlgn="t">
                        <a:spcBef>
                          <a:spcPts val="0"/>
                        </a:spcBef>
                        <a:spcAft>
                          <a:spcPts val="0"/>
                        </a:spcAft>
                      </a:pPr>
                      <a:r>
                        <a:rPr lang="en-US" sz="1000">
                          <a:effectLst/>
                        </a:rPr>
                        <a:t>New User License</a:t>
                      </a:r>
                      <a:endParaRPr lang="en-US" sz="1000">
                        <a:effectLst/>
                        <a:latin typeface="Segoe UI Semibold" panose="020B0702040204020203" pitchFamily="34" charset="0"/>
                      </a:endParaRPr>
                    </a:p>
                  </a:txBody>
                  <a:tcPr marL="50800" marR="50800" marT="50800" marB="50800">
                    <a:solidFill>
                      <a:srgbClr val="92D050"/>
                    </a:solidFill>
                  </a:tcPr>
                </a:tc>
                <a:tc>
                  <a:txBody>
                    <a:bodyPr/>
                    <a:lstStyle/>
                    <a:p>
                      <a:pPr marL="0" marR="0" fontAlgn="t">
                        <a:spcBef>
                          <a:spcPts val="0"/>
                        </a:spcBef>
                        <a:spcAft>
                          <a:spcPts val="0"/>
                        </a:spcAft>
                      </a:pPr>
                      <a:r>
                        <a:rPr lang="en-US" sz="1000" dirty="0">
                          <a:effectLst/>
                        </a:rPr>
                        <a:t>Offer Description</a:t>
                      </a:r>
                      <a:endParaRPr lang="en-US" sz="1000" dirty="0">
                        <a:effectLst/>
                        <a:latin typeface="Segoe UI Semibold" panose="020B0702040204020203" pitchFamily="34" charset="0"/>
                      </a:endParaRPr>
                    </a:p>
                  </a:txBody>
                  <a:tcPr marL="50800" marR="50800" marT="50800" marB="50800">
                    <a:solidFill>
                      <a:srgbClr val="92D050"/>
                    </a:solidFill>
                  </a:tcPr>
                </a:tc>
                <a:extLst>
                  <a:ext uri="{0D108BD9-81ED-4DB2-BD59-A6C34878D82A}">
                    <a16:rowId xmlns:a16="http://schemas.microsoft.com/office/drawing/2014/main" val="1529148321"/>
                  </a:ext>
                </a:extLst>
              </a:tr>
              <a:tr h="406400">
                <a:tc>
                  <a:txBody>
                    <a:bodyPr/>
                    <a:lstStyle/>
                    <a:p>
                      <a:pPr marL="0" marR="0" algn="l" fontAlgn="t">
                        <a:spcBef>
                          <a:spcPts val="0"/>
                        </a:spcBef>
                        <a:spcAft>
                          <a:spcPts val="0"/>
                        </a:spcAft>
                      </a:pPr>
                      <a:r>
                        <a:rPr lang="en-US" sz="1000" dirty="0">
                          <a:effectLst/>
                        </a:rPr>
                        <a:t>NAV Full CAL</a:t>
                      </a:r>
                      <a:endParaRPr lang="en-US" sz="1000" dirty="0">
                        <a:effectLst/>
                        <a:latin typeface="Segoe UI" panose="020B0502040204020203" pitchFamily="34" charset="0"/>
                      </a:endParaRPr>
                    </a:p>
                  </a:txBody>
                  <a:tcPr marL="50800" marR="50800" marT="50800" marB="50800" anchor="ctr">
                    <a:solidFill>
                      <a:srgbClr val="C4E59F">
                        <a:alpha val="82000"/>
                      </a:srgb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Financials</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rgbClr val="C4E59F">
                        <a:alpha val="82000"/>
                      </a:srgb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Financials, Business Edition from SA for NAV/GP Full, NAV Ltd, or SL AM/BE/</a:t>
                      </a:r>
                      <a:r>
                        <a:rPr lang="en-US" sz="1000" dirty="0" err="1">
                          <a:effectLst/>
                          <a:latin typeface="Segoe UI Semibold" panose="020B0702040204020203" pitchFamily="34" charset="0"/>
                          <a:cs typeface="Segoe UI Semibold" panose="020B0702040204020203" pitchFamily="34" charset="0"/>
                        </a:rPr>
                        <a:t>Std</a:t>
                      </a:r>
                      <a:r>
                        <a:rPr lang="en-US" sz="1000" dirty="0">
                          <a:effectLst/>
                          <a:latin typeface="Segoe UI Semibold" panose="020B0702040204020203" pitchFamily="34" charset="0"/>
                          <a:cs typeface="Segoe UI Semibold" panose="020B0702040204020203" pitchFamily="34" charset="0"/>
                        </a:rPr>
                        <a:t>/Pro (qualified offer) - Government </a:t>
                      </a:r>
                      <a:r>
                        <a:rPr lang="en-US" sz="1000" dirty="0" err="1">
                          <a:effectLst/>
                          <a:latin typeface="Segoe UI Semibold" panose="020B0702040204020203" pitchFamily="34" charset="0"/>
                          <a:cs typeface="Segoe UI Semibold" panose="020B0702040204020203" pitchFamily="34" charset="0"/>
                        </a:rPr>
                        <a:t>Pricin</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rgbClr val="C4E59F">
                        <a:alpha val="82000"/>
                      </a:srgbClr>
                    </a:solidFill>
                  </a:tcPr>
                </a:tc>
                <a:extLst>
                  <a:ext uri="{0D108BD9-81ED-4DB2-BD59-A6C34878D82A}">
                    <a16:rowId xmlns:a16="http://schemas.microsoft.com/office/drawing/2014/main" val="466339008"/>
                  </a:ext>
                </a:extLst>
              </a:tr>
              <a:tr h="406400">
                <a:tc>
                  <a:txBody>
                    <a:bodyPr/>
                    <a:lstStyle/>
                    <a:p>
                      <a:pPr marL="0" marR="0" algn="l" fontAlgn="t">
                        <a:spcBef>
                          <a:spcPts val="0"/>
                        </a:spcBef>
                        <a:spcAft>
                          <a:spcPts val="0"/>
                        </a:spcAft>
                      </a:pPr>
                      <a:r>
                        <a:rPr lang="en-US" sz="1000" dirty="0">
                          <a:effectLst/>
                        </a:rPr>
                        <a:t>NAV Limited CAL</a:t>
                      </a:r>
                      <a:endParaRPr lang="en-US" sz="1000" dirty="0">
                        <a:effectLst/>
                        <a:latin typeface="Segoe UI" panose="020B0502040204020203" pitchFamily="34" charset="0"/>
                      </a:endParaRPr>
                    </a:p>
                  </a:txBody>
                  <a:tcPr marL="50800" marR="50800" marT="50800" marB="50800" anchor="ctr">
                    <a:solidFill>
                      <a:srgbClr val="C4E59F">
                        <a:alpha val="82000"/>
                      </a:srgb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Financials</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rgbClr val="C4E59F">
                        <a:alpha val="82000"/>
                      </a:srgb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Financials, Business Edition from SA for NAV/GP Full, NAV Ltd, or SL AM/BE/</a:t>
                      </a:r>
                      <a:r>
                        <a:rPr lang="en-US" sz="1000" dirty="0" err="1">
                          <a:effectLst/>
                          <a:latin typeface="Segoe UI Semibold" panose="020B0702040204020203" pitchFamily="34" charset="0"/>
                          <a:cs typeface="Segoe UI Semibold" panose="020B0702040204020203" pitchFamily="34" charset="0"/>
                        </a:rPr>
                        <a:t>Std</a:t>
                      </a:r>
                      <a:r>
                        <a:rPr lang="en-US" sz="1000" dirty="0">
                          <a:effectLst/>
                          <a:latin typeface="Segoe UI Semibold" panose="020B0702040204020203" pitchFamily="34" charset="0"/>
                          <a:cs typeface="Segoe UI Semibold" panose="020B0702040204020203" pitchFamily="34" charset="0"/>
                        </a:rPr>
                        <a:t>/Pro (qualified offer) - Government Pricing</a:t>
                      </a:r>
                    </a:p>
                  </a:txBody>
                  <a:tcPr marL="50800" marR="50800" marT="50800" marB="50800" anchor="ctr">
                    <a:solidFill>
                      <a:srgbClr val="C4E59F">
                        <a:alpha val="82000"/>
                      </a:srgbClr>
                    </a:solidFill>
                  </a:tcPr>
                </a:tc>
                <a:extLst>
                  <a:ext uri="{0D108BD9-81ED-4DB2-BD59-A6C34878D82A}">
                    <a16:rowId xmlns:a16="http://schemas.microsoft.com/office/drawing/2014/main" val="941976500"/>
                  </a:ext>
                </a:extLst>
              </a:tr>
              <a:tr h="406400">
                <a:tc>
                  <a:txBody>
                    <a:bodyPr/>
                    <a:lstStyle/>
                    <a:p>
                      <a:pPr marL="0" marR="0" algn="l" fontAlgn="t">
                        <a:spcBef>
                          <a:spcPts val="0"/>
                        </a:spcBef>
                        <a:spcAft>
                          <a:spcPts val="0"/>
                        </a:spcAft>
                      </a:pPr>
                      <a:r>
                        <a:rPr lang="en-US" sz="1000" dirty="0">
                          <a:effectLst/>
                        </a:rPr>
                        <a:t>GP Full User CAL</a:t>
                      </a:r>
                      <a:endParaRPr lang="en-US" sz="1000" dirty="0">
                        <a:effectLst/>
                        <a:latin typeface="Segoe UI" panose="020B0502040204020203" pitchFamily="34" charset="0"/>
                      </a:endParaRPr>
                    </a:p>
                  </a:txBody>
                  <a:tcPr marL="50800" marR="50800" marT="50800" marB="50800" anchor="ctr">
                    <a:solidFill>
                      <a:srgbClr val="E5F4D4"/>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Financials</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rgbClr val="E5F4D4"/>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Financials, Business Edition from SA for NAV/GP Full, NAV Ltd, or SL AM/BE/</a:t>
                      </a:r>
                      <a:r>
                        <a:rPr lang="en-US" sz="1000" dirty="0" err="1">
                          <a:effectLst/>
                          <a:latin typeface="Segoe UI Semibold" panose="020B0702040204020203" pitchFamily="34" charset="0"/>
                          <a:cs typeface="Segoe UI Semibold" panose="020B0702040204020203" pitchFamily="34" charset="0"/>
                        </a:rPr>
                        <a:t>Std</a:t>
                      </a:r>
                      <a:r>
                        <a:rPr lang="en-US" sz="1000" dirty="0">
                          <a:effectLst/>
                          <a:latin typeface="Segoe UI Semibold" panose="020B0702040204020203" pitchFamily="34" charset="0"/>
                          <a:cs typeface="Segoe UI Semibold" panose="020B0702040204020203" pitchFamily="34" charset="0"/>
                        </a:rPr>
                        <a:t>/Pro (qualified offer) - Government Pricing</a:t>
                      </a:r>
                    </a:p>
                  </a:txBody>
                  <a:tcPr marL="50800" marR="50800" marT="50800" marB="50800" anchor="ctr">
                    <a:solidFill>
                      <a:srgbClr val="E5F4D4"/>
                    </a:solidFill>
                  </a:tcPr>
                </a:tc>
                <a:extLst>
                  <a:ext uri="{0D108BD9-81ED-4DB2-BD59-A6C34878D82A}">
                    <a16:rowId xmlns:a16="http://schemas.microsoft.com/office/drawing/2014/main" val="4067456036"/>
                  </a:ext>
                </a:extLst>
              </a:tr>
              <a:tr h="406400">
                <a:tc>
                  <a:txBody>
                    <a:bodyPr/>
                    <a:lstStyle/>
                    <a:p>
                      <a:pPr marL="0" marR="0" algn="l" fontAlgn="t">
                        <a:spcBef>
                          <a:spcPts val="0"/>
                        </a:spcBef>
                        <a:spcAft>
                          <a:spcPts val="0"/>
                        </a:spcAft>
                      </a:pPr>
                      <a:r>
                        <a:rPr lang="en-US" sz="1000" dirty="0">
                          <a:effectLst/>
                        </a:rPr>
                        <a:t>GP Limited User CAL</a:t>
                      </a:r>
                      <a:endParaRPr lang="en-US" sz="1000" dirty="0">
                        <a:effectLst/>
                        <a:latin typeface="Segoe UI" panose="020B0502040204020203" pitchFamily="34" charset="0"/>
                      </a:endParaRPr>
                    </a:p>
                  </a:txBody>
                  <a:tcPr marL="50800" marR="50800" marT="50800" marB="50800" anchor="ctr">
                    <a:solidFill>
                      <a:srgbClr val="E5F4D4"/>
                    </a:solidFill>
                  </a:tcPr>
                </a:tc>
                <a:tc>
                  <a:txBody>
                    <a:bodyPr/>
                    <a:lstStyle/>
                    <a:p>
                      <a:pPr marL="0" marR="0" algn="l" fontAlgn="t">
                        <a:spcBef>
                          <a:spcPts val="0"/>
                        </a:spcBef>
                        <a:spcAft>
                          <a:spcPts val="0"/>
                        </a:spcAft>
                      </a:pPr>
                      <a:r>
                        <a:rPr lang="en-US" sz="1000" dirty="0">
                          <a:effectLst/>
                        </a:rPr>
                        <a:t>Team Members</a:t>
                      </a:r>
                      <a:r>
                        <a:rPr lang="en-US" sz="1000" baseline="0" dirty="0">
                          <a:effectLst/>
                        </a:rPr>
                        <a:t> USL</a:t>
                      </a:r>
                      <a:endParaRPr lang="en-US" sz="1000" dirty="0">
                        <a:effectLst/>
                        <a:latin typeface="Segoe UI" panose="020B0502040204020203" pitchFamily="34" charset="0"/>
                      </a:endParaRPr>
                    </a:p>
                  </a:txBody>
                  <a:tcPr marL="50800" marR="50800" marT="50800" marB="50800" anchor="ctr">
                    <a:solidFill>
                      <a:srgbClr val="E5F4D4"/>
                    </a:solidFill>
                  </a:tcPr>
                </a:tc>
                <a:tc>
                  <a:txBody>
                    <a:bodyPr/>
                    <a:lstStyle/>
                    <a:p>
                      <a:pPr marL="0" marR="0" algn="l" fontAlgn="t">
                        <a:spcBef>
                          <a:spcPts val="0"/>
                        </a:spcBef>
                        <a:spcAft>
                          <a:spcPts val="0"/>
                        </a:spcAft>
                      </a:pPr>
                      <a:r>
                        <a:rPr lang="en-US" sz="1000" dirty="0">
                          <a:effectLst/>
                          <a:latin typeface="Segoe UI" panose="020B0502040204020203" pitchFamily="34" charset="0"/>
                        </a:rPr>
                        <a:t>Dynamics 365 for Team Members, Business Edition from SA for GP/SL Ltd (qualified offer) - Government Pricing</a:t>
                      </a:r>
                    </a:p>
                  </a:txBody>
                  <a:tcPr marL="50800" marR="50800" marT="50800" marB="50800" anchor="ctr">
                    <a:solidFill>
                      <a:srgbClr val="E5F4D4"/>
                    </a:solidFill>
                  </a:tcPr>
                </a:tc>
                <a:extLst>
                  <a:ext uri="{0D108BD9-81ED-4DB2-BD59-A6C34878D82A}">
                    <a16:rowId xmlns:a16="http://schemas.microsoft.com/office/drawing/2014/main" val="2913595098"/>
                  </a:ext>
                </a:extLst>
              </a:tr>
              <a:tr h="406400">
                <a:tc>
                  <a:txBody>
                    <a:bodyPr/>
                    <a:lstStyle/>
                    <a:p>
                      <a:pPr marL="0" marR="0" algn="l" fontAlgn="t">
                        <a:spcBef>
                          <a:spcPts val="0"/>
                        </a:spcBef>
                        <a:spcAft>
                          <a:spcPts val="0"/>
                        </a:spcAft>
                      </a:pPr>
                      <a:r>
                        <a:rPr lang="en-US" sz="1000" dirty="0">
                          <a:effectLst/>
                        </a:rPr>
                        <a:t>SL Pro User CAL</a:t>
                      </a:r>
                      <a:endParaRPr lang="en-US" sz="1000" dirty="0">
                        <a:effectLst/>
                        <a:latin typeface="Segoe UI" panose="020B0502040204020203" pitchFamily="34" charset="0"/>
                      </a:endParaRPr>
                    </a:p>
                  </a:txBody>
                  <a:tcPr marL="50800" marR="50800" marT="50800" marB="50800" anchor="ctr">
                    <a:solidFill>
                      <a:srgbClr val="F0F9E7">
                        <a:alpha val="72000"/>
                      </a:srgb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Financials</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rgbClr val="F0F9E7">
                        <a:alpha val="72000"/>
                      </a:srgb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Financials, Business Edition from SA for NAV/GP Full, NAV Ltd, or SL AM/BE/</a:t>
                      </a:r>
                      <a:r>
                        <a:rPr lang="en-US" sz="1000" dirty="0" err="1">
                          <a:effectLst/>
                          <a:latin typeface="Segoe UI Semibold" panose="020B0702040204020203" pitchFamily="34" charset="0"/>
                          <a:cs typeface="Segoe UI Semibold" panose="020B0702040204020203" pitchFamily="34" charset="0"/>
                        </a:rPr>
                        <a:t>Std</a:t>
                      </a:r>
                      <a:r>
                        <a:rPr lang="en-US" sz="1000" dirty="0">
                          <a:effectLst/>
                          <a:latin typeface="Segoe UI Semibold" panose="020B0702040204020203" pitchFamily="34" charset="0"/>
                          <a:cs typeface="Segoe UI Semibold" panose="020B0702040204020203" pitchFamily="34" charset="0"/>
                        </a:rPr>
                        <a:t>/Pro (qualified offer) - Government Pricing</a:t>
                      </a:r>
                    </a:p>
                  </a:txBody>
                  <a:tcPr marL="50800" marR="50800" marT="50800" marB="50800" anchor="ctr">
                    <a:solidFill>
                      <a:srgbClr val="F0F9E7">
                        <a:alpha val="72000"/>
                      </a:srgbClr>
                    </a:solidFill>
                  </a:tcPr>
                </a:tc>
                <a:extLst>
                  <a:ext uri="{0D108BD9-81ED-4DB2-BD59-A6C34878D82A}">
                    <a16:rowId xmlns:a16="http://schemas.microsoft.com/office/drawing/2014/main" val="4278441185"/>
                  </a:ext>
                </a:extLst>
              </a:tr>
              <a:tr h="406400">
                <a:tc>
                  <a:txBody>
                    <a:bodyPr/>
                    <a:lstStyle/>
                    <a:p>
                      <a:pPr marL="0" marR="0" algn="l" fontAlgn="t">
                        <a:spcBef>
                          <a:spcPts val="0"/>
                        </a:spcBef>
                        <a:spcAft>
                          <a:spcPts val="0"/>
                        </a:spcAft>
                      </a:pPr>
                      <a:r>
                        <a:rPr lang="en-US" sz="1000" dirty="0">
                          <a:effectLst/>
                        </a:rPr>
                        <a:t>SL AM/BE or Standard User</a:t>
                      </a:r>
                      <a:endParaRPr lang="en-US" sz="1000" dirty="0">
                        <a:effectLst/>
                        <a:latin typeface="Segoe UI" panose="020B0502040204020203" pitchFamily="34" charset="0"/>
                      </a:endParaRPr>
                    </a:p>
                  </a:txBody>
                  <a:tcPr marL="50800" marR="50800" marT="50800" marB="50800" anchor="ctr">
                    <a:solidFill>
                      <a:srgbClr val="F0F9E7">
                        <a:alpha val="72000"/>
                      </a:srgbClr>
                    </a:solidFill>
                  </a:tcPr>
                </a:tc>
                <a:tc>
                  <a:txBody>
                    <a:bodyPr/>
                    <a:lstStyle/>
                    <a:p>
                      <a:pPr marL="0" marR="0" algn="l" fontAlgn="t">
                        <a:spcBef>
                          <a:spcPts val="0"/>
                        </a:spcBef>
                        <a:spcAft>
                          <a:spcPts val="0"/>
                        </a:spcAft>
                      </a:pPr>
                      <a:r>
                        <a:rPr lang="en-US" sz="1000" dirty="0">
                          <a:effectLst/>
                          <a:latin typeface="Segoe UI Semibold" panose="020B0702040204020203" pitchFamily="34" charset="0"/>
                          <a:cs typeface="Segoe UI Semibold" panose="020B0702040204020203" pitchFamily="34" charset="0"/>
                        </a:rPr>
                        <a:t>Dynamics 365 for </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Financials</a:t>
                      </a:r>
                      <a:endParaRPr lang="en-US" sz="1000" dirty="0">
                        <a:effectLst/>
                        <a:latin typeface="Segoe UI Semibold" panose="020B0702040204020203" pitchFamily="34" charset="0"/>
                        <a:cs typeface="Segoe UI Semibold" panose="020B0702040204020203" pitchFamily="34" charset="0"/>
                      </a:endParaRPr>
                    </a:p>
                  </a:txBody>
                  <a:tcPr marL="50800" marR="50800" marT="50800" marB="50800" anchor="ctr">
                    <a:solidFill>
                      <a:srgbClr val="F0F9E7">
                        <a:alpha val="72000"/>
                      </a:srgbClr>
                    </a:solidFill>
                  </a:tcPr>
                </a:tc>
                <a:tc>
                  <a:txBody>
                    <a:bodyPr/>
                    <a:lstStyle/>
                    <a:p>
                      <a:pPr marL="0" marR="0" algn="l" fontAlgn="t">
                        <a:spcBef>
                          <a:spcPts val="0"/>
                        </a:spcBef>
                        <a:spcAft>
                          <a:spcPts val="0"/>
                        </a:spcAft>
                      </a:pP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Dynamics 365 for Financials, Business Edition from SA for NAV/GP Full, NAV Ltd, or SL AM/BE/</a:t>
                      </a:r>
                      <a:r>
                        <a:rPr lang="en-US" sz="1000" kern="1200" dirty="0" err="1">
                          <a:solidFill>
                            <a:schemeClr val="dk1"/>
                          </a:solidFill>
                          <a:effectLst/>
                          <a:latin typeface="Segoe UI Semibold" panose="020B0702040204020203" pitchFamily="34" charset="0"/>
                          <a:ea typeface="+mn-ea"/>
                          <a:cs typeface="Segoe UI Semibold" panose="020B0702040204020203" pitchFamily="34" charset="0"/>
                        </a:rPr>
                        <a:t>Std</a:t>
                      </a:r>
                      <a:r>
                        <a:rPr lang="en-US" sz="1000" kern="1200" dirty="0">
                          <a:solidFill>
                            <a:schemeClr val="dk1"/>
                          </a:solidFill>
                          <a:effectLst/>
                          <a:latin typeface="Segoe UI Semibold" panose="020B0702040204020203" pitchFamily="34" charset="0"/>
                          <a:ea typeface="+mn-ea"/>
                          <a:cs typeface="Segoe UI Semibold" panose="020B0702040204020203" pitchFamily="34" charset="0"/>
                        </a:rPr>
                        <a:t>/Pro (qualified offer) - Government Pricing</a:t>
                      </a:r>
                    </a:p>
                  </a:txBody>
                  <a:tcPr marL="50800" marR="50800" marT="50800" marB="50800" anchor="ctr">
                    <a:solidFill>
                      <a:srgbClr val="F0F9E7">
                        <a:alpha val="72000"/>
                      </a:srgbClr>
                    </a:solidFill>
                  </a:tcPr>
                </a:tc>
                <a:extLst>
                  <a:ext uri="{0D108BD9-81ED-4DB2-BD59-A6C34878D82A}">
                    <a16:rowId xmlns:a16="http://schemas.microsoft.com/office/drawing/2014/main" val="1844750420"/>
                  </a:ext>
                </a:extLst>
              </a:tr>
              <a:tr h="406400">
                <a:tc>
                  <a:txBody>
                    <a:bodyPr/>
                    <a:lstStyle/>
                    <a:p>
                      <a:pPr marL="0" marR="0" algn="l" fontAlgn="t">
                        <a:spcBef>
                          <a:spcPts val="0"/>
                        </a:spcBef>
                        <a:spcAft>
                          <a:spcPts val="0"/>
                        </a:spcAft>
                      </a:pPr>
                      <a:r>
                        <a:rPr lang="en-US" sz="1000" dirty="0">
                          <a:effectLst/>
                        </a:rPr>
                        <a:t>SL Light User CAL</a:t>
                      </a:r>
                      <a:endParaRPr lang="en-US" sz="1000" dirty="0">
                        <a:effectLst/>
                        <a:latin typeface="Segoe UI" panose="020B0502040204020203" pitchFamily="34" charset="0"/>
                      </a:endParaRPr>
                    </a:p>
                  </a:txBody>
                  <a:tcPr marL="50800" marR="50800" marT="50800" marB="50800" anchor="ctr">
                    <a:solidFill>
                      <a:srgbClr val="F0F9E7">
                        <a:alpha val="72000"/>
                      </a:srgbClr>
                    </a:solidFill>
                  </a:tcPr>
                </a:tc>
                <a:tc>
                  <a:txBody>
                    <a:bodyPr/>
                    <a:lstStyle/>
                    <a:p>
                      <a:pPr marL="0" marR="0" algn="l" fontAlgn="t">
                        <a:spcBef>
                          <a:spcPts val="0"/>
                        </a:spcBef>
                        <a:spcAft>
                          <a:spcPts val="0"/>
                        </a:spcAft>
                      </a:pPr>
                      <a:r>
                        <a:rPr lang="en-US" sz="1000" dirty="0">
                          <a:effectLst/>
                        </a:rPr>
                        <a:t>Team Members USL</a:t>
                      </a:r>
                      <a:endParaRPr lang="en-US" sz="1000" dirty="0">
                        <a:effectLst/>
                        <a:latin typeface="Segoe UI" panose="020B0502040204020203" pitchFamily="34" charset="0"/>
                      </a:endParaRPr>
                    </a:p>
                  </a:txBody>
                  <a:tcPr marL="50800" marR="50800" marT="50800" marB="50800" anchor="ctr">
                    <a:solidFill>
                      <a:srgbClr val="F0F9E7">
                        <a:alpha val="72000"/>
                      </a:srgbClr>
                    </a:solidFill>
                  </a:tcPr>
                </a:tc>
                <a:tc>
                  <a:txBody>
                    <a:bodyPr/>
                    <a:lstStyle/>
                    <a:p>
                      <a:pPr marL="0" marR="0" algn="l" fontAlgn="t">
                        <a:spcBef>
                          <a:spcPts val="0"/>
                        </a:spcBef>
                        <a:spcAft>
                          <a:spcPts val="0"/>
                        </a:spcAft>
                      </a:pPr>
                      <a:r>
                        <a:rPr lang="en-US" sz="1000" dirty="0">
                          <a:effectLst/>
                          <a:latin typeface="Segoe UI" panose="020B0502040204020203" pitchFamily="34" charset="0"/>
                        </a:rPr>
                        <a:t>Dynamics 365 for Team Members, Business Edition from SA for GP/SL Ltd (qualified offer) - Government Pricing</a:t>
                      </a:r>
                    </a:p>
                  </a:txBody>
                  <a:tcPr marL="50800" marR="50800" marT="50800" marB="50800" anchor="ctr">
                    <a:solidFill>
                      <a:srgbClr val="F0F9E7">
                        <a:alpha val="72000"/>
                      </a:srgbClr>
                    </a:solidFill>
                  </a:tcPr>
                </a:tc>
                <a:extLst>
                  <a:ext uri="{0D108BD9-81ED-4DB2-BD59-A6C34878D82A}">
                    <a16:rowId xmlns:a16="http://schemas.microsoft.com/office/drawing/2014/main" val="633029697"/>
                  </a:ext>
                </a:extLst>
              </a:tr>
            </a:tbl>
          </a:graphicData>
        </a:graphic>
      </p:graphicFrame>
    </p:spTree>
    <p:extLst>
      <p:ext uri="{BB962C8B-B14F-4D97-AF65-F5344CB8AC3E}">
        <p14:creationId xmlns:p14="http://schemas.microsoft.com/office/powerpoint/2010/main" val="124678631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11655840" cy="1188911"/>
          </a:xfrm>
        </p:spPr>
        <p:txBody>
          <a:bodyPr/>
          <a:lstStyle/>
          <a:p>
            <a:r>
              <a:rPr lang="en-US" sz="3600" dirty="0"/>
              <a:t>Link to exact SKUs names to use on transition for CRM Online  EA Customers </a:t>
            </a:r>
          </a:p>
        </p:txBody>
      </p:sp>
      <p:sp>
        <p:nvSpPr>
          <p:cNvPr id="3" name="TextBox 2"/>
          <p:cNvSpPr txBox="1"/>
          <p:nvPr/>
        </p:nvSpPr>
        <p:spPr>
          <a:xfrm>
            <a:off x="1042586" y="2016807"/>
            <a:ext cx="9383283" cy="2342180"/>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2" action="ppaction://hlinksldjump" tooltip="Right click and select Open Hyperlink"/>
              </a:rPr>
              <a:t>Link</a:t>
            </a:r>
            <a:r>
              <a:rPr lang="en-US" sz="2000" dirty="0">
                <a:gradFill>
                  <a:gsLst>
                    <a:gs pos="2917">
                      <a:schemeClr val="tx1"/>
                    </a:gs>
                    <a:gs pos="30000">
                      <a:schemeClr val="tx1"/>
                    </a:gs>
                  </a:gsLst>
                  <a:lin ang="5400000" scaled="0"/>
                </a:gradFill>
              </a:rPr>
              <a:t> to CRM Online Commercial</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3" action="ppaction://hlinksldjump" tooltip="Right click and select Open Hyperlink"/>
              </a:rPr>
              <a:t>Link</a:t>
            </a:r>
            <a:r>
              <a:rPr lang="en-US" sz="2000" dirty="0">
                <a:gradFill>
                  <a:gsLst>
                    <a:gs pos="2917">
                      <a:schemeClr val="tx1"/>
                    </a:gs>
                    <a:gs pos="30000">
                      <a:schemeClr val="tx1"/>
                    </a:gs>
                  </a:gsLst>
                  <a:lin ang="5400000" scaled="0"/>
                </a:gradFill>
              </a:rPr>
              <a:t> to CRM Online Education</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4" action="ppaction://hlinksldjump" tooltip="Right click and select Open Hyperlink"/>
              </a:rPr>
              <a:t>Link</a:t>
            </a:r>
            <a:r>
              <a:rPr lang="en-US" sz="2000" dirty="0">
                <a:gradFill>
                  <a:gsLst>
                    <a:gs pos="2917">
                      <a:schemeClr val="tx1"/>
                    </a:gs>
                    <a:gs pos="30000">
                      <a:schemeClr val="tx1"/>
                    </a:gs>
                  </a:gsLst>
                  <a:lin ang="5400000" scaled="0"/>
                </a:gradFill>
              </a:rPr>
              <a:t> to CRM Online GCC</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5" action="ppaction://hlinksldjump" tooltip="Right click and select Open Hyperlink"/>
              </a:rPr>
              <a:t>Link</a:t>
            </a:r>
            <a:r>
              <a:rPr lang="en-US" sz="2000" dirty="0">
                <a:gradFill>
                  <a:gsLst>
                    <a:gs pos="2917">
                      <a:schemeClr val="tx1"/>
                    </a:gs>
                    <a:gs pos="30000">
                      <a:schemeClr val="tx1"/>
                    </a:gs>
                  </a:gsLst>
                  <a:lin ang="5400000" scaled="0"/>
                </a:gradFill>
              </a:rPr>
              <a:t> to CRM Online GOVCON</a:t>
            </a:r>
          </a:p>
          <a:p>
            <a:pPr marL="342900" indent="-342900">
              <a:lnSpc>
                <a:spcPct val="90000"/>
              </a:lnSpc>
              <a:spcAft>
                <a:spcPts val="600"/>
              </a:spcAft>
              <a:buFont typeface="Arial" panose="020B0604020202020204" pitchFamily="34" charset="0"/>
              <a:buChar char="•"/>
            </a:pPr>
            <a:endParaRPr lang="en-US" sz="2000" dirty="0">
              <a:gradFill>
                <a:gsLst>
                  <a:gs pos="2917">
                    <a:schemeClr val="tx1"/>
                  </a:gs>
                  <a:gs pos="30000">
                    <a:schemeClr val="tx1"/>
                  </a:gs>
                </a:gsLst>
                <a:lin ang="5400000" scaled="0"/>
              </a:gradFill>
            </a:endParaRPr>
          </a:p>
          <a:p>
            <a:pPr>
              <a:lnSpc>
                <a:spcPct val="90000"/>
              </a:lnSpc>
              <a:spcAft>
                <a:spcPts val="600"/>
              </a:spcAft>
            </a:pPr>
            <a:r>
              <a:rPr lang="en-US" sz="2000" dirty="0">
                <a:gradFill>
                  <a:gsLst>
                    <a:gs pos="2917">
                      <a:schemeClr val="tx1"/>
                    </a:gs>
                    <a:gs pos="30000">
                      <a:schemeClr val="tx1"/>
                    </a:gs>
                  </a:gsLst>
                  <a:lin ang="5400000" scaled="0"/>
                </a:gradFill>
              </a:rPr>
              <a:t>Note: If not in presentation mode right click </a:t>
            </a:r>
            <a:r>
              <a:rPr lang="en-US" sz="2000" u="sng" dirty="0">
                <a:solidFill>
                  <a:schemeClr val="accent3">
                    <a:lumMod val="50000"/>
                    <a:lumOff val="50000"/>
                  </a:schemeClr>
                </a:solidFill>
                <a:latin typeface="Segoe UI Semibold" panose="020B0702040204020203" pitchFamily="34" charset="0"/>
                <a:cs typeface="Segoe UI Semibold" panose="020B0702040204020203" pitchFamily="34" charset="0"/>
              </a:rPr>
              <a:t>Link</a:t>
            </a:r>
            <a:r>
              <a:rPr lang="en-US" sz="2000" dirty="0">
                <a:gradFill>
                  <a:gsLst>
                    <a:gs pos="2917">
                      <a:schemeClr val="tx1"/>
                    </a:gs>
                    <a:gs pos="30000">
                      <a:schemeClr val="tx1"/>
                    </a:gs>
                  </a:gsLst>
                  <a:lin ang="5400000" scaled="0"/>
                </a:gradFill>
              </a:rPr>
              <a:t> and select “Open Hyperlink”</a:t>
            </a:r>
          </a:p>
        </p:txBody>
      </p:sp>
    </p:spTree>
    <p:extLst>
      <p:ext uri="{BB962C8B-B14F-4D97-AF65-F5344CB8AC3E}">
        <p14:creationId xmlns:p14="http://schemas.microsoft.com/office/powerpoint/2010/main" val="2337993100"/>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11655840" cy="1188911"/>
          </a:xfrm>
        </p:spPr>
        <p:txBody>
          <a:bodyPr/>
          <a:lstStyle/>
          <a:p>
            <a:r>
              <a:rPr lang="en-US" sz="3600" dirty="0"/>
              <a:t>Link to exact SKUs names to use on transition for CRM Online  MPSA Customers</a:t>
            </a:r>
          </a:p>
        </p:txBody>
      </p:sp>
      <p:sp>
        <p:nvSpPr>
          <p:cNvPr id="3" name="TextBox 2"/>
          <p:cNvSpPr txBox="1"/>
          <p:nvPr/>
        </p:nvSpPr>
        <p:spPr>
          <a:xfrm>
            <a:off x="1042586" y="2016807"/>
            <a:ext cx="9383283" cy="1988237"/>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2" action="ppaction://hlinksldjump" tooltip="Right click and select Open Hyperlink"/>
              </a:rPr>
              <a:t>Link</a:t>
            </a:r>
            <a:r>
              <a:rPr lang="en-US" sz="2000" dirty="0">
                <a:gradFill>
                  <a:gsLst>
                    <a:gs pos="2917">
                      <a:schemeClr val="tx1"/>
                    </a:gs>
                    <a:gs pos="30000">
                      <a:schemeClr val="tx1"/>
                    </a:gs>
                  </a:gsLst>
                  <a:lin ang="5400000" scaled="0"/>
                </a:gradFill>
              </a:rPr>
              <a:t> to CRM Online Commercial/Corporate</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3" action="ppaction://hlinksldjump" tooltip="Right click and select Open Hyperlink"/>
              </a:rPr>
              <a:t>Link</a:t>
            </a:r>
            <a:r>
              <a:rPr lang="en-US" sz="2000" dirty="0">
                <a:gradFill>
                  <a:gsLst>
                    <a:gs pos="2917">
                      <a:schemeClr val="tx1"/>
                    </a:gs>
                    <a:gs pos="30000">
                      <a:schemeClr val="tx1"/>
                    </a:gs>
                  </a:gsLst>
                  <a:lin ang="5400000" scaled="0"/>
                </a:gradFill>
              </a:rPr>
              <a:t> to CRM Online Academic</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4" action="ppaction://hlinksldjump" tooltip="Right click and select Open Hyperlink"/>
              </a:rPr>
              <a:t>Link</a:t>
            </a:r>
            <a:r>
              <a:rPr lang="en-US" sz="2000" dirty="0">
                <a:gradFill>
                  <a:gsLst>
                    <a:gs pos="2917">
                      <a:schemeClr val="tx1"/>
                    </a:gs>
                    <a:gs pos="30000">
                      <a:schemeClr val="tx1"/>
                    </a:gs>
                  </a:gsLst>
                  <a:lin ang="5400000" scaled="0"/>
                </a:gradFill>
              </a:rPr>
              <a:t> to CRM Online Government</a:t>
            </a:r>
          </a:p>
          <a:p>
            <a:pPr>
              <a:lnSpc>
                <a:spcPct val="90000"/>
              </a:lnSpc>
              <a:spcAft>
                <a:spcPts val="600"/>
              </a:spcAft>
            </a:pPr>
            <a:endParaRPr lang="en-US" sz="2000" dirty="0">
              <a:gradFill>
                <a:gsLst>
                  <a:gs pos="2917">
                    <a:schemeClr val="tx1"/>
                  </a:gs>
                  <a:gs pos="30000">
                    <a:schemeClr val="tx1"/>
                  </a:gs>
                </a:gsLst>
                <a:lin ang="5400000" scaled="0"/>
              </a:gradFill>
            </a:endParaRPr>
          </a:p>
          <a:p>
            <a:pPr>
              <a:lnSpc>
                <a:spcPct val="90000"/>
              </a:lnSpc>
              <a:spcAft>
                <a:spcPts val="600"/>
              </a:spcAft>
            </a:pPr>
            <a:r>
              <a:rPr lang="en-US" sz="2000" dirty="0">
                <a:gradFill>
                  <a:gsLst>
                    <a:gs pos="2917">
                      <a:schemeClr val="tx1"/>
                    </a:gs>
                    <a:gs pos="30000">
                      <a:schemeClr val="tx1"/>
                    </a:gs>
                  </a:gsLst>
                  <a:lin ang="5400000" scaled="0"/>
                </a:gradFill>
              </a:rPr>
              <a:t>Note: If not in presentation mode right click </a:t>
            </a:r>
            <a:r>
              <a:rPr lang="en-US" sz="2000" u="sng" dirty="0">
                <a:solidFill>
                  <a:schemeClr val="accent3">
                    <a:lumMod val="50000"/>
                    <a:lumOff val="50000"/>
                  </a:schemeClr>
                </a:solidFill>
                <a:latin typeface="Segoe UI Semibold" panose="020B0702040204020203" pitchFamily="34" charset="0"/>
                <a:cs typeface="Segoe UI Semibold" panose="020B0702040204020203" pitchFamily="34" charset="0"/>
              </a:rPr>
              <a:t>Link</a:t>
            </a:r>
            <a:r>
              <a:rPr lang="en-US" sz="2000" dirty="0">
                <a:gradFill>
                  <a:gsLst>
                    <a:gs pos="2917">
                      <a:schemeClr val="tx1"/>
                    </a:gs>
                    <a:gs pos="30000">
                      <a:schemeClr val="tx1"/>
                    </a:gs>
                  </a:gsLst>
                  <a:lin ang="5400000" scaled="0"/>
                </a:gradFill>
              </a:rPr>
              <a:t> and select “Open Hyperlink”</a:t>
            </a:r>
          </a:p>
        </p:txBody>
      </p:sp>
    </p:spTree>
    <p:extLst>
      <p:ext uri="{BB962C8B-B14F-4D97-AF65-F5344CB8AC3E}">
        <p14:creationId xmlns:p14="http://schemas.microsoft.com/office/powerpoint/2010/main" val="350534583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687" y="2532526"/>
            <a:ext cx="11655840" cy="899665"/>
          </a:xfrm>
        </p:spPr>
        <p:txBody>
          <a:bodyPr/>
          <a:lstStyle/>
          <a:p>
            <a:r>
              <a:rPr lang="en-US" sz="3600" dirty="0">
                <a:solidFill>
                  <a:schemeClr val="tx2"/>
                </a:solidFill>
              </a:rPr>
              <a:t>CRM Online Customer in Open</a:t>
            </a:r>
            <a:br>
              <a:rPr lang="en-US" dirty="0">
                <a:solidFill>
                  <a:schemeClr val="tx2"/>
                </a:solidFill>
              </a:rPr>
            </a:br>
            <a:r>
              <a:rPr lang="en-US" sz="2000" dirty="0">
                <a:solidFill>
                  <a:schemeClr val="tx2"/>
                </a:solidFill>
              </a:rPr>
              <a:t>This section describes the path for existing CRM Online transitioning Dynamics 365</a:t>
            </a:r>
          </a:p>
        </p:txBody>
      </p:sp>
    </p:spTree>
    <p:extLst>
      <p:ext uri="{BB962C8B-B14F-4D97-AF65-F5344CB8AC3E}">
        <p14:creationId xmlns:p14="http://schemas.microsoft.com/office/powerpoint/2010/main" val="169089344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a:t>How to use this deck</a:t>
            </a:r>
          </a:p>
        </p:txBody>
      </p:sp>
      <p:sp>
        <p:nvSpPr>
          <p:cNvPr id="4" name="Text Placeholder 3"/>
          <p:cNvSpPr>
            <a:spLocks noGrp="1"/>
          </p:cNvSpPr>
          <p:nvPr>
            <p:ph type="body" sz="quarter" idx="10"/>
          </p:nvPr>
        </p:nvSpPr>
        <p:spPr>
          <a:xfrm>
            <a:off x="269239" y="1189177"/>
            <a:ext cx="11653523" cy="2806922"/>
          </a:xfrm>
        </p:spPr>
        <p:txBody>
          <a:bodyPr/>
          <a:lstStyle/>
          <a:p>
            <a:pPr marL="571500" indent="-571500">
              <a:buFont typeface="Wingdings" panose="05000000000000000000" pitchFamily="2" charset="2"/>
              <a:buChar char="§"/>
            </a:pPr>
            <a:r>
              <a:rPr lang="en-US" sz="2400" dirty="0"/>
              <a:t>Use overview slides to determine key actions/outcomes</a:t>
            </a:r>
          </a:p>
          <a:p>
            <a:pPr marL="571500" indent="-571500">
              <a:buFont typeface="Wingdings" panose="05000000000000000000" pitchFamily="2" charset="2"/>
              <a:buChar char="§"/>
            </a:pPr>
            <a:r>
              <a:rPr lang="en-US" sz="2400" dirty="0"/>
              <a:t>Collapse all sections of the deck</a:t>
            </a:r>
          </a:p>
          <a:p>
            <a:pPr marL="571500" indent="-571500">
              <a:buFont typeface="Wingdings" panose="05000000000000000000" pitchFamily="2" charset="2"/>
              <a:buChar char="§"/>
            </a:pPr>
            <a:r>
              <a:rPr lang="en-US" sz="2400" dirty="0"/>
              <a:t>Navigate to the product and licensing section based on where your customer is coming from</a:t>
            </a:r>
          </a:p>
          <a:p>
            <a:pPr marL="571500" indent="-571500">
              <a:buFont typeface="Wingdings" panose="05000000000000000000" pitchFamily="2" charset="2"/>
              <a:buChar char="§"/>
            </a:pPr>
            <a:r>
              <a:rPr lang="en-US" sz="2400" dirty="0"/>
              <a:t>Use the detail to explain to understand the messaging, impact, path and steps required to transition your customers to Dynamics 365</a:t>
            </a:r>
          </a:p>
          <a:p>
            <a:pPr marL="571500" indent="-571500">
              <a:buFont typeface="Wingdings" panose="05000000000000000000" pitchFamily="2" charset="2"/>
              <a:buChar char="§"/>
            </a:pPr>
            <a:r>
              <a:rPr lang="en-US" sz="2400" dirty="0"/>
              <a:t>Ask key questions to help drive the upsell opportunity during renewal</a:t>
            </a:r>
          </a:p>
        </p:txBody>
      </p:sp>
    </p:spTree>
    <p:extLst>
      <p:ext uri="{BB962C8B-B14F-4D97-AF65-F5344CB8AC3E}">
        <p14:creationId xmlns:p14="http://schemas.microsoft.com/office/powerpoint/2010/main" val="175842297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405878" y="1355336"/>
            <a:ext cx="2836844" cy="3455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Online Customers</a:t>
            </a: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 name="Title 1"/>
          <p:cNvSpPr>
            <a:spLocks noGrp="1"/>
          </p:cNvSpPr>
          <p:nvPr>
            <p:ph type="title"/>
          </p:nvPr>
        </p:nvSpPr>
        <p:spPr>
          <a:xfrm>
            <a:off x="227000" y="236984"/>
            <a:ext cx="11655840" cy="899665"/>
          </a:xfrm>
        </p:spPr>
        <p:txBody>
          <a:bodyPr/>
          <a:lstStyle/>
          <a:p>
            <a:r>
              <a:rPr lang="en-US" sz="3600" dirty="0"/>
              <a:t>Transitioning an Existing CRM Online Open Customer</a:t>
            </a:r>
          </a:p>
        </p:txBody>
      </p:sp>
      <p:graphicFrame>
        <p:nvGraphicFramePr>
          <p:cNvPr id="17" name="Table 16"/>
          <p:cNvGraphicFramePr>
            <a:graphicFrameLocks noGrp="1"/>
          </p:cNvGraphicFramePr>
          <p:nvPr>
            <p:extLst/>
          </p:nvPr>
        </p:nvGraphicFramePr>
        <p:xfrm>
          <a:off x="375586" y="4657908"/>
          <a:ext cx="2884286" cy="1872753"/>
        </p:xfrm>
        <a:graphic>
          <a:graphicData uri="http://schemas.openxmlformats.org/drawingml/2006/table">
            <a:tbl>
              <a:tblPr firstRow="1" firstCol="1" bandCol="1">
                <a:tableStyleId>{21E4AEA4-8DFA-4A89-87EB-49C32662AFE0}</a:tableStyleId>
              </a:tblPr>
              <a:tblGrid>
                <a:gridCol w="2884286">
                  <a:extLst>
                    <a:ext uri="{9D8B030D-6E8A-4147-A177-3AD203B41FA5}">
                      <a16:colId xmlns:a16="http://schemas.microsoft.com/office/drawing/2014/main" val="676716942"/>
                    </a:ext>
                  </a:extLst>
                </a:gridCol>
              </a:tblGrid>
              <a:tr h="1116492">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700" b="0" u="none" strike="noStrike" kern="1200" dirty="0">
                          <a:gradFill>
                            <a:gsLst>
                              <a:gs pos="0">
                                <a:schemeClr val="bg1"/>
                              </a:gs>
                              <a:gs pos="100000">
                                <a:schemeClr val="bg1"/>
                              </a:gs>
                            </a:gsLst>
                            <a:lin ang="5400000" scaled="0"/>
                          </a:gradFill>
                          <a:latin typeface="+mn-lt"/>
                          <a:ea typeface="Segoe UI" pitchFamily="34" charset="0"/>
                          <a:cs typeface="Segoe UI" pitchFamily="34" charset="0"/>
                        </a:rPr>
                        <a:t>Transition</a:t>
                      </a:r>
                      <a:r>
                        <a:rPr lang="en-US" sz="1700" b="0" u="none" strike="noStrike" kern="1200" baseline="0" dirty="0">
                          <a:gradFill>
                            <a:gsLst>
                              <a:gs pos="0">
                                <a:schemeClr val="bg1"/>
                              </a:gs>
                              <a:gs pos="100000">
                                <a:schemeClr val="bg1"/>
                              </a:gs>
                            </a:gsLst>
                            <a:lin ang="5400000" scaled="0"/>
                          </a:gradFill>
                          <a:latin typeface="+mn-lt"/>
                          <a:ea typeface="Segoe UI" pitchFamily="34" charset="0"/>
                          <a:cs typeface="Segoe UI" pitchFamily="34" charset="0"/>
                        </a:rPr>
                        <a:t> options </a:t>
                      </a:r>
                      <a:r>
                        <a:rPr lang="en-US" sz="1700" b="0" u="none" strike="noStrike" kern="1200" dirty="0">
                          <a:gradFill>
                            <a:gsLst>
                              <a:gs pos="0">
                                <a:schemeClr val="bg1"/>
                              </a:gs>
                              <a:gs pos="100000">
                                <a:schemeClr val="bg1"/>
                              </a:gs>
                            </a:gsLst>
                            <a:lin ang="5400000" scaled="0"/>
                          </a:gradFill>
                          <a:latin typeface="+mn-lt"/>
                          <a:ea typeface="Segoe UI" pitchFamily="34" charset="0"/>
                          <a:cs typeface="Segoe UI" pitchFamily="34" charset="0"/>
                        </a:rPr>
                        <a:t>to new SKUs</a:t>
                      </a:r>
                    </a:p>
                  </a:txBody>
                  <a:tcPr marL="56084" marR="56084" marT="56084" marB="56084" anchor="ctr" anchorCtr="1">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769673017"/>
                  </a:ext>
                </a:extLst>
              </a:tr>
              <a:tr h="756261">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1700" b="0" u="none" strike="noStrike" kern="1200" dirty="0">
                          <a:gradFill>
                            <a:gsLst>
                              <a:gs pos="0">
                                <a:schemeClr val="bg1"/>
                              </a:gs>
                              <a:gs pos="100000">
                                <a:schemeClr val="bg1"/>
                              </a:gs>
                            </a:gsLst>
                            <a:lin ang="5400000" scaled="0"/>
                          </a:gradFill>
                          <a:latin typeface="+mn-lt"/>
                          <a:ea typeface="Segoe UI" pitchFamily="34" charset="0"/>
                          <a:cs typeface="Segoe UI" pitchFamily="34" charset="0"/>
                        </a:rPr>
                        <a:t>Renewal</a:t>
                      </a:r>
                    </a:p>
                  </a:txBody>
                  <a:tcPr marL="56084" marR="56084" marT="56084" marB="56084" anchor="ctr" anchorCtr="1">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706440727"/>
                  </a:ext>
                </a:extLst>
              </a:tr>
            </a:tbl>
          </a:graphicData>
        </a:graphic>
      </p:graphicFrame>
      <p:sp>
        <p:nvSpPr>
          <p:cNvPr id="10" name="Rectangle 9"/>
          <p:cNvSpPr/>
          <p:nvPr/>
        </p:nvSpPr>
        <p:spPr bwMode="auto">
          <a:xfrm>
            <a:off x="405879" y="1777279"/>
            <a:ext cx="2836843" cy="785191"/>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45706" tIns="109696" rIns="45706" bIns="107555" numCol="1" spcCol="0" rtlCol="0" fromWordArt="0" anchor="ctr" anchorCtr="0" forceAA="0" compatLnSpc="1">
            <a:prstTxWarp prst="textNoShape">
              <a:avLst/>
            </a:prstTxWarp>
            <a:noAutofit/>
          </a:bodyPr>
          <a:lstStyle/>
          <a:p>
            <a:pPr marL="0" marR="0" lvl="0" indent="0" algn="ctr" defTabSz="1218067" eaLnBrk="1" fontAlgn="base" latinLnBrk="0" hangingPunct="1">
              <a:lnSpc>
                <a:spcPct val="80000"/>
              </a:lnSpc>
              <a:spcBef>
                <a:spcPct val="0"/>
              </a:spcBef>
              <a:spcAft>
                <a:spcPct val="0"/>
              </a:spcAft>
              <a:buClrTx/>
              <a:buSzTx/>
              <a:buFontTx/>
              <a:buNone/>
              <a:tabLst/>
              <a:defRPr/>
            </a:pPr>
            <a:r>
              <a:rPr kumimoji="0" lang="en-US" sz="1567" b="1" i="0" u="none" strike="noStrike" kern="0" cap="none" spc="-67"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STAY ON SUBSCRIPTION</a:t>
            </a: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4186" r="5178"/>
          <a:stretch/>
        </p:blipFill>
        <p:spPr>
          <a:xfrm>
            <a:off x="405880" y="2541067"/>
            <a:ext cx="2836842" cy="2088592"/>
          </a:xfrm>
          <a:prstGeom prst="rect">
            <a:avLst/>
          </a:prstGeom>
        </p:spPr>
      </p:pic>
      <p:sp>
        <p:nvSpPr>
          <p:cNvPr id="23" name="TextBox 22"/>
          <p:cNvSpPr txBox="1"/>
          <p:nvPr/>
        </p:nvSpPr>
        <p:spPr>
          <a:xfrm>
            <a:off x="-139424" y="6502904"/>
            <a:ext cx="1872500" cy="4616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gradFill>
                  <a:gsLst>
                    <a:gs pos="2917">
                      <a:schemeClr val="tx1"/>
                    </a:gs>
                    <a:gs pos="30000">
                      <a:schemeClr val="tx1"/>
                    </a:gs>
                  </a:gsLst>
                  <a:lin ang="5400000" scaled="0"/>
                </a:gradFill>
                <a:effectLst/>
                <a:uLnTx/>
                <a:uFillTx/>
              </a:rPr>
              <a:t>Microsoft Confidential</a:t>
            </a:r>
          </a:p>
        </p:txBody>
      </p:sp>
      <p:sp>
        <p:nvSpPr>
          <p:cNvPr id="3" name="TextBox 2"/>
          <p:cNvSpPr txBox="1"/>
          <p:nvPr/>
        </p:nvSpPr>
        <p:spPr>
          <a:xfrm>
            <a:off x="3363750" y="1164898"/>
            <a:ext cx="8732520" cy="5650778"/>
          </a:xfrm>
          <a:prstGeom prst="rect">
            <a:avLst/>
          </a:prstGeom>
          <a:noFill/>
        </p:spPr>
        <p:txBody>
          <a:bodyPr wrap="square" lIns="182880" tIns="146304" rIns="182880" bIns="146304" rtlCol="0">
            <a:spAutoFit/>
          </a:bodyPr>
          <a:lstStyle/>
          <a:p>
            <a:pPr marL="342900" marR="0" lvl="0" indent="-342900" defTabSz="914400" eaLnBrk="1" fontAlgn="auto" latinLnBrk="0" hangingPunct="1">
              <a:lnSpc>
                <a:spcPct val="90000"/>
              </a:lnSpc>
              <a:spcBef>
                <a:spcPts val="0"/>
              </a:spcBef>
              <a:spcAft>
                <a:spcPts val="600"/>
              </a:spcAft>
              <a:buClrTx/>
              <a:buSzTx/>
              <a:buFont typeface="Wingdings" panose="05000000000000000000" pitchFamily="2" charset="2"/>
              <a:buChar char="§"/>
              <a:tabLst/>
              <a:defRPr/>
            </a:pPr>
            <a:r>
              <a:rPr kumimoji="0" lang="en-US" sz="1600" b="1" i="0" u="none" strike="noStrike" kern="0" cap="none" spc="0" normalizeH="0" baseline="0" noProof="0" dirty="0">
                <a:ln>
                  <a:noFill/>
                </a:ln>
                <a:solidFill>
                  <a:sysClr val="windowText" lastClr="000000"/>
                </a:solidFill>
                <a:effectLst/>
                <a:uLnTx/>
                <a:uFillTx/>
                <a:latin typeface="+mj-lt"/>
              </a:rPr>
              <a:t>Existing SKUs will be removed on November 1</a:t>
            </a:r>
            <a:r>
              <a:rPr kumimoji="0" lang="en-US" sz="1600" b="1" i="0" u="none" strike="noStrike" kern="0" cap="none" spc="0" normalizeH="0" baseline="30000" noProof="0" dirty="0">
                <a:ln>
                  <a:noFill/>
                </a:ln>
                <a:solidFill>
                  <a:sysClr val="windowText" lastClr="000000"/>
                </a:solidFill>
                <a:effectLst/>
                <a:uLnTx/>
                <a:uFillTx/>
                <a:latin typeface="+mj-lt"/>
              </a:rPr>
              <a:t>st</a:t>
            </a:r>
            <a:endParaRPr kumimoji="0" lang="en-US" sz="1600" b="1" i="0" u="none" strike="noStrike" kern="0" cap="none" spc="0" normalizeH="0" baseline="0" noProof="0" dirty="0">
              <a:ln>
                <a:noFill/>
              </a:ln>
              <a:solidFill>
                <a:sysClr val="windowText" lastClr="000000"/>
              </a:solidFill>
              <a:effectLst/>
              <a:uLnTx/>
              <a:uFillTx/>
              <a:latin typeface="+mj-lt"/>
            </a:endParaRPr>
          </a:p>
          <a:p>
            <a:pPr marL="342900" indent="-342900">
              <a:lnSpc>
                <a:spcPct val="90000"/>
              </a:lnSpc>
              <a:spcAft>
                <a:spcPts val="600"/>
              </a:spcAft>
              <a:buFont typeface="Wingdings" panose="05000000000000000000" pitchFamily="2" charset="2"/>
              <a:buChar char="§"/>
              <a:defRPr/>
            </a:pPr>
            <a:r>
              <a:rPr lang="en-US" sz="1600" kern="0" dirty="0"/>
              <a:t>Dynamics 365 SKUs will be used at renewal</a:t>
            </a:r>
            <a:r>
              <a:rPr kumimoji="0" lang="en-US" sz="1600" b="0" i="0" u="none" strike="noStrike" kern="0" cap="none" spc="0" normalizeH="0" baseline="0" noProof="0" dirty="0">
                <a:ln>
                  <a:noFill/>
                </a:ln>
                <a:solidFill>
                  <a:sysClr val="windowText" lastClr="000000"/>
                </a:solidFill>
                <a:effectLst/>
                <a:uLnTx/>
                <a:uFillTx/>
                <a:latin typeface="+mj-lt"/>
              </a:rPr>
              <a:t> </a:t>
            </a:r>
          </a:p>
          <a:p>
            <a:pPr marL="800100" lvl="1" indent="-342900">
              <a:lnSpc>
                <a:spcPct val="90000"/>
              </a:lnSpc>
              <a:spcAft>
                <a:spcPts val="600"/>
              </a:spcAft>
              <a:buFont typeface="Wingdings" panose="05000000000000000000" pitchFamily="2" charset="2"/>
              <a:buChar char="§"/>
              <a:defRPr/>
            </a:pPr>
            <a:r>
              <a:rPr lang="en-US" sz="1600" kern="0" dirty="0">
                <a:solidFill>
                  <a:sysClr val="windowText" lastClr="000000"/>
                </a:solidFill>
                <a:latin typeface="+mj-lt"/>
              </a:rPr>
              <a:t>Customer should renew </a:t>
            </a:r>
            <a:r>
              <a:rPr kumimoji="0" lang="en-US" sz="1600" b="0" i="0" u="none" strike="noStrike" kern="0" cap="none" spc="0" normalizeH="0" baseline="0" noProof="0" dirty="0">
                <a:ln>
                  <a:noFill/>
                </a:ln>
                <a:solidFill>
                  <a:sysClr val="windowText" lastClr="000000"/>
                </a:solidFill>
                <a:effectLst/>
                <a:uLnTx/>
                <a:uFillTx/>
                <a:latin typeface="+mj-lt"/>
              </a:rPr>
              <a:t>in alternate channel (Direct, CSP, MPSA or EA)</a:t>
            </a:r>
          </a:p>
          <a:p>
            <a:pPr marL="800100" lvl="1" indent="-342900">
              <a:lnSpc>
                <a:spcPct val="90000"/>
              </a:lnSpc>
              <a:spcAft>
                <a:spcPts val="600"/>
              </a:spcAft>
              <a:buFont typeface="Wingdings" panose="05000000000000000000" pitchFamily="2" charset="2"/>
              <a:buChar char="§"/>
              <a:defRPr/>
            </a:pPr>
            <a:r>
              <a:rPr lang="en-US" sz="1600" kern="0" dirty="0">
                <a:solidFill>
                  <a:sysClr val="windowText" lastClr="000000"/>
                </a:solidFill>
                <a:latin typeface="+mj-lt"/>
              </a:rPr>
              <a:t>Customers will not be able to purchase additional licenses in Open after November 1</a:t>
            </a:r>
            <a:r>
              <a:rPr lang="en-US" sz="1600" kern="0" baseline="30000" dirty="0">
                <a:solidFill>
                  <a:sysClr val="windowText" lastClr="000000"/>
                </a:solidFill>
                <a:latin typeface="+mj-lt"/>
              </a:rPr>
              <a:t>st</a:t>
            </a:r>
            <a:r>
              <a:rPr lang="en-US" sz="1600" kern="0" dirty="0">
                <a:solidFill>
                  <a:sysClr val="windowText" lastClr="000000"/>
                </a:solidFill>
                <a:latin typeface="+mj-lt"/>
              </a:rPr>
              <a:t>.  If customers are in Open Value or Open Value Subscription, additional licenses can be added during the term of the </a:t>
            </a:r>
            <a:r>
              <a:rPr lang="en-US" sz="1600" kern="0" dirty="0">
                <a:latin typeface="+mj-lt"/>
              </a:rPr>
              <a:t>subscription</a:t>
            </a:r>
            <a:r>
              <a:rPr lang="en-US" sz="1600" kern="0" dirty="0">
                <a:solidFill>
                  <a:sysClr val="windowText" lastClr="000000"/>
                </a:solidFill>
                <a:latin typeface="+mj-lt"/>
              </a:rPr>
              <a:t>.  The orders need to be placed manually via the ROC</a:t>
            </a:r>
            <a:endParaRPr kumimoji="0" lang="en-US" sz="1600" b="0" i="0" u="none" strike="noStrike" kern="0" cap="none" spc="0" normalizeH="0" baseline="0" noProof="0" dirty="0">
              <a:ln>
                <a:noFill/>
              </a:ln>
              <a:solidFill>
                <a:sysClr val="windowText" lastClr="000000"/>
              </a:solidFill>
              <a:effectLst/>
              <a:uLnTx/>
              <a:uFillTx/>
              <a:latin typeface="+mj-lt"/>
            </a:endParaRPr>
          </a:p>
          <a:p>
            <a:pPr marL="800100" lvl="1" indent="-342900">
              <a:lnSpc>
                <a:spcPct val="90000"/>
              </a:lnSpc>
              <a:spcAft>
                <a:spcPts val="600"/>
              </a:spcAft>
              <a:buFont typeface="Wingdings" panose="05000000000000000000" pitchFamily="2" charset="2"/>
              <a:buChar char="§"/>
              <a:defRPr/>
            </a:pPr>
            <a:r>
              <a:rPr lang="en-US" sz="1600" kern="0" dirty="0">
                <a:solidFill>
                  <a:sysClr val="windowText" lastClr="000000"/>
                </a:solidFill>
                <a:latin typeface="+mj-lt"/>
              </a:rPr>
              <a:t>If the customer chooses to renew in CSP, partner must be already in the CSP program or engaged with a CSP partner</a:t>
            </a:r>
          </a:p>
          <a:p>
            <a:pPr marL="800100" lvl="1" indent="-342900">
              <a:lnSpc>
                <a:spcPct val="90000"/>
              </a:lnSpc>
              <a:spcAft>
                <a:spcPts val="600"/>
              </a:spcAft>
              <a:buFont typeface="Wingdings" panose="05000000000000000000" pitchFamily="2" charset="2"/>
              <a:buChar char="§"/>
              <a:defRPr/>
            </a:pPr>
            <a:r>
              <a:rPr lang="en-US" sz="1600" kern="0" dirty="0">
                <a:solidFill>
                  <a:sysClr val="windowText" lastClr="000000"/>
                </a:solidFill>
                <a:latin typeface="+mj-lt"/>
              </a:rPr>
              <a:t>The new CSP seats will have a subscription start date +12 months (yearly commitment, monthly billing). All seat licenses moved to CSP will be tied to the CSP renewal date</a:t>
            </a:r>
          </a:p>
          <a:p>
            <a:pPr marL="800100" lvl="1" indent="-342900">
              <a:lnSpc>
                <a:spcPct val="90000"/>
              </a:lnSpc>
              <a:spcAft>
                <a:spcPts val="600"/>
              </a:spcAft>
              <a:buFont typeface="Wingdings" panose="05000000000000000000" pitchFamily="2" charset="2"/>
              <a:buChar char="§"/>
              <a:defRPr/>
            </a:pPr>
            <a:r>
              <a:rPr kumimoji="0" lang="en-US" sz="1600" b="0" i="0" u="none" strike="noStrike" kern="0" cap="none" spc="0" normalizeH="0" baseline="0" noProof="0" dirty="0">
                <a:ln>
                  <a:noFill/>
                </a:ln>
                <a:solidFill>
                  <a:sysClr val="windowText" lastClr="000000"/>
                </a:solidFill>
                <a:effectLst/>
                <a:uLnTx/>
                <a:uFillTx/>
                <a:latin typeface="+mj-lt"/>
              </a:rPr>
              <a:t>To learn more about becoming a CSP, visit</a:t>
            </a:r>
            <a:r>
              <a:rPr kumimoji="0" lang="en-US" sz="1600" b="0" i="0" u="none" strike="noStrike" kern="0" cap="none" spc="0" normalizeH="0" noProof="0" dirty="0">
                <a:ln>
                  <a:noFill/>
                </a:ln>
                <a:solidFill>
                  <a:sysClr val="windowText" lastClr="000000"/>
                </a:solidFill>
                <a:effectLst/>
                <a:uLnTx/>
                <a:uFillTx/>
                <a:latin typeface="+mj-lt"/>
              </a:rPr>
              <a:t> </a:t>
            </a:r>
            <a:r>
              <a:rPr lang="en-US" sz="1600" u="sng" dirty="0">
                <a:hlinkClick r:id="rId4"/>
              </a:rPr>
              <a:t>https://partner.microsoft.com/en-US/cloud-solution-provider</a:t>
            </a:r>
            <a:endParaRPr kumimoji="0" lang="en-US" sz="1600" b="0" i="0" u="none" strike="noStrike" kern="0" cap="none" spc="0" normalizeH="0" baseline="0" noProof="0" dirty="0">
              <a:ln>
                <a:noFill/>
              </a:ln>
              <a:solidFill>
                <a:sysClr val="windowText" lastClr="000000"/>
              </a:solidFill>
              <a:effectLst/>
              <a:uLnTx/>
              <a:uFillTx/>
              <a:latin typeface="+mj-lt"/>
            </a:endParaRPr>
          </a:p>
          <a:p>
            <a:pPr marL="342900" lvl="0" indent="-342900">
              <a:lnSpc>
                <a:spcPct val="90000"/>
              </a:lnSpc>
              <a:spcAft>
                <a:spcPts val="600"/>
              </a:spcAft>
              <a:buFont typeface="Wingdings" panose="05000000000000000000" pitchFamily="2" charset="2"/>
              <a:buChar char="§"/>
              <a:defRPr/>
            </a:pPr>
            <a:r>
              <a:rPr lang="en-US" sz="1600" kern="0" dirty="0">
                <a:solidFill>
                  <a:sysClr val="windowText" lastClr="000000"/>
                </a:solidFill>
                <a:latin typeface="+mj-lt"/>
              </a:rPr>
              <a:t>Existing customers as of 10/31/2016 will qualify for special transition pricing (review detail term sheets </a:t>
            </a:r>
            <a:r>
              <a:rPr lang="en-US" sz="1600" kern="0" dirty="0">
                <a:solidFill>
                  <a:sysClr val="windowText" lastClr="000000"/>
                </a:solidFill>
                <a:latin typeface="+mj-lt"/>
                <a:hlinkClick r:id="rId5"/>
              </a:rPr>
              <a:t>here</a:t>
            </a:r>
            <a:r>
              <a:rPr lang="en-US" sz="1600" kern="0" dirty="0">
                <a:solidFill>
                  <a:sysClr val="windowText" lastClr="000000"/>
                </a:solidFill>
                <a:latin typeface="+mj-lt"/>
              </a:rPr>
              <a:t>)</a:t>
            </a:r>
          </a:p>
          <a:p>
            <a:pPr marL="800100" lvl="1" indent="-342900">
              <a:lnSpc>
                <a:spcPct val="90000"/>
              </a:lnSpc>
              <a:spcAft>
                <a:spcPts val="600"/>
              </a:spcAft>
              <a:buFont typeface="Wingdings" panose="05000000000000000000" pitchFamily="2" charset="2"/>
              <a:buChar char="§"/>
              <a:defRPr/>
            </a:pPr>
            <a:r>
              <a:rPr lang="en-US" sz="1600" kern="0" dirty="0">
                <a:solidFill>
                  <a:sysClr val="windowText" lastClr="000000"/>
                </a:solidFill>
                <a:latin typeface="+mj-lt"/>
              </a:rPr>
              <a:t>Basic subscriptions effective 10/31/2016 will qualify for special transition pricing</a:t>
            </a:r>
          </a:p>
          <a:p>
            <a:pPr marL="800100" lvl="1" indent="-342900">
              <a:lnSpc>
                <a:spcPct val="90000"/>
              </a:lnSpc>
              <a:spcAft>
                <a:spcPts val="600"/>
              </a:spcAft>
              <a:buFont typeface="Wingdings" panose="05000000000000000000" pitchFamily="2" charset="2"/>
              <a:buChar char="§"/>
              <a:defRPr/>
            </a:pPr>
            <a:r>
              <a:rPr lang="en-US" sz="1600" kern="0" dirty="0">
                <a:solidFill>
                  <a:sysClr val="windowText" lastClr="000000"/>
                </a:solidFill>
                <a:latin typeface="+mj-lt"/>
              </a:rPr>
              <a:t>Transition pricing will be available for 3 years</a:t>
            </a:r>
          </a:p>
          <a:p>
            <a:pPr marL="800100" lvl="1" indent="-342900">
              <a:lnSpc>
                <a:spcPct val="90000"/>
              </a:lnSpc>
              <a:spcAft>
                <a:spcPts val="600"/>
              </a:spcAft>
              <a:buFont typeface="Wingdings" panose="05000000000000000000" pitchFamily="2" charset="2"/>
              <a:buChar char="§"/>
              <a:defRPr/>
            </a:pPr>
            <a:r>
              <a:rPr lang="en-US" sz="1600" kern="0" dirty="0">
                <a:solidFill>
                  <a:sysClr val="windowText" lastClr="000000"/>
                </a:solidFill>
                <a:latin typeface="+mj-lt"/>
              </a:rPr>
              <a:t>Details on transitioning channels can be found at: </a:t>
            </a:r>
          </a:p>
          <a:p>
            <a:pPr marL="1257300" lvl="2" indent="-342900">
              <a:lnSpc>
                <a:spcPct val="90000"/>
              </a:lnSpc>
              <a:spcAft>
                <a:spcPts val="600"/>
              </a:spcAft>
              <a:buFont typeface="Wingdings" panose="05000000000000000000" pitchFamily="2" charset="2"/>
              <a:buChar char="§"/>
              <a:defRPr/>
            </a:pPr>
            <a:r>
              <a:rPr lang="en-US" sz="1600" kern="0" dirty="0">
                <a:solidFill>
                  <a:sysClr val="windowText" lastClr="000000"/>
                </a:solidFill>
                <a:latin typeface="+mj-lt"/>
              </a:rPr>
              <a:t>Open to CSP transition: </a:t>
            </a:r>
            <a:r>
              <a:rPr lang="en-US" sz="1600" kern="0" dirty="0">
                <a:solidFill>
                  <a:sysClr val="windowText" lastClr="000000"/>
                </a:solidFill>
                <a:latin typeface="+mj-lt"/>
                <a:hlinkClick r:id="rId6"/>
              </a:rPr>
              <a:t>http://aka.ms/prepaidtocspguidance</a:t>
            </a:r>
            <a:endParaRPr lang="en-US" sz="1600" kern="0" dirty="0">
              <a:solidFill>
                <a:sysClr val="windowText" lastClr="000000"/>
              </a:solidFill>
              <a:latin typeface="+mj-lt"/>
            </a:endParaRPr>
          </a:p>
          <a:p>
            <a:pPr marL="342900" indent="-342900">
              <a:lnSpc>
                <a:spcPct val="90000"/>
              </a:lnSpc>
              <a:spcAft>
                <a:spcPts val="600"/>
              </a:spcAft>
              <a:buFont typeface="Wingdings" panose="05000000000000000000" pitchFamily="2" charset="2"/>
              <a:buChar char="§"/>
              <a:defRPr/>
            </a:pPr>
            <a:r>
              <a:rPr lang="en-US" sz="1600" kern="0" dirty="0">
                <a:solidFill>
                  <a:sysClr val="windowText" lastClr="000000"/>
                </a:solidFill>
                <a:latin typeface="+mj-lt"/>
              </a:rPr>
              <a:t>Use the renewal conversation to discuss upsell opportunities with your customer</a:t>
            </a:r>
          </a:p>
        </p:txBody>
      </p:sp>
    </p:spTree>
    <p:extLst>
      <p:ext uri="{BB962C8B-B14F-4D97-AF65-F5344CB8AC3E}">
        <p14:creationId xmlns:p14="http://schemas.microsoft.com/office/powerpoint/2010/main" val="1255310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3"/>
          <p:cNvSpPr txBox="1">
            <a:spLocks/>
          </p:cNvSpPr>
          <p:nvPr/>
        </p:nvSpPr>
        <p:spPr>
          <a:xfrm>
            <a:off x="-62662" y="403830"/>
            <a:ext cx="11966954" cy="1130141"/>
          </a:xfrm>
          <a:prstGeom prst="rect">
            <a:avLst/>
          </a:prstGeom>
          <a:effectLst/>
        </p:spPr>
        <p:txBody>
          <a:bodyPr lIns="548640" tIns="45704" rIns="91411" bIns="45704" anchor="ctr"/>
          <a:lstStyle>
            <a:defPPr>
              <a:defRPr lang="en-US"/>
            </a:defPPr>
            <a:lvl1pPr marR="0" lvl="0" indent="0" algn="ctr" defTabSz="914225" fontAlgn="auto">
              <a:lnSpc>
                <a:spcPts val="3500"/>
              </a:lnSpc>
              <a:spcBef>
                <a:spcPct val="0"/>
              </a:spcBef>
              <a:spcAft>
                <a:spcPts val="0"/>
              </a:spcAft>
              <a:buClrTx/>
              <a:buSzTx/>
              <a:buFontTx/>
              <a:buNone/>
              <a:tabLst/>
              <a:defRPr kumimoji="0" sz="2800" b="1" i="0" u="none" strike="noStrike" kern="900" cap="none" spc="300" normalizeH="0" baseline="0">
                <a:ln>
                  <a:noFill/>
                </a:ln>
                <a:solidFill>
                  <a:srgbClr val="FBFBFB"/>
                </a:solidFill>
                <a:effectLst/>
                <a:uLnTx/>
                <a:uFillTx/>
                <a:latin typeface="Segoe UI"/>
                <a:ea typeface="+mj-ea"/>
                <a:cs typeface="+mj-cs"/>
              </a:defRPr>
            </a:lvl1pPr>
          </a:lstStyle>
          <a:p>
            <a:pPr lvl="0" algn="l">
              <a:lnSpc>
                <a:spcPct val="100000"/>
              </a:lnSpc>
            </a:pPr>
            <a:r>
              <a:rPr lang="en-US" sz="3600" b="0" kern="1200" spc="-150" dirty="0">
                <a:ln w="3175">
                  <a:noFill/>
                </a:ln>
                <a:solidFill>
                  <a:schemeClr val="tx1"/>
                </a:solidFill>
                <a:latin typeface="Segoe UI Light"/>
                <a:ea typeface="+mn-ea"/>
                <a:cs typeface="Arial" charset="0"/>
              </a:rPr>
              <a:t>High-level Transition Steps to take a Customer from Open to CSP</a:t>
            </a:r>
          </a:p>
        </p:txBody>
      </p:sp>
      <p:sp>
        <p:nvSpPr>
          <p:cNvPr id="31" name="Title 1"/>
          <p:cNvSpPr txBox="1">
            <a:spLocks/>
          </p:cNvSpPr>
          <p:nvPr/>
        </p:nvSpPr>
        <p:spPr>
          <a:xfrm>
            <a:off x="1898586" y="403830"/>
            <a:ext cx="8917459" cy="680127"/>
          </a:xfrm>
          <a:prstGeom prst="rect">
            <a:avLst/>
          </a:prstGeom>
          <a:effectLst/>
        </p:spPr>
        <p:txBody>
          <a:bodyPr lIns="91411" tIns="45704" rIns="91411" bIns="45704" anchor="ctr"/>
          <a:lstStyle>
            <a:lvl1pPr algn="ctr" defTabSz="914400" rtl="0" eaLnBrk="1" latinLnBrk="0" hangingPunct="1">
              <a:lnSpc>
                <a:spcPts val="3800"/>
              </a:lnSpc>
              <a:spcBef>
                <a:spcPct val="0"/>
              </a:spcBef>
              <a:buNone/>
              <a:defRPr sz="2800" b="1" i="1" kern="1200" spc="300" baseline="0">
                <a:solidFill>
                  <a:schemeClr val="accent3"/>
                </a:solidFill>
                <a:latin typeface="+mn-lt"/>
                <a:ea typeface="+mj-ea"/>
                <a:cs typeface="+mj-cs"/>
              </a:defRPr>
            </a:lvl1pPr>
          </a:lstStyle>
          <a:p>
            <a:pPr marL="0" marR="0" lvl="0" indent="0" algn="ctr" defTabSz="914225" rtl="0" eaLnBrk="1" fontAlgn="auto" latinLnBrk="0" hangingPunct="1">
              <a:lnSpc>
                <a:spcPts val="3500"/>
              </a:lnSpc>
              <a:spcBef>
                <a:spcPct val="0"/>
              </a:spcBef>
              <a:spcAft>
                <a:spcPts val="0"/>
              </a:spcAft>
              <a:buClrTx/>
              <a:buSzTx/>
              <a:buFontTx/>
              <a:buNone/>
              <a:tabLst/>
              <a:defRPr/>
            </a:pPr>
            <a:endParaRPr kumimoji="0" lang="en-US" sz="2800" b="1" i="0" u="none" strike="noStrike" kern="900" cap="none" spc="300" normalizeH="0" baseline="0" noProof="0" dirty="0">
              <a:ln>
                <a:noFill/>
              </a:ln>
              <a:solidFill>
                <a:srgbClr val="FBFBFB"/>
              </a:solidFill>
              <a:effectLst/>
              <a:uLnTx/>
              <a:uFillTx/>
              <a:latin typeface="Segoe UI"/>
              <a:ea typeface="+mj-ea"/>
              <a:cs typeface="+mj-cs"/>
            </a:endParaRPr>
          </a:p>
        </p:txBody>
      </p:sp>
      <p:sp>
        <p:nvSpPr>
          <p:cNvPr id="4" name="Freeform 3"/>
          <p:cNvSpPr/>
          <p:nvPr/>
        </p:nvSpPr>
        <p:spPr>
          <a:xfrm>
            <a:off x="1090282" y="3194551"/>
            <a:ext cx="1870517" cy="2220130"/>
          </a:xfrm>
          <a:custGeom>
            <a:avLst/>
            <a:gdLst>
              <a:gd name="connsiteX0" fmla="*/ 0 w 1870517"/>
              <a:gd name="connsiteY0" fmla="*/ 187052 h 2220130"/>
              <a:gd name="connsiteX1" fmla="*/ 187052 w 1870517"/>
              <a:gd name="connsiteY1" fmla="*/ 0 h 2220130"/>
              <a:gd name="connsiteX2" fmla="*/ 1683465 w 1870517"/>
              <a:gd name="connsiteY2" fmla="*/ 0 h 2220130"/>
              <a:gd name="connsiteX3" fmla="*/ 1870517 w 1870517"/>
              <a:gd name="connsiteY3" fmla="*/ 187052 h 2220130"/>
              <a:gd name="connsiteX4" fmla="*/ 1870517 w 1870517"/>
              <a:gd name="connsiteY4" fmla="*/ 2033078 h 2220130"/>
              <a:gd name="connsiteX5" fmla="*/ 1683465 w 1870517"/>
              <a:gd name="connsiteY5" fmla="*/ 2220130 h 2220130"/>
              <a:gd name="connsiteX6" fmla="*/ 187052 w 1870517"/>
              <a:gd name="connsiteY6" fmla="*/ 2220130 h 2220130"/>
              <a:gd name="connsiteX7" fmla="*/ 0 w 1870517"/>
              <a:gd name="connsiteY7" fmla="*/ 2033078 h 2220130"/>
              <a:gd name="connsiteX8" fmla="*/ 0 w 1870517"/>
              <a:gd name="connsiteY8" fmla="*/ 187052 h 222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0517" h="2220130">
                <a:moveTo>
                  <a:pt x="0" y="187052"/>
                </a:moveTo>
                <a:cubicBezTo>
                  <a:pt x="0" y="83746"/>
                  <a:pt x="83746" y="0"/>
                  <a:pt x="187052" y="0"/>
                </a:cubicBezTo>
                <a:lnTo>
                  <a:pt x="1683465" y="0"/>
                </a:lnTo>
                <a:cubicBezTo>
                  <a:pt x="1786771" y="0"/>
                  <a:pt x="1870517" y="83746"/>
                  <a:pt x="1870517" y="187052"/>
                </a:cubicBezTo>
                <a:lnTo>
                  <a:pt x="1870517" y="2033078"/>
                </a:lnTo>
                <a:cubicBezTo>
                  <a:pt x="1870517" y="2136384"/>
                  <a:pt x="1786771" y="2220130"/>
                  <a:pt x="1683465" y="2220130"/>
                </a:cubicBezTo>
                <a:lnTo>
                  <a:pt x="187052" y="2220130"/>
                </a:lnTo>
                <a:cubicBezTo>
                  <a:pt x="83746" y="2220130"/>
                  <a:pt x="0" y="2136384"/>
                  <a:pt x="0" y="2033078"/>
                </a:cubicBezTo>
                <a:lnTo>
                  <a:pt x="0" y="18705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6811" tIns="96811" rIns="87667" bIns="572554" numCol="1" spcCol="1270" anchor="t" anchorCtr="0">
            <a:noAutofit/>
          </a:bodyPr>
          <a:lstStyle/>
          <a:p>
            <a:pPr marL="171450" lvl="1" indent="-171450" algn="l" defTabSz="711200">
              <a:lnSpc>
                <a:spcPct val="90000"/>
              </a:lnSpc>
              <a:spcBef>
                <a:spcPct val="0"/>
              </a:spcBef>
              <a:spcAft>
                <a:spcPct val="15000"/>
              </a:spcAft>
              <a:buChar char="•"/>
            </a:pPr>
            <a:endParaRPr lang="en-US" sz="1400" kern="1200" dirty="0">
              <a:latin typeface="+mj-lt"/>
            </a:endParaRPr>
          </a:p>
          <a:p>
            <a:pPr marL="171450" lvl="1" indent="-171450" algn="l" defTabSz="711200">
              <a:lnSpc>
                <a:spcPct val="90000"/>
              </a:lnSpc>
              <a:spcBef>
                <a:spcPts val="600"/>
              </a:spcBef>
              <a:spcAft>
                <a:spcPct val="15000"/>
              </a:spcAft>
              <a:buChar char="•"/>
            </a:pPr>
            <a:r>
              <a:rPr lang="en-US" sz="1400" kern="1200" dirty="0">
                <a:latin typeface="+mj-lt"/>
              </a:rPr>
              <a:t>Sends </a:t>
            </a:r>
            <a:r>
              <a:rPr lang="en-US" sz="1400" b="0" i="1" kern="1200" dirty="0">
                <a:latin typeface="+mj-lt"/>
              </a:rPr>
              <a:t>Request CSP Relationship</a:t>
            </a:r>
            <a:r>
              <a:rPr lang="en-US" sz="1400" i="0" kern="1200" dirty="0">
                <a:latin typeface="+mj-lt"/>
              </a:rPr>
              <a:t> request to the customer</a:t>
            </a:r>
            <a:endParaRPr lang="en-US" sz="1400" kern="1200" dirty="0">
              <a:latin typeface="+mj-lt"/>
            </a:endParaRPr>
          </a:p>
        </p:txBody>
      </p:sp>
      <p:sp>
        <p:nvSpPr>
          <p:cNvPr id="6" name="Shape 5"/>
          <p:cNvSpPr/>
          <p:nvPr/>
        </p:nvSpPr>
        <p:spPr>
          <a:xfrm>
            <a:off x="2072927" y="3957850"/>
            <a:ext cx="2126268" cy="2126268"/>
          </a:xfrm>
          <a:prstGeom prst="leftCircularArrow">
            <a:avLst>
              <a:gd name="adj1" fmla="val 3379"/>
              <a:gd name="adj2" fmla="val 417999"/>
              <a:gd name="adj3" fmla="val 1818753"/>
              <a:gd name="adj4" fmla="val 8649732"/>
              <a:gd name="adj5" fmla="val 394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7" name="Freeform 6"/>
          <p:cNvSpPr/>
          <p:nvPr/>
        </p:nvSpPr>
        <p:spPr>
          <a:xfrm>
            <a:off x="1505952" y="4972508"/>
            <a:ext cx="1662681" cy="661193"/>
          </a:xfrm>
          <a:custGeom>
            <a:avLst/>
            <a:gdLst>
              <a:gd name="connsiteX0" fmla="*/ 0 w 1662681"/>
              <a:gd name="connsiteY0" fmla="*/ 66119 h 661193"/>
              <a:gd name="connsiteX1" fmla="*/ 66119 w 1662681"/>
              <a:gd name="connsiteY1" fmla="*/ 0 h 661193"/>
              <a:gd name="connsiteX2" fmla="*/ 1596562 w 1662681"/>
              <a:gd name="connsiteY2" fmla="*/ 0 h 661193"/>
              <a:gd name="connsiteX3" fmla="*/ 1662681 w 1662681"/>
              <a:gd name="connsiteY3" fmla="*/ 66119 h 661193"/>
              <a:gd name="connsiteX4" fmla="*/ 1662681 w 1662681"/>
              <a:gd name="connsiteY4" fmla="*/ 595074 h 661193"/>
              <a:gd name="connsiteX5" fmla="*/ 1596562 w 1662681"/>
              <a:gd name="connsiteY5" fmla="*/ 661193 h 661193"/>
              <a:gd name="connsiteX6" fmla="*/ 66119 w 1662681"/>
              <a:gd name="connsiteY6" fmla="*/ 661193 h 661193"/>
              <a:gd name="connsiteX7" fmla="*/ 0 w 1662681"/>
              <a:gd name="connsiteY7" fmla="*/ 595074 h 661193"/>
              <a:gd name="connsiteX8" fmla="*/ 0 w 1662681"/>
              <a:gd name="connsiteY8" fmla="*/ 66119 h 661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681" h="661193">
                <a:moveTo>
                  <a:pt x="0" y="66119"/>
                </a:moveTo>
                <a:cubicBezTo>
                  <a:pt x="0" y="29602"/>
                  <a:pt x="29602" y="0"/>
                  <a:pt x="66119" y="0"/>
                </a:cubicBezTo>
                <a:lnTo>
                  <a:pt x="1596562" y="0"/>
                </a:lnTo>
                <a:cubicBezTo>
                  <a:pt x="1633079" y="0"/>
                  <a:pt x="1662681" y="29602"/>
                  <a:pt x="1662681" y="66119"/>
                </a:cubicBezTo>
                <a:lnTo>
                  <a:pt x="1662681" y="595074"/>
                </a:lnTo>
                <a:cubicBezTo>
                  <a:pt x="1662681" y="631591"/>
                  <a:pt x="1633079" y="661193"/>
                  <a:pt x="1596562" y="661193"/>
                </a:cubicBezTo>
                <a:lnTo>
                  <a:pt x="66119" y="661193"/>
                </a:lnTo>
                <a:cubicBezTo>
                  <a:pt x="29602" y="661193"/>
                  <a:pt x="0" y="631591"/>
                  <a:pt x="0" y="595074"/>
                </a:cubicBezTo>
                <a:lnTo>
                  <a:pt x="0" y="6611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706" tIns="54926" rIns="72706" bIns="54926"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mj-lt"/>
              </a:rPr>
              <a:t>Partner</a:t>
            </a:r>
          </a:p>
        </p:txBody>
      </p:sp>
      <p:sp>
        <p:nvSpPr>
          <p:cNvPr id="8" name="Freeform 7"/>
          <p:cNvSpPr/>
          <p:nvPr/>
        </p:nvSpPr>
        <p:spPr>
          <a:xfrm>
            <a:off x="3538899" y="3243475"/>
            <a:ext cx="1870517" cy="2220130"/>
          </a:xfrm>
          <a:custGeom>
            <a:avLst/>
            <a:gdLst>
              <a:gd name="connsiteX0" fmla="*/ 0 w 1870517"/>
              <a:gd name="connsiteY0" fmla="*/ 187052 h 2220130"/>
              <a:gd name="connsiteX1" fmla="*/ 187052 w 1870517"/>
              <a:gd name="connsiteY1" fmla="*/ 0 h 2220130"/>
              <a:gd name="connsiteX2" fmla="*/ 1683465 w 1870517"/>
              <a:gd name="connsiteY2" fmla="*/ 0 h 2220130"/>
              <a:gd name="connsiteX3" fmla="*/ 1870517 w 1870517"/>
              <a:gd name="connsiteY3" fmla="*/ 187052 h 2220130"/>
              <a:gd name="connsiteX4" fmla="*/ 1870517 w 1870517"/>
              <a:gd name="connsiteY4" fmla="*/ 2033078 h 2220130"/>
              <a:gd name="connsiteX5" fmla="*/ 1683465 w 1870517"/>
              <a:gd name="connsiteY5" fmla="*/ 2220130 h 2220130"/>
              <a:gd name="connsiteX6" fmla="*/ 187052 w 1870517"/>
              <a:gd name="connsiteY6" fmla="*/ 2220130 h 2220130"/>
              <a:gd name="connsiteX7" fmla="*/ 0 w 1870517"/>
              <a:gd name="connsiteY7" fmla="*/ 2033078 h 2220130"/>
              <a:gd name="connsiteX8" fmla="*/ 0 w 1870517"/>
              <a:gd name="connsiteY8" fmla="*/ 187052 h 222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0517" h="2220130">
                <a:moveTo>
                  <a:pt x="0" y="187052"/>
                </a:moveTo>
                <a:cubicBezTo>
                  <a:pt x="0" y="83746"/>
                  <a:pt x="83746" y="0"/>
                  <a:pt x="187052" y="0"/>
                </a:cubicBezTo>
                <a:lnTo>
                  <a:pt x="1683465" y="0"/>
                </a:lnTo>
                <a:cubicBezTo>
                  <a:pt x="1786771" y="0"/>
                  <a:pt x="1870517" y="83746"/>
                  <a:pt x="1870517" y="187052"/>
                </a:cubicBezTo>
                <a:lnTo>
                  <a:pt x="1870517" y="2033078"/>
                </a:lnTo>
                <a:cubicBezTo>
                  <a:pt x="1870517" y="2136384"/>
                  <a:pt x="1786771" y="2220130"/>
                  <a:pt x="1683465" y="2220130"/>
                </a:cubicBezTo>
                <a:lnTo>
                  <a:pt x="187052" y="2220130"/>
                </a:lnTo>
                <a:cubicBezTo>
                  <a:pt x="83746" y="2220130"/>
                  <a:pt x="0" y="2136384"/>
                  <a:pt x="0" y="2033078"/>
                </a:cubicBezTo>
                <a:lnTo>
                  <a:pt x="0" y="18705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6811" tIns="572553" rIns="96811" bIns="96812" numCol="1" spcCol="1270" anchor="t" anchorCtr="0">
            <a:noAutofit/>
          </a:bodyPr>
          <a:lstStyle/>
          <a:p>
            <a:pPr marL="171450" lvl="1" indent="-171450" algn="l" defTabSz="711200">
              <a:lnSpc>
                <a:spcPct val="90000"/>
              </a:lnSpc>
              <a:spcBef>
                <a:spcPct val="0"/>
              </a:spcBef>
              <a:spcAft>
                <a:spcPct val="15000"/>
              </a:spcAft>
              <a:buChar char="•"/>
            </a:pPr>
            <a:r>
              <a:rPr lang="en-US" sz="1400" kern="1200" dirty="0">
                <a:latin typeface="+mj-lt"/>
              </a:rPr>
              <a:t>Reviews Terms and Conditions</a:t>
            </a:r>
          </a:p>
          <a:p>
            <a:pPr marL="171450" lvl="1" indent="-171450" algn="l" defTabSz="711200">
              <a:lnSpc>
                <a:spcPct val="90000"/>
              </a:lnSpc>
              <a:spcBef>
                <a:spcPct val="0"/>
              </a:spcBef>
              <a:spcAft>
                <a:spcPct val="15000"/>
              </a:spcAft>
              <a:buChar char="•"/>
            </a:pPr>
            <a:r>
              <a:rPr lang="en-US" sz="1400" kern="1200" dirty="0">
                <a:latin typeface="+mj-lt"/>
              </a:rPr>
              <a:t>Accepts request</a:t>
            </a:r>
          </a:p>
        </p:txBody>
      </p:sp>
      <p:sp>
        <p:nvSpPr>
          <p:cNvPr id="9" name="Circular Arrow 8"/>
          <p:cNvSpPr/>
          <p:nvPr/>
        </p:nvSpPr>
        <p:spPr>
          <a:xfrm>
            <a:off x="4455452" y="2428098"/>
            <a:ext cx="2372624" cy="2372624"/>
          </a:xfrm>
          <a:prstGeom prst="circularArrow">
            <a:avLst>
              <a:gd name="adj1" fmla="val 3028"/>
              <a:gd name="adj2" fmla="val 371502"/>
              <a:gd name="adj3" fmla="val 19903897"/>
              <a:gd name="adj4" fmla="val 13026421"/>
              <a:gd name="adj5" fmla="val 35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0" name="Freeform 9"/>
          <p:cNvSpPr/>
          <p:nvPr/>
        </p:nvSpPr>
        <p:spPr>
          <a:xfrm>
            <a:off x="3926393" y="2939661"/>
            <a:ext cx="1662681" cy="661193"/>
          </a:xfrm>
          <a:custGeom>
            <a:avLst/>
            <a:gdLst>
              <a:gd name="connsiteX0" fmla="*/ 0 w 1662681"/>
              <a:gd name="connsiteY0" fmla="*/ 66119 h 661193"/>
              <a:gd name="connsiteX1" fmla="*/ 66119 w 1662681"/>
              <a:gd name="connsiteY1" fmla="*/ 0 h 661193"/>
              <a:gd name="connsiteX2" fmla="*/ 1596562 w 1662681"/>
              <a:gd name="connsiteY2" fmla="*/ 0 h 661193"/>
              <a:gd name="connsiteX3" fmla="*/ 1662681 w 1662681"/>
              <a:gd name="connsiteY3" fmla="*/ 66119 h 661193"/>
              <a:gd name="connsiteX4" fmla="*/ 1662681 w 1662681"/>
              <a:gd name="connsiteY4" fmla="*/ 595074 h 661193"/>
              <a:gd name="connsiteX5" fmla="*/ 1596562 w 1662681"/>
              <a:gd name="connsiteY5" fmla="*/ 661193 h 661193"/>
              <a:gd name="connsiteX6" fmla="*/ 66119 w 1662681"/>
              <a:gd name="connsiteY6" fmla="*/ 661193 h 661193"/>
              <a:gd name="connsiteX7" fmla="*/ 0 w 1662681"/>
              <a:gd name="connsiteY7" fmla="*/ 595074 h 661193"/>
              <a:gd name="connsiteX8" fmla="*/ 0 w 1662681"/>
              <a:gd name="connsiteY8" fmla="*/ 66119 h 661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681" h="661193">
                <a:moveTo>
                  <a:pt x="0" y="66119"/>
                </a:moveTo>
                <a:cubicBezTo>
                  <a:pt x="0" y="29602"/>
                  <a:pt x="29602" y="0"/>
                  <a:pt x="66119" y="0"/>
                </a:cubicBezTo>
                <a:lnTo>
                  <a:pt x="1596562" y="0"/>
                </a:lnTo>
                <a:cubicBezTo>
                  <a:pt x="1633079" y="0"/>
                  <a:pt x="1662681" y="29602"/>
                  <a:pt x="1662681" y="66119"/>
                </a:cubicBezTo>
                <a:lnTo>
                  <a:pt x="1662681" y="595074"/>
                </a:lnTo>
                <a:cubicBezTo>
                  <a:pt x="1662681" y="631591"/>
                  <a:pt x="1633079" y="661193"/>
                  <a:pt x="1596562" y="661193"/>
                </a:cubicBezTo>
                <a:lnTo>
                  <a:pt x="66119" y="661193"/>
                </a:lnTo>
                <a:cubicBezTo>
                  <a:pt x="29602" y="661193"/>
                  <a:pt x="0" y="631591"/>
                  <a:pt x="0" y="595074"/>
                </a:cubicBezTo>
                <a:lnTo>
                  <a:pt x="0" y="6611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706" tIns="54926" rIns="72706" bIns="54926"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mj-lt"/>
              </a:rPr>
              <a:t>Customer</a:t>
            </a:r>
          </a:p>
        </p:txBody>
      </p:sp>
      <p:sp>
        <p:nvSpPr>
          <p:cNvPr id="11" name="Freeform 10"/>
          <p:cNvSpPr/>
          <p:nvPr/>
        </p:nvSpPr>
        <p:spPr>
          <a:xfrm>
            <a:off x="5931164" y="3194551"/>
            <a:ext cx="1870517" cy="2220130"/>
          </a:xfrm>
          <a:custGeom>
            <a:avLst/>
            <a:gdLst>
              <a:gd name="connsiteX0" fmla="*/ 0 w 1870517"/>
              <a:gd name="connsiteY0" fmla="*/ 187052 h 2220130"/>
              <a:gd name="connsiteX1" fmla="*/ 187052 w 1870517"/>
              <a:gd name="connsiteY1" fmla="*/ 0 h 2220130"/>
              <a:gd name="connsiteX2" fmla="*/ 1683465 w 1870517"/>
              <a:gd name="connsiteY2" fmla="*/ 0 h 2220130"/>
              <a:gd name="connsiteX3" fmla="*/ 1870517 w 1870517"/>
              <a:gd name="connsiteY3" fmla="*/ 187052 h 2220130"/>
              <a:gd name="connsiteX4" fmla="*/ 1870517 w 1870517"/>
              <a:gd name="connsiteY4" fmla="*/ 2033078 h 2220130"/>
              <a:gd name="connsiteX5" fmla="*/ 1683465 w 1870517"/>
              <a:gd name="connsiteY5" fmla="*/ 2220130 h 2220130"/>
              <a:gd name="connsiteX6" fmla="*/ 187052 w 1870517"/>
              <a:gd name="connsiteY6" fmla="*/ 2220130 h 2220130"/>
              <a:gd name="connsiteX7" fmla="*/ 0 w 1870517"/>
              <a:gd name="connsiteY7" fmla="*/ 2033078 h 2220130"/>
              <a:gd name="connsiteX8" fmla="*/ 0 w 1870517"/>
              <a:gd name="connsiteY8" fmla="*/ 187052 h 222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0517" h="2220130">
                <a:moveTo>
                  <a:pt x="0" y="187052"/>
                </a:moveTo>
                <a:cubicBezTo>
                  <a:pt x="0" y="83746"/>
                  <a:pt x="83746" y="0"/>
                  <a:pt x="187052" y="0"/>
                </a:cubicBezTo>
                <a:lnTo>
                  <a:pt x="1683465" y="0"/>
                </a:lnTo>
                <a:cubicBezTo>
                  <a:pt x="1786771" y="0"/>
                  <a:pt x="1870517" y="83746"/>
                  <a:pt x="1870517" y="187052"/>
                </a:cubicBezTo>
                <a:lnTo>
                  <a:pt x="1870517" y="2033078"/>
                </a:lnTo>
                <a:cubicBezTo>
                  <a:pt x="1870517" y="2136384"/>
                  <a:pt x="1786771" y="2220130"/>
                  <a:pt x="1683465" y="2220130"/>
                </a:cubicBezTo>
                <a:lnTo>
                  <a:pt x="187052" y="2220130"/>
                </a:lnTo>
                <a:cubicBezTo>
                  <a:pt x="83746" y="2220130"/>
                  <a:pt x="0" y="2136384"/>
                  <a:pt x="0" y="2033078"/>
                </a:cubicBezTo>
                <a:lnTo>
                  <a:pt x="0" y="18705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6811" tIns="96811" rIns="96811" bIns="572554" numCol="1" spcCol="1270" anchor="t" anchorCtr="0">
            <a:noAutofit/>
          </a:bodyPr>
          <a:lstStyle/>
          <a:p>
            <a:pPr marL="114300" lvl="1" indent="-114300" algn="l" defTabSz="622300">
              <a:lnSpc>
                <a:spcPct val="90000"/>
              </a:lnSpc>
              <a:spcBef>
                <a:spcPct val="0"/>
              </a:spcBef>
              <a:spcAft>
                <a:spcPct val="15000"/>
              </a:spcAft>
              <a:buChar char="•"/>
            </a:pPr>
            <a:endParaRPr lang="en-US" sz="1400" kern="1200" dirty="0">
              <a:latin typeface="+mj-lt"/>
            </a:endParaRPr>
          </a:p>
          <a:p>
            <a:pPr marL="114300" lvl="1" indent="-114300" algn="l" defTabSz="622300">
              <a:lnSpc>
                <a:spcPct val="90000"/>
              </a:lnSpc>
              <a:spcBef>
                <a:spcPct val="0"/>
              </a:spcBef>
              <a:spcAft>
                <a:spcPct val="15000"/>
              </a:spcAft>
              <a:buChar char="•"/>
            </a:pPr>
            <a:r>
              <a:rPr lang="en-US" sz="1400" kern="1200" dirty="0">
                <a:latin typeface="+mj-lt"/>
              </a:rPr>
              <a:t>Adds a new plan to the customer’s tenant through CSP</a:t>
            </a:r>
          </a:p>
          <a:p>
            <a:pPr marL="114300" lvl="1" indent="-114300" algn="l" defTabSz="622300">
              <a:lnSpc>
                <a:spcPct val="90000"/>
              </a:lnSpc>
              <a:spcBef>
                <a:spcPct val="0"/>
              </a:spcBef>
              <a:spcAft>
                <a:spcPct val="15000"/>
              </a:spcAft>
              <a:buChar char="•"/>
            </a:pPr>
            <a:r>
              <a:rPr lang="en-US" sz="1400" kern="1200" dirty="0">
                <a:latin typeface="+mj-lt"/>
              </a:rPr>
              <a:t>Performs a manual reassignment of licenses from old plan to new plan</a:t>
            </a:r>
          </a:p>
        </p:txBody>
      </p:sp>
      <p:sp>
        <p:nvSpPr>
          <p:cNvPr id="12" name="Shape 11"/>
          <p:cNvSpPr/>
          <p:nvPr/>
        </p:nvSpPr>
        <p:spPr>
          <a:xfrm>
            <a:off x="6973964" y="3868060"/>
            <a:ext cx="2114578" cy="2114578"/>
          </a:xfrm>
          <a:prstGeom prst="leftCircularArrow">
            <a:avLst>
              <a:gd name="adj1" fmla="val 3397"/>
              <a:gd name="adj2" fmla="val 420497"/>
              <a:gd name="adj3" fmla="val 2205771"/>
              <a:gd name="adj4" fmla="val 9034253"/>
              <a:gd name="adj5" fmla="val 3964"/>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3" name="Freeform 12"/>
          <p:cNvSpPr/>
          <p:nvPr/>
        </p:nvSpPr>
        <p:spPr>
          <a:xfrm>
            <a:off x="6346834" y="4972508"/>
            <a:ext cx="1662681" cy="661193"/>
          </a:xfrm>
          <a:custGeom>
            <a:avLst/>
            <a:gdLst>
              <a:gd name="connsiteX0" fmla="*/ 0 w 1662681"/>
              <a:gd name="connsiteY0" fmla="*/ 66119 h 661193"/>
              <a:gd name="connsiteX1" fmla="*/ 66119 w 1662681"/>
              <a:gd name="connsiteY1" fmla="*/ 0 h 661193"/>
              <a:gd name="connsiteX2" fmla="*/ 1596562 w 1662681"/>
              <a:gd name="connsiteY2" fmla="*/ 0 h 661193"/>
              <a:gd name="connsiteX3" fmla="*/ 1662681 w 1662681"/>
              <a:gd name="connsiteY3" fmla="*/ 66119 h 661193"/>
              <a:gd name="connsiteX4" fmla="*/ 1662681 w 1662681"/>
              <a:gd name="connsiteY4" fmla="*/ 595074 h 661193"/>
              <a:gd name="connsiteX5" fmla="*/ 1596562 w 1662681"/>
              <a:gd name="connsiteY5" fmla="*/ 661193 h 661193"/>
              <a:gd name="connsiteX6" fmla="*/ 66119 w 1662681"/>
              <a:gd name="connsiteY6" fmla="*/ 661193 h 661193"/>
              <a:gd name="connsiteX7" fmla="*/ 0 w 1662681"/>
              <a:gd name="connsiteY7" fmla="*/ 595074 h 661193"/>
              <a:gd name="connsiteX8" fmla="*/ 0 w 1662681"/>
              <a:gd name="connsiteY8" fmla="*/ 66119 h 661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681" h="661193">
                <a:moveTo>
                  <a:pt x="0" y="66119"/>
                </a:moveTo>
                <a:cubicBezTo>
                  <a:pt x="0" y="29602"/>
                  <a:pt x="29602" y="0"/>
                  <a:pt x="66119" y="0"/>
                </a:cubicBezTo>
                <a:lnTo>
                  <a:pt x="1596562" y="0"/>
                </a:lnTo>
                <a:cubicBezTo>
                  <a:pt x="1633079" y="0"/>
                  <a:pt x="1662681" y="29602"/>
                  <a:pt x="1662681" y="66119"/>
                </a:cubicBezTo>
                <a:lnTo>
                  <a:pt x="1662681" y="595074"/>
                </a:lnTo>
                <a:cubicBezTo>
                  <a:pt x="1662681" y="631591"/>
                  <a:pt x="1633079" y="661193"/>
                  <a:pt x="1596562" y="661193"/>
                </a:cubicBezTo>
                <a:lnTo>
                  <a:pt x="66119" y="661193"/>
                </a:lnTo>
                <a:cubicBezTo>
                  <a:pt x="29602" y="661193"/>
                  <a:pt x="0" y="631591"/>
                  <a:pt x="0" y="595074"/>
                </a:cubicBezTo>
                <a:lnTo>
                  <a:pt x="0" y="6611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706" tIns="54926" rIns="72706" bIns="54926"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mj-lt"/>
              </a:rPr>
              <a:t>Partner</a:t>
            </a:r>
          </a:p>
        </p:txBody>
      </p:sp>
      <p:sp>
        <p:nvSpPr>
          <p:cNvPr id="14" name="Freeform 13"/>
          <p:cNvSpPr/>
          <p:nvPr/>
        </p:nvSpPr>
        <p:spPr>
          <a:xfrm>
            <a:off x="8351605" y="3194551"/>
            <a:ext cx="1870517" cy="2220130"/>
          </a:xfrm>
          <a:custGeom>
            <a:avLst/>
            <a:gdLst>
              <a:gd name="connsiteX0" fmla="*/ 0 w 1870517"/>
              <a:gd name="connsiteY0" fmla="*/ 187052 h 2220130"/>
              <a:gd name="connsiteX1" fmla="*/ 187052 w 1870517"/>
              <a:gd name="connsiteY1" fmla="*/ 0 h 2220130"/>
              <a:gd name="connsiteX2" fmla="*/ 1683465 w 1870517"/>
              <a:gd name="connsiteY2" fmla="*/ 0 h 2220130"/>
              <a:gd name="connsiteX3" fmla="*/ 1870517 w 1870517"/>
              <a:gd name="connsiteY3" fmla="*/ 187052 h 2220130"/>
              <a:gd name="connsiteX4" fmla="*/ 1870517 w 1870517"/>
              <a:gd name="connsiteY4" fmla="*/ 2033078 h 2220130"/>
              <a:gd name="connsiteX5" fmla="*/ 1683465 w 1870517"/>
              <a:gd name="connsiteY5" fmla="*/ 2220130 h 2220130"/>
              <a:gd name="connsiteX6" fmla="*/ 187052 w 1870517"/>
              <a:gd name="connsiteY6" fmla="*/ 2220130 h 2220130"/>
              <a:gd name="connsiteX7" fmla="*/ 0 w 1870517"/>
              <a:gd name="connsiteY7" fmla="*/ 2033078 h 2220130"/>
              <a:gd name="connsiteX8" fmla="*/ 0 w 1870517"/>
              <a:gd name="connsiteY8" fmla="*/ 187052 h 222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0517" h="2220130">
                <a:moveTo>
                  <a:pt x="0" y="187052"/>
                </a:moveTo>
                <a:cubicBezTo>
                  <a:pt x="0" y="83746"/>
                  <a:pt x="83746" y="0"/>
                  <a:pt x="187052" y="0"/>
                </a:cubicBezTo>
                <a:lnTo>
                  <a:pt x="1683465" y="0"/>
                </a:lnTo>
                <a:cubicBezTo>
                  <a:pt x="1786771" y="0"/>
                  <a:pt x="1870517" y="83746"/>
                  <a:pt x="1870517" y="187052"/>
                </a:cubicBezTo>
                <a:lnTo>
                  <a:pt x="1870517" y="2033078"/>
                </a:lnTo>
                <a:cubicBezTo>
                  <a:pt x="1870517" y="2136384"/>
                  <a:pt x="1786771" y="2220130"/>
                  <a:pt x="1683465" y="2220130"/>
                </a:cubicBezTo>
                <a:lnTo>
                  <a:pt x="187052" y="2220130"/>
                </a:lnTo>
                <a:cubicBezTo>
                  <a:pt x="83746" y="2220130"/>
                  <a:pt x="0" y="2136384"/>
                  <a:pt x="0" y="2033078"/>
                </a:cubicBezTo>
                <a:lnTo>
                  <a:pt x="0" y="187052"/>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6811" tIns="572553" rIns="96811" bIns="96812" numCol="1" spcCol="1270" anchor="t" anchorCtr="0">
            <a:noAutofit/>
          </a:bodyPr>
          <a:lstStyle/>
          <a:p>
            <a:pPr marL="114300" lvl="1" indent="-114300" algn="l" defTabSz="577850">
              <a:lnSpc>
                <a:spcPct val="90000"/>
              </a:lnSpc>
              <a:spcBef>
                <a:spcPct val="0"/>
              </a:spcBef>
              <a:spcAft>
                <a:spcPct val="15000"/>
              </a:spcAft>
              <a:buChar char="•"/>
            </a:pPr>
            <a:r>
              <a:rPr lang="en-US" sz="1400" kern="1200" dirty="0">
                <a:latin typeface="+mj-lt"/>
              </a:rPr>
              <a:t>Option 1: Calls Support to cancel old plan</a:t>
            </a:r>
            <a:br>
              <a:rPr lang="en-US" sz="1400" kern="1200" dirty="0">
                <a:latin typeface="+mj-lt"/>
              </a:rPr>
            </a:br>
            <a:r>
              <a:rPr lang="en-US" sz="1400" b="1" i="0" u="sng" kern="1200" dirty="0">
                <a:latin typeface="+mj-lt"/>
              </a:rPr>
              <a:t>Partner cannot do this for the customer</a:t>
            </a:r>
          </a:p>
          <a:p>
            <a:pPr marL="114300" lvl="1" indent="-114300" algn="l" defTabSz="577850">
              <a:lnSpc>
                <a:spcPct val="90000"/>
              </a:lnSpc>
              <a:spcBef>
                <a:spcPct val="0"/>
              </a:spcBef>
              <a:spcAft>
                <a:spcPct val="15000"/>
              </a:spcAft>
              <a:buChar char="•"/>
            </a:pPr>
            <a:r>
              <a:rPr lang="en-US" sz="1400" kern="1200" dirty="0">
                <a:latin typeface="+mj-lt"/>
              </a:rPr>
              <a:t>Option 2: Let the plan expire (120+ days)</a:t>
            </a:r>
          </a:p>
        </p:txBody>
      </p:sp>
      <p:sp>
        <p:nvSpPr>
          <p:cNvPr id="17" name="Freeform 16"/>
          <p:cNvSpPr/>
          <p:nvPr/>
        </p:nvSpPr>
        <p:spPr>
          <a:xfrm>
            <a:off x="8767275" y="2939661"/>
            <a:ext cx="1662681" cy="661193"/>
          </a:xfrm>
          <a:custGeom>
            <a:avLst/>
            <a:gdLst>
              <a:gd name="connsiteX0" fmla="*/ 0 w 1662681"/>
              <a:gd name="connsiteY0" fmla="*/ 66119 h 661193"/>
              <a:gd name="connsiteX1" fmla="*/ 66119 w 1662681"/>
              <a:gd name="connsiteY1" fmla="*/ 0 h 661193"/>
              <a:gd name="connsiteX2" fmla="*/ 1596562 w 1662681"/>
              <a:gd name="connsiteY2" fmla="*/ 0 h 661193"/>
              <a:gd name="connsiteX3" fmla="*/ 1662681 w 1662681"/>
              <a:gd name="connsiteY3" fmla="*/ 66119 h 661193"/>
              <a:gd name="connsiteX4" fmla="*/ 1662681 w 1662681"/>
              <a:gd name="connsiteY4" fmla="*/ 595074 h 661193"/>
              <a:gd name="connsiteX5" fmla="*/ 1596562 w 1662681"/>
              <a:gd name="connsiteY5" fmla="*/ 661193 h 661193"/>
              <a:gd name="connsiteX6" fmla="*/ 66119 w 1662681"/>
              <a:gd name="connsiteY6" fmla="*/ 661193 h 661193"/>
              <a:gd name="connsiteX7" fmla="*/ 0 w 1662681"/>
              <a:gd name="connsiteY7" fmla="*/ 595074 h 661193"/>
              <a:gd name="connsiteX8" fmla="*/ 0 w 1662681"/>
              <a:gd name="connsiteY8" fmla="*/ 66119 h 661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681" h="661193">
                <a:moveTo>
                  <a:pt x="0" y="66119"/>
                </a:moveTo>
                <a:cubicBezTo>
                  <a:pt x="0" y="29602"/>
                  <a:pt x="29602" y="0"/>
                  <a:pt x="66119" y="0"/>
                </a:cubicBezTo>
                <a:lnTo>
                  <a:pt x="1596562" y="0"/>
                </a:lnTo>
                <a:cubicBezTo>
                  <a:pt x="1633079" y="0"/>
                  <a:pt x="1662681" y="29602"/>
                  <a:pt x="1662681" y="66119"/>
                </a:cubicBezTo>
                <a:lnTo>
                  <a:pt x="1662681" y="595074"/>
                </a:lnTo>
                <a:cubicBezTo>
                  <a:pt x="1662681" y="631591"/>
                  <a:pt x="1633079" y="661193"/>
                  <a:pt x="1596562" y="661193"/>
                </a:cubicBezTo>
                <a:lnTo>
                  <a:pt x="66119" y="661193"/>
                </a:lnTo>
                <a:cubicBezTo>
                  <a:pt x="29602" y="661193"/>
                  <a:pt x="0" y="631591"/>
                  <a:pt x="0" y="595074"/>
                </a:cubicBezTo>
                <a:lnTo>
                  <a:pt x="0" y="6611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706" tIns="54926" rIns="72706" bIns="54926"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mj-lt"/>
              </a:rPr>
              <a:t>Customer</a:t>
            </a:r>
          </a:p>
        </p:txBody>
      </p:sp>
      <p:sp>
        <p:nvSpPr>
          <p:cNvPr id="2" name="TextBox 1"/>
          <p:cNvSpPr txBox="1"/>
          <p:nvPr/>
        </p:nvSpPr>
        <p:spPr>
          <a:xfrm>
            <a:off x="585248" y="1890967"/>
            <a:ext cx="10644539" cy="627864"/>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400" spc="-150" dirty="0">
                <a:ln w="3175">
                  <a:noFill/>
                </a:ln>
                <a:latin typeface="Segoe UI Light"/>
                <a:cs typeface="Arial" charset="0"/>
              </a:rPr>
              <a:t>Note - Partner </a:t>
            </a:r>
            <a:r>
              <a:rPr lang="en-US" sz="2400" u="sng" spc="-150" dirty="0">
                <a:ln w="3175">
                  <a:noFill/>
                </a:ln>
                <a:latin typeface="Segoe UI Light"/>
                <a:cs typeface="Arial" charset="0"/>
              </a:rPr>
              <a:t>must be </a:t>
            </a:r>
            <a:r>
              <a:rPr lang="en-US" sz="2400" spc="-150" dirty="0">
                <a:ln w="3175">
                  <a:noFill/>
                </a:ln>
                <a:latin typeface="Segoe UI Light"/>
                <a:cs typeface="Arial" charset="0"/>
              </a:rPr>
              <a:t>a direct CSP Partner or reseller engaged with an indirect CSP </a:t>
            </a:r>
          </a:p>
        </p:txBody>
      </p:sp>
    </p:spTree>
    <p:extLst>
      <p:ext uri="{BB962C8B-B14F-4D97-AF65-F5344CB8AC3E}">
        <p14:creationId xmlns:p14="http://schemas.microsoft.com/office/powerpoint/2010/main" val="2977611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522514" y="3970169"/>
            <a:ext cx="4222770" cy="843389"/>
            <a:chOff x="522514" y="3970169"/>
            <a:chExt cx="4222770" cy="843389"/>
          </a:xfrm>
        </p:grpSpPr>
        <p:sp>
          <p:nvSpPr>
            <p:cNvPr id="8" name="TextBox 7"/>
            <p:cNvSpPr txBox="1"/>
            <p:nvPr/>
          </p:nvSpPr>
          <p:spPr>
            <a:xfrm>
              <a:off x="522514" y="3970169"/>
              <a:ext cx="2977363" cy="307777"/>
            </a:xfrm>
            <a:prstGeom prst="rect">
              <a:avLst/>
            </a:prstGeom>
            <a:solidFill>
              <a:schemeClr val="tx1">
                <a:lumMod val="75000"/>
              </a:schemeClr>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Essential                         $15</a:t>
              </a:r>
            </a:p>
          </p:txBody>
        </p:sp>
        <p:sp>
          <p:nvSpPr>
            <p:cNvPr id="12" name="Right Arrow 11"/>
            <p:cNvSpPr/>
            <p:nvPr/>
          </p:nvSpPr>
          <p:spPr bwMode="auto">
            <a:xfrm rot="20117233">
              <a:off x="3678420" y="4358973"/>
              <a:ext cx="1066864" cy="279324"/>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Right Arrow 12"/>
            <p:cNvSpPr/>
            <p:nvPr/>
          </p:nvSpPr>
          <p:spPr bwMode="auto">
            <a:xfrm>
              <a:off x="3698129" y="3974741"/>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TextBox 19"/>
            <p:cNvSpPr txBox="1"/>
            <p:nvPr/>
          </p:nvSpPr>
          <p:spPr>
            <a:xfrm>
              <a:off x="522514" y="4505781"/>
              <a:ext cx="2977363" cy="307777"/>
            </a:xfrm>
            <a:prstGeom prst="rect">
              <a:avLst/>
            </a:prstGeom>
            <a:solidFill>
              <a:schemeClr val="tx1">
                <a:lumMod val="75000"/>
              </a:schemeClr>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err="1">
                  <a:ln>
                    <a:noFill/>
                  </a:ln>
                  <a:solidFill>
                    <a:srgbClr val="FFFFFF"/>
                  </a:solidFill>
                  <a:effectLst/>
                  <a:uLnTx/>
                  <a:uFillTx/>
                  <a:latin typeface="Segoe UI"/>
                  <a:ea typeface="+mn-ea"/>
                  <a:cs typeface="+mn-cs"/>
                </a:rPr>
                <a:t>Emp</a:t>
              </a:r>
              <a:r>
                <a:rPr kumimoji="0" lang="en-US" sz="2000" b="0" i="0" u="none" strike="noStrike" kern="0" cap="none" spc="-70" normalizeH="0" baseline="0" noProof="0" dirty="0">
                  <a:ln>
                    <a:noFill/>
                  </a:ln>
                  <a:solidFill>
                    <a:srgbClr val="FFFFFF"/>
                  </a:solidFill>
                  <a:effectLst/>
                  <a:uLnTx/>
                  <a:uFillTx/>
                  <a:latin typeface="Segoe UI"/>
                  <a:ea typeface="+mn-ea"/>
                  <a:cs typeface="+mn-cs"/>
                </a:rPr>
                <a:t>. Self Service             $3</a:t>
              </a:r>
            </a:p>
          </p:txBody>
        </p:sp>
      </p:grpSp>
      <p:sp>
        <p:nvSpPr>
          <p:cNvPr id="40" name="Title 1"/>
          <p:cNvSpPr>
            <a:spLocks noGrp="1"/>
          </p:cNvSpPr>
          <p:nvPr>
            <p:ph type="title"/>
          </p:nvPr>
        </p:nvSpPr>
        <p:spPr>
          <a:xfrm>
            <a:off x="72571" y="289511"/>
            <a:ext cx="12119429" cy="899665"/>
          </a:xfrm>
        </p:spPr>
        <p:txBody>
          <a:bodyPr/>
          <a:lstStyle/>
          <a:p>
            <a:r>
              <a:rPr lang="en-US" sz="3600" dirty="0"/>
              <a:t>CRMOL Functionality Mapping To Dynamics 365</a:t>
            </a:r>
          </a:p>
        </p:txBody>
      </p:sp>
      <p:sp>
        <p:nvSpPr>
          <p:cNvPr id="48" name="TextBox 47"/>
          <p:cNvSpPr txBox="1"/>
          <p:nvPr/>
        </p:nvSpPr>
        <p:spPr>
          <a:xfrm>
            <a:off x="1031682" y="1059282"/>
            <a:ext cx="3041674" cy="276999"/>
          </a:xfrm>
          <a:prstGeom prst="rect">
            <a:avLst/>
          </a:prstGeom>
          <a:noFill/>
        </p:spPr>
        <p:txBody>
          <a:bodyPr wrap="square" lIns="0" tIns="0" rIns="0" bIns="0"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rgbClr val="002050"/>
                    </a:gs>
                    <a:gs pos="100000">
                      <a:srgbClr val="002050"/>
                    </a:gs>
                  </a:gsLst>
                  <a:lin ang="0" scaled="0"/>
                </a:gradFill>
                <a:effectLst/>
                <a:uLnTx/>
                <a:uFillTx/>
                <a:latin typeface="Segoe UI"/>
                <a:ea typeface="+mn-ea"/>
                <a:cs typeface="+mn-cs"/>
              </a:rPr>
              <a:t>CURRENT CRMOL</a:t>
            </a:r>
          </a:p>
        </p:txBody>
      </p:sp>
      <p:sp>
        <p:nvSpPr>
          <p:cNvPr id="49" name="TextBox 48"/>
          <p:cNvSpPr txBox="1"/>
          <p:nvPr/>
        </p:nvSpPr>
        <p:spPr>
          <a:xfrm>
            <a:off x="5348873" y="1058319"/>
            <a:ext cx="2663982" cy="276999"/>
          </a:xfrm>
          <a:prstGeom prst="rect">
            <a:avLst/>
          </a:prstGeom>
          <a:noFill/>
        </p:spPr>
        <p:txBody>
          <a:bodyPr wrap="square" lIns="0" tIns="0" rIns="0" bIns="0"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rgbClr val="002050"/>
                    </a:gs>
                    <a:gs pos="100000">
                      <a:srgbClr val="002050"/>
                    </a:gs>
                  </a:gsLst>
                  <a:lin ang="0" scaled="0"/>
                </a:gradFill>
                <a:effectLst/>
                <a:uLnTx/>
                <a:uFillTx/>
                <a:latin typeface="Segoe UI"/>
                <a:ea typeface="+mn-ea"/>
                <a:cs typeface="+mn-cs"/>
              </a:rPr>
              <a:t>APPLICATIONS</a:t>
            </a:r>
          </a:p>
        </p:txBody>
      </p:sp>
      <p:sp>
        <p:nvSpPr>
          <p:cNvPr id="50" name="TextBox 49"/>
          <p:cNvSpPr txBox="1"/>
          <p:nvPr/>
        </p:nvSpPr>
        <p:spPr>
          <a:xfrm>
            <a:off x="8770148" y="1061596"/>
            <a:ext cx="2663982" cy="276999"/>
          </a:xfrm>
          <a:prstGeom prst="rect">
            <a:avLst/>
          </a:prstGeom>
          <a:noFill/>
        </p:spPr>
        <p:txBody>
          <a:bodyPr wrap="square" lIns="0" tIns="0" rIns="0" bIns="0" rtlCol="0">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rgbClr val="002050"/>
                    </a:gs>
                    <a:gs pos="100000">
                      <a:srgbClr val="002050"/>
                    </a:gs>
                  </a:gsLst>
                  <a:lin ang="0" scaled="0"/>
                </a:gradFill>
                <a:effectLst/>
                <a:uLnTx/>
                <a:uFillTx/>
                <a:latin typeface="Segoe UI"/>
                <a:ea typeface="+mn-ea"/>
                <a:cs typeface="+mn-cs"/>
              </a:rPr>
              <a:t>ENTERPRISE PLAN</a:t>
            </a:r>
          </a:p>
        </p:txBody>
      </p:sp>
      <p:grpSp>
        <p:nvGrpSpPr>
          <p:cNvPr id="33" name="Group 32"/>
          <p:cNvGrpSpPr/>
          <p:nvPr/>
        </p:nvGrpSpPr>
        <p:grpSpPr>
          <a:xfrm>
            <a:off x="522514" y="1416241"/>
            <a:ext cx="10907485" cy="332225"/>
            <a:chOff x="522514" y="1416241"/>
            <a:chExt cx="10907485" cy="332225"/>
          </a:xfrm>
        </p:grpSpPr>
        <p:sp>
          <p:nvSpPr>
            <p:cNvPr id="4" name="TextBox 3"/>
            <p:cNvSpPr txBox="1"/>
            <p:nvPr/>
          </p:nvSpPr>
          <p:spPr>
            <a:xfrm>
              <a:off x="522514" y="1416241"/>
              <a:ext cx="2977363" cy="307777"/>
            </a:xfrm>
            <a:prstGeom prst="rect">
              <a:avLst/>
            </a:prstGeom>
            <a:solidFill>
              <a:schemeClr val="tx1">
                <a:lumMod val="75000"/>
              </a:schemeClr>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Enterprise                    $200</a:t>
              </a:r>
            </a:p>
          </p:txBody>
        </p:sp>
        <p:sp>
          <p:nvSpPr>
            <p:cNvPr id="18" name="Right Arrow 17"/>
            <p:cNvSpPr/>
            <p:nvPr/>
          </p:nvSpPr>
          <p:spPr bwMode="auto">
            <a:xfrm>
              <a:off x="3679004" y="1425984"/>
              <a:ext cx="5091144"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4" name="Group 13"/>
            <p:cNvGrpSpPr/>
            <p:nvPr/>
          </p:nvGrpSpPr>
          <p:grpSpPr>
            <a:xfrm>
              <a:off x="8906014" y="1440689"/>
              <a:ext cx="2523985" cy="307777"/>
              <a:chOff x="8906014" y="1440689"/>
              <a:chExt cx="2523985" cy="307777"/>
            </a:xfrm>
          </p:grpSpPr>
          <p:sp>
            <p:nvSpPr>
              <p:cNvPr id="17" name="TextBox 16"/>
              <p:cNvSpPr txBox="1"/>
              <p:nvPr/>
            </p:nvSpPr>
            <p:spPr>
              <a:xfrm>
                <a:off x="8906014" y="1440689"/>
                <a:ext cx="2523985" cy="307777"/>
              </a:xfrm>
              <a:prstGeom prst="rect">
                <a:avLst/>
              </a:prstGeom>
              <a:solidFill>
                <a:schemeClr val="accent3"/>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Plan 1          $115-$60 </a:t>
                </a:r>
              </a:p>
            </p:txBody>
          </p:sp>
          <p:pic>
            <p:nvPicPr>
              <p:cNvPr id="56" name="Picture 55"/>
              <p:cNvPicPr>
                <a:picLocks noChangeAspect="1"/>
              </p:cNvPicPr>
              <p:nvPr/>
            </p:nvPicPr>
            <p:blipFill>
              <a:blip r:embed="rId5"/>
              <a:stretch>
                <a:fillRect/>
              </a:stretch>
            </p:blipFill>
            <p:spPr>
              <a:xfrm>
                <a:off x="9993279" y="1498708"/>
                <a:ext cx="290806" cy="188163"/>
              </a:xfrm>
              <a:prstGeom prst="rect">
                <a:avLst/>
              </a:prstGeom>
            </p:spPr>
          </p:pic>
        </p:grpSp>
      </p:grpSp>
      <p:grpSp>
        <p:nvGrpSpPr>
          <p:cNvPr id="63" name="Group 62"/>
          <p:cNvGrpSpPr/>
          <p:nvPr/>
        </p:nvGrpSpPr>
        <p:grpSpPr>
          <a:xfrm>
            <a:off x="522514" y="1888911"/>
            <a:ext cx="10907485" cy="736435"/>
            <a:chOff x="522514" y="1943341"/>
            <a:chExt cx="10907485" cy="736435"/>
          </a:xfrm>
        </p:grpSpPr>
        <p:sp>
          <p:nvSpPr>
            <p:cNvPr id="6" name="TextBox 5"/>
            <p:cNvSpPr txBox="1"/>
            <p:nvPr/>
          </p:nvSpPr>
          <p:spPr>
            <a:xfrm>
              <a:off x="522514" y="2042770"/>
              <a:ext cx="2977363" cy="307777"/>
            </a:xfrm>
            <a:prstGeom prst="rect">
              <a:avLst/>
            </a:prstGeom>
            <a:solidFill>
              <a:schemeClr val="tx1">
                <a:lumMod val="75000"/>
              </a:schemeClr>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Professional                   $65</a:t>
              </a:r>
            </a:p>
          </p:txBody>
        </p:sp>
        <p:sp>
          <p:nvSpPr>
            <p:cNvPr id="9" name="TextBox 8"/>
            <p:cNvSpPr txBox="1"/>
            <p:nvPr/>
          </p:nvSpPr>
          <p:spPr>
            <a:xfrm>
              <a:off x="4856998" y="1943341"/>
              <a:ext cx="2761474" cy="307777"/>
            </a:xfrm>
            <a:prstGeom prst="rect">
              <a:avLst/>
            </a:prstGeom>
            <a:solidFill>
              <a:schemeClr val="accent2"/>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Sales                          $95</a:t>
              </a:r>
            </a:p>
          </p:txBody>
        </p:sp>
        <p:sp>
          <p:nvSpPr>
            <p:cNvPr id="27" name="TextBox 26"/>
            <p:cNvSpPr txBox="1"/>
            <p:nvPr/>
          </p:nvSpPr>
          <p:spPr>
            <a:xfrm>
              <a:off x="4856998" y="2371999"/>
              <a:ext cx="2761474" cy="307777"/>
            </a:xfrm>
            <a:prstGeom prst="rect">
              <a:avLst/>
            </a:prstGeom>
            <a:solidFill>
              <a:schemeClr val="accent2"/>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Customer Service     $95 </a:t>
              </a:r>
            </a:p>
          </p:txBody>
        </p:sp>
        <p:sp>
          <p:nvSpPr>
            <p:cNvPr id="28" name="Right Arrow 27"/>
            <p:cNvSpPr/>
            <p:nvPr/>
          </p:nvSpPr>
          <p:spPr bwMode="auto">
            <a:xfrm>
              <a:off x="3728587" y="2042694"/>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Right Arrow 28"/>
            <p:cNvSpPr/>
            <p:nvPr/>
          </p:nvSpPr>
          <p:spPr bwMode="auto">
            <a:xfrm rot="1279848">
              <a:off x="3723908" y="2218800"/>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1" name="Right Arrow 30"/>
            <p:cNvSpPr/>
            <p:nvPr/>
          </p:nvSpPr>
          <p:spPr bwMode="auto">
            <a:xfrm>
              <a:off x="7754337" y="2168229"/>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5" name="Group 14"/>
            <p:cNvGrpSpPr/>
            <p:nvPr/>
          </p:nvGrpSpPr>
          <p:grpSpPr>
            <a:xfrm>
              <a:off x="8906014" y="2129483"/>
              <a:ext cx="2523985" cy="307777"/>
              <a:chOff x="8906014" y="2129483"/>
              <a:chExt cx="2523985" cy="307777"/>
            </a:xfrm>
          </p:grpSpPr>
          <p:sp>
            <p:nvSpPr>
              <p:cNvPr id="30" name="TextBox 29"/>
              <p:cNvSpPr txBox="1"/>
              <p:nvPr/>
            </p:nvSpPr>
            <p:spPr>
              <a:xfrm>
                <a:off x="8906014" y="2129483"/>
                <a:ext cx="2523985" cy="307777"/>
              </a:xfrm>
              <a:prstGeom prst="rect">
                <a:avLst/>
              </a:prstGeom>
              <a:solidFill>
                <a:schemeClr val="accent3"/>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Plan 1          $115-$60 </a:t>
                </a:r>
              </a:p>
            </p:txBody>
          </p:sp>
          <p:pic>
            <p:nvPicPr>
              <p:cNvPr id="57" name="Picture 56"/>
              <p:cNvPicPr>
                <a:picLocks noChangeAspect="1"/>
              </p:cNvPicPr>
              <p:nvPr/>
            </p:nvPicPr>
            <p:blipFill>
              <a:blip r:embed="rId5"/>
              <a:stretch>
                <a:fillRect/>
              </a:stretch>
            </p:blipFill>
            <p:spPr>
              <a:xfrm>
                <a:off x="9993279" y="2188387"/>
                <a:ext cx="290806" cy="188163"/>
              </a:xfrm>
              <a:prstGeom prst="rect">
                <a:avLst/>
              </a:prstGeom>
            </p:spPr>
          </p:pic>
        </p:grpSp>
      </p:grpSp>
      <p:grpSp>
        <p:nvGrpSpPr>
          <p:cNvPr id="69" name="Group 68"/>
          <p:cNvGrpSpPr/>
          <p:nvPr/>
        </p:nvGrpSpPr>
        <p:grpSpPr>
          <a:xfrm>
            <a:off x="522514" y="2900622"/>
            <a:ext cx="10907485" cy="1360133"/>
            <a:chOff x="522514" y="2900622"/>
            <a:chExt cx="10907485" cy="1360133"/>
          </a:xfrm>
        </p:grpSpPr>
        <p:grpSp>
          <p:nvGrpSpPr>
            <p:cNvPr id="64" name="Group 63"/>
            <p:cNvGrpSpPr/>
            <p:nvPr/>
          </p:nvGrpSpPr>
          <p:grpSpPr>
            <a:xfrm>
              <a:off x="522514" y="2900622"/>
              <a:ext cx="10907485" cy="904230"/>
              <a:chOff x="522514" y="2900622"/>
              <a:chExt cx="10907485" cy="904230"/>
            </a:xfrm>
          </p:grpSpPr>
          <p:sp>
            <p:nvSpPr>
              <p:cNvPr id="7" name="TextBox 6"/>
              <p:cNvSpPr txBox="1"/>
              <p:nvPr/>
            </p:nvSpPr>
            <p:spPr>
              <a:xfrm>
                <a:off x="522514" y="3103087"/>
                <a:ext cx="2977363" cy="307777"/>
              </a:xfrm>
              <a:prstGeom prst="rect">
                <a:avLst/>
              </a:prstGeom>
              <a:solidFill>
                <a:schemeClr val="tx1">
                  <a:lumMod val="75000"/>
                </a:schemeClr>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Basic                               $30</a:t>
                </a:r>
              </a:p>
            </p:txBody>
          </p:sp>
          <p:sp>
            <p:nvSpPr>
              <p:cNvPr id="41" name="TextBox 40"/>
              <p:cNvSpPr txBox="1"/>
              <p:nvPr/>
            </p:nvSpPr>
            <p:spPr>
              <a:xfrm>
                <a:off x="4856998" y="2900622"/>
                <a:ext cx="2761474" cy="307777"/>
              </a:xfrm>
              <a:prstGeom prst="rect">
                <a:avLst/>
              </a:prstGeom>
              <a:solidFill>
                <a:schemeClr val="accent2"/>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Sales                          $95</a:t>
                </a:r>
              </a:p>
            </p:txBody>
          </p:sp>
          <p:sp>
            <p:nvSpPr>
              <p:cNvPr id="42" name="TextBox 41"/>
              <p:cNvSpPr txBox="1"/>
              <p:nvPr/>
            </p:nvSpPr>
            <p:spPr>
              <a:xfrm>
                <a:off x="4856998" y="3329280"/>
                <a:ext cx="2761474" cy="307777"/>
              </a:xfrm>
              <a:prstGeom prst="rect">
                <a:avLst/>
              </a:prstGeom>
              <a:solidFill>
                <a:schemeClr val="accent2"/>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Customer Service     $95</a:t>
                </a:r>
              </a:p>
            </p:txBody>
          </p:sp>
          <p:sp>
            <p:nvSpPr>
              <p:cNvPr id="46" name="Right Arrow 45"/>
              <p:cNvSpPr/>
              <p:nvPr/>
            </p:nvSpPr>
            <p:spPr bwMode="auto">
              <a:xfrm>
                <a:off x="7754338" y="3128170"/>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 name="Group 1"/>
              <p:cNvGrpSpPr/>
              <p:nvPr/>
            </p:nvGrpSpPr>
            <p:grpSpPr>
              <a:xfrm>
                <a:off x="3698127" y="2957071"/>
                <a:ext cx="1028144" cy="544894"/>
                <a:chOff x="3698127" y="3468698"/>
                <a:chExt cx="1028144" cy="544894"/>
              </a:xfrm>
            </p:grpSpPr>
            <p:sp>
              <p:nvSpPr>
                <p:cNvPr id="43" name="Right Arrow 42"/>
                <p:cNvSpPr/>
                <p:nvPr/>
              </p:nvSpPr>
              <p:spPr bwMode="auto">
                <a:xfrm rot="21266335">
                  <a:off x="3698127" y="3468698"/>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Lead </a:t>
                  </a:r>
                  <a:r>
                    <a:rPr kumimoji="0" lang="en-US" sz="11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Mgmt</a:t>
                  </a:r>
                  <a:endParaRPr kumimoji="0" lang="en-US" sz="11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4" name="Right Arrow 43"/>
                <p:cNvSpPr/>
                <p:nvPr/>
              </p:nvSpPr>
              <p:spPr bwMode="auto">
                <a:xfrm rot="851478">
                  <a:off x="3710460" y="3739272"/>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Case </a:t>
                  </a:r>
                  <a:r>
                    <a:rPr kumimoji="0" lang="en-US" sz="11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Mgmt</a:t>
                  </a:r>
                  <a:endParaRPr kumimoji="0" lang="en-US" sz="11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Rectangle 10"/>
                <p:cNvSpPr/>
                <p:nvPr/>
              </p:nvSpPr>
              <p:spPr bwMode="auto">
                <a:xfrm>
                  <a:off x="3698128" y="3684337"/>
                  <a:ext cx="117662" cy="107256"/>
                </a:xfrm>
                <a:prstGeom prst="rect">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3" name="Group 2"/>
              <p:cNvGrpSpPr/>
              <p:nvPr/>
            </p:nvGrpSpPr>
            <p:grpSpPr>
              <a:xfrm>
                <a:off x="3642232" y="3279966"/>
                <a:ext cx="1138207" cy="524886"/>
                <a:chOff x="3642232" y="3791593"/>
                <a:chExt cx="1138207" cy="524886"/>
              </a:xfrm>
            </p:grpSpPr>
            <p:sp>
              <p:nvSpPr>
                <p:cNvPr id="47" name="Right Arrow 46"/>
                <p:cNvSpPr/>
                <p:nvPr/>
              </p:nvSpPr>
              <p:spPr bwMode="auto">
                <a:xfrm rot="1958748">
                  <a:off x="3642232" y="4042159"/>
                  <a:ext cx="1138207"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1" name="Rectangle 50"/>
                <p:cNvSpPr/>
                <p:nvPr/>
              </p:nvSpPr>
              <p:spPr bwMode="auto">
                <a:xfrm>
                  <a:off x="3698128" y="3791593"/>
                  <a:ext cx="117662" cy="148714"/>
                </a:xfrm>
                <a:prstGeom prst="rect">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6" name="Group 15"/>
              <p:cNvGrpSpPr/>
              <p:nvPr/>
            </p:nvGrpSpPr>
            <p:grpSpPr>
              <a:xfrm>
                <a:off x="8906014" y="3086764"/>
                <a:ext cx="2523985" cy="307777"/>
                <a:chOff x="8906014" y="3086764"/>
                <a:chExt cx="2523985" cy="307777"/>
              </a:xfrm>
            </p:grpSpPr>
            <p:sp>
              <p:nvSpPr>
                <p:cNvPr id="45" name="TextBox 44"/>
                <p:cNvSpPr txBox="1"/>
                <p:nvPr/>
              </p:nvSpPr>
              <p:spPr>
                <a:xfrm>
                  <a:off x="8906014" y="3086764"/>
                  <a:ext cx="2523985" cy="307777"/>
                </a:xfrm>
                <a:prstGeom prst="rect">
                  <a:avLst/>
                </a:prstGeom>
                <a:solidFill>
                  <a:schemeClr val="accent3"/>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Plan 1           $115-$60 </a:t>
                  </a:r>
                </a:p>
              </p:txBody>
            </p:sp>
            <p:pic>
              <p:nvPicPr>
                <p:cNvPr id="58" name="Picture 57"/>
                <p:cNvPicPr>
                  <a:picLocks noChangeAspect="1"/>
                </p:cNvPicPr>
                <p:nvPr/>
              </p:nvPicPr>
              <p:blipFill>
                <a:blip r:embed="rId5"/>
                <a:stretch>
                  <a:fillRect/>
                </a:stretch>
              </p:blipFill>
              <p:spPr>
                <a:xfrm>
                  <a:off x="9993279" y="3143142"/>
                  <a:ext cx="290806" cy="188163"/>
                </a:xfrm>
                <a:prstGeom prst="rect">
                  <a:avLst/>
                </a:prstGeom>
              </p:spPr>
            </p:pic>
          </p:grpSp>
        </p:grpSp>
        <p:grpSp>
          <p:nvGrpSpPr>
            <p:cNvPr id="32" name="Group 31"/>
            <p:cNvGrpSpPr/>
            <p:nvPr/>
          </p:nvGrpSpPr>
          <p:grpSpPr>
            <a:xfrm>
              <a:off x="4856996" y="3968367"/>
              <a:ext cx="6573001" cy="292388"/>
              <a:chOff x="4856996" y="3968367"/>
              <a:chExt cx="6573001" cy="292388"/>
            </a:xfrm>
          </p:grpSpPr>
          <p:sp>
            <p:nvSpPr>
              <p:cNvPr id="10" name="TextBox 9"/>
              <p:cNvSpPr txBox="1"/>
              <p:nvPr/>
            </p:nvSpPr>
            <p:spPr>
              <a:xfrm>
                <a:off x="4856996" y="3968367"/>
                <a:ext cx="6573001" cy="292388"/>
              </a:xfrm>
              <a:prstGeom prst="rect">
                <a:avLst/>
              </a:prstGeom>
              <a:solidFill>
                <a:schemeClr val="accent1"/>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1900" b="0" i="0" u="none" strike="noStrike" kern="0" cap="none" spc="-70" normalizeH="0" baseline="0" noProof="0" dirty="0">
                    <a:ln>
                      <a:noFill/>
                    </a:ln>
                    <a:solidFill>
                      <a:srgbClr val="FFFFFF"/>
                    </a:solidFill>
                    <a:effectLst/>
                    <a:uLnTx/>
                    <a:uFillTx/>
                    <a:latin typeface="Segoe UI"/>
                    <a:ea typeface="+mn-ea"/>
                    <a:cs typeface="+mn-cs"/>
                  </a:rPr>
                  <a:t>Team Members                                                                       $10-$4</a:t>
                </a:r>
              </a:p>
            </p:txBody>
          </p:sp>
          <p:pic>
            <p:nvPicPr>
              <p:cNvPr id="59" name="Picture 58"/>
              <p:cNvPicPr>
                <a:picLocks noChangeAspect="1"/>
              </p:cNvPicPr>
              <p:nvPr/>
            </p:nvPicPr>
            <p:blipFill>
              <a:blip r:embed="rId5"/>
              <a:stretch>
                <a:fillRect/>
              </a:stretch>
            </p:blipFill>
            <p:spPr>
              <a:xfrm>
                <a:off x="10022603" y="4028687"/>
                <a:ext cx="290806" cy="188163"/>
              </a:xfrm>
              <a:prstGeom prst="rect">
                <a:avLst/>
              </a:prstGeom>
            </p:spPr>
          </p:pic>
        </p:grpSp>
      </p:grpSp>
      <p:grpSp>
        <p:nvGrpSpPr>
          <p:cNvPr id="66" name="Group 65"/>
          <p:cNvGrpSpPr/>
          <p:nvPr/>
        </p:nvGrpSpPr>
        <p:grpSpPr>
          <a:xfrm>
            <a:off x="522514" y="5010002"/>
            <a:ext cx="10907485" cy="339168"/>
            <a:chOff x="522514" y="5010002"/>
            <a:chExt cx="10907485" cy="339168"/>
          </a:xfrm>
        </p:grpSpPr>
        <p:sp>
          <p:nvSpPr>
            <p:cNvPr id="22" name="TextBox 21"/>
            <p:cNvSpPr txBox="1"/>
            <p:nvPr/>
          </p:nvSpPr>
          <p:spPr>
            <a:xfrm>
              <a:off x="522514" y="5041393"/>
              <a:ext cx="2977363" cy="307777"/>
            </a:xfrm>
            <a:prstGeom prst="rect">
              <a:avLst/>
            </a:prstGeom>
            <a:solidFill>
              <a:schemeClr val="tx1">
                <a:lumMod val="75000"/>
              </a:schemeClr>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Field Service Add-on     $65</a:t>
              </a:r>
            </a:p>
          </p:txBody>
        </p:sp>
        <p:sp>
          <p:nvSpPr>
            <p:cNvPr id="24" name="TextBox 23"/>
            <p:cNvSpPr txBox="1"/>
            <p:nvPr/>
          </p:nvSpPr>
          <p:spPr>
            <a:xfrm>
              <a:off x="4856998" y="5036394"/>
              <a:ext cx="2761474" cy="307777"/>
            </a:xfrm>
            <a:prstGeom prst="rect">
              <a:avLst/>
            </a:prstGeom>
            <a:solidFill>
              <a:schemeClr val="accent2"/>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Field Service             $95 </a:t>
              </a:r>
            </a:p>
          </p:txBody>
        </p:sp>
        <p:sp>
          <p:nvSpPr>
            <p:cNvPr id="34" name="Right Arrow 33"/>
            <p:cNvSpPr/>
            <p:nvPr/>
          </p:nvSpPr>
          <p:spPr bwMode="auto">
            <a:xfrm>
              <a:off x="3698128" y="5025532"/>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 name="Right Arrow 36"/>
            <p:cNvSpPr/>
            <p:nvPr/>
          </p:nvSpPr>
          <p:spPr bwMode="auto">
            <a:xfrm>
              <a:off x="7754338" y="5010002"/>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9" name="Group 18"/>
            <p:cNvGrpSpPr/>
            <p:nvPr/>
          </p:nvGrpSpPr>
          <p:grpSpPr>
            <a:xfrm>
              <a:off x="8906014" y="5011260"/>
              <a:ext cx="2523985" cy="307777"/>
              <a:chOff x="8906014" y="5011260"/>
              <a:chExt cx="2523985" cy="307777"/>
            </a:xfrm>
          </p:grpSpPr>
          <p:sp>
            <p:nvSpPr>
              <p:cNvPr id="36" name="TextBox 35"/>
              <p:cNvSpPr txBox="1"/>
              <p:nvPr/>
            </p:nvSpPr>
            <p:spPr>
              <a:xfrm>
                <a:off x="8906014" y="5011260"/>
                <a:ext cx="2523985" cy="307777"/>
              </a:xfrm>
              <a:prstGeom prst="rect">
                <a:avLst/>
              </a:prstGeom>
              <a:solidFill>
                <a:schemeClr val="accent3"/>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Plan 1           $115-$60 </a:t>
                </a:r>
              </a:p>
            </p:txBody>
          </p:sp>
          <p:pic>
            <p:nvPicPr>
              <p:cNvPr id="60" name="Picture 59"/>
              <p:cNvPicPr>
                <a:picLocks noChangeAspect="1"/>
              </p:cNvPicPr>
              <p:nvPr/>
            </p:nvPicPr>
            <p:blipFill>
              <a:blip r:embed="rId5"/>
              <a:stretch>
                <a:fillRect/>
              </a:stretch>
            </p:blipFill>
            <p:spPr>
              <a:xfrm>
                <a:off x="9993279" y="5068610"/>
                <a:ext cx="290806" cy="188163"/>
              </a:xfrm>
              <a:prstGeom prst="rect">
                <a:avLst/>
              </a:prstGeom>
            </p:spPr>
          </p:pic>
        </p:grpSp>
      </p:grpSp>
      <p:grpSp>
        <p:nvGrpSpPr>
          <p:cNvPr id="67" name="Group 66"/>
          <p:cNvGrpSpPr/>
          <p:nvPr/>
        </p:nvGrpSpPr>
        <p:grpSpPr>
          <a:xfrm>
            <a:off x="522514" y="5553302"/>
            <a:ext cx="10907485" cy="331478"/>
            <a:chOff x="522514" y="5553302"/>
            <a:chExt cx="10907485" cy="331478"/>
          </a:xfrm>
        </p:grpSpPr>
        <p:sp>
          <p:nvSpPr>
            <p:cNvPr id="23" name="TextBox 22"/>
            <p:cNvSpPr txBox="1"/>
            <p:nvPr/>
          </p:nvSpPr>
          <p:spPr>
            <a:xfrm>
              <a:off x="522514" y="5577003"/>
              <a:ext cx="2977363" cy="307777"/>
            </a:xfrm>
            <a:prstGeom prst="rect">
              <a:avLst/>
            </a:prstGeom>
            <a:solidFill>
              <a:schemeClr val="tx1">
                <a:lumMod val="75000"/>
              </a:schemeClr>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err="1">
                  <a:ln>
                    <a:noFill/>
                  </a:ln>
                  <a:solidFill>
                    <a:srgbClr val="FFFFFF"/>
                  </a:solidFill>
                  <a:effectLst/>
                  <a:uLnTx/>
                  <a:uFillTx/>
                  <a:latin typeface="Segoe UI"/>
                  <a:ea typeface="+mn-ea"/>
                  <a:cs typeface="+mn-cs"/>
                </a:rPr>
                <a:t>Proj</a:t>
              </a:r>
              <a:r>
                <a:rPr kumimoji="0" lang="en-US" sz="2000" b="0" i="0" u="none" strike="noStrike" kern="0" cap="none" spc="-70" normalizeH="0" baseline="0" noProof="0" dirty="0">
                  <a:ln>
                    <a:noFill/>
                  </a:ln>
                  <a:solidFill>
                    <a:srgbClr val="FFFFFF"/>
                  </a:solidFill>
                  <a:effectLst/>
                  <a:uLnTx/>
                  <a:uFillTx/>
                  <a:latin typeface="Segoe UI"/>
                  <a:ea typeface="+mn-ea"/>
                  <a:cs typeface="+mn-cs"/>
                </a:rPr>
                <a:t> Service Add-on      $65</a:t>
              </a:r>
            </a:p>
          </p:txBody>
        </p:sp>
        <p:sp>
          <p:nvSpPr>
            <p:cNvPr id="25" name="TextBox 24"/>
            <p:cNvSpPr txBox="1"/>
            <p:nvPr/>
          </p:nvSpPr>
          <p:spPr>
            <a:xfrm>
              <a:off x="4856998" y="5577002"/>
              <a:ext cx="2761474" cy="307777"/>
            </a:xfrm>
            <a:prstGeom prst="rect">
              <a:avLst/>
            </a:prstGeom>
            <a:solidFill>
              <a:schemeClr val="accent2"/>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Project Service Au.   $95 </a:t>
              </a:r>
            </a:p>
          </p:txBody>
        </p:sp>
        <p:sp>
          <p:nvSpPr>
            <p:cNvPr id="35" name="Right Arrow 34"/>
            <p:cNvSpPr/>
            <p:nvPr/>
          </p:nvSpPr>
          <p:spPr bwMode="auto">
            <a:xfrm>
              <a:off x="3698128" y="5553302"/>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9" name="Right Arrow 38"/>
            <p:cNvSpPr/>
            <p:nvPr/>
          </p:nvSpPr>
          <p:spPr bwMode="auto">
            <a:xfrm>
              <a:off x="7754338" y="5562906"/>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1" name="Group 20"/>
            <p:cNvGrpSpPr/>
            <p:nvPr/>
          </p:nvGrpSpPr>
          <p:grpSpPr>
            <a:xfrm>
              <a:off x="8906014" y="5564164"/>
              <a:ext cx="2523985" cy="307777"/>
              <a:chOff x="8906014" y="5564164"/>
              <a:chExt cx="2523985" cy="307777"/>
            </a:xfrm>
          </p:grpSpPr>
          <p:sp>
            <p:nvSpPr>
              <p:cNvPr id="38" name="TextBox 37"/>
              <p:cNvSpPr txBox="1"/>
              <p:nvPr/>
            </p:nvSpPr>
            <p:spPr>
              <a:xfrm>
                <a:off x="8906014" y="5564164"/>
                <a:ext cx="2523985" cy="307777"/>
              </a:xfrm>
              <a:prstGeom prst="rect">
                <a:avLst/>
              </a:prstGeom>
              <a:solidFill>
                <a:schemeClr val="accent3"/>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Plan 1           $115-$60  </a:t>
                </a:r>
              </a:p>
            </p:txBody>
          </p:sp>
          <p:pic>
            <p:nvPicPr>
              <p:cNvPr id="61" name="Picture 60"/>
              <p:cNvPicPr>
                <a:picLocks noChangeAspect="1"/>
              </p:cNvPicPr>
              <p:nvPr/>
            </p:nvPicPr>
            <p:blipFill>
              <a:blip r:embed="rId5"/>
              <a:stretch>
                <a:fillRect/>
              </a:stretch>
            </p:blipFill>
            <p:spPr>
              <a:xfrm>
                <a:off x="9993279" y="5633248"/>
                <a:ext cx="290806" cy="188163"/>
              </a:xfrm>
              <a:prstGeom prst="rect">
                <a:avLst/>
              </a:prstGeom>
            </p:spPr>
          </p:pic>
        </p:grpSp>
      </p:grpSp>
      <p:grpSp>
        <p:nvGrpSpPr>
          <p:cNvPr id="68" name="Group 67"/>
          <p:cNvGrpSpPr/>
          <p:nvPr/>
        </p:nvGrpSpPr>
        <p:grpSpPr>
          <a:xfrm>
            <a:off x="522512" y="5958723"/>
            <a:ext cx="10907485" cy="307778"/>
            <a:chOff x="522513" y="6112612"/>
            <a:chExt cx="10907485" cy="307778"/>
          </a:xfrm>
        </p:grpSpPr>
        <p:sp>
          <p:nvSpPr>
            <p:cNvPr id="53" name="TextBox 52"/>
            <p:cNvSpPr txBox="1"/>
            <p:nvPr/>
          </p:nvSpPr>
          <p:spPr>
            <a:xfrm>
              <a:off x="522513" y="6112613"/>
              <a:ext cx="2977363" cy="307777"/>
            </a:xfrm>
            <a:prstGeom prst="rect">
              <a:avLst/>
            </a:prstGeom>
            <a:solidFill>
              <a:schemeClr val="tx1">
                <a:lumMod val="75000"/>
              </a:schemeClr>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Social Engagement</a:t>
              </a:r>
              <a:r>
                <a:rPr kumimoji="0" lang="en-US" sz="1600" b="0" i="0" u="none" strike="noStrike" kern="0" cap="none" spc="-70" normalizeH="0" baseline="50000" noProof="0" dirty="0">
                  <a:ln>
                    <a:noFill/>
                  </a:ln>
                  <a:solidFill>
                    <a:srgbClr val="FFFFFF"/>
                  </a:solidFill>
                  <a:effectLst/>
                  <a:uLnTx/>
                  <a:uFillTx/>
                  <a:latin typeface="Segoe UI"/>
                  <a:ea typeface="+mn-ea"/>
                  <a:cs typeface="+mn-cs"/>
                </a:rPr>
                <a:t>+</a:t>
              </a:r>
              <a:r>
                <a:rPr kumimoji="0" lang="en-US" sz="2000" b="0" i="0" u="none" strike="noStrike" kern="0" cap="none" spc="-70" normalizeH="0" baseline="0" noProof="0" dirty="0">
                  <a:ln>
                    <a:noFill/>
                  </a:ln>
                  <a:solidFill>
                    <a:srgbClr val="FFFFFF"/>
                  </a:solidFill>
                  <a:effectLst/>
                  <a:uLnTx/>
                  <a:uFillTx/>
                  <a:latin typeface="Segoe UI"/>
                  <a:ea typeface="+mn-ea"/>
                  <a:cs typeface="+mn-cs"/>
                </a:rPr>
                <a:t>     $125</a:t>
              </a:r>
            </a:p>
          </p:txBody>
        </p:sp>
        <p:sp>
          <p:nvSpPr>
            <p:cNvPr id="54" name="Right Arrow 53"/>
            <p:cNvSpPr/>
            <p:nvPr/>
          </p:nvSpPr>
          <p:spPr bwMode="auto">
            <a:xfrm>
              <a:off x="3698128" y="6146070"/>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6" name="Group 25"/>
            <p:cNvGrpSpPr/>
            <p:nvPr/>
          </p:nvGrpSpPr>
          <p:grpSpPr>
            <a:xfrm>
              <a:off x="4856997" y="6112612"/>
              <a:ext cx="6573001" cy="307777"/>
              <a:chOff x="4856997" y="6112612"/>
              <a:chExt cx="6573001" cy="307777"/>
            </a:xfrm>
          </p:grpSpPr>
          <p:sp>
            <p:nvSpPr>
              <p:cNvPr id="55" name="TextBox 54"/>
              <p:cNvSpPr txBox="1"/>
              <p:nvPr/>
            </p:nvSpPr>
            <p:spPr>
              <a:xfrm>
                <a:off x="4856997" y="6112612"/>
                <a:ext cx="6573001" cy="307777"/>
              </a:xfrm>
              <a:prstGeom prst="rect">
                <a:avLst/>
              </a:prstGeom>
              <a:solidFill>
                <a:schemeClr val="bg1"/>
              </a:solidFill>
              <a:ln>
                <a:solidFill>
                  <a:schemeClr val="tx1"/>
                </a:solidFill>
                <a:prstDash val="dashDot"/>
              </a:ln>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lumMod val="50000"/>
                      </a:srgbClr>
                    </a:solidFill>
                    <a:effectLst/>
                    <a:uLnTx/>
                    <a:uFillTx/>
                    <a:latin typeface="Segoe UI"/>
                    <a:ea typeface="+mn-ea"/>
                    <a:cs typeface="+mn-cs"/>
                  </a:rPr>
                  <a:t>Included in above Apps &amp; Plan 1                                 $115-$60        </a:t>
                </a:r>
              </a:p>
            </p:txBody>
          </p:sp>
          <p:pic>
            <p:nvPicPr>
              <p:cNvPr id="62" name="Picture 61"/>
              <p:cNvPicPr>
                <a:picLocks noChangeAspect="1"/>
              </p:cNvPicPr>
              <p:nvPr/>
            </p:nvPicPr>
            <p:blipFill>
              <a:blip r:embed="rId5">
                <a:duotone>
                  <a:prstClr val="black"/>
                  <a:schemeClr val="accent6">
                    <a:tint val="45000"/>
                    <a:satMod val="400000"/>
                  </a:schemeClr>
                </a:duotone>
              </a:blip>
              <a:stretch>
                <a:fillRect/>
              </a:stretch>
            </p:blipFill>
            <p:spPr>
              <a:xfrm>
                <a:off x="9993279" y="6185419"/>
                <a:ext cx="290806" cy="188163"/>
              </a:xfrm>
              <a:prstGeom prst="rect">
                <a:avLst/>
              </a:prstGeom>
            </p:spPr>
          </p:pic>
        </p:grpSp>
      </p:grpSp>
      <p:sp>
        <p:nvSpPr>
          <p:cNvPr id="71" name="TextBox 70"/>
          <p:cNvSpPr txBox="1"/>
          <p:nvPr/>
        </p:nvSpPr>
        <p:spPr>
          <a:xfrm>
            <a:off x="-139424" y="6502904"/>
            <a:ext cx="1872500" cy="4616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Microsoft Confidential</a:t>
            </a:r>
          </a:p>
        </p:txBody>
      </p:sp>
      <p:sp>
        <p:nvSpPr>
          <p:cNvPr id="70" name="TextBox 69"/>
          <p:cNvSpPr txBox="1"/>
          <p:nvPr/>
        </p:nvSpPr>
        <p:spPr>
          <a:xfrm>
            <a:off x="372726" y="6183272"/>
            <a:ext cx="4797480" cy="433965"/>
          </a:xfrm>
          <a:prstGeom prst="rect">
            <a:avLst/>
          </a:prstGeom>
          <a:noFill/>
        </p:spPr>
        <p:txBody>
          <a:bodyPr wrap="square" lIns="182880" tIns="146304" rIns="182880" bIns="146304" rtlCol="0">
            <a:spAutoFit/>
          </a:bodyPr>
          <a:lstStyle/>
          <a:p>
            <a:pPr>
              <a:lnSpc>
                <a:spcPct val="90000"/>
              </a:lnSpc>
              <a:spcAft>
                <a:spcPts val="600"/>
              </a:spcAft>
            </a:pPr>
            <a:r>
              <a:rPr lang="en-US" sz="1000" baseline="30000" dirty="0">
                <a:gradFill>
                  <a:gsLst>
                    <a:gs pos="2917">
                      <a:schemeClr val="tx1"/>
                    </a:gs>
                    <a:gs pos="30000">
                      <a:schemeClr val="tx1"/>
                    </a:gs>
                  </a:gsLst>
                  <a:lin ang="5400000" scaled="0"/>
                </a:gradFill>
              </a:rPr>
              <a:t>+</a:t>
            </a:r>
            <a:r>
              <a:rPr lang="en-US" sz="1000" dirty="0">
                <a:gradFill>
                  <a:gsLst>
                    <a:gs pos="2917">
                      <a:schemeClr val="tx1"/>
                    </a:gs>
                    <a:gs pos="30000">
                      <a:schemeClr val="tx1"/>
                    </a:gs>
                  </a:gsLst>
                  <a:lin ang="5400000" scaled="0"/>
                </a:gradFill>
              </a:rPr>
              <a:t>See Marketing, Parature, &amp; Social Engagement section for more information</a:t>
            </a:r>
          </a:p>
        </p:txBody>
      </p:sp>
    </p:spTree>
    <p:custDataLst>
      <p:custData r:id="rId1"/>
      <p:tags r:id="rId2"/>
    </p:custDataLst>
    <p:extLst>
      <p:ext uri="{BB962C8B-B14F-4D97-AF65-F5344CB8AC3E}">
        <p14:creationId xmlns:p14="http://schemas.microsoft.com/office/powerpoint/2010/main" val="513884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 calcmode="lin" valueType="num">
                                      <p:cBhvr additive="base">
                                        <p:cTn id="21" dur="500" fill="hold"/>
                                        <p:tgtEl>
                                          <p:spTgt spid="63"/>
                                        </p:tgtEl>
                                        <p:attrNameLst>
                                          <p:attrName>ppt_x</p:attrName>
                                        </p:attrNameLst>
                                      </p:cBhvr>
                                      <p:tavLst>
                                        <p:tav tm="0">
                                          <p:val>
                                            <p:strVal val="#ppt_x"/>
                                          </p:val>
                                        </p:tav>
                                        <p:tav tm="100000">
                                          <p:val>
                                            <p:strVal val="#ppt_x"/>
                                          </p:val>
                                        </p:tav>
                                      </p:tavLst>
                                    </p:anim>
                                    <p:anim calcmode="lin" valueType="num">
                                      <p:cBhvr additive="base">
                                        <p:cTn id="22"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 calcmode="lin" valueType="num">
                                      <p:cBhvr additive="base">
                                        <p:cTn id="27" dur="500" fill="hold"/>
                                        <p:tgtEl>
                                          <p:spTgt spid="69"/>
                                        </p:tgtEl>
                                        <p:attrNameLst>
                                          <p:attrName>ppt_x</p:attrName>
                                        </p:attrNameLst>
                                      </p:cBhvr>
                                      <p:tavLst>
                                        <p:tav tm="0">
                                          <p:val>
                                            <p:strVal val="#ppt_x"/>
                                          </p:val>
                                        </p:tav>
                                        <p:tav tm="100000">
                                          <p:val>
                                            <p:strVal val="#ppt_x"/>
                                          </p:val>
                                        </p:tav>
                                      </p:tavLst>
                                    </p:anim>
                                    <p:anim calcmode="lin" valueType="num">
                                      <p:cBhvr additive="base">
                                        <p:cTn id="28"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5"/>
                                        </p:tgtEl>
                                        <p:attrNameLst>
                                          <p:attrName>style.visibility</p:attrName>
                                        </p:attrNameLst>
                                      </p:cBhvr>
                                      <p:to>
                                        <p:strVal val="visible"/>
                                      </p:to>
                                    </p:set>
                                    <p:anim calcmode="lin" valueType="num">
                                      <p:cBhvr additive="base">
                                        <p:cTn id="33" dur="500" fill="hold"/>
                                        <p:tgtEl>
                                          <p:spTgt spid="65"/>
                                        </p:tgtEl>
                                        <p:attrNameLst>
                                          <p:attrName>ppt_x</p:attrName>
                                        </p:attrNameLst>
                                      </p:cBhvr>
                                      <p:tavLst>
                                        <p:tav tm="0">
                                          <p:val>
                                            <p:strVal val="#ppt_x"/>
                                          </p:val>
                                        </p:tav>
                                        <p:tav tm="100000">
                                          <p:val>
                                            <p:strVal val="#ppt_x"/>
                                          </p:val>
                                        </p:tav>
                                      </p:tavLst>
                                    </p:anim>
                                    <p:anim calcmode="lin" valueType="num">
                                      <p:cBhvr additive="base">
                                        <p:cTn id="34"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6"/>
                                        </p:tgtEl>
                                        <p:attrNameLst>
                                          <p:attrName>style.visibility</p:attrName>
                                        </p:attrNameLst>
                                      </p:cBhvr>
                                      <p:to>
                                        <p:strVal val="visible"/>
                                      </p:to>
                                    </p:set>
                                    <p:anim calcmode="lin" valueType="num">
                                      <p:cBhvr additive="base">
                                        <p:cTn id="39" dur="500" fill="hold"/>
                                        <p:tgtEl>
                                          <p:spTgt spid="66"/>
                                        </p:tgtEl>
                                        <p:attrNameLst>
                                          <p:attrName>ppt_x</p:attrName>
                                        </p:attrNameLst>
                                      </p:cBhvr>
                                      <p:tavLst>
                                        <p:tav tm="0">
                                          <p:val>
                                            <p:strVal val="#ppt_x"/>
                                          </p:val>
                                        </p:tav>
                                        <p:tav tm="100000">
                                          <p:val>
                                            <p:strVal val="#ppt_x"/>
                                          </p:val>
                                        </p:tav>
                                      </p:tavLst>
                                    </p:anim>
                                    <p:anim calcmode="lin" valueType="num">
                                      <p:cBhvr additive="base">
                                        <p:cTn id="40"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67"/>
                                        </p:tgtEl>
                                        <p:attrNameLst>
                                          <p:attrName>style.visibility</p:attrName>
                                        </p:attrNameLst>
                                      </p:cBhvr>
                                      <p:to>
                                        <p:strVal val="visible"/>
                                      </p:to>
                                    </p:set>
                                    <p:anim calcmode="lin" valueType="num">
                                      <p:cBhvr additive="base">
                                        <p:cTn id="45" dur="500" fill="hold"/>
                                        <p:tgtEl>
                                          <p:spTgt spid="67"/>
                                        </p:tgtEl>
                                        <p:attrNameLst>
                                          <p:attrName>ppt_x</p:attrName>
                                        </p:attrNameLst>
                                      </p:cBhvr>
                                      <p:tavLst>
                                        <p:tav tm="0">
                                          <p:val>
                                            <p:strVal val="#ppt_x"/>
                                          </p:val>
                                        </p:tav>
                                        <p:tav tm="100000">
                                          <p:val>
                                            <p:strVal val="#ppt_x"/>
                                          </p:val>
                                        </p:tav>
                                      </p:tavLst>
                                    </p:anim>
                                    <p:anim calcmode="lin" valueType="num">
                                      <p:cBhvr additive="base">
                                        <p:cTn id="4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68"/>
                                        </p:tgtEl>
                                        <p:attrNameLst>
                                          <p:attrName>style.visibility</p:attrName>
                                        </p:attrNameLst>
                                      </p:cBhvr>
                                      <p:to>
                                        <p:strVal val="visible"/>
                                      </p:to>
                                    </p:set>
                                    <p:anim calcmode="lin" valueType="num">
                                      <p:cBhvr additive="base">
                                        <p:cTn id="51" dur="500" fill="hold"/>
                                        <p:tgtEl>
                                          <p:spTgt spid="68"/>
                                        </p:tgtEl>
                                        <p:attrNameLst>
                                          <p:attrName>ppt_x</p:attrName>
                                        </p:attrNameLst>
                                      </p:cBhvr>
                                      <p:tavLst>
                                        <p:tav tm="0">
                                          <p:val>
                                            <p:strVal val="#ppt_x"/>
                                          </p:val>
                                        </p:tav>
                                        <p:tav tm="100000">
                                          <p:val>
                                            <p:strVal val="#ppt_x"/>
                                          </p:val>
                                        </p:tav>
                                      </p:tavLst>
                                    </p:anim>
                                    <p:anim calcmode="lin" valueType="num">
                                      <p:cBhvr additive="base">
                                        <p:cTn id="52"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a:t>Discuss what licenses your users require?</a:t>
            </a:r>
          </a:p>
        </p:txBody>
      </p:sp>
      <p:graphicFrame>
        <p:nvGraphicFramePr>
          <p:cNvPr id="5" name="Table 4"/>
          <p:cNvGraphicFramePr>
            <a:graphicFrameLocks noGrp="1"/>
          </p:cNvGraphicFramePr>
          <p:nvPr>
            <p:extLst>
              <p:ext uri="{D42A27DB-BD31-4B8C-83A1-F6EECF244321}">
                <p14:modId xmlns:p14="http://schemas.microsoft.com/office/powerpoint/2010/main" val="3223257108"/>
              </p:ext>
            </p:extLst>
          </p:nvPr>
        </p:nvGraphicFramePr>
        <p:xfrm>
          <a:off x="1683326" y="3505327"/>
          <a:ext cx="8140701" cy="2528062"/>
        </p:xfrm>
        <a:graphic>
          <a:graphicData uri="http://schemas.openxmlformats.org/drawingml/2006/table">
            <a:tbl>
              <a:tblPr firstRow="1" bandRow="1">
                <a:tableStyleId>{5C22544A-7EE6-4342-B048-85BDC9FD1C3A}</a:tableStyleId>
              </a:tblPr>
              <a:tblGrid>
                <a:gridCol w="1868217">
                  <a:extLst>
                    <a:ext uri="{9D8B030D-6E8A-4147-A177-3AD203B41FA5}">
                      <a16:colId xmlns:a16="http://schemas.microsoft.com/office/drawing/2014/main" val="3324387585"/>
                    </a:ext>
                  </a:extLst>
                </a:gridCol>
                <a:gridCol w="3558917">
                  <a:extLst>
                    <a:ext uri="{9D8B030D-6E8A-4147-A177-3AD203B41FA5}">
                      <a16:colId xmlns:a16="http://schemas.microsoft.com/office/drawing/2014/main" val="2033578959"/>
                    </a:ext>
                  </a:extLst>
                </a:gridCol>
                <a:gridCol w="2713567">
                  <a:extLst>
                    <a:ext uri="{9D8B030D-6E8A-4147-A177-3AD203B41FA5}">
                      <a16:colId xmlns:a16="http://schemas.microsoft.com/office/drawing/2014/main" val="3030141567"/>
                    </a:ext>
                  </a:extLst>
                </a:gridCol>
              </a:tblGrid>
              <a:tr h="629412">
                <a:tc>
                  <a:txBody>
                    <a:bodyPr/>
                    <a:lstStyle/>
                    <a:p>
                      <a:r>
                        <a:rPr lang="en-US" dirty="0"/>
                        <a:t>Current License</a:t>
                      </a:r>
                    </a:p>
                  </a:txBody>
                  <a:tcPr/>
                </a:tc>
                <a:tc>
                  <a:txBody>
                    <a:bodyPr/>
                    <a:lstStyle/>
                    <a:p>
                      <a:r>
                        <a:rPr lang="en-US" dirty="0"/>
                        <a:t>Use Case</a:t>
                      </a:r>
                    </a:p>
                  </a:txBody>
                  <a:tcPr/>
                </a:tc>
                <a:tc>
                  <a:txBody>
                    <a:bodyPr/>
                    <a:lstStyle/>
                    <a:p>
                      <a:r>
                        <a:rPr lang="en-US" dirty="0"/>
                        <a:t>New Dynamics 365 License needed</a:t>
                      </a:r>
                    </a:p>
                  </a:txBody>
                  <a:tcPr/>
                </a:tc>
                <a:extLst>
                  <a:ext uri="{0D108BD9-81ED-4DB2-BD59-A6C34878D82A}">
                    <a16:rowId xmlns:a16="http://schemas.microsoft.com/office/drawing/2014/main" val="3086879945"/>
                  </a:ext>
                </a:extLst>
              </a:tr>
              <a:tr h="898398">
                <a:tc>
                  <a:txBody>
                    <a:bodyPr/>
                    <a:lstStyle/>
                    <a:p>
                      <a:r>
                        <a:rPr lang="en-US" dirty="0"/>
                        <a:t>Basic</a:t>
                      </a:r>
                      <a:r>
                        <a:rPr lang="en-US" baseline="0" dirty="0"/>
                        <a:t> </a:t>
                      </a:r>
                      <a:endParaRPr lang="en-US" dirty="0"/>
                    </a:p>
                  </a:txBody>
                  <a:tcPr/>
                </a:tc>
                <a:tc>
                  <a:txBody>
                    <a:bodyPr/>
                    <a:lstStyle/>
                    <a:p>
                      <a:r>
                        <a:rPr lang="en-US" dirty="0"/>
                        <a:t>Use with Field Service or Project Service add-on</a:t>
                      </a:r>
                    </a:p>
                  </a:txBody>
                  <a:tcPr/>
                </a:tc>
                <a:tc>
                  <a:txBody>
                    <a:bodyPr/>
                    <a:lstStyle/>
                    <a:p>
                      <a:r>
                        <a:rPr lang="en-US" dirty="0"/>
                        <a:t>Dynamics 365 Plan 1 (if more than 1 App</a:t>
                      </a:r>
                      <a:r>
                        <a:rPr lang="en-US" baseline="0" dirty="0"/>
                        <a:t> required) </a:t>
                      </a:r>
                      <a:endParaRPr lang="en-US" dirty="0"/>
                    </a:p>
                  </a:txBody>
                  <a:tcPr/>
                </a:tc>
                <a:extLst>
                  <a:ext uri="{0D108BD9-81ED-4DB2-BD59-A6C34878D82A}">
                    <a16:rowId xmlns:a16="http://schemas.microsoft.com/office/drawing/2014/main" val="769270857"/>
                  </a:ext>
                </a:extLst>
              </a:tr>
              <a:tr h="629412">
                <a:tc>
                  <a:txBody>
                    <a:bodyPr/>
                    <a:lstStyle/>
                    <a:p>
                      <a:r>
                        <a:rPr lang="en-US" dirty="0"/>
                        <a:t>Basic</a:t>
                      </a:r>
                    </a:p>
                  </a:txBody>
                  <a:tcPr/>
                </a:tc>
                <a:tc>
                  <a:txBody>
                    <a:bodyPr/>
                    <a:lstStyle/>
                    <a:p>
                      <a:r>
                        <a:rPr lang="en-US" dirty="0"/>
                        <a:t>No write access required to Cases</a:t>
                      </a:r>
                      <a:r>
                        <a:rPr lang="en-US" baseline="0" dirty="0"/>
                        <a:t> or Leads</a:t>
                      </a:r>
                      <a:endParaRPr lang="en-US" dirty="0"/>
                    </a:p>
                  </a:txBody>
                  <a:tcPr/>
                </a:tc>
                <a:tc>
                  <a:txBody>
                    <a:bodyPr/>
                    <a:lstStyle/>
                    <a:p>
                      <a:r>
                        <a:rPr lang="en-US" dirty="0"/>
                        <a:t>Team Member</a:t>
                      </a:r>
                    </a:p>
                  </a:txBody>
                  <a:tcPr/>
                </a:tc>
                <a:extLst>
                  <a:ext uri="{0D108BD9-81ED-4DB2-BD59-A6C34878D82A}">
                    <a16:rowId xmlns:a16="http://schemas.microsoft.com/office/drawing/2014/main" val="3803567528"/>
                  </a:ext>
                </a:extLst>
              </a:tr>
              <a:tr h="370840">
                <a:tc>
                  <a:txBody>
                    <a:bodyPr/>
                    <a:lstStyle/>
                    <a:p>
                      <a:r>
                        <a:rPr lang="en-US" dirty="0"/>
                        <a:t>Essential</a:t>
                      </a:r>
                    </a:p>
                  </a:txBody>
                  <a:tcPr/>
                </a:tc>
                <a:tc>
                  <a:txBody>
                    <a:bodyPr/>
                    <a:lstStyle/>
                    <a:p>
                      <a:r>
                        <a:rPr lang="en-US" dirty="0"/>
                        <a:t>All use cases</a:t>
                      </a:r>
                    </a:p>
                  </a:txBody>
                  <a:tcPr/>
                </a:tc>
                <a:tc>
                  <a:txBody>
                    <a:bodyPr/>
                    <a:lstStyle/>
                    <a:p>
                      <a:r>
                        <a:rPr lang="en-US" dirty="0"/>
                        <a:t>Team Member</a:t>
                      </a:r>
                    </a:p>
                  </a:txBody>
                  <a:tcPr/>
                </a:tc>
                <a:extLst>
                  <a:ext uri="{0D108BD9-81ED-4DB2-BD59-A6C34878D82A}">
                    <a16:rowId xmlns:a16="http://schemas.microsoft.com/office/drawing/2014/main" val="1025619117"/>
                  </a:ext>
                </a:extLst>
              </a:tr>
            </a:tbl>
          </a:graphicData>
        </a:graphic>
      </p:graphicFrame>
      <p:sp>
        <p:nvSpPr>
          <p:cNvPr id="6" name="TextBox 5"/>
          <p:cNvSpPr txBox="1"/>
          <p:nvPr/>
        </p:nvSpPr>
        <p:spPr>
          <a:xfrm>
            <a:off x="729762" y="1371600"/>
            <a:ext cx="10849707" cy="1757404"/>
          </a:xfrm>
          <a:prstGeom prst="rect">
            <a:avLst/>
          </a:prstGeom>
          <a:noFill/>
        </p:spPr>
        <p:txBody>
          <a:bodyPr wrap="square" lIns="182880" tIns="146304" rIns="182880" bIns="146304" rtlCol="0">
            <a:spAutoFit/>
          </a:bodyPr>
          <a:lstStyle/>
          <a:p>
            <a:pPr marL="342900" marR="0" lvl="0" indent="-342900" defTabSz="914400" eaLnBrk="1" fontAlgn="auto" latinLnBrk="0" hangingPunct="1">
              <a:lnSpc>
                <a:spcPct val="90000"/>
              </a:lnSpc>
              <a:spcBef>
                <a:spcPts val="0"/>
              </a:spcBef>
              <a:spcAft>
                <a:spcPts val="600"/>
              </a:spcAft>
              <a:buClrTx/>
              <a:buSzTx/>
              <a:buFont typeface="Wingdings" panose="05000000000000000000" pitchFamily="2" charset="2"/>
              <a:buChar char="§"/>
              <a:tabLst/>
              <a:defRPr/>
            </a:pPr>
            <a:r>
              <a:rPr kumimoji="0" lang="en-US" sz="2000" b="0" i="0" u="none" strike="noStrike" kern="0" cap="none" spc="0" normalizeH="0" baseline="0" noProof="0" dirty="0">
                <a:ln>
                  <a:noFill/>
                </a:ln>
                <a:gradFill>
                  <a:gsLst>
                    <a:gs pos="2917">
                      <a:schemeClr val="tx1"/>
                    </a:gs>
                    <a:gs pos="30000">
                      <a:schemeClr val="tx1"/>
                    </a:gs>
                  </a:gsLst>
                  <a:lin ang="5400000" scaled="0"/>
                </a:gradFill>
                <a:effectLst/>
                <a:uLnTx/>
                <a:uFillTx/>
              </a:rPr>
              <a:t>Discuss what user type your customer needs, based on the mapping.  Use the questions below to help assess the needs</a:t>
            </a:r>
          </a:p>
          <a:p>
            <a:pPr marL="342900" lvl="0" indent="-342900">
              <a:lnSpc>
                <a:spcPct val="90000"/>
              </a:lnSpc>
              <a:spcAft>
                <a:spcPts val="600"/>
              </a:spcAft>
              <a:buFont typeface="Wingdings" panose="05000000000000000000" pitchFamily="2" charset="2"/>
              <a:buChar char="§"/>
              <a:defRPr/>
            </a:pPr>
            <a:r>
              <a:rPr kumimoji="0" lang="en-US" sz="2000" b="0" i="0" u="none" strike="noStrike" kern="0" cap="none" spc="0" normalizeH="0" baseline="0" noProof="0" dirty="0">
                <a:ln>
                  <a:noFill/>
                </a:ln>
                <a:gradFill>
                  <a:gsLst>
                    <a:gs pos="2917">
                      <a:schemeClr val="tx1"/>
                    </a:gs>
                    <a:gs pos="30000">
                      <a:schemeClr val="tx1"/>
                    </a:gs>
                  </a:gsLst>
                  <a:lin ang="5400000" scaled="0"/>
                </a:gradFill>
                <a:effectLst/>
                <a:uLnTx/>
                <a:uFillTx/>
              </a:rPr>
              <a:t>Use the transition calculator to assist in the assessment (</a:t>
            </a:r>
            <a:r>
              <a:rPr lang="en-US" sz="2000" u="sng" dirty="0">
                <a:hlinkClick r:id="rId2"/>
              </a:rPr>
              <a:t>https://mbs.microsoft.com/Files/partner/All_Products/PriceOrder/Licensing_Policies/LicenseTransitionCalculator.xlsx</a:t>
            </a:r>
            <a:r>
              <a:rPr lang="en-US" sz="2000" u="sng" dirty="0"/>
              <a:t>  </a:t>
            </a:r>
            <a:endParaRPr kumimoji="0" lang="en-US" sz="2000" b="0" i="0" u="none" strike="noStrike" kern="0" cap="none" spc="0" normalizeH="0" baseline="0" noProof="0" dirty="0">
              <a:ln>
                <a:noFill/>
              </a:ln>
              <a:gradFill>
                <a:gsLst>
                  <a:gs pos="2917">
                    <a:schemeClr val="tx1"/>
                  </a:gs>
                  <a:gs pos="30000">
                    <a:schemeClr val="tx1"/>
                  </a:gs>
                </a:gsLst>
                <a:lin ang="5400000" scaled="0"/>
              </a:gradFill>
              <a:effectLst/>
              <a:uLnTx/>
              <a:uFillTx/>
            </a:endParaRPr>
          </a:p>
        </p:txBody>
      </p:sp>
    </p:spTree>
    <p:extLst>
      <p:ext uri="{BB962C8B-B14F-4D97-AF65-F5344CB8AC3E}">
        <p14:creationId xmlns:p14="http://schemas.microsoft.com/office/powerpoint/2010/main" val="325023494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97" y="39560"/>
            <a:ext cx="12672414" cy="1107070"/>
          </a:xfrm>
        </p:spPr>
        <p:txBody>
          <a:bodyPr>
            <a:normAutofit/>
          </a:bodyPr>
          <a:lstStyle/>
          <a:p>
            <a:pPr defTabSz="914367"/>
            <a:r>
              <a:rPr lang="en-US" sz="3600" spc="-100" dirty="0">
                <a:ln w="3175">
                  <a:noFill/>
                </a:ln>
                <a:gradFill>
                  <a:gsLst>
                    <a:gs pos="1250">
                      <a:schemeClr val="tx1"/>
                    </a:gs>
                    <a:gs pos="100000">
                      <a:schemeClr val="tx1"/>
                    </a:gs>
                  </a:gsLst>
                  <a:lin ang="5400000" scaled="0"/>
                </a:gradFill>
              </a:rPr>
              <a:t>Existing CRMOL Customer </a:t>
            </a:r>
            <a:r>
              <a:rPr lang="en-US" sz="3600" dirty="0"/>
              <a:t>Transition Pricing</a:t>
            </a:r>
            <a:endParaRPr lang="en-US" sz="3600" i="1" spc="-100" dirty="0">
              <a:ln w="3175">
                <a:noFill/>
              </a:ln>
              <a:gradFill>
                <a:gsLst>
                  <a:gs pos="1250">
                    <a:schemeClr val="tx1"/>
                  </a:gs>
                  <a:gs pos="100000">
                    <a:schemeClr val="tx1"/>
                  </a:gs>
                </a:gsLst>
                <a:lin ang="5400000" scaled="0"/>
              </a:gradFill>
            </a:endParaRPr>
          </a:p>
        </p:txBody>
      </p:sp>
      <p:sp>
        <p:nvSpPr>
          <p:cNvPr id="15" name="Rectangle 14"/>
          <p:cNvSpPr/>
          <p:nvPr/>
        </p:nvSpPr>
        <p:spPr bwMode="auto">
          <a:xfrm>
            <a:off x="120797" y="676225"/>
            <a:ext cx="10406087" cy="65120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a:ln>
                  <a:noFill/>
                </a:ln>
                <a:solidFill>
                  <a:schemeClr val="tx1"/>
                </a:solidFill>
                <a:effectLst/>
                <a:uLnTx/>
                <a:uFillTx/>
                <a:ea typeface="Segoe UI" pitchFamily="34" charset="0"/>
                <a:cs typeface="Segoe UI" pitchFamily="34" charset="0"/>
              </a:rPr>
              <a:t>Existing Customers defined as those with a subscription as of 10/31/2016</a:t>
            </a:r>
          </a:p>
        </p:txBody>
      </p:sp>
      <p:graphicFrame>
        <p:nvGraphicFramePr>
          <p:cNvPr id="17" name="Table 16"/>
          <p:cNvGraphicFramePr>
            <a:graphicFrameLocks noGrp="1"/>
          </p:cNvGraphicFramePr>
          <p:nvPr>
            <p:extLst/>
          </p:nvPr>
        </p:nvGraphicFramePr>
        <p:xfrm>
          <a:off x="345219" y="1220959"/>
          <a:ext cx="11573879" cy="4988312"/>
        </p:xfrm>
        <a:graphic>
          <a:graphicData uri="http://schemas.openxmlformats.org/drawingml/2006/table">
            <a:tbl>
              <a:tblPr firstRow="1">
                <a:tableStyleId>{5C22544A-7EE6-4342-B048-85BDC9FD1C3A}</a:tableStyleId>
              </a:tblPr>
              <a:tblGrid>
                <a:gridCol w="3408074">
                  <a:extLst>
                    <a:ext uri="{9D8B030D-6E8A-4147-A177-3AD203B41FA5}">
                      <a16:colId xmlns:a16="http://schemas.microsoft.com/office/drawing/2014/main" val="20000"/>
                    </a:ext>
                  </a:extLst>
                </a:gridCol>
                <a:gridCol w="4119692">
                  <a:extLst>
                    <a:ext uri="{9D8B030D-6E8A-4147-A177-3AD203B41FA5}">
                      <a16:colId xmlns:a16="http://schemas.microsoft.com/office/drawing/2014/main" val="785167350"/>
                    </a:ext>
                  </a:extLst>
                </a:gridCol>
                <a:gridCol w="2331720">
                  <a:extLst>
                    <a:ext uri="{9D8B030D-6E8A-4147-A177-3AD203B41FA5}">
                      <a16:colId xmlns:a16="http://schemas.microsoft.com/office/drawing/2014/main" val="20001"/>
                    </a:ext>
                  </a:extLst>
                </a:gridCol>
                <a:gridCol w="1714393">
                  <a:extLst>
                    <a:ext uri="{9D8B030D-6E8A-4147-A177-3AD203B41FA5}">
                      <a16:colId xmlns:a16="http://schemas.microsoft.com/office/drawing/2014/main" val="2433442403"/>
                    </a:ext>
                  </a:extLst>
                </a:gridCol>
              </a:tblGrid>
              <a:tr h="391046">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i="0" u="none" kern="1200">
                          <a:solidFill>
                            <a:schemeClr val="lt1"/>
                          </a:solidFill>
                          <a:latin typeface="+mn-lt"/>
                          <a:ea typeface="+mn-ea"/>
                          <a:cs typeface="+mn-cs"/>
                        </a:rPr>
                        <a:t>Existing User License</a:t>
                      </a:r>
                      <a:endParaRPr lang="en-US" sz="1400" b="1" i="0" u="none" kern="1200" dirty="0">
                        <a:solidFill>
                          <a:schemeClr val="lt1"/>
                        </a:solidFill>
                        <a:latin typeface="+mn-lt"/>
                        <a:ea typeface="+mn-ea"/>
                        <a:cs typeface="+mn-cs"/>
                      </a:endParaRPr>
                    </a:p>
                  </a:txBody>
                  <a:tcPr marL="179285" marR="179285" marT="89642" marB="89642" anchor="ctr">
                    <a:lnL w="12700" cmpd="sng">
                      <a:noFill/>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i="0" u="none" kern="1200">
                          <a:solidFill>
                            <a:schemeClr val="lt1"/>
                          </a:solidFill>
                          <a:latin typeface="+mn-lt"/>
                          <a:ea typeface="+mn-ea"/>
                          <a:cs typeface="+mn-cs"/>
                        </a:rPr>
                        <a:t>New User License</a:t>
                      </a:r>
                      <a:endParaRPr lang="en-US" sz="1400" b="1" i="0" u="none" kern="1200" dirty="0">
                        <a:solidFill>
                          <a:schemeClr val="lt1"/>
                        </a:solidFill>
                        <a:latin typeface="+mn-lt"/>
                        <a:ea typeface="+mn-ea"/>
                        <a:cs typeface="+mn-cs"/>
                      </a:endParaRPr>
                    </a:p>
                  </a:txBody>
                  <a:tcPr marL="179285" marR="179285" marT="89642" marB="89642"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i="0" u="none" kern="1200">
                          <a:solidFill>
                            <a:schemeClr val="lt1"/>
                          </a:solidFill>
                          <a:latin typeface="+mn-lt"/>
                          <a:ea typeface="+mn-ea"/>
                          <a:cs typeface="+mn-cs"/>
                        </a:rPr>
                        <a:t>Transition</a:t>
                      </a:r>
                      <a:r>
                        <a:rPr lang="en-US" sz="1400" b="1" i="0" u="none" kern="1200" baseline="0">
                          <a:solidFill>
                            <a:schemeClr val="lt1"/>
                          </a:solidFill>
                          <a:latin typeface="+mn-lt"/>
                          <a:ea typeface="+mn-ea"/>
                          <a:cs typeface="+mn-cs"/>
                        </a:rPr>
                        <a:t> Price</a:t>
                      </a:r>
                      <a:endParaRPr lang="en-US" sz="1400" b="1" i="0" u="none" kern="1200" dirty="0">
                        <a:solidFill>
                          <a:schemeClr val="lt1"/>
                        </a:solidFill>
                        <a:latin typeface="+mn-lt"/>
                        <a:ea typeface="+mn-ea"/>
                        <a:cs typeface="+mn-cs"/>
                      </a:endParaRPr>
                    </a:p>
                  </a:txBody>
                  <a:tcPr marL="179285" marR="179285" marT="89642" marB="89642"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kern="1200">
                          <a:solidFill>
                            <a:schemeClr val="lt1"/>
                          </a:solidFill>
                          <a:latin typeface="+mn-lt"/>
                          <a:ea typeface="+mn-ea"/>
                          <a:cs typeface="+mn-cs"/>
                        </a:rPr>
                        <a:t>% Discount</a:t>
                      </a:r>
                      <a:endParaRPr lang="en-US" sz="1400" b="1" kern="1200" dirty="0">
                        <a:solidFill>
                          <a:schemeClr val="lt1"/>
                        </a:solidFill>
                        <a:latin typeface="+mn-lt"/>
                        <a:ea typeface="+mn-ea"/>
                        <a:cs typeface="+mn-cs"/>
                      </a:endParaRPr>
                    </a:p>
                  </a:txBody>
                  <a:tcPr marL="179285" marR="179285" marT="89642" marB="89642" anchor="ctr">
                    <a:lnL w="9525" cap="flat" cmpd="sng" algn="ctr">
                      <a:solidFill>
                        <a:srgbClr val="FFFFFF"/>
                      </a:solidFill>
                      <a:prstDash val="solid"/>
                      <a:round/>
                      <a:headEnd type="none" w="med" len="med"/>
                      <a:tailEnd type="none" w="med" len="med"/>
                    </a:lnL>
                    <a:lnR w="12700" cmpd="sng">
                      <a:noFill/>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362876">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kern="1200">
                          <a:solidFill>
                            <a:schemeClr val="dk1"/>
                          </a:solidFill>
                          <a:latin typeface="+mn-lt"/>
                          <a:ea typeface="+mn-ea"/>
                          <a:cs typeface="+mn-cs"/>
                        </a:rPr>
                        <a:t>Pro</a:t>
                      </a:r>
                      <a:r>
                        <a:rPr lang="en-US" sz="1400" b="1" kern="1200" baseline="0">
                          <a:solidFill>
                            <a:schemeClr val="dk1"/>
                          </a:solidFill>
                          <a:latin typeface="+mn-lt"/>
                          <a:ea typeface="+mn-ea"/>
                          <a:cs typeface="+mn-cs"/>
                        </a:rPr>
                        <a:t> USL</a:t>
                      </a:r>
                      <a:endParaRPr lang="en-US" sz="1400" b="1"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kern="1200">
                          <a:solidFill>
                            <a:schemeClr val="dk1"/>
                          </a:solidFill>
                          <a:latin typeface="+mn-lt"/>
                          <a:ea typeface="+mn-ea"/>
                          <a:cs typeface="+mn-cs"/>
                        </a:rPr>
                        <a:t>Dynamics 365 for Enterprise Plan 1</a:t>
                      </a:r>
                      <a:endParaRPr lang="en-US" sz="1400" b="1"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kern="1200">
                          <a:solidFill>
                            <a:schemeClr val="dk1"/>
                          </a:solidFill>
                          <a:latin typeface="+mn-lt"/>
                          <a:ea typeface="+mn-ea"/>
                          <a:cs typeface="+mn-cs"/>
                        </a:rPr>
                        <a:t>$86</a:t>
                      </a:r>
                      <a:endParaRPr lang="en-US" sz="1400" b="1"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kern="1200">
                          <a:solidFill>
                            <a:schemeClr val="dk1"/>
                          </a:solidFill>
                          <a:latin typeface="+mn-lt"/>
                          <a:ea typeface="+mn-ea"/>
                          <a:cs typeface="+mn-cs"/>
                        </a:rPr>
                        <a:t>25%</a:t>
                      </a:r>
                      <a:endParaRPr lang="en-US" sz="1400" b="1"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638485650"/>
                  </a:ext>
                </a:extLst>
              </a:tr>
              <a:tr h="362876">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Pro</a:t>
                      </a:r>
                      <a:r>
                        <a:rPr lang="en-US" sz="1400" kern="1200" baseline="0">
                          <a:solidFill>
                            <a:schemeClr val="dk1"/>
                          </a:solidFill>
                          <a:latin typeface="+mn-lt"/>
                          <a:ea typeface="+mn-ea"/>
                          <a:cs typeface="+mn-cs"/>
                        </a:rPr>
                        <a:t> USL</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Dynamics 365 for Customer Service</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$76</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20%</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362876">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Pro</a:t>
                      </a:r>
                      <a:r>
                        <a:rPr lang="en-US" sz="1400" kern="1200" baseline="0">
                          <a:solidFill>
                            <a:schemeClr val="dk1"/>
                          </a:solidFill>
                          <a:latin typeface="+mn-lt"/>
                          <a:ea typeface="+mn-ea"/>
                          <a:cs typeface="+mn-cs"/>
                        </a:rPr>
                        <a:t> USL</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Dynamics 365 for Sales</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$76</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20%</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054182202"/>
                  </a:ext>
                </a:extLst>
              </a:tr>
              <a:tr h="362876">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i="0" kern="1200">
                          <a:solidFill>
                            <a:schemeClr val="dk1"/>
                          </a:solidFill>
                          <a:latin typeface="+mn-lt"/>
                          <a:ea typeface="+mn-ea"/>
                          <a:cs typeface="+mn-cs"/>
                        </a:rPr>
                        <a:t>Basic + Field Service</a:t>
                      </a:r>
                      <a:r>
                        <a:rPr lang="en-US" sz="1400" i="0" kern="1200" baseline="0">
                          <a:solidFill>
                            <a:schemeClr val="dk1"/>
                          </a:solidFill>
                          <a:latin typeface="+mn-lt"/>
                          <a:ea typeface="+mn-ea"/>
                          <a:cs typeface="+mn-cs"/>
                        </a:rPr>
                        <a:t> Add-on</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Dynamics 365 for Field Service</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$76</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20%</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86737717"/>
                  </a:ext>
                </a:extLst>
              </a:tr>
              <a:tr h="560061">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i="0" kern="1200">
                          <a:solidFill>
                            <a:schemeClr val="dk1"/>
                          </a:solidFill>
                          <a:latin typeface="+mn-lt"/>
                          <a:ea typeface="+mn-ea"/>
                          <a:cs typeface="+mn-cs"/>
                        </a:rPr>
                        <a:t>Basic +</a:t>
                      </a:r>
                      <a:r>
                        <a:rPr lang="en-US" sz="1400" i="0" kern="1200" baseline="0">
                          <a:solidFill>
                            <a:schemeClr val="dk1"/>
                          </a:solidFill>
                          <a:latin typeface="+mn-lt"/>
                          <a:ea typeface="+mn-ea"/>
                          <a:cs typeface="+mn-cs"/>
                        </a:rPr>
                        <a:t> </a:t>
                      </a:r>
                      <a:r>
                        <a:rPr lang="en-US" sz="1400" i="0" kern="1200">
                          <a:solidFill>
                            <a:schemeClr val="dk1"/>
                          </a:solidFill>
                          <a:latin typeface="+mn-lt"/>
                          <a:ea typeface="+mn-ea"/>
                          <a:cs typeface="+mn-cs"/>
                        </a:rPr>
                        <a:t>Project Service</a:t>
                      </a:r>
                      <a:r>
                        <a:rPr lang="en-US" sz="1400" i="0" kern="1200" baseline="0">
                          <a:solidFill>
                            <a:schemeClr val="dk1"/>
                          </a:solidFill>
                          <a:latin typeface="+mn-lt"/>
                          <a:ea typeface="+mn-ea"/>
                          <a:cs typeface="+mn-cs"/>
                        </a:rPr>
                        <a:t> Automation Add-On</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Dynamics 365 for Project Service Automation</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$76</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20%</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63681218"/>
                  </a:ext>
                </a:extLst>
              </a:tr>
              <a:tr h="362876">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i="0" kern="1200">
                          <a:solidFill>
                            <a:schemeClr val="dk1"/>
                          </a:solidFill>
                          <a:latin typeface="+mn-lt"/>
                          <a:ea typeface="+mn-ea"/>
                          <a:cs typeface="+mn-cs"/>
                        </a:rPr>
                        <a:t>Basic</a:t>
                      </a:r>
                      <a:r>
                        <a:rPr lang="en-US" sz="1400" b="1" i="0" kern="1200" baseline="0">
                          <a:solidFill>
                            <a:schemeClr val="dk1"/>
                          </a:solidFill>
                          <a:latin typeface="+mn-lt"/>
                          <a:ea typeface="+mn-ea"/>
                          <a:cs typeface="+mn-cs"/>
                        </a:rPr>
                        <a:t> USL</a:t>
                      </a:r>
                      <a:endParaRPr lang="en-US" sz="1400" b="1"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kern="1200">
                          <a:solidFill>
                            <a:schemeClr val="dk1"/>
                          </a:solidFill>
                          <a:latin typeface="+mn-lt"/>
                          <a:ea typeface="+mn-ea"/>
                          <a:cs typeface="+mn-cs"/>
                        </a:rPr>
                        <a:t>Dynamics 365 for Enterprise Plan 1</a:t>
                      </a:r>
                      <a:endParaRPr lang="en-US" sz="1400" b="1"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i="0" kern="1200">
                          <a:solidFill>
                            <a:schemeClr val="dk1"/>
                          </a:solidFill>
                          <a:latin typeface="+mn-lt"/>
                          <a:ea typeface="+mn-ea"/>
                          <a:cs typeface="+mn-cs"/>
                        </a:rPr>
                        <a:t>$57</a:t>
                      </a:r>
                      <a:endParaRPr lang="en-US" sz="1400" b="1"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i="0" kern="1200">
                          <a:solidFill>
                            <a:schemeClr val="dk1"/>
                          </a:solidFill>
                          <a:latin typeface="+mn-lt"/>
                          <a:ea typeface="+mn-ea"/>
                          <a:cs typeface="+mn-cs"/>
                        </a:rPr>
                        <a:t>50%</a:t>
                      </a:r>
                      <a:endParaRPr lang="en-US" sz="1400" b="1"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735423812"/>
                  </a:ext>
                </a:extLst>
              </a:tr>
              <a:tr h="362876">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a:ea typeface="+mn-ea"/>
                          <a:cs typeface="+mn-cs"/>
                        </a:rPr>
                        <a:t>Basic USL</a:t>
                      </a:r>
                      <a:endParaRPr kumimoji="0" lang="en-US" sz="1400" b="0" i="0" u="none" strike="noStrike" kern="1200" cap="none" spc="0" normalizeH="0" baseline="0" noProof="0" dirty="0">
                        <a:ln>
                          <a:noFill/>
                        </a:ln>
                        <a:solidFill>
                          <a:srgbClr val="505050"/>
                        </a:solidFill>
                        <a:effectLst/>
                        <a:uLnTx/>
                        <a:uFillTx/>
                        <a:latin typeface="Segoe UI"/>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Dynamics 365 for </a:t>
                      </a:r>
                      <a:r>
                        <a:rPr lang="en-US" sz="1400" i="0" kern="1200">
                          <a:solidFill>
                            <a:schemeClr val="dk1"/>
                          </a:solidFill>
                          <a:latin typeface="+mn-lt"/>
                          <a:ea typeface="+mn-ea"/>
                          <a:cs typeface="+mn-cs"/>
                        </a:rPr>
                        <a:t>Sales</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a:solidFill>
                            <a:schemeClr val="dk1"/>
                          </a:solidFill>
                          <a:latin typeface="+mn-lt"/>
                          <a:ea typeface="+mn-ea"/>
                          <a:cs typeface="+mn-cs"/>
                        </a:rPr>
                        <a:t>$50</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a:solidFill>
                            <a:schemeClr val="dk1"/>
                          </a:solidFill>
                          <a:latin typeface="+mn-lt"/>
                          <a:ea typeface="+mn-ea"/>
                          <a:cs typeface="+mn-cs"/>
                        </a:rPr>
                        <a:t>47%</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12631711"/>
                  </a:ext>
                </a:extLst>
              </a:tr>
              <a:tr h="362876">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a:ea typeface="+mn-ea"/>
                          <a:cs typeface="+mn-cs"/>
                        </a:rPr>
                        <a:t>Basic USL</a:t>
                      </a:r>
                      <a:endParaRPr kumimoji="0" lang="en-US" sz="1400" b="0" i="0" u="none" strike="noStrike" kern="1200" cap="none" spc="0" normalizeH="0" baseline="0" noProof="0" dirty="0">
                        <a:ln>
                          <a:noFill/>
                        </a:ln>
                        <a:solidFill>
                          <a:srgbClr val="505050"/>
                        </a:solidFill>
                        <a:effectLst/>
                        <a:uLnTx/>
                        <a:uFillTx/>
                        <a:latin typeface="Segoe UI"/>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Dynamics 365 for </a:t>
                      </a:r>
                      <a:r>
                        <a:rPr lang="en-US" sz="1400" i="0" kern="1200">
                          <a:solidFill>
                            <a:schemeClr val="dk1"/>
                          </a:solidFill>
                          <a:latin typeface="+mn-lt"/>
                          <a:ea typeface="+mn-ea"/>
                          <a:cs typeface="+mn-cs"/>
                        </a:rPr>
                        <a:t>Customer Service</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a:solidFill>
                            <a:schemeClr val="dk1"/>
                          </a:solidFill>
                          <a:latin typeface="+mn-lt"/>
                          <a:ea typeface="+mn-ea"/>
                          <a:cs typeface="+mn-cs"/>
                        </a:rPr>
                        <a:t>$50</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a:solidFill>
                            <a:schemeClr val="dk1"/>
                          </a:solidFill>
                          <a:latin typeface="+mn-lt"/>
                          <a:ea typeface="+mn-ea"/>
                          <a:cs typeface="+mn-cs"/>
                        </a:rPr>
                        <a:t>47%</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00785012"/>
                  </a:ext>
                </a:extLst>
              </a:tr>
              <a:tr h="424256">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5050"/>
                          </a:solidFill>
                          <a:effectLst/>
                          <a:uLnTx/>
                          <a:uFillTx/>
                          <a:latin typeface="+mn-lt"/>
                          <a:ea typeface="+mn-ea"/>
                          <a:cs typeface="+mn-cs"/>
                        </a:rPr>
                        <a:t>Pro  USL - Sales </a:t>
                      </a:r>
                      <a:r>
                        <a:rPr kumimoji="0" lang="en-US" sz="1400" b="1" i="0" u="none" strike="noStrike" kern="1200" cap="none" spc="0" normalizeH="0" baseline="0" noProof="0" dirty="0">
                          <a:ln>
                            <a:noFill/>
                          </a:ln>
                          <a:solidFill>
                            <a:srgbClr val="505050"/>
                          </a:solidFill>
                          <a:effectLst/>
                          <a:uLnTx/>
                          <a:uFillTx/>
                          <a:latin typeface="Segoe UI"/>
                          <a:ea typeface="+mn-ea"/>
                          <a:cs typeface="+mn-cs"/>
                        </a:rPr>
                        <a:t>Productivity</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Dynamics 365 for Enterprise Plan 1</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i="0" kern="1200" dirty="0">
                          <a:solidFill>
                            <a:schemeClr val="dk1"/>
                          </a:solidFill>
                          <a:latin typeface="+mn-lt"/>
                          <a:ea typeface="+mn-ea"/>
                          <a:cs typeface="+mn-cs"/>
                        </a:rPr>
                        <a:t>$66</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i="0" kern="1200" dirty="0">
                          <a:solidFill>
                            <a:schemeClr val="dk1"/>
                          </a:solidFill>
                          <a:latin typeface="+mn-lt"/>
                          <a:ea typeface="+mn-ea"/>
                          <a:cs typeface="+mn-cs"/>
                        </a:rPr>
                        <a:t>42%</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94277748"/>
                  </a:ext>
                </a:extLst>
              </a:tr>
              <a:tr h="424256">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05050"/>
                          </a:solidFill>
                          <a:effectLst/>
                          <a:uLnTx/>
                          <a:uFillTx/>
                          <a:latin typeface="+mn-lt"/>
                          <a:ea typeface="+mn-ea"/>
                          <a:cs typeface="+mn-cs"/>
                        </a:rPr>
                        <a:t>Pro  USL - Sales </a:t>
                      </a:r>
                      <a:r>
                        <a:rPr kumimoji="0" lang="en-US" sz="1400" b="0" i="0" u="none" strike="noStrike" kern="1200" cap="none" spc="0" normalizeH="0" baseline="0" noProof="0" dirty="0">
                          <a:ln>
                            <a:noFill/>
                          </a:ln>
                          <a:solidFill>
                            <a:srgbClr val="505050"/>
                          </a:solidFill>
                          <a:effectLst/>
                          <a:uLnTx/>
                          <a:uFillTx/>
                          <a:latin typeface="Segoe UI"/>
                          <a:ea typeface="+mn-ea"/>
                          <a:cs typeface="+mn-cs"/>
                        </a:rPr>
                        <a:t>Productivity</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Dynamics 365 for Customer Service</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dirty="0">
                          <a:solidFill>
                            <a:schemeClr val="dk1"/>
                          </a:solidFill>
                          <a:latin typeface="+mn-lt"/>
                          <a:ea typeface="+mn-ea"/>
                          <a:cs typeface="+mn-cs"/>
                        </a:rPr>
                        <a:t>$59</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dirty="0">
                          <a:solidFill>
                            <a:schemeClr val="dk1"/>
                          </a:solidFill>
                          <a:latin typeface="+mn-lt"/>
                          <a:ea typeface="+mn-ea"/>
                          <a:cs typeface="+mn-cs"/>
                        </a:rPr>
                        <a:t>37%</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08725245"/>
                  </a:ext>
                </a:extLst>
              </a:tr>
              <a:tr h="265453">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05050"/>
                          </a:solidFill>
                          <a:effectLst/>
                          <a:uLnTx/>
                          <a:uFillTx/>
                          <a:latin typeface="Segoe UI"/>
                          <a:ea typeface="+mn-ea"/>
                          <a:cs typeface="+mn-cs"/>
                        </a:rPr>
                        <a:t>Pro  USL - Sales Productivity</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Dynamics 365 for Sales</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dirty="0">
                          <a:solidFill>
                            <a:schemeClr val="dk1"/>
                          </a:solidFill>
                          <a:latin typeface="+mn-lt"/>
                          <a:ea typeface="+mn-ea"/>
                          <a:cs typeface="+mn-cs"/>
                        </a:rPr>
                        <a:t>$59</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dirty="0">
                          <a:solidFill>
                            <a:schemeClr val="dk1"/>
                          </a:solidFill>
                          <a:latin typeface="+mn-lt"/>
                          <a:ea typeface="+mn-ea"/>
                          <a:cs typeface="+mn-cs"/>
                        </a:rPr>
                        <a:t>37%</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281404961"/>
                  </a:ext>
                </a:extLst>
              </a:tr>
            </a:tbl>
          </a:graphicData>
        </a:graphic>
      </p:graphicFrame>
      <p:sp>
        <p:nvSpPr>
          <p:cNvPr id="8" name="Rectangle 7"/>
          <p:cNvSpPr/>
          <p:nvPr/>
        </p:nvSpPr>
        <p:spPr bwMode="auto">
          <a:xfrm>
            <a:off x="7825563" y="825033"/>
            <a:ext cx="4093533" cy="27856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EA No-Level Price</a:t>
            </a:r>
          </a:p>
        </p:txBody>
      </p:sp>
      <p:sp>
        <p:nvSpPr>
          <p:cNvPr id="9" name="TextBox 8"/>
          <p:cNvSpPr txBox="1"/>
          <p:nvPr/>
        </p:nvSpPr>
        <p:spPr>
          <a:xfrm>
            <a:off x="2799450" y="6389064"/>
            <a:ext cx="6665416" cy="553998"/>
          </a:xfrm>
          <a:prstGeom prst="rect">
            <a:avLst/>
          </a:prstGeom>
          <a:noFill/>
        </p:spPr>
        <p:txBody>
          <a:bodyPr wrap="square" lIns="0" tIns="0" rIns="0" bIns="0" rtlCol="0">
            <a:spAutoFit/>
          </a:bodyPr>
          <a:lstStyle/>
          <a:p>
            <a:pPr algn="ctr" defTabSz="914367">
              <a:defRPr/>
            </a:pPr>
            <a:r>
              <a:rPr lang="en-US" sz="2000" b="1" i="1" kern="0" dirty="0">
                <a:solidFill>
                  <a:sysClr val="windowText" lastClr="000000"/>
                </a:solidFill>
                <a:latin typeface="Calibri" panose="020F0502020204030204"/>
              </a:rPr>
              <a:t>Transition Offers Available in EA, MPSA and CSP</a:t>
            </a:r>
          </a:p>
          <a:p>
            <a:pPr marL="342900" indent="-342900" algn="ctr" defTabSz="914367">
              <a:buFontTx/>
              <a:buAutoNum type="arabicPeriod"/>
              <a:defRPr/>
            </a:pPr>
            <a:endParaRPr lang="en-US" sz="1600" b="1" i="1" kern="0" dirty="0">
              <a:solidFill>
                <a:sysClr val="windowText" lastClr="000000"/>
              </a:solidFill>
              <a:latin typeface="Calibri" panose="020F0502020204030204"/>
            </a:endParaRPr>
          </a:p>
        </p:txBody>
      </p:sp>
      <p:sp>
        <p:nvSpPr>
          <p:cNvPr id="11" name="TextBox 10"/>
          <p:cNvSpPr txBox="1"/>
          <p:nvPr/>
        </p:nvSpPr>
        <p:spPr>
          <a:xfrm>
            <a:off x="-139424" y="6502904"/>
            <a:ext cx="1872500" cy="4616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gradFill>
                  <a:gsLst>
                    <a:gs pos="2917">
                      <a:schemeClr val="tx1"/>
                    </a:gs>
                    <a:gs pos="30000">
                      <a:schemeClr val="tx1"/>
                    </a:gs>
                  </a:gsLst>
                  <a:lin ang="5400000" scaled="0"/>
                </a:gradFill>
                <a:effectLst/>
                <a:uLnTx/>
                <a:uFillTx/>
              </a:rPr>
              <a:t>Microsoft Confidential</a:t>
            </a:r>
          </a:p>
        </p:txBody>
      </p:sp>
    </p:spTree>
    <p:extLst>
      <p:ext uri="{BB962C8B-B14F-4D97-AF65-F5344CB8AC3E}">
        <p14:creationId xmlns:p14="http://schemas.microsoft.com/office/powerpoint/2010/main" val="38055218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44" y="16703"/>
            <a:ext cx="12313285" cy="899665"/>
          </a:xfrm>
        </p:spPr>
        <p:txBody>
          <a:bodyPr/>
          <a:lstStyle/>
          <a:p>
            <a:r>
              <a:rPr lang="en-US" sz="3600" dirty="0"/>
              <a:t>Existing $65 CRMOL Pro Transition Pricing </a:t>
            </a:r>
          </a:p>
        </p:txBody>
      </p:sp>
      <p:sp>
        <p:nvSpPr>
          <p:cNvPr id="6" name="TextBox 5"/>
          <p:cNvSpPr txBox="1"/>
          <p:nvPr/>
        </p:nvSpPr>
        <p:spPr>
          <a:xfrm>
            <a:off x="3380849" y="3119065"/>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12" name="TextBox 11"/>
          <p:cNvSpPr txBox="1"/>
          <p:nvPr/>
        </p:nvSpPr>
        <p:spPr>
          <a:xfrm>
            <a:off x="7805506" y="3138166"/>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$115</a:t>
            </a:r>
          </a:p>
        </p:txBody>
      </p:sp>
      <p:sp>
        <p:nvSpPr>
          <p:cNvPr id="34" name="TextBox 33"/>
          <p:cNvSpPr txBox="1"/>
          <p:nvPr/>
        </p:nvSpPr>
        <p:spPr>
          <a:xfrm>
            <a:off x="-153805" y="3259383"/>
            <a:ext cx="2488716"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0-99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35" name="TextBox 34"/>
          <p:cNvSpPr txBox="1"/>
          <p:nvPr/>
        </p:nvSpPr>
        <p:spPr>
          <a:xfrm>
            <a:off x="8615418" y="2172741"/>
            <a:ext cx="2663982" cy="276999"/>
          </a:xfrm>
          <a:prstGeom prst="rect">
            <a:avLst/>
          </a:prstGeom>
          <a:noFill/>
        </p:spPr>
        <p:txBody>
          <a:bodyPr wrap="square" lIns="0" tIns="0" rIns="0" bIns="0" rtlCol="0">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ENTERPRISE PLAN</a:t>
            </a:r>
          </a:p>
        </p:txBody>
      </p:sp>
      <p:sp>
        <p:nvSpPr>
          <p:cNvPr id="36" name="TextBox 35"/>
          <p:cNvSpPr txBox="1"/>
          <p:nvPr/>
        </p:nvSpPr>
        <p:spPr>
          <a:xfrm>
            <a:off x="3118209" y="2508410"/>
            <a:ext cx="2663982" cy="553998"/>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STANDARD </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PRICING</a:t>
            </a:r>
          </a:p>
        </p:txBody>
      </p:sp>
      <p:sp>
        <p:nvSpPr>
          <p:cNvPr id="37" name="TextBox 36"/>
          <p:cNvSpPr txBox="1"/>
          <p:nvPr/>
        </p:nvSpPr>
        <p:spPr>
          <a:xfrm>
            <a:off x="5175115" y="2553725"/>
            <a:ext cx="2663982" cy="553998"/>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TRANSITION</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OFFER</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42" name="TextBox 41"/>
          <p:cNvSpPr txBox="1"/>
          <p:nvPr/>
        </p:nvSpPr>
        <p:spPr>
          <a:xfrm>
            <a:off x="9910058" y="3126073"/>
            <a:ext cx="2036044"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$86</a:t>
            </a:r>
          </a:p>
        </p:txBody>
      </p:sp>
      <p:sp>
        <p:nvSpPr>
          <p:cNvPr id="44" name="TextBox 43"/>
          <p:cNvSpPr txBox="1"/>
          <p:nvPr/>
        </p:nvSpPr>
        <p:spPr>
          <a:xfrm>
            <a:off x="7458154" y="2534024"/>
            <a:ext cx="2663982" cy="553998"/>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STANDARD </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PRICING</a:t>
            </a:r>
          </a:p>
        </p:txBody>
      </p:sp>
      <p:sp>
        <p:nvSpPr>
          <p:cNvPr id="45" name="TextBox 44"/>
          <p:cNvSpPr txBox="1"/>
          <p:nvPr/>
        </p:nvSpPr>
        <p:spPr>
          <a:xfrm>
            <a:off x="9553414" y="2554964"/>
            <a:ext cx="2663982" cy="553998"/>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TRANSITION</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OFFER</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46" name="TextBox 45"/>
          <p:cNvSpPr txBox="1"/>
          <p:nvPr/>
        </p:nvSpPr>
        <p:spPr>
          <a:xfrm>
            <a:off x="5525876" y="3119065"/>
            <a:ext cx="2025038" cy="553998"/>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$76</a:t>
            </a:r>
          </a:p>
        </p:txBody>
      </p:sp>
      <p:sp>
        <p:nvSpPr>
          <p:cNvPr id="47" name="TextBox 46"/>
          <p:cNvSpPr txBox="1"/>
          <p:nvPr/>
        </p:nvSpPr>
        <p:spPr>
          <a:xfrm>
            <a:off x="4764009" y="2177941"/>
            <a:ext cx="2663982" cy="276999"/>
          </a:xfrm>
          <a:prstGeom prst="rect">
            <a:avLst/>
          </a:prstGeom>
          <a:noFill/>
        </p:spPr>
        <p:txBody>
          <a:bodyPr wrap="square" lIns="0" tIns="0" rIns="0" bIns="0" rtlCol="0">
            <a:sp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APPLICATIONS</a:t>
            </a:r>
          </a:p>
        </p:txBody>
      </p:sp>
      <p:sp>
        <p:nvSpPr>
          <p:cNvPr id="48" name="TextBox 47"/>
          <p:cNvSpPr txBox="1"/>
          <p:nvPr/>
        </p:nvSpPr>
        <p:spPr>
          <a:xfrm>
            <a:off x="-523964" y="3992018"/>
            <a:ext cx="2867001"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100-249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49" name="TextBox 48"/>
          <p:cNvSpPr txBox="1"/>
          <p:nvPr/>
        </p:nvSpPr>
        <p:spPr>
          <a:xfrm>
            <a:off x="-422455" y="4709578"/>
            <a:ext cx="2663982"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250-499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50" name="TextBox 49"/>
          <p:cNvSpPr txBox="1"/>
          <p:nvPr/>
        </p:nvSpPr>
        <p:spPr>
          <a:xfrm>
            <a:off x="-422455" y="5379366"/>
            <a:ext cx="2663982"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500-999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51" name="TextBox 50"/>
          <p:cNvSpPr txBox="1"/>
          <p:nvPr/>
        </p:nvSpPr>
        <p:spPr>
          <a:xfrm>
            <a:off x="-241438" y="6155952"/>
            <a:ext cx="2663982"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1000+</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52" name="TextBox 51"/>
          <p:cNvSpPr txBox="1"/>
          <p:nvPr/>
        </p:nvSpPr>
        <p:spPr>
          <a:xfrm>
            <a:off x="3380849" y="3862133"/>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54" name="TextBox 53"/>
          <p:cNvSpPr txBox="1"/>
          <p:nvPr/>
        </p:nvSpPr>
        <p:spPr>
          <a:xfrm>
            <a:off x="7825073" y="3870785"/>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$90</a:t>
            </a:r>
          </a:p>
        </p:txBody>
      </p:sp>
      <p:sp>
        <p:nvSpPr>
          <p:cNvPr id="57" name="TextBox 56"/>
          <p:cNvSpPr txBox="1"/>
          <p:nvPr/>
        </p:nvSpPr>
        <p:spPr>
          <a:xfrm>
            <a:off x="9910058" y="3869141"/>
            <a:ext cx="2036044"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$86</a:t>
            </a:r>
          </a:p>
        </p:txBody>
      </p:sp>
      <p:sp>
        <p:nvSpPr>
          <p:cNvPr id="59" name="TextBox 58"/>
          <p:cNvSpPr txBox="1"/>
          <p:nvPr/>
        </p:nvSpPr>
        <p:spPr>
          <a:xfrm>
            <a:off x="5525876" y="3862133"/>
            <a:ext cx="2025038" cy="553998"/>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$76</a:t>
            </a:r>
          </a:p>
        </p:txBody>
      </p:sp>
      <p:sp>
        <p:nvSpPr>
          <p:cNvPr id="60" name="TextBox 59"/>
          <p:cNvSpPr txBox="1"/>
          <p:nvPr/>
        </p:nvSpPr>
        <p:spPr>
          <a:xfrm>
            <a:off x="3400416" y="4623063"/>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62" name="TextBox 61"/>
          <p:cNvSpPr txBox="1"/>
          <p:nvPr/>
        </p:nvSpPr>
        <p:spPr>
          <a:xfrm>
            <a:off x="7825073" y="4642164"/>
            <a:ext cx="2025038"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$80</a:t>
            </a:r>
          </a:p>
        </p:txBody>
      </p:sp>
      <p:sp>
        <p:nvSpPr>
          <p:cNvPr id="65" name="TextBox 64"/>
          <p:cNvSpPr txBox="1"/>
          <p:nvPr/>
        </p:nvSpPr>
        <p:spPr>
          <a:xfrm>
            <a:off x="9929625" y="4630071"/>
            <a:ext cx="2036044"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$86</a:t>
            </a:r>
          </a:p>
        </p:txBody>
      </p:sp>
      <p:sp>
        <p:nvSpPr>
          <p:cNvPr id="67" name="TextBox 66"/>
          <p:cNvSpPr txBox="1"/>
          <p:nvPr/>
        </p:nvSpPr>
        <p:spPr>
          <a:xfrm>
            <a:off x="5545443" y="4623063"/>
            <a:ext cx="2025038" cy="553998"/>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$76</a:t>
            </a:r>
          </a:p>
        </p:txBody>
      </p:sp>
      <p:sp>
        <p:nvSpPr>
          <p:cNvPr id="68" name="TextBox 67"/>
          <p:cNvSpPr txBox="1"/>
          <p:nvPr/>
        </p:nvSpPr>
        <p:spPr>
          <a:xfrm>
            <a:off x="3380849" y="5310420"/>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70" name="TextBox 69"/>
          <p:cNvSpPr txBox="1"/>
          <p:nvPr/>
        </p:nvSpPr>
        <p:spPr>
          <a:xfrm>
            <a:off x="7805506" y="5329521"/>
            <a:ext cx="2025038"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$70</a:t>
            </a:r>
          </a:p>
        </p:txBody>
      </p:sp>
      <p:sp>
        <p:nvSpPr>
          <p:cNvPr id="73" name="TextBox 72"/>
          <p:cNvSpPr txBox="1"/>
          <p:nvPr/>
        </p:nvSpPr>
        <p:spPr>
          <a:xfrm>
            <a:off x="9910058" y="5317428"/>
            <a:ext cx="2036044"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$86</a:t>
            </a:r>
          </a:p>
        </p:txBody>
      </p:sp>
      <p:sp>
        <p:nvSpPr>
          <p:cNvPr id="75" name="TextBox 74"/>
          <p:cNvSpPr txBox="1"/>
          <p:nvPr/>
        </p:nvSpPr>
        <p:spPr>
          <a:xfrm>
            <a:off x="5525876" y="5310420"/>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$76</a:t>
            </a:r>
          </a:p>
        </p:txBody>
      </p:sp>
      <p:sp>
        <p:nvSpPr>
          <p:cNvPr id="76" name="TextBox 75"/>
          <p:cNvSpPr txBox="1"/>
          <p:nvPr/>
        </p:nvSpPr>
        <p:spPr>
          <a:xfrm>
            <a:off x="3412981" y="5967525"/>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78" name="TextBox 77"/>
          <p:cNvSpPr txBox="1"/>
          <p:nvPr/>
        </p:nvSpPr>
        <p:spPr>
          <a:xfrm>
            <a:off x="7805506" y="5983473"/>
            <a:ext cx="2025038"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$60</a:t>
            </a:r>
          </a:p>
        </p:txBody>
      </p:sp>
      <p:sp>
        <p:nvSpPr>
          <p:cNvPr id="81" name="TextBox 80"/>
          <p:cNvSpPr txBox="1"/>
          <p:nvPr/>
        </p:nvSpPr>
        <p:spPr>
          <a:xfrm>
            <a:off x="9929625" y="5973948"/>
            <a:ext cx="2036044"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$86</a:t>
            </a:r>
          </a:p>
        </p:txBody>
      </p:sp>
      <p:sp>
        <p:nvSpPr>
          <p:cNvPr id="83" name="TextBox 82"/>
          <p:cNvSpPr txBox="1"/>
          <p:nvPr/>
        </p:nvSpPr>
        <p:spPr>
          <a:xfrm>
            <a:off x="5558008" y="5967525"/>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$76</a:t>
            </a:r>
          </a:p>
        </p:txBody>
      </p:sp>
      <p:sp>
        <p:nvSpPr>
          <p:cNvPr id="84" name="TextBox 83"/>
          <p:cNvSpPr txBox="1"/>
          <p:nvPr/>
        </p:nvSpPr>
        <p:spPr>
          <a:xfrm>
            <a:off x="116035" y="673366"/>
            <a:ext cx="12075965" cy="1280351"/>
          </a:xfrm>
          <a:prstGeom prst="rect">
            <a:avLst/>
          </a:prstGeom>
          <a:noFill/>
        </p:spPr>
        <p:txBody>
          <a:bodyPr wrap="square" lIns="182880" tIns="146304" rIns="182880" bIns="146304" rtlCol="0" anchor="t">
            <a:spAutoFit/>
          </a:bodyPr>
          <a:lstStyle/>
          <a:p>
            <a:pPr marL="114300" indent="-1143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rPr>
              <a:t>Under 500 Pro Users that need </a:t>
            </a:r>
            <a:r>
              <a:rPr lang="EN-US" sz="2000" u="sng" dirty="0">
                <a:gradFill>
                  <a:gsLst>
                    <a:gs pos="2917">
                      <a:schemeClr val="tx1"/>
                    </a:gs>
                    <a:gs pos="30000">
                      <a:schemeClr val="tx1"/>
                    </a:gs>
                  </a:gsLst>
                  <a:lin ang="5400000" scaled="0"/>
                </a:gradFill>
              </a:rPr>
              <a:t>just one app</a:t>
            </a:r>
            <a:r>
              <a:rPr lang="EN-US" sz="2000" dirty="0">
                <a:gradFill>
                  <a:gsLst>
                    <a:gs pos="2917">
                      <a:schemeClr val="tx1"/>
                    </a:gs>
                    <a:gs pos="30000">
                      <a:schemeClr val="tx1"/>
                    </a:gs>
                  </a:gsLst>
                  <a:lin ang="5400000" scaled="0"/>
                </a:gradFill>
              </a:rPr>
              <a:t> should utilize $76 app transition pricing</a:t>
            </a:r>
          </a:p>
          <a:p>
            <a:pPr marL="114300" indent="-1143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rPr>
              <a:t>Under 250 Pro Users that need </a:t>
            </a:r>
            <a:r>
              <a:rPr lang="EN-US" sz="2000" u="sng" dirty="0">
                <a:gradFill>
                  <a:gsLst>
                    <a:gs pos="2917">
                      <a:schemeClr val="tx1"/>
                    </a:gs>
                    <a:gs pos="30000">
                      <a:schemeClr val="tx1"/>
                    </a:gs>
                  </a:gsLst>
                  <a:lin ang="5400000" scaled="0"/>
                </a:gradFill>
              </a:rPr>
              <a:t>more than one app</a:t>
            </a:r>
            <a:r>
              <a:rPr lang="EN-US" sz="2000" dirty="0">
                <a:gradFill>
                  <a:gsLst>
                    <a:gs pos="2917">
                      <a:schemeClr val="tx1"/>
                    </a:gs>
                    <a:gs pos="30000">
                      <a:schemeClr val="tx1"/>
                    </a:gs>
                  </a:gsLst>
                  <a:lin ang="5400000" scaled="0"/>
                </a:gradFill>
              </a:rPr>
              <a:t> should utilize $86 Plan transition pricing</a:t>
            </a:r>
          </a:p>
          <a:p>
            <a:pPr marL="114300" indent="-1143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rPr>
              <a:t>Over 500 Pro Users - Plan 1 tiered price is the best offer </a:t>
            </a:r>
          </a:p>
        </p:txBody>
      </p:sp>
      <p:cxnSp>
        <p:nvCxnSpPr>
          <p:cNvPr id="87" name="Straight Connector 86"/>
          <p:cNvCxnSpPr/>
          <p:nvPr/>
        </p:nvCxnSpPr>
        <p:spPr>
          <a:xfrm>
            <a:off x="7667625" y="2149120"/>
            <a:ext cx="10671" cy="470888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3248025" y="2177695"/>
            <a:ext cx="10671" cy="470888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2028825" y="3128590"/>
            <a:ext cx="1072012"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Pro</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$65</a:t>
            </a:r>
          </a:p>
        </p:txBody>
      </p:sp>
      <p:sp>
        <p:nvSpPr>
          <p:cNvPr id="91" name="TextBox 90"/>
          <p:cNvSpPr txBox="1"/>
          <p:nvPr/>
        </p:nvSpPr>
        <p:spPr>
          <a:xfrm>
            <a:off x="2039278" y="3881065"/>
            <a:ext cx="1072012"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Pro</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$65</a:t>
            </a:r>
          </a:p>
        </p:txBody>
      </p:sp>
      <p:sp>
        <p:nvSpPr>
          <p:cNvPr id="92" name="TextBox 91"/>
          <p:cNvSpPr txBox="1"/>
          <p:nvPr/>
        </p:nvSpPr>
        <p:spPr>
          <a:xfrm>
            <a:off x="2028825" y="4630071"/>
            <a:ext cx="1072012"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Pro</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$65</a:t>
            </a:r>
          </a:p>
        </p:txBody>
      </p:sp>
      <p:sp>
        <p:nvSpPr>
          <p:cNvPr id="93" name="TextBox 92"/>
          <p:cNvSpPr txBox="1"/>
          <p:nvPr/>
        </p:nvSpPr>
        <p:spPr>
          <a:xfrm>
            <a:off x="2028825" y="5329521"/>
            <a:ext cx="1072012"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Pro</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$65</a:t>
            </a:r>
          </a:p>
        </p:txBody>
      </p:sp>
      <p:sp>
        <p:nvSpPr>
          <p:cNvPr id="94" name="TextBox 93"/>
          <p:cNvSpPr txBox="1"/>
          <p:nvPr/>
        </p:nvSpPr>
        <p:spPr>
          <a:xfrm>
            <a:off x="2028825" y="5983473"/>
            <a:ext cx="1072012"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Pro</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$65</a:t>
            </a:r>
          </a:p>
        </p:txBody>
      </p:sp>
      <p:sp>
        <p:nvSpPr>
          <p:cNvPr id="95" name="TextBox 94"/>
          <p:cNvSpPr txBox="1"/>
          <p:nvPr/>
        </p:nvSpPr>
        <p:spPr>
          <a:xfrm>
            <a:off x="1902874" y="2169211"/>
            <a:ext cx="1405798"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CRMOL</a:t>
            </a:r>
          </a:p>
        </p:txBody>
      </p:sp>
      <p:cxnSp>
        <p:nvCxnSpPr>
          <p:cNvPr id="97" name="Straight Connector 96"/>
          <p:cNvCxnSpPr/>
          <p:nvPr/>
        </p:nvCxnSpPr>
        <p:spPr>
          <a:xfrm>
            <a:off x="0" y="2483269"/>
            <a:ext cx="1219200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60315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44" grpId="0"/>
      <p:bldP spid="45" grpId="0"/>
      <p:bldP spid="47" grpId="0"/>
      <p:bldP spid="48" grpId="0"/>
      <p:bldP spid="49" grpId="0"/>
      <p:bldP spid="50" grpId="0"/>
      <p:bldP spid="51" grpId="0"/>
      <p:bldP spid="9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44" y="16703"/>
            <a:ext cx="12313285" cy="899665"/>
          </a:xfrm>
        </p:spPr>
        <p:txBody>
          <a:bodyPr/>
          <a:lstStyle/>
          <a:p>
            <a:r>
              <a:rPr lang="en-US" sz="3600" dirty="0"/>
              <a:t>Existing $50 CRMOL Productivity Transition Pricing </a:t>
            </a:r>
          </a:p>
        </p:txBody>
      </p:sp>
      <p:sp>
        <p:nvSpPr>
          <p:cNvPr id="6" name="TextBox 5"/>
          <p:cNvSpPr txBox="1"/>
          <p:nvPr/>
        </p:nvSpPr>
        <p:spPr>
          <a:xfrm>
            <a:off x="3361799" y="3119065"/>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12" name="TextBox 11"/>
          <p:cNvSpPr txBox="1"/>
          <p:nvPr/>
        </p:nvSpPr>
        <p:spPr>
          <a:xfrm>
            <a:off x="7824556" y="3138166"/>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$115</a:t>
            </a:r>
          </a:p>
        </p:txBody>
      </p:sp>
      <p:sp>
        <p:nvSpPr>
          <p:cNvPr id="34" name="TextBox 33"/>
          <p:cNvSpPr txBox="1"/>
          <p:nvPr/>
        </p:nvSpPr>
        <p:spPr>
          <a:xfrm>
            <a:off x="-210955" y="3259383"/>
            <a:ext cx="2488716"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0-99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35" name="TextBox 34"/>
          <p:cNvSpPr txBox="1"/>
          <p:nvPr/>
        </p:nvSpPr>
        <p:spPr>
          <a:xfrm>
            <a:off x="8634468" y="2115591"/>
            <a:ext cx="2663982" cy="276999"/>
          </a:xfrm>
          <a:prstGeom prst="rect">
            <a:avLst/>
          </a:prstGeom>
          <a:noFill/>
        </p:spPr>
        <p:txBody>
          <a:bodyPr wrap="square" lIns="0" tIns="0" rIns="0" bIns="0" rtlCol="0">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ENTERPRISE PLAN</a:t>
            </a:r>
          </a:p>
        </p:txBody>
      </p:sp>
      <p:sp>
        <p:nvSpPr>
          <p:cNvPr id="36" name="TextBox 35"/>
          <p:cNvSpPr txBox="1"/>
          <p:nvPr/>
        </p:nvSpPr>
        <p:spPr>
          <a:xfrm>
            <a:off x="3099159" y="2508410"/>
            <a:ext cx="2663982" cy="553998"/>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STANDARD </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PRICING</a:t>
            </a:r>
          </a:p>
        </p:txBody>
      </p:sp>
      <p:sp>
        <p:nvSpPr>
          <p:cNvPr id="37" name="TextBox 36"/>
          <p:cNvSpPr txBox="1"/>
          <p:nvPr/>
        </p:nvSpPr>
        <p:spPr>
          <a:xfrm>
            <a:off x="5156065" y="2553725"/>
            <a:ext cx="2663982" cy="553998"/>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TRANSITION</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OFFER</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42" name="TextBox 41"/>
          <p:cNvSpPr txBox="1"/>
          <p:nvPr/>
        </p:nvSpPr>
        <p:spPr>
          <a:xfrm>
            <a:off x="9929108" y="3126073"/>
            <a:ext cx="2036044"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$66</a:t>
            </a:r>
          </a:p>
        </p:txBody>
      </p:sp>
      <p:sp>
        <p:nvSpPr>
          <p:cNvPr id="44" name="TextBox 43"/>
          <p:cNvSpPr txBox="1"/>
          <p:nvPr/>
        </p:nvSpPr>
        <p:spPr>
          <a:xfrm>
            <a:off x="7477204" y="2534024"/>
            <a:ext cx="2663982" cy="553998"/>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STANDARD </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PRICING</a:t>
            </a:r>
          </a:p>
        </p:txBody>
      </p:sp>
      <p:sp>
        <p:nvSpPr>
          <p:cNvPr id="45" name="TextBox 44"/>
          <p:cNvSpPr txBox="1"/>
          <p:nvPr/>
        </p:nvSpPr>
        <p:spPr>
          <a:xfrm>
            <a:off x="9572464" y="2554964"/>
            <a:ext cx="2663982" cy="553998"/>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TRANSITION</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OFFER</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46" name="TextBox 45"/>
          <p:cNvSpPr txBox="1"/>
          <p:nvPr/>
        </p:nvSpPr>
        <p:spPr>
          <a:xfrm>
            <a:off x="5506826" y="3119065"/>
            <a:ext cx="2025038" cy="553998"/>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$59</a:t>
            </a:r>
          </a:p>
        </p:txBody>
      </p:sp>
      <p:sp>
        <p:nvSpPr>
          <p:cNvPr id="47" name="TextBox 46"/>
          <p:cNvSpPr txBox="1"/>
          <p:nvPr/>
        </p:nvSpPr>
        <p:spPr>
          <a:xfrm>
            <a:off x="4752219" y="2149120"/>
            <a:ext cx="2663982" cy="276999"/>
          </a:xfrm>
          <a:prstGeom prst="rect">
            <a:avLst/>
          </a:prstGeom>
          <a:noFill/>
        </p:spPr>
        <p:txBody>
          <a:bodyPr wrap="square" lIns="0" tIns="0" rIns="0" bIns="0" rtlCol="0">
            <a:sp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APPLICATIONS</a:t>
            </a:r>
          </a:p>
        </p:txBody>
      </p:sp>
      <p:sp>
        <p:nvSpPr>
          <p:cNvPr id="48" name="TextBox 47"/>
          <p:cNvSpPr txBox="1"/>
          <p:nvPr/>
        </p:nvSpPr>
        <p:spPr>
          <a:xfrm>
            <a:off x="-581114" y="3992018"/>
            <a:ext cx="2867001"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100-249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49" name="TextBox 48"/>
          <p:cNvSpPr txBox="1"/>
          <p:nvPr/>
        </p:nvSpPr>
        <p:spPr>
          <a:xfrm>
            <a:off x="-479605" y="4709578"/>
            <a:ext cx="2663982"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250-499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50" name="TextBox 49"/>
          <p:cNvSpPr txBox="1"/>
          <p:nvPr/>
        </p:nvSpPr>
        <p:spPr>
          <a:xfrm>
            <a:off x="-479605" y="5379366"/>
            <a:ext cx="2663982"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500-999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51" name="TextBox 50"/>
          <p:cNvSpPr txBox="1"/>
          <p:nvPr/>
        </p:nvSpPr>
        <p:spPr>
          <a:xfrm>
            <a:off x="-298588" y="6155952"/>
            <a:ext cx="2663982"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1000+</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52" name="TextBox 51"/>
          <p:cNvSpPr txBox="1"/>
          <p:nvPr/>
        </p:nvSpPr>
        <p:spPr>
          <a:xfrm>
            <a:off x="3361799" y="3862133"/>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54" name="TextBox 53"/>
          <p:cNvSpPr txBox="1"/>
          <p:nvPr/>
        </p:nvSpPr>
        <p:spPr>
          <a:xfrm>
            <a:off x="7844123" y="3870785"/>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$90</a:t>
            </a:r>
          </a:p>
        </p:txBody>
      </p:sp>
      <p:sp>
        <p:nvSpPr>
          <p:cNvPr id="57" name="TextBox 56"/>
          <p:cNvSpPr txBox="1"/>
          <p:nvPr/>
        </p:nvSpPr>
        <p:spPr>
          <a:xfrm>
            <a:off x="9929108" y="3869141"/>
            <a:ext cx="2036044"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$66</a:t>
            </a:r>
          </a:p>
        </p:txBody>
      </p:sp>
      <p:sp>
        <p:nvSpPr>
          <p:cNvPr id="59" name="TextBox 58"/>
          <p:cNvSpPr txBox="1"/>
          <p:nvPr/>
        </p:nvSpPr>
        <p:spPr>
          <a:xfrm>
            <a:off x="5506826" y="3862133"/>
            <a:ext cx="2025038" cy="553998"/>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$59</a:t>
            </a:r>
          </a:p>
        </p:txBody>
      </p:sp>
      <p:sp>
        <p:nvSpPr>
          <p:cNvPr id="60" name="TextBox 59"/>
          <p:cNvSpPr txBox="1"/>
          <p:nvPr/>
        </p:nvSpPr>
        <p:spPr>
          <a:xfrm>
            <a:off x="3381366" y="4623063"/>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62" name="TextBox 61"/>
          <p:cNvSpPr txBox="1"/>
          <p:nvPr/>
        </p:nvSpPr>
        <p:spPr>
          <a:xfrm>
            <a:off x="7844123" y="4642164"/>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$80</a:t>
            </a:r>
          </a:p>
        </p:txBody>
      </p:sp>
      <p:sp>
        <p:nvSpPr>
          <p:cNvPr id="65" name="TextBox 64"/>
          <p:cNvSpPr txBox="1"/>
          <p:nvPr/>
        </p:nvSpPr>
        <p:spPr>
          <a:xfrm>
            <a:off x="9948675" y="4630071"/>
            <a:ext cx="2036044"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$66</a:t>
            </a:r>
          </a:p>
        </p:txBody>
      </p:sp>
      <p:sp>
        <p:nvSpPr>
          <p:cNvPr id="67" name="TextBox 66"/>
          <p:cNvSpPr txBox="1"/>
          <p:nvPr/>
        </p:nvSpPr>
        <p:spPr>
          <a:xfrm>
            <a:off x="5526393" y="4623063"/>
            <a:ext cx="2025038" cy="553998"/>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$59</a:t>
            </a:r>
          </a:p>
        </p:txBody>
      </p:sp>
      <p:sp>
        <p:nvSpPr>
          <p:cNvPr id="68" name="TextBox 67"/>
          <p:cNvSpPr txBox="1"/>
          <p:nvPr/>
        </p:nvSpPr>
        <p:spPr>
          <a:xfrm>
            <a:off x="3361799" y="5310420"/>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70" name="TextBox 69"/>
          <p:cNvSpPr txBox="1"/>
          <p:nvPr/>
        </p:nvSpPr>
        <p:spPr>
          <a:xfrm>
            <a:off x="7824556" y="5329521"/>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$70</a:t>
            </a:r>
          </a:p>
        </p:txBody>
      </p:sp>
      <p:sp>
        <p:nvSpPr>
          <p:cNvPr id="73" name="TextBox 72"/>
          <p:cNvSpPr txBox="1"/>
          <p:nvPr/>
        </p:nvSpPr>
        <p:spPr>
          <a:xfrm>
            <a:off x="9929108" y="5317428"/>
            <a:ext cx="2036044"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$66</a:t>
            </a:r>
          </a:p>
        </p:txBody>
      </p:sp>
      <p:sp>
        <p:nvSpPr>
          <p:cNvPr id="75" name="TextBox 74"/>
          <p:cNvSpPr txBox="1"/>
          <p:nvPr/>
        </p:nvSpPr>
        <p:spPr>
          <a:xfrm>
            <a:off x="5506826" y="5310420"/>
            <a:ext cx="2025038" cy="553998"/>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$59</a:t>
            </a:r>
          </a:p>
        </p:txBody>
      </p:sp>
      <p:sp>
        <p:nvSpPr>
          <p:cNvPr id="76" name="TextBox 75"/>
          <p:cNvSpPr txBox="1"/>
          <p:nvPr/>
        </p:nvSpPr>
        <p:spPr>
          <a:xfrm>
            <a:off x="3393931" y="5967525"/>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78" name="TextBox 77"/>
          <p:cNvSpPr txBox="1"/>
          <p:nvPr/>
        </p:nvSpPr>
        <p:spPr>
          <a:xfrm>
            <a:off x="7824556" y="5983473"/>
            <a:ext cx="2025038"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$60</a:t>
            </a:r>
          </a:p>
        </p:txBody>
      </p:sp>
      <p:sp>
        <p:nvSpPr>
          <p:cNvPr id="81" name="TextBox 80"/>
          <p:cNvSpPr txBox="1"/>
          <p:nvPr/>
        </p:nvSpPr>
        <p:spPr>
          <a:xfrm>
            <a:off x="9948675" y="5973948"/>
            <a:ext cx="2036044"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$66</a:t>
            </a:r>
          </a:p>
        </p:txBody>
      </p:sp>
      <p:sp>
        <p:nvSpPr>
          <p:cNvPr id="83" name="TextBox 82"/>
          <p:cNvSpPr txBox="1"/>
          <p:nvPr/>
        </p:nvSpPr>
        <p:spPr>
          <a:xfrm>
            <a:off x="5538958" y="5967525"/>
            <a:ext cx="2025038" cy="553998"/>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$59</a:t>
            </a:r>
          </a:p>
        </p:txBody>
      </p:sp>
      <p:sp>
        <p:nvSpPr>
          <p:cNvPr id="84" name="TextBox 83"/>
          <p:cNvSpPr txBox="1"/>
          <p:nvPr/>
        </p:nvSpPr>
        <p:spPr>
          <a:xfrm>
            <a:off x="116035" y="673366"/>
            <a:ext cx="13071613" cy="1280351"/>
          </a:xfrm>
          <a:prstGeom prst="rect">
            <a:avLst/>
          </a:prstGeom>
          <a:noFill/>
        </p:spPr>
        <p:txBody>
          <a:bodyPr wrap="square" lIns="182880" tIns="146304" rIns="182880" bIns="146304" rtlCol="0">
            <a:spAutoFit/>
          </a:bodyPr>
          <a:lstStyle/>
          <a:p>
            <a:pPr marL="114300" indent="-114300">
              <a:lnSpc>
                <a:spcPct val="90000"/>
              </a:lnSpc>
              <a:spcAft>
                <a:spcPts val="600"/>
              </a:spcAft>
              <a:buFont typeface="Arial" panose="020B0604020202020204" pitchFamily="34" charset="0"/>
              <a:buChar char="•"/>
            </a:pPr>
            <a:r>
              <a:rPr lang="en-US" sz="2000" dirty="0"/>
              <a:t>All Productivity Users that need </a:t>
            </a:r>
            <a:r>
              <a:rPr lang="en-US" sz="2000" u="sng" dirty="0"/>
              <a:t>just one App </a:t>
            </a:r>
            <a:r>
              <a:rPr lang="en-US" sz="2000" dirty="0"/>
              <a:t>should utilize $59 app transition pricing</a:t>
            </a:r>
          </a:p>
          <a:p>
            <a:pPr marL="114300" indent="-114300">
              <a:lnSpc>
                <a:spcPct val="90000"/>
              </a:lnSpc>
              <a:spcAft>
                <a:spcPts val="600"/>
              </a:spcAft>
              <a:buFont typeface="Arial" panose="020B0604020202020204" pitchFamily="34" charset="0"/>
              <a:buChar char="•"/>
            </a:pPr>
            <a:r>
              <a:rPr lang="en-US" sz="2000" dirty="0"/>
              <a:t>Under 1000 Users that need </a:t>
            </a:r>
            <a:r>
              <a:rPr lang="en-US" sz="2000" u="sng" dirty="0"/>
              <a:t>more than one App </a:t>
            </a:r>
            <a:r>
              <a:rPr lang="en-US" sz="2000" dirty="0"/>
              <a:t>should utilize $66 Plan transition pricing</a:t>
            </a:r>
          </a:p>
          <a:p>
            <a:pPr marL="114300" indent="-114300">
              <a:lnSpc>
                <a:spcPct val="90000"/>
              </a:lnSpc>
              <a:spcAft>
                <a:spcPts val="600"/>
              </a:spcAft>
              <a:buFont typeface="Arial" panose="020B0604020202020204" pitchFamily="34" charset="0"/>
              <a:buChar char="•"/>
            </a:pPr>
            <a:r>
              <a:rPr lang="en-US" sz="2000" dirty="0"/>
              <a:t>Over 1000 Users that need </a:t>
            </a:r>
            <a:r>
              <a:rPr lang="en-US" sz="2000" u="sng" dirty="0"/>
              <a:t>more than one App </a:t>
            </a:r>
            <a:r>
              <a:rPr lang="en-US" sz="2000" dirty="0"/>
              <a:t>standard tiered pricing is the best offer</a:t>
            </a:r>
          </a:p>
        </p:txBody>
      </p:sp>
      <p:cxnSp>
        <p:nvCxnSpPr>
          <p:cNvPr id="39" name="Straight Connector 38"/>
          <p:cNvCxnSpPr/>
          <p:nvPr/>
        </p:nvCxnSpPr>
        <p:spPr>
          <a:xfrm>
            <a:off x="7677150" y="2149120"/>
            <a:ext cx="10671" cy="470888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238500" y="2177695"/>
            <a:ext cx="10671" cy="470888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2483269"/>
            <a:ext cx="1219200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912399" y="3128590"/>
            <a:ext cx="1197963"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Productivity</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$50</a:t>
            </a:r>
          </a:p>
        </p:txBody>
      </p:sp>
      <p:sp>
        <p:nvSpPr>
          <p:cNvPr id="53" name="TextBox 52"/>
          <p:cNvSpPr txBox="1"/>
          <p:nvPr/>
        </p:nvSpPr>
        <p:spPr>
          <a:xfrm>
            <a:off x="1912399" y="3881065"/>
            <a:ext cx="1208416" cy="553998"/>
          </a:xfrm>
          <a:prstGeom prst="rect">
            <a:avLst/>
          </a:prstGeom>
          <a:solidFill>
            <a:schemeClr val="accent6">
              <a:lumMod val="40000"/>
              <a:lumOff val="60000"/>
            </a:schemeClr>
          </a:solidFill>
        </p:spPr>
        <p:txBody>
          <a:bodyPr wrap="square" lIns="0" tIns="0" rIns="0" bIns="0" rtlCol="0" anchor="ctr">
            <a:spAutoFit/>
          </a:bodyPr>
          <a:lstStyle/>
          <a:p>
            <a:pPr lvl="0" algn="ctr" defTabSz="914049">
              <a:defRPr/>
            </a:pPr>
            <a:r>
              <a:rPr lang="en-US" kern="0" spc="-70" dirty="0">
                <a:solidFill>
                  <a:schemeClr val="bg1"/>
                </a:solidFill>
              </a:rPr>
              <a:t>Productivity</a:t>
            </a:r>
          </a:p>
          <a:p>
            <a:pPr lvl="0" algn="ctr" defTabSz="914049">
              <a:defRPr/>
            </a:pPr>
            <a:r>
              <a:rPr lang="en-US" kern="0" spc="-70" dirty="0">
                <a:solidFill>
                  <a:schemeClr val="bg1"/>
                </a:solidFill>
              </a:rPr>
              <a:t>$50</a:t>
            </a:r>
          </a:p>
        </p:txBody>
      </p:sp>
      <p:sp>
        <p:nvSpPr>
          <p:cNvPr id="55" name="TextBox 54"/>
          <p:cNvSpPr txBox="1"/>
          <p:nvPr/>
        </p:nvSpPr>
        <p:spPr>
          <a:xfrm>
            <a:off x="1912399" y="4630071"/>
            <a:ext cx="1197963" cy="553998"/>
          </a:xfrm>
          <a:prstGeom prst="rect">
            <a:avLst/>
          </a:prstGeom>
          <a:solidFill>
            <a:schemeClr val="accent6">
              <a:lumMod val="40000"/>
              <a:lumOff val="60000"/>
            </a:schemeClr>
          </a:solidFill>
        </p:spPr>
        <p:txBody>
          <a:bodyPr wrap="square" lIns="0" tIns="0" rIns="0" bIns="0" rtlCol="0" anchor="ctr">
            <a:spAutoFit/>
          </a:bodyPr>
          <a:lstStyle/>
          <a:p>
            <a:pPr lvl="0" algn="ctr" defTabSz="914049">
              <a:defRPr/>
            </a:pPr>
            <a:r>
              <a:rPr lang="en-US" kern="0" spc="-70" dirty="0">
                <a:solidFill>
                  <a:schemeClr val="bg1"/>
                </a:solidFill>
              </a:rPr>
              <a:t>Productivity</a:t>
            </a:r>
          </a:p>
          <a:p>
            <a:pPr lvl="0" algn="ctr" defTabSz="914049">
              <a:defRPr/>
            </a:pPr>
            <a:r>
              <a:rPr lang="en-US" kern="0" spc="-70" dirty="0">
                <a:solidFill>
                  <a:schemeClr val="bg1"/>
                </a:solidFill>
              </a:rPr>
              <a:t>$50</a:t>
            </a:r>
          </a:p>
        </p:txBody>
      </p:sp>
      <p:sp>
        <p:nvSpPr>
          <p:cNvPr id="56" name="TextBox 55"/>
          <p:cNvSpPr txBox="1"/>
          <p:nvPr/>
        </p:nvSpPr>
        <p:spPr>
          <a:xfrm>
            <a:off x="1912399" y="5329521"/>
            <a:ext cx="1197963" cy="553998"/>
          </a:xfrm>
          <a:prstGeom prst="rect">
            <a:avLst/>
          </a:prstGeom>
          <a:solidFill>
            <a:schemeClr val="accent6">
              <a:lumMod val="40000"/>
              <a:lumOff val="60000"/>
            </a:schemeClr>
          </a:solidFill>
        </p:spPr>
        <p:txBody>
          <a:bodyPr wrap="square" lIns="0" tIns="0" rIns="0" bIns="0" rtlCol="0" anchor="ctr">
            <a:spAutoFit/>
          </a:bodyPr>
          <a:lstStyle/>
          <a:p>
            <a:pPr lvl="0" algn="ctr" defTabSz="914049">
              <a:defRPr/>
            </a:pPr>
            <a:r>
              <a:rPr lang="en-US" kern="0" spc="-70" dirty="0">
                <a:solidFill>
                  <a:schemeClr val="bg1"/>
                </a:solidFill>
              </a:rPr>
              <a:t>Productivity</a:t>
            </a:r>
          </a:p>
          <a:p>
            <a:pPr lvl="0" algn="ctr" defTabSz="914049">
              <a:defRPr/>
            </a:pPr>
            <a:r>
              <a:rPr lang="en-US" kern="0" spc="-70" dirty="0">
                <a:solidFill>
                  <a:schemeClr val="bg1"/>
                </a:solidFill>
              </a:rPr>
              <a:t>$50</a:t>
            </a:r>
          </a:p>
        </p:txBody>
      </p:sp>
      <p:sp>
        <p:nvSpPr>
          <p:cNvPr id="58" name="TextBox 57"/>
          <p:cNvSpPr txBox="1"/>
          <p:nvPr/>
        </p:nvSpPr>
        <p:spPr>
          <a:xfrm>
            <a:off x="1912399" y="5983473"/>
            <a:ext cx="1197963" cy="553998"/>
          </a:xfrm>
          <a:prstGeom prst="rect">
            <a:avLst/>
          </a:prstGeom>
          <a:solidFill>
            <a:schemeClr val="accent6">
              <a:lumMod val="40000"/>
              <a:lumOff val="60000"/>
            </a:schemeClr>
          </a:solidFill>
        </p:spPr>
        <p:txBody>
          <a:bodyPr wrap="square" lIns="0" tIns="0" rIns="0" bIns="0" rtlCol="0" anchor="ctr">
            <a:spAutoFit/>
          </a:bodyPr>
          <a:lstStyle/>
          <a:p>
            <a:pPr lvl="0" algn="ctr" defTabSz="914049">
              <a:defRPr/>
            </a:pPr>
            <a:r>
              <a:rPr lang="en-US" kern="0" spc="-70" dirty="0">
                <a:solidFill>
                  <a:schemeClr val="bg1"/>
                </a:solidFill>
              </a:rPr>
              <a:t>Productivity</a:t>
            </a:r>
          </a:p>
          <a:p>
            <a:pPr lvl="0" algn="ctr" defTabSz="914049">
              <a:defRPr/>
            </a:pPr>
            <a:r>
              <a:rPr lang="en-US" kern="0" spc="-70" dirty="0">
                <a:solidFill>
                  <a:schemeClr val="bg1"/>
                </a:solidFill>
              </a:rPr>
              <a:t>$50</a:t>
            </a:r>
          </a:p>
        </p:txBody>
      </p:sp>
      <p:sp>
        <p:nvSpPr>
          <p:cNvPr id="69" name="TextBox 68"/>
          <p:cNvSpPr txBox="1"/>
          <p:nvPr/>
        </p:nvSpPr>
        <p:spPr>
          <a:xfrm>
            <a:off x="1912399" y="2169211"/>
            <a:ext cx="1405798"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CRMOL</a:t>
            </a:r>
          </a:p>
        </p:txBody>
      </p:sp>
    </p:spTree>
    <p:extLst>
      <p:ext uri="{BB962C8B-B14F-4D97-AF65-F5344CB8AC3E}">
        <p14:creationId xmlns:p14="http://schemas.microsoft.com/office/powerpoint/2010/main" val="25082017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44" grpId="0"/>
      <p:bldP spid="45" grpId="0"/>
      <p:bldP spid="47" grpId="0"/>
      <p:bldP spid="48" grpId="0"/>
      <p:bldP spid="49" grpId="0"/>
      <p:bldP spid="50" grpId="0"/>
      <p:bldP spid="51" grpId="0"/>
      <p:bldP spid="6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44" y="16703"/>
            <a:ext cx="12313285" cy="899665"/>
          </a:xfrm>
        </p:spPr>
        <p:txBody>
          <a:bodyPr/>
          <a:lstStyle/>
          <a:p>
            <a:r>
              <a:rPr lang="en-US" sz="3600" dirty="0"/>
              <a:t>Existing $30 CRMOL Basic Transition Pricing </a:t>
            </a:r>
          </a:p>
        </p:txBody>
      </p:sp>
      <p:sp>
        <p:nvSpPr>
          <p:cNvPr id="6" name="TextBox 5"/>
          <p:cNvSpPr txBox="1"/>
          <p:nvPr/>
        </p:nvSpPr>
        <p:spPr>
          <a:xfrm>
            <a:off x="6219299" y="3119065"/>
            <a:ext cx="2025038" cy="553998"/>
          </a:xfrm>
          <a:prstGeom prst="rect">
            <a:avLst/>
          </a:prstGeom>
          <a:solidFill>
            <a:schemeClr val="accent1"/>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Team Members $10.00</a:t>
            </a:r>
          </a:p>
        </p:txBody>
      </p:sp>
      <p:sp>
        <p:nvSpPr>
          <p:cNvPr id="34" name="TextBox 33"/>
          <p:cNvSpPr txBox="1"/>
          <p:nvPr/>
        </p:nvSpPr>
        <p:spPr>
          <a:xfrm>
            <a:off x="2398895" y="3259383"/>
            <a:ext cx="2488716"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0-99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36" name="TextBox 35"/>
          <p:cNvSpPr txBox="1"/>
          <p:nvPr/>
        </p:nvSpPr>
        <p:spPr>
          <a:xfrm>
            <a:off x="5785209" y="2508410"/>
            <a:ext cx="2663982" cy="553998"/>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STANDARD </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PRICING</a:t>
            </a:r>
          </a:p>
        </p:txBody>
      </p:sp>
      <p:sp>
        <p:nvSpPr>
          <p:cNvPr id="47" name="TextBox 46"/>
          <p:cNvSpPr txBox="1"/>
          <p:nvPr/>
        </p:nvSpPr>
        <p:spPr>
          <a:xfrm>
            <a:off x="6251431" y="2187740"/>
            <a:ext cx="2663982" cy="276999"/>
          </a:xfrm>
          <a:prstGeom prst="rect">
            <a:avLst/>
          </a:prstGeom>
          <a:noFill/>
        </p:spPr>
        <p:txBody>
          <a:bodyPr wrap="square" lIns="0" tIns="0" rIns="0" bIns="0" rtlCol="0">
            <a:sp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TEAM MEMBERS</a:t>
            </a:r>
          </a:p>
        </p:txBody>
      </p:sp>
      <p:sp>
        <p:nvSpPr>
          <p:cNvPr id="48" name="TextBox 47"/>
          <p:cNvSpPr txBox="1"/>
          <p:nvPr/>
        </p:nvSpPr>
        <p:spPr>
          <a:xfrm>
            <a:off x="2028736" y="3992018"/>
            <a:ext cx="2867001"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100-249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49" name="TextBox 48"/>
          <p:cNvSpPr txBox="1"/>
          <p:nvPr/>
        </p:nvSpPr>
        <p:spPr>
          <a:xfrm>
            <a:off x="2130245" y="4709578"/>
            <a:ext cx="2663982"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250-499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50" name="TextBox 49"/>
          <p:cNvSpPr txBox="1"/>
          <p:nvPr/>
        </p:nvSpPr>
        <p:spPr>
          <a:xfrm>
            <a:off x="2130245" y="5379366"/>
            <a:ext cx="2663982"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500-999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51" name="TextBox 50"/>
          <p:cNvSpPr txBox="1"/>
          <p:nvPr/>
        </p:nvSpPr>
        <p:spPr>
          <a:xfrm>
            <a:off x="2235062" y="6155952"/>
            <a:ext cx="2663982"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1000+</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52" name="TextBox 51"/>
          <p:cNvSpPr txBox="1"/>
          <p:nvPr/>
        </p:nvSpPr>
        <p:spPr>
          <a:xfrm>
            <a:off x="6219299" y="3862133"/>
            <a:ext cx="2025038" cy="553998"/>
          </a:xfrm>
          <a:prstGeom prst="rect">
            <a:avLst/>
          </a:prstGeom>
          <a:solidFill>
            <a:schemeClr val="accent1"/>
          </a:solidFill>
        </p:spPr>
        <p:txBody>
          <a:bodyPr wrap="square" lIns="0" tIns="0" rIns="0" bIns="0" rtlCol="0" anchor="ctr">
            <a:spAutoFit/>
          </a:bodyPr>
          <a:lstStyle/>
          <a:p>
            <a:pPr lvl="0" algn="ctr" defTabSz="914049">
              <a:defRPr/>
            </a:pPr>
            <a:r>
              <a:rPr lang="en-US" kern="0" spc="-70" dirty="0">
                <a:solidFill>
                  <a:schemeClr val="bg1"/>
                </a:solidFill>
              </a:rPr>
              <a:t>Team Members </a:t>
            </a:r>
          </a:p>
          <a:p>
            <a:pPr lvl="0" algn="ctr" defTabSz="914049">
              <a:defRPr/>
            </a:pPr>
            <a:r>
              <a:rPr lang="en-US" kern="0" spc="-70" dirty="0">
                <a:solidFill>
                  <a:schemeClr val="bg1"/>
                </a:solidFill>
              </a:rPr>
              <a:t>$</a:t>
            </a:r>
            <a:r>
              <a:rPr kumimoji="0" lang="en-US" b="0" i="0" u="none" strike="noStrike" kern="0" cap="none" spc="-70" normalizeH="0" baseline="0" noProof="0" dirty="0">
                <a:ln>
                  <a:noFill/>
                </a:ln>
                <a:solidFill>
                  <a:schemeClr val="bg1"/>
                </a:solidFill>
                <a:effectLst/>
                <a:uLnTx/>
                <a:uFillTx/>
              </a:rPr>
              <a:t>8.50</a:t>
            </a:r>
          </a:p>
        </p:txBody>
      </p:sp>
      <p:sp>
        <p:nvSpPr>
          <p:cNvPr id="60" name="TextBox 59"/>
          <p:cNvSpPr txBox="1"/>
          <p:nvPr/>
        </p:nvSpPr>
        <p:spPr>
          <a:xfrm>
            <a:off x="6238866" y="4623063"/>
            <a:ext cx="2025038" cy="553998"/>
          </a:xfrm>
          <a:prstGeom prst="rect">
            <a:avLst/>
          </a:prstGeom>
          <a:solidFill>
            <a:schemeClr val="accent1"/>
          </a:solidFill>
        </p:spPr>
        <p:txBody>
          <a:bodyPr wrap="square" lIns="0" tIns="0" rIns="0" bIns="0" rtlCol="0" anchor="ctr">
            <a:spAutoFit/>
          </a:bodyPr>
          <a:lstStyle/>
          <a:p>
            <a:pPr lvl="0" algn="ctr" defTabSz="914049">
              <a:defRPr/>
            </a:pPr>
            <a:r>
              <a:rPr lang="en-US" kern="0" spc="-70" dirty="0">
                <a:solidFill>
                  <a:schemeClr val="bg1"/>
                </a:solidFill>
              </a:rPr>
              <a:t>Team Members </a:t>
            </a:r>
          </a:p>
          <a:p>
            <a:pPr lvl="0" algn="ctr" defTabSz="914049">
              <a:defRPr/>
            </a:pPr>
            <a:r>
              <a:rPr lang="en-US" kern="0" spc="-70" dirty="0">
                <a:solidFill>
                  <a:schemeClr val="bg1"/>
                </a:solidFill>
              </a:rPr>
              <a:t>$</a:t>
            </a:r>
            <a:r>
              <a:rPr kumimoji="0" lang="en-US" b="0" i="0" u="none" strike="noStrike" kern="0" cap="none" spc="-70" normalizeH="0" baseline="0" noProof="0" dirty="0">
                <a:ln>
                  <a:noFill/>
                </a:ln>
                <a:solidFill>
                  <a:schemeClr val="bg1"/>
                </a:solidFill>
                <a:effectLst/>
                <a:uLnTx/>
                <a:uFillTx/>
              </a:rPr>
              <a:t>7.00</a:t>
            </a:r>
          </a:p>
        </p:txBody>
      </p:sp>
      <p:sp>
        <p:nvSpPr>
          <p:cNvPr id="68" name="TextBox 67"/>
          <p:cNvSpPr txBox="1"/>
          <p:nvPr/>
        </p:nvSpPr>
        <p:spPr>
          <a:xfrm>
            <a:off x="6219299" y="5310420"/>
            <a:ext cx="2025038" cy="553998"/>
          </a:xfrm>
          <a:prstGeom prst="rect">
            <a:avLst/>
          </a:prstGeom>
          <a:solidFill>
            <a:schemeClr val="accent1"/>
          </a:solidFill>
        </p:spPr>
        <p:txBody>
          <a:bodyPr wrap="square" lIns="0" tIns="0" rIns="0" bIns="0" rtlCol="0" anchor="ctr">
            <a:spAutoFit/>
          </a:bodyPr>
          <a:lstStyle/>
          <a:p>
            <a:pPr lvl="0" algn="ctr" defTabSz="914049">
              <a:defRPr/>
            </a:pPr>
            <a:r>
              <a:rPr lang="en-US" kern="0" spc="-70" dirty="0">
                <a:solidFill>
                  <a:schemeClr val="bg1"/>
                </a:solidFill>
              </a:rPr>
              <a:t>Team Members </a:t>
            </a:r>
          </a:p>
          <a:p>
            <a:pPr lvl="0" algn="ctr" defTabSz="914049">
              <a:defRPr/>
            </a:pPr>
            <a:r>
              <a:rPr lang="en-US" kern="0" spc="-70" dirty="0">
                <a:solidFill>
                  <a:schemeClr val="bg1"/>
                </a:solidFill>
              </a:rPr>
              <a:t>$</a:t>
            </a:r>
            <a:r>
              <a:rPr kumimoji="0" lang="en-US" b="0" i="0" u="none" strike="noStrike" kern="0" cap="none" spc="-70" normalizeH="0" baseline="0" noProof="0" dirty="0">
                <a:ln>
                  <a:noFill/>
                </a:ln>
                <a:solidFill>
                  <a:schemeClr val="bg1"/>
                </a:solidFill>
                <a:effectLst/>
                <a:uLnTx/>
                <a:uFillTx/>
              </a:rPr>
              <a:t>5.50</a:t>
            </a:r>
          </a:p>
        </p:txBody>
      </p:sp>
      <p:sp>
        <p:nvSpPr>
          <p:cNvPr id="76" name="TextBox 75"/>
          <p:cNvSpPr txBox="1"/>
          <p:nvPr/>
        </p:nvSpPr>
        <p:spPr>
          <a:xfrm>
            <a:off x="6251431" y="5967525"/>
            <a:ext cx="2025038" cy="553998"/>
          </a:xfrm>
          <a:prstGeom prst="rect">
            <a:avLst/>
          </a:prstGeom>
          <a:solidFill>
            <a:schemeClr val="accent1"/>
          </a:solidFill>
        </p:spPr>
        <p:txBody>
          <a:bodyPr wrap="square" lIns="0" tIns="0" rIns="0" bIns="0" rtlCol="0" anchor="ctr">
            <a:spAutoFit/>
          </a:bodyPr>
          <a:lstStyle/>
          <a:p>
            <a:pPr lvl="0" algn="ctr" defTabSz="914049">
              <a:defRPr/>
            </a:pPr>
            <a:r>
              <a:rPr lang="en-US" kern="0" spc="-70" dirty="0">
                <a:solidFill>
                  <a:schemeClr val="bg1"/>
                </a:solidFill>
              </a:rPr>
              <a:t>Team Members </a:t>
            </a:r>
          </a:p>
          <a:p>
            <a:pPr lvl="0" algn="ctr" defTabSz="914049">
              <a:defRPr/>
            </a:pPr>
            <a:r>
              <a:rPr lang="en-US" kern="0" spc="-70" dirty="0">
                <a:solidFill>
                  <a:schemeClr val="bg1"/>
                </a:solidFill>
              </a:rPr>
              <a:t>$</a:t>
            </a:r>
            <a:r>
              <a:rPr kumimoji="0" lang="en-US" b="0" i="0" u="none" strike="noStrike" kern="0" cap="none" spc="-70" normalizeH="0" baseline="0" noProof="0" dirty="0">
                <a:ln>
                  <a:noFill/>
                </a:ln>
                <a:solidFill>
                  <a:schemeClr val="bg1"/>
                </a:solidFill>
                <a:effectLst/>
                <a:uLnTx/>
                <a:uFillTx/>
              </a:rPr>
              <a:t>4.00</a:t>
            </a:r>
          </a:p>
        </p:txBody>
      </p:sp>
      <p:sp>
        <p:nvSpPr>
          <p:cNvPr id="84" name="TextBox 83"/>
          <p:cNvSpPr txBox="1"/>
          <p:nvPr/>
        </p:nvSpPr>
        <p:spPr>
          <a:xfrm>
            <a:off x="116035" y="673366"/>
            <a:ext cx="13071613" cy="926407"/>
          </a:xfrm>
          <a:prstGeom prst="rect">
            <a:avLst/>
          </a:prstGeom>
          <a:noFill/>
        </p:spPr>
        <p:txBody>
          <a:bodyPr wrap="square" lIns="182880" tIns="146304" rIns="182880" bIns="146304" rtlCol="0">
            <a:spAutoFit/>
          </a:bodyPr>
          <a:lstStyle/>
          <a:p>
            <a:pPr marL="114300" indent="-114300">
              <a:lnSpc>
                <a:spcPct val="90000"/>
              </a:lnSpc>
              <a:spcAft>
                <a:spcPts val="600"/>
              </a:spcAft>
              <a:buFont typeface="Arial" panose="020B0604020202020204" pitchFamily="34" charset="0"/>
              <a:buChar char="•"/>
            </a:pPr>
            <a:r>
              <a:rPr lang="en-US" sz="2000" dirty="0"/>
              <a:t>Many Basic Users move down to Team Members at $10-$4/User</a:t>
            </a:r>
          </a:p>
          <a:p>
            <a:pPr marL="114300" indent="-114300">
              <a:lnSpc>
                <a:spcPct val="90000"/>
              </a:lnSpc>
              <a:spcAft>
                <a:spcPts val="600"/>
              </a:spcAft>
              <a:buFont typeface="Arial" panose="020B0604020202020204" pitchFamily="34" charset="0"/>
              <a:buChar char="•"/>
            </a:pPr>
            <a:r>
              <a:rPr lang="en-US" sz="2000" dirty="0"/>
              <a:t>No Transition pricing needed due to favorable lower tiered pricing</a:t>
            </a:r>
          </a:p>
        </p:txBody>
      </p:sp>
      <p:cxnSp>
        <p:nvCxnSpPr>
          <p:cNvPr id="39" name="Straight Connector 38"/>
          <p:cNvCxnSpPr/>
          <p:nvPr/>
        </p:nvCxnSpPr>
        <p:spPr>
          <a:xfrm>
            <a:off x="5908456" y="2149120"/>
            <a:ext cx="10671" cy="470888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962150" y="2446210"/>
            <a:ext cx="7477125" cy="37059"/>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4465099" y="3128590"/>
            <a:ext cx="1197963"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Basic</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$30</a:t>
            </a:r>
          </a:p>
        </p:txBody>
      </p:sp>
      <p:sp>
        <p:nvSpPr>
          <p:cNvPr id="43" name="TextBox 42"/>
          <p:cNvSpPr txBox="1"/>
          <p:nvPr/>
        </p:nvSpPr>
        <p:spPr>
          <a:xfrm>
            <a:off x="4465099" y="3881065"/>
            <a:ext cx="1208416" cy="553998"/>
          </a:xfrm>
          <a:prstGeom prst="rect">
            <a:avLst/>
          </a:prstGeom>
          <a:solidFill>
            <a:schemeClr val="accent6">
              <a:lumMod val="40000"/>
              <a:lumOff val="60000"/>
            </a:schemeClr>
          </a:solidFill>
        </p:spPr>
        <p:txBody>
          <a:bodyPr wrap="square" lIns="0" tIns="0" rIns="0" bIns="0" rtlCol="0" anchor="ctr">
            <a:spAutoFit/>
          </a:bodyPr>
          <a:lstStyle/>
          <a:p>
            <a:pPr lvl="0" algn="ctr" defTabSz="914049">
              <a:defRPr/>
            </a:pPr>
            <a:r>
              <a:rPr lang="en-US" kern="0" spc="-70" dirty="0">
                <a:solidFill>
                  <a:schemeClr val="bg1"/>
                </a:solidFill>
              </a:rPr>
              <a:t>Basic</a:t>
            </a:r>
          </a:p>
          <a:p>
            <a:pPr lvl="0" algn="ctr" defTabSz="914049">
              <a:defRPr/>
            </a:pPr>
            <a:r>
              <a:rPr lang="en-US" kern="0" spc="-70" dirty="0">
                <a:solidFill>
                  <a:schemeClr val="bg1"/>
                </a:solidFill>
              </a:rPr>
              <a:t>$30</a:t>
            </a:r>
          </a:p>
        </p:txBody>
      </p:sp>
      <p:sp>
        <p:nvSpPr>
          <p:cNvPr id="53" name="TextBox 52"/>
          <p:cNvSpPr txBox="1"/>
          <p:nvPr/>
        </p:nvSpPr>
        <p:spPr>
          <a:xfrm>
            <a:off x="4465099" y="4630071"/>
            <a:ext cx="1197963" cy="553998"/>
          </a:xfrm>
          <a:prstGeom prst="rect">
            <a:avLst/>
          </a:prstGeom>
          <a:solidFill>
            <a:schemeClr val="accent6">
              <a:lumMod val="40000"/>
              <a:lumOff val="60000"/>
            </a:schemeClr>
          </a:solidFill>
        </p:spPr>
        <p:txBody>
          <a:bodyPr wrap="square" lIns="0" tIns="0" rIns="0" bIns="0" rtlCol="0" anchor="ctr">
            <a:spAutoFit/>
          </a:bodyPr>
          <a:lstStyle/>
          <a:p>
            <a:pPr lvl="0" algn="ctr" defTabSz="914049">
              <a:defRPr/>
            </a:pPr>
            <a:r>
              <a:rPr lang="en-US" kern="0" spc="-70" dirty="0">
                <a:solidFill>
                  <a:schemeClr val="bg1"/>
                </a:solidFill>
              </a:rPr>
              <a:t>Basic</a:t>
            </a:r>
          </a:p>
          <a:p>
            <a:pPr lvl="0" algn="ctr" defTabSz="914049">
              <a:defRPr/>
            </a:pPr>
            <a:r>
              <a:rPr lang="en-US" kern="0" spc="-70" dirty="0">
                <a:solidFill>
                  <a:schemeClr val="bg1"/>
                </a:solidFill>
              </a:rPr>
              <a:t>$30</a:t>
            </a:r>
          </a:p>
        </p:txBody>
      </p:sp>
      <p:sp>
        <p:nvSpPr>
          <p:cNvPr id="55" name="TextBox 54"/>
          <p:cNvSpPr txBox="1"/>
          <p:nvPr/>
        </p:nvSpPr>
        <p:spPr>
          <a:xfrm>
            <a:off x="4465099" y="5329521"/>
            <a:ext cx="1197963" cy="553998"/>
          </a:xfrm>
          <a:prstGeom prst="rect">
            <a:avLst/>
          </a:prstGeom>
          <a:solidFill>
            <a:schemeClr val="accent6">
              <a:lumMod val="40000"/>
              <a:lumOff val="60000"/>
            </a:schemeClr>
          </a:solidFill>
        </p:spPr>
        <p:txBody>
          <a:bodyPr wrap="square" lIns="0" tIns="0" rIns="0" bIns="0" rtlCol="0" anchor="ctr">
            <a:spAutoFit/>
          </a:bodyPr>
          <a:lstStyle/>
          <a:p>
            <a:pPr lvl="0" algn="ctr" defTabSz="914049">
              <a:defRPr/>
            </a:pPr>
            <a:r>
              <a:rPr lang="en-US" kern="0" spc="-70" dirty="0">
                <a:solidFill>
                  <a:schemeClr val="bg1"/>
                </a:solidFill>
              </a:rPr>
              <a:t>Basic</a:t>
            </a:r>
          </a:p>
          <a:p>
            <a:pPr lvl="0" algn="ctr" defTabSz="914049">
              <a:defRPr/>
            </a:pPr>
            <a:r>
              <a:rPr lang="en-US" kern="0" spc="-70" dirty="0">
                <a:solidFill>
                  <a:schemeClr val="bg1"/>
                </a:solidFill>
              </a:rPr>
              <a:t>$30</a:t>
            </a:r>
          </a:p>
        </p:txBody>
      </p:sp>
      <p:sp>
        <p:nvSpPr>
          <p:cNvPr id="56" name="TextBox 55"/>
          <p:cNvSpPr txBox="1"/>
          <p:nvPr/>
        </p:nvSpPr>
        <p:spPr>
          <a:xfrm>
            <a:off x="4465099" y="5983473"/>
            <a:ext cx="1197963" cy="553998"/>
          </a:xfrm>
          <a:prstGeom prst="rect">
            <a:avLst/>
          </a:prstGeom>
          <a:solidFill>
            <a:schemeClr val="accent6">
              <a:lumMod val="40000"/>
              <a:lumOff val="60000"/>
            </a:schemeClr>
          </a:solidFill>
        </p:spPr>
        <p:txBody>
          <a:bodyPr wrap="square" lIns="0" tIns="0" rIns="0" bIns="0" rtlCol="0" anchor="ctr">
            <a:spAutoFit/>
          </a:bodyPr>
          <a:lstStyle/>
          <a:p>
            <a:pPr lvl="0" algn="ctr" defTabSz="914049">
              <a:defRPr/>
            </a:pPr>
            <a:r>
              <a:rPr lang="en-US" kern="0" spc="-70" dirty="0">
                <a:solidFill>
                  <a:schemeClr val="bg1"/>
                </a:solidFill>
              </a:rPr>
              <a:t>Basic</a:t>
            </a:r>
          </a:p>
          <a:p>
            <a:pPr lvl="0" algn="ctr" defTabSz="914049">
              <a:defRPr/>
            </a:pPr>
            <a:r>
              <a:rPr lang="en-US" kern="0" spc="-70" dirty="0">
                <a:solidFill>
                  <a:schemeClr val="bg1"/>
                </a:solidFill>
              </a:rPr>
              <a:t>$30</a:t>
            </a:r>
          </a:p>
        </p:txBody>
      </p:sp>
      <p:sp>
        <p:nvSpPr>
          <p:cNvPr id="58" name="TextBox 57"/>
          <p:cNvSpPr txBox="1"/>
          <p:nvPr/>
        </p:nvSpPr>
        <p:spPr>
          <a:xfrm>
            <a:off x="4465099" y="2169211"/>
            <a:ext cx="1405798"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CRMOL</a:t>
            </a:r>
          </a:p>
        </p:txBody>
      </p:sp>
    </p:spTree>
    <p:extLst>
      <p:ext uri="{BB962C8B-B14F-4D97-AF65-F5344CB8AC3E}">
        <p14:creationId xmlns:p14="http://schemas.microsoft.com/office/powerpoint/2010/main" val="865682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47" grpId="0"/>
      <p:bldP spid="48" grpId="0"/>
      <p:bldP spid="49" grpId="0"/>
      <p:bldP spid="50" grpId="0"/>
      <p:bldP spid="51" grpId="0"/>
      <p:bldP spid="5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44" y="16703"/>
            <a:ext cx="12313285" cy="899665"/>
          </a:xfrm>
        </p:spPr>
        <p:txBody>
          <a:bodyPr/>
          <a:lstStyle/>
          <a:p>
            <a:r>
              <a:rPr lang="en-US" sz="3600" dirty="0"/>
              <a:t>Existing $30 CRMOL Basic Transition Pricing </a:t>
            </a:r>
          </a:p>
        </p:txBody>
      </p:sp>
      <p:sp>
        <p:nvSpPr>
          <p:cNvPr id="6" name="TextBox 5"/>
          <p:cNvSpPr txBox="1"/>
          <p:nvPr/>
        </p:nvSpPr>
        <p:spPr>
          <a:xfrm>
            <a:off x="3342749" y="3119065"/>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12" name="TextBox 11"/>
          <p:cNvSpPr txBox="1"/>
          <p:nvPr/>
        </p:nvSpPr>
        <p:spPr>
          <a:xfrm>
            <a:off x="7824556" y="3138166"/>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$115</a:t>
            </a:r>
          </a:p>
        </p:txBody>
      </p:sp>
      <p:sp>
        <p:nvSpPr>
          <p:cNvPr id="34" name="TextBox 33"/>
          <p:cNvSpPr txBox="1"/>
          <p:nvPr/>
        </p:nvSpPr>
        <p:spPr>
          <a:xfrm>
            <a:off x="-134755" y="3259383"/>
            <a:ext cx="2488716"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0-99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35" name="TextBox 34"/>
          <p:cNvSpPr txBox="1"/>
          <p:nvPr/>
        </p:nvSpPr>
        <p:spPr>
          <a:xfrm>
            <a:off x="8634468" y="2115591"/>
            <a:ext cx="2663982" cy="276999"/>
          </a:xfrm>
          <a:prstGeom prst="rect">
            <a:avLst/>
          </a:prstGeom>
          <a:noFill/>
        </p:spPr>
        <p:txBody>
          <a:bodyPr wrap="square" lIns="0" tIns="0" rIns="0" bIns="0" rtlCol="0">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ENTERPRISE PLAN</a:t>
            </a:r>
          </a:p>
        </p:txBody>
      </p:sp>
      <p:sp>
        <p:nvSpPr>
          <p:cNvPr id="36" name="TextBox 35"/>
          <p:cNvSpPr txBox="1"/>
          <p:nvPr/>
        </p:nvSpPr>
        <p:spPr>
          <a:xfrm>
            <a:off x="2946759" y="2508410"/>
            <a:ext cx="2663982" cy="553998"/>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STANDARD </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PRICING</a:t>
            </a:r>
          </a:p>
        </p:txBody>
      </p:sp>
      <p:sp>
        <p:nvSpPr>
          <p:cNvPr id="37" name="TextBox 36"/>
          <p:cNvSpPr txBox="1"/>
          <p:nvPr/>
        </p:nvSpPr>
        <p:spPr>
          <a:xfrm>
            <a:off x="5117965" y="2553725"/>
            <a:ext cx="2663982" cy="553998"/>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TRANSITION</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OFFER</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42" name="TextBox 41"/>
          <p:cNvSpPr txBox="1"/>
          <p:nvPr/>
        </p:nvSpPr>
        <p:spPr>
          <a:xfrm>
            <a:off x="9929108" y="3126073"/>
            <a:ext cx="2036044"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$57</a:t>
            </a:r>
          </a:p>
        </p:txBody>
      </p:sp>
      <p:sp>
        <p:nvSpPr>
          <p:cNvPr id="44" name="TextBox 43"/>
          <p:cNvSpPr txBox="1"/>
          <p:nvPr/>
        </p:nvSpPr>
        <p:spPr>
          <a:xfrm>
            <a:off x="7439104" y="2534024"/>
            <a:ext cx="2663982" cy="553998"/>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STANDARD </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PRICING</a:t>
            </a:r>
          </a:p>
        </p:txBody>
      </p:sp>
      <p:sp>
        <p:nvSpPr>
          <p:cNvPr id="45" name="TextBox 44"/>
          <p:cNvSpPr txBox="1"/>
          <p:nvPr/>
        </p:nvSpPr>
        <p:spPr>
          <a:xfrm>
            <a:off x="9572464" y="2554964"/>
            <a:ext cx="2663982" cy="553998"/>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TRANSITION</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OFFER</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46" name="TextBox 45"/>
          <p:cNvSpPr txBox="1"/>
          <p:nvPr/>
        </p:nvSpPr>
        <p:spPr>
          <a:xfrm>
            <a:off x="5487776" y="3119065"/>
            <a:ext cx="2025038" cy="553998"/>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$50</a:t>
            </a:r>
          </a:p>
        </p:txBody>
      </p:sp>
      <p:sp>
        <p:nvSpPr>
          <p:cNvPr id="47" name="TextBox 46"/>
          <p:cNvSpPr txBox="1"/>
          <p:nvPr/>
        </p:nvSpPr>
        <p:spPr>
          <a:xfrm>
            <a:off x="4733169" y="2149120"/>
            <a:ext cx="2663982" cy="276999"/>
          </a:xfrm>
          <a:prstGeom prst="rect">
            <a:avLst/>
          </a:prstGeom>
          <a:noFill/>
        </p:spPr>
        <p:txBody>
          <a:bodyPr wrap="square" lIns="0" tIns="0" rIns="0" bIns="0" rtlCol="0">
            <a:sp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APPLICATIONS</a:t>
            </a:r>
          </a:p>
        </p:txBody>
      </p:sp>
      <p:sp>
        <p:nvSpPr>
          <p:cNvPr id="48" name="TextBox 47"/>
          <p:cNvSpPr txBox="1"/>
          <p:nvPr/>
        </p:nvSpPr>
        <p:spPr>
          <a:xfrm>
            <a:off x="-504914" y="3992018"/>
            <a:ext cx="2867001"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100-249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49" name="TextBox 48"/>
          <p:cNvSpPr txBox="1"/>
          <p:nvPr/>
        </p:nvSpPr>
        <p:spPr>
          <a:xfrm>
            <a:off x="-403405" y="4709578"/>
            <a:ext cx="2663982"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250-499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50" name="TextBox 49"/>
          <p:cNvSpPr txBox="1"/>
          <p:nvPr/>
        </p:nvSpPr>
        <p:spPr>
          <a:xfrm>
            <a:off x="-403405" y="5379366"/>
            <a:ext cx="2663982"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500-999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51" name="TextBox 50"/>
          <p:cNvSpPr txBox="1"/>
          <p:nvPr/>
        </p:nvSpPr>
        <p:spPr>
          <a:xfrm>
            <a:off x="-298588" y="6155952"/>
            <a:ext cx="2663982"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1000+</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52" name="TextBox 51"/>
          <p:cNvSpPr txBox="1"/>
          <p:nvPr/>
        </p:nvSpPr>
        <p:spPr>
          <a:xfrm>
            <a:off x="3342749" y="3862133"/>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54" name="TextBox 53"/>
          <p:cNvSpPr txBox="1"/>
          <p:nvPr/>
        </p:nvSpPr>
        <p:spPr>
          <a:xfrm>
            <a:off x="7844123" y="3870785"/>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$90</a:t>
            </a:r>
          </a:p>
        </p:txBody>
      </p:sp>
      <p:sp>
        <p:nvSpPr>
          <p:cNvPr id="57" name="TextBox 56"/>
          <p:cNvSpPr txBox="1"/>
          <p:nvPr/>
        </p:nvSpPr>
        <p:spPr>
          <a:xfrm>
            <a:off x="9929108" y="3869141"/>
            <a:ext cx="2036044"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$57</a:t>
            </a:r>
          </a:p>
        </p:txBody>
      </p:sp>
      <p:sp>
        <p:nvSpPr>
          <p:cNvPr id="59" name="TextBox 58"/>
          <p:cNvSpPr txBox="1"/>
          <p:nvPr/>
        </p:nvSpPr>
        <p:spPr>
          <a:xfrm>
            <a:off x="5487776" y="3862133"/>
            <a:ext cx="2025038" cy="553998"/>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$50</a:t>
            </a:r>
          </a:p>
        </p:txBody>
      </p:sp>
      <p:sp>
        <p:nvSpPr>
          <p:cNvPr id="60" name="TextBox 59"/>
          <p:cNvSpPr txBox="1"/>
          <p:nvPr/>
        </p:nvSpPr>
        <p:spPr>
          <a:xfrm>
            <a:off x="3362316" y="4623063"/>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62" name="TextBox 61"/>
          <p:cNvSpPr txBox="1"/>
          <p:nvPr/>
        </p:nvSpPr>
        <p:spPr>
          <a:xfrm>
            <a:off x="7844123" y="4642164"/>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$80</a:t>
            </a:r>
          </a:p>
        </p:txBody>
      </p:sp>
      <p:sp>
        <p:nvSpPr>
          <p:cNvPr id="65" name="TextBox 64"/>
          <p:cNvSpPr txBox="1"/>
          <p:nvPr/>
        </p:nvSpPr>
        <p:spPr>
          <a:xfrm>
            <a:off x="9948675" y="4630071"/>
            <a:ext cx="2036044"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$57</a:t>
            </a:r>
          </a:p>
        </p:txBody>
      </p:sp>
      <p:sp>
        <p:nvSpPr>
          <p:cNvPr id="67" name="TextBox 66"/>
          <p:cNvSpPr txBox="1"/>
          <p:nvPr/>
        </p:nvSpPr>
        <p:spPr>
          <a:xfrm>
            <a:off x="5507343" y="4623063"/>
            <a:ext cx="2025038" cy="553998"/>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$50</a:t>
            </a:r>
          </a:p>
        </p:txBody>
      </p:sp>
      <p:sp>
        <p:nvSpPr>
          <p:cNvPr id="68" name="TextBox 67"/>
          <p:cNvSpPr txBox="1"/>
          <p:nvPr/>
        </p:nvSpPr>
        <p:spPr>
          <a:xfrm>
            <a:off x="3342749" y="5310420"/>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70" name="TextBox 69"/>
          <p:cNvSpPr txBox="1"/>
          <p:nvPr/>
        </p:nvSpPr>
        <p:spPr>
          <a:xfrm>
            <a:off x="7824556" y="5329521"/>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$70</a:t>
            </a:r>
          </a:p>
        </p:txBody>
      </p:sp>
      <p:sp>
        <p:nvSpPr>
          <p:cNvPr id="73" name="TextBox 72"/>
          <p:cNvSpPr txBox="1"/>
          <p:nvPr/>
        </p:nvSpPr>
        <p:spPr>
          <a:xfrm>
            <a:off x="9929108" y="5317428"/>
            <a:ext cx="2036044"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$57</a:t>
            </a:r>
          </a:p>
        </p:txBody>
      </p:sp>
      <p:sp>
        <p:nvSpPr>
          <p:cNvPr id="75" name="TextBox 74"/>
          <p:cNvSpPr txBox="1"/>
          <p:nvPr/>
        </p:nvSpPr>
        <p:spPr>
          <a:xfrm>
            <a:off x="5487776" y="5310420"/>
            <a:ext cx="2025038" cy="553998"/>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$50</a:t>
            </a:r>
          </a:p>
        </p:txBody>
      </p:sp>
      <p:sp>
        <p:nvSpPr>
          <p:cNvPr id="76" name="TextBox 75"/>
          <p:cNvSpPr txBox="1"/>
          <p:nvPr/>
        </p:nvSpPr>
        <p:spPr>
          <a:xfrm>
            <a:off x="3374881" y="5967525"/>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78" name="TextBox 77"/>
          <p:cNvSpPr txBox="1"/>
          <p:nvPr/>
        </p:nvSpPr>
        <p:spPr>
          <a:xfrm>
            <a:off x="7824556" y="5983473"/>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$60</a:t>
            </a:r>
          </a:p>
        </p:txBody>
      </p:sp>
      <p:sp>
        <p:nvSpPr>
          <p:cNvPr id="81" name="TextBox 80"/>
          <p:cNvSpPr txBox="1"/>
          <p:nvPr/>
        </p:nvSpPr>
        <p:spPr>
          <a:xfrm>
            <a:off x="9948675" y="5973948"/>
            <a:ext cx="2036044"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$57</a:t>
            </a:r>
          </a:p>
        </p:txBody>
      </p:sp>
      <p:sp>
        <p:nvSpPr>
          <p:cNvPr id="83" name="TextBox 82"/>
          <p:cNvSpPr txBox="1"/>
          <p:nvPr/>
        </p:nvSpPr>
        <p:spPr>
          <a:xfrm>
            <a:off x="5519908" y="5967525"/>
            <a:ext cx="2025038" cy="553998"/>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$50</a:t>
            </a:r>
          </a:p>
        </p:txBody>
      </p:sp>
      <p:sp>
        <p:nvSpPr>
          <p:cNvPr id="84" name="TextBox 83"/>
          <p:cNvSpPr txBox="1"/>
          <p:nvPr/>
        </p:nvSpPr>
        <p:spPr>
          <a:xfrm>
            <a:off x="116035" y="752795"/>
            <a:ext cx="13071613" cy="926407"/>
          </a:xfrm>
          <a:prstGeom prst="rect">
            <a:avLst/>
          </a:prstGeom>
          <a:noFill/>
        </p:spPr>
        <p:txBody>
          <a:bodyPr wrap="square" lIns="182880" tIns="146304" rIns="182880" bIns="146304" rtlCol="0">
            <a:spAutoFit/>
          </a:bodyPr>
          <a:lstStyle/>
          <a:p>
            <a:pPr marL="114300" indent="-114300">
              <a:lnSpc>
                <a:spcPct val="90000"/>
              </a:lnSpc>
              <a:spcAft>
                <a:spcPts val="600"/>
              </a:spcAft>
              <a:buFont typeface="Arial" panose="020B0604020202020204" pitchFamily="34" charset="0"/>
              <a:buChar char="•"/>
            </a:pPr>
            <a:r>
              <a:rPr lang="en-US" sz="2000" dirty="0"/>
              <a:t>All Basic Users that need </a:t>
            </a:r>
            <a:r>
              <a:rPr lang="en-US" sz="2000" u="sng" dirty="0"/>
              <a:t>just one App</a:t>
            </a:r>
            <a:r>
              <a:rPr lang="en-US" sz="2000" dirty="0"/>
              <a:t> should utilize $50 app transition pricing</a:t>
            </a:r>
          </a:p>
          <a:p>
            <a:pPr marL="114300" indent="-114300">
              <a:lnSpc>
                <a:spcPct val="90000"/>
              </a:lnSpc>
              <a:spcAft>
                <a:spcPts val="600"/>
              </a:spcAft>
              <a:buFont typeface="Arial" panose="020B0604020202020204" pitchFamily="34" charset="0"/>
              <a:buChar char="•"/>
            </a:pPr>
            <a:r>
              <a:rPr lang="en-US" sz="2000" dirty="0"/>
              <a:t>All Basic Users that need </a:t>
            </a:r>
            <a:r>
              <a:rPr lang="en-US" sz="2000" u="sng" dirty="0"/>
              <a:t>more than one App</a:t>
            </a:r>
            <a:r>
              <a:rPr lang="en-US" sz="2000" dirty="0"/>
              <a:t> should utilize $57 Plan transition pricing</a:t>
            </a:r>
          </a:p>
        </p:txBody>
      </p:sp>
      <p:cxnSp>
        <p:nvCxnSpPr>
          <p:cNvPr id="38" name="Straight Connector 37"/>
          <p:cNvCxnSpPr/>
          <p:nvPr/>
        </p:nvCxnSpPr>
        <p:spPr>
          <a:xfrm>
            <a:off x="7677150" y="2149120"/>
            <a:ext cx="10671" cy="470888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238500" y="2177695"/>
            <a:ext cx="10671" cy="470888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0" y="2483269"/>
            <a:ext cx="1219200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931449" y="3128590"/>
            <a:ext cx="1197963"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Basic</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$30</a:t>
            </a:r>
          </a:p>
        </p:txBody>
      </p:sp>
      <p:sp>
        <p:nvSpPr>
          <p:cNvPr id="43" name="TextBox 42"/>
          <p:cNvSpPr txBox="1"/>
          <p:nvPr/>
        </p:nvSpPr>
        <p:spPr>
          <a:xfrm>
            <a:off x="1931449" y="3881065"/>
            <a:ext cx="1208416" cy="553998"/>
          </a:xfrm>
          <a:prstGeom prst="rect">
            <a:avLst/>
          </a:prstGeom>
          <a:solidFill>
            <a:schemeClr val="accent6">
              <a:lumMod val="40000"/>
              <a:lumOff val="60000"/>
            </a:schemeClr>
          </a:solidFill>
        </p:spPr>
        <p:txBody>
          <a:bodyPr wrap="square" lIns="0" tIns="0" rIns="0" bIns="0" rtlCol="0" anchor="ctr">
            <a:spAutoFit/>
          </a:bodyPr>
          <a:lstStyle/>
          <a:p>
            <a:pPr lvl="0" algn="ctr" defTabSz="914049">
              <a:defRPr/>
            </a:pPr>
            <a:r>
              <a:rPr lang="en-US" kern="0" spc="-70" dirty="0">
                <a:solidFill>
                  <a:schemeClr val="bg1"/>
                </a:solidFill>
              </a:rPr>
              <a:t>Basic</a:t>
            </a:r>
          </a:p>
          <a:p>
            <a:pPr lvl="0" algn="ctr" defTabSz="914049">
              <a:defRPr/>
            </a:pPr>
            <a:r>
              <a:rPr lang="en-US" kern="0" spc="-70" dirty="0">
                <a:solidFill>
                  <a:schemeClr val="bg1"/>
                </a:solidFill>
              </a:rPr>
              <a:t>$30</a:t>
            </a:r>
          </a:p>
        </p:txBody>
      </p:sp>
      <p:sp>
        <p:nvSpPr>
          <p:cNvPr id="53" name="TextBox 52"/>
          <p:cNvSpPr txBox="1"/>
          <p:nvPr/>
        </p:nvSpPr>
        <p:spPr>
          <a:xfrm>
            <a:off x="1931449" y="4630071"/>
            <a:ext cx="1197963" cy="553998"/>
          </a:xfrm>
          <a:prstGeom prst="rect">
            <a:avLst/>
          </a:prstGeom>
          <a:solidFill>
            <a:schemeClr val="accent6">
              <a:lumMod val="40000"/>
              <a:lumOff val="60000"/>
            </a:schemeClr>
          </a:solidFill>
        </p:spPr>
        <p:txBody>
          <a:bodyPr wrap="square" lIns="0" tIns="0" rIns="0" bIns="0" rtlCol="0" anchor="ctr">
            <a:spAutoFit/>
          </a:bodyPr>
          <a:lstStyle/>
          <a:p>
            <a:pPr lvl="0" algn="ctr" defTabSz="914049">
              <a:defRPr/>
            </a:pPr>
            <a:r>
              <a:rPr lang="en-US" kern="0" spc="-70" dirty="0">
                <a:solidFill>
                  <a:schemeClr val="bg1"/>
                </a:solidFill>
              </a:rPr>
              <a:t>Basic</a:t>
            </a:r>
          </a:p>
          <a:p>
            <a:pPr lvl="0" algn="ctr" defTabSz="914049">
              <a:defRPr/>
            </a:pPr>
            <a:r>
              <a:rPr lang="en-US" kern="0" spc="-70" dirty="0">
                <a:solidFill>
                  <a:schemeClr val="bg1"/>
                </a:solidFill>
              </a:rPr>
              <a:t>$30</a:t>
            </a:r>
          </a:p>
        </p:txBody>
      </p:sp>
      <p:sp>
        <p:nvSpPr>
          <p:cNvPr id="55" name="TextBox 54"/>
          <p:cNvSpPr txBox="1"/>
          <p:nvPr/>
        </p:nvSpPr>
        <p:spPr>
          <a:xfrm>
            <a:off x="1931449" y="5329521"/>
            <a:ext cx="1197963" cy="553998"/>
          </a:xfrm>
          <a:prstGeom prst="rect">
            <a:avLst/>
          </a:prstGeom>
          <a:solidFill>
            <a:schemeClr val="accent6">
              <a:lumMod val="40000"/>
              <a:lumOff val="60000"/>
            </a:schemeClr>
          </a:solidFill>
        </p:spPr>
        <p:txBody>
          <a:bodyPr wrap="square" lIns="0" tIns="0" rIns="0" bIns="0" rtlCol="0" anchor="ctr">
            <a:spAutoFit/>
          </a:bodyPr>
          <a:lstStyle/>
          <a:p>
            <a:pPr lvl="0" algn="ctr" defTabSz="914049">
              <a:defRPr/>
            </a:pPr>
            <a:r>
              <a:rPr lang="en-US" kern="0" spc="-70" dirty="0">
                <a:solidFill>
                  <a:schemeClr val="bg1"/>
                </a:solidFill>
              </a:rPr>
              <a:t>Basic</a:t>
            </a:r>
          </a:p>
          <a:p>
            <a:pPr lvl="0" algn="ctr" defTabSz="914049">
              <a:defRPr/>
            </a:pPr>
            <a:r>
              <a:rPr lang="en-US" kern="0" spc="-70" dirty="0">
                <a:solidFill>
                  <a:schemeClr val="bg1"/>
                </a:solidFill>
              </a:rPr>
              <a:t>$30</a:t>
            </a:r>
          </a:p>
        </p:txBody>
      </p:sp>
      <p:sp>
        <p:nvSpPr>
          <p:cNvPr id="56" name="TextBox 55"/>
          <p:cNvSpPr txBox="1"/>
          <p:nvPr/>
        </p:nvSpPr>
        <p:spPr>
          <a:xfrm>
            <a:off x="1931449" y="5983473"/>
            <a:ext cx="1197963" cy="553998"/>
          </a:xfrm>
          <a:prstGeom prst="rect">
            <a:avLst/>
          </a:prstGeom>
          <a:solidFill>
            <a:schemeClr val="accent6">
              <a:lumMod val="40000"/>
              <a:lumOff val="60000"/>
            </a:schemeClr>
          </a:solidFill>
        </p:spPr>
        <p:txBody>
          <a:bodyPr wrap="square" lIns="0" tIns="0" rIns="0" bIns="0" rtlCol="0" anchor="ctr">
            <a:spAutoFit/>
          </a:bodyPr>
          <a:lstStyle/>
          <a:p>
            <a:pPr lvl="0" algn="ctr" defTabSz="914049">
              <a:defRPr/>
            </a:pPr>
            <a:r>
              <a:rPr lang="en-US" kern="0" spc="-70" dirty="0">
                <a:solidFill>
                  <a:schemeClr val="bg1"/>
                </a:solidFill>
              </a:rPr>
              <a:t>Basic</a:t>
            </a:r>
          </a:p>
          <a:p>
            <a:pPr lvl="0" algn="ctr" defTabSz="914049">
              <a:defRPr/>
            </a:pPr>
            <a:r>
              <a:rPr lang="en-US" kern="0" spc="-70" dirty="0">
                <a:solidFill>
                  <a:schemeClr val="bg1"/>
                </a:solidFill>
              </a:rPr>
              <a:t>$30</a:t>
            </a:r>
          </a:p>
        </p:txBody>
      </p:sp>
      <p:sp>
        <p:nvSpPr>
          <p:cNvPr id="58" name="TextBox 57"/>
          <p:cNvSpPr txBox="1"/>
          <p:nvPr/>
        </p:nvSpPr>
        <p:spPr>
          <a:xfrm>
            <a:off x="1931449" y="2169211"/>
            <a:ext cx="1405798"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CRMOL</a:t>
            </a:r>
          </a:p>
        </p:txBody>
      </p:sp>
    </p:spTree>
    <p:extLst>
      <p:ext uri="{BB962C8B-B14F-4D97-AF65-F5344CB8AC3E}">
        <p14:creationId xmlns:p14="http://schemas.microsoft.com/office/powerpoint/2010/main" val="2788113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44" grpId="0"/>
      <p:bldP spid="45" grpId="0"/>
      <p:bldP spid="47" grpId="0"/>
      <p:bldP spid="48" grpId="0"/>
      <p:bldP spid="49" grpId="0"/>
      <p:bldP spid="50" grpId="0"/>
      <p:bldP spid="51" grpId="0"/>
      <p:bldP spid="5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nvPr>
        </p:nvGraphicFramePr>
        <p:xfrm>
          <a:off x="523874" y="1213087"/>
          <a:ext cx="10791825" cy="5108842"/>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2"/>
          <p:cNvSpPr txBox="1">
            <a:spLocks/>
          </p:cNvSpPr>
          <p:nvPr/>
        </p:nvSpPr>
        <p:spPr>
          <a:xfrm>
            <a:off x="0" y="130015"/>
            <a:ext cx="12178901" cy="899665"/>
          </a:xfrm>
          <a:prstGeom prst="rect">
            <a:avLst/>
          </a:prstGeom>
        </p:spPr>
        <p:txBody>
          <a:bodyPr vert="horz" wrap="square" lIns="146304" tIns="91440" rIns="146304" bIns="91440" rtlCol="0" anchor="t">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r>
              <a:rPr lang="en-US" sz="3600" dirty="0"/>
              <a:t>Existing Customer Example </a:t>
            </a:r>
          </a:p>
          <a:p>
            <a:pPr lvl="0"/>
            <a:r>
              <a:rPr lang="en-US" sz="3600" dirty="0"/>
              <a:t>CRMOL to Dynamics 365 With Transition Pricing </a:t>
            </a:r>
          </a:p>
        </p:txBody>
      </p:sp>
      <p:sp>
        <p:nvSpPr>
          <p:cNvPr id="9" name="TextBox 8"/>
          <p:cNvSpPr txBox="1"/>
          <p:nvPr/>
        </p:nvSpPr>
        <p:spPr>
          <a:xfrm>
            <a:off x="-139424" y="6502904"/>
            <a:ext cx="1872500" cy="4616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gradFill>
                  <a:gsLst>
                    <a:gs pos="2917">
                      <a:schemeClr val="tx1"/>
                    </a:gs>
                    <a:gs pos="30000">
                      <a:schemeClr val="tx1"/>
                    </a:gs>
                  </a:gsLst>
                  <a:lin ang="5400000" scaled="0"/>
                </a:gradFill>
                <a:effectLst/>
                <a:uLnTx/>
                <a:uFillTx/>
              </a:rPr>
              <a:t>Microsoft Confidential</a:t>
            </a:r>
          </a:p>
        </p:txBody>
      </p:sp>
      <p:sp>
        <p:nvSpPr>
          <p:cNvPr id="12" name="Text Placeholder 2"/>
          <p:cNvSpPr txBox="1">
            <a:spLocks/>
          </p:cNvSpPr>
          <p:nvPr/>
        </p:nvSpPr>
        <p:spPr>
          <a:xfrm>
            <a:off x="5277482" y="3186213"/>
            <a:ext cx="3219450" cy="1908215"/>
          </a:xfrm>
          <a:prstGeom prst="rect">
            <a:avLst/>
          </a:prstGeom>
          <a:noFill/>
        </p:spPr>
        <p:txBody>
          <a:bodyPr vert="horz" wrap="square" lIns="146304" tIns="91440" rIns="146304" bIns="91440" rtlCol="0">
            <a:spAutoFit/>
          </a:bodyPr>
          <a:lstStyle>
            <a:lvl1pPr marL="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3921" kern="1200" spc="0" baseline="0">
                <a:gradFill>
                  <a:gsLst>
                    <a:gs pos="1250">
                      <a:schemeClr val="tx2"/>
                    </a:gs>
                    <a:gs pos="99000">
                      <a:schemeClr val="tx2"/>
                    </a:gs>
                  </a:gsLst>
                  <a:lin ang="5400000" scaled="0"/>
                </a:gradFill>
                <a:latin typeface="+mj-lt"/>
                <a:ea typeface="+mn-ea"/>
                <a:cs typeface="+mn-cs"/>
              </a:defRPr>
            </a:lvl1pPr>
            <a:lvl2pPr marL="0" marR="0" indent="0" algn="l" defTabSz="914367" rtl="0" eaLnBrk="1" fontAlgn="auto" latinLnBrk="0" hangingPunct="1">
              <a:lnSpc>
                <a:spcPct val="90000"/>
              </a:lnSpc>
              <a:spcBef>
                <a:spcPct val="20000"/>
              </a:spcBef>
              <a:spcAft>
                <a:spcPts val="0"/>
              </a:spcAft>
              <a:buClrTx/>
              <a:buSzPct val="90000"/>
              <a:buFontTx/>
              <a:buNone/>
              <a:tabLst/>
              <a:defRPr sz="1961" kern="1200" spc="0" baseline="0">
                <a:gradFill>
                  <a:gsLst>
                    <a:gs pos="1250">
                      <a:schemeClr val="tx1"/>
                    </a:gs>
                    <a:gs pos="100000">
                      <a:schemeClr val="tx1"/>
                    </a:gs>
                  </a:gsLst>
                  <a:lin ang="5400000" scaled="0"/>
                </a:gradFill>
                <a:latin typeface="+mn-lt"/>
                <a:ea typeface="+mn-ea"/>
                <a:cs typeface="+mn-cs"/>
              </a:defRPr>
            </a:lvl2pPr>
            <a:lvl3pPr marL="224097"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961" kern="1200" spc="0" baseline="0">
                <a:gradFill>
                  <a:gsLst>
                    <a:gs pos="1250">
                      <a:schemeClr val="tx1"/>
                    </a:gs>
                    <a:gs pos="100000">
                      <a:schemeClr val="tx1"/>
                    </a:gs>
                  </a:gsLst>
                  <a:lin ang="5400000" scaled="0"/>
                </a:gradFill>
                <a:latin typeface="+mn-lt"/>
                <a:ea typeface="+mn-ea"/>
                <a:cs typeface="+mn-cs"/>
              </a:defRPr>
            </a:lvl3pPr>
            <a:lvl4pPr marL="448193"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gradFill>
                  <a:gsLst>
                    <a:gs pos="1250">
                      <a:schemeClr val="tx1"/>
                    </a:gs>
                    <a:gs pos="100000">
                      <a:schemeClr val="tx1"/>
                    </a:gs>
                  </a:gsLst>
                  <a:lin ang="5400000" scaled="0"/>
                </a:gradFill>
                <a:latin typeface="+mn-lt"/>
                <a:ea typeface="+mn-ea"/>
                <a:cs typeface="+mn-cs"/>
              </a:defRPr>
            </a:lvl4pPr>
            <a:lvl5pPr marL="672290" marR="0" indent="0" algn="l" defTabSz="914367" rtl="0" eaLnBrk="1" fontAlgn="auto" latinLnBrk="0" hangingPunct="1">
              <a:lnSpc>
                <a:spcPct val="90000"/>
              </a:lnSpc>
              <a:spcBef>
                <a:spcPct val="20000"/>
              </a:spcBef>
              <a:spcAft>
                <a:spcPts val="0"/>
              </a:spcAft>
              <a:buClrTx/>
              <a:buSzPct val="90000"/>
              <a:buFont typeface="Arial" pitchFamily="34" charset="0"/>
              <a:buNone/>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114300" marR="0" lvl="0" indent="-114300" algn="l" defTabSz="914367" rtl="0" eaLnBrk="1" fontAlgn="auto" latinLnBrk="0" hangingPunct="1">
              <a:lnSpc>
                <a:spcPct val="90000"/>
              </a:lnSpc>
              <a:spcBef>
                <a:spcPct val="20000"/>
              </a:spcBef>
              <a:spcAft>
                <a:spcPts val="0"/>
              </a:spcAft>
              <a:buClrTx/>
              <a:buSzPct val="90000"/>
              <a:buFont typeface="Arial" panose="020B0604020202020204" pitchFamily="34" charset="0"/>
              <a:buChar char="•"/>
              <a:tabLst/>
              <a:defRPr/>
            </a:pPr>
            <a:r>
              <a:rPr kumimoji="0" lang="en-US" sz="2000" b="0" i="0" u="none" strike="noStrike" kern="1200" cap="none" spc="0" normalizeH="0" baseline="0" noProof="0" dirty="0">
                <a:ln>
                  <a:noFill/>
                </a:ln>
                <a:solidFill>
                  <a:schemeClr val="tx1"/>
                </a:solidFill>
                <a:effectLst/>
                <a:uLnTx/>
                <a:uFillTx/>
                <a:latin typeface="+mj-lt"/>
                <a:ea typeface="+mn-ea"/>
                <a:cs typeface="+mn-cs"/>
              </a:rPr>
              <a:t>Essential users move down to Team Members at Tier 2 pricing</a:t>
            </a:r>
            <a:endParaRPr kumimoji="0" lang="en-US" sz="3200" b="0" i="0" u="none" strike="noStrike" kern="1200" cap="none" spc="0" normalizeH="0" baseline="0" noProof="0" dirty="0">
              <a:ln>
                <a:noFill/>
              </a:ln>
              <a:solidFill>
                <a:schemeClr val="tx1"/>
              </a:solidFill>
              <a:effectLst/>
              <a:uLnTx/>
              <a:uFillTx/>
              <a:latin typeface="+mj-lt"/>
              <a:ea typeface="+mn-ea"/>
              <a:cs typeface="+mn-cs"/>
            </a:endParaRPr>
          </a:p>
          <a:p>
            <a:pPr marL="114300" marR="0" lvl="0" indent="-114300" algn="l" defTabSz="914367" rtl="0" eaLnBrk="1" fontAlgn="auto" latinLnBrk="0" hangingPunct="1">
              <a:lnSpc>
                <a:spcPct val="90000"/>
              </a:lnSpc>
              <a:spcBef>
                <a:spcPct val="20000"/>
              </a:spcBef>
              <a:spcAft>
                <a:spcPts val="0"/>
              </a:spcAft>
              <a:buClrTx/>
              <a:buSzPct val="90000"/>
              <a:buFont typeface="Arial" panose="020B0604020202020204" pitchFamily="34" charset="0"/>
              <a:buChar char="•"/>
              <a:tabLst/>
              <a:defRPr/>
            </a:pPr>
            <a:r>
              <a:rPr kumimoji="0" lang="en-US" sz="2000" b="0" i="0" u="none" strike="noStrike" kern="1200" cap="none" spc="0" normalizeH="0" baseline="0" noProof="0" dirty="0">
                <a:ln>
                  <a:noFill/>
                </a:ln>
                <a:solidFill>
                  <a:schemeClr val="tx1"/>
                </a:solidFill>
                <a:effectLst/>
                <a:uLnTx/>
                <a:uFillTx/>
                <a:latin typeface="+mj-lt"/>
                <a:ea typeface="+mn-ea"/>
                <a:cs typeface="+mn-cs"/>
              </a:rPr>
              <a:t>Pro and Basic users get the best deal with Plan 1 due to hitting Tier 2</a:t>
            </a:r>
          </a:p>
        </p:txBody>
      </p:sp>
      <p:sp>
        <p:nvSpPr>
          <p:cNvPr id="13" name="Right Brace 12"/>
          <p:cNvSpPr/>
          <p:nvPr/>
        </p:nvSpPr>
        <p:spPr>
          <a:xfrm>
            <a:off x="4852661" y="2214113"/>
            <a:ext cx="567063" cy="910087"/>
          </a:xfrm>
          <a:prstGeom prst="rightBrac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 name="TextBox 13"/>
          <p:cNvSpPr txBox="1"/>
          <p:nvPr/>
        </p:nvSpPr>
        <p:spPr>
          <a:xfrm>
            <a:off x="5184110" y="2254424"/>
            <a:ext cx="3136202" cy="960263"/>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dirty="0">
                <a:ln>
                  <a:noFill/>
                </a:ln>
                <a:solidFill>
                  <a:schemeClr val="accent2"/>
                </a:solidFill>
                <a:effectLst/>
                <a:uLnTx/>
                <a:uFillTx/>
              </a:rPr>
              <a:t>$2.7K/month price increase</a:t>
            </a:r>
          </a:p>
        </p:txBody>
      </p:sp>
      <p:sp>
        <p:nvSpPr>
          <p:cNvPr id="17" name="TextBox 16"/>
          <p:cNvSpPr txBox="1"/>
          <p:nvPr/>
        </p:nvSpPr>
        <p:spPr>
          <a:xfrm>
            <a:off x="8408491" y="2044975"/>
            <a:ext cx="3462805" cy="960263"/>
          </a:xfrm>
          <a:prstGeom prst="rect">
            <a:avLst/>
          </a:prstGeom>
          <a:noFill/>
        </p:spPr>
        <p:txBody>
          <a:bodyPr wrap="square" lIns="182880" tIns="146304" rIns="182880" bIns="146304" rtlCol="0">
            <a:spAutoFit/>
          </a:bodyPr>
          <a:lstStyle/>
          <a:p>
            <a:pPr marL="0" marR="0" lvl="0" indent="0" algn="ctr" defTabSz="91440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dirty="0">
                <a:ln>
                  <a:noFill/>
                </a:ln>
                <a:solidFill>
                  <a:schemeClr val="accent2"/>
                </a:solidFill>
                <a:effectLst/>
                <a:uLnTx/>
                <a:uFillTx/>
              </a:rPr>
              <a:t>$300/</a:t>
            </a:r>
            <a:r>
              <a:rPr kumimoji="0" lang="en-US" sz="2400" b="0" i="0" u="none" strike="noStrike" kern="0" cap="none" spc="0" normalizeH="0" baseline="0" noProof="0" dirty="0" err="1">
                <a:ln>
                  <a:noFill/>
                </a:ln>
                <a:solidFill>
                  <a:schemeClr val="accent2"/>
                </a:solidFill>
                <a:effectLst/>
                <a:uLnTx/>
                <a:uFillTx/>
              </a:rPr>
              <a:t>mth</a:t>
            </a:r>
            <a:r>
              <a:rPr kumimoji="0" lang="en-US" sz="2400" b="0" i="0" u="none" strike="noStrike" kern="0" cap="none" spc="0" normalizeH="0" baseline="0" noProof="0" dirty="0">
                <a:ln>
                  <a:noFill/>
                </a:ln>
                <a:solidFill>
                  <a:schemeClr val="accent2"/>
                </a:solidFill>
                <a:effectLst/>
                <a:uLnTx/>
                <a:uFillTx/>
              </a:rPr>
              <a:t> increase</a:t>
            </a:r>
            <a:r>
              <a:rPr kumimoji="0" lang="en-US" sz="2400" b="0" i="0" u="none" strike="noStrike" kern="0" cap="none" spc="0" normalizeH="0" noProof="0" dirty="0">
                <a:ln>
                  <a:noFill/>
                </a:ln>
                <a:solidFill>
                  <a:schemeClr val="accent2"/>
                </a:solidFill>
                <a:effectLst/>
                <a:uLnTx/>
                <a:uFillTx/>
              </a:rPr>
              <a:t> </a:t>
            </a:r>
            <a:r>
              <a:rPr kumimoji="0" lang="en-US" sz="2400" b="0" i="0" u="none" strike="noStrike" kern="0" cap="none" spc="0" normalizeH="0" baseline="0" noProof="0" dirty="0">
                <a:ln>
                  <a:noFill/>
                </a:ln>
                <a:solidFill>
                  <a:schemeClr val="accent2"/>
                </a:solidFill>
                <a:effectLst/>
                <a:uLnTx/>
                <a:uFillTx/>
              </a:rPr>
              <a:t>with Transition Pricing</a:t>
            </a:r>
          </a:p>
        </p:txBody>
      </p:sp>
    </p:spTree>
    <p:extLst>
      <p:ext uri="{BB962C8B-B14F-4D97-AF65-F5344CB8AC3E}">
        <p14:creationId xmlns:p14="http://schemas.microsoft.com/office/powerpoint/2010/main" val="38339762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a:t>Microsoft Dynamics 365 value prop  </a:t>
            </a:r>
          </a:p>
        </p:txBody>
      </p:sp>
      <p:sp>
        <p:nvSpPr>
          <p:cNvPr id="4" name="Text Placeholder 3"/>
          <p:cNvSpPr>
            <a:spLocks noGrp="1"/>
          </p:cNvSpPr>
          <p:nvPr>
            <p:ph type="body" sz="quarter" idx="10"/>
          </p:nvPr>
        </p:nvSpPr>
        <p:spPr>
          <a:xfrm>
            <a:off x="269239" y="1189177"/>
            <a:ext cx="11653523" cy="3717941"/>
          </a:xfrm>
        </p:spPr>
        <p:txBody>
          <a:bodyPr/>
          <a:lstStyle/>
          <a:p>
            <a:pPr marL="571500" indent="-571500">
              <a:buFont typeface="Wingdings" panose="05000000000000000000" pitchFamily="2" charset="2"/>
              <a:buChar char="§"/>
            </a:pPr>
            <a:r>
              <a:rPr lang="en-US" sz="2000" dirty="0"/>
              <a:t>Use the </a:t>
            </a:r>
            <a:r>
              <a:rPr lang="en-US" sz="2000" dirty="0">
                <a:hlinkClick r:id="rId2"/>
              </a:rPr>
              <a:t>Dynamics 365 pitch deck </a:t>
            </a:r>
            <a:r>
              <a:rPr lang="en-US" sz="2000" dirty="0"/>
              <a:t>to communicate- </a:t>
            </a:r>
          </a:p>
          <a:p>
            <a:pPr marL="795597" lvl="2" indent="-571500">
              <a:buFont typeface="Wingdings" panose="05000000000000000000" pitchFamily="2" charset="2"/>
              <a:buChar char="§"/>
            </a:pPr>
            <a:r>
              <a:rPr lang="en-US" sz="2000" dirty="0">
                <a:gradFill>
                  <a:gsLst>
                    <a:gs pos="1250">
                      <a:schemeClr val="tx1"/>
                    </a:gs>
                    <a:gs pos="99000">
                      <a:schemeClr val="tx1"/>
                    </a:gs>
                  </a:gsLst>
                  <a:lin ang="5400000" scaled="0"/>
                </a:gradFill>
                <a:latin typeface="+mj-lt"/>
              </a:rPr>
              <a:t>The overall value proposition and benefits of Dynamics 365</a:t>
            </a:r>
          </a:p>
          <a:p>
            <a:pPr marL="795597" lvl="2" indent="-571500">
              <a:buFont typeface="Wingdings" panose="05000000000000000000" pitchFamily="2" charset="2"/>
              <a:buChar char="§"/>
            </a:pPr>
            <a:r>
              <a:rPr lang="en-US" sz="2000" dirty="0">
                <a:gradFill>
                  <a:gsLst>
                    <a:gs pos="1250">
                      <a:schemeClr val="tx1"/>
                    </a:gs>
                    <a:gs pos="99000">
                      <a:schemeClr val="tx1"/>
                    </a:gs>
                  </a:gsLst>
                  <a:lin ang="5400000" scaled="0"/>
                </a:gradFill>
                <a:latin typeface="+mj-lt"/>
              </a:rPr>
              <a:t>To make the case for why customers should consider Dynamics 365 in the cloud</a:t>
            </a:r>
          </a:p>
          <a:p>
            <a:pPr marL="795597" lvl="2" indent="-571500">
              <a:buFont typeface="Wingdings" panose="05000000000000000000" pitchFamily="2" charset="2"/>
              <a:buChar char="§"/>
            </a:pPr>
            <a:r>
              <a:rPr lang="en-US" sz="2000" dirty="0">
                <a:gradFill>
                  <a:gsLst>
                    <a:gs pos="1250">
                      <a:schemeClr val="tx1"/>
                    </a:gs>
                    <a:gs pos="99000">
                      <a:schemeClr val="tx1"/>
                    </a:gs>
                  </a:gsLst>
                  <a:lin ang="5400000" scaled="0"/>
                </a:gradFill>
                <a:latin typeface="+mj-lt"/>
              </a:rPr>
              <a:t>Why customers should consider moving from on-premises to the cloud.</a:t>
            </a:r>
          </a:p>
          <a:p>
            <a:pPr lvl="2"/>
            <a:endParaRPr lang="en-US" sz="2000" dirty="0">
              <a:gradFill>
                <a:gsLst>
                  <a:gs pos="1250">
                    <a:schemeClr val="tx1"/>
                  </a:gs>
                  <a:gs pos="99000">
                    <a:schemeClr val="tx1"/>
                  </a:gs>
                </a:gsLst>
                <a:lin ang="5400000" scaled="0"/>
              </a:gradFill>
              <a:latin typeface="+mj-lt"/>
            </a:endParaRPr>
          </a:p>
          <a:p>
            <a:pPr marL="571500" lvl="1" indent="-571500">
              <a:buFont typeface="Wingdings" panose="05000000000000000000" pitchFamily="2" charset="2"/>
              <a:buChar char="§"/>
            </a:pPr>
            <a:r>
              <a:rPr lang="en-US" sz="2000" dirty="0">
                <a:gradFill>
                  <a:gsLst>
                    <a:gs pos="1250">
                      <a:schemeClr val="tx1"/>
                    </a:gs>
                    <a:gs pos="99000">
                      <a:schemeClr val="tx1"/>
                    </a:gs>
                  </a:gsLst>
                  <a:lin ang="5400000" scaled="0"/>
                </a:gradFill>
                <a:latin typeface="+mj-lt"/>
              </a:rPr>
              <a:t>Use the Dynamics 365 for Operations Migration </a:t>
            </a:r>
            <a:r>
              <a:rPr lang="en-US" sz="2000" dirty="0">
                <a:gradFill>
                  <a:gsLst>
                    <a:gs pos="1250">
                      <a:schemeClr val="tx1"/>
                    </a:gs>
                    <a:gs pos="99000">
                      <a:schemeClr val="tx1"/>
                    </a:gs>
                  </a:gsLst>
                  <a:lin ang="5400000" scaled="0"/>
                </a:gradFill>
                <a:latin typeface="+mj-lt"/>
                <a:hlinkClick r:id="rId3"/>
              </a:rPr>
              <a:t>pitch deck </a:t>
            </a:r>
            <a:r>
              <a:rPr lang="en-US" sz="2000" dirty="0">
                <a:gradFill>
                  <a:gsLst>
                    <a:gs pos="1250">
                      <a:schemeClr val="tx1"/>
                    </a:gs>
                    <a:gs pos="99000">
                      <a:schemeClr val="tx1"/>
                    </a:gs>
                  </a:gsLst>
                  <a:lin ang="5400000" scaled="0"/>
                </a:gradFill>
                <a:latin typeface="+mj-lt"/>
              </a:rPr>
              <a:t>and </a:t>
            </a:r>
            <a:r>
              <a:rPr lang="en-US" sz="2000" dirty="0">
                <a:gradFill>
                  <a:gsLst>
                    <a:gs pos="1250">
                      <a:schemeClr val="tx1"/>
                    </a:gs>
                    <a:gs pos="99000">
                      <a:schemeClr val="tx1"/>
                    </a:gs>
                  </a:gsLst>
                  <a:lin ang="5400000" scaled="0"/>
                </a:gradFill>
                <a:latin typeface="+mj-lt"/>
                <a:hlinkClick r:id="rId4"/>
              </a:rPr>
              <a:t>complete BOM </a:t>
            </a:r>
            <a:r>
              <a:rPr lang="en-US" sz="2000" dirty="0">
                <a:gradFill>
                  <a:gsLst>
                    <a:gs pos="1250">
                      <a:schemeClr val="tx1"/>
                    </a:gs>
                    <a:gs pos="99000">
                      <a:schemeClr val="tx1"/>
                    </a:gs>
                  </a:gsLst>
                  <a:lin ang="5400000" scaled="0"/>
                </a:gradFill>
                <a:latin typeface="+mj-lt"/>
              </a:rPr>
              <a:t>to highlight the benefits for Dynamics AX2009 and 2012 customers to move to the new cloud offering. </a:t>
            </a:r>
          </a:p>
          <a:p>
            <a:pPr lvl="1"/>
            <a:endParaRPr lang="en-US" sz="2000" dirty="0"/>
          </a:p>
          <a:p>
            <a:pPr marL="571500" lvl="1" indent="-571500">
              <a:buFont typeface="Wingdings" panose="05000000000000000000" pitchFamily="2" charset="2"/>
              <a:buChar char="§"/>
            </a:pPr>
            <a:r>
              <a:rPr lang="en-US" sz="2000" dirty="0">
                <a:gradFill>
                  <a:gsLst>
                    <a:gs pos="1250">
                      <a:schemeClr val="tx1"/>
                    </a:gs>
                    <a:gs pos="99000">
                      <a:schemeClr val="tx1"/>
                    </a:gs>
                  </a:gsLst>
                  <a:lin ang="5400000" scaled="0"/>
                </a:gradFill>
                <a:latin typeface="+mj-lt"/>
              </a:rPr>
              <a:t>Additional resources to highlight value of Dynamics 365 can be found at the </a:t>
            </a:r>
            <a:r>
              <a:rPr lang="en-US" sz="2000" b="1" dirty="0">
                <a:gradFill>
                  <a:gsLst>
                    <a:gs pos="1250">
                      <a:schemeClr val="tx1"/>
                    </a:gs>
                    <a:gs pos="99000">
                      <a:schemeClr val="tx1"/>
                    </a:gs>
                  </a:gsLst>
                  <a:lin ang="5400000" scaled="0"/>
                </a:gradFill>
                <a:latin typeface="+mj-lt"/>
                <a:hlinkClick r:id="rId5"/>
              </a:rPr>
              <a:t>Dynamics 365 hub </a:t>
            </a:r>
            <a:r>
              <a:rPr lang="en-US" sz="2000" dirty="0">
                <a:gradFill>
                  <a:gsLst>
                    <a:gs pos="1250">
                      <a:schemeClr val="tx1"/>
                    </a:gs>
                    <a:gs pos="99000">
                      <a:schemeClr val="tx1"/>
                    </a:gs>
                  </a:gsLst>
                  <a:lin ang="5400000" scaled="0"/>
                </a:gradFill>
                <a:latin typeface="+mj-lt"/>
              </a:rPr>
              <a:t>– this hub includes a complete set of value prop pitch decks, narratives, FAQ’s, pricing/ licensing information and readiness materials. </a:t>
            </a:r>
          </a:p>
        </p:txBody>
      </p:sp>
    </p:spTree>
    <p:extLst>
      <p:ext uri="{BB962C8B-B14F-4D97-AF65-F5344CB8AC3E}">
        <p14:creationId xmlns:p14="http://schemas.microsoft.com/office/powerpoint/2010/main" val="196856797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Upsell Opportunity</a:t>
            </a:r>
          </a:p>
        </p:txBody>
      </p:sp>
      <p:sp>
        <p:nvSpPr>
          <p:cNvPr id="3" name="TextBox 2"/>
          <p:cNvSpPr txBox="1"/>
          <p:nvPr/>
        </p:nvSpPr>
        <p:spPr>
          <a:xfrm>
            <a:off x="676049" y="1572768"/>
            <a:ext cx="11068141" cy="4062651"/>
          </a:xfrm>
          <a:prstGeom prst="rect">
            <a:avLst/>
          </a:prstGeom>
          <a:noFill/>
          <a:ln>
            <a:solidFill>
              <a:schemeClr val="tx1"/>
            </a:solidFill>
          </a:ln>
        </p:spPr>
        <p:txBody>
          <a:bodyPr wrap="square" lIns="182880" tIns="146304" rIns="182880" bIns="146304"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Talk to your customer about transitioning to Dynamics 365 for Enterprise Plan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The transition price allows for favorable transition to unlock features across Sales, Customer Service, Field Service and Project Service, including </a:t>
            </a:r>
            <a:r>
              <a:rPr kumimoji="0" lang="en-US" sz="1800" b="0" i="0" u="none" strike="noStrike" kern="0" cap="none" spc="0" normalizeH="0" baseline="0" noProof="0" dirty="0" err="1">
                <a:ln>
                  <a:noFill/>
                </a:ln>
                <a:solidFill>
                  <a:sysClr val="windowText" lastClr="000000"/>
                </a:solidFill>
                <a:effectLst/>
                <a:uLnTx/>
                <a:uFillTx/>
              </a:rPr>
              <a:t>PowerApps</a:t>
            </a:r>
            <a:r>
              <a:rPr kumimoji="0" lang="en-US" sz="1800" b="0" i="0" u="none" strike="noStrike" kern="0" cap="none" spc="0" normalizeH="0" baseline="0" noProof="0" dirty="0">
                <a:ln>
                  <a:noFill/>
                </a:ln>
                <a:solidFill>
                  <a:sysClr val="windowText" lastClr="000000"/>
                </a:solidFill>
                <a:effectLst/>
                <a:uLnTx/>
                <a:uFillTx/>
              </a:rPr>
              <a:t>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Ask your customer questions to unlock the additional capabilities they can harness Dynamics 365 for:</a:t>
            </a:r>
          </a:p>
          <a:p>
            <a:pPr marL="800100" marR="0" lvl="1"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solidFill>
                  <a:sysClr val="windowText" lastClr="000000"/>
                </a:solidFill>
                <a:effectLst/>
                <a:uLnTx/>
                <a:uFillTx/>
              </a:rPr>
              <a:t>What are you using for Sales Management?</a:t>
            </a:r>
          </a:p>
          <a:p>
            <a:pPr marL="800100" marR="0" lvl="1"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solidFill>
                  <a:sysClr val="windowText" lastClr="000000"/>
                </a:solidFill>
                <a:effectLst/>
                <a:uLnTx/>
                <a:uFillTx/>
              </a:rPr>
              <a:t>What are you using for Project Service Automation</a:t>
            </a:r>
          </a:p>
          <a:p>
            <a:pPr marL="228600" marR="0" lvl="0" indent="-228600" defTabSz="914367" eaLnBrk="1" fontAlgn="auto" latinLnBrk="0" hangingPunct="1">
              <a:lnSpc>
                <a:spcPct val="90000"/>
              </a:lnSpc>
              <a:spcBef>
                <a:spcPct val="20000"/>
              </a:spcBef>
              <a:spcAft>
                <a:spcPts val="0"/>
              </a:spcAft>
              <a:buClrTx/>
              <a:buSzPct val="90000"/>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Can you upsell the plans?</a:t>
            </a:r>
          </a:p>
          <a:p>
            <a:pPr marL="685800" marR="0" lvl="1" indent="-228600" defTabSz="914367" eaLnBrk="1" fontAlgn="auto" latinLnBrk="0" hangingPunct="1">
              <a:lnSpc>
                <a:spcPct val="90000"/>
              </a:lnSpc>
              <a:spcBef>
                <a:spcPct val="20000"/>
              </a:spcBef>
              <a:spcAft>
                <a:spcPts val="0"/>
              </a:spcAft>
              <a:buClrTx/>
              <a:buSzPct val="90000"/>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Purchasing any App + </a:t>
            </a:r>
            <a:r>
              <a:rPr kumimoji="0" lang="en-US" sz="1800" b="0" i="0" u="none" strike="noStrike" kern="0" cap="none" spc="0" normalizeH="0" baseline="0" noProof="0" dirty="0" err="1">
                <a:ln>
                  <a:noFill/>
                </a:ln>
                <a:solidFill>
                  <a:sysClr val="windowText" lastClr="000000"/>
                </a:solidFill>
                <a:effectLst/>
                <a:uLnTx/>
                <a:uFillTx/>
              </a:rPr>
              <a:t>PowerApps</a:t>
            </a:r>
            <a:r>
              <a:rPr kumimoji="0" lang="en-US" sz="1800" b="0" i="0" u="none" strike="noStrike" kern="0" cap="none" spc="0" normalizeH="0" baseline="0" noProof="0" dirty="0">
                <a:ln>
                  <a:noFill/>
                </a:ln>
                <a:solidFill>
                  <a:sysClr val="windowText" lastClr="000000"/>
                </a:solidFill>
                <a:effectLst/>
                <a:uLnTx/>
                <a:uFillTx/>
              </a:rPr>
              <a:t> </a:t>
            </a:r>
          </a:p>
          <a:p>
            <a:pPr marL="627321" marR="0" lvl="3" indent="-179388" defTabSz="914367" eaLnBrk="1" fontAlgn="auto" latinLnBrk="0" hangingPunct="1">
              <a:lnSpc>
                <a:spcPct val="90000"/>
              </a:lnSpc>
              <a:spcBef>
                <a:spcPct val="20000"/>
              </a:spcBef>
              <a:spcAft>
                <a:spcPts val="0"/>
              </a:spcAft>
              <a:buClrTx/>
              <a:buSzPct val="90000"/>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Do CRM users need AX access and can move to Plan 2? </a:t>
            </a:r>
          </a:p>
          <a:p>
            <a:pPr marL="627321" marR="0" lvl="3" indent="-179388" defTabSz="914367" eaLnBrk="1" fontAlgn="auto" latinLnBrk="0" hangingPunct="1">
              <a:lnSpc>
                <a:spcPct val="90000"/>
              </a:lnSpc>
              <a:spcBef>
                <a:spcPct val="20000"/>
              </a:spcBef>
              <a:spcAft>
                <a:spcPts val="0"/>
              </a:spcAft>
              <a:buClrTx/>
              <a:buSzPct val="90000"/>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Do any other departments need a LOB solution?</a:t>
            </a:r>
          </a:p>
          <a:p>
            <a:pPr marL="179128" marR="0" lvl="1" indent="-17938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Can you add more Team Members Users to qualify for tiered pricing?</a:t>
            </a:r>
          </a:p>
          <a:p>
            <a:pPr marL="800100" marR="0" lvl="1" indent="-342900" defTabSz="91440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0" cap="none" spc="0" normalizeH="0" baseline="0" noProof="0" dirty="0">
              <a:ln>
                <a:noFill/>
              </a:ln>
              <a:solidFill>
                <a:sysClr val="windowText" lastClr="000000"/>
              </a:solidFill>
              <a:effectLst/>
              <a:uLnTx/>
              <a:uFillTx/>
            </a:endParaRPr>
          </a:p>
          <a:p>
            <a:pPr marL="342900" marR="0" lvl="0" indent="-34290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0" cap="none" spc="0" normalizeH="0" baseline="0" noProof="0" dirty="0" err="1">
              <a:ln>
                <a:noFill/>
              </a:ln>
              <a:gradFill>
                <a:gsLst>
                  <a:gs pos="2917">
                    <a:schemeClr val="tx1"/>
                  </a:gs>
                  <a:gs pos="30000">
                    <a:schemeClr val="tx1"/>
                  </a:gs>
                </a:gsLst>
                <a:lin ang="5400000" scaled="0"/>
              </a:gradFill>
              <a:effectLst/>
              <a:uLnTx/>
              <a:uFillTx/>
            </a:endParaRPr>
          </a:p>
        </p:txBody>
      </p:sp>
    </p:spTree>
    <p:extLst>
      <p:ext uri="{BB962C8B-B14F-4D97-AF65-F5344CB8AC3E}">
        <p14:creationId xmlns:p14="http://schemas.microsoft.com/office/powerpoint/2010/main" val="1168489105"/>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11655840" cy="1188911"/>
          </a:xfrm>
        </p:spPr>
        <p:txBody>
          <a:bodyPr/>
          <a:lstStyle/>
          <a:p>
            <a:r>
              <a:rPr lang="en-US" sz="3600" dirty="0"/>
              <a:t>Link to exact SKUs names to use on transition for CRM Online Customers in CSP</a:t>
            </a:r>
          </a:p>
        </p:txBody>
      </p:sp>
      <p:sp>
        <p:nvSpPr>
          <p:cNvPr id="3" name="TextBox 2"/>
          <p:cNvSpPr txBox="1"/>
          <p:nvPr/>
        </p:nvSpPr>
        <p:spPr>
          <a:xfrm>
            <a:off x="1273322" y="2153539"/>
            <a:ext cx="9545653" cy="2342180"/>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2" action="ppaction://hlinksldjump" tooltip="Right click and select Open Hyperlink"/>
              </a:rPr>
              <a:t>Link</a:t>
            </a:r>
            <a:r>
              <a:rPr lang="en-US" sz="2000" dirty="0">
                <a:gradFill>
                  <a:gsLst>
                    <a:gs pos="2917">
                      <a:schemeClr val="tx1"/>
                    </a:gs>
                    <a:gs pos="30000">
                      <a:schemeClr val="tx1"/>
                    </a:gs>
                  </a:gsLst>
                  <a:lin ang="5400000" scaled="0"/>
                </a:gradFill>
              </a:rPr>
              <a:t> to CRM Online Corporate</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3" action="ppaction://hlinksldjump" tooltip="Right click and select Open Hyperlink"/>
              </a:rPr>
              <a:t>Link</a:t>
            </a:r>
            <a:r>
              <a:rPr lang="en-US" sz="2000" dirty="0">
                <a:gradFill>
                  <a:gsLst>
                    <a:gs pos="2917">
                      <a:schemeClr val="tx1"/>
                    </a:gs>
                    <a:gs pos="30000">
                      <a:schemeClr val="tx1"/>
                    </a:gs>
                  </a:gsLst>
                  <a:lin ang="5400000" scaled="0"/>
                </a:gradFill>
              </a:rPr>
              <a:t> to CRM Online Faculty</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4" action="ppaction://hlinksldjump" tooltip="Right click and select Open Hyperlink"/>
              </a:rPr>
              <a:t>Link</a:t>
            </a:r>
            <a:r>
              <a:rPr lang="en-US" sz="2000" dirty="0">
                <a:gradFill>
                  <a:gsLst>
                    <a:gs pos="2917">
                      <a:schemeClr val="tx1"/>
                    </a:gs>
                    <a:gs pos="30000">
                      <a:schemeClr val="tx1"/>
                    </a:gs>
                  </a:gsLst>
                  <a:lin ang="5400000" scaled="0"/>
                </a:gradFill>
              </a:rPr>
              <a:t> to CRM Online Student</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5" action="ppaction://hlinksldjump" tooltip="Right click and select Open Hyperlink"/>
              </a:rPr>
              <a:t>Link</a:t>
            </a:r>
            <a:r>
              <a:rPr lang="en-US" sz="2000" dirty="0">
                <a:gradFill>
                  <a:gsLst>
                    <a:gs pos="2917">
                      <a:schemeClr val="tx1"/>
                    </a:gs>
                    <a:gs pos="30000">
                      <a:schemeClr val="tx1"/>
                    </a:gs>
                  </a:gsLst>
                  <a:lin ang="5400000" scaled="0"/>
                </a:gradFill>
              </a:rPr>
              <a:t> to CRM Online Government</a:t>
            </a:r>
          </a:p>
          <a:p>
            <a:pPr>
              <a:lnSpc>
                <a:spcPct val="90000"/>
              </a:lnSpc>
              <a:spcAft>
                <a:spcPts val="600"/>
              </a:spcAft>
            </a:pPr>
            <a:endParaRPr lang="en-US" sz="2000" dirty="0">
              <a:gradFill>
                <a:gsLst>
                  <a:gs pos="2917">
                    <a:schemeClr val="tx1"/>
                  </a:gs>
                  <a:gs pos="30000">
                    <a:schemeClr val="tx1"/>
                  </a:gs>
                </a:gsLst>
                <a:lin ang="5400000" scaled="0"/>
              </a:gradFill>
            </a:endParaRPr>
          </a:p>
          <a:p>
            <a:pPr>
              <a:lnSpc>
                <a:spcPct val="90000"/>
              </a:lnSpc>
              <a:spcAft>
                <a:spcPts val="600"/>
              </a:spcAft>
            </a:pPr>
            <a:r>
              <a:rPr lang="en-US" sz="2000" dirty="0">
                <a:gradFill>
                  <a:gsLst>
                    <a:gs pos="2917">
                      <a:schemeClr val="tx1"/>
                    </a:gs>
                    <a:gs pos="30000">
                      <a:schemeClr val="tx1"/>
                    </a:gs>
                  </a:gsLst>
                  <a:lin ang="5400000" scaled="0"/>
                </a:gradFill>
              </a:rPr>
              <a:t>Note: If not in presentation mode right click </a:t>
            </a:r>
            <a:r>
              <a:rPr lang="en-US" sz="2000" u="sng" dirty="0">
                <a:solidFill>
                  <a:schemeClr val="accent3">
                    <a:lumMod val="50000"/>
                    <a:lumOff val="50000"/>
                  </a:schemeClr>
                </a:solidFill>
                <a:latin typeface="Segoe UI Semibold" panose="020B0702040204020203" pitchFamily="34" charset="0"/>
                <a:cs typeface="Segoe UI Semibold" panose="020B0702040204020203" pitchFamily="34" charset="0"/>
              </a:rPr>
              <a:t>Link</a:t>
            </a:r>
            <a:r>
              <a:rPr lang="en-US" sz="2000" dirty="0">
                <a:gradFill>
                  <a:gsLst>
                    <a:gs pos="2917">
                      <a:schemeClr val="tx1"/>
                    </a:gs>
                    <a:gs pos="30000">
                      <a:schemeClr val="tx1"/>
                    </a:gs>
                  </a:gsLst>
                  <a:lin ang="5400000" scaled="0"/>
                </a:gradFill>
              </a:rPr>
              <a:t> and select “Open Hyperlink”</a:t>
            </a:r>
          </a:p>
        </p:txBody>
      </p:sp>
    </p:spTree>
    <p:extLst>
      <p:ext uri="{BB962C8B-B14F-4D97-AF65-F5344CB8AC3E}">
        <p14:creationId xmlns:p14="http://schemas.microsoft.com/office/powerpoint/2010/main" val="359170063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11655840" cy="1188911"/>
          </a:xfrm>
        </p:spPr>
        <p:txBody>
          <a:bodyPr/>
          <a:lstStyle/>
          <a:p>
            <a:r>
              <a:rPr lang="en-US" sz="3600" dirty="0"/>
              <a:t>Link to exact SKUs names to use on transition for CRM Online  EA Customers </a:t>
            </a:r>
          </a:p>
        </p:txBody>
      </p:sp>
      <p:sp>
        <p:nvSpPr>
          <p:cNvPr id="3" name="TextBox 2"/>
          <p:cNvSpPr txBox="1"/>
          <p:nvPr/>
        </p:nvSpPr>
        <p:spPr>
          <a:xfrm>
            <a:off x="1042586" y="2016807"/>
            <a:ext cx="9383283" cy="2342180"/>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2" action="ppaction://hlinksldjump" tooltip="Right click and select Open Hyperlink"/>
              </a:rPr>
              <a:t>Link</a:t>
            </a:r>
            <a:r>
              <a:rPr lang="en-US" sz="2000" dirty="0">
                <a:gradFill>
                  <a:gsLst>
                    <a:gs pos="2917">
                      <a:schemeClr val="tx1"/>
                    </a:gs>
                    <a:gs pos="30000">
                      <a:schemeClr val="tx1"/>
                    </a:gs>
                  </a:gsLst>
                  <a:lin ang="5400000" scaled="0"/>
                </a:gradFill>
              </a:rPr>
              <a:t> to CRM Online Commercial</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3" action="ppaction://hlinksldjump" tooltip="Right click and select Open Hyperlink"/>
              </a:rPr>
              <a:t>Link</a:t>
            </a:r>
            <a:r>
              <a:rPr lang="en-US" sz="2000" dirty="0">
                <a:gradFill>
                  <a:gsLst>
                    <a:gs pos="2917">
                      <a:schemeClr val="tx1"/>
                    </a:gs>
                    <a:gs pos="30000">
                      <a:schemeClr val="tx1"/>
                    </a:gs>
                  </a:gsLst>
                  <a:lin ang="5400000" scaled="0"/>
                </a:gradFill>
              </a:rPr>
              <a:t> to CRM Online Education</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4" action="ppaction://hlinksldjump" tooltip="Right click and select Open Hyperlink"/>
              </a:rPr>
              <a:t>Link</a:t>
            </a:r>
            <a:r>
              <a:rPr lang="en-US" sz="2000" dirty="0">
                <a:gradFill>
                  <a:gsLst>
                    <a:gs pos="2917">
                      <a:schemeClr val="tx1"/>
                    </a:gs>
                    <a:gs pos="30000">
                      <a:schemeClr val="tx1"/>
                    </a:gs>
                  </a:gsLst>
                  <a:lin ang="5400000" scaled="0"/>
                </a:gradFill>
              </a:rPr>
              <a:t> to CRM Online GCC</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5" action="ppaction://hlinksldjump" tooltip="Right click and select Open Hyperlink"/>
              </a:rPr>
              <a:t>Link</a:t>
            </a:r>
            <a:r>
              <a:rPr lang="en-US" sz="2000" dirty="0">
                <a:gradFill>
                  <a:gsLst>
                    <a:gs pos="2917">
                      <a:schemeClr val="tx1"/>
                    </a:gs>
                    <a:gs pos="30000">
                      <a:schemeClr val="tx1"/>
                    </a:gs>
                  </a:gsLst>
                  <a:lin ang="5400000" scaled="0"/>
                </a:gradFill>
              </a:rPr>
              <a:t> to CRM Online GOVCON</a:t>
            </a:r>
          </a:p>
          <a:p>
            <a:pPr marL="342900" indent="-342900">
              <a:lnSpc>
                <a:spcPct val="90000"/>
              </a:lnSpc>
              <a:spcAft>
                <a:spcPts val="600"/>
              </a:spcAft>
              <a:buFont typeface="Arial" panose="020B0604020202020204" pitchFamily="34" charset="0"/>
              <a:buChar char="•"/>
            </a:pPr>
            <a:endParaRPr lang="en-US" sz="2000" dirty="0">
              <a:gradFill>
                <a:gsLst>
                  <a:gs pos="2917">
                    <a:schemeClr val="tx1"/>
                  </a:gs>
                  <a:gs pos="30000">
                    <a:schemeClr val="tx1"/>
                  </a:gs>
                </a:gsLst>
                <a:lin ang="5400000" scaled="0"/>
              </a:gradFill>
            </a:endParaRPr>
          </a:p>
          <a:p>
            <a:pPr>
              <a:lnSpc>
                <a:spcPct val="90000"/>
              </a:lnSpc>
              <a:spcAft>
                <a:spcPts val="600"/>
              </a:spcAft>
            </a:pPr>
            <a:r>
              <a:rPr lang="en-US" sz="2000" dirty="0">
                <a:gradFill>
                  <a:gsLst>
                    <a:gs pos="2917">
                      <a:schemeClr val="tx1"/>
                    </a:gs>
                    <a:gs pos="30000">
                      <a:schemeClr val="tx1"/>
                    </a:gs>
                  </a:gsLst>
                  <a:lin ang="5400000" scaled="0"/>
                </a:gradFill>
              </a:rPr>
              <a:t>Note: If not in presentation mode right click </a:t>
            </a:r>
            <a:r>
              <a:rPr lang="en-US" sz="2000" u="sng" dirty="0">
                <a:solidFill>
                  <a:schemeClr val="accent3">
                    <a:lumMod val="50000"/>
                    <a:lumOff val="50000"/>
                  </a:schemeClr>
                </a:solidFill>
                <a:latin typeface="Segoe UI Semibold" panose="020B0702040204020203" pitchFamily="34" charset="0"/>
                <a:cs typeface="Segoe UI Semibold" panose="020B0702040204020203" pitchFamily="34" charset="0"/>
              </a:rPr>
              <a:t>Link</a:t>
            </a:r>
            <a:r>
              <a:rPr lang="en-US" sz="2000" dirty="0">
                <a:gradFill>
                  <a:gsLst>
                    <a:gs pos="2917">
                      <a:schemeClr val="tx1"/>
                    </a:gs>
                    <a:gs pos="30000">
                      <a:schemeClr val="tx1"/>
                    </a:gs>
                  </a:gsLst>
                  <a:lin ang="5400000" scaled="0"/>
                </a:gradFill>
              </a:rPr>
              <a:t> and select “Open Hyperlink”</a:t>
            </a:r>
          </a:p>
        </p:txBody>
      </p:sp>
    </p:spTree>
    <p:extLst>
      <p:ext uri="{BB962C8B-B14F-4D97-AF65-F5344CB8AC3E}">
        <p14:creationId xmlns:p14="http://schemas.microsoft.com/office/powerpoint/2010/main" val="219312490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11655840" cy="1188911"/>
          </a:xfrm>
        </p:spPr>
        <p:txBody>
          <a:bodyPr/>
          <a:lstStyle/>
          <a:p>
            <a:r>
              <a:rPr lang="en-US" sz="3600" dirty="0"/>
              <a:t>Link to exact SKUs names to use on transition for CRM Online  MPSA Customers</a:t>
            </a:r>
          </a:p>
        </p:txBody>
      </p:sp>
      <p:sp>
        <p:nvSpPr>
          <p:cNvPr id="3" name="TextBox 2"/>
          <p:cNvSpPr txBox="1"/>
          <p:nvPr/>
        </p:nvSpPr>
        <p:spPr>
          <a:xfrm>
            <a:off x="1042586" y="2016807"/>
            <a:ext cx="9383283" cy="1988237"/>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2" action="ppaction://hlinksldjump" tooltip="Right click and select Open Hyperlink"/>
              </a:rPr>
              <a:t>Link</a:t>
            </a:r>
            <a:r>
              <a:rPr lang="en-US" sz="2000" dirty="0">
                <a:gradFill>
                  <a:gsLst>
                    <a:gs pos="2917">
                      <a:schemeClr val="tx1"/>
                    </a:gs>
                    <a:gs pos="30000">
                      <a:schemeClr val="tx1"/>
                    </a:gs>
                  </a:gsLst>
                  <a:lin ang="5400000" scaled="0"/>
                </a:gradFill>
              </a:rPr>
              <a:t> to CRM Online Commercial/Corporate</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3" action="ppaction://hlinksldjump" tooltip="Right click and select Open Hyperlink"/>
              </a:rPr>
              <a:t>Link</a:t>
            </a:r>
            <a:r>
              <a:rPr lang="en-US" sz="2000" dirty="0">
                <a:gradFill>
                  <a:gsLst>
                    <a:gs pos="2917">
                      <a:schemeClr val="tx1"/>
                    </a:gs>
                    <a:gs pos="30000">
                      <a:schemeClr val="tx1"/>
                    </a:gs>
                  </a:gsLst>
                  <a:lin ang="5400000" scaled="0"/>
                </a:gradFill>
              </a:rPr>
              <a:t> to CRM Online Academic</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4" action="ppaction://hlinksldjump" tooltip="Right click and select Open Hyperlink"/>
              </a:rPr>
              <a:t>Link</a:t>
            </a:r>
            <a:r>
              <a:rPr lang="en-US" sz="2000" dirty="0">
                <a:gradFill>
                  <a:gsLst>
                    <a:gs pos="2917">
                      <a:schemeClr val="tx1"/>
                    </a:gs>
                    <a:gs pos="30000">
                      <a:schemeClr val="tx1"/>
                    </a:gs>
                  </a:gsLst>
                  <a:lin ang="5400000" scaled="0"/>
                </a:gradFill>
              </a:rPr>
              <a:t> to CRM Online Government</a:t>
            </a:r>
          </a:p>
          <a:p>
            <a:pPr>
              <a:lnSpc>
                <a:spcPct val="90000"/>
              </a:lnSpc>
              <a:spcAft>
                <a:spcPts val="600"/>
              </a:spcAft>
            </a:pPr>
            <a:endParaRPr lang="en-US" sz="2000" dirty="0">
              <a:gradFill>
                <a:gsLst>
                  <a:gs pos="2917">
                    <a:schemeClr val="tx1"/>
                  </a:gs>
                  <a:gs pos="30000">
                    <a:schemeClr val="tx1"/>
                  </a:gs>
                </a:gsLst>
                <a:lin ang="5400000" scaled="0"/>
              </a:gradFill>
            </a:endParaRPr>
          </a:p>
          <a:p>
            <a:pPr>
              <a:lnSpc>
                <a:spcPct val="90000"/>
              </a:lnSpc>
              <a:spcAft>
                <a:spcPts val="600"/>
              </a:spcAft>
            </a:pPr>
            <a:r>
              <a:rPr lang="en-US" sz="2000" dirty="0">
                <a:gradFill>
                  <a:gsLst>
                    <a:gs pos="2917">
                      <a:schemeClr val="tx1"/>
                    </a:gs>
                    <a:gs pos="30000">
                      <a:schemeClr val="tx1"/>
                    </a:gs>
                  </a:gsLst>
                  <a:lin ang="5400000" scaled="0"/>
                </a:gradFill>
              </a:rPr>
              <a:t>Note: If not in presentation mode right click </a:t>
            </a:r>
            <a:r>
              <a:rPr lang="en-US" sz="2000" u="sng" dirty="0">
                <a:solidFill>
                  <a:schemeClr val="accent3">
                    <a:lumMod val="50000"/>
                    <a:lumOff val="50000"/>
                  </a:schemeClr>
                </a:solidFill>
                <a:latin typeface="Segoe UI Semibold" panose="020B0702040204020203" pitchFamily="34" charset="0"/>
                <a:cs typeface="Segoe UI Semibold" panose="020B0702040204020203" pitchFamily="34" charset="0"/>
              </a:rPr>
              <a:t>Link</a:t>
            </a:r>
            <a:r>
              <a:rPr lang="en-US" sz="2000" dirty="0">
                <a:gradFill>
                  <a:gsLst>
                    <a:gs pos="2917">
                      <a:schemeClr val="tx1"/>
                    </a:gs>
                    <a:gs pos="30000">
                      <a:schemeClr val="tx1"/>
                    </a:gs>
                  </a:gsLst>
                  <a:lin ang="5400000" scaled="0"/>
                </a:gradFill>
              </a:rPr>
              <a:t> and select “Open Hyperlink”</a:t>
            </a:r>
          </a:p>
        </p:txBody>
      </p:sp>
    </p:spTree>
    <p:extLst>
      <p:ext uri="{BB962C8B-B14F-4D97-AF65-F5344CB8AC3E}">
        <p14:creationId xmlns:p14="http://schemas.microsoft.com/office/powerpoint/2010/main" val="370041606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687" y="2532526"/>
            <a:ext cx="11655840" cy="899665"/>
          </a:xfrm>
        </p:spPr>
        <p:txBody>
          <a:bodyPr/>
          <a:lstStyle/>
          <a:p>
            <a:r>
              <a:rPr lang="en-US" sz="3200" dirty="0">
                <a:solidFill>
                  <a:schemeClr val="tx2"/>
                </a:solidFill>
              </a:rPr>
              <a:t>CRM Online Customer - Direct</a:t>
            </a:r>
            <a:br>
              <a:rPr lang="en-US" dirty="0">
                <a:solidFill>
                  <a:schemeClr val="tx2"/>
                </a:solidFill>
              </a:rPr>
            </a:br>
            <a:r>
              <a:rPr lang="en-US" sz="2000" dirty="0">
                <a:solidFill>
                  <a:schemeClr val="tx2"/>
                </a:solidFill>
              </a:rPr>
              <a:t>This section describes the path for existing CRM Online transitioning to Dynamics 365</a:t>
            </a:r>
          </a:p>
        </p:txBody>
      </p:sp>
    </p:spTree>
    <p:extLst>
      <p:ext uri="{BB962C8B-B14F-4D97-AF65-F5344CB8AC3E}">
        <p14:creationId xmlns:p14="http://schemas.microsoft.com/office/powerpoint/2010/main" val="1750104778"/>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405878" y="1355336"/>
            <a:ext cx="2836844" cy="3455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Online Customers</a:t>
            </a: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 name="Title 1"/>
          <p:cNvSpPr>
            <a:spLocks noGrp="1"/>
          </p:cNvSpPr>
          <p:nvPr>
            <p:ph type="title"/>
          </p:nvPr>
        </p:nvSpPr>
        <p:spPr>
          <a:xfrm>
            <a:off x="269240" y="274143"/>
            <a:ext cx="11655840" cy="899665"/>
          </a:xfrm>
        </p:spPr>
        <p:txBody>
          <a:bodyPr/>
          <a:lstStyle/>
          <a:p>
            <a:r>
              <a:rPr lang="en-US" sz="3600" dirty="0"/>
              <a:t>Transitioning an Existing CRM Online Direct Customer</a:t>
            </a:r>
          </a:p>
        </p:txBody>
      </p:sp>
      <p:graphicFrame>
        <p:nvGraphicFramePr>
          <p:cNvPr id="17" name="Table 16"/>
          <p:cNvGraphicFramePr>
            <a:graphicFrameLocks noGrp="1"/>
          </p:cNvGraphicFramePr>
          <p:nvPr>
            <p:extLst/>
          </p:nvPr>
        </p:nvGraphicFramePr>
        <p:xfrm>
          <a:off x="375586" y="4657908"/>
          <a:ext cx="2884286" cy="1872753"/>
        </p:xfrm>
        <a:graphic>
          <a:graphicData uri="http://schemas.openxmlformats.org/drawingml/2006/table">
            <a:tbl>
              <a:tblPr firstRow="1" firstCol="1" bandCol="1">
                <a:tableStyleId>{21E4AEA4-8DFA-4A89-87EB-49C32662AFE0}</a:tableStyleId>
              </a:tblPr>
              <a:tblGrid>
                <a:gridCol w="2884286">
                  <a:extLst>
                    <a:ext uri="{9D8B030D-6E8A-4147-A177-3AD203B41FA5}">
                      <a16:colId xmlns:a16="http://schemas.microsoft.com/office/drawing/2014/main" val="676716942"/>
                    </a:ext>
                  </a:extLst>
                </a:gridCol>
              </a:tblGrid>
              <a:tr h="1116492">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700" b="0" u="none" strike="noStrike" kern="1200" dirty="0">
                          <a:gradFill>
                            <a:gsLst>
                              <a:gs pos="0">
                                <a:schemeClr val="bg1"/>
                              </a:gs>
                              <a:gs pos="100000">
                                <a:schemeClr val="bg1"/>
                              </a:gs>
                            </a:gsLst>
                            <a:lin ang="5400000" scaled="0"/>
                          </a:gradFill>
                          <a:latin typeface="+mn-lt"/>
                          <a:ea typeface="Segoe UI" pitchFamily="34" charset="0"/>
                          <a:cs typeface="Segoe UI" pitchFamily="34" charset="0"/>
                        </a:rPr>
                        <a:t>Transition</a:t>
                      </a:r>
                      <a:r>
                        <a:rPr lang="en-US" sz="1700" b="0" u="none" strike="noStrike" kern="1200" baseline="0" dirty="0">
                          <a:gradFill>
                            <a:gsLst>
                              <a:gs pos="0">
                                <a:schemeClr val="bg1"/>
                              </a:gs>
                              <a:gs pos="100000">
                                <a:schemeClr val="bg1"/>
                              </a:gs>
                            </a:gsLst>
                            <a:lin ang="5400000" scaled="0"/>
                          </a:gradFill>
                          <a:latin typeface="+mn-lt"/>
                          <a:ea typeface="Segoe UI" pitchFamily="34" charset="0"/>
                          <a:cs typeface="Segoe UI" pitchFamily="34" charset="0"/>
                        </a:rPr>
                        <a:t> options </a:t>
                      </a:r>
                      <a:r>
                        <a:rPr lang="en-US" sz="1700" b="0" u="none" strike="noStrike" kern="1200" dirty="0">
                          <a:gradFill>
                            <a:gsLst>
                              <a:gs pos="0">
                                <a:schemeClr val="bg1"/>
                              </a:gs>
                              <a:gs pos="100000">
                                <a:schemeClr val="bg1"/>
                              </a:gs>
                            </a:gsLst>
                            <a:lin ang="5400000" scaled="0"/>
                          </a:gradFill>
                          <a:latin typeface="+mn-lt"/>
                          <a:ea typeface="Segoe UI" pitchFamily="34" charset="0"/>
                          <a:cs typeface="Segoe UI" pitchFamily="34" charset="0"/>
                        </a:rPr>
                        <a:t>to new SKUs</a:t>
                      </a:r>
                    </a:p>
                  </a:txBody>
                  <a:tcPr marL="56084" marR="56084" marT="56084" marB="56084" anchor="ctr" anchorCtr="1">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769673017"/>
                  </a:ext>
                </a:extLst>
              </a:tr>
              <a:tr h="756261">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1700" b="0" u="none" strike="noStrike" kern="1200" dirty="0">
                          <a:gradFill>
                            <a:gsLst>
                              <a:gs pos="0">
                                <a:schemeClr val="bg1"/>
                              </a:gs>
                              <a:gs pos="100000">
                                <a:schemeClr val="bg1"/>
                              </a:gs>
                            </a:gsLst>
                            <a:lin ang="5400000" scaled="0"/>
                          </a:gradFill>
                          <a:latin typeface="+mn-lt"/>
                          <a:ea typeface="Segoe UI" pitchFamily="34" charset="0"/>
                          <a:cs typeface="Segoe UI" pitchFamily="34" charset="0"/>
                        </a:rPr>
                        <a:t>Renewal</a:t>
                      </a:r>
                    </a:p>
                  </a:txBody>
                  <a:tcPr marL="56084" marR="56084" marT="56084" marB="56084" anchor="ctr" anchorCtr="1">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706440727"/>
                  </a:ext>
                </a:extLst>
              </a:tr>
            </a:tbl>
          </a:graphicData>
        </a:graphic>
      </p:graphicFrame>
      <p:sp>
        <p:nvSpPr>
          <p:cNvPr id="10" name="Rectangle 9"/>
          <p:cNvSpPr/>
          <p:nvPr/>
        </p:nvSpPr>
        <p:spPr bwMode="auto">
          <a:xfrm>
            <a:off x="405879" y="1777279"/>
            <a:ext cx="2836843" cy="785191"/>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45706" tIns="109696" rIns="45706" bIns="107555" numCol="1" spcCol="0" rtlCol="0" fromWordArt="0" anchor="ctr" anchorCtr="0" forceAA="0" compatLnSpc="1">
            <a:prstTxWarp prst="textNoShape">
              <a:avLst/>
            </a:prstTxWarp>
            <a:noAutofit/>
          </a:bodyPr>
          <a:lstStyle/>
          <a:p>
            <a:pPr marL="0" marR="0" lvl="0" indent="0" algn="ctr" defTabSz="1218067" eaLnBrk="1" fontAlgn="base" latinLnBrk="0" hangingPunct="1">
              <a:lnSpc>
                <a:spcPct val="80000"/>
              </a:lnSpc>
              <a:spcBef>
                <a:spcPct val="0"/>
              </a:spcBef>
              <a:spcAft>
                <a:spcPct val="0"/>
              </a:spcAft>
              <a:buClrTx/>
              <a:buSzTx/>
              <a:buFontTx/>
              <a:buNone/>
              <a:tabLst/>
              <a:defRPr/>
            </a:pPr>
            <a:r>
              <a:rPr kumimoji="0" lang="en-US" sz="1567" b="1" i="0" u="none" strike="noStrike" kern="0" cap="none" spc="-67"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STAY ON SUBSCRIPTION</a:t>
            </a: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4186" r="5178"/>
          <a:stretch/>
        </p:blipFill>
        <p:spPr>
          <a:xfrm>
            <a:off x="405880" y="2541067"/>
            <a:ext cx="2836842" cy="2088592"/>
          </a:xfrm>
          <a:prstGeom prst="rect">
            <a:avLst/>
          </a:prstGeom>
        </p:spPr>
      </p:pic>
      <p:sp>
        <p:nvSpPr>
          <p:cNvPr id="23" name="TextBox 22"/>
          <p:cNvSpPr txBox="1"/>
          <p:nvPr/>
        </p:nvSpPr>
        <p:spPr>
          <a:xfrm>
            <a:off x="-139424" y="6502904"/>
            <a:ext cx="1872500" cy="4616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gradFill>
                  <a:gsLst>
                    <a:gs pos="2917">
                      <a:schemeClr val="tx1"/>
                    </a:gs>
                    <a:gs pos="30000">
                      <a:schemeClr val="tx1"/>
                    </a:gs>
                  </a:gsLst>
                  <a:lin ang="5400000" scaled="0"/>
                </a:gradFill>
                <a:effectLst/>
                <a:uLnTx/>
                <a:uFillTx/>
              </a:rPr>
              <a:t>Microsoft Confidential</a:t>
            </a:r>
          </a:p>
        </p:txBody>
      </p:sp>
      <p:sp>
        <p:nvSpPr>
          <p:cNvPr id="3" name="TextBox 2"/>
          <p:cNvSpPr txBox="1"/>
          <p:nvPr/>
        </p:nvSpPr>
        <p:spPr>
          <a:xfrm>
            <a:off x="3374136" y="1435170"/>
            <a:ext cx="8094320" cy="3493264"/>
          </a:xfrm>
          <a:prstGeom prst="rect">
            <a:avLst/>
          </a:prstGeom>
          <a:noFill/>
        </p:spPr>
        <p:txBody>
          <a:bodyPr wrap="square" lIns="182880" tIns="146304" rIns="182880" bIns="146304" rtlCol="0">
            <a:spAutoFit/>
          </a:bodyPr>
          <a:lstStyle/>
          <a:p>
            <a:pPr marL="342900" indent="-342900">
              <a:lnSpc>
                <a:spcPct val="90000"/>
              </a:lnSpc>
              <a:spcAft>
                <a:spcPts val="600"/>
              </a:spcAft>
              <a:buFont typeface="Wingdings" panose="05000000000000000000" pitchFamily="2" charset="2"/>
              <a:buChar char="§"/>
              <a:defRPr/>
            </a:pPr>
            <a:r>
              <a:rPr lang="en-US" sz="1600" kern="0" dirty="0">
                <a:latin typeface="+mj-lt"/>
              </a:rPr>
              <a:t>Existing SKUs will be removed on November 1</a:t>
            </a:r>
            <a:r>
              <a:rPr lang="en-US" sz="1600" kern="0" baseline="30000" dirty="0">
                <a:latin typeface="+mj-lt"/>
              </a:rPr>
              <a:t>st </a:t>
            </a:r>
            <a:endParaRPr lang="en-US" sz="1600" kern="0" dirty="0">
              <a:latin typeface="+mj-lt"/>
            </a:endParaRPr>
          </a:p>
          <a:p>
            <a:pPr marL="342900" indent="-342900">
              <a:lnSpc>
                <a:spcPct val="90000"/>
              </a:lnSpc>
              <a:spcAft>
                <a:spcPts val="600"/>
              </a:spcAft>
              <a:buFont typeface="Wingdings" panose="05000000000000000000" pitchFamily="2" charset="2"/>
              <a:buChar char="§"/>
              <a:defRPr/>
            </a:pPr>
            <a:r>
              <a:rPr lang="en-US" sz="1600" kern="0" dirty="0">
                <a:latin typeface="+mj-lt"/>
              </a:rPr>
              <a:t>Customers with an existing subscription or agreement will be able to add additional seats under current contract terms only if the license is on the customer’s account as of 10/31/2016</a:t>
            </a:r>
          </a:p>
          <a:p>
            <a:pPr marL="342900" indent="-342900">
              <a:lnSpc>
                <a:spcPct val="90000"/>
              </a:lnSpc>
              <a:spcAft>
                <a:spcPts val="600"/>
              </a:spcAft>
              <a:buFont typeface="Wingdings" panose="05000000000000000000" pitchFamily="2" charset="2"/>
              <a:buChar char="§"/>
              <a:defRPr/>
            </a:pPr>
            <a:r>
              <a:rPr lang="en-US" sz="1600" kern="0" dirty="0">
                <a:latin typeface="+mj-lt"/>
              </a:rPr>
              <a:t>Dynamics 365 SKUs will be used at renewal (not forced until Feb 1, 2017)</a:t>
            </a:r>
          </a:p>
          <a:p>
            <a:pPr marL="342900" indent="-342900">
              <a:lnSpc>
                <a:spcPct val="90000"/>
              </a:lnSpc>
              <a:spcAft>
                <a:spcPts val="600"/>
              </a:spcAft>
              <a:buFont typeface="Wingdings" panose="05000000000000000000" pitchFamily="2" charset="2"/>
              <a:buChar char="§"/>
              <a:defRPr/>
            </a:pPr>
            <a:r>
              <a:rPr lang="en-US" sz="1600" kern="0" dirty="0">
                <a:latin typeface="+mj-lt"/>
              </a:rPr>
              <a:t>Existing customers as of 10/31/2016 will qualify for special transition pricing (review detail term sheets </a:t>
            </a:r>
            <a:r>
              <a:rPr lang="en-US" sz="1600" kern="0" dirty="0">
                <a:latin typeface="+mj-lt"/>
                <a:hlinkClick r:id="rId4"/>
              </a:rPr>
              <a:t>here</a:t>
            </a:r>
            <a:r>
              <a:rPr lang="en-US" sz="1600" kern="0" dirty="0">
                <a:latin typeface="+mj-lt"/>
              </a:rPr>
              <a:t>)</a:t>
            </a:r>
          </a:p>
          <a:p>
            <a:pPr marL="800100" lvl="1" indent="-342900">
              <a:lnSpc>
                <a:spcPct val="90000"/>
              </a:lnSpc>
              <a:spcAft>
                <a:spcPts val="600"/>
              </a:spcAft>
              <a:buFont typeface="Wingdings" panose="05000000000000000000" pitchFamily="2" charset="2"/>
              <a:buChar char="§"/>
              <a:defRPr/>
            </a:pPr>
            <a:r>
              <a:rPr lang="en-US" sz="1600" kern="0" dirty="0">
                <a:latin typeface="+mj-lt"/>
              </a:rPr>
              <a:t>Basic subscriptions effective 10/31/2016 will qualify for special transition pricing </a:t>
            </a:r>
          </a:p>
          <a:p>
            <a:pPr marL="800100" lvl="1" indent="-342900">
              <a:lnSpc>
                <a:spcPct val="90000"/>
              </a:lnSpc>
              <a:spcAft>
                <a:spcPts val="600"/>
              </a:spcAft>
              <a:buFont typeface="Wingdings" panose="05000000000000000000" pitchFamily="2" charset="2"/>
              <a:buChar char="§"/>
              <a:defRPr/>
            </a:pPr>
            <a:r>
              <a:rPr lang="en-US" sz="1600" kern="0" dirty="0">
                <a:latin typeface="+mj-lt"/>
              </a:rPr>
              <a:t>Detailed guidance on processing renewal orders can be found here - </a:t>
            </a:r>
            <a:r>
              <a:rPr lang="en-US" sz="1600" u="sng" dirty="0">
                <a:latin typeface="+mj-lt"/>
                <a:hlinkClick r:id="rId5"/>
              </a:rPr>
              <a:t>https://go.microsoft.com/fwlink/?linkid=831667</a:t>
            </a:r>
            <a:endParaRPr lang="en-US" sz="1600" kern="0" dirty="0">
              <a:latin typeface="+mj-lt"/>
            </a:endParaRPr>
          </a:p>
          <a:p>
            <a:pPr marL="800100" lvl="1" indent="-342900">
              <a:lnSpc>
                <a:spcPct val="90000"/>
              </a:lnSpc>
              <a:spcAft>
                <a:spcPts val="600"/>
              </a:spcAft>
              <a:buFont typeface="Wingdings" panose="05000000000000000000" pitchFamily="2" charset="2"/>
              <a:buChar char="§"/>
              <a:defRPr/>
            </a:pPr>
            <a:r>
              <a:rPr lang="en-US" sz="1600" kern="0" dirty="0">
                <a:latin typeface="+mj-lt"/>
              </a:rPr>
              <a:t>Transition pricing will be available for 3 years</a:t>
            </a:r>
          </a:p>
          <a:p>
            <a:pPr marL="342900" indent="-342900">
              <a:lnSpc>
                <a:spcPct val="90000"/>
              </a:lnSpc>
              <a:spcAft>
                <a:spcPts val="600"/>
              </a:spcAft>
              <a:buFont typeface="Wingdings" panose="05000000000000000000" pitchFamily="2" charset="2"/>
              <a:buChar char="§"/>
              <a:defRPr/>
            </a:pPr>
            <a:r>
              <a:rPr lang="en-US" sz="1600" kern="0" dirty="0">
                <a:latin typeface="+mj-lt"/>
              </a:rPr>
              <a:t>Use the renewal conversation to discuss upsell opportunities with your customer</a:t>
            </a:r>
          </a:p>
        </p:txBody>
      </p:sp>
    </p:spTree>
    <p:extLst>
      <p:ext uri="{BB962C8B-B14F-4D97-AF65-F5344CB8AC3E}">
        <p14:creationId xmlns:p14="http://schemas.microsoft.com/office/powerpoint/2010/main" val="777630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522514" y="3970169"/>
            <a:ext cx="4222770" cy="843389"/>
            <a:chOff x="522514" y="3970169"/>
            <a:chExt cx="4222770" cy="843389"/>
          </a:xfrm>
        </p:grpSpPr>
        <p:sp>
          <p:nvSpPr>
            <p:cNvPr id="8" name="TextBox 7"/>
            <p:cNvSpPr txBox="1"/>
            <p:nvPr/>
          </p:nvSpPr>
          <p:spPr>
            <a:xfrm>
              <a:off x="522514" y="3970169"/>
              <a:ext cx="2977363" cy="307777"/>
            </a:xfrm>
            <a:prstGeom prst="rect">
              <a:avLst/>
            </a:prstGeom>
            <a:solidFill>
              <a:schemeClr val="tx1">
                <a:lumMod val="75000"/>
              </a:schemeClr>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Essential                         $15</a:t>
              </a:r>
            </a:p>
          </p:txBody>
        </p:sp>
        <p:sp>
          <p:nvSpPr>
            <p:cNvPr id="12" name="Right Arrow 11"/>
            <p:cNvSpPr/>
            <p:nvPr/>
          </p:nvSpPr>
          <p:spPr bwMode="auto">
            <a:xfrm rot="20117233">
              <a:off x="3678420" y="4358973"/>
              <a:ext cx="1066864" cy="279324"/>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Right Arrow 12"/>
            <p:cNvSpPr/>
            <p:nvPr/>
          </p:nvSpPr>
          <p:spPr bwMode="auto">
            <a:xfrm>
              <a:off x="3698129" y="3974741"/>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TextBox 19"/>
            <p:cNvSpPr txBox="1"/>
            <p:nvPr/>
          </p:nvSpPr>
          <p:spPr>
            <a:xfrm>
              <a:off x="522514" y="4505781"/>
              <a:ext cx="2977363" cy="307777"/>
            </a:xfrm>
            <a:prstGeom prst="rect">
              <a:avLst/>
            </a:prstGeom>
            <a:solidFill>
              <a:schemeClr val="tx1">
                <a:lumMod val="75000"/>
              </a:schemeClr>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err="1">
                  <a:ln>
                    <a:noFill/>
                  </a:ln>
                  <a:solidFill>
                    <a:srgbClr val="FFFFFF"/>
                  </a:solidFill>
                  <a:effectLst/>
                  <a:uLnTx/>
                  <a:uFillTx/>
                  <a:latin typeface="Segoe UI"/>
                  <a:ea typeface="+mn-ea"/>
                  <a:cs typeface="+mn-cs"/>
                </a:rPr>
                <a:t>Emp</a:t>
              </a:r>
              <a:r>
                <a:rPr kumimoji="0" lang="en-US" sz="2000" b="0" i="0" u="none" strike="noStrike" kern="0" cap="none" spc="-70" normalizeH="0" baseline="0" noProof="0" dirty="0">
                  <a:ln>
                    <a:noFill/>
                  </a:ln>
                  <a:solidFill>
                    <a:srgbClr val="FFFFFF"/>
                  </a:solidFill>
                  <a:effectLst/>
                  <a:uLnTx/>
                  <a:uFillTx/>
                  <a:latin typeface="Segoe UI"/>
                  <a:ea typeface="+mn-ea"/>
                  <a:cs typeface="+mn-cs"/>
                </a:rPr>
                <a:t>. Self Service             $3</a:t>
              </a:r>
            </a:p>
          </p:txBody>
        </p:sp>
      </p:grpSp>
      <p:sp>
        <p:nvSpPr>
          <p:cNvPr id="40" name="Title 1"/>
          <p:cNvSpPr>
            <a:spLocks noGrp="1"/>
          </p:cNvSpPr>
          <p:nvPr>
            <p:ph type="title"/>
          </p:nvPr>
        </p:nvSpPr>
        <p:spPr>
          <a:xfrm>
            <a:off x="72571" y="289511"/>
            <a:ext cx="12119429" cy="899665"/>
          </a:xfrm>
        </p:spPr>
        <p:txBody>
          <a:bodyPr/>
          <a:lstStyle/>
          <a:p>
            <a:r>
              <a:rPr lang="en-US" sz="3600" dirty="0"/>
              <a:t>CRMOL Functionality Mapping To Dynamics 365</a:t>
            </a:r>
          </a:p>
        </p:txBody>
      </p:sp>
      <p:sp>
        <p:nvSpPr>
          <p:cNvPr id="48" name="TextBox 47"/>
          <p:cNvSpPr txBox="1"/>
          <p:nvPr/>
        </p:nvSpPr>
        <p:spPr>
          <a:xfrm>
            <a:off x="1031682" y="1059282"/>
            <a:ext cx="3041674" cy="276999"/>
          </a:xfrm>
          <a:prstGeom prst="rect">
            <a:avLst/>
          </a:prstGeom>
          <a:noFill/>
        </p:spPr>
        <p:txBody>
          <a:bodyPr wrap="square" lIns="0" tIns="0" rIns="0" bIns="0"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rgbClr val="002050"/>
                    </a:gs>
                    <a:gs pos="100000">
                      <a:srgbClr val="002050"/>
                    </a:gs>
                  </a:gsLst>
                  <a:lin ang="0" scaled="0"/>
                </a:gradFill>
                <a:effectLst/>
                <a:uLnTx/>
                <a:uFillTx/>
                <a:latin typeface="Segoe UI"/>
                <a:ea typeface="+mn-ea"/>
                <a:cs typeface="+mn-cs"/>
              </a:rPr>
              <a:t>CURRENT CRMOL</a:t>
            </a:r>
          </a:p>
        </p:txBody>
      </p:sp>
      <p:sp>
        <p:nvSpPr>
          <p:cNvPr id="49" name="TextBox 48"/>
          <p:cNvSpPr txBox="1"/>
          <p:nvPr/>
        </p:nvSpPr>
        <p:spPr>
          <a:xfrm>
            <a:off x="5348873" y="1058319"/>
            <a:ext cx="2663982" cy="276999"/>
          </a:xfrm>
          <a:prstGeom prst="rect">
            <a:avLst/>
          </a:prstGeom>
          <a:noFill/>
        </p:spPr>
        <p:txBody>
          <a:bodyPr wrap="square" lIns="0" tIns="0" rIns="0" bIns="0"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rgbClr val="002050"/>
                    </a:gs>
                    <a:gs pos="100000">
                      <a:srgbClr val="002050"/>
                    </a:gs>
                  </a:gsLst>
                  <a:lin ang="0" scaled="0"/>
                </a:gradFill>
                <a:effectLst/>
                <a:uLnTx/>
                <a:uFillTx/>
                <a:latin typeface="Segoe UI"/>
                <a:ea typeface="+mn-ea"/>
                <a:cs typeface="+mn-cs"/>
              </a:rPr>
              <a:t>APPLICATIONS</a:t>
            </a:r>
          </a:p>
        </p:txBody>
      </p:sp>
      <p:sp>
        <p:nvSpPr>
          <p:cNvPr id="50" name="TextBox 49"/>
          <p:cNvSpPr txBox="1"/>
          <p:nvPr/>
        </p:nvSpPr>
        <p:spPr>
          <a:xfrm>
            <a:off x="8770148" y="1061596"/>
            <a:ext cx="2663982" cy="276999"/>
          </a:xfrm>
          <a:prstGeom prst="rect">
            <a:avLst/>
          </a:prstGeom>
          <a:noFill/>
        </p:spPr>
        <p:txBody>
          <a:bodyPr wrap="square" lIns="0" tIns="0" rIns="0" bIns="0" rtlCol="0">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rgbClr val="002050"/>
                    </a:gs>
                    <a:gs pos="100000">
                      <a:srgbClr val="002050"/>
                    </a:gs>
                  </a:gsLst>
                  <a:lin ang="0" scaled="0"/>
                </a:gradFill>
                <a:effectLst/>
                <a:uLnTx/>
                <a:uFillTx/>
                <a:latin typeface="Segoe UI"/>
                <a:ea typeface="+mn-ea"/>
                <a:cs typeface="+mn-cs"/>
              </a:rPr>
              <a:t>ENTERPRISE PLAN</a:t>
            </a:r>
          </a:p>
        </p:txBody>
      </p:sp>
      <p:grpSp>
        <p:nvGrpSpPr>
          <p:cNvPr id="33" name="Group 32"/>
          <p:cNvGrpSpPr/>
          <p:nvPr/>
        </p:nvGrpSpPr>
        <p:grpSpPr>
          <a:xfrm>
            <a:off x="522514" y="1416241"/>
            <a:ext cx="10907485" cy="332225"/>
            <a:chOff x="522514" y="1416241"/>
            <a:chExt cx="10907485" cy="332225"/>
          </a:xfrm>
        </p:grpSpPr>
        <p:sp>
          <p:nvSpPr>
            <p:cNvPr id="4" name="TextBox 3"/>
            <p:cNvSpPr txBox="1"/>
            <p:nvPr/>
          </p:nvSpPr>
          <p:spPr>
            <a:xfrm>
              <a:off x="522514" y="1416241"/>
              <a:ext cx="2977363" cy="307777"/>
            </a:xfrm>
            <a:prstGeom prst="rect">
              <a:avLst/>
            </a:prstGeom>
            <a:solidFill>
              <a:schemeClr val="tx1">
                <a:lumMod val="75000"/>
              </a:schemeClr>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Enterprise                    $200</a:t>
              </a:r>
            </a:p>
          </p:txBody>
        </p:sp>
        <p:sp>
          <p:nvSpPr>
            <p:cNvPr id="18" name="Right Arrow 17"/>
            <p:cNvSpPr/>
            <p:nvPr/>
          </p:nvSpPr>
          <p:spPr bwMode="auto">
            <a:xfrm>
              <a:off x="3679004" y="1425984"/>
              <a:ext cx="5091144"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4" name="Group 13"/>
            <p:cNvGrpSpPr/>
            <p:nvPr/>
          </p:nvGrpSpPr>
          <p:grpSpPr>
            <a:xfrm>
              <a:off x="8906014" y="1440689"/>
              <a:ext cx="2523985" cy="307777"/>
              <a:chOff x="8906014" y="1440689"/>
              <a:chExt cx="2523985" cy="307777"/>
            </a:xfrm>
          </p:grpSpPr>
          <p:sp>
            <p:nvSpPr>
              <p:cNvPr id="17" name="TextBox 16"/>
              <p:cNvSpPr txBox="1"/>
              <p:nvPr/>
            </p:nvSpPr>
            <p:spPr>
              <a:xfrm>
                <a:off x="8906014" y="1440689"/>
                <a:ext cx="2523985" cy="307777"/>
              </a:xfrm>
              <a:prstGeom prst="rect">
                <a:avLst/>
              </a:prstGeom>
              <a:solidFill>
                <a:schemeClr val="accent3"/>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Plan 1          $115-$60 </a:t>
                </a:r>
              </a:p>
            </p:txBody>
          </p:sp>
          <p:pic>
            <p:nvPicPr>
              <p:cNvPr id="56" name="Picture 55"/>
              <p:cNvPicPr>
                <a:picLocks noChangeAspect="1"/>
              </p:cNvPicPr>
              <p:nvPr/>
            </p:nvPicPr>
            <p:blipFill>
              <a:blip r:embed="rId5"/>
              <a:stretch>
                <a:fillRect/>
              </a:stretch>
            </p:blipFill>
            <p:spPr>
              <a:xfrm>
                <a:off x="9993279" y="1498708"/>
                <a:ext cx="290806" cy="188163"/>
              </a:xfrm>
              <a:prstGeom prst="rect">
                <a:avLst/>
              </a:prstGeom>
            </p:spPr>
          </p:pic>
        </p:grpSp>
      </p:grpSp>
      <p:grpSp>
        <p:nvGrpSpPr>
          <p:cNvPr id="63" name="Group 62"/>
          <p:cNvGrpSpPr/>
          <p:nvPr/>
        </p:nvGrpSpPr>
        <p:grpSpPr>
          <a:xfrm>
            <a:off x="522514" y="1888911"/>
            <a:ext cx="10907485" cy="736435"/>
            <a:chOff x="522514" y="1943341"/>
            <a:chExt cx="10907485" cy="736435"/>
          </a:xfrm>
        </p:grpSpPr>
        <p:sp>
          <p:nvSpPr>
            <p:cNvPr id="6" name="TextBox 5"/>
            <p:cNvSpPr txBox="1"/>
            <p:nvPr/>
          </p:nvSpPr>
          <p:spPr>
            <a:xfrm>
              <a:off x="522514" y="2042770"/>
              <a:ext cx="2977363" cy="307777"/>
            </a:xfrm>
            <a:prstGeom prst="rect">
              <a:avLst/>
            </a:prstGeom>
            <a:solidFill>
              <a:schemeClr val="tx1">
                <a:lumMod val="75000"/>
              </a:schemeClr>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Professional                   $65</a:t>
              </a:r>
            </a:p>
          </p:txBody>
        </p:sp>
        <p:sp>
          <p:nvSpPr>
            <p:cNvPr id="9" name="TextBox 8"/>
            <p:cNvSpPr txBox="1"/>
            <p:nvPr/>
          </p:nvSpPr>
          <p:spPr>
            <a:xfrm>
              <a:off x="4856998" y="1943341"/>
              <a:ext cx="2761474" cy="307777"/>
            </a:xfrm>
            <a:prstGeom prst="rect">
              <a:avLst/>
            </a:prstGeom>
            <a:solidFill>
              <a:schemeClr val="accent2"/>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Sales                          $95</a:t>
              </a:r>
            </a:p>
          </p:txBody>
        </p:sp>
        <p:sp>
          <p:nvSpPr>
            <p:cNvPr id="27" name="TextBox 26"/>
            <p:cNvSpPr txBox="1"/>
            <p:nvPr/>
          </p:nvSpPr>
          <p:spPr>
            <a:xfrm>
              <a:off x="4856998" y="2371999"/>
              <a:ext cx="2761474" cy="307777"/>
            </a:xfrm>
            <a:prstGeom prst="rect">
              <a:avLst/>
            </a:prstGeom>
            <a:solidFill>
              <a:schemeClr val="accent2"/>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Customer Service     $95 </a:t>
              </a:r>
            </a:p>
          </p:txBody>
        </p:sp>
        <p:sp>
          <p:nvSpPr>
            <p:cNvPr id="28" name="Right Arrow 27"/>
            <p:cNvSpPr/>
            <p:nvPr/>
          </p:nvSpPr>
          <p:spPr bwMode="auto">
            <a:xfrm>
              <a:off x="3728587" y="2042694"/>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Right Arrow 28"/>
            <p:cNvSpPr/>
            <p:nvPr/>
          </p:nvSpPr>
          <p:spPr bwMode="auto">
            <a:xfrm rot="1279848">
              <a:off x="3723908" y="2218800"/>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1" name="Right Arrow 30"/>
            <p:cNvSpPr/>
            <p:nvPr/>
          </p:nvSpPr>
          <p:spPr bwMode="auto">
            <a:xfrm>
              <a:off x="7754337" y="2168229"/>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5" name="Group 14"/>
            <p:cNvGrpSpPr/>
            <p:nvPr/>
          </p:nvGrpSpPr>
          <p:grpSpPr>
            <a:xfrm>
              <a:off x="8906014" y="2129483"/>
              <a:ext cx="2523985" cy="307777"/>
              <a:chOff x="8906014" y="2129483"/>
              <a:chExt cx="2523985" cy="307777"/>
            </a:xfrm>
          </p:grpSpPr>
          <p:sp>
            <p:nvSpPr>
              <p:cNvPr id="30" name="TextBox 29"/>
              <p:cNvSpPr txBox="1"/>
              <p:nvPr/>
            </p:nvSpPr>
            <p:spPr>
              <a:xfrm>
                <a:off x="8906014" y="2129483"/>
                <a:ext cx="2523985" cy="307777"/>
              </a:xfrm>
              <a:prstGeom prst="rect">
                <a:avLst/>
              </a:prstGeom>
              <a:solidFill>
                <a:schemeClr val="accent3"/>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Plan 1          $115-$60 </a:t>
                </a:r>
              </a:p>
            </p:txBody>
          </p:sp>
          <p:pic>
            <p:nvPicPr>
              <p:cNvPr id="57" name="Picture 56"/>
              <p:cNvPicPr>
                <a:picLocks noChangeAspect="1"/>
              </p:cNvPicPr>
              <p:nvPr/>
            </p:nvPicPr>
            <p:blipFill>
              <a:blip r:embed="rId5"/>
              <a:stretch>
                <a:fillRect/>
              </a:stretch>
            </p:blipFill>
            <p:spPr>
              <a:xfrm>
                <a:off x="9993279" y="2188387"/>
                <a:ext cx="290806" cy="188163"/>
              </a:xfrm>
              <a:prstGeom prst="rect">
                <a:avLst/>
              </a:prstGeom>
            </p:spPr>
          </p:pic>
        </p:grpSp>
      </p:grpSp>
      <p:grpSp>
        <p:nvGrpSpPr>
          <p:cNvPr id="69" name="Group 68"/>
          <p:cNvGrpSpPr/>
          <p:nvPr/>
        </p:nvGrpSpPr>
        <p:grpSpPr>
          <a:xfrm>
            <a:off x="522514" y="2900622"/>
            <a:ext cx="10907485" cy="1360133"/>
            <a:chOff x="522514" y="2900622"/>
            <a:chExt cx="10907485" cy="1360133"/>
          </a:xfrm>
        </p:grpSpPr>
        <p:grpSp>
          <p:nvGrpSpPr>
            <p:cNvPr id="64" name="Group 63"/>
            <p:cNvGrpSpPr/>
            <p:nvPr/>
          </p:nvGrpSpPr>
          <p:grpSpPr>
            <a:xfrm>
              <a:off x="522514" y="2900622"/>
              <a:ext cx="10907485" cy="904230"/>
              <a:chOff x="522514" y="2900622"/>
              <a:chExt cx="10907485" cy="904230"/>
            </a:xfrm>
          </p:grpSpPr>
          <p:sp>
            <p:nvSpPr>
              <p:cNvPr id="7" name="TextBox 6"/>
              <p:cNvSpPr txBox="1"/>
              <p:nvPr/>
            </p:nvSpPr>
            <p:spPr>
              <a:xfrm>
                <a:off x="522514" y="3103087"/>
                <a:ext cx="2977363" cy="307777"/>
              </a:xfrm>
              <a:prstGeom prst="rect">
                <a:avLst/>
              </a:prstGeom>
              <a:solidFill>
                <a:schemeClr val="tx1">
                  <a:lumMod val="75000"/>
                </a:schemeClr>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Basic                               $30</a:t>
                </a:r>
              </a:p>
            </p:txBody>
          </p:sp>
          <p:sp>
            <p:nvSpPr>
              <p:cNvPr id="41" name="TextBox 40"/>
              <p:cNvSpPr txBox="1"/>
              <p:nvPr/>
            </p:nvSpPr>
            <p:spPr>
              <a:xfrm>
                <a:off x="4856998" y="2900622"/>
                <a:ext cx="2761474" cy="307777"/>
              </a:xfrm>
              <a:prstGeom prst="rect">
                <a:avLst/>
              </a:prstGeom>
              <a:solidFill>
                <a:schemeClr val="accent2"/>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Sales                          $95</a:t>
                </a:r>
              </a:p>
            </p:txBody>
          </p:sp>
          <p:sp>
            <p:nvSpPr>
              <p:cNvPr id="42" name="TextBox 41"/>
              <p:cNvSpPr txBox="1"/>
              <p:nvPr/>
            </p:nvSpPr>
            <p:spPr>
              <a:xfrm>
                <a:off x="4856998" y="3329280"/>
                <a:ext cx="2761474" cy="307777"/>
              </a:xfrm>
              <a:prstGeom prst="rect">
                <a:avLst/>
              </a:prstGeom>
              <a:solidFill>
                <a:schemeClr val="accent2"/>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Customer Service     $95</a:t>
                </a:r>
              </a:p>
            </p:txBody>
          </p:sp>
          <p:sp>
            <p:nvSpPr>
              <p:cNvPr id="46" name="Right Arrow 45"/>
              <p:cNvSpPr/>
              <p:nvPr/>
            </p:nvSpPr>
            <p:spPr bwMode="auto">
              <a:xfrm>
                <a:off x="7754338" y="3128170"/>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 name="Group 1"/>
              <p:cNvGrpSpPr/>
              <p:nvPr/>
            </p:nvGrpSpPr>
            <p:grpSpPr>
              <a:xfrm>
                <a:off x="3698127" y="2957071"/>
                <a:ext cx="1028144" cy="544894"/>
                <a:chOff x="3698127" y="3468698"/>
                <a:chExt cx="1028144" cy="544894"/>
              </a:xfrm>
            </p:grpSpPr>
            <p:sp>
              <p:nvSpPr>
                <p:cNvPr id="43" name="Right Arrow 42"/>
                <p:cNvSpPr/>
                <p:nvPr/>
              </p:nvSpPr>
              <p:spPr bwMode="auto">
                <a:xfrm rot="21266335">
                  <a:off x="3698127" y="3468698"/>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Lead </a:t>
                  </a:r>
                  <a:r>
                    <a:rPr kumimoji="0" lang="en-US" sz="11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Mgmt</a:t>
                  </a:r>
                  <a:endParaRPr kumimoji="0" lang="en-US" sz="11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4" name="Right Arrow 43"/>
                <p:cNvSpPr/>
                <p:nvPr/>
              </p:nvSpPr>
              <p:spPr bwMode="auto">
                <a:xfrm rot="851478">
                  <a:off x="3710460" y="3739272"/>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Case </a:t>
                  </a:r>
                  <a:r>
                    <a:rPr kumimoji="0" lang="en-US" sz="11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Mgmt</a:t>
                  </a:r>
                  <a:endParaRPr kumimoji="0" lang="en-US" sz="11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Rectangle 10"/>
                <p:cNvSpPr/>
                <p:nvPr/>
              </p:nvSpPr>
              <p:spPr bwMode="auto">
                <a:xfrm>
                  <a:off x="3698128" y="3684337"/>
                  <a:ext cx="117662" cy="107256"/>
                </a:xfrm>
                <a:prstGeom prst="rect">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3" name="Group 2"/>
              <p:cNvGrpSpPr/>
              <p:nvPr/>
            </p:nvGrpSpPr>
            <p:grpSpPr>
              <a:xfrm>
                <a:off x="3642232" y="3279966"/>
                <a:ext cx="1138207" cy="524886"/>
                <a:chOff x="3642232" y="3791593"/>
                <a:chExt cx="1138207" cy="524886"/>
              </a:xfrm>
            </p:grpSpPr>
            <p:sp>
              <p:nvSpPr>
                <p:cNvPr id="47" name="Right Arrow 46"/>
                <p:cNvSpPr/>
                <p:nvPr/>
              </p:nvSpPr>
              <p:spPr bwMode="auto">
                <a:xfrm rot="1958748">
                  <a:off x="3642232" y="4042159"/>
                  <a:ext cx="1138207"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1" name="Rectangle 50"/>
                <p:cNvSpPr/>
                <p:nvPr/>
              </p:nvSpPr>
              <p:spPr bwMode="auto">
                <a:xfrm>
                  <a:off x="3698128" y="3791593"/>
                  <a:ext cx="117662" cy="148714"/>
                </a:xfrm>
                <a:prstGeom prst="rect">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6" name="Group 15"/>
              <p:cNvGrpSpPr/>
              <p:nvPr/>
            </p:nvGrpSpPr>
            <p:grpSpPr>
              <a:xfrm>
                <a:off x="8906014" y="3086764"/>
                <a:ext cx="2523985" cy="307777"/>
                <a:chOff x="8906014" y="3086764"/>
                <a:chExt cx="2523985" cy="307777"/>
              </a:xfrm>
            </p:grpSpPr>
            <p:sp>
              <p:nvSpPr>
                <p:cNvPr id="45" name="TextBox 44"/>
                <p:cNvSpPr txBox="1"/>
                <p:nvPr/>
              </p:nvSpPr>
              <p:spPr>
                <a:xfrm>
                  <a:off x="8906014" y="3086764"/>
                  <a:ext cx="2523985" cy="307777"/>
                </a:xfrm>
                <a:prstGeom prst="rect">
                  <a:avLst/>
                </a:prstGeom>
                <a:solidFill>
                  <a:schemeClr val="accent3"/>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Plan 1           $115-$60 </a:t>
                  </a:r>
                </a:p>
              </p:txBody>
            </p:sp>
            <p:pic>
              <p:nvPicPr>
                <p:cNvPr id="58" name="Picture 57"/>
                <p:cNvPicPr>
                  <a:picLocks noChangeAspect="1"/>
                </p:cNvPicPr>
                <p:nvPr/>
              </p:nvPicPr>
              <p:blipFill>
                <a:blip r:embed="rId5"/>
                <a:stretch>
                  <a:fillRect/>
                </a:stretch>
              </p:blipFill>
              <p:spPr>
                <a:xfrm>
                  <a:off x="9993279" y="3143142"/>
                  <a:ext cx="290806" cy="188163"/>
                </a:xfrm>
                <a:prstGeom prst="rect">
                  <a:avLst/>
                </a:prstGeom>
              </p:spPr>
            </p:pic>
          </p:grpSp>
        </p:grpSp>
        <p:grpSp>
          <p:nvGrpSpPr>
            <p:cNvPr id="32" name="Group 31"/>
            <p:cNvGrpSpPr/>
            <p:nvPr/>
          </p:nvGrpSpPr>
          <p:grpSpPr>
            <a:xfrm>
              <a:off x="4856996" y="3968367"/>
              <a:ext cx="6573001" cy="292388"/>
              <a:chOff x="4856996" y="3968367"/>
              <a:chExt cx="6573001" cy="292388"/>
            </a:xfrm>
          </p:grpSpPr>
          <p:sp>
            <p:nvSpPr>
              <p:cNvPr id="10" name="TextBox 9"/>
              <p:cNvSpPr txBox="1"/>
              <p:nvPr/>
            </p:nvSpPr>
            <p:spPr>
              <a:xfrm>
                <a:off x="4856996" y="3968367"/>
                <a:ext cx="6573001" cy="292388"/>
              </a:xfrm>
              <a:prstGeom prst="rect">
                <a:avLst/>
              </a:prstGeom>
              <a:solidFill>
                <a:schemeClr val="accent1"/>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1900" b="0" i="0" u="none" strike="noStrike" kern="0" cap="none" spc="-70" normalizeH="0" baseline="0" noProof="0" dirty="0">
                    <a:ln>
                      <a:noFill/>
                    </a:ln>
                    <a:solidFill>
                      <a:srgbClr val="FFFFFF"/>
                    </a:solidFill>
                    <a:effectLst/>
                    <a:uLnTx/>
                    <a:uFillTx/>
                    <a:latin typeface="Segoe UI"/>
                    <a:ea typeface="+mn-ea"/>
                    <a:cs typeface="+mn-cs"/>
                  </a:rPr>
                  <a:t>Team Members                                                                       $10-$4</a:t>
                </a:r>
              </a:p>
            </p:txBody>
          </p:sp>
          <p:pic>
            <p:nvPicPr>
              <p:cNvPr id="59" name="Picture 58"/>
              <p:cNvPicPr>
                <a:picLocks noChangeAspect="1"/>
              </p:cNvPicPr>
              <p:nvPr/>
            </p:nvPicPr>
            <p:blipFill>
              <a:blip r:embed="rId5"/>
              <a:stretch>
                <a:fillRect/>
              </a:stretch>
            </p:blipFill>
            <p:spPr>
              <a:xfrm>
                <a:off x="10022603" y="4028687"/>
                <a:ext cx="290806" cy="188163"/>
              </a:xfrm>
              <a:prstGeom prst="rect">
                <a:avLst/>
              </a:prstGeom>
            </p:spPr>
          </p:pic>
        </p:grpSp>
      </p:grpSp>
      <p:grpSp>
        <p:nvGrpSpPr>
          <p:cNvPr id="66" name="Group 65"/>
          <p:cNvGrpSpPr/>
          <p:nvPr/>
        </p:nvGrpSpPr>
        <p:grpSpPr>
          <a:xfrm>
            <a:off x="522514" y="5010002"/>
            <a:ext cx="10907485" cy="339168"/>
            <a:chOff x="522514" y="5010002"/>
            <a:chExt cx="10907485" cy="339168"/>
          </a:xfrm>
        </p:grpSpPr>
        <p:sp>
          <p:nvSpPr>
            <p:cNvPr id="22" name="TextBox 21"/>
            <p:cNvSpPr txBox="1"/>
            <p:nvPr/>
          </p:nvSpPr>
          <p:spPr>
            <a:xfrm>
              <a:off x="522514" y="5041393"/>
              <a:ext cx="2977363" cy="307777"/>
            </a:xfrm>
            <a:prstGeom prst="rect">
              <a:avLst/>
            </a:prstGeom>
            <a:solidFill>
              <a:schemeClr val="tx1">
                <a:lumMod val="75000"/>
              </a:schemeClr>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Field Service Add-on     $65</a:t>
              </a:r>
            </a:p>
          </p:txBody>
        </p:sp>
        <p:sp>
          <p:nvSpPr>
            <p:cNvPr id="24" name="TextBox 23"/>
            <p:cNvSpPr txBox="1"/>
            <p:nvPr/>
          </p:nvSpPr>
          <p:spPr>
            <a:xfrm>
              <a:off x="4856998" y="5036394"/>
              <a:ext cx="2761474" cy="307777"/>
            </a:xfrm>
            <a:prstGeom prst="rect">
              <a:avLst/>
            </a:prstGeom>
            <a:solidFill>
              <a:schemeClr val="accent2"/>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Field Service             $95 </a:t>
              </a:r>
            </a:p>
          </p:txBody>
        </p:sp>
        <p:sp>
          <p:nvSpPr>
            <p:cNvPr id="34" name="Right Arrow 33"/>
            <p:cNvSpPr/>
            <p:nvPr/>
          </p:nvSpPr>
          <p:spPr bwMode="auto">
            <a:xfrm>
              <a:off x="3698128" y="5025532"/>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 name="Right Arrow 36"/>
            <p:cNvSpPr/>
            <p:nvPr/>
          </p:nvSpPr>
          <p:spPr bwMode="auto">
            <a:xfrm>
              <a:off x="7754338" y="5010002"/>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9" name="Group 18"/>
            <p:cNvGrpSpPr/>
            <p:nvPr/>
          </p:nvGrpSpPr>
          <p:grpSpPr>
            <a:xfrm>
              <a:off x="8906014" y="5011260"/>
              <a:ext cx="2523985" cy="307777"/>
              <a:chOff x="8906014" y="5011260"/>
              <a:chExt cx="2523985" cy="307777"/>
            </a:xfrm>
          </p:grpSpPr>
          <p:sp>
            <p:nvSpPr>
              <p:cNvPr id="36" name="TextBox 35"/>
              <p:cNvSpPr txBox="1"/>
              <p:nvPr/>
            </p:nvSpPr>
            <p:spPr>
              <a:xfrm>
                <a:off x="8906014" y="5011260"/>
                <a:ext cx="2523985" cy="307777"/>
              </a:xfrm>
              <a:prstGeom prst="rect">
                <a:avLst/>
              </a:prstGeom>
              <a:solidFill>
                <a:schemeClr val="accent3"/>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Plan 1           $115-$60 </a:t>
                </a:r>
              </a:p>
            </p:txBody>
          </p:sp>
          <p:pic>
            <p:nvPicPr>
              <p:cNvPr id="60" name="Picture 59"/>
              <p:cNvPicPr>
                <a:picLocks noChangeAspect="1"/>
              </p:cNvPicPr>
              <p:nvPr/>
            </p:nvPicPr>
            <p:blipFill>
              <a:blip r:embed="rId5"/>
              <a:stretch>
                <a:fillRect/>
              </a:stretch>
            </p:blipFill>
            <p:spPr>
              <a:xfrm>
                <a:off x="9993279" y="5068610"/>
                <a:ext cx="290806" cy="188163"/>
              </a:xfrm>
              <a:prstGeom prst="rect">
                <a:avLst/>
              </a:prstGeom>
            </p:spPr>
          </p:pic>
        </p:grpSp>
      </p:grpSp>
      <p:grpSp>
        <p:nvGrpSpPr>
          <p:cNvPr id="67" name="Group 66"/>
          <p:cNvGrpSpPr/>
          <p:nvPr/>
        </p:nvGrpSpPr>
        <p:grpSpPr>
          <a:xfrm>
            <a:off x="522514" y="5553302"/>
            <a:ext cx="10907485" cy="331478"/>
            <a:chOff x="522514" y="5553302"/>
            <a:chExt cx="10907485" cy="331478"/>
          </a:xfrm>
        </p:grpSpPr>
        <p:sp>
          <p:nvSpPr>
            <p:cNvPr id="23" name="TextBox 22"/>
            <p:cNvSpPr txBox="1"/>
            <p:nvPr/>
          </p:nvSpPr>
          <p:spPr>
            <a:xfrm>
              <a:off x="522514" y="5577003"/>
              <a:ext cx="2977363" cy="307777"/>
            </a:xfrm>
            <a:prstGeom prst="rect">
              <a:avLst/>
            </a:prstGeom>
            <a:solidFill>
              <a:schemeClr val="tx1">
                <a:lumMod val="75000"/>
              </a:schemeClr>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err="1">
                  <a:ln>
                    <a:noFill/>
                  </a:ln>
                  <a:solidFill>
                    <a:srgbClr val="FFFFFF"/>
                  </a:solidFill>
                  <a:effectLst/>
                  <a:uLnTx/>
                  <a:uFillTx/>
                  <a:latin typeface="Segoe UI"/>
                  <a:ea typeface="+mn-ea"/>
                  <a:cs typeface="+mn-cs"/>
                </a:rPr>
                <a:t>Proj</a:t>
              </a:r>
              <a:r>
                <a:rPr kumimoji="0" lang="en-US" sz="2000" b="0" i="0" u="none" strike="noStrike" kern="0" cap="none" spc="-70" normalizeH="0" baseline="0" noProof="0" dirty="0">
                  <a:ln>
                    <a:noFill/>
                  </a:ln>
                  <a:solidFill>
                    <a:srgbClr val="FFFFFF"/>
                  </a:solidFill>
                  <a:effectLst/>
                  <a:uLnTx/>
                  <a:uFillTx/>
                  <a:latin typeface="Segoe UI"/>
                  <a:ea typeface="+mn-ea"/>
                  <a:cs typeface="+mn-cs"/>
                </a:rPr>
                <a:t> Service Add-on      $65</a:t>
              </a:r>
            </a:p>
          </p:txBody>
        </p:sp>
        <p:sp>
          <p:nvSpPr>
            <p:cNvPr id="25" name="TextBox 24"/>
            <p:cNvSpPr txBox="1"/>
            <p:nvPr/>
          </p:nvSpPr>
          <p:spPr>
            <a:xfrm>
              <a:off x="4856998" y="5577002"/>
              <a:ext cx="2761474" cy="307777"/>
            </a:xfrm>
            <a:prstGeom prst="rect">
              <a:avLst/>
            </a:prstGeom>
            <a:solidFill>
              <a:schemeClr val="accent2"/>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Project Service Au.   $95 </a:t>
              </a:r>
            </a:p>
          </p:txBody>
        </p:sp>
        <p:sp>
          <p:nvSpPr>
            <p:cNvPr id="35" name="Right Arrow 34"/>
            <p:cNvSpPr/>
            <p:nvPr/>
          </p:nvSpPr>
          <p:spPr bwMode="auto">
            <a:xfrm>
              <a:off x="3698128" y="5553302"/>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9" name="Right Arrow 38"/>
            <p:cNvSpPr/>
            <p:nvPr/>
          </p:nvSpPr>
          <p:spPr bwMode="auto">
            <a:xfrm>
              <a:off x="7754338" y="5562906"/>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1" name="Group 20"/>
            <p:cNvGrpSpPr/>
            <p:nvPr/>
          </p:nvGrpSpPr>
          <p:grpSpPr>
            <a:xfrm>
              <a:off x="8906014" y="5564164"/>
              <a:ext cx="2523985" cy="307777"/>
              <a:chOff x="8906014" y="5564164"/>
              <a:chExt cx="2523985" cy="307777"/>
            </a:xfrm>
          </p:grpSpPr>
          <p:sp>
            <p:nvSpPr>
              <p:cNvPr id="38" name="TextBox 37"/>
              <p:cNvSpPr txBox="1"/>
              <p:nvPr/>
            </p:nvSpPr>
            <p:spPr>
              <a:xfrm>
                <a:off x="8906014" y="5564164"/>
                <a:ext cx="2523985" cy="307777"/>
              </a:xfrm>
              <a:prstGeom prst="rect">
                <a:avLst/>
              </a:prstGeom>
              <a:solidFill>
                <a:schemeClr val="accent3"/>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Plan 1           $115-$60  </a:t>
                </a:r>
              </a:p>
            </p:txBody>
          </p:sp>
          <p:pic>
            <p:nvPicPr>
              <p:cNvPr id="61" name="Picture 60"/>
              <p:cNvPicPr>
                <a:picLocks noChangeAspect="1"/>
              </p:cNvPicPr>
              <p:nvPr/>
            </p:nvPicPr>
            <p:blipFill>
              <a:blip r:embed="rId5"/>
              <a:stretch>
                <a:fillRect/>
              </a:stretch>
            </p:blipFill>
            <p:spPr>
              <a:xfrm>
                <a:off x="9993279" y="5633248"/>
                <a:ext cx="290806" cy="188163"/>
              </a:xfrm>
              <a:prstGeom prst="rect">
                <a:avLst/>
              </a:prstGeom>
            </p:spPr>
          </p:pic>
        </p:grpSp>
      </p:grpSp>
      <p:grpSp>
        <p:nvGrpSpPr>
          <p:cNvPr id="68" name="Group 67"/>
          <p:cNvGrpSpPr/>
          <p:nvPr/>
        </p:nvGrpSpPr>
        <p:grpSpPr>
          <a:xfrm>
            <a:off x="522512" y="5976257"/>
            <a:ext cx="10907485" cy="307778"/>
            <a:chOff x="522513" y="6112612"/>
            <a:chExt cx="10907485" cy="307778"/>
          </a:xfrm>
        </p:grpSpPr>
        <p:sp>
          <p:nvSpPr>
            <p:cNvPr id="53" name="TextBox 52"/>
            <p:cNvSpPr txBox="1"/>
            <p:nvPr/>
          </p:nvSpPr>
          <p:spPr>
            <a:xfrm>
              <a:off x="522513" y="6112613"/>
              <a:ext cx="2977363" cy="307777"/>
            </a:xfrm>
            <a:prstGeom prst="rect">
              <a:avLst/>
            </a:prstGeom>
            <a:solidFill>
              <a:schemeClr val="tx1">
                <a:lumMod val="75000"/>
              </a:schemeClr>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Social Engagement</a:t>
              </a:r>
              <a:r>
                <a:rPr kumimoji="0" lang="en-US" sz="1600" b="0" i="0" u="none" strike="noStrike" kern="0" cap="none" spc="-70" normalizeH="0" baseline="50000" noProof="0" dirty="0">
                  <a:ln>
                    <a:noFill/>
                  </a:ln>
                  <a:solidFill>
                    <a:srgbClr val="FFFFFF"/>
                  </a:solidFill>
                  <a:effectLst/>
                  <a:uLnTx/>
                  <a:uFillTx/>
                  <a:latin typeface="Segoe UI"/>
                  <a:ea typeface="+mn-ea"/>
                  <a:cs typeface="+mn-cs"/>
                </a:rPr>
                <a:t>+</a:t>
              </a:r>
              <a:r>
                <a:rPr kumimoji="0" lang="en-US" sz="1400" b="0" i="0" u="none" strike="noStrike" kern="0" cap="none" spc="-70" normalizeH="0" baseline="0" noProof="0" dirty="0">
                  <a:ln>
                    <a:noFill/>
                  </a:ln>
                  <a:solidFill>
                    <a:srgbClr val="FFFFFF"/>
                  </a:solidFill>
                  <a:effectLst/>
                  <a:uLnTx/>
                  <a:uFillTx/>
                  <a:latin typeface="Segoe UI"/>
                  <a:ea typeface="+mn-ea"/>
                  <a:cs typeface="+mn-cs"/>
                </a:rPr>
                <a:t> </a:t>
              </a:r>
              <a:r>
                <a:rPr kumimoji="0" lang="en-US" sz="2000" b="0" i="0" u="none" strike="noStrike" kern="0" cap="none" spc="-70" normalizeH="0" baseline="0" noProof="0" dirty="0">
                  <a:ln>
                    <a:noFill/>
                  </a:ln>
                  <a:solidFill>
                    <a:srgbClr val="FFFFFF"/>
                  </a:solidFill>
                  <a:effectLst/>
                  <a:uLnTx/>
                  <a:uFillTx/>
                  <a:latin typeface="Segoe UI"/>
                  <a:ea typeface="+mn-ea"/>
                  <a:cs typeface="+mn-cs"/>
                </a:rPr>
                <a:t>    $125</a:t>
              </a:r>
            </a:p>
          </p:txBody>
        </p:sp>
        <p:sp>
          <p:nvSpPr>
            <p:cNvPr id="54" name="Right Arrow 53"/>
            <p:cNvSpPr/>
            <p:nvPr/>
          </p:nvSpPr>
          <p:spPr bwMode="auto">
            <a:xfrm>
              <a:off x="3698128" y="6146070"/>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6" name="Group 25"/>
            <p:cNvGrpSpPr/>
            <p:nvPr/>
          </p:nvGrpSpPr>
          <p:grpSpPr>
            <a:xfrm>
              <a:off x="4856997" y="6112612"/>
              <a:ext cx="6573001" cy="307777"/>
              <a:chOff x="4856997" y="6112612"/>
              <a:chExt cx="6573001" cy="307777"/>
            </a:xfrm>
          </p:grpSpPr>
          <p:sp>
            <p:nvSpPr>
              <p:cNvPr id="55" name="TextBox 54"/>
              <p:cNvSpPr txBox="1"/>
              <p:nvPr/>
            </p:nvSpPr>
            <p:spPr>
              <a:xfrm>
                <a:off x="4856997" y="6112612"/>
                <a:ext cx="6573001" cy="307777"/>
              </a:xfrm>
              <a:prstGeom prst="rect">
                <a:avLst/>
              </a:prstGeom>
              <a:solidFill>
                <a:schemeClr val="bg1"/>
              </a:solidFill>
              <a:ln>
                <a:solidFill>
                  <a:schemeClr val="tx1"/>
                </a:solidFill>
                <a:prstDash val="dashDot"/>
              </a:ln>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lumMod val="50000"/>
                      </a:srgbClr>
                    </a:solidFill>
                    <a:effectLst/>
                    <a:uLnTx/>
                    <a:uFillTx/>
                    <a:latin typeface="Segoe UI"/>
                    <a:ea typeface="+mn-ea"/>
                    <a:cs typeface="+mn-cs"/>
                  </a:rPr>
                  <a:t>Included in above Apps &amp; Plan 1                                 $115-$60        </a:t>
                </a:r>
              </a:p>
            </p:txBody>
          </p:sp>
          <p:pic>
            <p:nvPicPr>
              <p:cNvPr id="62" name="Picture 61"/>
              <p:cNvPicPr>
                <a:picLocks noChangeAspect="1"/>
              </p:cNvPicPr>
              <p:nvPr/>
            </p:nvPicPr>
            <p:blipFill>
              <a:blip r:embed="rId5">
                <a:duotone>
                  <a:prstClr val="black"/>
                  <a:schemeClr val="accent6">
                    <a:tint val="45000"/>
                    <a:satMod val="400000"/>
                  </a:schemeClr>
                </a:duotone>
              </a:blip>
              <a:stretch>
                <a:fillRect/>
              </a:stretch>
            </p:blipFill>
            <p:spPr>
              <a:xfrm>
                <a:off x="9993279" y="6185419"/>
                <a:ext cx="290806" cy="188163"/>
              </a:xfrm>
              <a:prstGeom prst="rect">
                <a:avLst/>
              </a:prstGeom>
            </p:spPr>
          </p:pic>
        </p:grpSp>
      </p:grpSp>
      <p:sp>
        <p:nvSpPr>
          <p:cNvPr id="71" name="TextBox 70"/>
          <p:cNvSpPr txBox="1"/>
          <p:nvPr/>
        </p:nvSpPr>
        <p:spPr>
          <a:xfrm>
            <a:off x="-139424" y="6502904"/>
            <a:ext cx="1872500" cy="4616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Microsoft Confidential</a:t>
            </a:r>
          </a:p>
        </p:txBody>
      </p:sp>
      <p:sp>
        <p:nvSpPr>
          <p:cNvPr id="70" name="TextBox 69"/>
          <p:cNvSpPr txBox="1"/>
          <p:nvPr/>
        </p:nvSpPr>
        <p:spPr>
          <a:xfrm>
            <a:off x="372726" y="6183272"/>
            <a:ext cx="4797480" cy="433965"/>
          </a:xfrm>
          <a:prstGeom prst="rect">
            <a:avLst/>
          </a:prstGeom>
          <a:noFill/>
        </p:spPr>
        <p:txBody>
          <a:bodyPr wrap="square" lIns="182880" tIns="146304" rIns="182880" bIns="146304" rtlCol="0">
            <a:spAutoFit/>
          </a:bodyPr>
          <a:lstStyle/>
          <a:p>
            <a:pPr>
              <a:lnSpc>
                <a:spcPct val="90000"/>
              </a:lnSpc>
              <a:spcAft>
                <a:spcPts val="600"/>
              </a:spcAft>
            </a:pPr>
            <a:r>
              <a:rPr lang="en-US" sz="1000" baseline="30000" dirty="0">
                <a:gradFill>
                  <a:gsLst>
                    <a:gs pos="2917">
                      <a:schemeClr val="tx1"/>
                    </a:gs>
                    <a:gs pos="30000">
                      <a:schemeClr val="tx1"/>
                    </a:gs>
                  </a:gsLst>
                  <a:lin ang="5400000" scaled="0"/>
                </a:gradFill>
              </a:rPr>
              <a:t>+</a:t>
            </a:r>
            <a:r>
              <a:rPr lang="en-US" sz="1000" dirty="0">
                <a:gradFill>
                  <a:gsLst>
                    <a:gs pos="2917">
                      <a:schemeClr val="tx1"/>
                    </a:gs>
                    <a:gs pos="30000">
                      <a:schemeClr val="tx1"/>
                    </a:gs>
                  </a:gsLst>
                  <a:lin ang="5400000" scaled="0"/>
                </a:gradFill>
              </a:rPr>
              <a:t>See Marketing, Parature, &amp; Social Engagement section for more information</a:t>
            </a:r>
          </a:p>
        </p:txBody>
      </p:sp>
    </p:spTree>
    <p:custDataLst>
      <p:custData r:id="rId1"/>
      <p:tags r:id="rId2"/>
    </p:custDataLst>
    <p:extLst>
      <p:ext uri="{BB962C8B-B14F-4D97-AF65-F5344CB8AC3E}">
        <p14:creationId xmlns:p14="http://schemas.microsoft.com/office/powerpoint/2010/main" val="42529080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 calcmode="lin" valueType="num">
                                      <p:cBhvr additive="base">
                                        <p:cTn id="21" dur="500" fill="hold"/>
                                        <p:tgtEl>
                                          <p:spTgt spid="63"/>
                                        </p:tgtEl>
                                        <p:attrNameLst>
                                          <p:attrName>ppt_x</p:attrName>
                                        </p:attrNameLst>
                                      </p:cBhvr>
                                      <p:tavLst>
                                        <p:tav tm="0">
                                          <p:val>
                                            <p:strVal val="#ppt_x"/>
                                          </p:val>
                                        </p:tav>
                                        <p:tav tm="100000">
                                          <p:val>
                                            <p:strVal val="#ppt_x"/>
                                          </p:val>
                                        </p:tav>
                                      </p:tavLst>
                                    </p:anim>
                                    <p:anim calcmode="lin" valueType="num">
                                      <p:cBhvr additive="base">
                                        <p:cTn id="22"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 calcmode="lin" valueType="num">
                                      <p:cBhvr additive="base">
                                        <p:cTn id="27" dur="500" fill="hold"/>
                                        <p:tgtEl>
                                          <p:spTgt spid="69"/>
                                        </p:tgtEl>
                                        <p:attrNameLst>
                                          <p:attrName>ppt_x</p:attrName>
                                        </p:attrNameLst>
                                      </p:cBhvr>
                                      <p:tavLst>
                                        <p:tav tm="0">
                                          <p:val>
                                            <p:strVal val="#ppt_x"/>
                                          </p:val>
                                        </p:tav>
                                        <p:tav tm="100000">
                                          <p:val>
                                            <p:strVal val="#ppt_x"/>
                                          </p:val>
                                        </p:tav>
                                      </p:tavLst>
                                    </p:anim>
                                    <p:anim calcmode="lin" valueType="num">
                                      <p:cBhvr additive="base">
                                        <p:cTn id="28"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5"/>
                                        </p:tgtEl>
                                        <p:attrNameLst>
                                          <p:attrName>style.visibility</p:attrName>
                                        </p:attrNameLst>
                                      </p:cBhvr>
                                      <p:to>
                                        <p:strVal val="visible"/>
                                      </p:to>
                                    </p:set>
                                    <p:anim calcmode="lin" valueType="num">
                                      <p:cBhvr additive="base">
                                        <p:cTn id="33" dur="500" fill="hold"/>
                                        <p:tgtEl>
                                          <p:spTgt spid="65"/>
                                        </p:tgtEl>
                                        <p:attrNameLst>
                                          <p:attrName>ppt_x</p:attrName>
                                        </p:attrNameLst>
                                      </p:cBhvr>
                                      <p:tavLst>
                                        <p:tav tm="0">
                                          <p:val>
                                            <p:strVal val="#ppt_x"/>
                                          </p:val>
                                        </p:tav>
                                        <p:tav tm="100000">
                                          <p:val>
                                            <p:strVal val="#ppt_x"/>
                                          </p:val>
                                        </p:tav>
                                      </p:tavLst>
                                    </p:anim>
                                    <p:anim calcmode="lin" valueType="num">
                                      <p:cBhvr additive="base">
                                        <p:cTn id="34"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6"/>
                                        </p:tgtEl>
                                        <p:attrNameLst>
                                          <p:attrName>style.visibility</p:attrName>
                                        </p:attrNameLst>
                                      </p:cBhvr>
                                      <p:to>
                                        <p:strVal val="visible"/>
                                      </p:to>
                                    </p:set>
                                    <p:anim calcmode="lin" valueType="num">
                                      <p:cBhvr additive="base">
                                        <p:cTn id="39" dur="500" fill="hold"/>
                                        <p:tgtEl>
                                          <p:spTgt spid="66"/>
                                        </p:tgtEl>
                                        <p:attrNameLst>
                                          <p:attrName>ppt_x</p:attrName>
                                        </p:attrNameLst>
                                      </p:cBhvr>
                                      <p:tavLst>
                                        <p:tav tm="0">
                                          <p:val>
                                            <p:strVal val="#ppt_x"/>
                                          </p:val>
                                        </p:tav>
                                        <p:tav tm="100000">
                                          <p:val>
                                            <p:strVal val="#ppt_x"/>
                                          </p:val>
                                        </p:tav>
                                      </p:tavLst>
                                    </p:anim>
                                    <p:anim calcmode="lin" valueType="num">
                                      <p:cBhvr additive="base">
                                        <p:cTn id="40"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67"/>
                                        </p:tgtEl>
                                        <p:attrNameLst>
                                          <p:attrName>style.visibility</p:attrName>
                                        </p:attrNameLst>
                                      </p:cBhvr>
                                      <p:to>
                                        <p:strVal val="visible"/>
                                      </p:to>
                                    </p:set>
                                    <p:anim calcmode="lin" valueType="num">
                                      <p:cBhvr additive="base">
                                        <p:cTn id="45" dur="500" fill="hold"/>
                                        <p:tgtEl>
                                          <p:spTgt spid="67"/>
                                        </p:tgtEl>
                                        <p:attrNameLst>
                                          <p:attrName>ppt_x</p:attrName>
                                        </p:attrNameLst>
                                      </p:cBhvr>
                                      <p:tavLst>
                                        <p:tav tm="0">
                                          <p:val>
                                            <p:strVal val="#ppt_x"/>
                                          </p:val>
                                        </p:tav>
                                        <p:tav tm="100000">
                                          <p:val>
                                            <p:strVal val="#ppt_x"/>
                                          </p:val>
                                        </p:tav>
                                      </p:tavLst>
                                    </p:anim>
                                    <p:anim calcmode="lin" valueType="num">
                                      <p:cBhvr additive="base">
                                        <p:cTn id="4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68"/>
                                        </p:tgtEl>
                                        <p:attrNameLst>
                                          <p:attrName>style.visibility</p:attrName>
                                        </p:attrNameLst>
                                      </p:cBhvr>
                                      <p:to>
                                        <p:strVal val="visible"/>
                                      </p:to>
                                    </p:set>
                                    <p:anim calcmode="lin" valueType="num">
                                      <p:cBhvr additive="base">
                                        <p:cTn id="51" dur="500" fill="hold"/>
                                        <p:tgtEl>
                                          <p:spTgt spid="68"/>
                                        </p:tgtEl>
                                        <p:attrNameLst>
                                          <p:attrName>ppt_x</p:attrName>
                                        </p:attrNameLst>
                                      </p:cBhvr>
                                      <p:tavLst>
                                        <p:tav tm="0">
                                          <p:val>
                                            <p:strVal val="#ppt_x"/>
                                          </p:val>
                                        </p:tav>
                                        <p:tav tm="100000">
                                          <p:val>
                                            <p:strVal val="#ppt_x"/>
                                          </p:val>
                                        </p:tav>
                                      </p:tavLst>
                                    </p:anim>
                                    <p:anim calcmode="lin" valueType="num">
                                      <p:cBhvr additive="base">
                                        <p:cTn id="52"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a:t>Discuss what licenses your users require?</a:t>
            </a:r>
          </a:p>
        </p:txBody>
      </p:sp>
      <p:graphicFrame>
        <p:nvGraphicFramePr>
          <p:cNvPr id="5" name="Table 4"/>
          <p:cNvGraphicFramePr>
            <a:graphicFrameLocks noGrp="1"/>
          </p:cNvGraphicFramePr>
          <p:nvPr>
            <p:extLst>
              <p:ext uri="{D42A27DB-BD31-4B8C-83A1-F6EECF244321}">
                <p14:modId xmlns:p14="http://schemas.microsoft.com/office/powerpoint/2010/main" val="3799013719"/>
              </p:ext>
            </p:extLst>
          </p:nvPr>
        </p:nvGraphicFramePr>
        <p:xfrm>
          <a:off x="2026809" y="3388407"/>
          <a:ext cx="8140701" cy="2528062"/>
        </p:xfrm>
        <a:graphic>
          <a:graphicData uri="http://schemas.openxmlformats.org/drawingml/2006/table">
            <a:tbl>
              <a:tblPr firstRow="1" bandRow="1">
                <a:tableStyleId>{5C22544A-7EE6-4342-B048-85BDC9FD1C3A}</a:tableStyleId>
              </a:tblPr>
              <a:tblGrid>
                <a:gridCol w="1868217">
                  <a:extLst>
                    <a:ext uri="{9D8B030D-6E8A-4147-A177-3AD203B41FA5}">
                      <a16:colId xmlns:a16="http://schemas.microsoft.com/office/drawing/2014/main" val="3324387585"/>
                    </a:ext>
                  </a:extLst>
                </a:gridCol>
                <a:gridCol w="3558917">
                  <a:extLst>
                    <a:ext uri="{9D8B030D-6E8A-4147-A177-3AD203B41FA5}">
                      <a16:colId xmlns:a16="http://schemas.microsoft.com/office/drawing/2014/main" val="2033578959"/>
                    </a:ext>
                  </a:extLst>
                </a:gridCol>
                <a:gridCol w="2713567">
                  <a:extLst>
                    <a:ext uri="{9D8B030D-6E8A-4147-A177-3AD203B41FA5}">
                      <a16:colId xmlns:a16="http://schemas.microsoft.com/office/drawing/2014/main" val="3030141567"/>
                    </a:ext>
                  </a:extLst>
                </a:gridCol>
              </a:tblGrid>
              <a:tr h="629412">
                <a:tc>
                  <a:txBody>
                    <a:bodyPr/>
                    <a:lstStyle/>
                    <a:p>
                      <a:r>
                        <a:rPr lang="en-US" dirty="0"/>
                        <a:t>Current License</a:t>
                      </a:r>
                    </a:p>
                  </a:txBody>
                  <a:tcPr/>
                </a:tc>
                <a:tc>
                  <a:txBody>
                    <a:bodyPr/>
                    <a:lstStyle/>
                    <a:p>
                      <a:r>
                        <a:rPr lang="en-US" dirty="0"/>
                        <a:t>Use Case</a:t>
                      </a:r>
                    </a:p>
                  </a:txBody>
                  <a:tcPr/>
                </a:tc>
                <a:tc>
                  <a:txBody>
                    <a:bodyPr/>
                    <a:lstStyle/>
                    <a:p>
                      <a:r>
                        <a:rPr lang="en-US" dirty="0"/>
                        <a:t>New Dynamics 365 License needed</a:t>
                      </a:r>
                    </a:p>
                  </a:txBody>
                  <a:tcPr/>
                </a:tc>
                <a:extLst>
                  <a:ext uri="{0D108BD9-81ED-4DB2-BD59-A6C34878D82A}">
                    <a16:rowId xmlns:a16="http://schemas.microsoft.com/office/drawing/2014/main" val="3086879945"/>
                  </a:ext>
                </a:extLst>
              </a:tr>
              <a:tr h="898398">
                <a:tc>
                  <a:txBody>
                    <a:bodyPr/>
                    <a:lstStyle/>
                    <a:p>
                      <a:r>
                        <a:rPr lang="en-US" dirty="0"/>
                        <a:t>Basic</a:t>
                      </a:r>
                      <a:r>
                        <a:rPr lang="en-US" baseline="0" dirty="0"/>
                        <a:t> </a:t>
                      </a:r>
                      <a:endParaRPr lang="en-US" dirty="0"/>
                    </a:p>
                  </a:txBody>
                  <a:tcPr/>
                </a:tc>
                <a:tc>
                  <a:txBody>
                    <a:bodyPr/>
                    <a:lstStyle/>
                    <a:p>
                      <a:r>
                        <a:rPr lang="en-US" dirty="0"/>
                        <a:t>Use with Field Service or Project Service add-on</a:t>
                      </a:r>
                    </a:p>
                  </a:txBody>
                  <a:tcPr/>
                </a:tc>
                <a:tc>
                  <a:txBody>
                    <a:bodyPr/>
                    <a:lstStyle/>
                    <a:p>
                      <a:r>
                        <a:rPr lang="en-US" dirty="0"/>
                        <a:t>Dynamics 365 Plan 1 (if more than 1 App</a:t>
                      </a:r>
                      <a:r>
                        <a:rPr lang="en-US" baseline="0" dirty="0"/>
                        <a:t> required) </a:t>
                      </a:r>
                      <a:endParaRPr lang="en-US" dirty="0"/>
                    </a:p>
                  </a:txBody>
                  <a:tcPr/>
                </a:tc>
                <a:extLst>
                  <a:ext uri="{0D108BD9-81ED-4DB2-BD59-A6C34878D82A}">
                    <a16:rowId xmlns:a16="http://schemas.microsoft.com/office/drawing/2014/main" val="769270857"/>
                  </a:ext>
                </a:extLst>
              </a:tr>
              <a:tr h="629412">
                <a:tc>
                  <a:txBody>
                    <a:bodyPr/>
                    <a:lstStyle/>
                    <a:p>
                      <a:r>
                        <a:rPr lang="en-US" dirty="0"/>
                        <a:t>Basic</a:t>
                      </a:r>
                    </a:p>
                  </a:txBody>
                  <a:tcPr/>
                </a:tc>
                <a:tc>
                  <a:txBody>
                    <a:bodyPr/>
                    <a:lstStyle/>
                    <a:p>
                      <a:r>
                        <a:rPr lang="en-US" dirty="0"/>
                        <a:t>No write access required to Cases</a:t>
                      </a:r>
                      <a:r>
                        <a:rPr lang="en-US" baseline="0" dirty="0"/>
                        <a:t> or Leads</a:t>
                      </a:r>
                      <a:endParaRPr lang="en-US" dirty="0"/>
                    </a:p>
                  </a:txBody>
                  <a:tcPr/>
                </a:tc>
                <a:tc>
                  <a:txBody>
                    <a:bodyPr/>
                    <a:lstStyle/>
                    <a:p>
                      <a:r>
                        <a:rPr lang="en-US" dirty="0"/>
                        <a:t>Team Member</a:t>
                      </a:r>
                    </a:p>
                  </a:txBody>
                  <a:tcPr/>
                </a:tc>
                <a:extLst>
                  <a:ext uri="{0D108BD9-81ED-4DB2-BD59-A6C34878D82A}">
                    <a16:rowId xmlns:a16="http://schemas.microsoft.com/office/drawing/2014/main" val="3803567528"/>
                  </a:ext>
                </a:extLst>
              </a:tr>
              <a:tr h="370840">
                <a:tc>
                  <a:txBody>
                    <a:bodyPr/>
                    <a:lstStyle/>
                    <a:p>
                      <a:r>
                        <a:rPr lang="en-US" dirty="0"/>
                        <a:t>Essential</a:t>
                      </a:r>
                    </a:p>
                  </a:txBody>
                  <a:tcPr/>
                </a:tc>
                <a:tc>
                  <a:txBody>
                    <a:bodyPr/>
                    <a:lstStyle/>
                    <a:p>
                      <a:r>
                        <a:rPr lang="en-US" dirty="0"/>
                        <a:t>All use cases</a:t>
                      </a:r>
                    </a:p>
                  </a:txBody>
                  <a:tcPr/>
                </a:tc>
                <a:tc>
                  <a:txBody>
                    <a:bodyPr/>
                    <a:lstStyle/>
                    <a:p>
                      <a:r>
                        <a:rPr lang="en-US" dirty="0"/>
                        <a:t>Team Member</a:t>
                      </a:r>
                    </a:p>
                  </a:txBody>
                  <a:tcPr/>
                </a:tc>
                <a:extLst>
                  <a:ext uri="{0D108BD9-81ED-4DB2-BD59-A6C34878D82A}">
                    <a16:rowId xmlns:a16="http://schemas.microsoft.com/office/drawing/2014/main" val="1025619117"/>
                  </a:ext>
                </a:extLst>
              </a:tr>
            </a:tbl>
          </a:graphicData>
        </a:graphic>
      </p:graphicFrame>
      <p:sp>
        <p:nvSpPr>
          <p:cNvPr id="6" name="TextBox 5"/>
          <p:cNvSpPr txBox="1"/>
          <p:nvPr/>
        </p:nvSpPr>
        <p:spPr>
          <a:xfrm>
            <a:off x="729762" y="1371600"/>
            <a:ext cx="10849707" cy="2111347"/>
          </a:xfrm>
          <a:prstGeom prst="rect">
            <a:avLst/>
          </a:prstGeom>
          <a:noFill/>
        </p:spPr>
        <p:txBody>
          <a:bodyPr wrap="square" lIns="182880" tIns="146304" rIns="182880" bIns="146304" rtlCol="0">
            <a:spAutoFit/>
          </a:bodyPr>
          <a:lstStyle/>
          <a:p>
            <a:pPr marL="342900" indent="-342900">
              <a:lnSpc>
                <a:spcPct val="90000"/>
              </a:lnSpc>
              <a:spcAft>
                <a:spcPts val="600"/>
              </a:spcAft>
              <a:buFont typeface="Wingdings" panose="05000000000000000000" pitchFamily="2" charset="2"/>
              <a:buChar char="§"/>
            </a:pPr>
            <a:r>
              <a:rPr lang="en-US" sz="2000" dirty="0">
                <a:gradFill>
                  <a:gsLst>
                    <a:gs pos="2917">
                      <a:schemeClr val="tx1"/>
                    </a:gs>
                    <a:gs pos="30000">
                      <a:schemeClr val="tx1"/>
                    </a:gs>
                  </a:gsLst>
                  <a:lin ang="5400000" scaled="0"/>
                </a:gradFill>
              </a:rPr>
              <a:t>Discuss what user type your customer needs, based on the mapping.  Use the questions below to help assess the needs</a:t>
            </a:r>
          </a:p>
          <a:p>
            <a:pPr marL="342900" indent="-342900">
              <a:lnSpc>
                <a:spcPct val="90000"/>
              </a:lnSpc>
              <a:spcAft>
                <a:spcPts val="600"/>
              </a:spcAft>
              <a:buFont typeface="Wingdings" panose="05000000000000000000" pitchFamily="2" charset="2"/>
              <a:buChar char="§"/>
            </a:pPr>
            <a:r>
              <a:rPr lang="en-US" sz="2000" dirty="0">
                <a:gradFill>
                  <a:gsLst>
                    <a:gs pos="2917">
                      <a:schemeClr val="tx1"/>
                    </a:gs>
                    <a:gs pos="30000">
                      <a:schemeClr val="tx1"/>
                    </a:gs>
                  </a:gsLst>
                  <a:lin ang="5400000" scaled="0"/>
                </a:gradFill>
              </a:rPr>
              <a:t>Use the transition calculator to assist in the assessment (</a:t>
            </a:r>
            <a:r>
              <a:rPr lang="en-US" sz="2000" u="sng" dirty="0">
                <a:hlinkClick r:id="rId2"/>
              </a:rPr>
              <a:t>https://mbs.microsoft.com/Files/partner/All_Products/PriceOrder/Licensing_Policies/LicenseTransitionCalculator.xlsx</a:t>
            </a:r>
            <a:r>
              <a:rPr lang="en-US" sz="2000" u="sng" dirty="0"/>
              <a:t>)</a:t>
            </a:r>
          </a:p>
          <a:p>
            <a:pPr marL="342900" indent="-342900">
              <a:lnSpc>
                <a:spcPct val="90000"/>
              </a:lnSpc>
              <a:spcAft>
                <a:spcPts val="600"/>
              </a:spcAft>
              <a:buFont typeface="Wingdings" panose="05000000000000000000" pitchFamily="2" charset="2"/>
              <a:buChar char="§"/>
            </a:pPr>
            <a:endParaRPr lang="en-US" sz="20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509078180"/>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97" y="39560"/>
            <a:ext cx="12672414" cy="1107070"/>
          </a:xfrm>
        </p:spPr>
        <p:txBody>
          <a:bodyPr>
            <a:normAutofit/>
          </a:bodyPr>
          <a:lstStyle/>
          <a:p>
            <a:pPr defTabSz="914367"/>
            <a:r>
              <a:rPr lang="en-US" sz="3600" spc="-100" dirty="0">
                <a:ln w="3175">
                  <a:noFill/>
                </a:ln>
                <a:gradFill>
                  <a:gsLst>
                    <a:gs pos="1250">
                      <a:schemeClr val="tx1"/>
                    </a:gs>
                    <a:gs pos="100000">
                      <a:schemeClr val="tx1"/>
                    </a:gs>
                  </a:gsLst>
                  <a:lin ang="5400000" scaled="0"/>
                </a:gradFill>
              </a:rPr>
              <a:t>Existing CRMOL Customer </a:t>
            </a:r>
            <a:r>
              <a:rPr lang="en-US" sz="3600" dirty="0"/>
              <a:t>Transition Pricing</a:t>
            </a:r>
            <a:endParaRPr lang="en-US" sz="3600" i="1" spc="-100" dirty="0">
              <a:ln w="3175">
                <a:noFill/>
              </a:ln>
              <a:gradFill>
                <a:gsLst>
                  <a:gs pos="1250">
                    <a:schemeClr val="tx1"/>
                  </a:gs>
                  <a:gs pos="100000">
                    <a:schemeClr val="tx1"/>
                  </a:gs>
                </a:gsLst>
                <a:lin ang="5400000" scaled="0"/>
              </a:gradFill>
            </a:endParaRPr>
          </a:p>
        </p:txBody>
      </p:sp>
      <p:sp>
        <p:nvSpPr>
          <p:cNvPr id="15" name="Rectangle 14"/>
          <p:cNvSpPr/>
          <p:nvPr/>
        </p:nvSpPr>
        <p:spPr bwMode="auto">
          <a:xfrm>
            <a:off x="120797" y="676225"/>
            <a:ext cx="10406087" cy="65120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a:ln>
                  <a:noFill/>
                </a:ln>
                <a:solidFill>
                  <a:schemeClr val="tx1"/>
                </a:solidFill>
                <a:effectLst/>
                <a:uLnTx/>
                <a:uFillTx/>
                <a:ea typeface="Segoe UI" pitchFamily="34" charset="0"/>
                <a:cs typeface="Segoe UI" pitchFamily="34" charset="0"/>
              </a:rPr>
              <a:t>Existing Customers defined as those with a subscription as of 10/31/2016</a:t>
            </a:r>
          </a:p>
        </p:txBody>
      </p:sp>
      <p:graphicFrame>
        <p:nvGraphicFramePr>
          <p:cNvPr id="17" name="Table 16"/>
          <p:cNvGraphicFramePr>
            <a:graphicFrameLocks noGrp="1"/>
          </p:cNvGraphicFramePr>
          <p:nvPr>
            <p:extLst/>
          </p:nvPr>
        </p:nvGraphicFramePr>
        <p:xfrm>
          <a:off x="340241" y="1167910"/>
          <a:ext cx="11578854" cy="4925088"/>
        </p:xfrm>
        <a:graphic>
          <a:graphicData uri="http://schemas.openxmlformats.org/drawingml/2006/table">
            <a:tbl>
              <a:tblPr firstRow="1">
                <a:tableStyleId>{5C22544A-7EE6-4342-B048-85BDC9FD1C3A}</a:tableStyleId>
              </a:tblPr>
              <a:tblGrid>
                <a:gridCol w="3377106">
                  <a:extLst>
                    <a:ext uri="{9D8B030D-6E8A-4147-A177-3AD203B41FA5}">
                      <a16:colId xmlns:a16="http://schemas.microsoft.com/office/drawing/2014/main" val="20000"/>
                    </a:ext>
                  </a:extLst>
                </a:gridCol>
                <a:gridCol w="4153895">
                  <a:extLst>
                    <a:ext uri="{9D8B030D-6E8A-4147-A177-3AD203B41FA5}">
                      <a16:colId xmlns:a16="http://schemas.microsoft.com/office/drawing/2014/main" val="785167350"/>
                    </a:ext>
                  </a:extLst>
                </a:gridCol>
                <a:gridCol w="2332723">
                  <a:extLst>
                    <a:ext uri="{9D8B030D-6E8A-4147-A177-3AD203B41FA5}">
                      <a16:colId xmlns:a16="http://schemas.microsoft.com/office/drawing/2014/main" val="20001"/>
                    </a:ext>
                  </a:extLst>
                </a:gridCol>
                <a:gridCol w="1715130">
                  <a:extLst>
                    <a:ext uri="{9D8B030D-6E8A-4147-A177-3AD203B41FA5}">
                      <a16:colId xmlns:a16="http://schemas.microsoft.com/office/drawing/2014/main" val="2433442403"/>
                    </a:ext>
                  </a:extLst>
                </a:gridCol>
              </a:tblGrid>
              <a:tr h="39264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i="0" u="none" kern="1200">
                          <a:solidFill>
                            <a:schemeClr val="lt1"/>
                          </a:solidFill>
                          <a:latin typeface="+mn-lt"/>
                          <a:ea typeface="+mn-ea"/>
                          <a:cs typeface="+mn-cs"/>
                        </a:rPr>
                        <a:t>Existing User License</a:t>
                      </a:r>
                      <a:endParaRPr lang="en-US" sz="1400" b="1" i="0" u="none" kern="1200" dirty="0">
                        <a:solidFill>
                          <a:schemeClr val="lt1"/>
                        </a:solidFill>
                        <a:latin typeface="+mn-lt"/>
                        <a:ea typeface="+mn-ea"/>
                        <a:cs typeface="+mn-cs"/>
                      </a:endParaRPr>
                    </a:p>
                  </a:txBody>
                  <a:tcPr marL="179285" marR="179285" marT="89642" marB="89642" anchor="ctr">
                    <a:lnL w="12700" cmpd="sng">
                      <a:noFill/>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i="0" u="none" kern="1200">
                          <a:solidFill>
                            <a:schemeClr val="lt1"/>
                          </a:solidFill>
                          <a:latin typeface="+mn-lt"/>
                          <a:ea typeface="+mn-ea"/>
                          <a:cs typeface="+mn-cs"/>
                        </a:rPr>
                        <a:t>New User License</a:t>
                      </a:r>
                      <a:endParaRPr lang="en-US" sz="1400" b="1" i="0" u="none" kern="1200" dirty="0">
                        <a:solidFill>
                          <a:schemeClr val="lt1"/>
                        </a:solidFill>
                        <a:latin typeface="+mn-lt"/>
                        <a:ea typeface="+mn-ea"/>
                        <a:cs typeface="+mn-cs"/>
                      </a:endParaRPr>
                    </a:p>
                  </a:txBody>
                  <a:tcPr marL="179285" marR="179285" marT="89642" marB="89642"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i="0" u="none" kern="1200">
                          <a:solidFill>
                            <a:schemeClr val="lt1"/>
                          </a:solidFill>
                          <a:latin typeface="+mn-lt"/>
                          <a:ea typeface="+mn-ea"/>
                          <a:cs typeface="+mn-cs"/>
                        </a:rPr>
                        <a:t>Transition</a:t>
                      </a:r>
                      <a:r>
                        <a:rPr lang="en-US" sz="1400" b="1" i="0" u="none" kern="1200" baseline="0">
                          <a:solidFill>
                            <a:schemeClr val="lt1"/>
                          </a:solidFill>
                          <a:latin typeface="+mn-lt"/>
                          <a:ea typeface="+mn-ea"/>
                          <a:cs typeface="+mn-cs"/>
                        </a:rPr>
                        <a:t> Price</a:t>
                      </a:r>
                      <a:endParaRPr lang="en-US" sz="1400" b="1" i="0" u="none" kern="1200" dirty="0">
                        <a:solidFill>
                          <a:schemeClr val="lt1"/>
                        </a:solidFill>
                        <a:latin typeface="+mn-lt"/>
                        <a:ea typeface="+mn-ea"/>
                        <a:cs typeface="+mn-cs"/>
                      </a:endParaRPr>
                    </a:p>
                  </a:txBody>
                  <a:tcPr marL="179285" marR="179285" marT="89642" marB="89642"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kern="1200">
                          <a:solidFill>
                            <a:schemeClr val="lt1"/>
                          </a:solidFill>
                          <a:latin typeface="+mn-lt"/>
                          <a:ea typeface="+mn-ea"/>
                          <a:cs typeface="+mn-cs"/>
                        </a:rPr>
                        <a:t>% Discount</a:t>
                      </a:r>
                      <a:endParaRPr lang="en-US" sz="1400" b="1" kern="1200" dirty="0">
                        <a:solidFill>
                          <a:schemeClr val="lt1"/>
                        </a:solidFill>
                        <a:latin typeface="+mn-lt"/>
                        <a:ea typeface="+mn-ea"/>
                        <a:cs typeface="+mn-cs"/>
                      </a:endParaRPr>
                    </a:p>
                  </a:txBody>
                  <a:tcPr marL="179285" marR="179285" marT="89642" marB="89642" anchor="ctr">
                    <a:lnL w="9525" cap="flat" cmpd="sng" algn="ctr">
                      <a:solidFill>
                        <a:srgbClr val="FFFFFF"/>
                      </a:solidFill>
                      <a:prstDash val="solid"/>
                      <a:round/>
                      <a:headEnd type="none" w="med" len="med"/>
                      <a:tailEnd type="none" w="med" len="med"/>
                    </a:lnL>
                    <a:lnR w="12700" cmpd="sng">
                      <a:noFill/>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39264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kern="1200">
                          <a:solidFill>
                            <a:schemeClr val="dk1"/>
                          </a:solidFill>
                          <a:latin typeface="+mn-lt"/>
                          <a:ea typeface="+mn-ea"/>
                          <a:cs typeface="+mn-cs"/>
                        </a:rPr>
                        <a:t>Pro</a:t>
                      </a:r>
                      <a:r>
                        <a:rPr lang="en-US" sz="1400" b="1" kern="1200" baseline="0">
                          <a:solidFill>
                            <a:schemeClr val="dk1"/>
                          </a:solidFill>
                          <a:latin typeface="+mn-lt"/>
                          <a:ea typeface="+mn-ea"/>
                          <a:cs typeface="+mn-cs"/>
                        </a:rPr>
                        <a:t> USL</a:t>
                      </a:r>
                      <a:endParaRPr lang="en-US" sz="1400" b="1"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Dynamics 365 for Enterprise Plan 1</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kern="1200">
                          <a:solidFill>
                            <a:schemeClr val="dk1"/>
                          </a:solidFill>
                          <a:latin typeface="+mn-lt"/>
                          <a:ea typeface="+mn-ea"/>
                          <a:cs typeface="+mn-cs"/>
                        </a:rPr>
                        <a:t>$70</a:t>
                      </a:r>
                      <a:endParaRPr lang="en-US" sz="1400" b="1"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39%</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638485650"/>
                  </a:ext>
                </a:extLst>
              </a:tr>
              <a:tr h="39264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Pro</a:t>
                      </a:r>
                      <a:r>
                        <a:rPr lang="en-US" sz="1400" kern="1200" baseline="0">
                          <a:solidFill>
                            <a:schemeClr val="dk1"/>
                          </a:solidFill>
                          <a:latin typeface="+mn-lt"/>
                          <a:ea typeface="+mn-ea"/>
                          <a:cs typeface="+mn-cs"/>
                        </a:rPr>
                        <a:t> USL</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Dynamics 365 for Customer Service</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$70</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26%</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39264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Pro</a:t>
                      </a:r>
                      <a:r>
                        <a:rPr lang="en-US" sz="1400" kern="1200" baseline="0">
                          <a:solidFill>
                            <a:schemeClr val="dk1"/>
                          </a:solidFill>
                          <a:latin typeface="+mn-lt"/>
                          <a:ea typeface="+mn-ea"/>
                          <a:cs typeface="+mn-cs"/>
                        </a:rPr>
                        <a:t> USL</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Dynamics 365 for Sales</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$70</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26%</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054182202"/>
                  </a:ext>
                </a:extLst>
              </a:tr>
              <a:tr h="39264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i="0" kern="1200">
                          <a:solidFill>
                            <a:schemeClr val="dk1"/>
                          </a:solidFill>
                          <a:latin typeface="+mn-lt"/>
                          <a:ea typeface="+mn-ea"/>
                          <a:cs typeface="+mn-cs"/>
                        </a:rPr>
                        <a:t>Basic + Field Service</a:t>
                      </a:r>
                      <a:r>
                        <a:rPr lang="en-US" sz="1400" i="0" kern="1200" baseline="0">
                          <a:solidFill>
                            <a:schemeClr val="dk1"/>
                          </a:solidFill>
                          <a:latin typeface="+mn-lt"/>
                          <a:ea typeface="+mn-ea"/>
                          <a:cs typeface="+mn-cs"/>
                        </a:rPr>
                        <a:t> Add-on</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Dynamics 365 for Field Service</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$70</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26%</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86737717"/>
                  </a:ext>
                </a:extLst>
              </a:tr>
              <a:tr h="60600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i="0" kern="1200">
                          <a:solidFill>
                            <a:schemeClr val="dk1"/>
                          </a:solidFill>
                          <a:latin typeface="+mn-lt"/>
                          <a:ea typeface="+mn-ea"/>
                          <a:cs typeface="+mn-cs"/>
                        </a:rPr>
                        <a:t>Basic +</a:t>
                      </a:r>
                      <a:r>
                        <a:rPr lang="en-US" sz="1400" i="0" kern="1200" baseline="0">
                          <a:solidFill>
                            <a:schemeClr val="dk1"/>
                          </a:solidFill>
                          <a:latin typeface="+mn-lt"/>
                          <a:ea typeface="+mn-ea"/>
                          <a:cs typeface="+mn-cs"/>
                        </a:rPr>
                        <a:t> </a:t>
                      </a:r>
                      <a:r>
                        <a:rPr lang="en-US" sz="1400" i="0" kern="1200">
                          <a:solidFill>
                            <a:schemeClr val="dk1"/>
                          </a:solidFill>
                          <a:latin typeface="+mn-lt"/>
                          <a:ea typeface="+mn-ea"/>
                          <a:cs typeface="+mn-cs"/>
                        </a:rPr>
                        <a:t>Project Service</a:t>
                      </a:r>
                      <a:r>
                        <a:rPr lang="en-US" sz="1400" i="0" kern="1200" baseline="0">
                          <a:solidFill>
                            <a:schemeClr val="dk1"/>
                          </a:solidFill>
                          <a:latin typeface="+mn-lt"/>
                          <a:ea typeface="+mn-ea"/>
                          <a:cs typeface="+mn-cs"/>
                        </a:rPr>
                        <a:t> Automation Add-On</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Dynamics 365 for Project Service Automation</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$70</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26%</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63681218"/>
                  </a:ext>
                </a:extLst>
              </a:tr>
              <a:tr h="39264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i="0" kern="1200" dirty="0">
                          <a:solidFill>
                            <a:schemeClr val="dk1"/>
                          </a:solidFill>
                          <a:latin typeface="+mn-lt"/>
                          <a:ea typeface="+mn-ea"/>
                          <a:cs typeface="+mn-cs"/>
                        </a:rPr>
                        <a:t>Basic</a:t>
                      </a:r>
                      <a:r>
                        <a:rPr lang="en-US" sz="1400" b="1" i="0" kern="1200" baseline="0" dirty="0">
                          <a:solidFill>
                            <a:schemeClr val="dk1"/>
                          </a:solidFill>
                          <a:latin typeface="+mn-lt"/>
                          <a:ea typeface="+mn-ea"/>
                          <a:cs typeface="+mn-cs"/>
                        </a:rPr>
                        <a:t> USL</a:t>
                      </a:r>
                      <a:endParaRPr lang="en-US" sz="1400" b="1"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Dynamics 365 for Enterprise Plan 1</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i="0" kern="1200">
                          <a:solidFill>
                            <a:schemeClr val="dk1"/>
                          </a:solidFill>
                          <a:latin typeface="+mn-lt"/>
                          <a:ea typeface="+mn-ea"/>
                          <a:cs typeface="+mn-cs"/>
                        </a:rPr>
                        <a:t>$57</a:t>
                      </a:r>
                      <a:endParaRPr lang="en-US" sz="1400" b="1"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i="0" kern="1200" dirty="0">
                          <a:solidFill>
                            <a:schemeClr val="dk1"/>
                          </a:solidFill>
                          <a:latin typeface="+mn-lt"/>
                          <a:ea typeface="+mn-ea"/>
                          <a:cs typeface="+mn-cs"/>
                        </a:rPr>
                        <a:t>50%</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735423812"/>
                  </a:ext>
                </a:extLst>
              </a:tr>
              <a:tr h="392644">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a:ea typeface="+mn-ea"/>
                          <a:cs typeface="+mn-cs"/>
                        </a:rPr>
                        <a:t>Basic USL</a:t>
                      </a:r>
                      <a:endParaRPr kumimoji="0" lang="en-US" sz="1400" b="0" i="0" u="none" strike="noStrike" kern="1200" cap="none" spc="0" normalizeH="0" baseline="0" noProof="0" dirty="0">
                        <a:ln>
                          <a:noFill/>
                        </a:ln>
                        <a:solidFill>
                          <a:srgbClr val="505050"/>
                        </a:solidFill>
                        <a:effectLst/>
                        <a:uLnTx/>
                        <a:uFillTx/>
                        <a:latin typeface="Segoe UI"/>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Dynamics 365 for </a:t>
                      </a:r>
                      <a:r>
                        <a:rPr lang="en-US" sz="1400" i="0" kern="1200">
                          <a:solidFill>
                            <a:schemeClr val="dk1"/>
                          </a:solidFill>
                          <a:latin typeface="+mn-lt"/>
                          <a:ea typeface="+mn-ea"/>
                          <a:cs typeface="+mn-cs"/>
                        </a:rPr>
                        <a:t>Sales</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a:solidFill>
                            <a:schemeClr val="dk1"/>
                          </a:solidFill>
                          <a:latin typeface="+mn-lt"/>
                          <a:ea typeface="+mn-ea"/>
                          <a:cs typeface="+mn-cs"/>
                        </a:rPr>
                        <a:t>$50</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dirty="0">
                          <a:solidFill>
                            <a:schemeClr val="dk1"/>
                          </a:solidFill>
                          <a:latin typeface="+mn-lt"/>
                          <a:ea typeface="+mn-ea"/>
                          <a:cs typeface="+mn-cs"/>
                        </a:rPr>
                        <a:t>47%</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12631711"/>
                  </a:ext>
                </a:extLst>
              </a:tr>
              <a:tr h="392644">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a:ea typeface="+mn-ea"/>
                          <a:cs typeface="+mn-cs"/>
                        </a:rPr>
                        <a:t>Basic USL</a:t>
                      </a:r>
                      <a:endParaRPr kumimoji="0" lang="en-US" sz="1400" b="0" i="0" u="none" strike="noStrike" kern="1200" cap="none" spc="0" normalizeH="0" baseline="0" noProof="0" dirty="0">
                        <a:ln>
                          <a:noFill/>
                        </a:ln>
                        <a:solidFill>
                          <a:srgbClr val="505050"/>
                        </a:solidFill>
                        <a:effectLst/>
                        <a:uLnTx/>
                        <a:uFillTx/>
                        <a:latin typeface="Segoe UI"/>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Dynamics 365 for </a:t>
                      </a:r>
                      <a:r>
                        <a:rPr lang="en-US" sz="1400" i="0" kern="1200">
                          <a:solidFill>
                            <a:schemeClr val="dk1"/>
                          </a:solidFill>
                          <a:latin typeface="+mn-lt"/>
                          <a:ea typeface="+mn-ea"/>
                          <a:cs typeface="+mn-cs"/>
                        </a:rPr>
                        <a:t>Customer Service</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a:solidFill>
                            <a:schemeClr val="dk1"/>
                          </a:solidFill>
                          <a:latin typeface="+mn-lt"/>
                          <a:ea typeface="+mn-ea"/>
                          <a:cs typeface="+mn-cs"/>
                        </a:rPr>
                        <a:t>$50</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a:solidFill>
                            <a:schemeClr val="dk1"/>
                          </a:solidFill>
                          <a:latin typeface="+mn-lt"/>
                          <a:ea typeface="+mn-ea"/>
                          <a:cs typeface="+mn-cs"/>
                        </a:rPr>
                        <a:t>47%</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00785012"/>
                  </a:ext>
                </a:extLst>
              </a:tr>
              <a:tr h="392644">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5050"/>
                          </a:solidFill>
                          <a:effectLst/>
                          <a:uLnTx/>
                          <a:uFillTx/>
                          <a:latin typeface="+mn-lt"/>
                          <a:ea typeface="+mn-ea"/>
                          <a:cs typeface="+mn-cs"/>
                        </a:rPr>
                        <a:t>Pro  USL - Sales Productivity</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b="1" kern="1200">
                          <a:solidFill>
                            <a:schemeClr val="dk1"/>
                          </a:solidFill>
                          <a:latin typeface="+mn-lt"/>
                          <a:ea typeface="+mn-ea"/>
                          <a:cs typeface="+mn-cs"/>
                        </a:rPr>
                        <a:t>Dynamics 365 for Enterprise Plan 1</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i="0" kern="1200" dirty="0">
                          <a:solidFill>
                            <a:schemeClr val="dk1"/>
                          </a:solidFill>
                          <a:latin typeface="+mn-lt"/>
                          <a:ea typeface="+mn-ea"/>
                          <a:cs typeface="+mn-cs"/>
                        </a:rPr>
                        <a:t>$54</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i="0" kern="1200" dirty="0">
                          <a:solidFill>
                            <a:schemeClr val="dk1"/>
                          </a:solidFill>
                          <a:latin typeface="+mn-lt"/>
                          <a:ea typeface="+mn-ea"/>
                          <a:cs typeface="+mn-cs"/>
                        </a:rPr>
                        <a:t>53%</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548564641"/>
                  </a:ext>
                </a:extLst>
              </a:tr>
              <a:tr h="392644">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05050"/>
                          </a:solidFill>
                          <a:effectLst/>
                          <a:uLnTx/>
                          <a:uFillTx/>
                          <a:latin typeface="Segoe UI"/>
                          <a:ea typeface="+mn-ea"/>
                          <a:cs typeface="+mn-cs"/>
                        </a:rPr>
                        <a:t>Pro  USL - Sales Productivity</a:t>
                      </a:r>
                      <a:endParaRPr kumimoji="0" lang="en-US" sz="1400" b="1" i="0" u="none" strike="noStrike" kern="1200" cap="none" spc="0" normalizeH="0" baseline="0" noProof="0" dirty="0">
                        <a:ln>
                          <a:noFill/>
                        </a:ln>
                        <a:solidFill>
                          <a:srgbClr val="505050"/>
                        </a:solidFill>
                        <a:effectLst/>
                        <a:uLnTx/>
                        <a:uFillTx/>
                        <a:latin typeface="Segoe UI"/>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Dynamics 365 for Customer Service</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i="0" kern="1200">
                          <a:solidFill>
                            <a:schemeClr val="dk1"/>
                          </a:solidFill>
                          <a:latin typeface="+mn-lt"/>
                          <a:ea typeface="+mn-ea"/>
                          <a:cs typeface="+mn-cs"/>
                        </a:rPr>
                        <a:t>$54</a:t>
                      </a:r>
                      <a:endParaRPr lang="en-US" sz="1400" b="1"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i="0" kern="1200">
                          <a:solidFill>
                            <a:schemeClr val="dk1"/>
                          </a:solidFill>
                          <a:latin typeface="+mn-lt"/>
                          <a:ea typeface="+mn-ea"/>
                          <a:cs typeface="+mn-cs"/>
                        </a:rPr>
                        <a:t>43%</a:t>
                      </a:r>
                      <a:endParaRPr lang="en-US" sz="1400" b="1"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22956473"/>
                  </a:ext>
                </a:extLst>
              </a:tr>
              <a:tr h="392644">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05050"/>
                          </a:solidFill>
                          <a:effectLst/>
                          <a:uLnTx/>
                          <a:uFillTx/>
                          <a:latin typeface="+mn-lt"/>
                          <a:ea typeface="+mn-ea"/>
                          <a:cs typeface="+mn-cs"/>
                        </a:rPr>
                        <a:t>Pro  USL - Sales </a:t>
                      </a:r>
                      <a:r>
                        <a:rPr kumimoji="0" lang="en-US" sz="1400" b="0" i="0" u="none" strike="noStrike" kern="1200" cap="none" spc="0" normalizeH="0" baseline="0" noProof="0" dirty="0">
                          <a:ln>
                            <a:noFill/>
                          </a:ln>
                          <a:solidFill>
                            <a:srgbClr val="505050"/>
                          </a:solidFill>
                          <a:effectLst/>
                          <a:uLnTx/>
                          <a:uFillTx/>
                          <a:latin typeface="Segoe UI"/>
                          <a:ea typeface="+mn-ea"/>
                          <a:cs typeface="+mn-cs"/>
                        </a:rPr>
                        <a:t>Productivity</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Dynamics 365 for Sales</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dirty="0">
                          <a:solidFill>
                            <a:schemeClr val="dk1"/>
                          </a:solidFill>
                          <a:latin typeface="+mn-lt"/>
                          <a:ea typeface="+mn-ea"/>
                          <a:cs typeface="+mn-cs"/>
                        </a:rPr>
                        <a:t>$54</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dirty="0">
                          <a:solidFill>
                            <a:schemeClr val="dk1"/>
                          </a:solidFill>
                          <a:latin typeface="+mn-lt"/>
                          <a:ea typeface="+mn-ea"/>
                          <a:cs typeface="+mn-cs"/>
                        </a:rPr>
                        <a:t>43%</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015623441"/>
                  </a:ext>
                </a:extLst>
              </a:tr>
            </a:tbl>
          </a:graphicData>
        </a:graphic>
      </p:graphicFrame>
      <p:sp>
        <p:nvSpPr>
          <p:cNvPr id="8" name="Rectangle 7"/>
          <p:cNvSpPr/>
          <p:nvPr/>
        </p:nvSpPr>
        <p:spPr bwMode="auto">
          <a:xfrm>
            <a:off x="7549115" y="825033"/>
            <a:ext cx="4369981" cy="3003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 Commercial Price</a:t>
            </a:r>
          </a:p>
        </p:txBody>
      </p:sp>
      <p:sp>
        <p:nvSpPr>
          <p:cNvPr id="9" name="TextBox 8"/>
          <p:cNvSpPr txBox="1"/>
          <p:nvPr/>
        </p:nvSpPr>
        <p:spPr>
          <a:xfrm>
            <a:off x="917675" y="6462354"/>
            <a:ext cx="9941305" cy="646331"/>
          </a:xfrm>
          <a:prstGeom prst="rect">
            <a:avLst/>
          </a:prstGeom>
          <a:noFill/>
        </p:spPr>
        <p:txBody>
          <a:bodyPr wrap="square" lIns="0" tIns="0" rIns="0" bIns="0" rtlCol="0">
            <a:spAutoFit/>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solidFill>
                  <a:sysClr val="windowText" lastClr="000000"/>
                </a:solidFill>
                <a:effectLst/>
                <a:uLnTx/>
                <a:uFillTx/>
                <a:latin typeface="Calibri" panose="020F0502020204030204"/>
              </a:rPr>
              <a:t>Transition Offers Available in MOSP</a:t>
            </a:r>
          </a:p>
          <a:p>
            <a:pPr marL="342900" marR="0" lvl="0" indent="-342900" algn="ctr" defTabSz="914367" eaLnBrk="1" fontAlgn="auto" latinLnBrk="0" hangingPunct="1">
              <a:lnSpc>
                <a:spcPct val="100000"/>
              </a:lnSpc>
              <a:spcBef>
                <a:spcPts val="0"/>
              </a:spcBef>
              <a:spcAft>
                <a:spcPts val="0"/>
              </a:spcAft>
              <a:buClrTx/>
              <a:buSzTx/>
              <a:buFontTx/>
              <a:buAutoNum type="arabicPeriod"/>
              <a:tabLst/>
              <a:defRPr/>
            </a:pPr>
            <a:endParaRPr kumimoji="0" lang="en-US" sz="1800" b="0" i="1" u="none" strike="noStrike" kern="0" cap="none" spc="0" normalizeH="0" baseline="0" noProof="0" dirty="0">
              <a:ln>
                <a:noFill/>
              </a:ln>
              <a:solidFill>
                <a:sysClr val="windowText" lastClr="000000"/>
              </a:solidFill>
              <a:effectLst/>
              <a:uLnTx/>
              <a:uFillTx/>
              <a:latin typeface="Calibri" panose="020F0502020204030204"/>
            </a:endParaRPr>
          </a:p>
        </p:txBody>
      </p:sp>
      <p:sp>
        <p:nvSpPr>
          <p:cNvPr id="11" name="TextBox 10"/>
          <p:cNvSpPr txBox="1"/>
          <p:nvPr/>
        </p:nvSpPr>
        <p:spPr>
          <a:xfrm>
            <a:off x="-139424" y="6502904"/>
            <a:ext cx="1872500" cy="4616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gradFill>
                  <a:gsLst>
                    <a:gs pos="2917">
                      <a:schemeClr val="tx1"/>
                    </a:gs>
                    <a:gs pos="30000">
                      <a:schemeClr val="tx1"/>
                    </a:gs>
                  </a:gsLst>
                  <a:lin ang="5400000" scaled="0"/>
                </a:gradFill>
                <a:effectLst/>
                <a:uLnTx/>
                <a:uFillTx/>
              </a:rPr>
              <a:t>Microsoft Confidential</a:t>
            </a:r>
          </a:p>
        </p:txBody>
      </p:sp>
    </p:spTree>
    <p:extLst>
      <p:ext uri="{BB962C8B-B14F-4D97-AF65-F5344CB8AC3E}">
        <p14:creationId xmlns:p14="http://schemas.microsoft.com/office/powerpoint/2010/main" val="103416710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97" y="39560"/>
            <a:ext cx="12672414" cy="1107070"/>
          </a:xfrm>
        </p:spPr>
        <p:txBody>
          <a:bodyPr>
            <a:normAutofit/>
          </a:bodyPr>
          <a:lstStyle/>
          <a:p>
            <a:pPr defTabSz="914367"/>
            <a:r>
              <a:rPr lang="en-US" sz="3600" spc="-100" dirty="0">
                <a:ln w="3175">
                  <a:noFill/>
                </a:ln>
                <a:gradFill>
                  <a:gsLst>
                    <a:gs pos="1250">
                      <a:schemeClr val="tx1"/>
                    </a:gs>
                    <a:gs pos="100000">
                      <a:schemeClr val="tx1"/>
                    </a:gs>
                  </a:gsLst>
                  <a:lin ang="5400000" scaled="0"/>
                </a:gradFill>
              </a:rPr>
              <a:t>Existing CRMOL Customer </a:t>
            </a:r>
            <a:r>
              <a:rPr lang="en-US" sz="3600" dirty="0"/>
              <a:t>Transition Pricing</a:t>
            </a:r>
            <a:endParaRPr lang="en-US" sz="3600" i="1" spc="-100" dirty="0">
              <a:ln w="3175">
                <a:noFill/>
              </a:ln>
              <a:gradFill>
                <a:gsLst>
                  <a:gs pos="1250">
                    <a:schemeClr val="tx1"/>
                  </a:gs>
                  <a:gs pos="100000">
                    <a:schemeClr val="tx1"/>
                  </a:gs>
                </a:gsLst>
                <a:lin ang="5400000" scaled="0"/>
              </a:gradFill>
            </a:endParaRPr>
          </a:p>
        </p:txBody>
      </p:sp>
      <p:sp>
        <p:nvSpPr>
          <p:cNvPr id="15" name="Rectangle 14"/>
          <p:cNvSpPr/>
          <p:nvPr/>
        </p:nvSpPr>
        <p:spPr bwMode="auto">
          <a:xfrm>
            <a:off x="120797" y="676225"/>
            <a:ext cx="10406087" cy="65120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a:ln>
                  <a:noFill/>
                </a:ln>
                <a:solidFill>
                  <a:schemeClr val="tx1"/>
                </a:solidFill>
                <a:effectLst/>
                <a:uLnTx/>
                <a:uFillTx/>
                <a:ea typeface="Segoe UI" pitchFamily="34" charset="0"/>
                <a:cs typeface="Segoe UI" pitchFamily="34" charset="0"/>
              </a:rPr>
              <a:t>Existing Customers defined as those with a subscription as of 10/31/2016</a:t>
            </a:r>
          </a:p>
        </p:txBody>
      </p:sp>
      <p:graphicFrame>
        <p:nvGraphicFramePr>
          <p:cNvPr id="17" name="Table 16"/>
          <p:cNvGraphicFramePr>
            <a:graphicFrameLocks noGrp="1"/>
          </p:cNvGraphicFramePr>
          <p:nvPr>
            <p:extLst/>
          </p:nvPr>
        </p:nvGraphicFramePr>
        <p:xfrm>
          <a:off x="340241" y="1167910"/>
          <a:ext cx="11578854" cy="4925088"/>
        </p:xfrm>
        <a:graphic>
          <a:graphicData uri="http://schemas.openxmlformats.org/drawingml/2006/table">
            <a:tbl>
              <a:tblPr firstRow="1">
                <a:tableStyleId>{5C22544A-7EE6-4342-B048-85BDC9FD1C3A}</a:tableStyleId>
              </a:tblPr>
              <a:tblGrid>
                <a:gridCol w="3377106">
                  <a:extLst>
                    <a:ext uri="{9D8B030D-6E8A-4147-A177-3AD203B41FA5}">
                      <a16:colId xmlns:a16="http://schemas.microsoft.com/office/drawing/2014/main" val="20000"/>
                    </a:ext>
                  </a:extLst>
                </a:gridCol>
                <a:gridCol w="4153895">
                  <a:extLst>
                    <a:ext uri="{9D8B030D-6E8A-4147-A177-3AD203B41FA5}">
                      <a16:colId xmlns:a16="http://schemas.microsoft.com/office/drawing/2014/main" val="785167350"/>
                    </a:ext>
                  </a:extLst>
                </a:gridCol>
                <a:gridCol w="2332723">
                  <a:extLst>
                    <a:ext uri="{9D8B030D-6E8A-4147-A177-3AD203B41FA5}">
                      <a16:colId xmlns:a16="http://schemas.microsoft.com/office/drawing/2014/main" val="20001"/>
                    </a:ext>
                  </a:extLst>
                </a:gridCol>
                <a:gridCol w="1715130">
                  <a:extLst>
                    <a:ext uri="{9D8B030D-6E8A-4147-A177-3AD203B41FA5}">
                      <a16:colId xmlns:a16="http://schemas.microsoft.com/office/drawing/2014/main" val="2433442403"/>
                    </a:ext>
                  </a:extLst>
                </a:gridCol>
              </a:tblGrid>
              <a:tr h="39264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i="0" u="none" kern="1200">
                          <a:solidFill>
                            <a:schemeClr val="lt1"/>
                          </a:solidFill>
                          <a:latin typeface="+mn-lt"/>
                          <a:ea typeface="+mn-ea"/>
                          <a:cs typeface="+mn-cs"/>
                        </a:rPr>
                        <a:t>Existing User License</a:t>
                      </a:r>
                      <a:endParaRPr lang="en-US" sz="1400" b="1" i="0" u="none" kern="1200" dirty="0">
                        <a:solidFill>
                          <a:schemeClr val="lt1"/>
                        </a:solidFill>
                        <a:latin typeface="+mn-lt"/>
                        <a:ea typeface="+mn-ea"/>
                        <a:cs typeface="+mn-cs"/>
                      </a:endParaRPr>
                    </a:p>
                  </a:txBody>
                  <a:tcPr marL="179285" marR="179285" marT="89642" marB="89642" anchor="ctr">
                    <a:lnL w="12700" cmpd="sng">
                      <a:noFill/>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i="0" u="none" kern="1200">
                          <a:solidFill>
                            <a:schemeClr val="lt1"/>
                          </a:solidFill>
                          <a:latin typeface="+mn-lt"/>
                          <a:ea typeface="+mn-ea"/>
                          <a:cs typeface="+mn-cs"/>
                        </a:rPr>
                        <a:t>New User License</a:t>
                      </a:r>
                      <a:endParaRPr lang="en-US" sz="1400" b="1" i="0" u="none" kern="1200" dirty="0">
                        <a:solidFill>
                          <a:schemeClr val="lt1"/>
                        </a:solidFill>
                        <a:latin typeface="+mn-lt"/>
                        <a:ea typeface="+mn-ea"/>
                        <a:cs typeface="+mn-cs"/>
                      </a:endParaRPr>
                    </a:p>
                  </a:txBody>
                  <a:tcPr marL="179285" marR="179285" marT="89642" marB="89642"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i="0" u="none" kern="1200">
                          <a:solidFill>
                            <a:schemeClr val="lt1"/>
                          </a:solidFill>
                          <a:latin typeface="+mn-lt"/>
                          <a:ea typeface="+mn-ea"/>
                          <a:cs typeface="+mn-cs"/>
                        </a:rPr>
                        <a:t>Transition</a:t>
                      </a:r>
                      <a:r>
                        <a:rPr lang="en-US" sz="1400" b="1" i="0" u="none" kern="1200" baseline="0">
                          <a:solidFill>
                            <a:schemeClr val="lt1"/>
                          </a:solidFill>
                          <a:latin typeface="+mn-lt"/>
                          <a:ea typeface="+mn-ea"/>
                          <a:cs typeface="+mn-cs"/>
                        </a:rPr>
                        <a:t> Price</a:t>
                      </a:r>
                      <a:endParaRPr lang="en-US" sz="1400" b="1" i="0" u="none" kern="1200" dirty="0">
                        <a:solidFill>
                          <a:schemeClr val="lt1"/>
                        </a:solidFill>
                        <a:latin typeface="+mn-lt"/>
                        <a:ea typeface="+mn-ea"/>
                        <a:cs typeface="+mn-cs"/>
                      </a:endParaRPr>
                    </a:p>
                  </a:txBody>
                  <a:tcPr marL="179285" marR="179285" marT="89642" marB="89642"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kern="1200">
                          <a:solidFill>
                            <a:schemeClr val="lt1"/>
                          </a:solidFill>
                          <a:latin typeface="+mn-lt"/>
                          <a:ea typeface="+mn-ea"/>
                          <a:cs typeface="+mn-cs"/>
                        </a:rPr>
                        <a:t>% Discount</a:t>
                      </a:r>
                      <a:endParaRPr lang="en-US" sz="1400" b="1" kern="1200" dirty="0">
                        <a:solidFill>
                          <a:schemeClr val="lt1"/>
                        </a:solidFill>
                        <a:latin typeface="+mn-lt"/>
                        <a:ea typeface="+mn-ea"/>
                        <a:cs typeface="+mn-cs"/>
                      </a:endParaRPr>
                    </a:p>
                  </a:txBody>
                  <a:tcPr marL="179285" marR="179285" marT="89642" marB="89642" anchor="ctr">
                    <a:lnL w="9525" cap="flat" cmpd="sng" algn="ctr">
                      <a:solidFill>
                        <a:srgbClr val="FFFFFF"/>
                      </a:solidFill>
                      <a:prstDash val="solid"/>
                      <a:round/>
                      <a:headEnd type="none" w="med" len="med"/>
                      <a:tailEnd type="none" w="med" len="med"/>
                    </a:lnL>
                    <a:lnR w="12700" cmpd="sng">
                      <a:noFill/>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39264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kern="1200">
                          <a:solidFill>
                            <a:schemeClr val="dk1"/>
                          </a:solidFill>
                          <a:latin typeface="+mn-lt"/>
                          <a:ea typeface="+mn-ea"/>
                          <a:cs typeface="+mn-cs"/>
                        </a:rPr>
                        <a:t>Pro</a:t>
                      </a:r>
                      <a:r>
                        <a:rPr lang="en-US" sz="1400" b="1" kern="1200" baseline="0">
                          <a:solidFill>
                            <a:schemeClr val="dk1"/>
                          </a:solidFill>
                          <a:latin typeface="+mn-lt"/>
                          <a:ea typeface="+mn-ea"/>
                          <a:cs typeface="+mn-cs"/>
                        </a:rPr>
                        <a:t> USL</a:t>
                      </a:r>
                      <a:endParaRPr lang="en-US" sz="1400" b="1"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Dynamics 365 for Enterprise Plan 1</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$60</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39%</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638485650"/>
                  </a:ext>
                </a:extLst>
              </a:tr>
              <a:tr h="39264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Pro</a:t>
                      </a:r>
                      <a:r>
                        <a:rPr lang="en-US" sz="1400" kern="1200" baseline="0">
                          <a:solidFill>
                            <a:schemeClr val="dk1"/>
                          </a:solidFill>
                          <a:latin typeface="+mn-lt"/>
                          <a:ea typeface="+mn-ea"/>
                          <a:cs typeface="+mn-cs"/>
                        </a:rPr>
                        <a:t> USL</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Dynamics 365 for Customer Service</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$60</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26%</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39264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Pro</a:t>
                      </a:r>
                      <a:r>
                        <a:rPr lang="en-US" sz="1400" kern="1200" baseline="0">
                          <a:solidFill>
                            <a:schemeClr val="dk1"/>
                          </a:solidFill>
                          <a:latin typeface="+mn-lt"/>
                          <a:ea typeface="+mn-ea"/>
                          <a:cs typeface="+mn-cs"/>
                        </a:rPr>
                        <a:t> USL</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Dynamics 365 for Sales</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$60</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26%</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054182202"/>
                  </a:ext>
                </a:extLst>
              </a:tr>
              <a:tr h="39264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i="0" kern="1200">
                          <a:solidFill>
                            <a:schemeClr val="dk1"/>
                          </a:solidFill>
                          <a:latin typeface="+mn-lt"/>
                          <a:ea typeface="+mn-ea"/>
                          <a:cs typeface="+mn-cs"/>
                        </a:rPr>
                        <a:t>Basic + Field Service</a:t>
                      </a:r>
                      <a:r>
                        <a:rPr lang="en-US" sz="1400" i="0" kern="1200" baseline="0">
                          <a:solidFill>
                            <a:schemeClr val="dk1"/>
                          </a:solidFill>
                          <a:latin typeface="+mn-lt"/>
                          <a:ea typeface="+mn-ea"/>
                          <a:cs typeface="+mn-cs"/>
                        </a:rPr>
                        <a:t> Add-on</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Dynamics 365 for Field Service</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$60</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26%</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86737717"/>
                  </a:ext>
                </a:extLst>
              </a:tr>
              <a:tr h="60600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i="0" kern="1200">
                          <a:solidFill>
                            <a:schemeClr val="dk1"/>
                          </a:solidFill>
                          <a:latin typeface="+mn-lt"/>
                          <a:ea typeface="+mn-ea"/>
                          <a:cs typeface="+mn-cs"/>
                        </a:rPr>
                        <a:t>Basic +</a:t>
                      </a:r>
                      <a:r>
                        <a:rPr lang="en-US" sz="1400" i="0" kern="1200" baseline="0">
                          <a:solidFill>
                            <a:schemeClr val="dk1"/>
                          </a:solidFill>
                          <a:latin typeface="+mn-lt"/>
                          <a:ea typeface="+mn-ea"/>
                          <a:cs typeface="+mn-cs"/>
                        </a:rPr>
                        <a:t> </a:t>
                      </a:r>
                      <a:r>
                        <a:rPr lang="en-US" sz="1400" i="0" kern="1200">
                          <a:solidFill>
                            <a:schemeClr val="dk1"/>
                          </a:solidFill>
                          <a:latin typeface="+mn-lt"/>
                          <a:ea typeface="+mn-ea"/>
                          <a:cs typeface="+mn-cs"/>
                        </a:rPr>
                        <a:t>Project Service</a:t>
                      </a:r>
                      <a:r>
                        <a:rPr lang="en-US" sz="1400" i="0" kern="1200" baseline="0">
                          <a:solidFill>
                            <a:schemeClr val="dk1"/>
                          </a:solidFill>
                          <a:latin typeface="+mn-lt"/>
                          <a:ea typeface="+mn-ea"/>
                          <a:cs typeface="+mn-cs"/>
                        </a:rPr>
                        <a:t> Automation Add-On</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Dynamics 365 for Project Service Automation</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$60</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26%</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63681218"/>
                  </a:ext>
                </a:extLst>
              </a:tr>
              <a:tr h="39264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i="0" kern="1200" dirty="0">
                          <a:solidFill>
                            <a:schemeClr val="dk1"/>
                          </a:solidFill>
                          <a:latin typeface="+mn-lt"/>
                          <a:ea typeface="+mn-ea"/>
                          <a:cs typeface="+mn-cs"/>
                        </a:rPr>
                        <a:t>Basic</a:t>
                      </a:r>
                      <a:r>
                        <a:rPr lang="en-US" sz="1400" b="1" i="0" kern="1200" baseline="0" dirty="0">
                          <a:solidFill>
                            <a:schemeClr val="dk1"/>
                          </a:solidFill>
                          <a:latin typeface="+mn-lt"/>
                          <a:ea typeface="+mn-ea"/>
                          <a:cs typeface="+mn-cs"/>
                        </a:rPr>
                        <a:t> USL</a:t>
                      </a:r>
                      <a:endParaRPr lang="en-US" sz="1400" b="1"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Dynamics 365 for Enterprise Plan 1</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i="0" kern="1200" dirty="0">
                          <a:solidFill>
                            <a:schemeClr val="dk1"/>
                          </a:solidFill>
                          <a:latin typeface="+mn-lt"/>
                          <a:ea typeface="+mn-ea"/>
                          <a:cs typeface="+mn-cs"/>
                        </a:rPr>
                        <a:t>$44</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i="0" kern="1200" dirty="0">
                          <a:solidFill>
                            <a:schemeClr val="dk1"/>
                          </a:solidFill>
                          <a:latin typeface="+mn-lt"/>
                          <a:ea typeface="+mn-ea"/>
                          <a:cs typeface="+mn-cs"/>
                        </a:rPr>
                        <a:t>55%</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735423812"/>
                  </a:ext>
                </a:extLst>
              </a:tr>
              <a:tr h="392644">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a:ea typeface="+mn-ea"/>
                          <a:cs typeface="+mn-cs"/>
                        </a:rPr>
                        <a:t>Basic USL</a:t>
                      </a:r>
                      <a:endParaRPr kumimoji="0" lang="en-US" sz="1400" b="0" i="0" u="none" strike="noStrike" kern="1200" cap="none" spc="0" normalizeH="0" baseline="0" noProof="0" dirty="0">
                        <a:ln>
                          <a:noFill/>
                        </a:ln>
                        <a:solidFill>
                          <a:srgbClr val="505050"/>
                        </a:solidFill>
                        <a:effectLst/>
                        <a:uLnTx/>
                        <a:uFillTx/>
                        <a:latin typeface="Segoe UI"/>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Dynamics 365 for </a:t>
                      </a:r>
                      <a:r>
                        <a:rPr lang="en-US" sz="1400" i="0" kern="1200">
                          <a:solidFill>
                            <a:schemeClr val="dk1"/>
                          </a:solidFill>
                          <a:latin typeface="+mn-lt"/>
                          <a:ea typeface="+mn-ea"/>
                          <a:cs typeface="+mn-cs"/>
                        </a:rPr>
                        <a:t>Sales</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dirty="0">
                          <a:solidFill>
                            <a:schemeClr val="dk1"/>
                          </a:solidFill>
                          <a:latin typeface="+mn-lt"/>
                          <a:ea typeface="+mn-ea"/>
                          <a:cs typeface="+mn-cs"/>
                        </a:rPr>
                        <a:t>$38</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dirty="0">
                          <a:solidFill>
                            <a:schemeClr val="dk1"/>
                          </a:solidFill>
                          <a:latin typeface="+mn-lt"/>
                          <a:ea typeface="+mn-ea"/>
                          <a:cs typeface="+mn-cs"/>
                        </a:rPr>
                        <a:t>26%</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12631711"/>
                  </a:ext>
                </a:extLst>
              </a:tr>
              <a:tr h="392644">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a:ea typeface="+mn-ea"/>
                          <a:cs typeface="+mn-cs"/>
                        </a:rPr>
                        <a:t>Basic USL</a:t>
                      </a:r>
                      <a:endParaRPr kumimoji="0" lang="en-US" sz="1400" b="0" i="0" u="none" strike="noStrike" kern="1200" cap="none" spc="0" normalizeH="0" baseline="0" noProof="0" dirty="0">
                        <a:ln>
                          <a:noFill/>
                        </a:ln>
                        <a:solidFill>
                          <a:srgbClr val="505050"/>
                        </a:solidFill>
                        <a:effectLst/>
                        <a:uLnTx/>
                        <a:uFillTx/>
                        <a:latin typeface="Segoe UI"/>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Dynamics 365 for </a:t>
                      </a:r>
                      <a:r>
                        <a:rPr lang="en-US" sz="1400" i="0" kern="1200">
                          <a:solidFill>
                            <a:schemeClr val="dk1"/>
                          </a:solidFill>
                          <a:latin typeface="+mn-lt"/>
                          <a:ea typeface="+mn-ea"/>
                          <a:cs typeface="+mn-cs"/>
                        </a:rPr>
                        <a:t>Customer Service</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dirty="0">
                          <a:solidFill>
                            <a:schemeClr val="dk1"/>
                          </a:solidFill>
                          <a:latin typeface="+mn-lt"/>
                          <a:ea typeface="+mn-ea"/>
                          <a:cs typeface="+mn-cs"/>
                        </a:rPr>
                        <a:t>$38</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dirty="0">
                          <a:solidFill>
                            <a:schemeClr val="dk1"/>
                          </a:solidFill>
                          <a:latin typeface="+mn-lt"/>
                          <a:ea typeface="+mn-ea"/>
                          <a:cs typeface="+mn-cs"/>
                        </a:rPr>
                        <a:t>26%</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00785012"/>
                  </a:ext>
                </a:extLst>
              </a:tr>
              <a:tr h="392644">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5050"/>
                          </a:solidFill>
                          <a:effectLst/>
                          <a:uLnTx/>
                          <a:uFillTx/>
                          <a:latin typeface="+mn-lt"/>
                          <a:ea typeface="+mn-ea"/>
                          <a:cs typeface="+mn-cs"/>
                        </a:rPr>
                        <a:t>Pro  USL - Sales Productivity</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sz="1400" b="1" kern="1200">
                          <a:solidFill>
                            <a:schemeClr val="dk1"/>
                          </a:solidFill>
                          <a:latin typeface="+mn-lt"/>
                          <a:ea typeface="+mn-ea"/>
                          <a:cs typeface="+mn-cs"/>
                        </a:rPr>
                        <a:t>Dynamics 365 for Enterprise Plan 1</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i="0" kern="1200" dirty="0">
                          <a:solidFill>
                            <a:schemeClr val="dk1"/>
                          </a:solidFill>
                          <a:latin typeface="+mn-lt"/>
                          <a:ea typeface="+mn-ea"/>
                          <a:cs typeface="+mn-cs"/>
                        </a:rPr>
                        <a:t>$46</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i="0" kern="1200" dirty="0">
                          <a:solidFill>
                            <a:schemeClr val="dk1"/>
                          </a:solidFill>
                          <a:latin typeface="+mn-lt"/>
                          <a:ea typeface="+mn-ea"/>
                          <a:cs typeface="+mn-cs"/>
                        </a:rPr>
                        <a:t>53%</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548564641"/>
                  </a:ext>
                </a:extLst>
              </a:tr>
              <a:tr h="392644">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505050"/>
                          </a:solidFill>
                          <a:effectLst/>
                          <a:uLnTx/>
                          <a:uFillTx/>
                          <a:latin typeface="Segoe UI"/>
                          <a:ea typeface="+mn-ea"/>
                          <a:cs typeface="+mn-cs"/>
                        </a:rPr>
                        <a:t>Pro  USL - Sales Productivity</a:t>
                      </a:r>
                      <a:endParaRPr kumimoji="0" lang="en-US" sz="1400" b="1" i="0" u="none" strike="noStrike" kern="1200" cap="none" spc="0" normalizeH="0" baseline="0" noProof="0" dirty="0">
                        <a:ln>
                          <a:noFill/>
                        </a:ln>
                        <a:solidFill>
                          <a:srgbClr val="505050"/>
                        </a:solidFill>
                        <a:effectLst/>
                        <a:uLnTx/>
                        <a:uFillTx/>
                        <a:latin typeface="Segoe UI"/>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Dynamics 365 for Customer Service</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i="0" kern="1200" dirty="0">
                          <a:solidFill>
                            <a:schemeClr val="dk1"/>
                          </a:solidFill>
                          <a:latin typeface="+mn-lt"/>
                          <a:ea typeface="+mn-ea"/>
                          <a:cs typeface="+mn-cs"/>
                        </a:rPr>
                        <a:t>$46</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i="0" kern="1200" dirty="0">
                          <a:solidFill>
                            <a:schemeClr val="dk1"/>
                          </a:solidFill>
                          <a:latin typeface="+mn-lt"/>
                          <a:ea typeface="+mn-ea"/>
                          <a:cs typeface="+mn-cs"/>
                        </a:rPr>
                        <a:t>43%</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22956473"/>
                  </a:ext>
                </a:extLst>
              </a:tr>
              <a:tr h="392644">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05050"/>
                          </a:solidFill>
                          <a:effectLst/>
                          <a:uLnTx/>
                          <a:uFillTx/>
                          <a:latin typeface="+mn-lt"/>
                          <a:ea typeface="+mn-ea"/>
                          <a:cs typeface="+mn-cs"/>
                        </a:rPr>
                        <a:t>Pro  USL - Sales </a:t>
                      </a:r>
                      <a:r>
                        <a:rPr kumimoji="0" lang="en-US" sz="1400" b="0" i="0" u="none" strike="noStrike" kern="1200" cap="none" spc="0" normalizeH="0" baseline="0" noProof="0" dirty="0">
                          <a:ln>
                            <a:noFill/>
                          </a:ln>
                          <a:solidFill>
                            <a:srgbClr val="505050"/>
                          </a:solidFill>
                          <a:effectLst/>
                          <a:uLnTx/>
                          <a:uFillTx/>
                          <a:latin typeface="Segoe UI"/>
                          <a:ea typeface="+mn-ea"/>
                          <a:cs typeface="+mn-cs"/>
                        </a:rPr>
                        <a:t>Productivity</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Dynamics 365 for Sales</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dirty="0">
                          <a:solidFill>
                            <a:schemeClr val="dk1"/>
                          </a:solidFill>
                          <a:latin typeface="+mn-lt"/>
                          <a:ea typeface="+mn-ea"/>
                          <a:cs typeface="+mn-cs"/>
                        </a:rPr>
                        <a:t>$46</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dirty="0">
                          <a:solidFill>
                            <a:schemeClr val="dk1"/>
                          </a:solidFill>
                          <a:latin typeface="+mn-lt"/>
                          <a:ea typeface="+mn-ea"/>
                          <a:cs typeface="+mn-cs"/>
                        </a:rPr>
                        <a:t>43%</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015623441"/>
                  </a:ext>
                </a:extLst>
              </a:tr>
            </a:tbl>
          </a:graphicData>
        </a:graphic>
      </p:graphicFrame>
      <p:sp>
        <p:nvSpPr>
          <p:cNvPr id="8" name="Rectangle 7"/>
          <p:cNvSpPr/>
          <p:nvPr/>
        </p:nvSpPr>
        <p:spPr bwMode="auto">
          <a:xfrm>
            <a:off x="7549115" y="825033"/>
            <a:ext cx="4369981" cy="3003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 </a:t>
            </a:r>
            <a:r>
              <a:rPr lang="en-US" kern="0" dirty="0">
                <a:gradFill>
                  <a:gsLst>
                    <a:gs pos="0">
                      <a:srgbClr val="FFFFFF"/>
                    </a:gs>
                    <a:gs pos="100000">
                      <a:srgbClr val="FFFFFF"/>
                    </a:gs>
                  </a:gsLst>
                  <a:lin ang="5400000" scaled="0"/>
                </a:gradFill>
                <a:ea typeface="Segoe UI" pitchFamily="34" charset="0"/>
                <a:cs typeface="Segoe UI" pitchFamily="34" charset="0"/>
              </a:rPr>
              <a:t>Government</a:t>
            </a:r>
            <a:r>
              <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 Price</a:t>
            </a:r>
          </a:p>
        </p:txBody>
      </p:sp>
      <p:sp>
        <p:nvSpPr>
          <p:cNvPr id="9" name="TextBox 8"/>
          <p:cNvSpPr txBox="1"/>
          <p:nvPr/>
        </p:nvSpPr>
        <p:spPr>
          <a:xfrm>
            <a:off x="917675" y="6462354"/>
            <a:ext cx="9941305" cy="646331"/>
          </a:xfrm>
          <a:prstGeom prst="rect">
            <a:avLst/>
          </a:prstGeom>
          <a:noFill/>
        </p:spPr>
        <p:txBody>
          <a:bodyPr wrap="square" lIns="0" tIns="0" rIns="0" bIns="0" rtlCol="0">
            <a:spAutoFit/>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solidFill>
                  <a:sysClr val="windowText" lastClr="000000"/>
                </a:solidFill>
                <a:effectLst/>
                <a:uLnTx/>
                <a:uFillTx/>
                <a:latin typeface="Calibri" panose="020F0502020204030204"/>
              </a:rPr>
              <a:t>Transition Offers Available in MOSP</a:t>
            </a:r>
          </a:p>
          <a:p>
            <a:pPr marL="342900" marR="0" lvl="0" indent="-342900" algn="ctr" defTabSz="914367" eaLnBrk="1" fontAlgn="auto" latinLnBrk="0" hangingPunct="1">
              <a:lnSpc>
                <a:spcPct val="100000"/>
              </a:lnSpc>
              <a:spcBef>
                <a:spcPts val="0"/>
              </a:spcBef>
              <a:spcAft>
                <a:spcPts val="0"/>
              </a:spcAft>
              <a:buClrTx/>
              <a:buSzTx/>
              <a:buFontTx/>
              <a:buAutoNum type="arabicPeriod"/>
              <a:tabLst/>
              <a:defRPr/>
            </a:pPr>
            <a:endParaRPr kumimoji="0" lang="en-US" sz="1800" b="0" i="1" u="none" strike="noStrike" kern="0" cap="none" spc="0" normalizeH="0" baseline="0" noProof="0" dirty="0">
              <a:ln>
                <a:noFill/>
              </a:ln>
              <a:solidFill>
                <a:sysClr val="windowText" lastClr="000000"/>
              </a:solidFill>
              <a:effectLst/>
              <a:uLnTx/>
              <a:uFillTx/>
              <a:latin typeface="Calibri" panose="020F0502020204030204"/>
            </a:endParaRPr>
          </a:p>
        </p:txBody>
      </p:sp>
      <p:sp>
        <p:nvSpPr>
          <p:cNvPr id="11" name="TextBox 10"/>
          <p:cNvSpPr txBox="1"/>
          <p:nvPr/>
        </p:nvSpPr>
        <p:spPr>
          <a:xfrm>
            <a:off x="-139424" y="6502904"/>
            <a:ext cx="1872500" cy="4616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gradFill>
                  <a:gsLst>
                    <a:gs pos="2917">
                      <a:schemeClr val="tx1"/>
                    </a:gs>
                    <a:gs pos="30000">
                      <a:schemeClr val="tx1"/>
                    </a:gs>
                  </a:gsLst>
                  <a:lin ang="5400000" scaled="0"/>
                </a:gradFill>
                <a:effectLst/>
                <a:uLnTx/>
                <a:uFillTx/>
              </a:rPr>
              <a:t>Microsoft Confidential</a:t>
            </a:r>
          </a:p>
        </p:txBody>
      </p:sp>
    </p:spTree>
    <p:extLst>
      <p:ext uri="{BB962C8B-B14F-4D97-AF65-F5344CB8AC3E}">
        <p14:creationId xmlns:p14="http://schemas.microsoft.com/office/powerpoint/2010/main" val="13390832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Transition Summary</a:t>
            </a:r>
          </a:p>
        </p:txBody>
      </p:sp>
      <p:graphicFrame>
        <p:nvGraphicFramePr>
          <p:cNvPr id="5" name="Table 4"/>
          <p:cNvGraphicFramePr>
            <a:graphicFrameLocks noGrp="1"/>
          </p:cNvGraphicFramePr>
          <p:nvPr>
            <p:extLst>
              <p:ext uri="{D42A27DB-BD31-4B8C-83A1-F6EECF244321}">
                <p14:modId xmlns:p14="http://schemas.microsoft.com/office/powerpoint/2010/main" val="2706728377"/>
              </p:ext>
            </p:extLst>
          </p:nvPr>
        </p:nvGraphicFramePr>
        <p:xfrm>
          <a:off x="565616" y="1438425"/>
          <a:ext cx="10861396" cy="4761161"/>
        </p:xfrm>
        <a:graphic>
          <a:graphicData uri="http://schemas.openxmlformats.org/drawingml/2006/table">
            <a:tbl>
              <a:tblPr bandRow="1">
                <a:tableStyleId>{3B4B98B0-60AC-42C2-AFA5-B58CD77FA1E5}</a:tableStyleId>
              </a:tblPr>
              <a:tblGrid>
                <a:gridCol w="3498384">
                  <a:extLst>
                    <a:ext uri="{9D8B030D-6E8A-4147-A177-3AD203B41FA5}">
                      <a16:colId xmlns:a16="http://schemas.microsoft.com/office/drawing/2014/main" val="2408923448"/>
                    </a:ext>
                  </a:extLst>
                </a:gridCol>
                <a:gridCol w="7363012">
                  <a:extLst>
                    <a:ext uri="{9D8B030D-6E8A-4147-A177-3AD203B41FA5}">
                      <a16:colId xmlns:a16="http://schemas.microsoft.com/office/drawing/2014/main" val="119830329"/>
                    </a:ext>
                  </a:extLst>
                </a:gridCol>
              </a:tblGrid>
              <a:tr h="379315">
                <a:tc>
                  <a:txBody>
                    <a:bodyPr/>
                    <a:lstStyle/>
                    <a:p>
                      <a:pPr algn="ctr"/>
                      <a:r>
                        <a:rPr lang="en-US" sz="1600" dirty="0">
                          <a:solidFill>
                            <a:schemeClr val="bg1"/>
                          </a:solidFill>
                        </a:rPr>
                        <a:t>Current Product</a:t>
                      </a:r>
                    </a:p>
                  </a:txBody>
                  <a:tcPr marL="91427" marR="91427" marT="45713" marB="45713" anchor="ct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600" dirty="0">
                          <a:solidFill>
                            <a:schemeClr val="bg1"/>
                          </a:solidFill>
                        </a:rPr>
                        <a:t>Transition</a:t>
                      </a:r>
                      <a:r>
                        <a:rPr lang="en-US" sz="1600" baseline="0" dirty="0">
                          <a:solidFill>
                            <a:schemeClr val="bg1"/>
                          </a:solidFill>
                        </a:rPr>
                        <a:t> Guidance</a:t>
                      </a:r>
                      <a:endParaRPr lang="en-US" sz="1600" dirty="0">
                        <a:solidFill>
                          <a:schemeClr val="bg1"/>
                        </a:solidFill>
                      </a:endParaRPr>
                    </a:p>
                  </a:txBody>
                  <a:tcPr marL="91427" marR="91427" marT="45713" marB="45713" anchor="ctr">
                    <a:lnL>
                      <a:noFill/>
                    </a:lnL>
                    <a:lnR w="76200" cap="flat" cmpd="sng" algn="ctr">
                      <a:solidFill>
                        <a:schemeClr val="bg1">
                          <a:lumMod val="95000"/>
                        </a:schemeClr>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998096409"/>
                  </a:ext>
                </a:extLst>
              </a:tr>
              <a:tr h="748239">
                <a:tc>
                  <a:txBody>
                    <a:bodyPr/>
                    <a:lstStyle/>
                    <a:p>
                      <a:r>
                        <a:rPr lang="en-US" sz="1600" baseline="0" dirty="0"/>
                        <a:t>CRM Online in Open/Advisor</a:t>
                      </a:r>
                      <a:endParaRPr lang="en-US" sz="1600" dirty="0"/>
                    </a:p>
                  </a:txBody>
                  <a:tcPr marL="91427" marR="91427"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dirty="0"/>
                        <a:t>At renewal,</a:t>
                      </a:r>
                      <a:r>
                        <a:rPr lang="en-US" sz="1600" baseline="0" dirty="0"/>
                        <a:t> transition to Dynamics 365 SKUs into an alternate licensing channel that support the sales of Dynamics 365 (Direct, CSP, MSPA or EA)</a:t>
                      </a:r>
                    </a:p>
                  </a:txBody>
                  <a:tcPr marL="91427" marR="91427"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51377189"/>
                  </a:ext>
                </a:extLst>
              </a:tr>
              <a:tr h="735459">
                <a:tc>
                  <a:txBody>
                    <a:bodyPr/>
                    <a:lstStyle/>
                    <a:p>
                      <a:r>
                        <a:rPr lang="en-US" sz="1600" dirty="0"/>
                        <a:t>CRM Online in MPSA/EA/CSP/Direct</a:t>
                      </a:r>
                    </a:p>
                  </a:txBody>
                  <a:tcPr marL="91427" marR="91427"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aseline="0" dirty="0"/>
                        <a:t>At renewal, transition to Dynamics 365 SKUs with transition pricing in the existing licensing channel </a:t>
                      </a:r>
                    </a:p>
                  </a:txBody>
                  <a:tcPr marL="91427" marR="91427"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56013312"/>
                  </a:ext>
                </a:extLst>
              </a:tr>
              <a:tr h="1019550">
                <a:tc>
                  <a:txBody>
                    <a:bodyPr/>
                    <a:lstStyle/>
                    <a:p>
                      <a:r>
                        <a:rPr lang="en-US" sz="1600" dirty="0"/>
                        <a:t>CRM Online Sales Productivity Offer</a:t>
                      </a:r>
                    </a:p>
                  </a:txBody>
                  <a:tcPr marL="91427" marR="91427"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aseline="0" dirty="0"/>
                        <a:t>At renewal, transition to Dynamics 365 SKUs with transition pricing into a licensing channel that supports the sales of Dynamics 365 (Direct, CSP, MSPA or EA)</a:t>
                      </a:r>
                    </a:p>
                  </a:txBody>
                  <a:tcPr marL="91427" marR="91427"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24576501"/>
                  </a:ext>
                </a:extLst>
              </a:tr>
              <a:tr h="787277">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600" dirty="0"/>
                        <a:t>CRM On-Premises</a:t>
                      </a:r>
                      <a:r>
                        <a:rPr lang="en-US" sz="1600" baseline="0" dirty="0"/>
                        <a:t> in VL</a:t>
                      </a:r>
                    </a:p>
                  </a:txBody>
                  <a:tcPr marL="91427" marR="91427"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aseline="0" dirty="0"/>
                        <a:t>At renewal, transition to Dynamics 365 SKUs with transition pricing in the existing licensing channel  (VL)</a:t>
                      </a:r>
                    </a:p>
                  </a:txBody>
                  <a:tcPr marL="91427" marR="91427"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78078391"/>
                  </a:ext>
                </a:extLst>
              </a:tr>
              <a:tr h="1091321">
                <a:tc>
                  <a:txBody>
                    <a:bodyPr/>
                    <a:lstStyle/>
                    <a:p>
                      <a:pPr marL="0" marR="0" indent="0" algn="l" defTabSz="914363" rtl="0" eaLnBrk="1" fontAlgn="auto" latinLnBrk="0" hangingPunct="1">
                        <a:lnSpc>
                          <a:spcPct val="100000"/>
                        </a:lnSpc>
                        <a:spcBef>
                          <a:spcPts val="0"/>
                        </a:spcBef>
                        <a:spcAft>
                          <a:spcPts val="0"/>
                        </a:spcAft>
                        <a:buClrTx/>
                        <a:buSzTx/>
                        <a:buFontTx/>
                        <a:buNone/>
                        <a:tabLst/>
                        <a:defRPr/>
                      </a:pPr>
                      <a:r>
                        <a:rPr lang="en-US" sz="1600" baseline="0" dirty="0"/>
                        <a:t>On-premises CRM, AX, NAV, </a:t>
                      </a:r>
                    </a:p>
                    <a:p>
                      <a:pPr marL="0" marR="0" indent="0" algn="l" defTabSz="914363" rtl="0" eaLnBrk="1" fontAlgn="auto" latinLnBrk="0" hangingPunct="1">
                        <a:lnSpc>
                          <a:spcPct val="100000"/>
                        </a:lnSpc>
                        <a:spcBef>
                          <a:spcPts val="0"/>
                        </a:spcBef>
                        <a:spcAft>
                          <a:spcPts val="0"/>
                        </a:spcAft>
                        <a:buClrTx/>
                        <a:buSzTx/>
                        <a:buFontTx/>
                        <a:buNone/>
                        <a:tabLst/>
                        <a:defRPr/>
                      </a:pPr>
                      <a:r>
                        <a:rPr lang="en-US" sz="1600" baseline="0" dirty="0"/>
                        <a:t>GP, SL</a:t>
                      </a:r>
                    </a:p>
                  </a:txBody>
                  <a:tcPr marL="91427" marR="91427"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aseline="0" dirty="0"/>
                        <a:t>Transition to Dynamics 365 (online) with favorable transition pricing when the customer is ready to make the transition to the cloud.. </a:t>
                      </a:r>
                    </a:p>
                  </a:txBody>
                  <a:tcPr marL="91427" marR="91427"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69243603"/>
                  </a:ext>
                </a:extLst>
              </a:tr>
            </a:tbl>
          </a:graphicData>
        </a:graphic>
      </p:graphicFrame>
    </p:spTree>
    <p:extLst>
      <p:ext uri="{BB962C8B-B14F-4D97-AF65-F5344CB8AC3E}">
        <p14:creationId xmlns:p14="http://schemas.microsoft.com/office/powerpoint/2010/main" val="3587250959"/>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97" y="39560"/>
            <a:ext cx="12672414" cy="1107070"/>
          </a:xfrm>
        </p:spPr>
        <p:txBody>
          <a:bodyPr>
            <a:normAutofit/>
          </a:bodyPr>
          <a:lstStyle/>
          <a:p>
            <a:pPr defTabSz="914367"/>
            <a:r>
              <a:rPr lang="en-US" sz="3600" spc="-100" dirty="0">
                <a:ln w="3175">
                  <a:noFill/>
                </a:ln>
                <a:gradFill>
                  <a:gsLst>
                    <a:gs pos="1250">
                      <a:schemeClr val="tx1"/>
                    </a:gs>
                    <a:gs pos="100000">
                      <a:schemeClr val="tx1"/>
                    </a:gs>
                  </a:gsLst>
                  <a:lin ang="5400000" scaled="0"/>
                </a:gradFill>
              </a:rPr>
              <a:t>Existing CRMOL Customer </a:t>
            </a:r>
            <a:r>
              <a:rPr lang="en-US" sz="3600" dirty="0"/>
              <a:t>Transition Pricing</a:t>
            </a:r>
            <a:endParaRPr lang="en-US" sz="3600" i="1" spc="-100" dirty="0">
              <a:ln w="3175">
                <a:noFill/>
              </a:ln>
              <a:gradFill>
                <a:gsLst>
                  <a:gs pos="1250">
                    <a:schemeClr val="tx1"/>
                  </a:gs>
                  <a:gs pos="100000">
                    <a:schemeClr val="tx1"/>
                  </a:gs>
                </a:gsLst>
                <a:lin ang="5400000" scaled="0"/>
              </a:gradFill>
            </a:endParaRPr>
          </a:p>
        </p:txBody>
      </p:sp>
      <p:sp>
        <p:nvSpPr>
          <p:cNvPr id="15" name="Rectangle 14"/>
          <p:cNvSpPr/>
          <p:nvPr/>
        </p:nvSpPr>
        <p:spPr bwMode="auto">
          <a:xfrm>
            <a:off x="120797" y="676225"/>
            <a:ext cx="10406087" cy="65120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a:ln>
                  <a:noFill/>
                </a:ln>
                <a:solidFill>
                  <a:schemeClr val="tx1"/>
                </a:solidFill>
                <a:effectLst/>
                <a:uLnTx/>
                <a:uFillTx/>
                <a:ea typeface="Segoe UI" pitchFamily="34" charset="0"/>
                <a:cs typeface="Segoe UI" pitchFamily="34" charset="0"/>
              </a:rPr>
              <a:t>Existing Customers defined as those with a subscription as of 10/31/2016</a:t>
            </a:r>
          </a:p>
        </p:txBody>
      </p:sp>
      <p:graphicFrame>
        <p:nvGraphicFramePr>
          <p:cNvPr id="17" name="Table 16"/>
          <p:cNvGraphicFramePr>
            <a:graphicFrameLocks noGrp="1"/>
          </p:cNvGraphicFramePr>
          <p:nvPr>
            <p:extLst/>
          </p:nvPr>
        </p:nvGraphicFramePr>
        <p:xfrm>
          <a:off x="340241" y="1167910"/>
          <a:ext cx="11578854" cy="3747156"/>
        </p:xfrm>
        <a:graphic>
          <a:graphicData uri="http://schemas.openxmlformats.org/drawingml/2006/table">
            <a:tbl>
              <a:tblPr firstRow="1">
                <a:tableStyleId>{5C22544A-7EE6-4342-B048-85BDC9FD1C3A}</a:tableStyleId>
              </a:tblPr>
              <a:tblGrid>
                <a:gridCol w="3377106">
                  <a:extLst>
                    <a:ext uri="{9D8B030D-6E8A-4147-A177-3AD203B41FA5}">
                      <a16:colId xmlns:a16="http://schemas.microsoft.com/office/drawing/2014/main" val="20000"/>
                    </a:ext>
                  </a:extLst>
                </a:gridCol>
                <a:gridCol w="4153895">
                  <a:extLst>
                    <a:ext uri="{9D8B030D-6E8A-4147-A177-3AD203B41FA5}">
                      <a16:colId xmlns:a16="http://schemas.microsoft.com/office/drawing/2014/main" val="785167350"/>
                    </a:ext>
                  </a:extLst>
                </a:gridCol>
                <a:gridCol w="2332723">
                  <a:extLst>
                    <a:ext uri="{9D8B030D-6E8A-4147-A177-3AD203B41FA5}">
                      <a16:colId xmlns:a16="http://schemas.microsoft.com/office/drawing/2014/main" val="20001"/>
                    </a:ext>
                  </a:extLst>
                </a:gridCol>
                <a:gridCol w="1715130">
                  <a:extLst>
                    <a:ext uri="{9D8B030D-6E8A-4147-A177-3AD203B41FA5}">
                      <a16:colId xmlns:a16="http://schemas.microsoft.com/office/drawing/2014/main" val="2433442403"/>
                    </a:ext>
                  </a:extLst>
                </a:gridCol>
              </a:tblGrid>
              <a:tr h="39264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i="0" u="none" kern="1200">
                          <a:solidFill>
                            <a:schemeClr val="lt1"/>
                          </a:solidFill>
                          <a:latin typeface="+mn-lt"/>
                          <a:ea typeface="+mn-ea"/>
                          <a:cs typeface="+mn-cs"/>
                        </a:rPr>
                        <a:t>Existing User License</a:t>
                      </a:r>
                      <a:endParaRPr lang="en-US" sz="1400" b="1" i="0" u="none" kern="1200" dirty="0">
                        <a:solidFill>
                          <a:schemeClr val="lt1"/>
                        </a:solidFill>
                        <a:latin typeface="+mn-lt"/>
                        <a:ea typeface="+mn-ea"/>
                        <a:cs typeface="+mn-cs"/>
                      </a:endParaRPr>
                    </a:p>
                  </a:txBody>
                  <a:tcPr marL="179285" marR="179285" marT="89642" marB="89642" anchor="ctr">
                    <a:lnL w="12700" cmpd="sng">
                      <a:noFill/>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i="0" u="none" kern="1200">
                          <a:solidFill>
                            <a:schemeClr val="lt1"/>
                          </a:solidFill>
                          <a:latin typeface="+mn-lt"/>
                          <a:ea typeface="+mn-ea"/>
                          <a:cs typeface="+mn-cs"/>
                        </a:rPr>
                        <a:t>New User License</a:t>
                      </a:r>
                      <a:endParaRPr lang="en-US" sz="1400" b="1" i="0" u="none" kern="1200" dirty="0">
                        <a:solidFill>
                          <a:schemeClr val="lt1"/>
                        </a:solidFill>
                        <a:latin typeface="+mn-lt"/>
                        <a:ea typeface="+mn-ea"/>
                        <a:cs typeface="+mn-cs"/>
                      </a:endParaRPr>
                    </a:p>
                  </a:txBody>
                  <a:tcPr marL="179285" marR="179285" marT="89642" marB="89642"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i="0" u="none" kern="1200">
                          <a:solidFill>
                            <a:schemeClr val="lt1"/>
                          </a:solidFill>
                          <a:latin typeface="+mn-lt"/>
                          <a:ea typeface="+mn-ea"/>
                          <a:cs typeface="+mn-cs"/>
                        </a:rPr>
                        <a:t>Transition</a:t>
                      </a:r>
                      <a:r>
                        <a:rPr lang="en-US" sz="1400" b="1" i="0" u="none" kern="1200" baseline="0">
                          <a:solidFill>
                            <a:schemeClr val="lt1"/>
                          </a:solidFill>
                          <a:latin typeface="+mn-lt"/>
                          <a:ea typeface="+mn-ea"/>
                          <a:cs typeface="+mn-cs"/>
                        </a:rPr>
                        <a:t> Price</a:t>
                      </a:r>
                      <a:endParaRPr lang="en-US" sz="1400" b="1" i="0" u="none" kern="1200" dirty="0">
                        <a:solidFill>
                          <a:schemeClr val="lt1"/>
                        </a:solidFill>
                        <a:latin typeface="+mn-lt"/>
                        <a:ea typeface="+mn-ea"/>
                        <a:cs typeface="+mn-cs"/>
                      </a:endParaRPr>
                    </a:p>
                  </a:txBody>
                  <a:tcPr marL="179285" marR="179285" marT="89642" marB="89642"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kern="1200">
                          <a:solidFill>
                            <a:schemeClr val="lt1"/>
                          </a:solidFill>
                          <a:latin typeface="+mn-lt"/>
                          <a:ea typeface="+mn-ea"/>
                          <a:cs typeface="+mn-cs"/>
                        </a:rPr>
                        <a:t>% Discount</a:t>
                      </a:r>
                      <a:endParaRPr lang="en-US" sz="1400" b="1" kern="1200" dirty="0">
                        <a:solidFill>
                          <a:schemeClr val="lt1"/>
                        </a:solidFill>
                        <a:latin typeface="+mn-lt"/>
                        <a:ea typeface="+mn-ea"/>
                        <a:cs typeface="+mn-cs"/>
                      </a:endParaRPr>
                    </a:p>
                  </a:txBody>
                  <a:tcPr marL="179285" marR="179285" marT="89642" marB="89642" anchor="ctr">
                    <a:lnL w="9525" cap="flat" cmpd="sng" algn="ctr">
                      <a:solidFill>
                        <a:srgbClr val="FFFFFF"/>
                      </a:solidFill>
                      <a:prstDash val="solid"/>
                      <a:round/>
                      <a:headEnd type="none" w="med" len="med"/>
                      <a:tailEnd type="none" w="med" len="med"/>
                    </a:lnL>
                    <a:lnR w="12700" cmpd="sng">
                      <a:noFill/>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39264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kern="1200">
                          <a:solidFill>
                            <a:schemeClr val="dk1"/>
                          </a:solidFill>
                          <a:latin typeface="+mn-lt"/>
                          <a:ea typeface="+mn-ea"/>
                          <a:cs typeface="+mn-cs"/>
                        </a:rPr>
                        <a:t>Pro</a:t>
                      </a:r>
                      <a:r>
                        <a:rPr lang="en-US" sz="1400" b="1" kern="1200" baseline="0">
                          <a:solidFill>
                            <a:schemeClr val="dk1"/>
                          </a:solidFill>
                          <a:latin typeface="+mn-lt"/>
                          <a:ea typeface="+mn-ea"/>
                          <a:cs typeface="+mn-cs"/>
                        </a:rPr>
                        <a:t> USL</a:t>
                      </a:r>
                      <a:endParaRPr lang="en-US" sz="1400" b="1"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Dynamics 365 for Enterprise Plan 1</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$28</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57%</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638485650"/>
                  </a:ext>
                </a:extLst>
              </a:tr>
              <a:tr h="39264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Pro</a:t>
                      </a:r>
                      <a:r>
                        <a:rPr lang="en-US" sz="1400" kern="1200" baseline="0">
                          <a:solidFill>
                            <a:schemeClr val="dk1"/>
                          </a:solidFill>
                          <a:latin typeface="+mn-lt"/>
                          <a:ea typeface="+mn-ea"/>
                          <a:cs typeface="+mn-cs"/>
                        </a:rPr>
                        <a:t> USL</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Dynamics 365 for Customer Service</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$28</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47%</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39264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Pro</a:t>
                      </a:r>
                      <a:r>
                        <a:rPr lang="en-US" sz="1400" kern="1200" baseline="0">
                          <a:solidFill>
                            <a:schemeClr val="dk1"/>
                          </a:solidFill>
                          <a:latin typeface="+mn-lt"/>
                          <a:ea typeface="+mn-ea"/>
                          <a:cs typeface="+mn-cs"/>
                        </a:rPr>
                        <a:t> USL</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Dynamics 365 for Sales</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$28</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47%</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054182202"/>
                  </a:ext>
                </a:extLst>
              </a:tr>
              <a:tr h="39264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i="0" kern="1200">
                          <a:solidFill>
                            <a:schemeClr val="dk1"/>
                          </a:solidFill>
                          <a:latin typeface="+mn-lt"/>
                          <a:ea typeface="+mn-ea"/>
                          <a:cs typeface="+mn-cs"/>
                        </a:rPr>
                        <a:t>Basic + Field Service</a:t>
                      </a:r>
                      <a:r>
                        <a:rPr lang="en-US" sz="1400" i="0" kern="1200" baseline="0">
                          <a:solidFill>
                            <a:schemeClr val="dk1"/>
                          </a:solidFill>
                          <a:latin typeface="+mn-lt"/>
                          <a:ea typeface="+mn-ea"/>
                          <a:cs typeface="+mn-cs"/>
                        </a:rPr>
                        <a:t> Add-on</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Dynamics 365 for Field Service</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$28</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47%</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86737717"/>
                  </a:ext>
                </a:extLst>
              </a:tr>
              <a:tr h="60600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i="0" kern="1200">
                          <a:solidFill>
                            <a:schemeClr val="dk1"/>
                          </a:solidFill>
                          <a:latin typeface="+mn-lt"/>
                          <a:ea typeface="+mn-ea"/>
                          <a:cs typeface="+mn-cs"/>
                        </a:rPr>
                        <a:t>Basic +</a:t>
                      </a:r>
                      <a:r>
                        <a:rPr lang="en-US" sz="1400" i="0" kern="1200" baseline="0">
                          <a:solidFill>
                            <a:schemeClr val="dk1"/>
                          </a:solidFill>
                          <a:latin typeface="+mn-lt"/>
                          <a:ea typeface="+mn-ea"/>
                          <a:cs typeface="+mn-cs"/>
                        </a:rPr>
                        <a:t> </a:t>
                      </a:r>
                      <a:r>
                        <a:rPr lang="en-US" sz="1400" i="0" kern="1200">
                          <a:solidFill>
                            <a:schemeClr val="dk1"/>
                          </a:solidFill>
                          <a:latin typeface="+mn-lt"/>
                          <a:ea typeface="+mn-ea"/>
                          <a:cs typeface="+mn-cs"/>
                        </a:rPr>
                        <a:t>Project Service</a:t>
                      </a:r>
                      <a:r>
                        <a:rPr lang="en-US" sz="1400" i="0" kern="1200" baseline="0">
                          <a:solidFill>
                            <a:schemeClr val="dk1"/>
                          </a:solidFill>
                          <a:latin typeface="+mn-lt"/>
                          <a:ea typeface="+mn-ea"/>
                          <a:cs typeface="+mn-cs"/>
                        </a:rPr>
                        <a:t> Automation Add-On</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Dynamics 365 for Project Service Automation</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$28</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47%</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63681218"/>
                  </a:ext>
                </a:extLst>
              </a:tr>
              <a:tr h="39264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i="0" kern="1200" dirty="0">
                          <a:solidFill>
                            <a:schemeClr val="dk1"/>
                          </a:solidFill>
                          <a:latin typeface="+mn-lt"/>
                          <a:ea typeface="+mn-ea"/>
                          <a:cs typeface="+mn-cs"/>
                        </a:rPr>
                        <a:t>Basic</a:t>
                      </a:r>
                      <a:r>
                        <a:rPr lang="en-US" sz="1400" b="1" i="0" kern="1200" baseline="0" dirty="0">
                          <a:solidFill>
                            <a:schemeClr val="dk1"/>
                          </a:solidFill>
                          <a:latin typeface="+mn-lt"/>
                          <a:ea typeface="+mn-ea"/>
                          <a:cs typeface="+mn-cs"/>
                        </a:rPr>
                        <a:t> USL</a:t>
                      </a:r>
                      <a:endParaRPr lang="en-US" sz="1400" b="1"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Dynamics 365 for Enterprise Plan 1</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i="0" kern="1200" dirty="0">
                          <a:solidFill>
                            <a:schemeClr val="dk1"/>
                          </a:solidFill>
                          <a:latin typeface="+mn-lt"/>
                          <a:ea typeface="+mn-ea"/>
                          <a:cs typeface="+mn-cs"/>
                        </a:rPr>
                        <a:t>$25</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i="0" kern="1200" dirty="0">
                          <a:solidFill>
                            <a:schemeClr val="dk1"/>
                          </a:solidFill>
                          <a:latin typeface="+mn-lt"/>
                          <a:ea typeface="+mn-ea"/>
                          <a:cs typeface="+mn-cs"/>
                        </a:rPr>
                        <a:t>55%</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735423812"/>
                  </a:ext>
                </a:extLst>
              </a:tr>
              <a:tr h="392644">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a:ea typeface="+mn-ea"/>
                          <a:cs typeface="+mn-cs"/>
                        </a:rPr>
                        <a:t>Basic USL</a:t>
                      </a:r>
                      <a:endParaRPr kumimoji="0" lang="en-US" sz="1400" b="0" i="0" u="none" strike="noStrike" kern="1200" cap="none" spc="0" normalizeH="0" baseline="0" noProof="0" dirty="0">
                        <a:ln>
                          <a:noFill/>
                        </a:ln>
                        <a:solidFill>
                          <a:srgbClr val="505050"/>
                        </a:solidFill>
                        <a:effectLst/>
                        <a:uLnTx/>
                        <a:uFillTx/>
                        <a:latin typeface="Segoe UI"/>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Dynamics 365 for </a:t>
                      </a:r>
                      <a:r>
                        <a:rPr lang="en-US" sz="1400" i="0" kern="1200">
                          <a:solidFill>
                            <a:schemeClr val="dk1"/>
                          </a:solidFill>
                          <a:latin typeface="+mn-lt"/>
                          <a:ea typeface="+mn-ea"/>
                          <a:cs typeface="+mn-cs"/>
                        </a:rPr>
                        <a:t>Sales</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dirty="0">
                          <a:solidFill>
                            <a:schemeClr val="dk1"/>
                          </a:solidFill>
                          <a:latin typeface="+mn-lt"/>
                          <a:ea typeface="+mn-ea"/>
                          <a:cs typeface="+mn-cs"/>
                        </a:rPr>
                        <a:t>$22</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dirty="0">
                          <a:solidFill>
                            <a:schemeClr val="dk1"/>
                          </a:solidFill>
                          <a:latin typeface="+mn-lt"/>
                          <a:ea typeface="+mn-ea"/>
                          <a:cs typeface="+mn-cs"/>
                        </a:rPr>
                        <a:t>26%</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12631711"/>
                  </a:ext>
                </a:extLst>
              </a:tr>
              <a:tr h="392644">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05050"/>
                          </a:solidFill>
                          <a:effectLst/>
                          <a:uLnTx/>
                          <a:uFillTx/>
                          <a:latin typeface="Segoe UI"/>
                          <a:ea typeface="+mn-ea"/>
                          <a:cs typeface="+mn-cs"/>
                        </a:rPr>
                        <a:t>Basic USL</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Dynamics 365 for </a:t>
                      </a:r>
                      <a:r>
                        <a:rPr lang="en-US" sz="1400" i="0" kern="1200">
                          <a:solidFill>
                            <a:schemeClr val="dk1"/>
                          </a:solidFill>
                          <a:latin typeface="+mn-lt"/>
                          <a:ea typeface="+mn-ea"/>
                          <a:cs typeface="+mn-cs"/>
                        </a:rPr>
                        <a:t>Customer Service</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dirty="0">
                          <a:solidFill>
                            <a:schemeClr val="dk1"/>
                          </a:solidFill>
                          <a:latin typeface="+mn-lt"/>
                          <a:ea typeface="+mn-ea"/>
                          <a:cs typeface="+mn-cs"/>
                        </a:rPr>
                        <a:t>$22</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dirty="0">
                          <a:solidFill>
                            <a:schemeClr val="dk1"/>
                          </a:solidFill>
                          <a:latin typeface="+mn-lt"/>
                          <a:ea typeface="+mn-ea"/>
                          <a:cs typeface="+mn-cs"/>
                        </a:rPr>
                        <a:t>26%</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00785012"/>
                  </a:ext>
                </a:extLst>
              </a:tr>
            </a:tbl>
          </a:graphicData>
        </a:graphic>
      </p:graphicFrame>
      <p:sp>
        <p:nvSpPr>
          <p:cNvPr id="8" name="Rectangle 7"/>
          <p:cNvSpPr/>
          <p:nvPr/>
        </p:nvSpPr>
        <p:spPr bwMode="auto">
          <a:xfrm>
            <a:off x="7549115" y="825033"/>
            <a:ext cx="4369981" cy="3003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 </a:t>
            </a:r>
            <a:r>
              <a:rPr lang="en-US" kern="0" dirty="0">
                <a:gradFill>
                  <a:gsLst>
                    <a:gs pos="0">
                      <a:srgbClr val="FFFFFF"/>
                    </a:gs>
                    <a:gs pos="100000">
                      <a:srgbClr val="FFFFFF"/>
                    </a:gs>
                  </a:gsLst>
                  <a:lin ang="5400000" scaled="0"/>
                </a:gradFill>
                <a:ea typeface="Segoe UI" pitchFamily="34" charset="0"/>
                <a:cs typeface="Segoe UI" pitchFamily="34" charset="0"/>
              </a:rPr>
              <a:t>Faculty</a:t>
            </a:r>
            <a:r>
              <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 Price</a:t>
            </a:r>
          </a:p>
        </p:txBody>
      </p:sp>
      <p:sp>
        <p:nvSpPr>
          <p:cNvPr id="9" name="TextBox 8"/>
          <p:cNvSpPr txBox="1"/>
          <p:nvPr/>
        </p:nvSpPr>
        <p:spPr>
          <a:xfrm>
            <a:off x="917675" y="6462354"/>
            <a:ext cx="9941305" cy="646331"/>
          </a:xfrm>
          <a:prstGeom prst="rect">
            <a:avLst/>
          </a:prstGeom>
          <a:noFill/>
        </p:spPr>
        <p:txBody>
          <a:bodyPr wrap="square" lIns="0" tIns="0" rIns="0" bIns="0" rtlCol="0">
            <a:spAutoFit/>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solidFill>
                  <a:sysClr val="windowText" lastClr="000000"/>
                </a:solidFill>
                <a:effectLst/>
                <a:uLnTx/>
                <a:uFillTx/>
                <a:latin typeface="Calibri" panose="020F0502020204030204"/>
              </a:rPr>
              <a:t>Transition Offers Available in MOSP</a:t>
            </a:r>
          </a:p>
          <a:p>
            <a:pPr marL="342900" marR="0" lvl="0" indent="-342900" algn="ctr" defTabSz="914367" eaLnBrk="1" fontAlgn="auto" latinLnBrk="0" hangingPunct="1">
              <a:lnSpc>
                <a:spcPct val="100000"/>
              </a:lnSpc>
              <a:spcBef>
                <a:spcPts val="0"/>
              </a:spcBef>
              <a:spcAft>
                <a:spcPts val="0"/>
              </a:spcAft>
              <a:buClrTx/>
              <a:buSzTx/>
              <a:buFontTx/>
              <a:buAutoNum type="arabicPeriod"/>
              <a:tabLst/>
              <a:defRPr/>
            </a:pPr>
            <a:endParaRPr kumimoji="0" lang="en-US" sz="1800" b="0" i="1" u="none" strike="noStrike" kern="0" cap="none" spc="0" normalizeH="0" baseline="0" noProof="0" dirty="0">
              <a:ln>
                <a:noFill/>
              </a:ln>
              <a:solidFill>
                <a:sysClr val="windowText" lastClr="000000"/>
              </a:solidFill>
              <a:effectLst/>
              <a:uLnTx/>
              <a:uFillTx/>
              <a:latin typeface="Calibri" panose="020F0502020204030204"/>
            </a:endParaRPr>
          </a:p>
        </p:txBody>
      </p:sp>
      <p:sp>
        <p:nvSpPr>
          <p:cNvPr id="11" name="TextBox 10"/>
          <p:cNvSpPr txBox="1"/>
          <p:nvPr/>
        </p:nvSpPr>
        <p:spPr>
          <a:xfrm>
            <a:off x="-139424" y="6502904"/>
            <a:ext cx="1872500" cy="4616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gradFill>
                  <a:gsLst>
                    <a:gs pos="2917">
                      <a:schemeClr val="tx1"/>
                    </a:gs>
                    <a:gs pos="30000">
                      <a:schemeClr val="tx1"/>
                    </a:gs>
                  </a:gsLst>
                  <a:lin ang="5400000" scaled="0"/>
                </a:gradFill>
                <a:effectLst/>
                <a:uLnTx/>
                <a:uFillTx/>
              </a:rPr>
              <a:t>Microsoft Confidential</a:t>
            </a:r>
          </a:p>
        </p:txBody>
      </p:sp>
    </p:spTree>
    <p:extLst>
      <p:ext uri="{BB962C8B-B14F-4D97-AF65-F5344CB8AC3E}">
        <p14:creationId xmlns:p14="http://schemas.microsoft.com/office/powerpoint/2010/main" val="619241332"/>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97" y="39560"/>
            <a:ext cx="12672414" cy="1107070"/>
          </a:xfrm>
        </p:spPr>
        <p:txBody>
          <a:bodyPr>
            <a:normAutofit/>
          </a:bodyPr>
          <a:lstStyle/>
          <a:p>
            <a:pPr defTabSz="914367"/>
            <a:r>
              <a:rPr lang="en-US" sz="3600" spc="-100" dirty="0">
                <a:ln w="3175">
                  <a:noFill/>
                </a:ln>
                <a:gradFill>
                  <a:gsLst>
                    <a:gs pos="1250">
                      <a:schemeClr val="tx1"/>
                    </a:gs>
                    <a:gs pos="100000">
                      <a:schemeClr val="tx1"/>
                    </a:gs>
                  </a:gsLst>
                  <a:lin ang="5400000" scaled="0"/>
                </a:gradFill>
              </a:rPr>
              <a:t>Existing CRMOL Customer </a:t>
            </a:r>
            <a:r>
              <a:rPr lang="en-US" sz="3600" dirty="0"/>
              <a:t>Transition Pricing</a:t>
            </a:r>
            <a:endParaRPr lang="en-US" sz="3600" i="1" spc="-100" dirty="0">
              <a:ln w="3175">
                <a:noFill/>
              </a:ln>
              <a:gradFill>
                <a:gsLst>
                  <a:gs pos="1250">
                    <a:schemeClr val="tx1"/>
                  </a:gs>
                  <a:gs pos="100000">
                    <a:schemeClr val="tx1"/>
                  </a:gs>
                </a:gsLst>
                <a:lin ang="5400000" scaled="0"/>
              </a:gradFill>
            </a:endParaRPr>
          </a:p>
        </p:txBody>
      </p:sp>
      <p:sp>
        <p:nvSpPr>
          <p:cNvPr id="15" name="Rectangle 14"/>
          <p:cNvSpPr/>
          <p:nvPr/>
        </p:nvSpPr>
        <p:spPr bwMode="auto">
          <a:xfrm>
            <a:off x="120797" y="676225"/>
            <a:ext cx="10406087" cy="65120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a:ln>
                  <a:noFill/>
                </a:ln>
                <a:solidFill>
                  <a:schemeClr val="tx1"/>
                </a:solidFill>
                <a:effectLst/>
                <a:uLnTx/>
                <a:uFillTx/>
                <a:ea typeface="Segoe UI" pitchFamily="34" charset="0"/>
                <a:cs typeface="Segoe UI" pitchFamily="34" charset="0"/>
              </a:rPr>
              <a:t>Existing Customers defined as those with a subscription as of 10/31/2016</a:t>
            </a:r>
          </a:p>
        </p:txBody>
      </p:sp>
      <p:graphicFrame>
        <p:nvGraphicFramePr>
          <p:cNvPr id="17" name="Table 16"/>
          <p:cNvGraphicFramePr>
            <a:graphicFrameLocks noGrp="1"/>
          </p:cNvGraphicFramePr>
          <p:nvPr>
            <p:extLst/>
          </p:nvPr>
        </p:nvGraphicFramePr>
        <p:xfrm>
          <a:off x="340241" y="1167910"/>
          <a:ext cx="11578854" cy="3747156"/>
        </p:xfrm>
        <a:graphic>
          <a:graphicData uri="http://schemas.openxmlformats.org/drawingml/2006/table">
            <a:tbl>
              <a:tblPr firstRow="1">
                <a:tableStyleId>{5C22544A-7EE6-4342-B048-85BDC9FD1C3A}</a:tableStyleId>
              </a:tblPr>
              <a:tblGrid>
                <a:gridCol w="3377106">
                  <a:extLst>
                    <a:ext uri="{9D8B030D-6E8A-4147-A177-3AD203B41FA5}">
                      <a16:colId xmlns:a16="http://schemas.microsoft.com/office/drawing/2014/main" val="20000"/>
                    </a:ext>
                  </a:extLst>
                </a:gridCol>
                <a:gridCol w="4153895">
                  <a:extLst>
                    <a:ext uri="{9D8B030D-6E8A-4147-A177-3AD203B41FA5}">
                      <a16:colId xmlns:a16="http://schemas.microsoft.com/office/drawing/2014/main" val="785167350"/>
                    </a:ext>
                  </a:extLst>
                </a:gridCol>
                <a:gridCol w="2332723">
                  <a:extLst>
                    <a:ext uri="{9D8B030D-6E8A-4147-A177-3AD203B41FA5}">
                      <a16:colId xmlns:a16="http://schemas.microsoft.com/office/drawing/2014/main" val="20001"/>
                    </a:ext>
                  </a:extLst>
                </a:gridCol>
                <a:gridCol w="1715130">
                  <a:extLst>
                    <a:ext uri="{9D8B030D-6E8A-4147-A177-3AD203B41FA5}">
                      <a16:colId xmlns:a16="http://schemas.microsoft.com/office/drawing/2014/main" val="2433442403"/>
                    </a:ext>
                  </a:extLst>
                </a:gridCol>
              </a:tblGrid>
              <a:tr h="39264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i="0" u="none" kern="1200">
                          <a:solidFill>
                            <a:schemeClr val="lt1"/>
                          </a:solidFill>
                          <a:latin typeface="+mn-lt"/>
                          <a:ea typeface="+mn-ea"/>
                          <a:cs typeface="+mn-cs"/>
                        </a:rPr>
                        <a:t>Existing User License</a:t>
                      </a:r>
                      <a:endParaRPr lang="en-US" sz="1400" b="1" i="0" u="none" kern="1200" dirty="0">
                        <a:solidFill>
                          <a:schemeClr val="lt1"/>
                        </a:solidFill>
                        <a:latin typeface="+mn-lt"/>
                        <a:ea typeface="+mn-ea"/>
                        <a:cs typeface="+mn-cs"/>
                      </a:endParaRPr>
                    </a:p>
                  </a:txBody>
                  <a:tcPr marL="179285" marR="179285" marT="89642" marB="89642" anchor="ctr">
                    <a:lnL w="12700" cmpd="sng">
                      <a:noFill/>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i="0" u="none" kern="1200">
                          <a:solidFill>
                            <a:schemeClr val="lt1"/>
                          </a:solidFill>
                          <a:latin typeface="+mn-lt"/>
                          <a:ea typeface="+mn-ea"/>
                          <a:cs typeface="+mn-cs"/>
                        </a:rPr>
                        <a:t>New User License</a:t>
                      </a:r>
                      <a:endParaRPr lang="en-US" sz="1400" b="1" i="0" u="none" kern="1200" dirty="0">
                        <a:solidFill>
                          <a:schemeClr val="lt1"/>
                        </a:solidFill>
                        <a:latin typeface="+mn-lt"/>
                        <a:ea typeface="+mn-ea"/>
                        <a:cs typeface="+mn-cs"/>
                      </a:endParaRPr>
                    </a:p>
                  </a:txBody>
                  <a:tcPr marL="179285" marR="179285" marT="89642" marB="89642"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i="0" u="none" kern="1200">
                          <a:solidFill>
                            <a:schemeClr val="lt1"/>
                          </a:solidFill>
                          <a:latin typeface="+mn-lt"/>
                          <a:ea typeface="+mn-ea"/>
                          <a:cs typeface="+mn-cs"/>
                        </a:rPr>
                        <a:t>Transition</a:t>
                      </a:r>
                      <a:r>
                        <a:rPr lang="en-US" sz="1400" b="1" i="0" u="none" kern="1200" baseline="0">
                          <a:solidFill>
                            <a:schemeClr val="lt1"/>
                          </a:solidFill>
                          <a:latin typeface="+mn-lt"/>
                          <a:ea typeface="+mn-ea"/>
                          <a:cs typeface="+mn-cs"/>
                        </a:rPr>
                        <a:t> Price</a:t>
                      </a:r>
                      <a:endParaRPr lang="en-US" sz="1400" b="1" i="0" u="none" kern="1200" dirty="0">
                        <a:solidFill>
                          <a:schemeClr val="lt1"/>
                        </a:solidFill>
                        <a:latin typeface="+mn-lt"/>
                        <a:ea typeface="+mn-ea"/>
                        <a:cs typeface="+mn-cs"/>
                      </a:endParaRPr>
                    </a:p>
                  </a:txBody>
                  <a:tcPr marL="179285" marR="179285" marT="89642" marB="89642"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kern="1200">
                          <a:solidFill>
                            <a:schemeClr val="lt1"/>
                          </a:solidFill>
                          <a:latin typeface="+mn-lt"/>
                          <a:ea typeface="+mn-ea"/>
                          <a:cs typeface="+mn-cs"/>
                        </a:rPr>
                        <a:t>% Discount</a:t>
                      </a:r>
                      <a:endParaRPr lang="en-US" sz="1400" b="1" kern="1200" dirty="0">
                        <a:solidFill>
                          <a:schemeClr val="lt1"/>
                        </a:solidFill>
                        <a:latin typeface="+mn-lt"/>
                        <a:ea typeface="+mn-ea"/>
                        <a:cs typeface="+mn-cs"/>
                      </a:endParaRPr>
                    </a:p>
                  </a:txBody>
                  <a:tcPr marL="179285" marR="179285" marT="89642" marB="89642" anchor="ctr">
                    <a:lnL w="9525" cap="flat" cmpd="sng" algn="ctr">
                      <a:solidFill>
                        <a:srgbClr val="FFFFFF"/>
                      </a:solidFill>
                      <a:prstDash val="solid"/>
                      <a:round/>
                      <a:headEnd type="none" w="med" len="med"/>
                      <a:tailEnd type="none" w="med" len="med"/>
                    </a:lnL>
                    <a:lnR w="12700" cmpd="sng">
                      <a:noFill/>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39264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kern="1200">
                          <a:solidFill>
                            <a:schemeClr val="dk1"/>
                          </a:solidFill>
                          <a:latin typeface="+mn-lt"/>
                          <a:ea typeface="+mn-ea"/>
                          <a:cs typeface="+mn-cs"/>
                        </a:rPr>
                        <a:t>Pro</a:t>
                      </a:r>
                      <a:r>
                        <a:rPr lang="en-US" sz="1400" b="1" kern="1200" baseline="0">
                          <a:solidFill>
                            <a:schemeClr val="dk1"/>
                          </a:solidFill>
                          <a:latin typeface="+mn-lt"/>
                          <a:ea typeface="+mn-ea"/>
                          <a:cs typeface="+mn-cs"/>
                        </a:rPr>
                        <a:t> USL</a:t>
                      </a:r>
                      <a:endParaRPr lang="en-US" sz="1400" b="1"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Dynamics 365 for Enterprise Plan 1</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$21</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55%</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638485650"/>
                  </a:ext>
                </a:extLst>
              </a:tr>
              <a:tr h="39264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Pro</a:t>
                      </a:r>
                      <a:r>
                        <a:rPr lang="en-US" sz="1400" kern="1200" baseline="0">
                          <a:solidFill>
                            <a:schemeClr val="dk1"/>
                          </a:solidFill>
                          <a:latin typeface="+mn-lt"/>
                          <a:ea typeface="+mn-ea"/>
                          <a:cs typeface="+mn-cs"/>
                        </a:rPr>
                        <a:t> USL</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Dynamics 365 for Customer Service</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$18</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47%</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39264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Pro</a:t>
                      </a:r>
                      <a:r>
                        <a:rPr lang="en-US" sz="1400" kern="1200" baseline="0">
                          <a:solidFill>
                            <a:schemeClr val="dk1"/>
                          </a:solidFill>
                          <a:latin typeface="+mn-lt"/>
                          <a:ea typeface="+mn-ea"/>
                          <a:cs typeface="+mn-cs"/>
                        </a:rPr>
                        <a:t> USL</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Dynamics 365 for Sales</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$18</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47%</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054182202"/>
                  </a:ext>
                </a:extLst>
              </a:tr>
              <a:tr h="39264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i="0" kern="1200">
                          <a:solidFill>
                            <a:schemeClr val="dk1"/>
                          </a:solidFill>
                          <a:latin typeface="+mn-lt"/>
                          <a:ea typeface="+mn-ea"/>
                          <a:cs typeface="+mn-cs"/>
                        </a:rPr>
                        <a:t>Basic + Field Service</a:t>
                      </a:r>
                      <a:r>
                        <a:rPr lang="en-US" sz="1400" i="0" kern="1200" baseline="0">
                          <a:solidFill>
                            <a:schemeClr val="dk1"/>
                          </a:solidFill>
                          <a:latin typeface="+mn-lt"/>
                          <a:ea typeface="+mn-ea"/>
                          <a:cs typeface="+mn-cs"/>
                        </a:rPr>
                        <a:t> Add-on</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Dynamics 365 for Field Service</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$18</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52%</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86737717"/>
                  </a:ext>
                </a:extLst>
              </a:tr>
              <a:tr h="60600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i="0" kern="1200">
                          <a:solidFill>
                            <a:schemeClr val="dk1"/>
                          </a:solidFill>
                          <a:latin typeface="+mn-lt"/>
                          <a:ea typeface="+mn-ea"/>
                          <a:cs typeface="+mn-cs"/>
                        </a:rPr>
                        <a:t>Basic +</a:t>
                      </a:r>
                      <a:r>
                        <a:rPr lang="en-US" sz="1400" i="0" kern="1200" baseline="0">
                          <a:solidFill>
                            <a:schemeClr val="dk1"/>
                          </a:solidFill>
                          <a:latin typeface="+mn-lt"/>
                          <a:ea typeface="+mn-ea"/>
                          <a:cs typeface="+mn-cs"/>
                        </a:rPr>
                        <a:t> </a:t>
                      </a:r>
                      <a:r>
                        <a:rPr lang="en-US" sz="1400" i="0" kern="1200">
                          <a:solidFill>
                            <a:schemeClr val="dk1"/>
                          </a:solidFill>
                          <a:latin typeface="+mn-lt"/>
                          <a:ea typeface="+mn-ea"/>
                          <a:cs typeface="+mn-cs"/>
                        </a:rPr>
                        <a:t>Project Service</a:t>
                      </a:r>
                      <a:r>
                        <a:rPr lang="en-US" sz="1400" i="0" kern="1200" baseline="0">
                          <a:solidFill>
                            <a:schemeClr val="dk1"/>
                          </a:solidFill>
                          <a:latin typeface="+mn-lt"/>
                          <a:ea typeface="+mn-ea"/>
                          <a:cs typeface="+mn-cs"/>
                        </a:rPr>
                        <a:t> Automation Add-On</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Dynamics 365 for Project Service Automation</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$18</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52%</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63681218"/>
                  </a:ext>
                </a:extLst>
              </a:tr>
              <a:tr h="39264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i="0" kern="1200" dirty="0">
                          <a:solidFill>
                            <a:schemeClr val="dk1"/>
                          </a:solidFill>
                          <a:latin typeface="+mn-lt"/>
                          <a:ea typeface="+mn-ea"/>
                          <a:cs typeface="+mn-cs"/>
                        </a:rPr>
                        <a:t>Basic</a:t>
                      </a:r>
                      <a:r>
                        <a:rPr lang="en-US" sz="1400" b="1" i="0" kern="1200" baseline="0" dirty="0">
                          <a:solidFill>
                            <a:schemeClr val="dk1"/>
                          </a:solidFill>
                          <a:latin typeface="+mn-lt"/>
                          <a:ea typeface="+mn-ea"/>
                          <a:cs typeface="+mn-cs"/>
                        </a:rPr>
                        <a:t> USL</a:t>
                      </a:r>
                      <a:endParaRPr lang="en-US" sz="1400" b="1"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Dynamics 365 for Enterprise Plan 1</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i="0" kern="1200" dirty="0">
                          <a:solidFill>
                            <a:schemeClr val="dk1"/>
                          </a:solidFill>
                          <a:latin typeface="+mn-lt"/>
                          <a:ea typeface="+mn-ea"/>
                          <a:cs typeface="+mn-cs"/>
                        </a:rPr>
                        <a:t>$16</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i="0" kern="1200" dirty="0">
                          <a:solidFill>
                            <a:schemeClr val="dk1"/>
                          </a:solidFill>
                          <a:latin typeface="+mn-lt"/>
                          <a:ea typeface="+mn-ea"/>
                          <a:cs typeface="+mn-cs"/>
                        </a:rPr>
                        <a:t>65%</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735423812"/>
                  </a:ext>
                </a:extLst>
              </a:tr>
              <a:tr h="392644">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a:ea typeface="+mn-ea"/>
                          <a:cs typeface="+mn-cs"/>
                        </a:rPr>
                        <a:t>Basic USL</a:t>
                      </a:r>
                      <a:endParaRPr kumimoji="0" lang="en-US" sz="1400" b="0" i="0" u="none" strike="noStrike" kern="1200" cap="none" spc="0" normalizeH="0" baseline="0" noProof="0" dirty="0">
                        <a:ln>
                          <a:noFill/>
                        </a:ln>
                        <a:solidFill>
                          <a:srgbClr val="505050"/>
                        </a:solidFill>
                        <a:effectLst/>
                        <a:uLnTx/>
                        <a:uFillTx/>
                        <a:latin typeface="Segoe UI"/>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Dynamics 365 for </a:t>
                      </a:r>
                      <a:r>
                        <a:rPr lang="en-US" sz="1400" i="0" kern="1200">
                          <a:solidFill>
                            <a:schemeClr val="dk1"/>
                          </a:solidFill>
                          <a:latin typeface="+mn-lt"/>
                          <a:ea typeface="+mn-ea"/>
                          <a:cs typeface="+mn-cs"/>
                        </a:rPr>
                        <a:t>Sales</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dirty="0">
                          <a:solidFill>
                            <a:schemeClr val="dk1"/>
                          </a:solidFill>
                          <a:latin typeface="+mn-lt"/>
                          <a:ea typeface="+mn-ea"/>
                          <a:cs typeface="+mn-cs"/>
                        </a:rPr>
                        <a:t>$10</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dirty="0">
                          <a:solidFill>
                            <a:schemeClr val="dk1"/>
                          </a:solidFill>
                          <a:latin typeface="+mn-lt"/>
                          <a:ea typeface="+mn-ea"/>
                          <a:cs typeface="+mn-cs"/>
                        </a:rPr>
                        <a:t>74%</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12631711"/>
                  </a:ext>
                </a:extLst>
              </a:tr>
              <a:tr h="392644">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05050"/>
                          </a:solidFill>
                          <a:effectLst/>
                          <a:uLnTx/>
                          <a:uFillTx/>
                          <a:latin typeface="Segoe UI"/>
                          <a:ea typeface="+mn-ea"/>
                          <a:cs typeface="+mn-cs"/>
                        </a:rPr>
                        <a:t>Basic USL</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Dynamics 365 for </a:t>
                      </a:r>
                      <a:r>
                        <a:rPr lang="en-US" sz="1400" i="0" kern="1200">
                          <a:solidFill>
                            <a:schemeClr val="dk1"/>
                          </a:solidFill>
                          <a:latin typeface="+mn-lt"/>
                          <a:ea typeface="+mn-ea"/>
                          <a:cs typeface="+mn-cs"/>
                        </a:rPr>
                        <a:t>Customer Service</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dirty="0">
                          <a:solidFill>
                            <a:schemeClr val="dk1"/>
                          </a:solidFill>
                          <a:latin typeface="+mn-lt"/>
                          <a:ea typeface="+mn-ea"/>
                          <a:cs typeface="+mn-cs"/>
                        </a:rPr>
                        <a:t>$10</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dirty="0">
                          <a:solidFill>
                            <a:schemeClr val="dk1"/>
                          </a:solidFill>
                          <a:latin typeface="+mn-lt"/>
                          <a:ea typeface="+mn-ea"/>
                          <a:cs typeface="+mn-cs"/>
                        </a:rPr>
                        <a:t>74%</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00785012"/>
                  </a:ext>
                </a:extLst>
              </a:tr>
            </a:tbl>
          </a:graphicData>
        </a:graphic>
      </p:graphicFrame>
      <p:sp>
        <p:nvSpPr>
          <p:cNvPr id="8" name="Rectangle 7"/>
          <p:cNvSpPr/>
          <p:nvPr/>
        </p:nvSpPr>
        <p:spPr bwMode="auto">
          <a:xfrm>
            <a:off x="7549115" y="825033"/>
            <a:ext cx="4369981" cy="3003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 </a:t>
            </a:r>
            <a:r>
              <a:rPr lang="en-US" kern="0" dirty="0">
                <a:gradFill>
                  <a:gsLst>
                    <a:gs pos="0">
                      <a:srgbClr val="FFFFFF"/>
                    </a:gs>
                    <a:gs pos="100000">
                      <a:srgbClr val="FFFFFF"/>
                    </a:gs>
                  </a:gsLst>
                  <a:lin ang="5400000" scaled="0"/>
                </a:gradFill>
                <a:ea typeface="Segoe UI" pitchFamily="34" charset="0"/>
                <a:cs typeface="Segoe UI" pitchFamily="34" charset="0"/>
              </a:rPr>
              <a:t>Student</a:t>
            </a:r>
            <a:r>
              <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 Price</a:t>
            </a:r>
          </a:p>
        </p:txBody>
      </p:sp>
      <p:sp>
        <p:nvSpPr>
          <p:cNvPr id="9" name="TextBox 8"/>
          <p:cNvSpPr txBox="1"/>
          <p:nvPr/>
        </p:nvSpPr>
        <p:spPr>
          <a:xfrm>
            <a:off x="917675" y="6462354"/>
            <a:ext cx="9941305" cy="646331"/>
          </a:xfrm>
          <a:prstGeom prst="rect">
            <a:avLst/>
          </a:prstGeom>
          <a:noFill/>
        </p:spPr>
        <p:txBody>
          <a:bodyPr wrap="square" lIns="0" tIns="0" rIns="0" bIns="0" rtlCol="0">
            <a:spAutoFit/>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solidFill>
                  <a:sysClr val="windowText" lastClr="000000"/>
                </a:solidFill>
                <a:effectLst/>
                <a:uLnTx/>
                <a:uFillTx/>
                <a:latin typeface="Calibri" panose="020F0502020204030204"/>
              </a:rPr>
              <a:t>Transition Offers Available in MOSP</a:t>
            </a:r>
          </a:p>
          <a:p>
            <a:pPr marL="342900" marR="0" lvl="0" indent="-342900" algn="ctr" defTabSz="914367" eaLnBrk="1" fontAlgn="auto" latinLnBrk="0" hangingPunct="1">
              <a:lnSpc>
                <a:spcPct val="100000"/>
              </a:lnSpc>
              <a:spcBef>
                <a:spcPts val="0"/>
              </a:spcBef>
              <a:spcAft>
                <a:spcPts val="0"/>
              </a:spcAft>
              <a:buClrTx/>
              <a:buSzTx/>
              <a:buFontTx/>
              <a:buAutoNum type="arabicPeriod"/>
              <a:tabLst/>
              <a:defRPr/>
            </a:pPr>
            <a:endParaRPr kumimoji="0" lang="en-US" sz="1800" b="0" i="1" u="none" strike="noStrike" kern="0" cap="none" spc="0" normalizeH="0" baseline="0" noProof="0" dirty="0">
              <a:ln>
                <a:noFill/>
              </a:ln>
              <a:solidFill>
                <a:sysClr val="windowText" lastClr="000000"/>
              </a:solidFill>
              <a:effectLst/>
              <a:uLnTx/>
              <a:uFillTx/>
              <a:latin typeface="Calibri" panose="020F0502020204030204"/>
            </a:endParaRPr>
          </a:p>
        </p:txBody>
      </p:sp>
      <p:sp>
        <p:nvSpPr>
          <p:cNvPr id="11" name="TextBox 10"/>
          <p:cNvSpPr txBox="1"/>
          <p:nvPr/>
        </p:nvSpPr>
        <p:spPr>
          <a:xfrm>
            <a:off x="-139424" y="6502904"/>
            <a:ext cx="1872500" cy="4616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gradFill>
                  <a:gsLst>
                    <a:gs pos="2917">
                      <a:schemeClr val="tx1"/>
                    </a:gs>
                    <a:gs pos="30000">
                      <a:schemeClr val="tx1"/>
                    </a:gs>
                  </a:gsLst>
                  <a:lin ang="5400000" scaled="0"/>
                </a:gradFill>
                <a:effectLst/>
                <a:uLnTx/>
                <a:uFillTx/>
              </a:rPr>
              <a:t>Microsoft Confidential</a:t>
            </a:r>
          </a:p>
        </p:txBody>
      </p:sp>
    </p:spTree>
    <p:extLst>
      <p:ext uri="{BB962C8B-B14F-4D97-AF65-F5344CB8AC3E}">
        <p14:creationId xmlns:p14="http://schemas.microsoft.com/office/powerpoint/2010/main" val="3512948243"/>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97" y="39560"/>
            <a:ext cx="12672414" cy="1107070"/>
          </a:xfrm>
        </p:spPr>
        <p:txBody>
          <a:bodyPr>
            <a:normAutofit/>
          </a:bodyPr>
          <a:lstStyle/>
          <a:p>
            <a:pPr defTabSz="914367"/>
            <a:r>
              <a:rPr lang="en-US" sz="3600" spc="-100" dirty="0">
                <a:ln w="3175">
                  <a:noFill/>
                </a:ln>
                <a:gradFill>
                  <a:gsLst>
                    <a:gs pos="1250">
                      <a:schemeClr val="tx1"/>
                    </a:gs>
                    <a:gs pos="100000">
                      <a:schemeClr val="tx1"/>
                    </a:gs>
                  </a:gsLst>
                  <a:lin ang="5400000" scaled="0"/>
                </a:gradFill>
              </a:rPr>
              <a:t>Existing CRMOL Customer </a:t>
            </a:r>
            <a:r>
              <a:rPr lang="en-US" sz="3600" dirty="0"/>
              <a:t>Transition Pricing</a:t>
            </a:r>
            <a:endParaRPr lang="en-US" sz="3600" i="1" spc="-100" dirty="0">
              <a:ln w="3175">
                <a:noFill/>
              </a:ln>
              <a:gradFill>
                <a:gsLst>
                  <a:gs pos="1250">
                    <a:schemeClr val="tx1"/>
                  </a:gs>
                  <a:gs pos="100000">
                    <a:schemeClr val="tx1"/>
                  </a:gs>
                </a:gsLst>
                <a:lin ang="5400000" scaled="0"/>
              </a:gradFill>
            </a:endParaRPr>
          </a:p>
        </p:txBody>
      </p:sp>
      <p:sp>
        <p:nvSpPr>
          <p:cNvPr id="15" name="Rectangle 14"/>
          <p:cNvSpPr/>
          <p:nvPr/>
        </p:nvSpPr>
        <p:spPr bwMode="auto">
          <a:xfrm>
            <a:off x="120797" y="676225"/>
            <a:ext cx="10406087" cy="65120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a:ln>
                  <a:noFill/>
                </a:ln>
                <a:solidFill>
                  <a:schemeClr val="tx1"/>
                </a:solidFill>
                <a:effectLst/>
                <a:uLnTx/>
                <a:uFillTx/>
                <a:ea typeface="Segoe UI" pitchFamily="34" charset="0"/>
                <a:cs typeface="Segoe UI" pitchFamily="34" charset="0"/>
              </a:rPr>
              <a:t>Existing Customers defined as those with a subscription as of 10/31/2016</a:t>
            </a:r>
          </a:p>
        </p:txBody>
      </p:sp>
      <p:graphicFrame>
        <p:nvGraphicFramePr>
          <p:cNvPr id="17" name="Table 16"/>
          <p:cNvGraphicFramePr>
            <a:graphicFrameLocks noGrp="1"/>
          </p:cNvGraphicFramePr>
          <p:nvPr>
            <p:extLst/>
          </p:nvPr>
        </p:nvGraphicFramePr>
        <p:xfrm>
          <a:off x="340241" y="1167910"/>
          <a:ext cx="11578854" cy="3747156"/>
        </p:xfrm>
        <a:graphic>
          <a:graphicData uri="http://schemas.openxmlformats.org/drawingml/2006/table">
            <a:tbl>
              <a:tblPr firstRow="1">
                <a:tableStyleId>{5C22544A-7EE6-4342-B048-85BDC9FD1C3A}</a:tableStyleId>
              </a:tblPr>
              <a:tblGrid>
                <a:gridCol w="3377106">
                  <a:extLst>
                    <a:ext uri="{9D8B030D-6E8A-4147-A177-3AD203B41FA5}">
                      <a16:colId xmlns:a16="http://schemas.microsoft.com/office/drawing/2014/main" val="20000"/>
                    </a:ext>
                  </a:extLst>
                </a:gridCol>
                <a:gridCol w="4153895">
                  <a:extLst>
                    <a:ext uri="{9D8B030D-6E8A-4147-A177-3AD203B41FA5}">
                      <a16:colId xmlns:a16="http://schemas.microsoft.com/office/drawing/2014/main" val="785167350"/>
                    </a:ext>
                  </a:extLst>
                </a:gridCol>
                <a:gridCol w="2332723">
                  <a:extLst>
                    <a:ext uri="{9D8B030D-6E8A-4147-A177-3AD203B41FA5}">
                      <a16:colId xmlns:a16="http://schemas.microsoft.com/office/drawing/2014/main" val="20001"/>
                    </a:ext>
                  </a:extLst>
                </a:gridCol>
                <a:gridCol w="1715130">
                  <a:extLst>
                    <a:ext uri="{9D8B030D-6E8A-4147-A177-3AD203B41FA5}">
                      <a16:colId xmlns:a16="http://schemas.microsoft.com/office/drawing/2014/main" val="2433442403"/>
                    </a:ext>
                  </a:extLst>
                </a:gridCol>
              </a:tblGrid>
              <a:tr h="39264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i="0" u="none" kern="1200">
                          <a:solidFill>
                            <a:schemeClr val="lt1"/>
                          </a:solidFill>
                          <a:latin typeface="+mn-lt"/>
                          <a:ea typeface="+mn-ea"/>
                          <a:cs typeface="+mn-cs"/>
                        </a:rPr>
                        <a:t>Existing User License</a:t>
                      </a:r>
                      <a:endParaRPr lang="en-US" sz="1400" b="1" i="0" u="none" kern="1200" dirty="0">
                        <a:solidFill>
                          <a:schemeClr val="lt1"/>
                        </a:solidFill>
                        <a:latin typeface="+mn-lt"/>
                        <a:ea typeface="+mn-ea"/>
                        <a:cs typeface="+mn-cs"/>
                      </a:endParaRPr>
                    </a:p>
                  </a:txBody>
                  <a:tcPr marL="179285" marR="179285" marT="89642" marB="89642" anchor="ctr">
                    <a:lnL w="12700" cmpd="sng">
                      <a:noFill/>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i="0" u="none" kern="1200">
                          <a:solidFill>
                            <a:schemeClr val="lt1"/>
                          </a:solidFill>
                          <a:latin typeface="+mn-lt"/>
                          <a:ea typeface="+mn-ea"/>
                          <a:cs typeface="+mn-cs"/>
                        </a:rPr>
                        <a:t>New User License</a:t>
                      </a:r>
                      <a:endParaRPr lang="en-US" sz="1400" b="1" i="0" u="none" kern="1200" dirty="0">
                        <a:solidFill>
                          <a:schemeClr val="lt1"/>
                        </a:solidFill>
                        <a:latin typeface="+mn-lt"/>
                        <a:ea typeface="+mn-ea"/>
                        <a:cs typeface="+mn-cs"/>
                      </a:endParaRPr>
                    </a:p>
                  </a:txBody>
                  <a:tcPr marL="179285" marR="179285" marT="89642" marB="89642"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i="0" u="none" kern="1200">
                          <a:solidFill>
                            <a:schemeClr val="lt1"/>
                          </a:solidFill>
                          <a:latin typeface="+mn-lt"/>
                          <a:ea typeface="+mn-ea"/>
                          <a:cs typeface="+mn-cs"/>
                        </a:rPr>
                        <a:t>Transition</a:t>
                      </a:r>
                      <a:r>
                        <a:rPr lang="en-US" sz="1400" b="1" i="0" u="none" kern="1200" baseline="0">
                          <a:solidFill>
                            <a:schemeClr val="lt1"/>
                          </a:solidFill>
                          <a:latin typeface="+mn-lt"/>
                          <a:ea typeface="+mn-ea"/>
                          <a:cs typeface="+mn-cs"/>
                        </a:rPr>
                        <a:t> Price</a:t>
                      </a:r>
                      <a:endParaRPr lang="en-US" sz="1400" b="1" i="0" u="none" kern="1200" dirty="0">
                        <a:solidFill>
                          <a:schemeClr val="lt1"/>
                        </a:solidFill>
                        <a:latin typeface="+mn-lt"/>
                        <a:ea typeface="+mn-ea"/>
                        <a:cs typeface="+mn-cs"/>
                      </a:endParaRPr>
                    </a:p>
                  </a:txBody>
                  <a:tcPr marL="179285" marR="179285" marT="89642" marB="89642"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kern="1200" dirty="0">
                          <a:solidFill>
                            <a:schemeClr val="lt1"/>
                          </a:solidFill>
                          <a:latin typeface="+mn-lt"/>
                          <a:ea typeface="+mn-ea"/>
                          <a:cs typeface="+mn-cs"/>
                        </a:rPr>
                        <a:t>% Discount</a:t>
                      </a:r>
                    </a:p>
                  </a:txBody>
                  <a:tcPr marL="179285" marR="179285" marT="89642" marB="89642" anchor="ctr">
                    <a:lnL w="9525" cap="flat" cmpd="sng" algn="ctr">
                      <a:solidFill>
                        <a:srgbClr val="FFFFFF"/>
                      </a:solidFill>
                      <a:prstDash val="solid"/>
                      <a:round/>
                      <a:headEnd type="none" w="med" len="med"/>
                      <a:tailEnd type="none" w="med" len="med"/>
                    </a:lnL>
                    <a:lnR w="12700" cmpd="sng">
                      <a:noFill/>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39264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kern="1200">
                          <a:solidFill>
                            <a:schemeClr val="dk1"/>
                          </a:solidFill>
                          <a:latin typeface="+mn-lt"/>
                          <a:ea typeface="+mn-ea"/>
                          <a:cs typeface="+mn-cs"/>
                        </a:rPr>
                        <a:t>Pro</a:t>
                      </a:r>
                      <a:r>
                        <a:rPr lang="en-US" sz="1400" b="1" kern="1200" baseline="0">
                          <a:solidFill>
                            <a:schemeClr val="dk1"/>
                          </a:solidFill>
                          <a:latin typeface="+mn-lt"/>
                          <a:ea typeface="+mn-ea"/>
                          <a:cs typeface="+mn-cs"/>
                        </a:rPr>
                        <a:t> USL</a:t>
                      </a:r>
                      <a:endParaRPr lang="en-US" sz="1400" b="1"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Dynamics 365 for Enterprise Plan 1</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$17</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43%</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638485650"/>
                  </a:ext>
                </a:extLst>
              </a:tr>
              <a:tr h="39264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Pro</a:t>
                      </a:r>
                      <a:r>
                        <a:rPr lang="en-US" sz="1400" kern="1200" baseline="0">
                          <a:solidFill>
                            <a:schemeClr val="dk1"/>
                          </a:solidFill>
                          <a:latin typeface="+mn-lt"/>
                          <a:ea typeface="+mn-ea"/>
                          <a:cs typeface="+mn-cs"/>
                        </a:rPr>
                        <a:t> USL</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Dynamics 365 for Customer Service</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$17</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31%</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39264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Pro</a:t>
                      </a:r>
                      <a:r>
                        <a:rPr lang="en-US" sz="1400" kern="1200" baseline="0">
                          <a:solidFill>
                            <a:schemeClr val="dk1"/>
                          </a:solidFill>
                          <a:latin typeface="+mn-lt"/>
                          <a:ea typeface="+mn-ea"/>
                          <a:cs typeface="+mn-cs"/>
                        </a:rPr>
                        <a:t> USL</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Dynamics 365 for Sales</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$17</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31%</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054182202"/>
                  </a:ext>
                </a:extLst>
              </a:tr>
              <a:tr h="39264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i="0" kern="1200">
                          <a:solidFill>
                            <a:schemeClr val="dk1"/>
                          </a:solidFill>
                          <a:latin typeface="+mn-lt"/>
                          <a:ea typeface="+mn-ea"/>
                          <a:cs typeface="+mn-cs"/>
                        </a:rPr>
                        <a:t>Basic + Field Service</a:t>
                      </a:r>
                      <a:r>
                        <a:rPr lang="en-US" sz="1400" i="0" kern="1200" baseline="0">
                          <a:solidFill>
                            <a:schemeClr val="dk1"/>
                          </a:solidFill>
                          <a:latin typeface="+mn-lt"/>
                          <a:ea typeface="+mn-ea"/>
                          <a:cs typeface="+mn-cs"/>
                        </a:rPr>
                        <a:t> Add-on</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Dynamics 365 for Field Service</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$17</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31%</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86737717"/>
                  </a:ext>
                </a:extLst>
              </a:tr>
              <a:tr h="60600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i="0" kern="1200">
                          <a:solidFill>
                            <a:schemeClr val="dk1"/>
                          </a:solidFill>
                          <a:latin typeface="+mn-lt"/>
                          <a:ea typeface="+mn-ea"/>
                          <a:cs typeface="+mn-cs"/>
                        </a:rPr>
                        <a:t>Basic +</a:t>
                      </a:r>
                      <a:r>
                        <a:rPr lang="en-US" sz="1400" i="0" kern="1200" baseline="0">
                          <a:solidFill>
                            <a:schemeClr val="dk1"/>
                          </a:solidFill>
                          <a:latin typeface="+mn-lt"/>
                          <a:ea typeface="+mn-ea"/>
                          <a:cs typeface="+mn-cs"/>
                        </a:rPr>
                        <a:t> </a:t>
                      </a:r>
                      <a:r>
                        <a:rPr lang="en-US" sz="1400" i="0" kern="1200">
                          <a:solidFill>
                            <a:schemeClr val="dk1"/>
                          </a:solidFill>
                          <a:latin typeface="+mn-lt"/>
                          <a:ea typeface="+mn-ea"/>
                          <a:cs typeface="+mn-cs"/>
                        </a:rPr>
                        <a:t>Project Service</a:t>
                      </a:r>
                      <a:r>
                        <a:rPr lang="en-US" sz="1400" i="0" kern="1200" baseline="0">
                          <a:solidFill>
                            <a:schemeClr val="dk1"/>
                          </a:solidFill>
                          <a:latin typeface="+mn-lt"/>
                          <a:ea typeface="+mn-ea"/>
                          <a:cs typeface="+mn-cs"/>
                        </a:rPr>
                        <a:t> Automation Add-On</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Dynamics 365 for Project Service Automation</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$17</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31%</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63681218"/>
                  </a:ext>
                </a:extLst>
              </a:tr>
              <a:tr h="39264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i="0" kern="1200" dirty="0">
                          <a:solidFill>
                            <a:schemeClr val="dk1"/>
                          </a:solidFill>
                          <a:latin typeface="+mn-lt"/>
                          <a:ea typeface="+mn-ea"/>
                          <a:cs typeface="+mn-cs"/>
                        </a:rPr>
                        <a:t>Basic</a:t>
                      </a:r>
                      <a:r>
                        <a:rPr lang="en-US" sz="1400" b="1" i="0" kern="1200" baseline="0" dirty="0">
                          <a:solidFill>
                            <a:schemeClr val="dk1"/>
                          </a:solidFill>
                          <a:latin typeface="+mn-lt"/>
                          <a:ea typeface="+mn-ea"/>
                          <a:cs typeface="+mn-cs"/>
                        </a:rPr>
                        <a:t> USL</a:t>
                      </a:r>
                      <a:endParaRPr lang="en-US" sz="1400" b="1"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Dynamics 365 for Enterprise Plan 1</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i="0" kern="1200" dirty="0">
                          <a:solidFill>
                            <a:schemeClr val="dk1"/>
                          </a:solidFill>
                          <a:latin typeface="+mn-lt"/>
                          <a:ea typeface="+mn-ea"/>
                          <a:cs typeface="+mn-cs"/>
                        </a:rPr>
                        <a:t>$13</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i="0" kern="1200" dirty="0">
                          <a:solidFill>
                            <a:schemeClr val="dk1"/>
                          </a:solidFill>
                          <a:latin typeface="+mn-lt"/>
                          <a:ea typeface="+mn-ea"/>
                          <a:cs typeface="+mn-cs"/>
                        </a:rPr>
                        <a:t>53%</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735423812"/>
                  </a:ext>
                </a:extLst>
              </a:tr>
              <a:tr h="392644">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a:ea typeface="+mn-ea"/>
                          <a:cs typeface="+mn-cs"/>
                        </a:rPr>
                        <a:t>Basic USL</a:t>
                      </a:r>
                      <a:endParaRPr kumimoji="0" lang="en-US" sz="1400" b="0" i="0" u="none" strike="noStrike" kern="1200" cap="none" spc="0" normalizeH="0" baseline="0" noProof="0" dirty="0">
                        <a:ln>
                          <a:noFill/>
                        </a:ln>
                        <a:solidFill>
                          <a:srgbClr val="505050"/>
                        </a:solidFill>
                        <a:effectLst/>
                        <a:uLnTx/>
                        <a:uFillTx/>
                        <a:latin typeface="Segoe UI"/>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Dynamics 365 for </a:t>
                      </a:r>
                      <a:r>
                        <a:rPr lang="en-US" sz="1400" i="0" kern="1200">
                          <a:solidFill>
                            <a:schemeClr val="dk1"/>
                          </a:solidFill>
                          <a:latin typeface="+mn-lt"/>
                          <a:ea typeface="+mn-ea"/>
                          <a:cs typeface="+mn-cs"/>
                        </a:rPr>
                        <a:t>Sales</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dirty="0">
                          <a:solidFill>
                            <a:schemeClr val="dk1"/>
                          </a:solidFill>
                          <a:latin typeface="+mn-lt"/>
                          <a:ea typeface="+mn-ea"/>
                          <a:cs typeface="+mn-cs"/>
                        </a:rPr>
                        <a:t>$12</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dirty="0">
                          <a:solidFill>
                            <a:schemeClr val="dk1"/>
                          </a:solidFill>
                          <a:latin typeface="+mn-lt"/>
                          <a:ea typeface="+mn-ea"/>
                          <a:cs typeface="+mn-cs"/>
                        </a:rPr>
                        <a:t>51%</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12631711"/>
                  </a:ext>
                </a:extLst>
              </a:tr>
              <a:tr h="392644">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a:ea typeface="+mn-ea"/>
                          <a:cs typeface="+mn-cs"/>
                        </a:rPr>
                        <a:t>Basic USL</a:t>
                      </a:r>
                      <a:endParaRPr kumimoji="0" lang="en-US" sz="1400" b="0" i="0" u="none" strike="noStrike" kern="1200" cap="none" spc="0" normalizeH="0" baseline="0" noProof="0" dirty="0">
                        <a:ln>
                          <a:noFill/>
                        </a:ln>
                        <a:solidFill>
                          <a:srgbClr val="505050"/>
                        </a:solidFill>
                        <a:effectLst/>
                        <a:uLnTx/>
                        <a:uFillTx/>
                        <a:latin typeface="Segoe UI"/>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Dynamics 365 for </a:t>
                      </a:r>
                      <a:r>
                        <a:rPr lang="en-US" sz="1400" i="0" kern="1200">
                          <a:solidFill>
                            <a:schemeClr val="dk1"/>
                          </a:solidFill>
                          <a:latin typeface="+mn-lt"/>
                          <a:ea typeface="+mn-ea"/>
                          <a:cs typeface="+mn-cs"/>
                        </a:rPr>
                        <a:t>Customer Service</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dirty="0">
                          <a:solidFill>
                            <a:schemeClr val="dk1"/>
                          </a:solidFill>
                          <a:latin typeface="+mn-lt"/>
                          <a:ea typeface="+mn-ea"/>
                          <a:cs typeface="+mn-cs"/>
                        </a:rPr>
                        <a:t>$12</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dirty="0">
                          <a:solidFill>
                            <a:schemeClr val="dk1"/>
                          </a:solidFill>
                          <a:latin typeface="+mn-lt"/>
                          <a:ea typeface="+mn-ea"/>
                          <a:cs typeface="+mn-cs"/>
                        </a:rPr>
                        <a:t>51%</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00785012"/>
                  </a:ext>
                </a:extLst>
              </a:tr>
            </a:tbl>
          </a:graphicData>
        </a:graphic>
      </p:graphicFrame>
      <p:sp>
        <p:nvSpPr>
          <p:cNvPr id="8" name="Rectangle 7"/>
          <p:cNvSpPr/>
          <p:nvPr/>
        </p:nvSpPr>
        <p:spPr bwMode="auto">
          <a:xfrm>
            <a:off x="7549115" y="825033"/>
            <a:ext cx="4369981" cy="3003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 Not for Profit Price</a:t>
            </a:r>
          </a:p>
        </p:txBody>
      </p:sp>
      <p:sp>
        <p:nvSpPr>
          <p:cNvPr id="9" name="TextBox 8"/>
          <p:cNvSpPr txBox="1"/>
          <p:nvPr/>
        </p:nvSpPr>
        <p:spPr>
          <a:xfrm>
            <a:off x="917675" y="6462354"/>
            <a:ext cx="9941305" cy="646331"/>
          </a:xfrm>
          <a:prstGeom prst="rect">
            <a:avLst/>
          </a:prstGeom>
          <a:noFill/>
        </p:spPr>
        <p:txBody>
          <a:bodyPr wrap="square" lIns="0" tIns="0" rIns="0" bIns="0" rtlCol="0">
            <a:spAutoFit/>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solidFill>
                  <a:sysClr val="windowText" lastClr="000000"/>
                </a:solidFill>
                <a:effectLst/>
                <a:uLnTx/>
                <a:uFillTx/>
                <a:latin typeface="Calibri" panose="020F0502020204030204"/>
              </a:rPr>
              <a:t>Transition Offers Available in MOSP</a:t>
            </a:r>
          </a:p>
          <a:p>
            <a:pPr marL="342900" marR="0" lvl="0" indent="-342900" algn="ctr" defTabSz="914367" eaLnBrk="1" fontAlgn="auto" latinLnBrk="0" hangingPunct="1">
              <a:lnSpc>
                <a:spcPct val="100000"/>
              </a:lnSpc>
              <a:spcBef>
                <a:spcPts val="0"/>
              </a:spcBef>
              <a:spcAft>
                <a:spcPts val="0"/>
              </a:spcAft>
              <a:buClrTx/>
              <a:buSzTx/>
              <a:buFontTx/>
              <a:buAutoNum type="arabicPeriod"/>
              <a:tabLst/>
              <a:defRPr/>
            </a:pPr>
            <a:endParaRPr kumimoji="0" lang="en-US" sz="1800" b="0" i="1" u="none" strike="noStrike" kern="0" cap="none" spc="0" normalizeH="0" baseline="0" noProof="0" dirty="0">
              <a:ln>
                <a:noFill/>
              </a:ln>
              <a:solidFill>
                <a:sysClr val="windowText" lastClr="000000"/>
              </a:solidFill>
              <a:effectLst/>
              <a:uLnTx/>
              <a:uFillTx/>
              <a:latin typeface="Calibri" panose="020F0502020204030204"/>
            </a:endParaRPr>
          </a:p>
        </p:txBody>
      </p:sp>
      <p:sp>
        <p:nvSpPr>
          <p:cNvPr id="11" name="TextBox 10"/>
          <p:cNvSpPr txBox="1"/>
          <p:nvPr/>
        </p:nvSpPr>
        <p:spPr>
          <a:xfrm>
            <a:off x="-139424" y="6502904"/>
            <a:ext cx="1872500" cy="4616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gradFill>
                  <a:gsLst>
                    <a:gs pos="2917">
                      <a:schemeClr val="tx1"/>
                    </a:gs>
                    <a:gs pos="30000">
                      <a:schemeClr val="tx1"/>
                    </a:gs>
                  </a:gsLst>
                  <a:lin ang="5400000" scaled="0"/>
                </a:gradFill>
                <a:effectLst/>
                <a:uLnTx/>
                <a:uFillTx/>
              </a:rPr>
              <a:t>Microsoft Confidential</a:t>
            </a:r>
          </a:p>
        </p:txBody>
      </p:sp>
    </p:spTree>
    <p:extLst>
      <p:ext uri="{BB962C8B-B14F-4D97-AF65-F5344CB8AC3E}">
        <p14:creationId xmlns:p14="http://schemas.microsoft.com/office/powerpoint/2010/main" val="3766760766"/>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Upsell Opportunity</a:t>
            </a:r>
          </a:p>
        </p:txBody>
      </p:sp>
      <p:sp>
        <p:nvSpPr>
          <p:cNvPr id="3" name="TextBox 2"/>
          <p:cNvSpPr txBox="1"/>
          <p:nvPr/>
        </p:nvSpPr>
        <p:spPr>
          <a:xfrm>
            <a:off x="676049" y="1572768"/>
            <a:ext cx="11068141" cy="4062651"/>
          </a:xfrm>
          <a:prstGeom prst="rect">
            <a:avLst/>
          </a:prstGeom>
          <a:noFill/>
          <a:ln>
            <a:solidFill>
              <a:schemeClr val="tx1"/>
            </a:solidFill>
          </a:ln>
        </p:spPr>
        <p:txBody>
          <a:bodyPr wrap="square" lIns="182880" tIns="146304" rIns="182880" bIns="146304"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Talk to your customer about transitioning to Dynamics 365 for Enterprise Plan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The transition price allows for favorable transition to unlock features across Sales, Customer Service, Field Service and Project Service, including </a:t>
            </a:r>
            <a:r>
              <a:rPr kumimoji="0" lang="en-US" sz="1800" b="0" i="0" u="none" strike="noStrike" kern="0" cap="none" spc="0" normalizeH="0" baseline="0" noProof="0" dirty="0" err="1">
                <a:ln>
                  <a:noFill/>
                </a:ln>
                <a:solidFill>
                  <a:sysClr val="windowText" lastClr="000000"/>
                </a:solidFill>
                <a:effectLst/>
                <a:uLnTx/>
                <a:uFillTx/>
              </a:rPr>
              <a:t>PowerApps</a:t>
            </a:r>
            <a:r>
              <a:rPr kumimoji="0" lang="en-US" sz="1800" b="0" i="0" u="none" strike="noStrike" kern="0" cap="none" spc="0" normalizeH="0" baseline="0" noProof="0" dirty="0">
                <a:ln>
                  <a:noFill/>
                </a:ln>
                <a:solidFill>
                  <a:sysClr val="windowText" lastClr="000000"/>
                </a:solidFill>
                <a:effectLst/>
                <a:uLnTx/>
                <a:uFillTx/>
              </a:rPr>
              <a:t>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Ask your customer questions to unlock the additional capabilities they can harness Dynamics 365 for:</a:t>
            </a:r>
          </a:p>
          <a:p>
            <a:pPr marL="800100" marR="0" lvl="1"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solidFill>
                  <a:sysClr val="windowText" lastClr="000000"/>
                </a:solidFill>
                <a:effectLst/>
                <a:uLnTx/>
                <a:uFillTx/>
              </a:rPr>
              <a:t>What are you using for Sales Management?</a:t>
            </a:r>
          </a:p>
          <a:p>
            <a:pPr marL="800100" marR="0" lvl="1"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solidFill>
                  <a:sysClr val="windowText" lastClr="000000"/>
                </a:solidFill>
                <a:effectLst/>
                <a:uLnTx/>
                <a:uFillTx/>
              </a:rPr>
              <a:t>What are you using for Project Service Automation</a:t>
            </a:r>
          </a:p>
          <a:p>
            <a:pPr marL="228600" marR="0" lvl="0" indent="-228600" defTabSz="914367" eaLnBrk="1" fontAlgn="auto" latinLnBrk="0" hangingPunct="1">
              <a:lnSpc>
                <a:spcPct val="90000"/>
              </a:lnSpc>
              <a:spcBef>
                <a:spcPct val="20000"/>
              </a:spcBef>
              <a:spcAft>
                <a:spcPts val="0"/>
              </a:spcAft>
              <a:buClrTx/>
              <a:buSzPct val="90000"/>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Can you upsell the plans?</a:t>
            </a:r>
          </a:p>
          <a:p>
            <a:pPr marL="685800" lvl="1" indent="-228600" defTabSz="914367">
              <a:lnSpc>
                <a:spcPct val="90000"/>
              </a:lnSpc>
              <a:spcBef>
                <a:spcPct val="20000"/>
              </a:spcBef>
              <a:buSzPct val="90000"/>
              <a:buFont typeface="Arial" panose="020B0604020202020204" pitchFamily="34" charset="0"/>
              <a:buChar char="•"/>
              <a:defRPr/>
            </a:pPr>
            <a:r>
              <a:rPr lang="en-US" kern="0" dirty="0">
                <a:solidFill>
                  <a:sysClr val="windowText" lastClr="000000"/>
                </a:solidFill>
              </a:rPr>
              <a:t>Purchasing any App + </a:t>
            </a:r>
            <a:r>
              <a:rPr lang="en-US" kern="0" dirty="0" err="1">
                <a:solidFill>
                  <a:sysClr val="windowText" lastClr="000000"/>
                </a:solidFill>
              </a:rPr>
              <a:t>PowerApps</a:t>
            </a:r>
            <a:r>
              <a:rPr lang="en-US" kern="0" dirty="0">
                <a:solidFill>
                  <a:sysClr val="windowText" lastClr="000000"/>
                </a:solidFill>
              </a:rPr>
              <a:t> </a:t>
            </a:r>
          </a:p>
          <a:p>
            <a:pPr marL="627321" marR="0" lvl="3" indent="-179388" defTabSz="914367" eaLnBrk="1" fontAlgn="auto" latinLnBrk="0" hangingPunct="1">
              <a:lnSpc>
                <a:spcPct val="90000"/>
              </a:lnSpc>
              <a:spcBef>
                <a:spcPct val="20000"/>
              </a:spcBef>
              <a:spcAft>
                <a:spcPts val="0"/>
              </a:spcAft>
              <a:buClrTx/>
              <a:buSzPct val="90000"/>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Do CRM users need AX access and can move to Plan 2? </a:t>
            </a:r>
          </a:p>
          <a:p>
            <a:pPr marL="627321" marR="0" lvl="3" indent="-179388" defTabSz="914367" eaLnBrk="1" fontAlgn="auto" latinLnBrk="0" hangingPunct="1">
              <a:lnSpc>
                <a:spcPct val="90000"/>
              </a:lnSpc>
              <a:spcBef>
                <a:spcPct val="20000"/>
              </a:spcBef>
              <a:spcAft>
                <a:spcPts val="0"/>
              </a:spcAft>
              <a:buClrTx/>
              <a:buSzPct val="90000"/>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Do any other departments need a LOB solution?</a:t>
            </a:r>
          </a:p>
          <a:p>
            <a:pPr marL="179128" marR="0" lvl="1" indent="-17938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Can you add more Team Members Users to qualify for tiered pricing?</a:t>
            </a:r>
          </a:p>
          <a:p>
            <a:pPr marL="800100" marR="0" lvl="1" indent="-342900" defTabSz="91440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0" cap="none" spc="0" normalizeH="0" baseline="0" noProof="0" dirty="0">
              <a:ln>
                <a:noFill/>
              </a:ln>
              <a:solidFill>
                <a:sysClr val="windowText" lastClr="000000"/>
              </a:solidFill>
              <a:effectLst/>
              <a:uLnTx/>
              <a:uFillTx/>
            </a:endParaRPr>
          </a:p>
          <a:p>
            <a:pPr marL="342900" marR="0" lvl="0" indent="-34290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0" cap="none" spc="0" normalizeH="0" baseline="0" noProof="0" dirty="0" err="1">
              <a:ln>
                <a:noFill/>
              </a:ln>
              <a:gradFill>
                <a:gsLst>
                  <a:gs pos="2917">
                    <a:schemeClr val="tx1"/>
                  </a:gs>
                  <a:gs pos="30000">
                    <a:schemeClr val="tx1"/>
                  </a:gs>
                </a:gsLst>
                <a:lin ang="5400000" scaled="0"/>
              </a:gradFill>
              <a:effectLst/>
              <a:uLnTx/>
              <a:uFillTx/>
            </a:endParaRPr>
          </a:p>
        </p:txBody>
      </p:sp>
    </p:spTree>
    <p:extLst>
      <p:ext uri="{BB962C8B-B14F-4D97-AF65-F5344CB8AC3E}">
        <p14:creationId xmlns:p14="http://schemas.microsoft.com/office/powerpoint/2010/main" val="4244148028"/>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Transition Pricing and Promotion Codes - Commercial</a:t>
            </a:r>
          </a:p>
        </p:txBody>
      </p:sp>
      <p:pic>
        <p:nvPicPr>
          <p:cNvPr id="9" name="Picture 8"/>
          <p:cNvPicPr>
            <a:picLocks noChangeAspect="1"/>
          </p:cNvPicPr>
          <p:nvPr/>
        </p:nvPicPr>
        <p:blipFill>
          <a:blip r:embed="rId2"/>
          <a:stretch>
            <a:fillRect/>
          </a:stretch>
        </p:blipFill>
        <p:spPr>
          <a:xfrm>
            <a:off x="1815244" y="1432560"/>
            <a:ext cx="7779569" cy="3390819"/>
          </a:xfrm>
          <a:prstGeom prst="rect">
            <a:avLst/>
          </a:prstGeom>
        </p:spPr>
      </p:pic>
      <p:sp>
        <p:nvSpPr>
          <p:cNvPr id="3" name="TextBox 2"/>
          <p:cNvSpPr txBox="1"/>
          <p:nvPr/>
        </p:nvSpPr>
        <p:spPr>
          <a:xfrm>
            <a:off x="752785" y="5158917"/>
            <a:ext cx="10283810" cy="849463"/>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rPr>
              <a:t>Communications to CRM Online customers </a:t>
            </a:r>
            <a:r>
              <a:rPr lang="en-US" sz="2000" dirty="0">
                <a:gradFill>
                  <a:gsLst>
                    <a:gs pos="2917">
                      <a:schemeClr val="tx1"/>
                    </a:gs>
                    <a:gs pos="30000">
                      <a:schemeClr val="tx1"/>
                    </a:gs>
                  </a:gsLst>
                  <a:lin ang="5400000" scaled="0"/>
                </a:gradFill>
                <a:hlinkClick r:id="rId3"/>
              </a:rPr>
              <a:t>here</a:t>
            </a:r>
            <a:r>
              <a:rPr lang="en-US" sz="2000" dirty="0">
                <a:gradFill>
                  <a:gsLst>
                    <a:gs pos="2917">
                      <a:schemeClr val="tx1"/>
                    </a:gs>
                    <a:gs pos="30000">
                      <a:schemeClr val="tx1"/>
                    </a:gs>
                  </a:gsLst>
                  <a:lin ang="5400000" scaled="0"/>
                </a:gradFill>
              </a:rPr>
              <a:t> on how to transact with promo codes. 	</a:t>
            </a:r>
          </a:p>
        </p:txBody>
      </p:sp>
    </p:spTree>
    <p:extLst>
      <p:ext uri="{BB962C8B-B14F-4D97-AF65-F5344CB8AC3E}">
        <p14:creationId xmlns:p14="http://schemas.microsoft.com/office/powerpoint/2010/main" val="1969476706"/>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Transition Pricing and Promotion Codes - Government</a:t>
            </a:r>
          </a:p>
        </p:txBody>
      </p:sp>
      <p:sp>
        <p:nvSpPr>
          <p:cNvPr id="3" name="TextBox 2"/>
          <p:cNvSpPr txBox="1"/>
          <p:nvPr/>
        </p:nvSpPr>
        <p:spPr>
          <a:xfrm>
            <a:off x="798505" y="5357037"/>
            <a:ext cx="10283810" cy="849463"/>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rPr>
              <a:t>Communications to CRM Online customers </a:t>
            </a:r>
            <a:r>
              <a:rPr lang="en-US" sz="2000" dirty="0">
                <a:gradFill>
                  <a:gsLst>
                    <a:gs pos="2917">
                      <a:schemeClr val="tx1"/>
                    </a:gs>
                    <a:gs pos="30000">
                      <a:schemeClr val="tx1"/>
                    </a:gs>
                  </a:gsLst>
                  <a:lin ang="5400000" scaled="0"/>
                </a:gradFill>
                <a:hlinkClick r:id="rId2"/>
              </a:rPr>
              <a:t>here</a:t>
            </a:r>
            <a:r>
              <a:rPr lang="en-US" sz="2000" dirty="0">
                <a:gradFill>
                  <a:gsLst>
                    <a:gs pos="2917">
                      <a:schemeClr val="tx1"/>
                    </a:gs>
                    <a:gs pos="30000">
                      <a:schemeClr val="tx1"/>
                    </a:gs>
                  </a:gsLst>
                  <a:lin ang="5400000" scaled="0"/>
                </a:gradFill>
              </a:rPr>
              <a:t> on how to transact with promo codes. 	</a:t>
            </a:r>
          </a:p>
        </p:txBody>
      </p:sp>
      <p:pic>
        <p:nvPicPr>
          <p:cNvPr id="6" name="Picture 5"/>
          <p:cNvPicPr>
            <a:picLocks noChangeAspect="1"/>
          </p:cNvPicPr>
          <p:nvPr/>
        </p:nvPicPr>
        <p:blipFill>
          <a:blip r:embed="rId3"/>
          <a:stretch>
            <a:fillRect/>
          </a:stretch>
        </p:blipFill>
        <p:spPr>
          <a:xfrm>
            <a:off x="1630680" y="1212219"/>
            <a:ext cx="7949939" cy="3946698"/>
          </a:xfrm>
          <a:prstGeom prst="rect">
            <a:avLst/>
          </a:prstGeom>
        </p:spPr>
      </p:pic>
    </p:spTree>
    <p:extLst>
      <p:ext uri="{BB962C8B-B14F-4D97-AF65-F5344CB8AC3E}">
        <p14:creationId xmlns:p14="http://schemas.microsoft.com/office/powerpoint/2010/main" val="225468944"/>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Transition Pricing and Promotion Codes - Faculty</a:t>
            </a:r>
          </a:p>
        </p:txBody>
      </p:sp>
      <p:sp>
        <p:nvSpPr>
          <p:cNvPr id="3" name="TextBox 2"/>
          <p:cNvSpPr txBox="1"/>
          <p:nvPr/>
        </p:nvSpPr>
        <p:spPr>
          <a:xfrm>
            <a:off x="785116" y="5573876"/>
            <a:ext cx="10283810" cy="849463"/>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rPr>
              <a:t>Communications to CRM Online customers </a:t>
            </a:r>
            <a:r>
              <a:rPr lang="en-US" sz="2000" dirty="0">
                <a:gradFill>
                  <a:gsLst>
                    <a:gs pos="2917">
                      <a:schemeClr val="tx1"/>
                    </a:gs>
                    <a:gs pos="30000">
                      <a:schemeClr val="tx1"/>
                    </a:gs>
                  </a:gsLst>
                  <a:lin ang="5400000" scaled="0"/>
                </a:gradFill>
                <a:hlinkClick r:id="rId2"/>
              </a:rPr>
              <a:t>here</a:t>
            </a:r>
            <a:r>
              <a:rPr lang="en-US" sz="2000" dirty="0">
                <a:gradFill>
                  <a:gsLst>
                    <a:gs pos="2917">
                      <a:schemeClr val="tx1"/>
                    </a:gs>
                    <a:gs pos="30000">
                      <a:schemeClr val="tx1"/>
                    </a:gs>
                  </a:gsLst>
                  <a:lin ang="5400000" scaled="0"/>
                </a:gradFill>
              </a:rPr>
              <a:t> on how to transact with promo codes. 	</a:t>
            </a:r>
          </a:p>
        </p:txBody>
      </p:sp>
      <p:pic>
        <p:nvPicPr>
          <p:cNvPr id="4" name="Picture 3"/>
          <p:cNvPicPr>
            <a:picLocks noChangeAspect="1"/>
          </p:cNvPicPr>
          <p:nvPr/>
        </p:nvPicPr>
        <p:blipFill>
          <a:blip r:embed="rId3"/>
          <a:stretch>
            <a:fillRect/>
          </a:stretch>
        </p:blipFill>
        <p:spPr>
          <a:xfrm>
            <a:off x="1517306" y="1189176"/>
            <a:ext cx="8393013" cy="4196506"/>
          </a:xfrm>
          <a:prstGeom prst="rect">
            <a:avLst/>
          </a:prstGeom>
        </p:spPr>
      </p:pic>
    </p:spTree>
    <p:extLst>
      <p:ext uri="{BB962C8B-B14F-4D97-AF65-F5344CB8AC3E}">
        <p14:creationId xmlns:p14="http://schemas.microsoft.com/office/powerpoint/2010/main" val="3422049873"/>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Transition Pricing and Promotion Codes - Student</a:t>
            </a:r>
          </a:p>
        </p:txBody>
      </p:sp>
      <p:sp>
        <p:nvSpPr>
          <p:cNvPr id="3" name="TextBox 2"/>
          <p:cNvSpPr txBox="1"/>
          <p:nvPr/>
        </p:nvSpPr>
        <p:spPr>
          <a:xfrm>
            <a:off x="752785" y="5463717"/>
            <a:ext cx="10283810" cy="849463"/>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rPr>
              <a:t>Communications to CRM Online customers </a:t>
            </a:r>
            <a:r>
              <a:rPr lang="en-US" sz="2000" dirty="0">
                <a:gradFill>
                  <a:gsLst>
                    <a:gs pos="2917">
                      <a:schemeClr val="tx1"/>
                    </a:gs>
                    <a:gs pos="30000">
                      <a:schemeClr val="tx1"/>
                    </a:gs>
                  </a:gsLst>
                  <a:lin ang="5400000" scaled="0"/>
                </a:gradFill>
                <a:hlinkClick r:id="rId2"/>
              </a:rPr>
              <a:t>here</a:t>
            </a:r>
            <a:r>
              <a:rPr lang="en-US" sz="2000" dirty="0">
                <a:gradFill>
                  <a:gsLst>
                    <a:gs pos="2917">
                      <a:schemeClr val="tx1"/>
                    </a:gs>
                    <a:gs pos="30000">
                      <a:schemeClr val="tx1"/>
                    </a:gs>
                  </a:gsLst>
                  <a:lin ang="5400000" scaled="0"/>
                </a:gradFill>
              </a:rPr>
              <a:t> on how to transact with promo codes. 	</a:t>
            </a:r>
          </a:p>
        </p:txBody>
      </p:sp>
      <p:pic>
        <p:nvPicPr>
          <p:cNvPr id="4" name="Picture 3"/>
          <p:cNvPicPr>
            <a:picLocks noChangeAspect="1"/>
          </p:cNvPicPr>
          <p:nvPr/>
        </p:nvPicPr>
        <p:blipFill>
          <a:blip r:embed="rId3"/>
          <a:stretch>
            <a:fillRect/>
          </a:stretch>
        </p:blipFill>
        <p:spPr>
          <a:xfrm>
            <a:off x="1726550" y="1095965"/>
            <a:ext cx="8336280" cy="4156163"/>
          </a:xfrm>
          <a:prstGeom prst="rect">
            <a:avLst/>
          </a:prstGeom>
        </p:spPr>
      </p:pic>
    </p:spTree>
    <p:extLst>
      <p:ext uri="{BB962C8B-B14F-4D97-AF65-F5344CB8AC3E}">
        <p14:creationId xmlns:p14="http://schemas.microsoft.com/office/powerpoint/2010/main" val="2421360769"/>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Transition Pricing and Promotion Codes – Not for Profit</a:t>
            </a:r>
          </a:p>
        </p:txBody>
      </p:sp>
      <p:sp>
        <p:nvSpPr>
          <p:cNvPr id="3" name="TextBox 2"/>
          <p:cNvSpPr txBox="1"/>
          <p:nvPr/>
        </p:nvSpPr>
        <p:spPr>
          <a:xfrm>
            <a:off x="752783" y="5612699"/>
            <a:ext cx="10283810" cy="849463"/>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rPr>
              <a:t>Communications to CRM Online customers </a:t>
            </a:r>
            <a:r>
              <a:rPr lang="en-US" sz="2000" dirty="0">
                <a:gradFill>
                  <a:gsLst>
                    <a:gs pos="2917">
                      <a:schemeClr val="tx1"/>
                    </a:gs>
                    <a:gs pos="30000">
                      <a:schemeClr val="tx1"/>
                    </a:gs>
                  </a:gsLst>
                  <a:lin ang="5400000" scaled="0"/>
                </a:gradFill>
                <a:hlinkClick r:id="rId2"/>
              </a:rPr>
              <a:t>here</a:t>
            </a:r>
            <a:r>
              <a:rPr lang="en-US" sz="2000" dirty="0">
                <a:gradFill>
                  <a:gsLst>
                    <a:gs pos="2917">
                      <a:schemeClr val="tx1"/>
                    </a:gs>
                    <a:gs pos="30000">
                      <a:schemeClr val="tx1"/>
                    </a:gs>
                  </a:gsLst>
                  <a:lin ang="5400000" scaled="0"/>
                </a:gradFill>
              </a:rPr>
              <a:t> on how to transact with promo codes. 	</a:t>
            </a:r>
          </a:p>
        </p:txBody>
      </p:sp>
      <p:pic>
        <p:nvPicPr>
          <p:cNvPr id="4" name="Picture 3"/>
          <p:cNvPicPr>
            <a:picLocks noChangeAspect="1"/>
          </p:cNvPicPr>
          <p:nvPr/>
        </p:nvPicPr>
        <p:blipFill>
          <a:blip r:embed="rId3"/>
          <a:stretch>
            <a:fillRect/>
          </a:stretch>
        </p:blipFill>
        <p:spPr>
          <a:xfrm>
            <a:off x="1647223" y="1204001"/>
            <a:ext cx="8494931" cy="4229236"/>
          </a:xfrm>
          <a:prstGeom prst="rect">
            <a:avLst/>
          </a:prstGeom>
        </p:spPr>
      </p:pic>
    </p:spTree>
    <p:extLst>
      <p:ext uri="{BB962C8B-B14F-4D97-AF65-F5344CB8AC3E}">
        <p14:creationId xmlns:p14="http://schemas.microsoft.com/office/powerpoint/2010/main" val="3358508217"/>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687" y="2532526"/>
            <a:ext cx="11655840" cy="899665"/>
          </a:xfrm>
        </p:spPr>
        <p:txBody>
          <a:bodyPr/>
          <a:lstStyle/>
          <a:p>
            <a:r>
              <a:rPr lang="en-US" sz="3200" dirty="0">
                <a:solidFill>
                  <a:schemeClr val="tx2"/>
                </a:solidFill>
              </a:rPr>
              <a:t>CRM Online Customer - CSP</a:t>
            </a:r>
            <a:br>
              <a:rPr lang="en-US" dirty="0">
                <a:solidFill>
                  <a:schemeClr val="tx2"/>
                </a:solidFill>
              </a:rPr>
            </a:br>
            <a:r>
              <a:rPr lang="en-US" sz="2000" dirty="0">
                <a:solidFill>
                  <a:schemeClr val="tx2"/>
                </a:solidFill>
              </a:rPr>
              <a:t>This section describes the path for existing CRM Online transitioning to Dynamics 365</a:t>
            </a:r>
          </a:p>
        </p:txBody>
      </p:sp>
    </p:spTree>
    <p:extLst>
      <p:ext uri="{BB962C8B-B14F-4D97-AF65-F5344CB8AC3E}">
        <p14:creationId xmlns:p14="http://schemas.microsoft.com/office/powerpoint/2010/main" val="164830456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0002" y="233872"/>
            <a:ext cx="11979078" cy="593026"/>
          </a:xfrm>
        </p:spPr>
        <p:txBody>
          <a:bodyPr>
            <a:noAutofit/>
          </a:bodyPr>
          <a:lstStyle/>
          <a:p>
            <a:r>
              <a:rPr lang="en-US" sz="3600" dirty="0">
                <a:latin typeface="Segoe UI Light" panose="020B0502040204020203" pitchFamily="34" charset="0"/>
                <a:cs typeface="Segoe UI Light" panose="020B0502040204020203" pitchFamily="34" charset="0"/>
              </a:rPr>
              <a:t>Customer Renewals - Existing Customers (EA/MPSA)</a:t>
            </a:r>
          </a:p>
        </p:txBody>
      </p:sp>
      <p:graphicFrame>
        <p:nvGraphicFramePr>
          <p:cNvPr id="4" name="Table 3"/>
          <p:cNvGraphicFramePr>
            <a:graphicFrameLocks noGrp="1"/>
          </p:cNvGraphicFramePr>
          <p:nvPr>
            <p:extLst/>
          </p:nvPr>
        </p:nvGraphicFramePr>
        <p:xfrm>
          <a:off x="336069" y="2031263"/>
          <a:ext cx="11446944" cy="4571585"/>
        </p:xfrm>
        <a:graphic>
          <a:graphicData uri="http://schemas.openxmlformats.org/drawingml/2006/table">
            <a:tbl>
              <a:tblPr/>
              <a:tblGrid>
                <a:gridCol w="974257">
                  <a:extLst>
                    <a:ext uri="{9D8B030D-6E8A-4147-A177-3AD203B41FA5}">
                      <a16:colId xmlns:a16="http://schemas.microsoft.com/office/drawing/2014/main" val="210426505"/>
                    </a:ext>
                  </a:extLst>
                </a:gridCol>
                <a:gridCol w="2743200">
                  <a:extLst>
                    <a:ext uri="{9D8B030D-6E8A-4147-A177-3AD203B41FA5}">
                      <a16:colId xmlns:a16="http://schemas.microsoft.com/office/drawing/2014/main" val="8357953"/>
                    </a:ext>
                  </a:extLst>
                </a:gridCol>
                <a:gridCol w="2281286">
                  <a:extLst>
                    <a:ext uri="{9D8B030D-6E8A-4147-A177-3AD203B41FA5}">
                      <a16:colId xmlns:a16="http://schemas.microsoft.com/office/drawing/2014/main" val="1361028541"/>
                    </a:ext>
                  </a:extLst>
                </a:gridCol>
                <a:gridCol w="1469486">
                  <a:extLst>
                    <a:ext uri="{9D8B030D-6E8A-4147-A177-3AD203B41FA5}">
                      <a16:colId xmlns:a16="http://schemas.microsoft.com/office/drawing/2014/main" val="841240457"/>
                    </a:ext>
                  </a:extLst>
                </a:gridCol>
                <a:gridCol w="1275907">
                  <a:extLst>
                    <a:ext uri="{9D8B030D-6E8A-4147-A177-3AD203B41FA5}">
                      <a16:colId xmlns:a16="http://schemas.microsoft.com/office/drawing/2014/main" val="1153356260"/>
                    </a:ext>
                  </a:extLst>
                </a:gridCol>
                <a:gridCol w="1467030">
                  <a:extLst>
                    <a:ext uri="{9D8B030D-6E8A-4147-A177-3AD203B41FA5}">
                      <a16:colId xmlns:a16="http://schemas.microsoft.com/office/drawing/2014/main" val="312546606"/>
                    </a:ext>
                  </a:extLst>
                </a:gridCol>
                <a:gridCol w="1235778">
                  <a:extLst>
                    <a:ext uri="{9D8B030D-6E8A-4147-A177-3AD203B41FA5}">
                      <a16:colId xmlns:a16="http://schemas.microsoft.com/office/drawing/2014/main" val="353560041"/>
                    </a:ext>
                  </a:extLst>
                </a:gridCol>
              </a:tblGrid>
              <a:tr h="334865">
                <a:tc>
                  <a:txBody>
                    <a:bodyPr/>
                    <a:lstStyle/>
                    <a:p>
                      <a:pPr marL="0" marR="0" algn="l" fontAlgn="t">
                        <a:spcBef>
                          <a:spcPts val="0"/>
                        </a:spcBef>
                        <a:spcAft>
                          <a:spcPts val="0"/>
                        </a:spcAft>
                      </a:pPr>
                      <a:r>
                        <a:rPr lang="en-US" sz="1100" dirty="0">
                          <a:solidFill>
                            <a:srgbClr val="072B60"/>
                          </a:solidFill>
                          <a:effectLst/>
                          <a:latin typeface="+mn-lt"/>
                        </a:rPr>
                        <a:t>T+12 Step</a:t>
                      </a:r>
                    </a:p>
                  </a:txBody>
                  <a:tcPr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rtl="0" fontAlgn="t">
                        <a:spcBef>
                          <a:spcPts val="0"/>
                        </a:spcBef>
                        <a:spcAft>
                          <a:spcPts val="0"/>
                        </a:spcAft>
                      </a:pPr>
                      <a:r>
                        <a:rPr lang="en-US" sz="1100" b="1" dirty="0">
                          <a:solidFill>
                            <a:srgbClr val="072B60"/>
                          </a:solidFill>
                          <a:effectLst/>
                          <a:latin typeface="+mn-lt"/>
                        </a:rPr>
                        <a:t>1. Assess Value</a:t>
                      </a:r>
                    </a:p>
                  </a:txBody>
                  <a:tcPr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algn="ctr" rtl="0" fontAlgn="t">
                        <a:spcBef>
                          <a:spcPts val="0"/>
                        </a:spcBef>
                        <a:spcAft>
                          <a:spcPts val="0"/>
                        </a:spcAft>
                      </a:pPr>
                      <a:r>
                        <a:rPr lang="en-US" sz="1100" b="1" dirty="0">
                          <a:solidFill>
                            <a:srgbClr val="072B60"/>
                          </a:solidFill>
                          <a:effectLst/>
                          <a:latin typeface="+mn-lt"/>
                        </a:rPr>
                        <a:t>2. Sell Solution</a:t>
                      </a:r>
                    </a:p>
                  </a:txBody>
                  <a:tcPr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gridSpan="4">
                  <a:txBody>
                    <a:bodyPr/>
                    <a:lstStyle/>
                    <a:p>
                      <a:pPr marL="0" marR="0" lvl="0" indent="0" algn="ctr" defTabSz="914367" rtl="0" eaLnBrk="1" fontAlgn="ctr" latinLnBrk="0" hangingPunct="1">
                        <a:lnSpc>
                          <a:spcPct val="100000"/>
                        </a:lnSpc>
                        <a:spcBef>
                          <a:spcPts val="0"/>
                        </a:spcBef>
                        <a:spcAft>
                          <a:spcPts val="0"/>
                        </a:spcAft>
                        <a:buClrTx/>
                        <a:buSzTx/>
                        <a:buFont typeface="Arial" panose="020B0604020202020204" pitchFamily="34" charset="0"/>
                        <a:buNone/>
                        <a:tabLst/>
                        <a:defRPr/>
                      </a:pPr>
                      <a:r>
                        <a:rPr lang="en-US" sz="1100" b="1" kern="1200" dirty="0">
                          <a:solidFill>
                            <a:schemeClr val="tx1"/>
                          </a:solidFill>
                          <a:latin typeface="+mn-lt"/>
                          <a:ea typeface="+mn-ea"/>
                          <a:cs typeface="+mn-cs"/>
                        </a:rPr>
                        <a:t>3. Close Deal</a:t>
                      </a:r>
                    </a:p>
                  </a:txBody>
                  <a:tcPr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hMerge="1">
                  <a:txBody>
                    <a:bodyPr/>
                    <a:lstStyle/>
                    <a:p>
                      <a:pPr marL="0" lvl="0" indent="0" algn="ctr" defTabSz="914400" rtl="0" eaLnBrk="1" fontAlgn="ctr" latinLnBrk="0" hangingPunct="1">
                        <a:spcBef>
                          <a:spcPts val="0"/>
                        </a:spcBef>
                        <a:spcAft>
                          <a:spcPts val="0"/>
                        </a:spcAft>
                        <a:buFont typeface="Arial" panose="020B0604020202020204" pitchFamily="34" charset="0"/>
                        <a:buNone/>
                      </a:pPr>
                      <a:endParaRPr lang="en-US" sz="1000" kern="1200" dirty="0">
                        <a:solidFill>
                          <a:schemeClr val="tx1"/>
                        </a:solidFill>
                        <a:latin typeface="+mn-lt"/>
                        <a:ea typeface="+mn-ea"/>
                        <a:cs typeface="+mn-cs"/>
                      </a:endParaRPr>
                    </a:p>
                  </a:txBody>
                  <a:tcPr marL="33128" marR="33128" marT="33128" marB="33128"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hMerge="1">
                  <a:txBody>
                    <a:bodyPr/>
                    <a:lstStyle/>
                    <a:p>
                      <a:pPr marL="0" lvl="0" indent="0" algn="ctr" defTabSz="914400" rtl="0" eaLnBrk="1" fontAlgn="ctr" latinLnBrk="0" hangingPunct="1">
                        <a:spcBef>
                          <a:spcPts val="0"/>
                        </a:spcBef>
                        <a:spcAft>
                          <a:spcPts val="0"/>
                        </a:spcAft>
                        <a:buFont typeface="Arial" panose="020B0604020202020204" pitchFamily="34" charset="0"/>
                        <a:buNone/>
                      </a:pPr>
                      <a:endParaRPr lang="en-US" sz="1000" kern="1200" dirty="0">
                        <a:solidFill>
                          <a:schemeClr val="tx1"/>
                        </a:solidFill>
                        <a:latin typeface="+mn-lt"/>
                        <a:ea typeface="+mn-ea"/>
                        <a:cs typeface="+mn-cs"/>
                      </a:endParaRPr>
                    </a:p>
                  </a:txBody>
                  <a:tcPr marL="33128" marR="33128" marT="33128" marB="33128"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hMerge="1">
                  <a:txBody>
                    <a:bodyPr/>
                    <a:lstStyle/>
                    <a:p>
                      <a:pPr marL="0" lvl="0" indent="0" algn="ctr" defTabSz="914400" rtl="0" eaLnBrk="1" fontAlgn="ctr" latinLnBrk="0" hangingPunct="1">
                        <a:spcBef>
                          <a:spcPts val="0"/>
                        </a:spcBef>
                        <a:spcAft>
                          <a:spcPts val="0"/>
                        </a:spcAft>
                        <a:buFont typeface="Arial" panose="020B0604020202020204" pitchFamily="34" charset="0"/>
                        <a:buNone/>
                      </a:pPr>
                      <a:endParaRPr lang="en-US" sz="1000" kern="1200" dirty="0">
                        <a:solidFill>
                          <a:schemeClr val="tx1"/>
                        </a:solidFill>
                        <a:latin typeface="+mn-lt"/>
                        <a:ea typeface="+mn-ea"/>
                        <a:cs typeface="+mn-cs"/>
                      </a:endParaRPr>
                    </a:p>
                  </a:txBody>
                  <a:tcPr marL="33128" marR="33128" marT="33128" marB="33128"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859373252"/>
                  </a:ext>
                </a:extLst>
              </a:tr>
              <a:tr h="548640">
                <a:tc>
                  <a:txBody>
                    <a:bodyPr/>
                    <a:lstStyle/>
                    <a:p>
                      <a:pPr marL="0" marR="0" fontAlgn="t">
                        <a:spcBef>
                          <a:spcPts val="0"/>
                        </a:spcBef>
                        <a:spcAft>
                          <a:spcPts val="0"/>
                        </a:spcAft>
                      </a:pPr>
                      <a:r>
                        <a:rPr lang="en-US" sz="1000" dirty="0">
                          <a:solidFill>
                            <a:schemeClr val="tx1"/>
                          </a:solidFill>
                          <a:effectLst/>
                          <a:latin typeface="+mn-lt"/>
                        </a:rPr>
                        <a:t>T-36 Renewal Timeline</a:t>
                      </a:r>
                    </a:p>
                  </a:txBody>
                  <a:tcPr marL="45720" marR="4572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algn="l"/>
                      <a:r>
                        <a:rPr lang="en-US" sz="1000" dirty="0">
                          <a:solidFill>
                            <a:schemeClr val="tx1"/>
                          </a:solidFill>
                          <a:latin typeface="+mn-lt"/>
                        </a:rPr>
                        <a:t>Plan and create annual upsell as part of Renewal</a:t>
                      </a:r>
                    </a:p>
                    <a:p>
                      <a:pPr algn="l"/>
                      <a:r>
                        <a:rPr lang="en-US" sz="1000" dirty="0">
                          <a:solidFill>
                            <a:schemeClr val="tx1"/>
                          </a:solidFill>
                          <a:latin typeface="+mn-lt"/>
                        </a:rPr>
                        <a:t>Now /  T-52</a:t>
                      </a:r>
                    </a:p>
                  </a:txBody>
                  <a:tcPr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lvl="0" indent="0" algn="l" rtl="0" fontAlgn="ctr">
                        <a:spcBef>
                          <a:spcPts val="0"/>
                        </a:spcBef>
                        <a:spcAft>
                          <a:spcPts val="0"/>
                        </a:spcAft>
                        <a:buFont typeface="Arial" panose="020B0604020202020204" pitchFamily="34" charset="0"/>
                        <a:buNone/>
                      </a:pPr>
                      <a:r>
                        <a:rPr lang="en-US" sz="1000" kern="1200" dirty="0">
                          <a:solidFill>
                            <a:schemeClr val="tx1"/>
                          </a:solidFill>
                          <a:latin typeface="+mn-lt"/>
                          <a:ea typeface="+mn-ea"/>
                          <a:cs typeface="+mn-cs"/>
                        </a:rPr>
                        <a:t>Agree on a Renewal/ Upsell Plan with Customer</a:t>
                      </a:r>
                    </a:p>
                    <a:p>
                      <a:pPr marL="0" lvl="0" indent="0" algn="l" rtl="0" fontAlgn="ctr">
                        <a:spcBef>
                          <a:spcPts val="0"/>
                        </a:spcBef>
                        <a:spcAft>
                          <a:spcPts val="0"/>
                        </a:spcAft>
                        <a:buFont typeface="Arial" panose="020B0604020202020204" pitchFamily="34" charset="0"/>
                        <a:buNone/>
                      </a:pPr>
                      <a:r>
                        <a:rPr lang="en-US" sz="1000" kern="1200" dirty="0">
                          <a:solidFill>
                            <a:schemeClr val="tx1"/>
                          </a:solidFill>
                          <a:latin typeface="+mn-lt"/>
                          <a:ea typeface="+mn-ea"/>
                          <a:cs typeface="+mn-cs"/>
                        </a:rPr>
                        <a:t>Now </a:t>
                      </a:r>
                      <a:r>
                        <a:rPr lang="en-US" sz="1000" kern="1200" dirty="0">
                          <a:solidFill>
                            <a:schemeClr val="tx1"/>
                          </a:solidFill>
                          <a:latin typeface="+mn-lt"/>
                          <a:ea typeface="+mn-ea"/>
                          <a:cs typeface="+mn-cs"/>
                          <a:sym typeface="Wingdings" panose="05000000000000000000" pitchFamily="2" charset="2"/>
                        </a:rPr>
                        <a:t> </a:t>
                      </a:r>
                      <a:r>
                        <a:rPr lang="en-US" sz="1000" kern="1200" dirty="0">
                          <a:solidFill>
                            <a:schemeClr val="tx1"/>
                          </a:solidFill>
                          <a:latin typeface="+mn-lt"/>
                          <a:ea typeface="+mn-ea"/>
                          <a:cs typeface="+mn-cs"/>
                        </a:rPr>
                        <a:t>T-6</a:t>
                      </a:r>
                    </a:p>
                  </a:txBody>
                  <a:tcPr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lvl="0" indent="0" algn="l" rtl="0" fontAlgn="ctr">
                        <a:spcBef>
                          <a:spcPts val="0"/>
                        </a:spcBef>
                        <a:spcAft>
                          <a:spcPts val="0"/>
                        </a:spcAft>
                        <a:buFont typeface="Arial" panose="020B0604020202020204" pitchFamily="34" charset="0"/>
                        <a:buNone/>
                      </a:pPr>
                      <a:r>
                        <a:rPr lang="en-US" sz="1000" kern="1200" dirty="0">
                          <a:solidFill>
                            <a:schemeClr val="tx1"/>
                          </a:solidFill>
                          <a:latin typeface="+mn-lt"/>
                          <a:ea typeface="+mn-ea"/>
                          <a:cs typeface="+mn-cs"/>
                        </a:rPr>
                        <a:t>Present Renewal/ Upsell Proposal</a:t>
                      </a:r>
                    </a:p>
                    <a:p>
                      <a:pPr marL="0" lvl="0" indent="0" algn="l" rtl="0" fontAlgn="ctr">
                        <a:spcBef>
                          <a:spcPts val="0"/>
                        </a:spcBef>
                        <a:spcAft>
                          <a:spcPts val="0"/>
                        </a:spcAft>
                        <a:buFont typeface="Arial" panose="020B0604020202020204" pitchFamily="34" charset="0"/>
                        <a:buNone/>
                      </a:pPr>
                      <a:r>
                        <a:rPr lang="en-US" sz="1000" kern="1200" dirty="0">
                          <a:solidFill>
                            <a:schemeClr val="tx1"/>
                          </a:solidFill>
                          <a:latin typeface="+mn-lt"/>
                          <a:ea typeface="+mn-ea"/>
                          <a:cs typeface="+mn-cs"/>
                        </a:rPr>
                        <a:t>T-6</a:t>
                      </a:r>
                    </a:p>
                  </a:txBody>
                  <a:tcPr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lvl="0" indent="0" algn="l" defTabSz="914400" rtl="0" eaLnBrk="1" fontAlgn="ctr" latinLnBrk="0" hangingPunct="1">
                        <a:spcBef>
                          <a:spcPts val="0"/>
                        </a:spcBef>
                        <a:spcAft>
                          <a:spcPts val="0"/>
                        </a:spcAft>
                        <a:buFont typeface="Arial" panose="020B0604020202020204" pitchFamily="34" charset="0"/>
                        <a:buNone/>
                      </a:pPr>
                      <a:r>
                        <a:rPr lang="en-US" sz="1000" kern="1200" dirty="0">
                          <a:solidFill>
                            <a:schemeClr val="tx1"/>
                          </a:solidFill>
                          <a:latin typeface="+mn-lt"/>
                          <a:ea typeface="+mn-ea"/>
                          <a:cs typeface="+mn-cs"/>
                        </a:rPr>
                        <a:t>Execute Close and Checklist</a:t>
                      </a:r>
                    </a:p>
                    <a:p>
                      <a:pPr marL="0" lvl="0" indent="0" algn="l" defTabSz="914400" rtl="0" eaLnBrk="1" fontAlgn="ctr" latinLnBrk="0" hangingPunct="1">
                        <a:spcBef>
                          <a:spcPts val="0"/>
                        </a:spcBef>
                        <a:spcAft>
                          <a:spcPts val="0"/>
                        </a:spcAft>
                        <a:buFont typeface="Arial" panose="020B0604020202020204" pitchFamily="34" charset="0"/>
                        <a:buNone/>
                      </a:pPr>
                      <a:r>
                        <a:rPr lang="en-US" sz="1000" kern="1200" dirty="0">
                          <a:solidFill>
                            <a:schemeClr val="tx1"/>
                          </a:solidFill>
                          <a:latin typeface="+mn-lt"/>
                          <a:ea typeface="+mn-ea"/>
                          <a:cs typeface="+mn-cs"/>
                        </a:rPr>
                        <a:t>T-4</a:t>
                      </a:r>
                    </a:p>
                  </a:txBody>
                  <a:tcPr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lvl="0" indent="0" algn="l" defTabSz="914400" rtl="0" eaLnBrk="1" fontAlgn="ctr" latinLnBrk="0" hangingPunct="1">
                        <a:spcBef>
                          <a:spcPts val="0"/>
                        </a:spcBef>
                        <a:spcAft>
                          <a:spcPts val="0"/>
                        </a:spcAft>
                        <a:buFont typeface="Arial" panose="020B0604020202020204" pitchFamily="34" charset="0"/>
                        <a:buNone/>
                      </a:pPr>
                      <a:r>
                        <a:rPr lang="en-US" sz="1000" kern="1200" dirty="0">
                          <a:solidFill>
                            <a:schemeClr val="tx1"/>
                          </a:solidFill>
                          <a:latin typeface="+mn-lt"/>
                          <a:ea typeface="+mn-ea"/>
                          <a:cs typeface="+mn-cs"/>
                        </a:rPr>
                        <a:t>EA Submission and Invoice</a:t>
                      </a:r>
                    </a:p>
                    <a:p>
                      <a:pPr marL="0" lvl="0" indent="0" algn="l" defTabSz="914400" rtl="0" eaLnBrk="1" fontAlgn="ctr" latinLnBrk="0" hangingPunct="1">
                        <a:spcBef>
                          <a:spcPts val="0"/>
                        </a:spcBef>
                        <a:spcAft>
                          <a:spcPts val="0"/>
                        </a:spcAft>
                        <a:buFont typeface="Arial" panose="020B0604020202020204" pitchFamily="34" charset="0"/>
                        <a:buNone/>
                      </a:pPr>
                      <a:r>
                        <a:rPr lang="en-US" sz="1000" kern="1200" dirty="0">
                          <a:solidFill>
                            <a:schemeClr val="tx1"/>
                          </a:solidFill>
                          <a:latin typeface="+mn-lt"/>
                          <a:ea typeface="+mn-ea"/>
                          <a:cs typeface="+mn-cs"/>
                        </a:rPr>
                        <a:t>T-1</a:t>
                      </a:r>
                    </a:p>
                  </a:txBody>
                  <a:tcPr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lvl="0" indent="0" algn="l" defTabSz="914400" rtl="0" eaLnBrk="1" fontAlgn="ctr" latinLnBrk="0" hangingPunct="1">
                        <a:spcBef>
                          <a:spcPts val="0"/>
                        </a:spcBef>
                        <a:spcAft>
                          <a:spcPts val="0"/>
                        </a:spcAft>
                        <a:buFont typeface="Arial" panose="020B0604020202020204" pitchFamily="34" charset="0"/>
                        <a:buNone/>
                      </a:pPr>
                      <a:r>
                        <a:rPr lang="en-US" sz="1000" kern="1200" dirty="0">
                          <a:solidFill>
                            <a:schemeClr val="tx1"/>
                          </a:solidFill>
                          <a:latin typeface="+mn-lt"/>
                          <a:ea typeface="+mn-ea"/>
                          <a:cs typeface="+mn-cs"/>
                        </a:rPr>
                        <a:t>Process Renewal Order</a:t>
                      </a:r>
                    </a:p>
                    <a:p>
                      <a:pPr marL="0" lvl="0" indent="0" algn="l" defTabSz="914400" rtl="0" eaLnBrk="1" fontAlgn="ctr" latinLnBrk="0" hangingPunct="1">
                        <a:spcBef>
                          <a:spcPts val="0"/>
                        </a:spcBef>
                        <a:spcAft>
                          <a:spcPts val="0"/>
                        </a:spcAft>
                        <a:buFont typeface="Arial" panose="020B0604020202020204" pitchFamily="34" charset="0"/>
                        <a:buNone/>
                      </a:pPr>
                      <a:r>
                        <a:rPr lang="en-US" sz="1000" kern="1200" dirty="0">
                          <a:solidFill>
                            <a:schemeClr val="tx1"/>
                          </a:solidFill>
                          <a:latin typeface="+mn-lt"/>
                          <a:ea typeface="+mn-ea"/>
                          <a:cs typeface="+mn-cs"/>
                        </a:rPr>
                        <a:t>T-0</a:t>
                      </a:r>
                    </a:p>
                  </a:txBody>
                  <a:tcPr anchor="ctr">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538852028"/>
                  </a:ext>
                </a:extLst>
              </a:tr>
              <a:tr h="2225040">
                <a:tc>
                  <a:txBody>
                    <a:bodyPr/>
                    <a:lstStyle/>
                    <a:p>
                      <a:pPr marL="0" marR="0" fontAlgn="t">
                        <a:spcBef>
                          <a:spcPts val="0"/>
                        </a:spcBef>
                        <a:spcAft>
                          <a:spcPts val="0"/>
                        </a:spcAft>
                      </a:pPr>
                      <a:r>
                        <a:rPr lang="en-US" sz="1000" dirty="0">
                          <a:solidFill>
                            <a:srgbClr val="072B60"/>
                          </a:solidFill>
                          <a:effectLst/>
                          <a:latin typeface="+mn-lt"/>
                        </a:rPr>
                        <a:t>Key Actions </a:t>
                      </a:r>
                    </a:p>
                  </a:txBody>
                  <a:tcPr marL="45720" marR="4572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lvl="0" indent="0" algn="l" defTabSz="914367" rtl="0" eaLnBrk="1" fontAlgn="t" latinLnBrk="0" hangingPunct="1">
                        <a:lnSpc>
                          <a:spcPct val="100000"/>
                        </a:lnSpc>
                        <a:spcBef>
                          <a:spcPts val="0"/>
                        </a:spcBef>
                        <a:spcAft>
                          <a:spcPts val="0"/>
                        </a:spcAft>
                        <a:buClrTx/>
                        <a:buSzTx/>
                        <a:buFont typeface="Arial" panose="020B0604020202020204" pitchFamily="34" charset="0"/>
                        <a:buNone/>
                        <a:tabLst/>
                        <a:defRPr/>
                      </a:pPr>
                      <a:r>
                        <a:rPr lang="en-US" sz="1000" dirty="0">
                          <a:solidFill>
                            <a:srgbClr val="072B60"/>
                          </a:solidFill>
                          <a:effectLst/>
                          <a:latin typeface="+mn-lt"/>
                        </a:rPr>
                        <a:t>Create upsell plan for Dynamics 365 </a:t>
                      </a:r>
                    </a:p>
                    <a:p>
                      <a:pPr marL="182880" marR="0" lvl="0" indent="-182880" algn="l" defTabSz="914367"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rgbClr val="FF0000"/>
                          </a:solidFill>
                          <a:effectLst/>
                          <a:latin typeface="+mn-lt"/>
                        </a:rPr>
                        <a:t>use Upsell questions</a:t>
                      </a:r>
                      <a:endParaRPr lang="en-US" sz="1000" dirty="0">
                        <a:solidFill>
                          <a:srgbClr val="072B60"/>
                        </a:solidFill>
                        <a:effectLst/>
                        <a:latin typeface="+mn-lt"/>
                      </a:endParaRPr>
                    </a:p>
                    <a:p>
                      <a:pPr marL="182880" marR="0" indent="-182880" rtl="0" fontAlgn="t">
                        <a:spcBef>
                          <a:spcPts val="0"/>
                        </a:spcBef>
                        <a:spcAft>
                          <a:spcPts val="0"/>
                        </a:spcAft>
                        <a:buFont typeface="Arial" panose="020B0604020202020204" pitchFamily="34" charset="0"/>
                        <a:buChar char="•"/>
                      </a:pPr>
                      <a:r>
                        <a:rPr lang="en-US" sz="1000" dirty="0">
                          <a:solidFill>
                            <a:srgbClr val="072B60"/>
                          </a:solidFill>
                          <a:effectLst/>
                          <a:latin typeface="+mn-lt"/>
                        </a:rPr>
                        <a:t>Engage BDMs</a:t>
                      </a:r>
                    </a:p>
                    <a:p>
                      <a:pPr marL="182880" marR="0" indent="-182880" rtl="0" fontAlgn="t">
                        <a:spcBef>
                          <a:spcPts val="0"/>
                        </a:spcBef>
                        <a:spcAft>
                          <a:spcPts val="0"/>
                        </a:spcAft>
                        <a:buFont typeface="Arial" panose="020B0604020202020204" pitchFamily="34" charset="0"/>
                        <a:buChar char="•"/>
                      </a:pPr>
                      <a:r>
                        <a:rPr lang="en-US" sz="1000" dirty="0">
                          <a:solidFill>
                            <a:srgbClr val="072B60"/>
                          </a:solidFill>
                          <a:effectLst/>
                          <a:latin typeface="+mn-lt"/>
                        </a:rPr>
                        <a:t>Customer planning</a:t>
                      </a:r>
                    </a:p>
                    <a:p>
                      <a:pPr marL="182880" marR="0" lvl="0" indent="-182880" algn="l" defTabSz="914367"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rgbClr val="072B60"/>
                          </a:solidFill>
                          <a:effectLst/>
                          <a:latin typeface="+mn-lt"/>
                        </a:rPr>
                        <a:t>Assess realized value</a:t>
                      </a:r>
                    </a:p>
                    <a:p>
                      <a:pPr marL="182880" marR="0" indent="-182880" rtl="0" fontAlgn="t">
                        <a:spcBef>
                          <a:spcPts val="0"/>
                        </a:spcBef>
                        <a:spcAft>
                          <a:spcPts val="0"/>
                        </a:spcAft>
                        <a:buFont typeface="Arial" panose="020B0604020202020204" pitchFamily="34" charset="0"/>
                        <a:buChar char="•"/>
                      </a:pPr>
                      <a:r>
                        <a:rPr lang="en-US" sz="1000" dirty="0">
                          <a:solidFill>
                            <a:srgbClr val="072B60"/>
                          </a:solidFill>
                          <a:effectLst/>
                          <a:latin typeface="+mn-lt"/>
                        </a:rPr>
                        <a:t>Promote potential leads</a:t>
                      </a:r>
                    </a:p>
                    <a:p>
                      <a:pPr marL="182880" marR="0" lvl="0" indent="-182880" algn="l" defTabSz="914367"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rgbClr val="072B60"/>
                          </a:solidFill>
                          <a:effectLst/>
                          <a:latin typeface="+mn-lt"/>
                        </a:rPr>
                        <a:t>Identify impediments or blockers</a:t>
                      </a:r>
                    </a:p>
                    <a:p>
                      <a:pPr marL="182880" marR="0" indent="-182880" rtl="0" fontAlgn="t">
                        <a:spcBef>
                          <a:spcPts val="0"/>
                        </a:spcBef>
                        <a:spcAft>
                          <a:spcPts val="0"/>
                        </a:spcAft>
                        <a:buFont typeface="Arial" panose="020B0604020202020204" pitchFamily="34" charset="0"/>
                        <a:buChar char="•"/>
                      </a:pPr>
                      <a:endParaRPr lang="en-US" sz="1000" dirty="0">
                        <a:solidFill>
                          <a:srgbClr val="072B60"/>
                        </a:solidFill>
                        <a:effectLst/>
                        <a:latin typeface="+mn-lt"/>
                      </a:endParaRPr>
                    </a:p>
                    <a:p>
                      <a:pPr marL="0" marR="0" indent="0" rtl="0" fontAlgn="t">
                        <a:spcBef>
                          <a:spcPts val="0"/>
                        </a:spcBef>
                        <a:spcAft>
                          <a:spcPts val="0"/>
                        </a:spcAft>
                        <a:buFont typeface="Arial" panose="020B0604020202020204" pitchFamily="34" charset="0"/>
                        <a:buNone/>
                      </a:pPr>
                      <a:r>
                        <a:rPr lang="en-US" sz="1000" dirty="0">
                          <a:solidFill>
                            <a:srgbClr val="072B60"/>
                          </a:solidFill>
                          <a:effectLst/>
                          <a:latin typeface="+mn-lt"/>
                        </a:rPr>
                        <a:t>Develop Renewal Plan &amp; Strategy</a:t>
                      </a:r>
                    </a:p>
                    <a:p>
                      <a:pPr marL="182880" lvl="0" indent="-182880" rtl="0" fontAlgn="ctr">
                        <a:spcBef>
                          <a:spcPts val="0"/>
                        </a:spcBef>
                        <a:spcAft>
                          <a:spcPts val="0"/>
                        </a:spcAft>
                        <a:buFont typeface="Arial" panose="020B0604020202020204" pitchFamily="34" charset="0"/>
                        <a:buChar char="•"/>
                      </a:pPr>
                      <a:r>
                        <a:rPr lang="en-US" sz="1000" dirty="0">
                          <a:solidFill>
                            <a:srgbClr val="072B60"/>
                          </a:solidFill>
                          <a:effectLst/>
                          <a:latin typeface="+mn-lt"/>
                        </a:rPr>
                        <a:t>Understand customer licensing and transition needs</a:t>
                      </a:r>
                    </a:p>
                    <a:p>
                      <a:pPr marL="182880" lvl="0" indent="-182880" rtl="0" fontAlgn="ctr">
                        <a:spcBef>
                          <a:spcPts val="0"/>
                        </a:spcBef>
                        <a:spcAft>
                          <a:spcPts val="0"/>
                        </a:spcAft>
                        <a:buFont typeface="Arial" panose="020B0604020202020204" pitchFamily="34" charset="0"/>
                        <a:buChar char="•"/>
                      </a:pPr>
                      <a:r>
                        <a:rPr lang="en-US" sz="1000" dirty="0">
                          <a:solidFill>
                            <a:srgbClr val="FF0000"/>
                          </a:solidFill>
                          <a:effectLst/>
                          <a:latin typeface="+mn-lt"/>
                        </a:rPr>
                        <a:t>Use Transition Toolkit</a:t>
                      </a:r>
                    </a:p>
                    <a:p>
                      <a:pPr marL="182880" lvl="0" indent="-182880" rtl="0" fontAlgn="ctr">
                        <a:spcBef>
                          <a:spcPts val="0"/>
                        </a:spcBef>
                        <a:spcAft>
                          <a:spcPts val="0"/>
                        </a:spcAft>
                        <a:buFont typeface="Arial" panose="020B0604020202020204" pitchFamily="34" charset="0"/>
                        <a:buChar char="•"/>
                      </a:pPr>
                      <a:r>
                        <a:rPr lang="en-US" sz="1000" dirty="0">
                          <a:solidFill>
                            <a:srgbClr val="072B60"/>
                          </a:solidFill>
                          <a:effectLst/>
                          <a:latin typeface="+mn-lt"/>
                        </a:rPr>
                        <a:t>Use </a:t>
                      </a:r>
                      <a:r>
                        <a:rPr lang="en-US" sz="1000" dirty="0">
                          <a:solidFill>
                            <a:srgbClr val="FF0000"/>
                          </a:solidFill>
                          <a:effectLst/>
                          <a:latin typeface="+mn-lt"/>
                        </a:rPr>
                        <a:t>Transition calculator</a:t>
                      </a:r>
                      <a:r>
                        <a:rPr lang="en-US" sz="1000" dirty="0">
                          <a:solidFill>
                            <a:srgbClr val="072B60"/>
                          </a:solidFill>
                          <a:effectLst/>
                          <a:latin typeface="+mn-lt"/>
                        </a:rPr>
                        <a:t> to assist in pricing/SKU transition mapping</a:t>
                      </a:r>
                    </a:p>
                  </a:txBody>
                  <a:tcPr marL="45720" marR="4572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lvl="0" indent="0" algn="l" defTabSz="914367" rtl="0" eaLnBrk="1" fontAlgn="t" latinLnBrk="0" hangingPunct="1">
                        <a:lnSpc>
                          <a:spcPct val="100000"/>
                        </a:lnSpc>
                        <a:spcBef>
                          <a:spcPts val="0"/>
                        </a:spcBef>
                        <a:spcAft>
                          <a:spcPts val="0"/>
                        </a:spcAft>
                        <a:buClrTx/>
                        <a:buSzTx/>
                        <a:buFont typeface="Arial" panose="020B0604020202020204" pitchFamily="34" charset="0"/>
                        <a:buNone/>
                        <a:tabLst/>
                        <a:defRPr/>
                      </a:pPr>
                      <a:r>
                        <a:rPr lang="en-US" sz="1000" dirty="0">
                          <a:solidFill>
                            <a:srgbClr val="002060"/>
                          </a:solidFill>
                          <a:effectLst/>
                          <a:latin typeface="+mn-lt"/>
                        </a:rPr>
                        <a:t>Engage with customer and get upsell agreement</a:t>
                      </a:r>
                    </a:p>
                    <a:p>
                      <a:pPr marL="182880" indent="-182880" rtl="0" fontAlgn="t">
                        <a:spcBef>
                          <a:spcPts val="0"/>
                        </a:spcBef>
                        <a:spcAft>
                          <a:spcPts val="0"/>
                        </a:spcAft>
                        <a:buFont typeface="Arial" panose="020B0604020202020204" pitchFamily="34" charset="0"/>
                        <a:buChar char="•"/>
                      </a:pPr>
                      <a:r>
                        <a:rPr lang="en-US" sz="1000" dirty="0">
                          <a:solidFill>
                            <a:srgbClr val="002060"/>
                          </a:solidFill>
                          <a:effectLst/>
                          <a:latin typeface="+mn-lt"/>
                        </a:rPr>
                        <a:t>Qualify Leads</a:t>
                      </a:r>
                    </a:p>
                    <a:p>
                      <a:pPr marL="182880" indent="-182880" rtl="0" fontAlgn="t">
                        <a:spcBef>
                          <a:spcPts val="0"/>
                        </a:spcBef>
                        <a:spcAft>
                          <a:spcPts val="0"/>
                        </a:spcAft>
                        <a:buFont typeface="Arial" panose="020B0604020202020204" pitchFamily="34" charset="0"/>
                        <a:buChar char="•"/>
                      </a:pPr>
                      <a:r>
                        <a:rPr lang="en-US" sz="1000" dirty="0">
                          <a:solidFill>
                            <a:srgbClr val="002060"/>
                          </a:solidFill>
                          <a:effectLst/>
                          <a:latin typeface="+mn-lt"/>
                        </a:rPr>
                        <a:t>Develop Strategy</a:t>
                      </a:r>
                    </a:p>
                    <a:p>
                      <a:pPr marL="182880" indent="-182880" rtl="0" fontAlgn="t">
                        <a:spcBef>
                          <a:spcPts val="0"/>
                        </a:spcBef>
                        <a:spcAft>
                          <a:spcPts val="0"/>
                        </a:spcAft>
                        <a:buFont typeface="Arial" panose="020B0604020202020204" pitchFamily="34" charset="0"/>
                        <a:buChar char="•"/>
                      </a:pPr>
                      <a:r>
                        <a:rPr lang="en-US" sz="1000" dirty="0">
                          <a:solidFill>
                            <a:srgbClr val="002060"/>
                          </a:solidFill>
                          <a:effectLst/>
                          <a:latin typeface="+mn-lt"/>
                        </a:rPr>
                        <a:t>Present Value</a:t>
                      </a:r>
                    </a:p>
                    <a:p>
                      <a:pPr marL="640064" lvl="2" indent="-182880" rtl="0" fontAlgn="t">
                        <a:spcBef>
                          <a:spcPts val="0"/>
                        </a:spcBef>
                        <a:spcAft>
                          <a:spcPts val="0"/>
                        </a:spcAft>
                        <a:buFont typeface="Arial" panose="020B0604020202020204" pitchFamily="34" charset="0"/>
                        <a:buChar char="•"/>
                      </a:pPr>
                      <a:r>
                        <a:rPr lang="en-US" sz="1000" dirty="0">
                          <a:solidFill>
                            <a:srgbClr val="002060"/>
                          </a:solidFill>
                          <a:effectLst/>
                          <a:latin typeface="+mn-lt"/>
                        </a:rPr>
                        <a:t>Create close plan</a:t>
                      </a:r>
                    </a:p>
                    <a:p>
                      <a:pPr marL="640064" lvl="2" indent="-182880" rtl="0" fontAlgn="t">
                        <a:spcBef>
                          <a:spcPts val="0"/>
                        </a:spcBef>
                        <a:spcAft>
                          <a:spcPts val="0"/>
                        </a:spcAft>
                        <a:buFont typeface="Arial" panose="020B0604020202020204" pitchFamily="34" charset="0"/>
                        <a:buChar char="•"/>
                      </a:pPr>
                      <a:r>
                        <a:rPr lang="en-US" sz="1000" dirty="0">
                          <a:solidFill>
                            <a:srgbClr val="002060"/>
                          </a:solidFill>
                          <a:effectLst/>
                          <a:latin typeface="+mn-lt"/>
                        </a:rPr>
                        <a:t>Gain agreement</a:t>
                      </a:r>
                    </a:p>
                    <a:p>
                      <a:pPr marL="182880" indent="-182880" rtl="0" fontAlgn="t">
                        <a:spcBef>
                          <a:spcPts val="0"/>
                        </a:spcBef>
                        <a:spcAft>
                          <a:spcPts val="0"/>
                        </a:spcAft>
                        <a:buFont typeface="Arial" panose="020B0604020202020204" pitchFamily="34" charset="0"/>
                        <a:buChar char="•"/>
                      </a:pPr>
                      <a:r>
                        <a:rPr lang="en-US" sz="1000" dirty="0">
                          <a:solidFill>
                            <a:srgbClr val="002060"/>
                          </a:solidFill>
                          <a:effectLst/>
                          <a:latin typeface="+mn-lt"/>
                        </a:rPr>
                        <a:t>Prove Plan</a:t>
                      </a:r>
                    </a:p>
                    <a:p>
                      <a:pPr marL="182880" lvl="0" indent="-182880" algn="l" rtl="0" fontAlgn="ctr">
                        <a:spcBef>
                          <a:spcPts val="0"/>
                        </a:spcBef>
                        <a:spcAft>
                          <a:spcPts val="0"/>
                        </a:spcAft>
                        <a:buFont typeface="Arial" panose="020B0604020202020204" pitchFamily="34" charset="0"/>
                        <a:buChar char="•"/>
                      </a:pPr>
                      <a:endParaRPr lang="en-US" sz="1000" dirty="0">
                        <a:solidFill>
                          <a:srgbClr val="002060"/>
                        </a:solidFill>
                        <a:effectLst/>
                        <a:latin typeface="+mn-lt"/>
                      </a:endParaRPr>
                    </a:p>
                    <a:p>
                      <a:pPr marL="0" lvl="0" indent="0" algn="l" rtl="0" fontAlgn="ctr">
                        <a:spcBef>
                          <a:spcPts val="0"/>
                        </a:spcBef>
                        <a:spcAft>
                          <a:spcPts val="0"/>
                        </a:spcAft>
                        <a:buFont typeface="Arial" panose="020B0604020202020204" pitchFamily="34" charset="0"/>
                        <a:buNone/>
                      </a:pPr>
                      <a:r>
                        <a:rPr lang="en-US" sz="1000" dirty="0">
                          <a:solidFill>
                            <a:srgbClr val="002060"/>
                          </a:solidFill>
                          <a:effectLst/>
                          <a:latin typeface="+mn-lt"/>
                        </a:rPr>
                        <a:t>Create a customer facing Renewal Plan with Dynamics 365 SKUs </a:t>
                      </a:r>
                    </a:p>
                  </a:txBody>
                  <a:tcPr marL="45720" marR="4572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91440" marR="0" lvl="0" indent="-91440" algn="l" defTabSz="914367" rtl="0" eaLnBrk="1" fontAlgn="t" latinLnBrk="0" hangingPunct="1">
                        <a:lnSpc>
                          <a:spcPct val="100000"/>
                        </a:lnSpc>
                        <a:spcBef>
                          <a:spcPts val="0"/>
                        </a:spcBef>
                        <a:spcAft>
                          <a:spcPts val="0"/>
                        </a:spcAft>
                        <a:buClrTx/>
                        <a:buSzTx/>
                        <a:buFont typeface="Arial" panose="020B0604020202020204" pitchFamily="34" charset="0"/>
                        <a:buChar char="•"/>
                        <a:tabLst/>
                        <a:defRPr/>
                      </a:pPr>
                      <a:r>
                        <a:rPr lang="en-US" sz="1000" dirty="0">
                          <a:solidFill>
                            <a:srgbClr val="002060"/>
                          </a:solidFill>
                          <a:effectLst/>
                          <a:latin typeface="+mn-lt"/>
                        </a:rPr>
                        <a:t>Present Upsell Proposal to Customer</a:t>
                      </a:r>
                    </a:p>
                    <a:p>
                      <a:pPr marL="91440" indent="-91440" rtl="0" fontAlgn="t">
                        <a:spcBef>
                          <a:spcPts val="0"/>
                        </a:spcBef>
                        <a:spcAft>
                          <a:spcPts val="0"/>
                        </a:spcAft>
                        <a:buFont typeface="Arial" panose="020B0604020202020204" pitchFamily="34" charset="0"/>
                        <a:buChar char="•"/>
                      </a:pPr>
                      <a:endParaRPr lang="en-US" sz="1000" dirty="0">
                        <a:solidFill>
                          <a:srgbClr val="002060"/>
                        </a:solidFill>
                        <a:effectLst/>
                        <a:latin typeface="+mn-lt"/>
                      </a:endParaRPr>
                    </a:p>
                    <a:p>
                      <a:pPr marL="91440" lvl="0" indent="-91440" rtl="0" fontAlgn="ctr">
                        <a:spcBef>
                          <a:spcPts val="0"/>
                        </a:spcBef>
                        <a:spcAft>
                          <a:spcPts val="0"/>
                        </a:spcAft>
                        <a:buFont typeface="Arial" panose="020B0604020202020204" pitchFamily="34" charset="0"/>
                        <a:buChar char="•"/>
                      </a:pPr>
                      <a:r>
                        <a:rPr lang="en-US" sz="1000" dirty="0">
                          <a:solidFill>
                            <a:srgbClr val="002060"/>
                          </a:solidFill>
                          <a:effectLst/>
                          <a:latin typeface="+mn-lt"/>
                        </a:rPr>
                        <a:t>Review Renewal Plan with transition price points/ Dynamics 365 SKUs</a:t>
                      </a:r>
                    </a:p>
                    <a:p>
                      <a:pPr marL="91440" lvl="1" indent="-91440" rtl="0" fontAlgn="ctr">
                        <a:spcBef>
                          <a:spcPts val="0"/>
                        </a:spcBef>
                        <a:spcAft>
                          <a:spcPts val="0"/>
                        </a:spcAft>
                        <a:buFont typeface="Arial" panose="020B0604020202020204" pitchFamily="34" charset="0"/>
                        <a:buChar char="•"/>
                      </a:pPr>
                      <a:endParaRPr lang="en-US" sz="1000" dirty="0">
                        <a:solidFill>
                          <a:srgbClr val="002060"/>
                        </a:solidFill>
                        <a:effectLst/>
                        <a:latin typeface="+mn-lt"/>
                      </a:endParaRPr>
                    </a:p>
                  </a:txBody>
                  <a:tcPr marL="45720" marR="4572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91440" lvl="0" indent="-91440" rtl="0" fontAlgn="ctr">
                        <a:spcBef>
                          <a:spcPts val="0"/>
                        </a:spcBef>
                        <a:spcAft>
                          <a:spcPts val="0"/>
                        </a:spcAft>
                        <a:buFont typeface="Arial" panose="020B0604020202020204" pitchFamily="34" charset="0"/>
                        <a:buChar char="•"/>
                      </a:pPr>
                      <a:r>
                        <a:rPr lang="en-US" sz="1000" dirty="0">
                          <a:solidFill>
                            <a:srgbClr val="002060"/>
                          </a:solidFill>
                          <a:effectLst/>
                          <a:latin typeface="+mn-lt"/>
                        </a:rPr>
                        <a:t>Review Close Checklist per standard processes</a:t>
                      </a:r>
                    </a:p>
                  </a:txBody>
                  <a:tcPr marL="45720" marR="4572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91440" indent="-91440">
                        <a:buFont typeface="Arial" panose="020B0604020202020204" pitchFamily="34" charset="0"/>
                        <a:buChar char="•"/>
                      </a:pPr>
                      <a:r>
                        <a:rPr lang="en-US" sz="1000" dirty="0">
                          <a:solidFill>
                            <a:srgbClr val="002060"/>
                          </a:solidFill>
                          <a:effectLst/>
                        </a:rPr>
                        <a:t>Review close checklist and update evaluation plan</a:t>
                      </a:r>
                    </a:p>
                    <a:p>
                      <a:pPr marL="91440" indent="-91440">
                        <a:buFont typeface="Arial" panose="020B0604020202020204" pitchFamily="34" charset="0"/>
                        <a:buChar char="•"/>
                      </a:pPr>
                      <a:r>
                        <a:rPr lang="en-US" sz="1000" dirty="0">
                          <a:solidFill>
                            <a:srgbClr val="002060"/>
                          </a:solidFill>
                          <a:effectLst/>
                        </a:rPr>
                        <a:t>Negotiate contract Create Final CPS, Agreements and Amendments </a:t>
                      </a:r>
                    </a:p>
                    <a:p>
                      <a:pPr marL="91440" indent="-91440">
                        <a:buFont typeface="Arial" panose="020B0604020202020204" pitchFamily="34" charset="0"/>
                        <a:buChar char="•"/>
                      </a:pPr>
                      <a:r>
                        <a:rPr lang="en-US" sz="1000" dirty="0">
                          <a:solidFill>
                            <a:srgbClr val="002060"/>
                          </a:solidFill>
                          <a:effectLst/>
                        </a:rPr>
                        <a:t>Define and agree LAR with customers </a:t>
                      </a:r>
                    </a:p>
                    <a:p>
                      <a:pPr marL="91440" indent="-91440">
                        <a:buFont typeface="Arial" panose="020B0604020202020204" pitchFamily="34" charset="0"/>
                        <a:buChar char="•"/>
                      </a:pPr>
                      <a:r>
                        <a:rPr lang="en-US" sz="1000" dirty="0">
                          <a:solidFill>
                            <a:srgbClr val="002060"/>
                          </a:solidFill>
                          <a:effectLst/>
                        </a:rPr>
                        <a:t>Secure Customer / LAR Signatures and POs </a:t>
                      </a:r>
                    </a:p>
                  </a:txBody>
                  <a:tcPr marL="45720" marR="4572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91440" lvl="0" indent="-91440" rtl="0" fontAlgn="ctr">
                        <a:spcBef>
                          <a:spcPts val="0"/>
                        </a:spcBef>
                        <a:spcAft>
                          <a:spcPts val="0"/>
                        </a:spcAft>
                        <a:buFont typeface="Arial" panose="020B0604020202020204" pitchFamily="34" charset="0"/>
                        <a:buChar char="•"/>
                      </a:pPr>
                      <a:r>
                        <a:rPr lang="en-US" sz="1000" dirty="0">
                          <a:solidFill>
                            <a:srgbClr val="002060"/>
                          </a:solidFill>
                          <a:effectLst/>
                          <a:latin typeface="+mn-lt"/>
                        </a:rPr>
                        <a:t>Contract reviewed and  signed by Customer and LAR</a:t>
                      </a:r>
                    </a:p>
                    <a:p>
                      <a:pPr marL="91440" lvl="0" indent="-91440" rtl="0" fontAlgn="ctr">
                        <a:spcBef>
                          <a:spcPts val="0"/>
                        </a:spcBef>
                        <a:spcAft>
                          <a:spcPts val="0"/>
                        </a:spcAft>
                        <a:buFont typeface="Arial" panose="020B0604020202020204" pitchFamily="34" charset="0"/>
                        <a:buChar char="•"/>
                      </a:pPr>
                      <a:r>
                        <a:rPr lang="en-US" sz="1000" dirty="0">
                          <a:solidFill>
                            <a:srgbClr val="002060"/>
                          </a:solidFill>
                          <a:effectLst/>
                          <a:latin typeface="+mn-lt"/>
                        </a:rPr>
                        <a:t>Standard order processes</a:t>
                      </a:r>
                    </a:p>
                  </a:txBody>
                  <a:tcPr marL="45720" marR="4572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94744137"/>
                  </a:ext>
                </a:extLst>
              </a:tr>
              <a:tr h="1463040">
                <a:tc>
                  <a:txBody>
                    <a:bodyPr/>
                    <a:lstStyle/>
                    <a:p>
                      <a:pPr marL="0" marR="0" fontAlgn="t">
                        <a:spcBef>
                          <a:spcPts val="0"/>
                        </a:spcBef>
                        <a:spcAft>
                          <a:spcPts val="0"/>
                        </a:spcAft>
                      </a:pPr>
                      <a:r>
                        <a:rPr lang="en-US" sz="1000" dirty="0">
                          <a:solidFill>
                            <a:srgbClr val="072B60"/>
                          </a:solidFill>
                          <a:effectLst/>
                          <a:latin typeface="+mn-lt"/>
                        </a:rPr>
                        <a:t>Expected Outcome</a:t>
                      </a:r>
                    </a:p>
                  </a:txBody>
                  <a:tcPr marL="45720" marR="4572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182880" lvl="0" indent="-182880" rtl="0" fontAlgn="ctr">
                        <a:spcBef>
                          <a:spcPts val="0"/>
                        </a:spcBef>
                        <a:spcAft>
                          <a:spcPts val="0"/>
                        </a:spcAft>
                        <a:buFont typeface="Arial" panose="020B0604020202020204" pitchFamily="34" charset="0"/>
                        <a:buChar char="•"/>
                      </a:pPr>
                      <a:r>
                        <a:rPr lang="en-US" sz="1000" dirty="0">
                          <a:solidFill>
                            <a:srgbClr val="072B60"/>
                          </a:solidFill>
                          <a:effectLst/>
                          <a:latin typeface="+mn-lt"/>
                        </a:rPr>
                        <a:t>Account team and Sales Manager sign off on Renewal Plan and strategy to bring them to Dynamics 365 </a:t>
                      </a:r>
                    </a:p>
                    <a:p>
                      <a:pPr marL="182880" lvl="0" indent="-182880" rtl="0" fontAlgn="ctr">
                        <a:spcBef>
                          <a:spcPts val="0"/>
                        </a:spcBef>
                        <a:spcAft>
                          <a:spcPts val="0"/>
                        </a:spcAft>
                        <a:buFont typeface="Arial" panose="020B0604020202020204" pitchFamily="34" charset="0"/>
                        <a:buChar char="•"/>
                      </a:pPr>
                      <a:r>
                        <a:rPr lang="en-US" sz="1000" dirty="0">
                          <a:solidFill>
                            <a:srgbClr val="072B60"/>
                          </a:solidFill>
                          <a:effectLst/>
                          <a:latin typeface="+mn-lt"/>
                        </a:rPr>
                        <a:t>Renewal opportunity created to “Qualify” sales stage</a:t>
                      </a:r>
                    </a:p>
                  </a:txBody>
                  <a:tcPr marL="45720" marR="4572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182880" lvl="0" indent="-182880" rtl="0" fontAlgn="ctr">
                        <a:spcBef>
                          <a:spcPts val="0"/>
                        </a:spcBef>
                        <a:spcAft>
                          <a:spcPts val="0"/>
                        </a:spcAft>
                        <a:buFont typeface="Arial" panose="020B0604020202020204" pitchFamily="34" charset="0"/>
                        <a:buChar char="•"/>
                      </a:pPr>
                      <a:r>
                        <a:rPr lang="en-US" sz="1000" dirty="0">
                          <a:solidFill>
                            <a:srgbClr val="002060"/>
                          </a:solidFill>
                          <a:effectLst/>
                          <a:latin typeface="+mn-lt"/>
                        </a:rPr>
                        <a:t>Renewal Plan validated by the Customer</a:t>
                      </a:r>
                    </a:p>
                    <a:p>
                      <a:pPr marL="182880" lvl="0" indent="-182880" rtl="0" fontAlgn="ctr">
                        <a:spcBef>
                          <a:spcPts val="0"/>
                        </a:spcBef>
                        <a:spcAft>
                          <a:spcPts val="0"/>
                        </a:spcAft>
                        <a:buFont typeface="Arial" panose="020B0604020202020204" pitchFamily="34" charset="0"/>
                        <a:buChar char="•"/>
                      </a:pPr>
                      <a:r>
                        <a:rPr lang="en-US" sz="1000" dirty="0">
                          <a:solidFill>
                            <a:srgbClr val="002060"/>
                          </a:solidFill>
                          <a:effectLst/>
                          <a:latin typeface="+mn-lt"/>
                        </a:rPr>
                        <a:t>Renewal Opportunity updated to “Develop“ sales stage </a:t>
                      </a:r>
                    </a:p>
                  </a:txBody>
                  <a:tcPr marL="45720" marR="4572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91440" lvl="0" indent="-91440" rtl="0" fontAlgn="ctr">
                        <a:spcBef>
                          <a:spcPts val="0"/>
                        </a:spcBef>
                        <a:spcAft>
                          <a:spcPts val="0"/>
                        </a:spcAft>
                        <a:buFont typeface="Arial" panose="020B0604020202020204" pitchFamily="34" charset="0"/>
                        <a:buChar char="•"/>
                      </a:pPr>
                      <a:r>
                        <a:rPr lang="en-US" sz="1000" dirty="0">
                          <a:solidFill>
                            <a:srgbClr val="002060"/>
                          </a:solidFill>
                          <a:effectLst/>
                          <a:latin typeface="+mn-lt"/>
                        </a:rPr>
                        <a:t>Begin negotiations</a:t>
                      </a:r>
                    </a:p>
                    <a:p>
                      <a:pPr marL="91440" lvl="0" indent="-91440" rtl="0" fontAlgn="ctr">
                        <a:spcBef>
                          <a:spcPts val="0"/>
                        </a:spcBef>
                        <a:spcAft>
                          <a:spcPts val="0"/>
                        </a:spcAft>
                        <a:buFont typeface="Arial" panose="020B0604020202020204" pitchFamily="34" charset="0"/>
                        <a:buChar char="•"/>
                      </a:pPr>
                      <a:r>
                        <a:rPr lang="en-US" sz="1000" dirty="0">
                          <a:solidFill>
                            <a:srgbClr val="002060"/>
                          </a:solidFill>
                          <a:effectLst/>
                          <a:latin typeface="+mn-lt"/>
                        </a:rPr>
                        <a:t>BD Guidance</a:t>
                      </a:r>
                    </a:p>
                    <a:p>
                      <a:pPr marL="91440" lvl="0" indent="-91440" rtl="0" fontAlgn="ctr">
                        <a:spcBef>
                          <a:spcPts val="0"/>
                        </a:spcBef>
                        <a:spcAft>
                          <a:spcPts val="0"/>
                        </a:spcAft>
                        <a:buFont typeface="Arial" panose="020B0604020202020204" pitchFamily="34" charset="0"/>
                        <a:buChar char="•"/>
                      </a:pPr>
                      <a:r>
                        <a:rPr lang="en-US" sz="1000" dirty="0">
                          <a:solidFill>
                            <a:srgbClr val="002060"/>
                          </a:solidFill>
                          <a:effectLst/>
                          <a:latin typeface="+mn-lt"/>
                        </a:rPr>
                        <a:t>Renewal Opportunity updated to “Solution” sales stage</a:t>
                      </a:r>
                    </a:p>
                  </a:txBody>
                  <a:tcPr marL="45720" marR="4572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91440" lvl="0" indent="-91440" rtl="0" fontAlgn="ctr">
                        <a:spcBef>
                          <a:spcPts val="0"/>
                        </a:spcBef>
                        <a:spcAft>
                          <a:spcPts val="0"/>
                        </a:spcAft>
                        <a:buFont typeface="Arial" panose="020B0604020202020204" pitchFamily="34" charset="0"/>
                        <a:buChar char="•"/>
                      </a:pPr>
                      <a:r>
                        <a:rPr lang="en-US" sz="1000" dirty="0">
                          <a:solidFill>
                            <a:srgbClr val="002060"/>
                          </a:solidFill>
                          <a:effectLst/>
                          <a:latin typeface="+mn-lt"/>
                        </a:rPr>
                        <a:t>Close Checklist executed as per standard process</a:t>
                      </a:r>
                    </a:p>
                    <a:p>
                      <a:pPr marL="91440" lvl="0" indent="-91440" rtl="0" fontAlgn="ctr">
                        <a:spcBef>
                          <a:spcPts val="0"/>
                        </a:spcBef>
                        <a:spcAft>
                          <a:spcPts val="0"/>
                        </a:spcAft>
                        <a:buFont typeface="Arial" panose="020B0604020202020204" pitchFamily="34" charset="0"/>
                        <a:buChar char="•"/>
                      </a:pPr>
                      <a:r>
                        <a:rPr lang="en-US" sz="1000" dirty="0">
                          <a:solidFill>
                            <a:srgbClr val="002060"/>
                          </a:solidFill>
                          <a:effectLst/>
                          <a:latin typeface="+mn-lt"/>
                        </a:rPr>
                        <a:t>Opportunity updated to “Close” sales stage</a:t>
                      </a:r>
                    </a:p>
                  </a:txBody>
                  <a:tcPr marL="45720" marR="4572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91440" indent="-91440">
                        <a:buFont typeface="Arial" panose="020B0604020202020204" pitchFamily="34" charset="0"/>
                        <a:buChar char="•"/>
                      </a:pPr>
                      <a:r>
                        <a:rPr lang="en-US" sz="1000" dirty="0">
                          <a:solidFill>
                            <a:srgbClr val="002060"/>
                          </a:solidFill>
                          <a:effectLst/>
                        </a:rPr>
                        <a:t>Close checklist executed</a:t>
                      </a:r>
                    </a:p>
                    <a:p>
                      <a:pPr marL="91440" indent="-91440">
                        <a:buFont typeface="Arial" panose="020B0604020202020204" pitchFamily="34" charset="0"/>
                        <a:buChar char="•"/>
                      </a:pPr>
                      <a:r>
                        <a:rPr lang="en-US" sz="1000" dirty="0">
                          <a:solidFill>
                            <a:srgbClr val="002060"/>
                          </a:solidFill>
                          <a:effectLst/>
                        </a:rPr>
                        <a:t>EA signed and validated by Legal (both Customer and Microsoft)</a:t>
                      </a:r>
                    </a:p>
                    <a:p>
                      <a:pPr marL="91440" indent="-91440">
                        <a:buFont typeface="Arial" panose="020B0604020202020204" pitchFamily="34" charset="0"/>
                        <a:buChar char="•"/>
                      </a:pPr>
                      <a:r>
                        <a:rPr lang="en-US" sz="1000" dirty="0">
                          <a:solidFill>
                            <a:srgbClr val="002060"/>
                          </a:solidFill>
                          <a:effectLst/>
                        </a:rPr>
                        <a:t>Renewal Opportunity updated to “Close” sales stage</a:t>
                      </a:r>
                    </a:p>
                  </a:txBody>
                  <a:tcPr marL="45720" marR="4572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91440" lvl="0" indent="-91440" rtl="0" fontAlgn="ctr">
                        <a:spcBef>
                          <a:spcPts val="0"/>
                        </a:spcBef>
                        <a:spcAft>
                          <a:spcPts val="0"/>
                        </a:spcAft>
                        <a:buFont typeface="Arial" panose="020B0604020202020204" pitchFamily="34" charset="0"/>
                        <a:buChar char="•"/>
                      </a:pPr>
                      <a:r>
                        <a:rPr lang="en-US" sz="1000" dirty="0">
                          <a:solidFill>
                            <a:srgbClr val="002060"/>
                          </a:solidFill>
                          <a:effectLst/>
                          <a:latin typeface="+mn-lt"/>
                        </a:rPr>
                        <a:t>Revenue booked in MS Sales</a:t>
                      </a:r>
                    </a:p>
                    <a:p>
                      <a:pPr marL="91440" lvl="0" indent="-91440" rtl="0" fontAlgn="ctr">
                        <a:spcBef>
                          <a:spcPts val="0"/>
                        </a:spcBef>
                        <a:spcAft>
                          <a:spcPts val="0"/>
                        </a:spcAft>
                        <a:buFont typeface="Arial" panose="020B0604020202020204" pitchFamily="34" charset="0"/>
                        <a:buChar char="•"/>
                      </a:pPr>
                      <a:r>
                        <a:rPr lang="en-US" sz="1000" dirty="0">
                          <a:solidFill>
                            <a:srgbClr val="002060"/>
                          </a:solidFill>
                          <a:effectLst/>
                          <a:latin typeface="+mn-lt"/>
                        </a:rPr>
                        <a:t>Renewal Opportunity updated to “Win” sales stage</a:t>
                      </a:r>
                    </a:p>
                  </a:txBody>
                  <a:tcPr marL="45720" marR="4572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72070294"/>
                  </a:ext>
                </a:extLst>
              </a:tr>
            </a:tbl>
          </a:graphicData>
        </a:graphic>
      </p:graphicFrame>
      <p:sp>
        <p:nvSpPr>
          <p:cNvPr id="2" name="TextBox 1"/>
          <p:cNvSpPr txBox="1"/>
          <p:nvPr/>
        </p:nvSpPr>
        <p:spPr>
          <a:xfrm>
            <a:off x="287501" y="861712"/>
            <a:ext cx="11286172" cy="1114151"/>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600" b="1" i="0" u="none" strike="noStrike" kern="0" cap="none" spc="0" normalizeH="0" baseline="0" noProof="0" dirty="0">
                <a:ln>
                  <a:noFill/>
                </a:ln>
                <a:gradFill>
                  <a:gsLst>
                    <a:gs pos="2917">
                      <a:schemeClr val="tx1"/>
                    </a:gs>
                    <a:gs pos="30000">
                      <a:schemeClr val="tx1"/>
                    </a:gs>
                  </a:gsLst>
                  <a:lin ang="5400000" scaled="0"/>
                </a:gradFill>
                <a:effectLst/>
                <a:uLnTx/>
                <a:uFillTx/>
              </a:rPr>
              <a:t>Microsoft</a:t>
            </a:r>
            <a:r>
              <a:rPr kumimoji="0" lang="en-US" sz="1600" b="1" i="0" u="none" strike="noStrike" kern="0" cap="none" spc="0" normalizeH="0" noProof="0" dirty="0">
                <a:ln>
                  <a:noFill/>
                </a:ln>
                <a:gradFill>
                  <a:gsLst>
                    <a:gs pos="2917">
                      <a:schemeClr val="tx1"/>
                    </a:gs>
                    <a:gs pos="30000">
                      <a:schemeClr val="tx1"/>
                    </a:gs>
                  </a:gsLst>
                  <a:lin ang="5400000" scaled="0"/>
                </a:gradFill>
                <a:effectLst/>
                <a:uLnTx/>
                <a:uFillTx/>
              </a:rPr>
              <a:t> </a:t>
            </a:r>
            <a:r>
              <a:rPr kumimoji="0" lang="en-US" sz="1600" b="1" i="0" u="none" strike="noStrike" kern="0" cap="none" spc="0" normalizeH="0" baseline="0" noProof="0" dirty="0">
                <a:ln>
                  <a:noFill/>
                </a:ln>
                <a:gradFill>
                  <a:gsLst>
                    <a:gs pos="2917">
                      <a:schemeClr val="tx1"/>
                    </a:gs>
                    <a:gs pos="30000">
                      <a:schemeClr val="tx1"/>
                    </a:gs>
                  </a:gsLst>
                  <a:lin ang="5400000" scaled="0"/>
                </a:gradFill>
                <a:effectLst/>
                <a:uLnTx/>
                <a:uFillTx/>
              </a:rPr>
              <a:t>Selling Process (MSP) moving toward upsell motion</a:t>
            </a:r>
          </a:p>
          <a:p>
            <a:pPr marL="285750" marR="0" lvl="0" indent="-28575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t>New T+12 annual sell forward / upsell motion vs T-36 renewal work-back plan</a:t>
            </a:r>
          </a:p>
          <a:p>
            <a:pPr marL="285750" marR="0" lvl="0" indent="-28575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0" cap="none" spc="0" normalizeH="0" baseline="0" noProof="0" dirty="0">
                <a:ln>
                  <a:noFill/>
                </a:ln>
                <a:gradFill>
                  <a:gsLst>
                    <a:gs pos="2917">
                      <a:schemeClr val="tx1"/>
                    </a:gs>
                    <a:gs pos="30000">
                      <a:schemeClr val="tx1"/>
                    </a:gs>
                  </a:gsLst>
                  <a:lin ang="5400000" scaled="0"/>
                </a:gradFill>
                <a:effectLst/>
                <a:uLnTx/>
                <a:uFillTx/>
              </a:rPr>
              <a:t>Great opportunity to drive Dynamics 365 upsell now as part of all renewal motions</a:t>
            </a:r>
          </a:p>
        </p:txBody>
      </p:sp>
    </p:spTree>
    <p:extLst>
      <p:ext uri="{BB962C8B-B14F-4D97-AF65-F5344CB8AC3E}">
        <p14:creationId xmlns:p14="http://schemas.microsoft.com/office/powerpoint/2010/main" val="3010409859"/>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405878" y="1355336"/>
            <a:ext cx="2836844" cy="3455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Online Customers</a:t>
            </a: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 name="Title 1"/>
          <p:cNvSpPr>
            <a:spLocks noGrp="1"/>
          </p:cNvSpPr>
          <p:nvPr>
            <p:ph type="title"/>
          </p:nvPr>
        </p:nvSpPr>
        <p:spPr>
          <a:xfrm>
            <a:off x="269240" y="274143"/>
            <a:ext cx="11655840" cy="899665"/>
          </a:xfrm>
        </p:spPr>
        <p:txBody>
          <a:bodyPr/>
          <a:lstStyle/>
          <a:p>
            <a:r>
              <a:rPr lang="en-US" sz="3600" dirty="0"/>
              <a:t>Transitioning an Existing CRM Online CSP Customer</a:t>
            </a:r>
          </a:p>
        </p:txBody>
      </p:sp>
      <p:graphicFrame>
        <p:nvGraphicFramePr>
          <p:cNvPr id="17" name="Table 16"/>
          <p:cNvGraphicFramePr>
            <a:graphicFrameLocks noGrp="1"/>
          </p:cNvGraphicFramePr>
          <p:nvPr>
            <p:extLst/>
          </p:nvPr>
        </p:nvGraphicFramePr>
        <p:xfrm>
          <a:off x="375586" y="4657908"/>
          <a:ext cx="2884286" cy="1872753"/>
        </p:xfrm>
        <a:graphic>
          <a:graphicData uri="http://schemas.openxmlformats.org/drawingml/2006/table">
            <a:tbl>
              <a:tblPr firstRow="1" firstCol="1" bandCol="1">
                <a:tableStyleId>{21E4AEA4-8DFA-4A89-87EB-49C32662AFE0}</a:tableStyleId>
              </a:tblPr>
              <a:tblGrid>
                <a:gridCol w="2884286">
                  <a:extLst>
                    <a:ext uri="{9D8B030D-6E8A-4147-A177-3AD203B41FA5}">
                      <a16:colId xmlns:a16="http://schemas.microsoft.com/office/drawing/2014/main" val="676716942"/>
                    </a:ext>
                  </a:extLst>
                </a:gridCol>
              </a:tblGrid>
              <a:tr h="1116492">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700" b="0" u="none" strike="noStrike" kern="1200" dirty="0">
                          <a:gradFill>
                            <a:gsLst>
                              <a:gs pos="0">
                                <a:schemeClr val="bg1"/>
                              </a:gs>
                              <a:gs pos="100000">
                                <a:schemeClr val="bg1"/>
                              </a:gs>
                            </a:gsLst>
                            <a:lin ang="5400000" scaled="0"/>
                          </a:gradFill>
                          <a:latin typeface="+mn-lt"/>
                          <a:ea typeface="Segoe UI" pitchFamily="34" charset="0"/>
                          <a:cs typeface="Segoe UI" pitchFamily="34" charset="0"/>
                        </a:rPr>
                        <a:t>Transition</a:t>
                      </a:r>
                      <a:r>
                        <a:rPr lang="en-US" sz="1700" b="0" u="none" strike="noStrike" kern="1200" baseline="0" dirty="0">
                          <a:gradFill>
                            <a:gsLst>
                              <a:gs pos="0">
                                <a:schemeClr val="bg1"/>
                              </a:gs>
                              <a:gs pos="100000">
                                <a:schemeClr val="bg1"/>
                              </a:gs>
                            </a:gsLst>
                            <a:lin ang="5400000" scaled="0"/>
                          </a:gradFill>
                          <a:latin typeface="+mn-lt"/>
                          <a:ea typeface="Segoe UI" pitchFamily="34" charset="0"/>
                          <a:cs typeface="Segoe UI" pitchFamily="34" charset="0"/>
                        </a:rPr>
                        <a:t> options </a:t>
                      </a:r>
                      <a:r>
                        <a:rPr lang="en-US" sz="1700" b="0" u="none" strike="noStrike" kern="1200" dirty="0">
                          <a:gradFill>
                            <a:gsLst>
                              <a:gs pos="0">
                                <a:schemeClr val="bg1"/>
                              </a:gs>
                              <a:gs pos="100000">
                                <a:schemeClr val="bg1"/>
                              </a:gs>
                            </a:gsLst>
                            <a:lin ang="5400000" scaled="0"/>
                          </a:gradFill>
                          <a:latin typeface="+mn-lt"/>
                          <a:ea typeface="Segoe UI" pitchFamily="34" charset="0"/>
                          <a:cs typeface="Segoe UI" pitchFamily="34" charset="0"/>
                        </a:rPr>
                        <a:t>to new SKUs</a:t>
                      </a:r>
                    </a:p>
                  </a:txBody>
                  <a:tcPr marL="56084" marR="56084" marT="56084" marB="56084" anchor="ctr" anchorCtr="1">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769673017"/>
                  </a:ext>
                </a:extLst>
              </a:tr>
              <a:tr h="756261">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1700" b="0" u="none" strike="noStrike" kern="1200" dirty="0">
                          <a:gradFill>
                            <a:gsLst>
                              <a:gs pos="0">
                                <a:schemeClr val="bg1"/>
                              </a:gs>
                              <a:gs pos="100000">
                                <a:schemeClr val="bg1"/>
                              </a:gs>
                            </a:gsLst>
                            <a:lin ang="5400000" scaled="0"/>
                          </a:gradFill>
                          <a:latin typeface="+mn-lt"/>
                          <a:ea typeface="Segoe UI" pitchFamily="34" charset="0"/>
                          <a:cs typeface="Segoe UI" pitchFamily="34" charset="0"/>
                        </a:rPr>
                        <a:t>Renewal</a:t>
                      </a:r>
                    </a:p>
                  </a:txBody>
                  <a:tcPr marL="56084" marR="56084" marT="56084" marB="56084" anchor="ctr" anchorCtr="1">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706440727"/>
                  </a:ext>
                </a:extLst>
              </a:tr>
            </a:tbl>
          </a:graphicData>
        </a:graphic>
      </p:graphicFrame>
      <p:sp>
        <p:nvSpPr>
          <p:cNvPr id="10" name="Rectangle 9"/>
          <p:cNvSpPr/>
          <p:nvPr/>
        </p:nvSpPr>
        <p:spPr bwMode="auto">
          <a:xfrm>
            <a:off x="405879" y="1777279"/>
            <a:ext cx="2836843" cy="785191"/>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45706" tIns="109696" rIns="45706" bIns="107555" numCol="1" spcCol="0" rtlCol="0" fromWordArt="0" anchor="ctr" anchorCtr="0" forceAA="0" compatLnSpc="1">
            <a:prstTxWarp prst="textNoShape">
              <a:avLst/>
            </a:prstTxWarp>
            <a:noAutofit/>
          </a:bodyPr>
          <a:lstStyle/>
          <a:p>
            <a:pPr marL="0" marR="0" lvl="0" indent="0" algn="ctr" defTabSz="1218067" eaLnBrk="1" fontAlgn="base" latinLnBrk="0" hangingPunct="1">
              <a:lnSpc>
                <a:spcPct val="80000"/>
              </a:lnSpc>
              <a:spcBef>
                <a:spcPct val="0"/>
              </a:spcBef>
              <a:spcAft>
                <a:spcPct val="0"/>
              </a:spcAft>
              <a:buClrTx/>
              <a:buSzTx/>
              <a:buFontTx/>
              <a:buNone/>
              <a:tabLst/>
              <a:defRPr/>
            </a:pPr>
            <a:r>
              <a:rPr kumimoji="0" lang="en-US" sz="1567" b="1" i="0" u="none" strike="noStrike" kern="0" cap="none" spc="-67"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STAY ON SUBSCRIPTION</a:t>
            </a: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4186" r="5178"/>
          <a:stretch/>
        </p:blipFill>
        <p:spPr>
          <a:xfrm>
            <a:off x="405880" y="2541067"/>
            <a:ext cx="2836842" cy="2088592"/>
          </a:xfrm>
          <a:prstGeom prst="rect">
            <a:avLst/>
          </a:prstGeom>
        </p:spPr>
      </p:pic>
      <p:sp>
        <p:nvSpPr>
          <p:cNvPr id="23" name="TextBox 22"/>
          <p:cNvSpPr txBox="1"/>
          <p:nvPr/>
        </p:nvSpPr>
        <p:spPr>
          <a:xfrm>
            <a:off x="-139424" y="6502904"/>
            <a:ext cx="1872500" cy="4616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gradFill>
                  <a:gsLst>
                    <a:gs pos="2917">
                      <a:schemeClr val="tx1"/>
                    </a:gs>
                    <a:gs pos="30000">
                      <a:schemeClr val="tx1"/>
                    </a:gs>
                  </a:gsLst>
                  <a:lin ang="5400000" scaled="0"/>
                </a:gradFill>
                <a:effectLst/>
                <a:uLnTx/>
                <a:uFillTx/>
              </a:rPr>
              <a:t>Microsoft Confidential</a:t>
            </a:r>
          </a:p>
        </p:txBody>
      </p:sp>
      <p:sp>
        <p:nvSpPr>
          <p:cNvPr id="3" name="TextBox 2"/>
          <p:cNvSpPr txBox="1"/>
          <p:nvPr/>
        </p:nvSpPr>
        <p:spPr>
          <a:xfrm>
            <a:off x="3374137" y="1528119"/>
            <a:ext cx="8119957" cy="4401205"/>
          </a:xfrm>
          <a:prstGeom prst="rect">
            <a:avLst/>
          </a:prstGeom>
          <a:noFill/>
        </p:spPr>
        <p:txBody>
          <a:bodyPr wrap="square" lIns="182880" tIns="146304" rIns="182880" bIns="146304" rtlCol="0">
            <a:spAutoFit/>
          </a:bodyPr>
          <a:lstStyle/>
          <a:p>
            <a:pPr marL="342900" marR="0" lvl="0" indent="-342900" defTabSz="914400" eaLnBrk="1" fontAlgn="auto" latinLnBrk="0" hangingPunct="1">
              <a:lnSpc>
                <a:spcPct val="90000"/>
              </a:lnSpc>
              <a:spcBef>
                <a:spcPts val="0"/>
              </a:spcBef>
              <a:spcAft>
                <a:spcPts val="600"/>
              </a:spcAft>
              <a:buClrTx/>
              <a:buSzTx/>
              <a:buFont typeface="Wingdings" panose="05000000000000000000" pitchFamily="2" charset="2"/>
              <a:buChar char="§"/>
              <a:tabLst/>
              <a:defRPr/>
            </a:pPr>
            <a:r>
              <a:rPr kumimoji="0" lang="en-US" b="0" i="0" u="none" strike="noStrike" kern="0" cap="none" spc="0" normalizeH="0" baseline="0" noProof="0" dirty="0">
                <a:ln>
                  <a:noFill/>
                </a:ln>
                <a:solidFill>
                  <a:sysClr val="windowText" lastClr="000000"/>
                </a:solidFill>
                <a:effectLst/>
                <a:uLnTx/>
                <a:uFillTx/>
                <a:latin typeface="+mj-lt"/>
              </a:rPr>
              <a:t>Existing SKUs will be removed on November 1</a:t>
            </a:r>
            <a:r>
              <a:rPr kumimoji="0" lang="en-US" b="0" i="0" u="none" strike="noStrike" kern="0" cap="none" spc="0" normalizeH="0" baseline="30000" noProof="0" dirty="0">
                <a:ln>
                  <a:noFill/>
                </a:ln>
                <a:solidFill>
                  <a:sysClr val="windowText" lastClr="000000"/>
                </a:solidFill>
                <a:effectLst/>
                <a:uLnTx/>
                <a:uFillTx/>
                <a:latin typeface="+mj-lt"/>
              </a:rPr>
              <a:t>st </a:t>
            </a:r>
            <a:endParaRPr kumimoji="0" lang="en-US" b="0" i="0" u="none" strike="noStrike" kern="0" cap="none" spc="0" normalizeH="0" baseline="0" noProof="0" dirty="0">
              <a:ln>
                <a:noFill/>
              </a:ln>
              <a:solidFill>
                <a:sysClr val="windowText" lastClr="000000"/>
              </a:solidFill>
              <a:effectLst/>
              <a:uLnTx/>
              <a:uFillTx/>
              <a:latin typeface="+mj-lt"/>
            </a:endParaRPr>
          </a:p>
          <a:p>
            <a:pPr marL="342900" marR="0" lvl="0" indent="-342900" defTabSz="914400" eaLnBrk="1" fontAlgn="auto" latinLnBrk="0" hangingPunct="1">
              <a:lnSpc>
                <a:spcPct val="90000"/>
              </a:lnSpc>
              <a:spcBef>
                <a:spcPts val="0"/>
              </a:spcBef>
              <a:spcAft>
                <a:spcPts val="600"/>
              </a:spcAft>
              <a:buClrTx/>
              <a:buSzTx/>
              <a:buFont typeface="Wingdings" panose="05000000000000000000" pitchFamily="2" charset="2"/>
              <a:buChar char="§"/>
              <a:tabLst/>
              <a:defRPr/>
            </a:pPr>
            <a:r>
              <a:rPr kumimoji="0" lang="en-US" b="0" i="0" u="none" strike="noStrike" kern="0" cap="none" spc="0" normalizeH="0" baseline="0" noProof="0" dirty="0">
                <a:ln>
                  <a:noFill/>
                </a:ln>
                <a:solidFill>
                  <a:sysClr val="windowText" lastClr="000000"/>
                </a:solidFill>
                <a:effectLst/>
                <a:uLnTx/>
                <a:uFillTx/>
                <a:latin typeface="+mj-lt"/>
              </a:rPr>
              <a:t>Customers with an existing subscription or agreement will be able to add additional seats under current contract terms </a:t>
            </a:r>
            <a:r>
              <a:rPr kumimoji="0" lang="en-US" b="0" i="0" u="none" strike="noStrike" kern="0" cap="none" spc="0" normalizeH="0" baseline="0" noProof="0" dirty="0">
                <a:ln>
                  <a:noFill/>
                </a:ln>
                <a:effectLst/>
                <a:uLnTx/>
                <a:uFillTx/>
                <a:latin typeface="+mj-lt"/>
              </a:rPr>
              <a:t>only if the </a:t>
            </a:r>
            <a:r>
              <a:rPr kumimoji="0" lang="en-US" b="0" i="0" u="none" strike="noStrike" kern="0" cap="none" spc="0" normalizeH="0" noProof="0" dirty="0">
                <a:ln>
                  <a:noFill/>
                </a:ln>
                <a:effectLst/>
                <a:uLnTx/>
                <a:uFillTx/>
                <a:latin typeface="+mj-lt"/>
              </a:rPr>
              <a:t>license is on the customer’s account as of 10/31/2016</a:t>
            </a:r>
          </a:p>
          <a:p>
            <a:pPr marL="342900" marR="0" lvl="0" indent="-342900" defTabSz="914400" eaLnBrk="1" fontAlgn="auto" latinLnBrk="0" hangingPunct="1">
              <a:lnSpc>
                <a:spcPct val="90000"/>
              </a:lnSpc>
              <a:spcBef>
                <a:spcPts val="0"/>
              </a:spcBef>
              <a:spcAft>
                <a:spcPts val="600"/>
              </a:spcAft>
              <a:buClrTx/>
              <a:buSzTx/>
              <a:buFont typeface="Wingdings" panose="05000000000000000000" pitchFamily="2" charset="2"/>
              <a:buChar char="§"/>
              <a:tabLst/>
              <a:defRPr/>
            </a:pPr>
            <a:r>
              <a:rPr lang="en-US" kern="0" baseline="0" dirty="0">
                <a:latin typeface="+mj-lt"/>
              </a:rPr>
              <a:t>No amendment</a:t>
            </a:r>
            <a:r>
              <a:rPr lang="en-US" kern="0" dirty="0">
                <a:latin typeface="+mj-lt"/>
              </a:rPr>
              <a:t> required to transition from DPL</a:t>
            </a:r>
            <a:endParaRPr kumimoji="0" lang="en-US" b="0" i="0" u="none" strike="noStrike" kern="0" cap="none" spc="0" normalizeH="0" baseline="0" noProof="0" dirty="0">
              <a:ln>
                <a:noFill/>
              </a:ln>
              <a:effectLst/>
              <a:uLnTx/>
              <a:uFillTx/>
              <a:latin typeface="+mj-lt"/>
            </a:endParaRPr>
          </a:p>
          <a:p>
            <a:pPr marL="342900" indent="-342900">
              <a:lnSpc>
                <a:spcPct val="90000"/>
              </a:lnSpc>
              <a:spcAft>
                <a:spcPts val="600"/>
              </a:spcAft>
              <a:buFont typeface="Wingdings" panose="05000000000000000000" pitchFamily="2" charset="2"/>
              <a:buChar char="§"/>
              <a:defRPr/>
            </a:pPr>
            <a:r>
              <a:rPr lang="en-US" kern="0" dirty="0"/>
              <a:t>Dynamics 365 SKUs will be used at renewal</a:t>
            </a:r>
            <a:r>
              <a:rPr lang="en-US" kern="0" dirty="0">
                <a:solidFill>
                  <a:sysClr val="windowText" lastClr="000000"/>
                </a:solidFill>
              </a:rPr>
              <a:t> </a:t>
            </a:r>
          </a:p>
          <a:p>
            <a:pPr marL="342900" lvl="0" indent="-342900">
              <a:lnSpc>
                <a:spcPct val="90000"/>
              </a:lnSpc>
              <a:spcAft>
                <a:spcPts val="600"/>
              </a:spcAft>
              <a:buFont typeface="Wingdings" panose="05000000000000000000" pitchFamily="2" charset="2"/>
              <a:buChar char="§"/>
              <a:defRPr/>
            </a:pPr>
            <a:r>
              <a:rPr lang="en-US" kern="0" dirty="0">
                <a:solidFill>
                  <a:sysClr val="windowText" lastClr="000000"/>
                </a:solidFill>
                <a:latin typeface="+mj-lt"/>
              </a:rPr>
              <a:t>Existing customers as of 10/31/2016 will qualify for special transition </a:t>
            </a:r>
            <a:r>
              <a:rPr lang="en-US" kern="0" dirty="0">
                <a:latin typeface="+mj-lt"/>
              </a:rPr>
              <a:t>pricing (review detail term sheets </a:t>
            </a:r>
            <a:r>
              <a:rPr lang="en-US" kern="0" dirty="0">
                <a:latin typeface="+mj-lt"/>
                <a:hlinkClick r:id="rId4"/>
              </a:rPr>
              <a:t>here</a:t>
            </a:r>
            <a:r>
              <a:rPr lang="en-US" kern="0" dirty="0">
                <a:latin typeface="+mj-lt"/>
              </a:rPr>
              <a:t>)</a:t>
            </a:r>
          </a:p>
          <a:p>
            <a:pPr marL="800100" lvl="1" indent="-342900">
              <a:lnSpc>
                <a:spcPct val="90000"/>
              </a:lnSpc>
              <a:spcAft>
                <a:spcPts val="600"/>
              </a:spcAft>
              <a:buFont typeface="Wingdings" panose="05000000000000000000" pitchFamily="2" charset="2"/>
              <a:buChar char="§"/>
              <a:defRPr/>
            </a:pPr>
            <a:r>
              <a:rPr lang="en-US" kern="0" dirty="0">
                <a:solidFill>
                  <a:sysClr val="windowText" lastClr="000000"/>
                </a:solidFill>
                <a:latin typeface="+mj-lt"/>
              </a:rPr>
              <a:t>Basic subscriptions effective 10/31/2016 will qualify for special transition pricing </a:t>
            </a:r>
          </a:p>
          <a:p>
            <a:pPr marL="800100" lvl="1" indent="-342900">
              <a:lnSpc>
                <a:spcPct val="90000"/>
              </a:lnSpc>
              <a:spcAft>
                <a:spcPts val="600"/>
              </a:spcAft>
              <a:buFont typeface="Wingdings" panose="05000000000000000000" pitchFamily="2" charset="2"/>
              <a:buChar char="§"/>
              <a:defRPr/>
            </a:pPr>
            <a:r>
              <a:rPr lang="en-US" kern="0" dirty="0">
                <a:solidFill>
                  <a:sysClr val="windowText" lastClr="000000"/>
                </a:solidFill>
                <a:latin typeface="+mj-lt"/>
              </a:rPr>
              <a:t>Detailed guidance on processing renewal orders here – Coming soon</a:t>
            </a:r>
          </a:p>
          <a:p>
            <a:pPr marL="800100" lvl="1" indent="-342900">
              <a:lnSpc>
                <a:spcPct val="90000"/>
              </a:lnSpc>
              <a:spcAft>
                <a:spcPts val="600"/>
              </a:spcAft>
              <a:buFont typeface="Wingdings" panose="05000000000000000000" pitchFamily="2" charset="2"/>
              <a:buChar char="§"/>
              <a:defRPr/>
            </a:pPr>
            <a:r>
              <a:rPr lang="en-US" kern="0" dirty="0"/>
              <a:t>Transition pricing will be available for 3 years</a:t>
            </a:r>
            <a:endParaRPr lang="en-US" kern="0" dirty="0">
              <a:solidFill>
                <a:sysClr val="windowText" lastClr="000000"/>
              </a:solidFill>
              <a:latin typeface="+mj-lt"/>
            </a:endParaRPr>
          </a:p>
          <a:p>
            <a:pPr marL="342900" marR="0" lvl="0" indent="-342900" defTabSz="914400" eaLnBrk="1" fontAlgn="auto" latinLnBrk="0" hangingPunct="1">
              <a:lnSpc>
                <a:spcPct val="90000"/>
              </a:lnSpc>
              <a:spcBef>
                <a:spcPts val="0"/>
              </a:spcBef>
              <a:spcAft>
                <a:spcPts val="600"/>
              </a:spcAft>
              <a:buClrTx/>
              <a:buSzTx/>
              <a:buFont typeface="Wingdings" panose="05000000000000000000" pitchFamily="2" charset="2"/>
              <a:buChar char="§"/>
              <a:tabLst/>
              <a:defRPr/>
            </a:pPr>
            <a:r>
              <a:rPr kumimoji="0" lang="en-US" b="0" i="0" u="none" strike="noStrike" kern="0" cap="none" spc="0" normalizeH="0" baseline="0" noProof="0" dirty="0">
                <a:ln>
                  <a:noFill/>
                </a:ln>
                <a:solidFill>
                  <a:sysClr val="windowText" lastClr="000000"/>
                </a:solidFill>
                <a:effectLst/>
                <a:uLnTx/>
                <a:uFillTx/>
                <a:latin typeface="+mj-lt"/>
              </a:rPr>
              <a:t>Use the renewal conversation to discuss upsell opportunities with your customer</a:t>
            </a:r>
          </a:p>
        </p:txBody>
      </p:sp>
    </p:spTree>
    <p:extLst>
      <p:ext uri="{BB962C8B-B14F-4D97-AF65-F5344CB8AC3E}">
        <p14:creationId xmlns:p14="http://schemas.microsoft.com/office/powerpoint/2010/main" val="2667694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522514" y="3970169"/>
            <a:ext cx="4222770" cy="843389"/>
            <a:chOff x="522514" y="3970169"/>
            <a:chExt cx="4222770" cy="843389"/>
          </a:xfrm>
        </p:grpSpPr>
        <p:sp>
          <p:nvSpPr>
            <p:cNvPr id="8" name="TextBox 7"/>
            <p:cNvSpPr txBox="1"/>
            <p:nvPr/>
          </p:nvSpPr>
          <p:spPr>
            <a:xfrm>
              <a:off x="522514" y="3970169"/>
              <a:ext cx="2977363" cy="307777"/>
            </a:xfrm>
            <a:prstGeom prst="rect">
              <a:avLst/>
            </a:prstGeom>
            <a:solidFill>
              <a:schemeClr val="tx1">
                <a:lumMod val="75000"/>
              </a:schemeClr>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Essential                         $15</a:t>
              </a:r>
            </a:p>
          </p:txBody>
        </p:sp>
        <p:sp>
          <p:nvSpPr>
            <p:cNvPr id="12" name="Right Arrow 11"/>
            <p:cNvSpPr/>
            <p:nvPr/>
          </p:nvSpPr>
          <p:spPr bwMode="auto">
            <a:xfrm rot="20117233">
              <a:off x="3678420" y="4358973"/>
              <a:ext cx="1066864" cy="279324"/>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Right Arrow 12"/>
            <p:cNvSpPr/>
            <p:nvPr/>
          </p:nvSpPr>
          <p:spPr bwMode="auto">
            <a:xfrm>
              <a:off x="3698129" y="3974741"/>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TextBox 19"/>
            <p:cNvSpPr txBox="1"/>
            <p:nvPr/>
          </p:nvSpPr>
          <p:spPr>
            <a:xfrm>
              <a:off x="522514" y="4505781"/>
              <a:ext cx="2977363" cy="307777"/>
            </a:xfrm>
            <a:prstGeom prst="rect">
              <a:avLst/>
            </a:prstGeom>
            <a:solidFill>
              <a:schemeClr val="tx1">
                <a:lumMod val="75000"/>
              </a:schemeClr>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err="1">
                  <a:ln>
                    <a:noFill/>
                  </a:ln>
                  <a:solidFill>
                    <a:srgbClr val="FFFFFF"/>
                  </a:solidFill>
                  <a:effectLst/>
                  <a:uLnTx/>
                  <a:uFillTx/>
                  <a:latin typeface="Segoe UI"/>
                  <a:ea typeface="+mn-ea"/>
                  <a:cs typeface="+mn-cs"/>
                </a:rPr>
                <a:t>Emp</a:t>
              </a:r>
              <a:r>
                <a:rPr kumimoji="0" lang="en-US" sz="2000" b="0" i="0" u="none" strike="noStrike" kern="0" cap="none" spc="-70" normalizeH="0" baseline="0" noProof="0" dirty="0">
                  <a:ln>
                    <a:noFill/>
                  </a:ln>
                  <a:solidFill>
                    <a:srgbClr val="FFFFFF"/>
                  </a:solidFill>
                  <a:effectLst/>
                  <a:uLnTx/>
                  <a:uFillTx/>
                  <a:latin typeface="Segoe UI"/>
                  <a:ea typeface="+mn-ea"/>
                  <a:cs typeface="+mn-cs"/>
                </a:rPr>
                <a:t>. Self Service             $3</a:t>
              </a:r>
            </a:p>
          </p:txBody>
        </p:sp>
      </p:grpSp>
      <p:sp>
        <p:nvSpPr>
          <p:cNvPr id="40" name="Title 1"/>
          <p:cNvSpPr>
            <a:spLocks noGrp="1"/>
          </p:cNvSpPr>
          <p:nvPr>
            <p:ph type="title"/>
          </p:nvPr>
        </p:nvSpPr>
        <p:spPr>
          <a:xfrm>
            <a:off x="0" y="151476"/>
            <a:ext cx="12119429" cy="899665"/>
          </a:xfrm>
        </p:spPr>
        <p:txBody>
          <a:bodyPr/>
          <a:lstStyle/>
          <a:p>
            <a:r>
              <a:rPr lang="en-US" sz="3600" dirty="0"/>
              <a:t>CRMOL Functionality Mapping To Dynamics 365</a:t>
            </a:r>
          </a:p>
        </p:txBody>
      </p:sp>
      <p:sp>
        <p:nvSpPr>
          <p:cNvPr id="48" name="TextBox 47"/>
          <p:cNvSpPr txBox="1"/>
          <p:nvPr/>
        </p:nvSpPr>
        <p:spPr>
          <a:xfrm>
            <a:off x="1031682" y="1059282"/>
            <a:ext cx="3041674" cy="276999"/>
          </a:xfrm>
          <a:prstGeom prst="rect">
            <a:avLst/>
          </a:prstGeom>
          <a:noFill/>
        </p:spPr>
        <p:txBody>
          <a:bodyPr wrap="square" lIns="0" tIns="0" rIns="0" bIns="0"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rgbClr val="002050"/>
                    </a:gs>
                    <a:gs pos="100000">
                      <a:srgbClr val="002050"/>
                    </a:gs>
                  </a:gsLst>
                  <a:lin ang="0" scaled="0"/>
                </a:gradFill>
                <a:effectLst/>
                <a:uLnTx/>
                <a:uFillTx/>
                <a:latin typeface="Segoe UI"/>
                <a:ea typeface="+mn-ea"/>
                <a:cs typeface="+mn-cs"/>
              </a:rPr>
              <a:t>CURRENT CRMOL</a:t>
            </a:r>
          </a:p>
        </p:txBody>
      </p:sp>
      <p:sp>
        <p:nvSpPr>
          <p:cNvPr id="49" name="TextBox 48"/>
          <p:cNvSpPr txBox="1"/>
          <p:nvPr/>
        </p:nvSpPr>
        <p:spPr>
          <a:xfrm>
            <a:off x="5348873" y="1058319"/>
            <a:ext cx="2663982" cy="276999"/>
          </a:xfrm>
          <a:prstGeom prst="rect">
            <a:avLst/>
          </a:prstGeom>
          <a:noFill/>
        </p:spPr>
        <p:txBody>
          <a:bodyPr wrap="square" lIns="0" tIns="0" rIns="0" bIns="0"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rgbClr val="002050"/>
                    </a:gs>
                    <a:gs pos="100000">
                      <a:srgbClr val="002050"/>
                    </a:gs>
                  </a:gsLst>
                  <a:lin ang="0" scaled="0"/>
                </a:gradFill>
                <a:effectLst/>
                <a:uLnTx/>
                <a:uFillTx/>
                <a:latin typeface="Segoe UI"/>
                <a:ea typeface="+mn-ea"/>
                <a:cs typeface="+mn-cs"/>
              </a:rPr>
              <a:t>APPLICATIONS</a:t>
            </a:r>
          </a:p>
        </p:txBody>
      </p:sp>
      <p:sp>
        <p:nvSpPr>
          <p:cNvPr id="50" name="TextBox 49"/>
          <p:cNvSpPr txBox="1"/>
          <p:nvPr/>
        </p:nvSpPr>
        <p:spPr>
          <a:xfrm>
            <a:off x="8770148" y="1061596"/>
            <a:ext cx="2663982" cy="276999"/>
          </a:xfrm>
          <a:prstGeom prst="rect">
            <a:avLst/>
          </a:prstGeom>
          <a:noFill/>
        </p:spPr>
        <p:txBody>
          <a:bodyPr wrap="square" lIns="0" tIns="0" rIns="0" bIns="0" rtlCol="0">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rgbClr val="002050"/>
                    </a:gs>
                    <a:gs pos="100000">
                      <a:srgbClr val="002050"/>
                    </a:gs>
                  </a:gsLst>
                  <a:lin ang="0" scaled="0"/>
                </a:gradFill>
                <a:effectLst/>
                <a:uLnTx/>
                <a:uFillTx/>
                <a:latin typeface="Segoe UI"/>
                <a:ea typeface="+mn-ea"/>
                <a:cs typeface="+mn-cs"/>
              </a:rPr>
              <a:t>ENTERPRISE PLAN</a:t>
            </a:r>
          </a:p>
        </p:txBody>
      </p:sp>
      <p:grpSp>
        <p:nvGrpSpPr>
          <p:cNvPr id="33" name="Group 32"/>
          <p:cNvGrpSpPr/>
          <p:nvPr/>
        </p:nvGrpSpPr>
        <p:grpSpPr>
          <a:xfrm>
            <a:off x="522514" y="1416241"/>
            <a:ext cx="10907485" cy="332225"/>
            <a:chOff x="522514" y="1416241"/>
            <a:chExt cx="10907485" cy="332225"/>
          </a:xfrm>
        </p:grpSpPr>
        <p:sp>
          <p:nvSpPr>
            <p:cNvPr id="4" name="TextBox 3"/>
            <p:cNvSpPr txBox="1"/>
            <p:nvPr/>
          </p:nvSpPr>
          <p:spPr>
            <a:xfrm>
              <a:off x="522514" y="1416241"/>
              <a:ext cx="2977363" cy="307777"/>
            </a:xfrm>
            <a:prstGeom prst="rect">
              <a:avLst/>
            </a:prstGeom>
            <a:solidFill>
              <a:schemeClr val="tx1">
                <a:lumMod val="75000"/>
              </a:schemeClr>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Enterprise                    $200</a:t>
              </a:r>
            </a:p>
          </p:txBody>
        </p:sp>
        <p:sp>
          <p:nvSpPr>
            <p:cNvPr id="18" name="Right Arrow 17"/>
            <p:cNvSpPr/>
            <p:nvPr/>
          </p:nvSpPr>
          <p:spPr bwMode="auto">
            <a:xfrm>
              <a:off x="3679004" y="1425984"/>
              <a:ext cx="5091144"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4" name="Group 13"/>
            <p:cNvGrpSpPr/>
            <p:nvPr/>
          </p:nvGrpSpPr>
          <p:grpSpPr>
            <a:xfrm>
              <a:off x="8906014" y="1440689"/>
              <a:ext cx="2523985" cy="307777"/>
              <a:chOff x="8906014" y="1440689"/>
              <a:chExt cx="2523985" cy="307777"/>
            </a:xfrm>
          </p:grpSpPr>
          <p:sp>
            <p:nvSpPr>
              <p:cNvPr id="17" name="TextBox 16"/>
              <p:cNvSpPr txBox="1"/>
              <p:nvPr/>
            </p:nvSpPr>
            <p:spPr>
              <a:xfrm>
                <a:off x="8906014" y="1440689"/>
                <a:ext cx="2523985" cy="307777"/>
              </a:xfrm>
              <a:prstGeom prst="rect">
                <a:avLst/>
              </a:prstGeom>
              <a:solidFill>
                <a:schemeClr val="accent3"/>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Plan 1          $115-$60 </a:t>
                </a:r>
              </a:p>
            </p:txBody>
          </p:sp>
          <p:pic>
            <p:nvPicPr>
              <p:cNvPr id="56" name="Picture 55"/>
              <p:cNvPicPr>
                <a:picLocks noChangeAspect="1"/>
              </p:cNvPicPr>
              <p:nvPr/>
            </p:nvPicPr>
            <p:blipFill>
              <a:blip r:embed="rId5"/>
              <a:stretch>
                <a:fillRect/>
              </a:stretch>
            </p:blipFill>
            <p:spPr>
              <a:xfrm>
                <a:off x="9993279" y="1498708"/>
                <a:ext cx="290806" cy="188163"/>
              </a:xfrm>
              <a:prstGeom prst="rect">
                <a:avLst/>
              </a:prstGeom>
            </p:spPr>
          </p:pic>
        </p:grpSp>
      </p:grpSp>
      <p:grpSp>
        <p:nvGrpSpPr>
          <p:cNvPr id="63" name="Group 62"/>
          <p:cNvGrpSpPr/>
          <p:nvPr/>
        </p:nvGrpSpPr>
        <p:grpSpPr>
          <a:xfrm>
            <a:off x="522514" y="1888911"/>
            <a:ext cx="10907485" cy="736435"/>
            <a:chOff x="522514" y="1943341"/>
            <a:chExt cx="10907485" cy="736435"/>
          </a:xfrm>
        </p:grpSpPr>
        <p:sp>
          <p:nvSpPr>
            <p:cNvPr id="6" name="TextBox 5"/>
            <p:cNvSpPr txBox="1"/>
            <p:nvPr/>
          </p:nvSpPr>
          <p:spPr>
            <a:xfrm>
              <a:off x="522514" y="2042770"/>
              <a:ext cx="2977363" cy="307777"/>
            </a:xfrm>
            <a:prstGeom prst="rect">
              <a:avLst/>
            </a:prstGeom>
            <a:solidFill>
              <a:schemeClr val="tx1">
                <a:lumMod val="75000"/>
              </a:schemeClr>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Professional                   $65</a:t>
              </a:r>
            </a:p>
          </p:txBody>
        </p:sp>
        <p:sp>
          <p:nvSpPr>
            <p:cNvPr id="9" name="TextBox 8"/>
            <p:cNvSpPr txBox="1"/>
            <p:nvPr/>
          </p:nvSpPr>
          <p:spPr>
            <a:xfrm>
              <a:off x="4856998" y="1943341"/>
              <a:ext cx="2761474" cy="307777"/>
            </a:xfrm>
            <a:prstGeom prst="rect">
              <a:avLst/>
            </a:prstGeom>
            <a:solidFill>
              <a:schemeClr val="accent2"/>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Sales                          $95</a:t>
              </a:r>
            </a:p>
          </p:txBody>
        </p:sp>
        <p:sp>
          <p:nvSpPr>
            <p:cNvPr id="27" name="TextBox 26"/>
            <p:cNvSpPr txBox="1"/>
            <p:nvPr/>
          </p:nvSpPr>
          <p:spPr>
            <a:xfrm>
              <a:off x="4856998" y="2371999"/>
              <a:ext cx="2761474" cy="307777"/>
            </a:xfrm>
            <a:prstGeom prst="rect">
              <a:avLst/>
            </a:prstGeom>
            <a:solidFill>
              <a:schemeClr val="accent2"/>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Customer Service     $95 </a:t>
              </a:r>
            </a:p>
          </p:txBody>
        </p:sp>
        <p:sp>
          <p:nvSpPr>
            <p:cNvPr id="28" name="Right Arrow 27"/>
            <p:cNvSpPr/>
            <p:nvPr/>
          </p:nvSpPr>
          <p:spPr bwMode="auto">
            <a:xfrm>
              <a:off x="3728587" y="2042694"/>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Right Arrow 28"/>
            <p:cNvSpPr/>
            <p:nvPr/>
          </p:nvSpPr>
          <p:spPr bwMode="auto">
            <a:xfrm rot="1279848">
              <a:off x="3723908" y="2218800"/>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1" name="Right Arrow 30"/>
            <p:cNvSpPr/>
            <p:nvPr/>
          </p:nvSpPr>
          <p:spPr bwMode="auto">
            <a:xfrm>
              <a:off x="7754337" y="2168229"/>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5" name="Group 14"/>
            <p:cNvGrpSpPr/>
            <p:nvPr/>
          </p:nvGrpSpPr>
          <p:grpSpPr>
            <a:xfrm>
              <a:off x="8906014" y="2129483"/>
              <a:ext cx="2523985" cy="307777"/>
              <a:chOff x="8906014" y="2129483"/>
              <a:chExt cx="2523985" cy="307777"/>
            </a:xfrm>
          </p:grpSpPr>
          <p:sp>
            <p:nvSpPr>
              <p:cNvPr id="30" name="TextBox 29"/>
              <p:cNvSpPr txBox="1"/>
              <p:nvPr/>
            </p:nvSpPr>
            <p:spPr>
              <a:xfrm>
                <a:off x="8906014" y="2129483"/>
                <a:ext cx="2523985" cy="307777"/>
              </a:xfrm>
              <a:prstGeom prst="rect">
                <a:avLst/>
              </a:prstGeom>
              <a:solidFill>
                <a:schemeClr val="accent3"/>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Plan 1          $115-$60 </a:t>
                </a:r>
              </a:p>
            </p:txBody>
          </p:sp>
          <p:pic>
            <p:nvPicPr>
              <p:cNvPr id="57" name="Picture 56"/>
              <p:cNvPicPr>
                <a:picLocks noChangeAspect="1"/>
              </p:cNvPicPr>
              <p:nvPr/>
            </p:nvPicPr>
            <p:blipFill>
              <a:blip r:embed="rId5"/>
              <a:stretch>
                <a:fillRect/>
              </a:stretch>
            </p:blipFill>
            <p:spPr>
              <a:xfrm>
                <a:off x="9993279" y="2188387"/>
                <a:ext cx="290806" cy="188163"/>
              </a:xfrm>
              <a:prstGeom prst="rect">
                <a:avLst/>
              </a:prstGeom>
            </p:spPr>
          </p:pic>
        </p:grpSp>
      </p:grpSp>
      <p:grpSp>
        <p:nvGrpSpPr>
          <p:cNvPr id="69" name="Group 68"/>
          <p:cNvGrpSpPr/>
          <p:nvPr/>
        </p:nvGrpSpPr>
        <p:grpSpPr>
          <a:xfrm>
            <a:off x="522514" y="2900622"/>
            <a:ext cx="10907485" cy="1360133"/>
            <a:chOff x="522514" y="2900622"/>
            <a:chExt cx="10907485" cy="1360133"/>
          </a:xfrm>
        </p:grpSpPr>
        <p:grpSp>
          <p:nvGrpSpPr>
            <p:cNvPr id="64" name="Group 63"/>
            <p:cNvGrpSpPr/>
            <p:nvPr/>
          </p:nvGrpSpPr>
          <p:grpSpPr>
            <a:xfrm>
              <a:off x="522514" y="2900622"/>
              <a:ext cx="10907485" cy="904230"/>
              <a:chOff x="522514" y="2900622"/>
              <a:chExt cx="10907485" cy="904230"/>
            </a:xfrm>
          </p:grpSpPr>
          <p:sp>
            <p:nvSpPr>
              <p:cNvPr id="7" name="TextBox 6"/>
              <p:cNvSpPr txBox="1"/>
              <p:nvPr/>
            </p:nvSpPr>
            <p:spPr>
              <a:xfrm>
                <a:off x="522514" y="3103087"/>
                <a:ext cx="2977363" cy="307777"/>
              </a:xfrm>
              <a:prstGeom prst="rect">
                <a:avLst/>
              </a:prstGeom>
              <a:solidFill>
                <a:schemeClr val="tx1">
                  <a:lumMod val="75000"/>
                </a:schemeClr>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Basic                               $30</a:t>
                </a:r>
              </a:p>
            </p:txBody>
          </p:sp>
          <p:sp>
            <p:nvSpPr>
              <p:cNvPr id="41" name="TextBox 40"/>
              <p:cNvSpPr txBox="1"/>
              <p:nvPr/>
            </p:nvSpPr>
            <p:spPr>
              <a:xfrm>
                <a:off x="4856998" y="2900622"/>
                <a:ext cx="2761474" cy="307777"/>
              </a:xfrm>
              <a:prstGeom prst="rect">
                <a:avLst/>
              </a:prstGeom>
              <a:solidFill>
                <a:schemeClr val="accent2"/>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Sales                          $95</a:t>
                </a:r>
              </a:p>
            </p:txBody>
          </p:sp>
          <p:sp>
            <p:nvSpPr>
              <p:cNvPr id="42" name="TextBox 41"/>
              <p:cNvSpPr txBox="1"/>
              <p:nvPr/>
            </p:nvSpPr>
            <p:spPr>
              <a:xfrm>
                <a:off x="4856998" y="3329280"/>
                <a:ext cx="2761474" cy="307777"/>
              </a:xfrm>
              <a:prstGeom prst="rect">
                <a:avLst/>
              </a:prstGeom>
              <a:solidFill>
                <a:schemeClr val="accent2"/>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Customer Service     $95</a:t>
                </a:r>
              </a:p>
            </p:txBody>
          </p:sp>
          <p:sp>
            <p:nvSpPr>
              <p:cNvPr id="46" name="Right Arrow 45"/>
              <p:cNvSpPr/>
              <p:nvPr/>
            </p:nvSpPr>
            <p:spPr bwMode="auto">
              <a:xfrm>
                <a:off x="7754338" y="3128170"/>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 name="Group 1"/>
              <p:cNvGrpSpPr/>
              <p:nvPr/>
            </p:nvGrpSpPr>
            <p:grpSpPr>
              <a:xfrm>
                <a:off x="3698127" y="2957071"/>
                <a:ext cx="1028144" cy="544894"/>
                <a:chOff x="3698127" y="3468698"/>
                <a:chExt cx="1028144" cy="544894"/>
              </a:xfrm>
            </p:grpSpPr>
            <p:sp>
              <p:nvSpPr>
                <p:cNvPr id="43" name="Right Arrow 42"/>
                <p:cNvSpPr/>
                <p:nvPr/>
              </p:nvSpPr>
              <p:spPr bwMode="auto">
                <a:xfrm rot="21266335">
                  <a:off x="3698127" y="3468698"/>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Lead </a:t>
                  </a:r>
                  <a:r>
                    <a:rPr kumimoji="0" lang="en-US" sz="11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Mgmt</a:t>
                  </a:r>
                  <a:endParaRPr kumimoji="0" lang="en-US" sz="11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4" name="Right Arrow 43"/>
                <p:cNvSpPr/>
                <p:nvPr/>
              </p:nvSpPr>
              <p:spPr bwMode="auto">
                <a:xfrm rot="851478">
                  <a:off x="3710460" y="3739272"/>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Case </a:t>
                  </a:r>
                  <a:r>
                    <a:rPr kumimoji="0" lang="en-US" sz="11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Mgmt</a:t>
                  </a:r>
                  <a:endParaRPr kumimoji="0" lang="en-US" sz="11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Rectangle 10"/>
                <p:cNvSpPr/>
                <p:nvPr/>
              </p:nvSpPr>
              <p:spPr bwMode="auto">
                <a:xfrm>
                  <a:off x="3698128" y="3684337"/>
                  <a:ext cx="117662" cy="107256"/>
                </a:xfrm>
                <a:prstGeom prst="rect">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3" name="Group 2"/>
              <p:cNvGrpSpPr/>
              <p:nvPr/>
            </p:nvGrpSpPr>
            <p:grpSpPr>
              <a:xfrm>
                <a:off x="3642232" y="3279966"/>
                <a:ext cx="1138207" cy="524886"/>
                <a:chOff x="3642232" y="3791593"/>
                <a:chExt cx="1138207" cy="524886"/>
              </a:xfrm>
            </p:grpSpPr>
            <p:sp>
              <p:nvSpPr>
                <p:cNvPr id="47" name="Right Arrow 46"/>
                <p:cNvSpPr/>
                <p:nvPr/>
              </p:nvSpPr>
              <p:spPr bwMode="auto">
                <a:xfrm rot="1958748">
                  <a:off x="3642232" y="4042159"/>
                  <a:ext cx="1138207"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1" name="Rectangle 50"/>
                <p:cNvSpPr/>
                <p:nvPr/>
              </p:nvSpPr>
              <p:spPr bwMode="auto">
                <a:xfrm>
                  <a:off x="3698128" y="3791593"/>
                  <a:ext cx="117662" cy="148714"/>
                </a:xfrm>
                <a:prstGeom prst="rect">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6" name="Group 15"/>
              <p:cNvGrpSpPr/>
              <p:nvPr/>
            </p:nvGrpSpPr>
            <p:grpSpPr>
              <a:xfrm>
                <a:off x="8906014" y="3086764"/>
                <a:ext cx="2523985" cy="307777"/>
                <a:chOff x="8906014" y="3086764"/>
                <a:chExt cx="2523985" cy="307777"/>
              </a:xfrm>
            </p:grpSpPr>
            <p:sp>
              <p:nvSpPr>
                <p:cNvPr id="45" name="TextBox 44"/>
                <p:cNvSpPr txBox="1"/>
                <p:nvPr/>
              </p:nvSpPr>
              <p:spPr>
                <a:xfrm>
                  <a:off x="8906014" y="3086764"/>
                  <a:ext cx="2523985" cy="307777"/>
                </a:xfrm>
                <a:prstGeom prst="rect">
                  <a:avLst/>
                </a:prstGeom>
                <a:solidFill>
                  <a:schemeClr val="accent3"/>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Plan 1           $115-$60 </a:t>
                  </a:r>
                </a:p>
              </p:txBody>
            </p:sp>
            <p:pic>
              <p:nvPicPr>
                <p:cNvPr id="58" name="Picture 57"/>
                <p:cNvPicPr>
                  <a:picLocks noChangeAspect="1"/>
                </p:cNvPicPr>
                <p:nvPr/>
              </p:nvPicPr>
              <p:blipFill>
                <a:blip r:embed="rId5"/>
                <a:stretch>
                  <a:fillRect/>
                </a:stretch>
              </p:blipFill>
              <p:spPr>
                <a:xfrm>
                  <a:off x="9993279" y="3143142"/>
                  <a:ext cx="290806" cy="188163"/>
                </a:xfrm>
                <a:prstGeom prst="rect">
                  <a:avLst/>
                </a:prstGeom>
              </p:spPr>
            </p:pic>
          </p:grpSp>
        </p:grpSp>
        <p:grpSp>
          <p:nvGrpSpPr>
            <p:cNvPr id="32" name="Group 31"/>
            <p:cNvGrpSpPr/>
            <p:nvPr/>
          </p:nvGrpSpPr>
          <p:grpSpPr>
            <a:xfrm>
              <a:off x="4856996" y="3968367"/>
              <a:ext cx="6573001" cy="292388"/>
              <a:chOff x="4856996" y="3968367"/>
              <a:chExt cx="6573001" cy="292388"/>
            </a:xfrm>
          </p:grpSpPr>
          <p:sp>
            <p:nvSpPr>
              <p:cNvPr id="10" name="TextBox 9"/>
              <p:cNvSpPr txBox="1"/>
              <p:nvPr/>
            </p:nvSpPr>
            <p:spPr>
              <a:xfrm>
                <a:off x="4856996" y="3968367"/>
                <a:ext cx="6573001" cy="292388"/>
              </a:xfrm>
              <a:prstGeom prst="rect">
                <a:avLst/>
              </a:prstGeom>
              <a:solidFill>
                <a:schemeClr val="accent1"/>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1900" b="0" i="0" u="none" strike="noStrike" kern="0" cap="none" spc="-70" normalizeH="0" baseline="0" noProof="0" dirty="0">
                    <a:ln>
                      <a:noFill/>
                    </a:ln>
                    <a:solidFill>
                      <a:srgbClr val="FFFFFF"/>
                    </a:solidFill>
                    <a:effectLst/>
                    <a:uLnTx/>
                    <a:uFillTx/>
                    <a:latin typeface="Segoe UI"/>
                    <a:ea typeface="+mn-ea"/>
                    <a:cs typeface="+mn-cs"/>
                  </a:rPr>
                  <a:t>Team Members                                                                       $10-$4</a:t>
                </a:r>
              </a:p>
            </p:txBody>
          </p:sp>
          <p:pic>
            <p:nvPicPr>
              <p:cNvPr id="59" name="Picture 58"/>
              <p:cNvPicPr>
                <a:picLocks noChangeAspect="1"/>
              </p:cNvPicPr>
              <p:nvPr/>
            </p:nvPicPr>
            <p:blipFill>
              <a:blip r:embed="rId5"/>
              <a:stretch>
                <a:fillRect/>
              </a:stretch>
            </p:blipFill>
            <p:spPr>
              <a:xfrm>
                <a:off x="10022603" y="4028687"/>
                <a:ext cx="290806" cy="188163"/>
              </a:xfrm>
              <a:prstGeom prst="rect">
                <a:avLst/>
              </a:prstGeom>
            </p:spPr>
          </p:pic>
        </p:grpSp>
      </p:grpSp>
      <p:grpSp>
        <p:nvGrpSpPr>
          <p:cNvPr id="66" name="Group 65"/>
          <p:cNvGrpSpPr/>
          <p:nvPr/>
        </p:nvGrpSpPr>
        <p:grpSpPr>
          <a:xfrm>
            <a:off x="522514" y="5010002"/>
            <a:ext cx="10907485" cy="339168"/>
            <a:chOff x="522514" y="5010002"/>
            <a:chExt cx="10907485" cy="339168"/>
          </a:xfrm>
        </p:grpSpPr>
        <p:sp>
          <p:nvSpPr>
            <p:cNvPr id="22" name="TextBox 21"/>
            <p:cNvSpPr txBox="1"/>
            <p:nvPr/>
          </p:nvSpPr>
          <p:spPr>
            <a:xfrm>
              <a:off x="522514" y="5041393"/>
              <a:ext cx="2977363" cy="307777"/>
            </a:xfrm>
            <a:prstGeom prst="rect">
              <a:avLst/>
            </a:prstGeom>
            <a:solidFill>
              <a:schemeClr val="tx1">
                <a:lumMod val="75000"/>
              </a:schemeClr>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Field Service Add-on     $65</a:t>
              </a:r>
            </a:p>
          </p:txBody>
        </p:sp>
        <p:sp>
          <p:nvSpPr>
            <p:cNvPr id="24" name="TextBox 23"/>
            <p:cNvSpPr txBox="1"/>
            <p:nvPr/>
          </p:nvSpPr>
          <p:spPr>
            <a:xfrm>
              <a:off x="4856998" y="5036394"/>
              <a:ext cx="2761474" cy="307777"/>
            </a:xfrm>
            <a:prstGeom prst="rect">
              <a:avLst/>
            </a:prstGeom>
            <a:solidFill>
              <a:schemeClr val="accent2"/>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Field Service             $95 </a:t>
              </a:r>
            </a:p>
          </p:txBody>
        </p:sp>
        <p:sp>
          <p:nvSpPr>
            <p:cNvPr id="34" name="Right Arrow 33"/>
            <p:cNvSpPr/>
            <p:nvPr/>
          </p:nvSpPr>
          <p:spPr bwMode="auto">
            <a:xfrm>
              <a:off x="3698128" y="5025532"/>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 name="Right Arrow 36"/>
            <p:cNvSpPr/>
            <p:nvPr/>
          </p:nvSpPr>
          <p:spPr bwMode="auto">
            <a:xfrm>
              <a:off x="7754338" y="5010002"/>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9" name="Group 18"/>
            <p:cNvGrpSpPr/>
            <p:nvPr/>
          </p:nvGrpSpPr>
          <p:grpSpPr>
            <a:xfrm>
              <a:off x="8906014" y="5011260"/>
              <a:ext cx="2523985" cy="307777"/>
              <a:chOff x="8906014" y="5011260"/>
              <a:chExt cx="2523985" cy="307777"/>
            </a:xfrm>
          </p:grpSpPr>
          <p:sp>
            <p:nvSpPr>
              <p:cNvPr id="36" name="TextBox 35"/>
              <p:cNvSpPr txBox="1"/>
              <p:nvPr/>
            </p:nvSpPr>
            <p:spPr>
              <a:xfrm>
                <a:off x="8906014" y="5011260"/>
                <a:ext cx="2523985" cy="307777"/>
              </a:xfrm>
              <a:prstGeom prst="rect">
                <a:avLst/>
              </a:prstGeom>
              <a:solidFill>
                <a:schemeClr val="accent3"/>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Plan 1           $115-$60 </a:t>
                </a:r>
              </a:p>
            </p:txBody>
          </p:sp>
          <p:pic>
            <p:nvPicPr>
              <p:cNvPr id="60" name="Picture 59"/>
              <p:cNvPicPr>
                <a:picLocks noChangeAspect="1"/>
              </p:cNvPicPr>
              <p:nvPr/>
            </p:nvPicPr>
            <p:blipFill>
              <a:blip r:embed="rId5"/>
              <a:stretch>
                <a:fillRect/>
              </a:stretch>
            </p:blipFill>
            <p:spPr>
              <a:xfrm>
                <a:off x="9993279" y="5068610"/>
                <a:ext cx="290806" cy="188163"/>
              </a:xfrm>
              <a:prstGeom prst="rect">
                <a:avLst/>
              </a:prstGeom>
            </p:spPr>
          </p:pic>
        </p:grpSp>
      </p:grpSp>
      <p:grpSp>
        <p:nvGrpSpPr>
          <p:cNvPr id="67" name="Group 66"/>
          <p:cNvGrpSpPr/>
          <p:nvPr/>
        </p:nvGrpSpPr>
        <p:grpSpPr>
          <a:xfrm>
            <a:off x="522514" y="5553302"/>
            <a:ext cx="10907485" cy="331478"/>
            <a:chOff x="522514" y="5553302"/>
            <a:chExt cx="10907485" cy="331478"/>
          </a:xfrm>
        </p:grpSpPr>
        <p:sp>
          <p:nvSpPr>
            <p:cNvPr id="23" name="TextBox 22"/>
            <p:cNvSpPr txBox="1"/>
            <p:nvPr/>
          </p:nvSpPr>
          <p:spPr>
            <a:xfrm>
              <a:off x="522514" y="5577003"/>
              <a:ext cx="2977363" cy="307777"/>
            </a:xfrm>
            <a:prstGeom prst="rect">
              <a:avLst/>
            </a:prstGeom>
            <a:solidFill>
              <a:schemeClr val="tx1">
                <a:lumMod val="75000"/>
              </a:schemeClr>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err="1">
                  <a:ln>
                    <a:noFill/>
                  </a:ln>
                  <a:solidFill>
                    <a:srgbClr val="FFFFFF"/>
                  </a:solidFill>
                  <a:effectLst/>
                  <a:uLnTx/>
                  <a:uFillTx/>
                  <a:latin typeface="Segoe UI"/>
                  <a:ea typeface="+mn-ea"/>
                  <a:cs typeface="+mn-cs"/>
                </a:rPr>
                <a:t>Proj</a:t>
              </a:r>
              <a:r>
                <a:rPr kumimoji="0" lang="en-US" sz="2000" b="0" i="0" u="none" strike="noStrike" kern="0" cap="none" spc="-70" normalizeH="0" baseline="0" noProof="0" dirty="0">
                  <a:ln>
                    <a:noFill/>
                  </a:ln>
                  <a:solidFill>
                    <a:srgbClr val="FFFFFF"/>
                  </a:solidFill>
                  <a:effectLst/>
                  <a:uLnTx/>
                  <a:uFillTx/>
                  <a:latin typeface="Segoe UI"/>
                  <a:ea typeface="+mn-ea"/>
                  <a:cs typeface="+mn-cs"/>
                </a:rPr>
                <a:t> Service Add-on      $65</a:t>
              </a:r>
            </a:p>
          </p:txBody>
        </p:sp>
        <p:sp>
          <p:nvSpPr>
            <p:cNvPr id="25" name="TextBox 24"/>
            <p:cNvSpPr txBox="1"/>
            <p:nvPr/>
          </p:nvSpPr>
          <p:spPr>
            <a:xfrm>
              <a:off x="4856998" y="5577002"/>
              <a:ext cx="2761474" cy="307777"/>
            </a:xfrm>
            <a:prstGeom prst="rect">
              <a:avLst/>
            </a:prstGeom>
            <a:solidFill>
              <a:schemeClr val="accent2"/>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Project Service Au.   $95 </a:t>
              </a:r>
            </a:p>
          </p:txBody>
        </p:sp>
        <p:sp>
          <p:nvSpPr>
            <p:cNvPr id="35" name="Right Arrow 34"/>
            <p:cNvSpPr/>
            <p:nvPr/>
          </p:nvSpPr>
          <p:spPr bwMode="auto">
            <a:xfrm>
              <a:off x="3698128" y="5553302"/>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9" name="Right Arrow 38"/>
            <p:cNvSpPr/>
            <p:nvPr/>
          </p:nvSpPr>
          <p:spPr bwMode="auto">
            <a:xfrm>
              <a:off x="7754338" y="5562906"/>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1" name="Group 20"/>
            <p:cNvGrpSpPr/>
            <p:nvPr/>
          </p:nvGrpSpPr>
          <p:grpSpPr>
            <a:xfrm>
              <a:off x="8906014" y="5564164"/>
              <a:ext cx="2523985" cy="307777"/>
              <a:chOff x="8906014" y="5564164"/>
              <a:chExt cx="2523985" cy="307777"/>
            </a:xfrm>
          </p:grpSpPr>
          <p:sp>
            <p:nvSpPr>
              <p:cNvPr id="38" name="TextBox 37"/>
              <p:cNvSpPr txBox="1"/>
              <p:nvPr/>
            </p:nvSpPr>
            <p:spPr>
              <a:xfrm>
                <a:off x="8906014" y="5564164"/>
                <a:ext cx="2523985" cy="307777"/>
              </a:xfrm>
              <a:prstGeom prst="rect">
                <a:avLst/>
              </a:prstGeom>
              <a:solidFill>
                <a:schemeClr val="accent3"/>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Plan 1           $115-$60  </a:t>
                </a:r>
              </a:p>
            </p:txBody>
          </p:sp>
          <p:pic>
            <p:nvPicPr>
              <p:cNvPr id="61" name="Picture 60"/>
              <p:cNvPicPr>
                <a:picLocks noChangeAspect="1"/>
              </p:cNvPicPr>
              <p:nvPr/>
            </p:nvPicPr>
            <p:blipFill>
              <a:blip r:embed="rId5"/>
              <a:stretch>
                <a:fillRect/>
              </a:stretch>
            </p:blipFill>
            <p:spPr>
              <a:xfrm>
                <a:off x="9993279" y="5633248"/>
                <a:ext cx="290806" cy="188163"/>
              </a:xfrm>
              <a:prstGeom prst="rect">
                <a:avLst/>
              </a:prstGeom>
            </p:spPr>
          </p:pic>
        </p:grpSp>
      </p:grpSp>
      <p:grpSp>
        <p:nvGrpSpPr>
          <p:cNvPr id="68" name="Group 67"/>
          <p:cNvGrpSpPr/>
          <p:nvPr/>
        </p:nvGrpSpPr>
        <p:grpSpPr>
          <a:xfrm>
            <a:off x="522514" y="5973968"/>
            <a:ext cx="10907485" cy="307778"/>
            <a:chOff x="522513" y="6112612"/>
            <a:chExt cx="10907485" cy="307778"/>
          </a:xfrm>
        </p:grpSpPr>
        <p:sp>
          <p:nvSpPr>
            <p:cNvPr id="53" name="TextBox 52"/>
            <p:cNvSpPr txBox="1"/>
            <p:nvPr/>
          </p:nvSpPr>
          <p:spPr>
            <a:xfrm>
              <a:off x="522513" y="6112613"/>
              <a:ext cx="2977363" cy="307777"/>
            </a:xfrm>
            <a:prstGeom prst="rect">
              <a:avLst/>
            </a:prstGeom>
            <a:solidFill>
              <a:schemeClr val="tx1">
                <a:lumMod val="75000"/>
              </a:schemeClr>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Social Engagement</a:t>
              </a:r>
              <a:r>
                <a:rPr kumimoji="0" lang="en-US" sz="1600" b="0" i="0" u="none" strike="noStrike" kern="0" cap="none" spc="-70" normalizeH="0" baseline="50000" noProof="0" dirty="0">
                  <a:ln>
                    <a:noFill/>
                  </a:ln>
                  <a:solidFill>
                    <a:srgbClr val="FFFFFF"/>
                  </a:solidFill>
                  <a:effectLst/>
                  <a:uLnTx/>
                  <a:uFillTx/>
                  <a:latin typeface="Segoe UI"/>
                  <a:ea typeface="+mn-ea"/>
                  <a:cs typeface="+mn-cs"/>
                </a:rPr>
                <a:t>+</a:t>
              </a:r>
              <a:r>
                <a:rPr kumimoji="0" lang="en-US" sz="2000" b="0" i="0" u="none" strike="noStrike" kern="0" cap="none" spc="-70" normalizeH="0" baseline="0" noProof="0" dirty="0">
                  <a:ln>
                    <a:noFill/>
                  </a:ln>
                  <a:solidFill>
                    <a:srgbClr val="FFFFFF"/>
                  </a:solidFill>
                  <a:effectLst/>
                  <a:uLnTx/>
                  <a:uFillTx/>
                  <a:latin typeface="Segoe UI"/>
                  <a:ea typeface="+mn-ea"/>
                  <a:cs typeface="+mn-cs"/>
                </a:rPr>
                <a:t>     $125</a:t>
              </a:r>
            </a:p>
          </p:txBody>
        </p:sp>
        <p:sp>
          <p:nvSpPr>
            <p:cNvPr id="54" name="Right Arrow 53"/>
            <p:cNvSpPr/>
            <p:nvPr/>
          </p:nvSpPr>
          <p:spPr bwMode="auto">
            <a:xfrm>
              <a:off x="3698128" y="6146070"/>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6" name="Group 25"/>
            <p:cNvGrpSpPr/>
            <p:nvPr/>
          </p:nvGrpSpPr>
          <p:grpSpPr>
            <a:xfrm>
              <a:off x="4856997" y="6112612"/>
              <a:ext cx="6573001" cy="307777"/>
              <a:chOff x="4856997" y="6112612"/>
              <a:chExt cx="6573001" cy="307777"/>
            </a:xfrm>
          </p:grpSpPr>
          <p:sp>
            <p:nvSpPr>
              <p:cNvPr id="55" name="TextBox 54"/>
              <p:cNvSpPr txBox="1"/>
              <p:nvPr/>
            </p:nvSpPr>
            <p:spPr>
              <a:xfrm>
                <a:off x="4856997" y="6112612"/>
                <a:ext cx="6573001" cy="307777"/>
              </a:xfrm>
              <a:prstGeom prst="rect">
                <a:avLst/>
              </a:prstGeom>
              <a:solidFill>
                <a:schemeClr val="bg1"/>
              </a:solidFill>
              <a:ln>
                <a:solidFill>
                  <a:schemeClr val="tx1"/>
                </a:solidFill>
                <a:prstDash val="dashDot"/>
              </a:ln>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lumMod val="50000"/>
                      </a:srgbClr>
                    </a:solidFill>
                    <a:effectLst/>
                    <a:uLnTx/>
                    <a:uFillTx/>
                    <a:latin typeface="Segoe UI"/>
                    <a:ea typeface="+mn-ea"/>
                    <a:cs typeface="+mn-cs"/>
                  </a:rPr>
                  <a:t>Included in above Apps &amp; Plan 1                                 $115-$60        </a:t>
                </a:r>
              </a:p>
            </p:txBody>
          </p:sp>
          <p:pic>
            <p:nvPicPr>
              <p:cNvPr id="62" name="Picture 61"/>
              <p:cNvPicPr>
                <a:picLocks noChangeAspect="1"/>
              </p:cNvPicPr>
              <p:nvPr/>
            </p:nvPicPr>
            <p:blipFill>
              <a:blip r:embed="rId5">
                <a:duotone>
                  <a:prstClr val="black"/>
                  <a:schemeClr val="accent6">
                    <a:tint val="45000"/>
                    <a:satMod val="400000"/>
                  </a:schemeClr>
                </a:duotone>
              </a:blip>
              <a:stretch>
                <a:fillRect/>
              </a:stretch>
            </p:blipFill>
            <p:spPr>
              <a:xfrm>
                <a:off x="9993279" y="6185419"/>
                <a:ext cx="290806" cy="188163"/>
              </a:xfrm>
              <a:prstGeom prst="rect">
                <a:avLst/>
              </a:prstGeom>
            </p:spPr>
          </p:pic>
        </p:grpSp>
      </p:grpSp>
      <p:sp>
        <p:nvSpPr>
          <p:cNvPr id="71" name="TextBox 70"/>
          <p:cNvSpPr txBox="1"/>
          <p:nvPr/>
        </p:nvSpPr>
        <p:spPr>
          <a:xfrm>
            <a:off x="-139424" y="6502904"/>
            <a:ext cx="1872500" cy="4616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Microsoft Confidential</a:t>
            </a:r>
          </a:p>
        </p:txBody>
      </p:sp>
      <p:sp>
        <p:nvSpPr>
          <p:cNvPr id="70" name="TextBox 69"/>
          <p:cNvSpPr txBox="1"/>
          <p:nvPr/>
        </p:nvSpPr>
        <p:spPr>
          <a:xfrm>
            <a:off x="364181" y="6197116"/>
            <a:ext cx="4797480" cy="433965"/>
          </a:xfrm>
          <a:prstGeom prst="rect">
            <a:avLst/>
          </a:prstGeom>
          <a:noFill/>
        </p:spPr>
        <p:txBody>
          <a:bodyPr wrap="square" lIns="182880" tIns="146304" rIns="182880" bIns="146304" rtlCol="0">
            <a:spAutoFit/>
          </a:bodyPr>
          <a:lstStyle/>
          <a:p>
            <a:pPr>
              <a:lnSpc>
                <a:spcPct val="90000"/>
              </a:lnSpc>
              <a:spcAft>
                <a:spcPts val="600"/>
              </a:spcAft>
            </a:pPr>
            <a:r>
              <a:rPr lang="en-US" sz="1000" baseline="30000" dirty="0">
                <a:gradFill>
                  <a:gsLst>
                    <a:gs pos="2917">
                      <a:schemeClr val="tx1"/>
                    </a:gs>
                    <a:gs pos="30000">
                      <a:schemeClr val="tx1"/>
                    </a:gs>
                  </a:gsLst>
                  <a:lin ang="5400000" scaled="0"/>
                </a:gradFill>
              </a:rPr>
              <a:t>+</a:t>
            </a:r>
            <a:r>
              <a:rPr lang="en-US" sz="1000" dirty="0">
                <a:gradFill>
                  <a:gsLst>
                    <a:gs pos="2917">
                      <a:schemeClr val="tx1"/>
                    </a:gs>
                    <a:gs pos="30000">
                      <a:schemeClr val="tx1"/>
                    </a:gs>
                  </a:gsLst>
                  <a:lin ang="5400000" scaled="0"/>
                </a:gradFill>
              </a:rPr>
              <a:t>See Marketing, Parature, &amp; Social Engagement section for more information</a:t>
            </a:r>
          </a:p>
        </p:txBody>
      </p:sp>
    </p:spTree>
    <p:custDataLst>
      <p:custData r:id="rId1"/>
      <p:tags r:id="rId2"/>
    </p:custDataLst>
    <p:extLst>
      <p:ext uri="{BB962C8B-B14F-4D97-AF65-F5344CB8AC3E}">
        <p14:creationId xmlns:p14="http://schemas.microsoft.com/office/powerpoint/2010/main" val="3472057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 calcmode="lin" valueType="num">
                                      <p:cBhvr additive="base">
                                        <p:cTn id="21" dur="500" fill="hold"/>
                                        <p:tgtEl>
                                          <p:spTgt spid="63"/>
                                        </p:tgtEl>
                                        <p:attrNameLst>
                                          <p:attrName>ppt_x</p:attrName>
                                        </p:attrNameLst>
                                      </p:cBhvr>
                                      <p:tavLst>
                                        <p:tav tm="0">
                                          <p:val>
                                            <p:strVal val="#ppt_x"/>
                                          </p:val>
                                        </p:tav>
                                        <p:tav tm="100000">
                                          <p:val>
                                            <p:strVal val="#ppt_x"/>
                                          </p:val>
                                        </p:tav>
                                      </p:tavLst>
                                    </p:anim>
                                    <p:anim calcmode="lin" valueType="num">
                                      <p:cBhvr additive="base">
                                        <p:cTn id="22"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 calcmode="lin" valueType="num">
                                      <p:cBhvr additive="base">
                                        <p:cTn id="27" dur="500" fill="hold"/>
                                        <p:tgtEl>
                                          <p:spTgt spid="69"/>
                                        </p:tgtEl>
                                        <p:attrNameLst>
                                          <p:attrName>ppt_x</p:attrName>
                                        </p:attrNameLst>
                                      </p:cBhvr>
                                      <p:tavLst>
                                        <p:tav tm="0">
                                          <p:val>
                                            <p:strVal val="#ppt_x"/>
                                          </p:val>
                                        </p:tav>
                                        <p:tav tm="100000">
                                          <p:val>
                                            <p:strVal val="#ppt_x"/>
                                          </p:val>
                                        </p:tav>
                                      </p:tavLst>
                                    </p:anim>
                                    <p:anim calcmode="lin" valueType="num">
                                      <p:cBhvr additive="base">
                                        <p:cTn id="28"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5"/>
                                        </p:tgtEl>
                                        <p:attrNameLst>
                                          <p:attrName>style.visibility</p:attrName>
                                        </p:attrNameLst>
                                      </p:cBhvr>
                                      <p:to>
                                        <p:strVal val="visible"/>
                                      </p:to>
                                    </p:set>
                                    <p:anim calcmode="lin" valueType="num">
                                      <p:cBhvr additive="base">
                                        <p:cTn id="33" dur="500" fill="hold"/>
                                        <p:tgtEl>
                                          <p:spTgt spid="65"/>
                                        </p:tgtEl>
                                        <p:attrNameLst>
                                          <p:attrName>ppt_x</p:attrName>
                                        </p:attrNameLst>
                                      </p:cBhvr>
                                      <p:tavLst>
                                        <p:tav tm="0">
                                          <p:val>
                                            <p:strVal val="#ppt_x"/>
                                          </p:val>
                                        </p:tav>
                                        <p:tav tm="100000">
                                          <p:val>
                                            <p:strVal val="#ppt_x"/>
                                          </p:val>
                                        </p:tav>
                                      </p:tavLst>
                                    </p:anim>
                                    <p:anim calcmode="lin" valueType="num">
                                      <p:cBhvr additive="base">
                                        <p:cTn id="34"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6"/>
                                        </p:tgtEl>
                                        <p:attrNameLst>
                                          <p:attrName>style.visibility</p:attrName>
                                        </p:attrNameLst>
                                      </p:cBhvr>
                                      <p:to>
                                        <p:strVal val="visible"/>
                                      </p:to>
                                    </p:set>
                                    <p:anim calcmode="lin" valueType="num">
                                      <p:cBhvr additive="base">
                                        <p:cTn id="39" dur="500" fill="hold"/>
                                        <p:tgtEl>
                                          <p:spTgt spid="66"/>
                                        </p:tgtEl>
                                        <p:attrNameLst>
                                          <p:attrName>ppt_x</p:attrName>
                                        </p:attrNameLst>
                                      </p:cBhvr>
                                      <p:tavLst>
                                        <p:tav tm="0">
                                          <p:val>
                                            <p:strVal val="#ppt_x"/>
                                          </p:val>
                                        </p:tav>
                                        <p:tav tm="100000">
                                          <p:val>
                                            <p:strVal val="#ppt_x"/>
                                          </p:val>
                                        </p:tav>
                                      </p:tavLst>
                                    </p:anim>
                                    <p:anim calcmode="lin" valueType="num">
                                      <p:cBhvr additive="base">
                                        <p:cTn id="40"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67"/>
                                        </p:tgtEl>
                                        <p:attrNameLst>
                                          <p:attrName>style.visibility</p:attrName>
                                        </p:attrNameLst>
                                      </p:cBhvr>
                                      <p:to>
                                        <p:strVal val="visible"/>
                                      </p:to>
                                    </p:set>
                                    <p:anim calcmode="lin" valueType="num">
                                      <p:cBhvr additive="base">
                                        <p:cTn id="45" dur="500" fill="hold"/>
                                        <p:tgtEl>
                                          <p:spTgt spid="67"/>
                                        </p:tgtEl>
                                        <p:attrNameLst>
                                          <p:attrName>ppt_x</p:attrName>
                                        </p:attrNameLst>
                                      </p:cBhvr>
                                      <p:tavLst>
                                        <p:tav tm="0">
                                          <p:val>
                                            <p:strVal val="#ppt_x"/>
                                          </p:val>
                                        </p:tav>
                                        <p:tav tm="100000">
                                          <p:val>
                                            <p:strVal val="#ppt_x"/>
                                          </p:val>
                                        </p:tav>
                                      </p:tavLst>
                                    </p:anim>
                                    <p:anim calcmode="lin" valueType="num">
                                      <p:cBhvr additive="base">
                                        <p:cTn id="4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68"/>
                                        </p:tgtEl>
                                        <p:attrNameLst>
                                          <p:attrName>style.visibility</p:attrName>
                                        </p:attrNameLst>
                                      </p:cBhvr>
                                      <p:to>
                                        <p:strVal val="visible"/>
                                      </p:to>
                                    </p:set>
                                    <p:anim calcmode="lin" valueType="num">
                                      <p:cBhvr additive="base">
                                        <p:cTn id="51" dur="500" fill="hold"/>
                                        <p:tgtEl>
                                          <p:spTgt spid="68"/>
                                        </p:tgtEl>
                                        <p:attrNameLst>
                                          <p:attrName>ppt_x</p:attrName>
                                        </p:attrNameLst>
                                      </p:cBhvr>
                                      <p:tavLst>
                                        <p:tav tm="0">
                                          <p:val>
                                            <p:strVal val="#ppt_x"/>
                                          </p:val>
                                        </p:tav>
                                        <p:tav tm="100000">
                                          <p:val>
                                            <p:strVal val="#ppt_x"/>
                                          </p:val>
                                        </p:tav>
                                      </p:tavLst>
                                    </p:anim>
                                    <p:anim calcmode="lin" valueType="num">
                                      <p:cBhvr additive="base">
                                        <p:cTn id="52"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a:t>Discuss what licenses your users require?</a:t>
            </a:r>
          </a:p>
        </p:txBody>
      </p:sp>
      <p:graphicFrame>
        <p:nvGraphicFramePr>
          <p:cNvPr id="5" name="Table 4"/>
          <p:cNvGraphicFramePr>
            <a:graphicFrameLocks noGrp="1"/>
          </p:cNvGraphicFramePr>
          <p:nvPr>
            <p:extLst>
              <p:ext uri="{D42A27DB-BD31-4B8C-83A1-F6EECF244321}">
                <p14:modId xmlns:p14="http://schemas.microsoft.com/office/powerpoint/2010/main" val="3241463024"/>
              </p:ext>
            </p:extLst>
          </p:nvPr>
        </p:nvGraphicFramePr>
        <p:xfrm>
          <a:off x="1908102" y="3384678"/>
          <a:ext cx="8140701" cy="2528062"/>
        </p:xfrm>
        <a:graphic>
          <a:graphicData uri="http://schemas.openxmlformats.org/drawingml/2006/table">
            <a:tbl>
              <a:tblPr firstRow="1" bandRow="1">
                <a:tableStyleId>{5C22544A-7EE6-4342-B048-85BDC9FD1C3A}</a:tableStyleId>
              </a:tblPr>
              <a:tblGrid>
                <a:gridCol w="1868217">
                  <a:extLst>
                    <a:ext uri="{9D8B030D-6E8A-4147-A177-3AD203B41FA5}">
                      <a16:colId xmlns:a16="http://schemas.microsoft.com/office/drawing/2014/main" val="3324387585"/>
                    </a:ext>
                  </a:extLst>
                </a:gridCol>
                <a:gridCol w="3558917">
                  <a:extLst>
                    <a:ext uri="{9D8B030D-6E8A-4147-A177-3AD203B41FA5}">
                      <a16:colId xmlns:a16="http://schemas.microsoft.com/office/drawing/2014/main" val="2033578959"/>
                    </a:ext>
                  </a:extLst>
                </a:gridCol>
                <a:gridCol w="2713567">
                  <a:extLst>
                    <a:ext uri="{9D8B030D-6E8A-4147-A177-3AD203B41FA5}">
                      <a16:colId xmlns:a16="http://schemas.microsoft.com/office/drawing/2014/main" val="3030141567"/>
                    </a:ext>
                  </a:extLst>
                </a:gridCol>
              </a:tblGrid>
              <a:tr h="629412">
                <a:tc>
                  <a:txBody>
                    <a:bodyPr/>
                    <a:lstStyle/>
                    <a:p>
                      <a:r>
                        <a:rPr lang="en-US" dirty="0"/>
                        <a:t>Current License</a:t>
                      </a:r>
                    </a:p>
                  </a:txBody>
                  <a:tcPr/>
                </a:tc>
                <a:tc>
                  <a:txBody>
                    <a:bodyPr/>
                    <a:lstStyle/>
                    <a:p>
                      <a:r>
                        <a:rPr lang="en-US" dirty="0"/>
                        <a:t>Use Case</a:t>
                      </a:r>
                    </a:p>
                  </a:txBody>
                  <a:tcPr/>
                </a:tc>
                <a:tc>
                  <a:txBody>
                    <a:bodyPr/>
                    <a:lstStyle/>
                    <a:p>
                      <a:r>
                        <a:rPr lang="en-US" dirty="0"/>
                        <a:t>New Dynamics 365 License needed</a:t>
                      </a:r>
                    </a:p>
                  </a:txBody>
                  <a:tcPr/>
                </a:tc>
                <a:extLst>
                  <a:ext uri="{0D108BD9-81ED-4DB2-BD59-A6C34878D82A}">
                    <a16:rowId xmlns:a16="http://schemas.microsoft.com/office/drawing/2014/main" val="3086879945"/>
                  </a:ext>
                </a:extLst>
              </a:tr>
              <a:tr h="898398">
                <a:tc>
                  <a:txBody>
                    <a:bodyPr/>
                    <a:lstStyle/>
                    <a:p>
                      <a:r>
                        <a:rPr lang="en-US" dirty="0"/>
                        <a:t>Basic</a:t>
                      </a:r>
                      <a:r>
                        <a:rPr lang="en-US" baseline="0" dirty="0"/>
                        <a:t> </a:t>
                      </a:r>
                      <a:endParaRPr lang="en-US" dirty="0"/>
                    </a:p>
                  </a:txBody>
                  <a:tcPr/>
                </a:tc>
                <a:tc>
                  <a:txBody>
                    <a:bodyPr/>
                    <a:lstStyle/>
                    <a:p>
                      <a:r>
                        <a:rPr lang="en-US" dirty="0"/>
                        <a:t>Use with Field Service or Project Service add-on</a:t>
                      </a:r>
                    </a:p>
                  </a:txBody>
                  <a:tcPr/>
                </a:tc>
                <a:tc>
                  <a:txBody>
                    <a:bodyPr/>
                    <a:lstStyle/>
                    <a:p>
                      <a:r>
                        <a:rPr lang="en-US" dirty="0"/>
                        <a:t>Dynamics 365 Plan 1 (if more than 1 App</a:t>
                      </a:r>
                      <a:r>
                        <a:rPr lang="en-US" baseline="0" dirty="0"/>
                        <a:t> required) </a:t>
                      </a:r>
                      <a:endParaRPr lang="en-US" dirty="0"/>
                    </a:p>
                  </a:txBody>
                  <a:tcPr/>
                </a:tc>
                <a:extLst>
                  <a:ext uri="{0D108BD9-81ED-4DB2-BD59-A6C34878D82A}">
                    <a16:rowId xmlns:a16="http://schemas.microsoft.com/office/drawing/2014/main" val="769270857"/>
                  </a:ext>
                </a:extLst>
              </a:tr>
              <a:tr h="629412">
                <a:tc>
                  <a:txBody>
                    <a:bodyPr/>
                    <a:lstStyle/>
                    <a:p>
                      <a:r>
                        <a:rPr lang="en-US" dirty="0"/>
                        <a:t>Basic</a:t>
                      </a:r>
                    </a:p>
                  </a:txBody>
                  <a:tcPr/>
                </a:tc>
                <a:tc>
                  <a:txBody>
                    <a:bodyPr/>
                    <a:lstStyle/>
                    <a:p>
                      <a:r>
                        <a:rPr lang="en-US" dirty="0"/>
                        <a:t>No write access required to Cases</a:t>
                      </a:r>
                      <a:r>
                        <a:rPr lang="en-US" baseline="0" dirty="0"/>
                        <a:t> or Leads</a:t>
                      </a:r>
                      <a:endParaRPr lang="en-US" dirty="0"/>
                    </a:p>
                  </a:txBody>
                  <a:tcPr/>
                </a:tc>
                <a:tc>
                  <a:txBody>
                    <a:bodyPr/>
                    <a:lstStyle/>
                    <a:p>
                      <a:r>
                        <a:rPr lang="en-US" dirty="0"/>
                        <a:t>Team Member</a:t>
                      </a:r>
                    </a:p>
                  </a:txBody>
                  <a:tcPr/>
                </a:tc>
                <a:extLst>
                  <a:ext uri="{0D108BD9-81ED-4DB2-BD59-A6C34878D82A}">
                    <a16:rowId xmlns:a16="http://schemas.microsoft.com/office/drawing/2014/main" val="3803567528"/>
                  </a:ext>
                </a:extLst>
              </a:tr>
              <a:tr h="370840">
                <a:tc>
                  <a:txBody>
                    <a:bodyPr/>
                    <a:lstStyle/>
                    <a:p>
                      <a:r>
                        <a:rPr lang="en-US" dirty="0"/>
                        <a:t>Essential</a:t>
                      </a:r>
                    </a:p>
                  </a:txBody>
                  <a:tcPr/>
                </a:tc>
                <a:tc>
                  <a:txBody>
                    <a:bodyPr/>
                    <a:lstStyle/>
                    <a:p>
                      <a:r>
                        <a:rPr lang="en-US" dirty="0"/>
                        <a:t>All use cases</a:t>
                      </a:r>
                    </a:p>
                  </a:txBody>
                  <a:tcPr/>
                </a:tc>
                <a:tc>
                  <a:txBody>
                    <a:bodyPr/>
                    <a:lstStyle/>
                    <a:p>
                      <a:r>
                        <a:rPr lang="en-US" dirty="0"/>
                        <a:t>Team Member</a:t>
                      </a:r>
                    </a:p>
                  </a:txBody>
                  <a:tcPr/>
                </a:tc>
                <a:extLst>
                  <a:ext uri="{0D108BD9-81ED-4DB2-BD59-A6C34878D82A}">
                    <a16:rowId xmlns:a16="http://schemas.microsoft.com/office/drawing/2014/main" val="1025619117"/>
                  </a:ext>
                </a:extLst>
              </a:tr>
            </a:tbl>
          </a:graphicData>
        </a:graphic>
      </p:graphicFrame>
      <p:sp>
        <p:nvSpPr>
          <p:cNvPr id="6" name="TextBox 5"/>
          <p:cNvSpPr txBox="1"/>
          <p:nvPr/>
        </p:nvSpPr>
        <p:spPr>
          <a:xfrm>
            <a:off x="729762" y="1371600"/>
            <a:ext cx="10849707" cy="1757404"/>
          </a:xfrm>
          <a:prstGeom prst="rect">
            <a:avLst/>
          </a:prstGeom>
          <a:noFill/>
        </p:spPr>
        <p:txBody>
          <a:bodyPr wrap="square" lIns="182880" tIns="146304" rIns="182880" bIns="146304" rtlCol="0">
            <a:spAutoFit/>
          </a:bodyPr>
          <a:lstStyle/>
          <a:p>
            <a:pPr marL="342900" indent="-342900">
              <a:lnSpc>
                <a:spcPct val="90000"/>
              </a:lnSpc>
              <a:spcAft>
                <a:spcPts val="600"/>
              </a:spcAft>
              <a:buFont typeface="Wingdings" panose="05000000000000000000" pitchFamily="2" charset="2"/>
              <a:buChar char="§"/>
            </a:pPr>
            <a:r>
              <a:rPr lang="en-US" sz="2000" dirty="0">
                <a:gradFill>
                  <a:gsLst>
                    <a:gs pos="2917">
                      <a:schemeClr val="tx1"/>
                    </a:gs>
                    <a:gs pos="30000">
                      <a:schemeClr val="tx1"/>
                    </a:gs>
                  </a:gsLst>
                  <a:lin ang="5400000" scaled="0"/>
                </a:gradFill>
              </a:rPr>
              <a:t>Discuss what user type your customer needs, based on the mapping.  Use the questions below to help assess the needs</a:t>
            </a:r>
          </a:p>
          <a:p>
            <a:pPr marL="342900" indent="-342900">
              <a:lnSpc>
                <a:spcPct val="90000"/>
              </a:lnSpc>
              <a:spcAft>
                <a:spcPts val="600"/>
              </a:spcAft>
              <a:buFont typeface="Wingdings" panose="05000000000000000000" pitchFamily="2" charset="2"/>
              <a:buChar char="§"/>
            </a:pPr>
            <a:r>
              <a:rPr lang="en-US" sz="2000" dirty="0">
                <a:gradFill>
                  <a:gsLst>
                    <a:gs pos="2917">
                      <a:schemeClr val="tx1"/>
                    </a:gs>
                    <a:gs pos="30000">
                      <a:schemeClr val="tx1"/>
                    </a:gs>
                  </a:gsLst>
                  <a:lin ang="5400000" scaled="0"/>
                </a:gradFill>
              </a:rPr>
              <a:t>Use the transition calculator to assist in the assessment (</a:t>
            </a:r>
            <a:r>
              <a:rPr lang="en-US" sz="2000" u="sng" dirty="0">
                <a:hlinkClick r:id="rId2"/>
              </a:rPr>
              <a:t>https://mbs.microsoft.com/Files/partner/All_Products/PriceOrder/Licensing_Policies/LicenseTransitionCalculator.xlsx</a:t>
            </a:r>
            <a:r>
              <a:rPr lang="en-US" sz="2000" u="sng" dirty="0"/>
              <a:t>) </a:t>
            </a:r>
            <a:endParaRPr lang="en-US" sz="20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1422031713"/>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97" y="39560"/>
            <a:ext cx="12672414" cy="1107070"/>
          </a:xfrm>
        </p:spPr>
        <p:txBody>
          <a:bodyPr>
            <a:normAutofit/>
          </a:bodyPr>
          <a:lstStyle/>
          <a:p>
            <a:pPr defTabSz="914367"/>
            <a:r>
              <a:rPr lang="en-US" sz="3600" spc="-100" dirty="0">
                <a:ln w="3175">
                  <a:noFill/>
                </a:ln>
                <a:gradFill>
                  <a:gsLst>
                    <a:gs pos="1250">
                      <a:schemeClr val="tx1"/>
                    </a:gs>
                    <a:gs pos="100000">
                      <a:schemeClr val="tx1"/>
                    </a:gs>
                  </a:gsLst>
                  <a:lin ang="5400000" scaled="0"/>
                </a:gradFill>
              </a:rPr>
              <a:t>Existing CRMOL Customer </a:t>
            </a:r>
            <a:r>
              <a:rPr lang="en-US" sz="3600" dirty="0"/>
              <a:t>Transition Pricing</a:t>
            </a:r>
            <a:endParaRPr lang="en-US" sz="3600" i="1" spc="-100" dirty="0">
              <a:ln w="3175">
                <a:noFill/>
              </a:ln>
              <a:gradFill>
                <a:gsLst>
                  <a:gs pos="1250">
                    <a:schemeClr val="tx1"/>
                  </a:gs>
                  <a:gs pos="100000">
                    <a:schemeClr val="tx1"/>
                  </a:gs>
                </a:gsLst>
                <a:lin ang="5400000" scaled="0"/>
              </a:gradFill>
            </a:endParaRPr>
          </a:p>
        </p:txBody>
      </p:sp>
      <p:sp>
        <p:nvSpPr>
          <p:cNvPr id="15" name="Rectangle 14"/>
          <p:cNvSpPr/>
          <p:nvPr/>
        </p:nvSpPr>
        <p:spPr bwMode="auto">
          <a:xfrm>
            <a:off x="120797" y="676225"/>
            <a:ext cx="10406087" cy="65120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a:ln>
                  <a:noFill/>
                </a:ln>
                <a:solidFill>
                  <a:schemeClr val="tx1"/>
                </a:solidFill>
                <a:effectLst/>
                <a:uLnTx/>
                <a:uFillTx/>
                <a:ea typeface="Segoe UI" pitchFamily="34" charset="0"/>
                <a:cs typeface="Segoe UI" pitchFamily="34" charset="0"/>
              </a:rPr>
              <a:t>Existing Customers defined as those with a subscription as of 10/31/2016</a:t>
            </a:r>
          </a:p>
        </p:txBody>
      </p:sp>
      <p:graphicFrame>
        <p:nvGraphicFramePr>
          <p:cNvPr id="17" name="Table 16"/>
          <p:cNvGraphicFramePr>
            <a:graphicFrameLocks noGrp="1"/>
          </p:cNvGraphicFramePr>
          <p:nvPr>
            <p:extLst/>
          </p:nvPr>
        </p:nvGraphicFramePr>
        <p:xfrm>
          <a:off x="345219" y="1220959"/>
          <a:ext cx="11573879" cy="4988312"/>
        </p:xfrm>
        <a:graphic>
          <a:graphicData uri="http://schemas.openxmlformats.org/drawingml/2006/table">
            <a:tbl>
              <a:tblPr firstRow="1">
                <a:tableStyleId>{5C22544A-7EE6-4342-B048-85BDC9FD1C3A}</a:tableStyleId>
              </a:tblPr>
              <a:tblGrid>
                <a:gridCol w="3408074">
                  <a:extLst>
                    <a:ext uri="{9D8B030D-6E8A-4147-A177-3AD203B41FA5}">
                      <a16:colId xmlns:a16="http://schemas.microsoft.com/office/drawing/2014/main" val="20000"/>
                    </a:ext>
                  </a:extLst>
                </a:gridCol>
                <a:gridCol w="4119692">
                  <a:extLst>
                    <a:ext uri="{9D8B030D-6E8A-4147-A177-3AD203B41FA5}">
                      <a16:colId xmlns:a16="http://schemas.microsoft.com/office/drawing/2014/main" val="785167350"/>
                    </a:ext>
                  </a:extLst>
                </a:gridCol>
                <a:gridCol w="2331720">
                  <a:extLst>
                    <a:ext uri="{9D8B030D-6E8A-4147-A177-3AD203B41FA5}">
                      <a16:colId xmlns:a16="http://schemas.microsoft.com/office/drawing/2014/main" val="20001"/>
                    </a:ext>
                  </a:extLst>
                </a:gridCol>
                <a:gridCol w="1714393">
                  <a:extLst>
                    <a:ext uri="{9D8B030D-6E8A-4147-A177-3AD203B41FA5}">
                      <a16:colId xmlns:a16="http://schemas.microsoft.com/office/drawing/2014/main" val="2433442403"/>
                    </a:ext>
                  </a:extLst>
                </a:gridCol>
              </a:tblGrid>
              <a:tr h="39264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i="0" u="none" kern="1200">
                          <a:solidFill>
                            <a:schemeClr val="lt1"/>
                          </a:solidFill>
                          <a:latin typeface="+mn-lt"/>
                          <a:ea typeface="+mn-ea"/>
                          <a:cs typeface="+mn-cs"/>
                        </a:rPr>
                        <a:t>Existing User License</a:t>
                      </a:r>
                      <a:endParaRPr lang="en-US" sz="1400" b="1" i="0" u="none" kern="1200" dirty="0">
                        <a:solidFill>
                          <a:schemeClr val="lt1"/>
                        </a:solidFill>
                        <a:latin typeface="+mn-lt"/>
                        <a:ea typeface="+mn-ea"/>
                        <a:cs typeface="+mn-cs"/>
                      </a:endParaRPr>
                    </a:p>
                  </a:txBody>
                  <a:tcPr marL="179285" marR="179285" marT="89642" marB="89642" anchor="ctr">
                    <a:lnL w="12700" cmpd="sng">
                      <a:noFill/>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i="0" u="none" kern="1200">
                          <a:solidFill>
                            <a:schemeClr val="lt1"/>
                          </a:solidFill>
                          <a:latin typeface="+mn-lt"/>
                          <a:ea typeface="+mn-ea"/>
                          <a:cs typeface="+mn-cs"/>
                        </a:rPr>
                        <a:t>New User License</a:t>
                      </a:r>
                      <a:endParaRPr lang="en-US" sz="1400" b="1" i="0" u="none" kern="1200" dirty="0">
                        <a:solidFill>
                          <a:schemeClr val="lt1"/>
                        </a:solidFill>
                        <a:latin typeface="+mn-lt"/>
                        <a:ea typeface="+mn-ea"/>
                        <a:cs typeface="+mn-cs"/>
                      </a:endParaRPr>
                    </a:p>
                  </a:txBody>
                  <a:tcPr marL="179285" marR="179285" marT="89642" marB="89642"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i="0" u="none" kern="1200">
                          <a:solidFill>
                            <a:schemeClr val="lt1"/>
                          </a:solidFill>
                          <a:latin typeface="+mn-lt"/>
                          <a:ea typeface="+mn-ea"/>
                          <a:cs typeface="+mn-cs"/>
                        </a:rPr>
                        <a:t>Transition</a:t>
                      </a:r>
                      <a:r>
                        <a:rPr lang="en-US" sz="1400" b="1" i="0" u="none" kern="1200" baseline="0">
                          <a:solidFill>
                            <a:schemeClr val="lt1"/>
                          </a:solidFill>
                          <a:latin typeface="+mn-lt"/>
                          <a:ea typeface="+mn-ea"/>
                          <a:cs typeface="+mn-cs"/>
                        </a:rPr>
                        <a:t> Price</a:t>
                      </a:r>
                      <a:endParaRPr lang="en-US" sz="1400" b="1" i="0" u="none" kern="1200" dirty="0">
                        <a:solidFill>
                          <a:schemeClr val="lt1"/>
                        </a:solidFill>
                        <a:latin typeface="+mn-lt"/>
                        <a:ea typeface="+mn-ea"/>
                        <a:cs typeface="+mn-cs"/>
                      </a:endParaRPr>
                    </a:p>
                  </a:txBody>
                  <a:tcPr marL="179285" marR="179285" marT="89642" marB="89642"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kern="1200">
                          <a:solidFill>
                            <a:schemeClr val="lt1"/>
                          </a:solidFill>
                          <a:latin typeface="+mn-lt"/>
                          <a:ea typeface="+mn-ea"/>
                          <a:cs typeface="+mn-cs"/>
                        </a:rPr>
                        <a:t>% Discount</a:t>
                      </a:r>
                      <a:endParaRPr lang="en-US" sz="1400" b="1" kern="1200" dirty="0">
                        <a:solidFill>
                          <a:schemeClr val="lt1"/>
                        </a:solidFill>
                        <a:latin typeface="+mn-lt"/>
                        <a:ea typeface="+mn-ea"/>
                        <a:cs typeface="+mn-cs"/>
                      </a:endParaRPr>
                    </a:p>
                  </a:txBody>
                  <a:tcPr marL="179285" marR="179285" marT="89642" marB="89642" anchor="ctr">
                    <a:lnL w="9525" cap="flat" cmpd="sng" algn="ctr">
                      <a:solidFill>
                        <a:srgbClr val="FFFFFF"/>
                      </a:solidFill>
                      <a:prstDash val="solid"/>
                      <a:round/>
                      <a:headEnd type="none" w="med" len="med"/>
                      <a:tailEnd type="none" w="med" len="med"/>
                    </a:lnL>
                    <a:lnR w="12700" cmpd="sng">
                      <a:noFill/>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39264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kern="1200">
                          <a:solidFill>
                            <a:schemeClr val="dk1"/>
                          </a:solidFill>
                          <a:latin typeface="+mn-lt"/>
                          <a:ea typeface="+mn-ea"/>
                          <a:cs typeface="+mn-cs"/>
                        </a:rPr>
                        <a:t>Pro</a:t>
                      </a:r>
                      <a:r>
                        <a:rPr lang="en-US" sz="1400" b="1" kern="1200" baseline="0">
                          <a:solidFill>
                            <a:schemeClr val="dk1"/>
                          </a:solidFill>
                          <a:latin typeface="+mn-lt"/>
                          <a:ea typeface="+mn-ea"/>
                          <a:cs typeface="+mn-cs"/>
                        </a:rPr>
                        <a:t> USL</a:t>
                      </a:r>
                      <a:endParaRPr lang="en-US" sz="1400" b="1"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kern="1200">
                          <a:solidFill>
                            <a:schemeClr val="dk1"/>
                          </a:solidFill>
                          <a:latin typeface="+mn-lt"/>
                          <a:ea typeface="+mn-ea"/>
                          <a:cs typeface="+mn-cs"/>
                        </a:rPr>
                        <a:t>Dynamics 365 for Enterprise Plan 1</a:t>
                      </a:r>
                      <a:endParaRPr lang="en-US" sz="1400" b="1"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kern="1200">
                          <a:solidFill>
                            <a:schemeClr val="dk1"/>
                          </a:solidFill>
                          <a:latin typeface="+mn-lt"/>
                          <a:ea typeface="+mn-ea"/>
                          <a:cs typeface="+mn-cs"/>
                        </a:rPr>
                        <a:t>$86</a:t>
                      </a:r>
                      <a:endParaRPr lang="en-US" sz="1400" b="1"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kern="1200">
                          <a:solidFill>
                            <a:schemeClr val="dk1"/>
                          </a:solidFill>
                          <a:latin typeface="+mn-lt"/>
                          <a:ea typeface="+mn-ea"/>
                          <a:cs typeface="+mn-cs"/>
                        </a:rPr>
                        <a:t>25%</a:t>
                      </a:r>
                      <a:endParaRPr lang="en-US" sz="1400" b="1"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638485650"/>
                  </a:ext>
                </a:extLst>
              </a:tr>
              <a:tr h="39264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Pro</a:t>
                      </a:r>
                      <a:r>
                        <a:rPr lang="en-US" sz="1400" kern="1200" baseline="0">
                          <a:solidFill>
                            <a:schemeClr val="dk1"/>
                          </a:solidFill>
                          <a:latin typeface="+mn-lt"/>
                          <a:ea typeface="+mn-ea"/>
                          <a:cs typeface="+mn-cs"/>
                        </a:rPr>
                        <a:t> USL</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Dynamics 365 for Customer Service</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$76</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20%</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39264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Pro</a:t>
                      </a:r>
                      <a:r>
                        <a:rPr lang="en-US" sz="1400" kern="1200" baseline="0">
                          <a:solidFill>
                            <a:schemeClr val="dk1"/>
                          </a:solidFill>
                          <a:latin typeface="+mn-lt"/>
                          <a:ea typeface="+mn-ea"/>
                          <a:cs typeface="+mn-cs"/>
                        </a:rPr>
                        <a:t> USL</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Dynamics 365 for Sales</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$76</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20%</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054182202"/>
                  </a:ext>
                </a:extLst>
              </a:tr>
              <a:tr h="39264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i="0" kern="1200">
                          <a:solidFill>
                            <a:schemeClr val="dk1"/>
                          </a:solidFill>
                          <a:latin typeface="+mn-lt"/>
                          <a:ea typeface="+mn-ea"/>
                          <a:cs typeface="+mn-cs"/>
                        </a:rPr>
                        <a:t>Basic + Field Service</a:t>
                      </a:r>
                      <a:r>
                        <a:rPr lang="en-US" sz="1400" i="0" kern="1200" baseline="0">
                          <a:solidFill>
                            <a:schemeClr val="dk1"/>
                          </a:solidFill>
                          <a:latin typeface="+mn-lt"/>
                          <a:ea typeface="+mn-ea"/>
                          <a:cs typeface="+mn-cs"/>
                        </a:rPr>
                        <a:t> Add-on</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Dynamics 365 for Field Service</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$76</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20%</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86737717"/>
                  </a:ext>
                </a:extLst>
              </a:tr>
              <a:tr h="60600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i="0" kern="1200">
                          <a:solidFill>
                            <a:schemeClr val="dk1"/>
                          </a:solidFill>
                          <a:latin typeface="+mn-lt"/>
                          <a:ea typeface="+mn-ea"/>
                          <a:cs typeface="+mn-cs"/>
                        </a:rPr>
                        <a:t>Basic +</a:t>
                      </a:r>
                      <a:r>
                        <a:rPr lang="en-US" sz="1400" i="0" kern="1200" baseline="0">
                          <a:solidFill>
                            <a:schemeClr val="dk1"/>
                          </a:solidFill>
                          <a:latin typeface="+mn-lt"/>
                          <a:ea typeface="+mn-ea"/>
                          <a:cs typeface="+mn-cs"/>
                        </a:rPr>
                        <a:t> </a:t>
                      </a:r>
                      <a:r>
                        <a:rPr lang="en-US" sz="1400" i="0" kern="1200">
                          <a:solidFill>
                            <a:schemeClr val="dk1"/>
                          </a:solidFill>
                          <a:latin typeface="+mn-lt"/>
                          <a:ea typeface="+mn-ea"/>
                          <a:cs typeface="+mn-cs"/>
                        </a:rPr>
                        <a:t>Project Service</a:t>
                      </a:r>
                      <a:r>
                        <a:rPr lang="en-US" sz="1400" i="0" kern="1200" baseline="0">
                          <a:solidFill>
                            <a:schemeClr val="dk1"/>
                          </a:solidFill>
                          <a:latin typeface="+mn-lt"/>
                          <a:ea typeface="+mn-ea"/>
                          <a:cs typeface="+mn-cs"/>
                        </a:rPr>
                        <a:t> Automation Add-On</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Dynamics 365 for Project Service Automation</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$76</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20%</a:t>
                      </a:r>
                      <a:endParaRPr lang="en-US" sz="14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263681218"/>
                  </a:ext>
                </a:extLst>
              </a:tr>
              <a:tr h="39264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i="0" kern="1200">
                          <a:solidFill>
                            <a:schemeClr val="dk1"/>
                          </a:solidFill>
                          <a:latin typeface="+mn-lt"/>
                          <a:ea typeface="+mn-ea"/>
                          <a:cs typeface="+mn-cs"/>
                        </a:rPr>
                        <a:t>Basic</a:t>
                      </a:r>
                      <a:r>
                        <a:rPr lang="en-US" sz="1400" b="1" i="0" kern="1200" baseline="0">
                          <a:solidFill>
                            <a:schemeClr val="dk1"/>
                          </a:solidFill>
                          <a:latin typeface="+mn-lt"/>
                          <a:ea typeface="+mn-ea"/>
                          <a:cs typeface="+mn-cs"/>
                        </a:rPr>
                        <a:t> USL</a:t>
                      </a:r>
                      <a:endParaRPr lang="en-US" sz="1400" b="1"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kern="1200">
                          <a:solidFill>
                            <a:schemeClr val="dk1"/>
                          </a:solidFill>
                          <a:latin typeface="+mn-lt"/>
                          <a:ea typeface="+mn-ea"/>
                          <a:cs typeface="+mn-cs"/>
                        </a:rPr>
                        <a:t>Dynamics 365 for Enterprise Plan 1</a:t>
                      </a:r>
                      <a:endParaRPr lang="en-US" sz="1400" b="1"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i="0" kern="1200">
                          <a:solidFill>
                            <a:schemeClr val="dk1"/>
                          </a:solidFill>
                          <a:latin typeface="+mn-lt"/>
                          <a:ea typeface="+mn-ea"/>
                          <a:cs typeface="+mn-cs"/>
                        </a:rPr>
                        <a:t>$57</a:t>
                      </a:r>
                      <a:endParaRPr lang="en-US" sz="1400" b="1"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i="0" kern="1200">
                          <a:solidFill>
                            <a:schemeClr val="dk1"/>
                          </a:solidFill>
                          <a:latin typeface="+mn-lt"/>
                          <a:ea typeface="+mn-ea"/>
                          <a:cs typeface="+mn-cs"/>
                        </a:rPr>
                        <a:t>50%</a:t>
                      </a:r>
                      <a:endParaRPr lang="en-US" sz="1400" b="1"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735423812"/>
                  </a:ext>
                </a:extLst>
              </a:tr>
              <a:tr h="392644">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a:ea typeface="+mn-ea"/>
                          <a:cs typeface="+mn-cs"/>
                        </a:rPr>
                        <a:t>Basic USL</a:t>
                      </a:r>
                      <a:endParaRPr kumimoji="0" lang="en-US" sz="1400" b="0" i="0" u="none" strike="noStrike" kern="1200" cap="none" spc="0" normalizeH="0" baseline="0" noProof="0" dirty="0">
                        <a:ln>
                          <a:noFill/>
                        </a:ln>
                        <a:solidFill>
                          <a:srgbClr val="505050"/>
                        </a:solidFill>
                        <a:effectLst/>
                        <a:uLnTx/>
                        <a:uFillTx/>
                        <a:latin typeface="Segoe UI"/>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Dynamics 365 for </a:t>
                      </a:r>
                      <a:r>
                        <a:rPr lang="en-US" sz="1400" i="0" kern="1200">
                          <a:solidFill>
                            <a:schemeClr val="dk1"/>
                          </a:solidFill>
                          <a:latin typeface="+mn-lt"/>
                          <a:ea typeface="+mn-ea"/>
                          <a:cs typeface="+mn-cs"/>
                        </a:rPr>
                        <a:t>Sales</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a:solidFill>
                            <a:schemeClr val="dk1"/>
                          </a:solidFill>
                          <a:latin typeface="+mn-lt"/>
                          <a:ea typeface="+mn-ea"/>
                          <a:cs typeface="+mn-cs"/>
                        </a:rPr>
                        <a:t>$50</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a:solidFill>
                            <a:schemeClr val="dk1"/>
                          </a:solidFill>
                          <a:latin typeface="+mn-lt"/>
                          <a:ea typeface="+mn-ea"/>
                          <a:cs typeface="+mn-cs"/>
                        </a:rPr>
                        <a:t>47%</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12631711"/>
                  </a:ext>
                </a:extLst>
              </a:tr>
              <a:tr h="392644">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505050"/>
                          </a:solidFill>
                          <a:effectLst/>
                          <a:uLnTx/>
                          <a:uFillTx/>
                          <a:latin typeface="Segoe UI"/>
                          <a:ea typeface="+mn-ea"/>
                          <a:cs typeface="+mn-cs"/>
                        </a:rPr>
                        <a:t>Basic USL</a:t>
                      </a:r>
                      <a:endParaRPr kumimoji="0" lang="en-US" sz="1400" b="0" i="0" u="none" strike="noStrike" kern="1200" cap="none" spc="0" normalizeH="0" baseline="0" noProof="0" dirty="0">
                        <a:ln>
                          <a:noFill/>
                        </a:ln>
                        <a:solidFill>
                          <a:srgbClr val="505050"/>
                        </a:solidFill>
                        <a:effectLst/>
                        <a:uLnTx/>
                        <a:uFillTx/>
                        <a:latin typeface="Segoe UI"/>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a:solidFill>
                            <a:schemeClr val="dk1"/>
                          </a:solidFill>
                          <a:latin typeface="+mn-lt"/>
                          <a:ea typeface="+mn-ea"/>
                          <a:cs typeface="+mn-cs"/>
                        </a:rPr>
                        <a:t>Dynamics 365 for </a:t>
                      </a:r>
                      <a:r>
                        <a:rPr lang="en-US" sz="1400" i="0" kern="1200">
                          <a:solidFill>
                            <a:schemeClr val="dk1"/>
                          </a:solidFill>
                          <a:latin typeface="+mn-lt"/>
                          <a:ea typeface="+mn-ea"/>
                          <a:cs typeface="+mn-cs"/>
                        </a:rPr>
                        <a:t>Customer Service</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a:solidFill>
                            <a:schemeClr val="dk1"/>
                          </a:solidFill>
                          <a:latin typeface="+mn-lt"/>
                          <a:ea typeface="+mn-ea"/>
                          <a:cs typeface="+mn-cs"/>
                        </a:rPr>
                        <a:t>$50</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a:solidFill>
                            <a:schemeClr val="dk1"/>
                          </a:solidFill>
                          <a:latin typeface="+mn-lt"/>
                          <a:ea typeface="+mn-ea"/>
                          <a:cs typeface="+mn-cs"/>
                        </a:rPr>
                        <a:t>47%</a:t>
                      </a:r>
                      <a:endParaRPr lang="en-US" sz="14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00785012"/>
                  </a:ext>
                </a:extLst>
              </a:tr>
              <a:tr h="424256">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05050"/>
                          </a:solidFill>
                          <a:effectLst/>
                          <a:uLnTx/>
                          <a:uFillTx/>
                          <a:latin typeface="+mn-lt"/>
                          <a:ea typeface="+mn-ea"/>
                          <a:cs typeface="+mn-cs"/>
                        </a:rPr>
                        <a:t>Pro  USL - Sales </a:t>
                      </a:r>
                      <a:r>
                        <a:rPr kumimoji="0" lang="en-US" sz="1400" b="1" i="0" u="none" strike="noStrike" kern="1200" cap="none" spc="0" normalizeH="0" baseline="0" noProof="0" dirty="0">
                          <a:ln>
                            <a:noFill/>
                          </a:ln>
                          <a:solidFill>
                            <a:srgbClr val="505050"/>
                          </a:solidFill>
                          <a:effectLst/>
                          <a:uLnTx/>
                          <a:uFillTx/>
                          <a:latin typeface="Segoe UI"/>
                          <a:ea typeface="+mn-ea"/>
                          <a:cs typeface="+mn-cs"/>
                        </a:rPr>
                        <a:t>Productivity</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latin typeface="+mn-lt"/>
                          <a:ea typeface="+mn-ea"/>
                          <a:cs typeface="+mn-cs"/>
                        </a:rPr>
                        <a:t>Dynamics 365 for Enterprise Plan 1</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i="0" kern="1200" dirty="0">
                          <a:solidFill>
                            <a:schemeClr val="dk1"/>
                          </a:solidFill>
                          <a:latin typeface="+mn-lt"/>
                          <a:ea typeface="+mn-ea"/>
                          <a:cs typeface="+mn-cs"/>
                        </a:rPr>
                        <a:t>$66</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b="1" i="0" kern="1200" dirty="0">
                          <a:solidFill>
                            <a:schemeClr val="dk1"/>
                          </a:solidFill>
                          <a:latin typeface="+mn-lt"/>
                          <a:ea typeface="+mn-ea"/>
                          <a:cs typeface="+mn-cs"/>
                        </a:rPr>
                        <a:t>42%</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994277748"/>
                  </a:ext>
                </a:extLst>
              </a:tr>
              <a:tr h="424256">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05050"/>
                          </a:solidFill>
                          <a:effectLst/>
                          <a:uLnTx/>
                          <a:uFillTx/>
                          <a:latin typeface="+mn-lt"/>
                          <a:ea typeface="+mn-ea"/>
                          <a:cs typeface="+mn-cs"/>
                        </a:rPr>
                        <a:t>Pro  USL - Sales </a:t>
                      </a:r>
                      <a:r>
                        <a:rPr kumimoji="0" lang="en-US" sz="1400" b="0" i="0" u="none" strike="noStrike" kern="1200" cap="none" spc="0" normalizeH="0" baseline="0" noProof="0" dirty="0">
                          <a:ln>
                            <a:noFill/>
                          </a:ln>
                          <a:solidFill>
                            <a:srgbClr val="505050"/>
                          </a:solidFill>
                          <a:effectLst/>
                          <a:uLnTx/>
                          <a:uFillTx/>
                          <a:latin typeface="Segoe UI"/>
                          <a:ea typeface="+mn-ea"/>
                          <a:cs typeface="+mn-cs"/>
                        </a:rPr>
                        <a:t>Productivity</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b="0" kern="1200" dirty="0">
                          <a:solidFill>
                            <a:schemeClr val="dk1"/>
                          </a:solidFill>
                          <a:latin typeface="+mn-lt"/>
                          <a:ea typeface="+mn-ea"/>
                          <a:cs typeface="+mn-cs"/>
                        </a:rPr>
                        <a:t>Dynamics 365 for Customer Service</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dirty="0">
                          <a:solidFill>
                            <a:schemeClr val="dk1"/>
                          </a:solidFill>
                          <a:latin typeface="+mn-lt"/>
                          <a:ea typeface="+mn-ea"/>
                          <a:cs typeface="+mn-cs"/>
                        </a:rPr>
                        <a:t>$59</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dirty="0">
                          <a:solidFill>
                            <a:schemeClr val="dk1"/>
                          </a:solidFill>
                          <a:latin typeface="+mn-lt"/>
                          <a:ea typeface="+mn-ea"/>
                          <a:cs typeface="+mn-cs"/>
                        </a:rPr>
                        <a:t>37%</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608725245"/>
                  </a:ext>
                </a:extLst>
              </a:tr>
              <a:tr h="392644">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05050"/>
                          </a:solidFill>
                          <a:effectLst/>
                          <a:uLnTx/>
                          <a:uFillTx/>
                          <a:latin typeface="Segoe UI"/>
                          <a:ea typeface="+mn-ea"/>
                          <a:cs typeface="+mn-cs"/>
                        </a:rPr>
                        <a:t>Pro  USL - Sales Productivity</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latin typeface="+mn-lt"/>
                          <a:ea typeface="+mn-ea"/>
                          <a:cs typeface="+mn-cs"/>
                        </a:rPr>
                        <a:t>Dynamics 365 for Sales</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dirty="0">
                          <a:solidFill>
                            <a:schemeClr val="dk1"/>
                          </a:solidFill>
                          <a:latin typeface="+mn-lt"/>
                          <a:ea typeface="+mn-ea"/>
                          <a:cs typeface="+mn-cs"/>
                        </a:rPr>
                        <a:t>$59</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400" i="0" kern="1200" dirty="0">
                          <a:solidFill>
                            <a:schemeClr val="dk1"/>
                          </a:solidFill>
                          <a:latin typeface="+mn-lt"/>
                          <a:ea typeface="+mn-ea"/>
                          <a:cs typeface="+mn-cs"/>
                        </a:rPr>
                        <a:t>37%</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281404961"/>
                  </a:ext>
                </a:extLst>
              </a:tr>
            </a:tbl>
          </a:graphicData>
        </a:graphic>
      </p:graphicFrame>
      <p:sp>
        <p:nvSpPr>
          <p:cNvPr id="8" name="Rectangle 7"/>
          <p:cNvSpPr/>
          <p:nvPr/>
        </p:nvSpPr>
        <p:spPr bwMode="auto">
          <a:xfrm>
            <a:off x="7825563" y="825033"/>
            <a:ext cx="4093533" cy="278564"/>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EA No-Level Price</a:t>
            </a:r>
          </a:p>
        </p:txBody>
      </p:sp>
      <p:sp>
        <p:nvSpPr>
          <p:cNvPr id="9" name="TextBox 8"/>
          <p:cNvSpPr txBox="1"/>
          <p:nvPr/>
        </p:nvSpPr>
        <p:spPr>
          <a:xfrm>
            <a:off x="2799450" y="6389064"/>
            <a:ext cx="6665416" cy="553998"/>
          </a:xfrm>
          <a:prstGeom prst="rect">
            <a:avLst/>
          </a:prstGeom>
          <a:noFill/>
        </p:spPr>
        <p:txBody>
          <a:bodyPr wrap="square" lIns="0" tIns="0" rIns="0" bIns="0" rtlCol="0">
            <a:spAutoFit/>
          </a:bodyPr>
          <a:lstStyle/>
          <a:p>
            <a:pPr algn="ctr" defTabSz="914367">
              <a:defRPr/>
            </a:pPr>
            <a:r>
              <a:rPr lang="en-US" sz="2000" b="1" i="1" kern="0" dirty="0">
                <a:solidFill>
                  <a:sysClr val="windowText" lastClr="000000"/>
                </a:solidFill>
                <a:latin typeface="Calibri" panose="020F0502020204030204"/>
              </a:rPr>
              <a:t>Transition Offers Available in EA, MPSA and CSP</a:t>
            </a:r>
          </a:p>
          <a:p>
            <a:pPr marL="342900" indent="-342900" algn="ctr" defTabSz="914367">
              <a:buFontTx/>
              <a:buAutoNum type="arabicPeriod"/>
              <a:defRPr/>
            </a:pPr>
            <a:endParaRPr lang="en-US" sz="1600" b="1" i="1" kern="0" dirty="0">
              <a:solidFill>
                <a:sysClr val="windowText" lastClr="000000"/>
              </a:solidFill>
              <a:latin typeface="Calibri" panose="020F0502020204030204"/>
            </a:endParaRPr>
          </a:p>
        </p:txBody>
      </p:sp>
    </p:spTree>
    <p:extLst>
      <p:ext uri="{BB962C8B-B14F-4D97-AF65-F5344CB8AC3E}">
        <p14:creationId xmlns:p14="http://schemas.microsoft.com/office/powerpoint/2010/main" val="1424595930"/>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44" y="16703"/>
            <a:ext cx="12313285" cy="899665"/>
          </a:xfrm>
        </p:spPr>
        <p:txBody>
          <a:bodyPr/>
          <a:lstStyle/>
          <a:p>
            <a:r>
              <a:rPr lang="en-US" sz="3600" dirty="0"/>
              <a:t>Existing $65 CRMOL Pro Transition Pricing </a:t>
            </a:r>
          </a:p>
        </p:txBody>
      </p:sp>
      <p:sp>
        <p:nvSpPr>
          <p:cNvPr id="6" name="TextBox 5"/>
          <p:cNvSpPr txBox="1"/>
          <p:nvPr/>
        </p:nvSpPr>
        <p:spPr>
          <a:xfrm>
            <a:off x="3380849" y="3119065"/>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12" name="TextBox 11"/>
          <p:cNvSpPr txBox="1"/>
          <p:nvPr/>
        </p:nvSpPr>
        <p:spPr>
          <a:xfrm>
            <a:off x="7805506" y="3138166"/>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$115</a:t>
            </a:r>
          </a:p>
        </p:txBody>
      </p:sp>
      <p:sp>
        <p:nvSpPr>
          <p:cNvPr id="34" name="TextBox 33"/>
          <p:cNvSpPr txBox="1"/>
          <p:nvPr/>
        </p:nvSpPr>
        <p:spPr>
          <a:xfrm>
            <a:off x="-153805" y="3259383"/>
            <a:ext cx="2488716"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0-99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35" name="TextBox 34"/>
          <p:cNvSpPr txBox="1"/>
          <p:nvPr/>
        </p:nvSpPr>
        <p:spPr>
          <a:xfrm>
            <a:off x="8615418" y="2172741"/>
            <a:ext cx="2663982" cy="276999"/>
          </a:xfrm>
          <a:prstGeom prst="rect">
            <a:avLst/>
          </a:prstGeom>
          <a:noFill/>
        </p:spPr>
        <p:txBody>
          <a:bodyPr wrap="square" lIns="0" tIns="0" rIns="0" bIns="0" rtlCol="0">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ENTERPRISE PLAN</a:t>
            </a:r>
          </a:p>
        </p:txBody>
      </p:sp>
      <p:sp>
        <p:nvSpPr>
          <p:cNvPr id="36" name="TextBox 35"/>
          <p:cNvSpPr txBox="1"/>
          <p:nvPr/>
        </p:nvSpPr>
        <p:spPr>
          <a:xfrm>
            <a:off x="3118209" y="2508410"/>
            <a:ext cx="2663982" cy="553998"/>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STANDARD </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PRICING</a:t>
            </a:r>
          </a:p>
        </p:txBody>
      </p:sp>
      <p:sp>
        <p:nvSpPr>
          <p:cNvPr id="37" name="TextBox 36"/>
          <p:cNvSpPr txBox="1"/>
          <p:nvPr/>
        </p:nvSpPr>
        <p:spPr>
          <a:xfrm>
            <a:off x="5175115" y="2553725"/>
            <a:ext cx="2663982" cy="553998"/>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TRANSITION</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OFFER</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42" name="TextBox 41"/>
          <p:cNvSpPr txBox="1"/>
          <p:nvPr/>
        </p:nvSpPr>
        <p:spPr>
          <a:xfrm>
            <a:off x="9910058" y="3126073"/>
            <a:ext cx="2036044"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$86</a:t>
            </a:r>
          </a:p>
        </p:txBody>
      </p:sp>
      <p:sp>
        <p:nvSpPr>
          <p:cNvPr id="44" name="TextBox 43"/>
          <p:cNvSpPr txBox="1"/>
          <p:nvPr/>
        </p:nvSpPr>
        <p:spPr>
          <a:xfrm>
            <a:off x="7458154" y="2534024"/>
            <a:ext cx="2663982" cy="553998"/>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STANDARD </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PRICING</a:t>
            </a:r>
          </a:p>
        </p:txBody>
      </p:sp>
      <p:sp>
        <p:nvSpPr>
          <p:cNvPr id="45" name="TextBox 44"/>
          <p:cNvSpPr txBox="1"/>
          <p:nvPr/>
        </p:nvSpPr>
        <p:spPr>
          <a:xfrm>
            <a:off x="9553414" y="2554964"/>
            <a:ext cx="2663982" cy="553998"/>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TRANSITION</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OFFER</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46" name="TextBox 45"/>
          <p:cNvSpPr txBox="1"/>
          <p:nvPr/>
        </p:nvSpPr>
        <p:spPr>
          <a:xfrm>
            <a:off x="5525876" y="3119065"/>
            <a:ext cx="2025038" cy="553998"/>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$76</a:t>
            </a:r>
          </a:p>
        </p:txBody>
      </p:sp>
      <p:sp>
        <p:nvSpPr>
          <p:cNvPr id="47" name="TextBox 46"/>
          <p:cNvSpPr txBox="1"/>
          <p:nvPr/>
        </p:nvSpPr>
        <p:spPr>
          <a:xfrm>
            <a:off x="4764009" y="2177941"/>
            <a:ext cx="2663982" cy="276999"/>
          </a:xfrm>
          <a:prstGeom prst="rect">
            <a:avLst/>
          </a:prstGeom>
          <a:noFill/>
        </p:spPr>
        <p:txBody>
          <a:bodyPr wrap="square" lIns="0" tIns="0" rIns="0" bIns="0" rtlCol="0">
            <a:sp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APPLICATIONS</a:t>
            </a:r>
          </a:p>
        </p:txBody>
      </p:sp>
      <p:sp>
        <p:nvSpPr>
          <p:cNvPr id="48" name="TextBox 47"/>
          <p:cNvSpPr txBox="1"/>
          <p:nvPr/>
        </p:nvSpPr>
        <p:spPr>
          <a:xfrm>
            <a:off x="-523964" y="3992018"/>
            <a:ext cx="2867001"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100-249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49" name="TextBox 48"/>
          <p:cNvSpPr txBox="1"/>
          <p:nvPr/>
        </p:nvSpPr>
        <p:spPr>
          <a:xfrm>
            <a:off x="-422455" y="4709578"/>
            <a:ext cx="2663982"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250-499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50" name="TextBox 49"/>
          <p:cNvSpPr txBox="1"/>
          <p:nvPr/>
        </p:nvSpPr>
        <p:spPr>
          <a:xfrm>
            <a:off x="-422455" y="5379366"/>
            <a:ext cx="2663982"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500-999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51" name="TextBox 50"/>
          <p:cNvSpPr txBox="1"/>
          <p:nvPr/>
        </p:nvSpPr>
        <p:spPr>
          <a:xfrm>
            <a:off x="-241438" y="6155952"/>
            <a:ext cx="2663982"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1000+</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52" name="TextBox 51"/>
          <p:cNvSpPr txBox="1"/>
          <p:nvPr/>
        </p:nvSpPr>
        <p:spPr>
          <a:xfrm>
            <a:off x="3380849" y="3862133"/>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54" name="TextBox 53"/>
          <p:cNvSpPr txBox="1"/>
          <p:nvPr/>
        </p:nvSpPr>
        <p:spPr>
          <a:xfrm>
            <a:off x="7825073" y="3870785"/>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$90</a:t>
            </a:r>
          </a:p>
        </p:txBody>
      </p:sp>
      <p:sp>
        <p:nvSpPr>
          <p:cNvPr id="57" name="TextBox 56"/>
          <p:cNvSpPr txBox="1"/>
          <p:nvPr/>
        </p:nvSpPr>
        <p:spPr>
          <a:xfrm>
            <a:off x="9910058" y="3869141"/>
            <a:ext cx="2036044"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$86</a:t>
            </a:r>
          </a:p>
        </p:txBody>
      </p:sp>
      <p:sp>
        <p:nvSpPr>
          <p:cNvPr id="59" name="TextBox 58"/>
          <p:cNvSpPr txBox="1"/>
          <p:nvPr/>
        </p:nvSpPr>
        <p:spPr>
          <a:xfrm>
            <a:off x="5525876" y="3862133"/>
            <a:ext cx="2025038" cy="553998"/>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$76</a:t>
            </a:r>
          </a:p>
        </p:txBody>
      </p:sp>
      <p:sp>
        <p:nvSpPr>
          <p:cNvPr id="60" name="TextBox 59"/>
          <p:cNvSpPr txBox="1"/>
          <p:nvPr/>
        </p:nvSpPr>
        <p:spPr>
          <a:xfrm>
            <a:off x="3400416" y="4623063"/>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62" name="TextBox 61"/>
          <p:cNvSpPr txBox="1"/>
          <p:nvPr/>
        </p:nvSpPr>
        <p:spPr>
          <a:xfrm>
            <a:off x="7825073" y="4642164"/>
            <a:ext cx="2025038"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$80</a:t>
            </a:r>
          </a:p>
        </p:txBody>
      </p:sp>
      <p:sp>
        <p:nvSpPr>
          <p:cNvPr id="65" name="TextBox 64"/>
          <p:cNvSpPr txBox="1"/>
          <p:nvPr/>
        </p:nvSpPr>
        <p:spPr>
          <a:xfrm>
            <a:off x="9929625" y="4630071"/>
            <a:ext cx="2036044"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$86</a:t>
            </a:r>
          </a:p>
        </p:txBody>
      </p:sp>
      <p:sp>
        <p:nvSpPr>
          <p:cNvPr id="67" name="TextBox 66"/>
          <p:cNvSpPr txBox="1"/>
          <p:nvPr/>
        </p:nvSpPr>
        <p:spPr>
          <a:xfrm>
            <a:off x="5545443" y="4623063"/>
            <a:ext cx="2025038" cy="553998"/>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$76</a:t>
            </a:r>
          </a:p>
        </p:txBody>
      </p:sp>
      <p:sp>
        <p:nvSpPr>
          <p:cNvPr id="68" name="TextBox 67"/>
          <p:cNvSpPr txBox="1"/>
          <p:nvPr/>
        </p:nvSpPr>
        <p:spPr>
          <a:xfrm>
            <a:off x="3380849" y="5310420"/>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70" name="TextBox 69"/>
          <p:cNvSpPr txBox="1"/>
          <p:nvPr/>
        </p:nvSpPr>
        <p:spPr>
          <a:xfrm>
            <a:off x="7805506" y="5329521"/>
            <a:ext cx="2025038"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$70</a:t>
            </a:r>
          </a:p>
        </p:txBody>
      </p:sp>
      <p:sp>
        <p:nvSpPr>
          <p:cNvPr id="73" name="TextBox 72"/>
          <p:cNvSpPr txBox="1"/>
          <p:nvPr/>
        </p:nvSpPr>
        <p:spPr>
          <a:xfrm>
            <a:off x="9910058" y="5317428"/>
            <a:ext cx="2036044"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$86</a:t>
            </a:r>
          </a:p>
        </p:txBody>
      </p:sp>
      <p:sp>
        <p:nvSpPr>
          <p:cNvPr id="75" name="TextBox 74"/>
          <p:cNvSpPr txBox="1"/>
          <p:nvPr/>
        </p:nvSpPr>
        <p:spPr>
          <a:xfrm>
            <a:off x="5525876" y="5310420"/>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$76</a:t>
            </a:r>
          </a:p>
        </p:txBody>
      </p:sp>
      <p:sp>
        <p:nvSpPr>
          <p:cNvPr id="76" name="TextBox 75"/>
          <p:cNvSpPr txBox="1"/>
          <p:nvPr/>
        </p:nvSpPr>
        <p:spPr>
          <a:xfrm>
            <a:off x="3412981" y="5967525"/>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78" name="TextBox 77"/>
          <p:cNvSpPr txBox="1"/>
          <p:nvPr/>
        </p:nvSpPr>
        <p:spPr>
          <a:xfrm>
            <a:off x="7805506" y="5983473"/>
            <a:ext cx="2025038"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$60</a:t>
            </a:r>
          </a:p>
        </p:txBody>
      </p:sp>
      <p:sp>
        <p:nvSpPr>
          <p:cNvPr id="81" name="TextBox 80"/>
          <p:cNvSpPr txBox="1"/>
          <p:nvPr/>
        </p:nvSpPr>
        <p:spPr>
          <a:xfrm>
            <a:off x="9929625" y="5973948"/>
            <a:ext cx="2036044"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$86</a:t>
            </a:r>
          </a:p>
        </p:txBody>
      </p:sp>
      <p:sp>
        <p:nvSpPr>
          <p:cNvPr id="83" name="TextBox 82"/>
          <p:cNvSpPr txBox="1"/>
          <p:nvPr/>
        </p:nvSpPr>
        <p:spPr>
          <a:xfrm>
            <a:off x="5558008" y="5967525"/>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$76</a:t>
            </a:r>
          </a:p>
        </p:txBody>
      </p:sp>
      <p:sp>
        <p:nvSpPr>
          <p:cNvPr id="84" name="TextBox 83"/>
          <p:cNvSpPr txBox="1"/>
          <p:nvPr/>
        </p:nvSpPr>
        <p:spPr>
          <a:xfrm>
            <a:off x="116035" y="673366"/>
            <a:ext cx="12075965" cy="1280351"/>
          </a:xfrm>
          <a:prstGeom prst="rect">
            <a:avLst/>
          </a:prstGeom>
          <a:noFill/>
        </p:spPr>
        <p:txBody>
          <a:bodyPr wrap="square" lIns="182880" tIns="146304" rIns="182880" bIns="146304" rtlCol="0" anchor="t">
            <a:spAutoFit/>
          </a:bodyPr>
          <a:lstStyle/>
          <a:p>
            <a:pPr marL="114300" indent="-1143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rPr>
              <a:t>Under 500 Pro Users that need </a:t>
            </a:r>
            <a:r>
              <a:rPr lang="EN-US" sz="2000" u="sng" dirty="0">
                <a:gradFill>
                  <a:gsLst>
                    <a:gs pos="2917">
                      <a:schemeClr val="tx1"/>
                    </a:gs>
                    <a:gs pos="30000">
                      <a:schemeClr val="tx1"/>
                    </a:gs>
                  </a:gsLst>
                  <a:lin ang="5400000" scaled="0"/>
                </a:gradFill>
              </a:rPr>
              <a:t>just one app</a:t>
            </a:r>
            <a:r>
              <a:rPr lang="EN-US" sz="2000" dirty="0">
                <a:gradFill>
                  <a:gsLst>
                    <a:gs pos="2917">
                      <a:schemeClr val="tx1"/>
                    </a:gs>
                    <a:gs pos="30000">
                      <a:schemeClr val="tx1"/>
                    </a:gs>
                  </a:gsLst>
                  <a:lin ang="5400000" scaled="0"/>
                </a:gradFill>
              </a:rPr>
              <a:t> should utilize $76 app transition pricing</a:t>
            </a:r>
          </a:p>
          <a:p>
            <a:pPr marL="114300" indent="-1143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rPr>
              <a:t>Under 250 Pro Users that need </a:t>
            </a:r>
            <a:r>
              <a:rPr lang="EN-US" sz="2000" u="sng" dirty="0">
                <a:gradFill>
                  <a:gsLst>
                    <a:gs pos="2917">
                      <a:schemeClr val="tx1"/>
                    </a:gs>
                    <a:gs pos="30000">
                      <a:schemeClr val="tx1"/>
                    </a:gs>
                  </a:gsLst>
                  <a:lin ang="5400000" scaled="0"/>
                </a:gradFill>
              </a:rPr>
              <a:t>more than one app</a:t>
            </a:r>
            <a:r>
              <a:rPr lang="EN-US" sz="2000" dirty="0">
                <a:gradFill>
                  <a:gsLst>
                    <a:gs pos="2917">
                      <a:schemeClr val="tx1"/>
                    </a:gs>
                    <a:gs pos="30000">
                      <a:schemeClr val="tx1"/>
                    </a:gs>
                  </a:gsLst>
                  <a:lin ang="5400000" scaled="0"/>
                </a:gradFill>
              </a:rPr>
              <a:t> should utilize $86 Plan transition pricing</a:t>
            </a:r>
          </a:p>
          <a:p>
            <a:pPr marL="114300" indent="-1143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rPr>
              <a:t>Over 500 Pro Users - Plan 1 tiered price is the best offer </a:t>
            </a:r>
          </a:p>
        </p:txBody>
      </p:sp>
      <p:cxnSp>
        <p:nvCxnSpPr>
          <p:cNvPr id="87" name="Straight Connector 86"/>
          <p:cNvCxnSpPr/>
          <p:nvPr/>
        </p:nvCxnSpPr>
        <p:spPr>
          <a:xfrm>
            <a:off x="7667625" y="2149120"/>
            <a:ext cx="10671" cy="470888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3248025" y="2177695"/>
            <a:ext cx="10671" cy="470888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2028825" y="3128590"/>
            <a:ext cx="1072012"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Pro</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$65</a:t>
            </a:r>
          </a:p>
        </p:txBody>
      </p:sp>
      <p:sp>
        <p:nvSpPr>
          <p:cNvPr id="91" name="TextBox 90"/>
          <p:cNvSpPr txBox="1"/>
          <p:nvPr/>
        </p:nvSpPr>
        <p:spPr>
          <a:xfrm>
            <a:off x="2039278" y="3881065"/>
            <a:ext cx="1072012"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Pro</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$65</a:t>
            </a:r>
          </a:p>
        </p:txBody>
      </p:sp>
      <p:sp>
        <p:nvSpPr>
          <p:cNvPr id="92" name="TextBox 91"/>
          <p:cNvSpPr txBox="1"/>
          <p:nvPr/>
        </p:nvSpPr>
        <p:spPr>
          <a:xfrm>
            <a:off x="2028825" y="4630071"/>
            <a:ext cx="1072012"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Pro</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$65</a:t>
            </a:r>
          </a:p>
        </p:txBody>
      </p:sp>
      <p:sp>
        <p:nvSpPr>
          <p:cNvPr id="93" name="TextBox 92"/>
          <p:cNvSpPr txBox="1"/>
          <p:nvPr/>
        </p:nvSpPr>
        <p:spPr>
          <a:xfrm>
            <a:off x="2028825" y="5329521"/>
            <a:ext cx="1072012"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Pro</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$65</a:t>
            </a:r>
          </a:p>
        </p:txBody>
      </p:sp>
      <p:sp>
        <p:nvSpPr>
          <p:cNvPr id="94" name="TextBox 93"/>
          <p:cNvSpPr txBox="1"/>
          <p:nvPr/>
        </p:nvSpPr>
        <p:spPr>
          <a:xfrm>
            <a:off x="2028825" y="5983473"/>
            <a:ext cx="1072012"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Pro</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$65</a:t>
            </a:r>
          </a:p>
        </p:txBody>
      </p:sp>
      <p:sp>
        <p:nvSpPr>
          <p:cNvPr id="95" name="TextBox 94"/>
          <p:cNvSpPr txBox="1"/>
          <p:nvPr/>
        </p:nvSpPr>
        <p:spPr>
          <a:xfrm>
            <a:off x="1902874" y="2169211"/>
            <a:ext cx="1405798"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CRMOL</a:t>
            </a:r>
          </a:p>
        </p:txBody>
      </p:sp>
      <p:cxnSp>
        <p:nvCxnSpPr>
          <p:cNvPr id="97" name="Straight Connector 96"/>
          <p:cNvCxnSpPr/>
          <p:nvPr/>
        </p:nvCxnSpPr>
        <p:spPr>
          <a:xfrm>
            <a:off x="0" y="2483269"/>
            <a:ext cx="1219200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6554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44" grpId="0"/>
      <p:bldP spid="45" grpId="0"/>
      <p:bldP spid="47" grpId="0"/>
      <p:bldP spid="48" grpId="0"/>
      <p:bldP spid="49" grpId="0"/>
      <p:bldP spid="50" grpId="0"/>
      <p:bldP spid="51" grpId="0"/>
      <p:bldP spid="9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44" y="16703"/>
            <a:ext cx="12313285" cy="899665"/>
          </a:xfrm>
        </p:spPr>
        <p:txBody>
          <a:bodyPr/>
          <a:lstStyle/>
          <a:p>
            <a:r>
              <a:rPr lang="en-US" sz="3600" dirty="0"/>
              <a:t>Existing $50 CRMOL Productivity Transition Pricing </a:t>
            </a:r>
          </a:p>
        </p:txBody>
      </p:sp>
      <p:sp>
        <p:nvSpPr>
          <p:cNvPr id="6" name="TextBox 5"/>
          <p:cNvSpPr txBox="1"/>
          <p:nvPr/>
        </p:nvSpPr>
        <p:spPr>
          <a:xfrm>
            <a:off x="3361799" y="3119065"/>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12" name="TextBox 11"/>
          <p:cNvSpPr txBox="1"/>
          <p:nvPr/>
        </p:nvSpPr>
        <p:spPr>
          <a:xfrm>
            <a:off x="7824556" y="3138166"/>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$115</a:t>
            </a:r>
          </a:p>
        </p:txBody>
      </p:sp>
      <p:sp>
        <p:nvSpPr>
          <p:cNvPr id="34" name="TextBox 33"/>
          <p:cNvSpPr txBox="1"/>
          <p:nvPr/>
        </p:nvSpPr>
        <p:spPr>
          <a:xfrm>
            <a:off x="-210955" y="3259383"/>
            <a:ext cx="2488716"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0-99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35" name="TextBox 34"/>
          <p:cNvSpPr txBox="1"/>
          <p:nvPr/>
        </p:nvSpPr>
        <p:spPr>
          <a:xfrm>
            <a:off x="8634468" y="2115591"/>
            <a:ext cx="2663982" cy="276999"/>
          </a:xfrm>
          <a:prstGeom prst="rect">
            <a:avLst/>
          </a:prstGeom>
          <a:noFill/>
        </p:spPr>
        <p:txBody>
          <a:bodyPr wrap="square" lIns="0" tIns="0" rIns="0" bIns="0" rtlCol="0">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ENTERPRISE PLAN</a:t>
            </a:r>
          </a:p>
        </p:txBody>
      </p:sp>
      <p:sp>
        <p:nvSpPr>
          <p:cNvPr id="36" name="TextBox 35"/>
          <p:cNvSpPr txBox="1"/>
          <p:nvPr/>
        </p:nvSpPr>
        <p:spPr>
          <a:xfrm>
            <a:off x="3099159" y="2508410"/>
            <a:ext cx="2663982" cy="553998"/>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STANDARD </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PRICING</a:t>
            </a:r>
          </a:p>
        </p:txBody>
      </p:sp>
      <p:sp>
        <p:nvSpPr>
          <p:cNvPr id="37" name="TextBox 36"/>
          <p:cNvSpPr txBox="1"/>
          <p:nvPr/>
        </p:nvSpPr>
        <p:spPr>
          <a:xfrm>
            <a:off x="5156065" y="2553725"/>
            <a:ext cx="2663982" cy="553998"/>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TRANSITION</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OFFER</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42" name="TextBox 41"/>
          <p:cNvSpPr txBox="1"/>
          <p:nvPr/>
        </p:nvSpPr>
        <p:spPr>
          <a:xfrm>
            <a:off x="9929108" y="3126073"/>
            <a:ext cx="2036044"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$66</a:t>
            </a:r>
          </a:p>
        </p:txBody>
      </p:sp>
      <p:sp>
        <p:nvSpPr>
          <p:cNvPr id="44" name="TextBox 43"/>
          <p:cNvSpPr txBox="1"/>
          <p:nvPr/>
        </p:nvSpPr>
        <p:spPr>
          <a:xfrm>
            <a:off x="7477204" y="2534024"/>
            <a:ext cx="2663982" cy="553998"/>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STANDARD </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PRICING</a:t>
            </a:r>
          </a:p>
        </p:txBody>
      </p:sp>
      <p:sp>
        <p:nvSpPr>
          <p:cNvPr id="45" name="TextBox 44"/>
          <p:cNvSpPr txBox="1"/>
          <p:nvPr/>
        </p:nvSpPr>
        <p:spPr>
          <a:xfrm>
            <a:off x="9572464" y="2554964"/>
            <a:ext cx="2663982" cy="553998"/>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TRANSITION</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OFFER</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46" name="TextBox 45"/>
          <p:cNvSpPr txBox="1"/>
          <p:nvPr/>
        </p:nvSpPr>
        <p:spPr>
          <a:xfrm>
            <a:off x="5506826" y="3119065"/>
            <a:ext cx="2025038" cy="553998"/>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$59</a:t>
            </a:r>
          </a:p>
        </p:txBody>
      </p:sp>
      <p:sp>
        <p:nvSpPr>
          <p:cNvPr id="47" name="TextBox 46"/>
          <p:cNvSpPr txBox="1"/>
          <p:nvPr/>
        </p:nvSpPr>
        <p:spPr>
          <a:xfrm>
            <a:off x="4752219" y="2149120"/>
            <a:ext cx="2663982" cy="276999"/>
          </a:xfrm>
          <a:prstGeom prst="rect">
            <a:avLst/>
          </a:prstGeom>
          <a:noFill/>
        </p:spPr>
        <p:txBody>
          <a:bodyPr wrap="square" lIns="0" tIns="0" rIns="0" bIns="0" rtlCol="0">
            <a:sp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APPLICATIONS</a:t>
            </a:r>
          </a:p>
        </p:txBody>
      </p:sp>
      <p:sp>
        <p:nvSpPr>
          <p:cNvPr id="48" name="TextBox 47"/>
          <p:cNvSpPr txBox="1"/>
          <p:nvPr/>
        </p:nvSpPr>
        <p:spPr>
          <a:xfrm>
            <a:off x="-581114" y="3992018"/>
            <a:ext cx="2867001"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100-249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49" name="TextBox 48"/>
          <p:cNvSpPr txBox="1"/>
          <p:nvPr/>
        </p:nvSpPr>
        <p:spPr>
          <a:xfrm>
            <a:off x="-479605" y="4709578"/>
            <a:ext cx="2663982"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250-499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50" name="TextBox 49"/>
          <p:cNvSpPr txBox="1"/>
          <p:nvPr/>
        </p:nvSpPr>
        <p:spPr>
          <a:xfrm>
            <a:off x="-479605" y="5379366"/>
            <a:ext cx="2663982"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500-999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51" name="TextBox 50"/>
          <p:cNvSpPr txBox="1"/>
          <p:nvPr/>
        </p:nvSpPr>
        <p:spPr>
          <a:xfrm>
            <a:off x="-298588" y="6155952"/>
            <a:ext cx="2663982"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1000+</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52" name="TextBox 51"/>
          <p:cNvSpPr txBox="1"/>
          <p:nvPr/>
        </p:nvSpPr>
        <p:spPr>
          <a:xfrm>
            <a:off x="3361799" y="3862133"/>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54" name="TextBox 53"/>
          <p:cNvSpPr txBox="1"/>
          <p:nvPr/>
        </p:nvSpPr>
        <p:spPr>
          <a:xfrm>
            <a:off x="7844123" y="3870785"/>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$90</a:t>
            </a:r>
          </a:p>
        </p:txBody>
      </p:sp>
      <p:sp>
        <p:nvSpPr>
          <p:cNvPr id="57" name="TextBox 56"/>
          <p:cNvSpPr txBox="1"/>
          <p:nvPr/>
        </p:nvSpPr>
        <p:spPr>
          <a:xfrm>
            <a:off x="9929108" y="3869141"/>
            <a:ext cx="2036044"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$66</a:t>
            </a:r>
          </a:p>
        </p:txBody>
      </p:sp>
      <p:sp>
        <p:nvSpPr>
          <p:cNvPr id="59" name="TextBox 58"/>
          <p:cNvSpPr txBox="1"/>
          <p:nvPr/>
        </p:nvSpPr>
        <p:spPr>
          <a:xfrm>
            <a:off x="5506826" y="3862133"/>
            <a:ext cx="2025038" cy="553998"/>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$59</a:t>
            </a:r>
          </a:p>
        </p:txBody>
      </p:sp>
      <p:sp>
        <p:nvSpPr>
          <p:cNvPr id="60" name="TextBox 59"/>
          <p:cNvSpPr txBox="1"/>
          <p:nvPr/>
        </p:nvSpPr>
        <p:spPr>
          <a:xfrm>
            <a:off x="3381366" y="4623063"/>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62" name="TextBox 61"/>
          <p:cNvSpPr txBox="1"/>
          <p:nvPr/>
        </p:nvSpPr>
        <p:spPr>
          <a:xfrm>
            <a:off x="7844123" y="4642164"/>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$80</a:t>
            </a:r>
          </a:p>
        </p:txBody>
      </p:sp>
      <p:sp>
        <p:nvSpPr>
          <p:cNvPr id="65" name="TextBox 64"/>
          <p:cNvSpPr txBox="1"/>
          <p:nvPr/>
        </p:nvSpPr>
        <p:spPr>
          <a:xfrm>
            <a:off x="9948675" y="4630071"/>
            <a:ext cx="2036044"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$66</a:t>
            </a:r>
          </a:p>
        </p:txBody>
      </p:sp>
      <p:sp>
        <p:nvSpPr>
          <p:cNvPr id="67" name="TextBox 66"/>
          <p:cNvSpPr txBox="1"/>
          <p:nvPr/>
        </p:nvSpPr>
        <p:spPr>
          <a:xfrm>
            <a:off x="5526393" y="4623063"/>
            <a:ext cx="2025038" cy="553998"/>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$59</a:t>
            </a:r>
          </a:p>
        </p:txBody>
      </p:sp>
      <p:sp>
        <p:nvSpPr>
          <p:cNvPr id="68" name="TextBox 67"/>
          <p:cNvSpPr txBox="1"/>
          <p:nvPr/>
        </p:nvSpPr>
        <p:spPr>
          <a:xfrm>
            <a:off x="3361799" y="5310420"/>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70" name="TextBox 69"/>
          <p:cNvSpPr txBox="1"/>
          <p:nvPr/>
        </p:nvSpPr>
        <p:spPr>
          <a:xfrm>
            <a:off x="7824556" y="5329521"/>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$70</a:t>
            </a:r>
          </a:p>
        </p:txBody>
      </p:sp>
      <p:sp>
        <p:nvSpPr>
          <p:cNvPr id="73" name="TextBox 72"/>
          <p:cNvSpPr txBox="1"/>
          <p:nvPr/>
        </p:nvSpPr>
        <p:spPr>
          <a:xfrm>
            <a:off x="9929108" y="5317428"/>
            <a:ext cx="2036044"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$66</a:t>
            </a:r>
          </a:p>
        </p:txBody>
      </p:sp>
      <p:sp>
        <p:nvSpPr>
          <p:cNvPr id="75" name="TextBox 74"/>
          <p:cNvSpPr txBox="1"/>
          <p:nvPr/>
        </p:nvSpPr>
        <p:spPr>
          <a:xfrm>
            <a:off x="5506826" y="5310420"/>
            <a:ext cx="2025038" cy="553998"/>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$59</a:t>
            </a:r>
          </a:p>
        </p:txBody>
      </p:sp>
      <p:sp>
        <p:nvSpPr>
          <p:cNvPr id="76" name="TextBox 75"/>
          <p:cNvSpPr txBox="1"/>
          <p:nvPr/>
        </p:nvSpPr>
        <p:spPr>
          <a:xfrm>
            <a:off x="3393931" y="5967525"/>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78" name="TextBox 77"/>
          <p:cNvSpPr txBox="1"/>
          <p:nvPr/>
        </p:nvSpPr>
        <p:spPr>
          <a:xfrm>
            <a:off x="7824556" y="5983473"/>
            <a:ext cx="2025038"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$60</a:t>
            </a:r>
          </a:p>
        </p:txBody>
      </p:sp>
      <p:sp>
        <p:nvSpPr>
          <p:cNvPr id="81" name="TextBox 80"/>
          <p:cNvSpPr txBox="1"/>
          <p:nvPr/>
        </p:nvSpPr>
        <p:spPr>
          <a:xfrm>
            <a:off x="9948675" y="5973948"/>
            <a:ext cx="2036044"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$66</a:t>
            </a:r>
          </a:p>
        </p:txBody>
      </p:sp>
      <p:sp>
        <p:nvSpPr>
          <p:cNvPr id="83" name="TextBox 82"/>
          <p:cNvSpPr txBox="1"/>
          <p:nvPr/>
        </p:nvSpPr>
        <p:spPr>
          <a:xfrm>
            <a:off x="5538958" y="5967525"/>
            <a:ext cx="2025038" cy="553998"/>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$59</a:t>
            </a:r>
          </a:p>
        </p:txBody>
      </p:sp>
      <p:sp>
        <p:nvSpPr>
          <p:cNvPr id="84" name="TextBox 83"/>
          <p:cNvSpPr txBox="1"/>
          <p:nvPr/>
        </p:nvSpPr>
        <p:spPr>
          <a:xfrm>
            <a:off x="116035" y="673366"/>
            <a:ext cx="13071613" cy="1280351"/>
          </a:xfrm>
          <a:prstGeom prst="rect">
            <a:avLst/>
          </a:prstGeom>
          <a:noFill/>
        </p:spPr>
        <p:txBody>
          <a:bodyPr wrap="square" lIns="182880" tIns="146304" rIns="182880" bIns="146304" rtlCol="0">
            <a:spAutoFit/>
          </a:bodyPr>
          <a:lstStyle/>
          <a:p>
            <a:pPr marL="114300" indent="-114300">
              <a:lnSpc>
                <a:spcPct val="90000"/>
              </a:lnSpc>
              <a:spcAft>
                <a:spcPts val="600"/>
              </a:spcAft>
              <a:buFont typeface="Arial" panose="020B0604020202020204" pitchFamily="34" charset="0"/>
              <a:buChar char="•"/>
            </a:pPr>
            <a:r>
              <a:rPr lang="en-US" sz="2000" dirty="0"/>
              <a:t>All Productivity Users that need </a:t>
            </a:r>
            <a:r>
              <a:rPr lang="en-US" sz="2000" u="sng" dirty="0"/>
              <a:t>just one App </a:t>
            </a:r>
            <a:r>
              <a:rPr lang="en-US" sz="2000" dirty="0"/>
              <a:t>should utilize $59 app transition pricing</a:t>
            </a:r>
          </a:p>
          <a:p>
            <a:pPr marL="114300" indent="-114300">
              <a:lnSpc>
                <a:spcPct val="90000"/>
              </a:lnSpc>
              <a:spcAft>
                <a:spcPts val="600"/>
              </a:spcAft>
              <a:buFont typeface="Arial" panose="020B0604020202020204" pitchFamily="34" charset="0"/>
              <a:buChar char="•"/>
            </a:pPr>
            <a:r>
              <a:rPr lang="en-US" sz="2000" dirty="0"/>
              <a:t>Under 1000 Users that need </a:t>
            </a:r>
            <a:r>
              <a:rPr lang="en-US" sz="2000" u="sng" dirty="0"/>
              <a:t>more than one App </a:t>
            </a:r>
            <a:r>
              <a:rPr lang="en-US" sz="2000" dirty="0"/>
              <a:t>should utilize $66 Plan transition pricing</a:t>
            </a:r>
          </a:p>
          <a:p>
            <a:pPr marL="114300" indent="-114300">
              <a:lnSpc>
                <a:spcPct val="90000"/>
              </a:lnSpc>
              <a:spcAft>
                <a:spcPts val="600"/>
              </a:spcAft>
              <a:buFont typeface="Arial" panose="020B0604020202020204" pitchFamily="34" charset="0"/>
              <a:buChar char="•"/>
            </a:pPr>
            <a:r>
              <a:rPr lang="en-US" sz="2000" dirty="0"/>
              <a:t>Over 1000 Users that need </a:t>
            </a:r>
            <a:r>
              <a:rPr lang="en-US" sz="2000" u="sng" dirty="0"/>
              <a:t>more than one App </a:t>
            </a:r>
            <a:r>
              <a:rPr lang="en-US" sz="2000" dirty="0"/>
              <a:t>standard tiered pricing is the best offer</a:t>
            </a:r>
          </a:p>
        </p:txBody>
      </p:sp>
      <p:cxnSp>
        <p:nvCxnSpPr>
          <p:cNvPr id="39" name="Straight Connector 38"/>
          <p:cNvCxnSpPr/>
          <p:nvPr/>
        </p:nvCxnSpPr>
        <p:spPr>
          <a:xfrm>
            <a:off x="7677150" y="2149120"/>
            <a:ext cx="10671" cy="470888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238500" y="2177695"/>
            <a:ext cx="10671" cy="470888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2483269"/>
            <a:ext cx="1219200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912399" y="3128590"/>
            <a:ext cx="1197963"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Productivity</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$50</a:t>
            </a:r>
          </a:p>
        </p:txBody>
      </p:sp>
      <p:sp>
        <p:nvSpPr>
          <p:cNvPr id="53" name="TextBox 52"/>
          <p:cNvSpPr txBox="1"/>
          <p:nvPr/>
        </p:nvSpPr>
        <p:spPr>
          <a:xfrm>
            <a:off x="1912399" y="3881065"/>
            <a:ext cx="1208416" cy="553998"/>
          </a:xfrm>
          <a:prstGeom prst="rect">
            <a:avLst/>
          </a:prstGeom>
          <a:solidFill>
            <a:schemeClr val="accent6">
              <a:lumMod val="40000"/>
              <a:lumOff val="60000"/>
            </a:schemeClr>
          </a:solidFill>
        </p:spPr>
        <p:txBody>
          <a:bodyPr wrap="square" lIns="0" tIns="0" rIns="0" bIns="0" rtlCol="0" anchor="ctr">
            <a:spAutoFit/>
          </a:bodyPr>
          <a:lstStyle/>
          <a:p>
            <a:pPr lvl="0" algn="ctr" defTabSz="914049">
              <a:defRPr/>
            </a:pPr>
            <a:r>
              <a:rPr lang="en-US" kern="0" spc="-70" dirty="0">
                <a:solidFill>
                  <a:schemeClr val="bg1"/>
                </a:solidFill>
              </a:rPr>
              <a:t>Productivity</a:t>
            </a:r>
          </a:p>
          <a:p>
            <a:pPr lvl="0" algn="ctr" defTabSz="914049">
              <a:defRPr/>
            </a:pPr>
            <a:r>
              <a:rPr lang="en-US" kern="0" spc="-70" dirty="0">
                <a:solidFill>
                  <a:schemeClr val="bg1"/>
                </a:solidFill>
              </a:rPr>
              <a:t>$50</a:t>
            </a:r>
          </a:p>
        </p:txBody>
      </p:sp>
      <p:sp>
        <p:nvSpPr>
          <p:cNvPr id="55" name="TextBox 54"/>
          <p:cNvSpPr txBox="1"/>
          <p:nvPr/>
        </p:nvSpPr>
        <p:spPr>
          <a:xfrm>
            <a:off x="1912399" y="4630071"/>
            <a:ext cx="1197963" cy="553998"/>
          </a:xfrm>
          <a:prstGeom prst="rect">
            <a:avLst/>
          </a:prstGeom>
          <a:solidFill>
            <a:schemeClr val="accent6">
              <a:lumMod val="40000"/>
              <a:lumOff val="60000"/>
            </a:schemeClr>
          </a:solidFill>
        </p:spPr>
        <p:txBody>
          <a:bodyPr wrap="square" lIns="0" tIns="0" rIns="0" bIns="0" rtlCol="0" anchor="ctr">
            <a:spAutoFit/>
          </a:bodyPr>
          <a:lstStyle/>
          <a:p>
            <a:pPr lvl="0" algn="ctr" defTabSz="914049">
              <a:defRPr/>
            </a:pPr>
            <a:r>
              <a:rPr lang="en-US" kern="0" spc="-70" dirty="0">
                <a:solidFill>
                  <a:schemeClr val="bg1"/>
                </a:solidFill>
              </a:rPr>
              <a:t>Productivity</a:t>
            </a:r>
          </a:p>
          <a:p>
            <a:pPr lvl="0" algn="ctr" defTabSz="914049">
              <a:defRPr/>
            </a:pPr>
            <a:r>
              <a:rPr lang="en-US" kern="0" spc="-70" dirty="0">
                <a:solidFill>
                  <a:schemeClr val="bg1"/>
                </a:solidFill>
              </a:rPr>
              <a:t>$50</a:t>
            </a:r>
          </a:p>
        </p:txBody>
      </p:sp>
      <p:sp>
        <p:nvSpPr>
          <p:cNvPr id="56" name="TextBox 55"/>
          <p:cNvSpPr txBox="1"/>
          <p:nvPr/>
        </p:nvSpPr>
        <p:spPr>
          <a:xfrm>
            <a:off x="1912399" y="5329521"/>
            <a:ext cx="1197963" cy="553998"/>
          </a:xfrm>
          <a:prstGeom prst="rect">
            <a:avLst/>
          </a:prstGeom>
          <a:solidFill>
            <a:schemeClr val="accent6">
              <a:lumMod val="40000"/>
              <a:lumOff val="60000"/>
            </a:schemeClr>
          </a:solidFill>
        </p:spPr>
        <p:txBody>
          <a:bodyPr wrap="square" lIns="0" tIns="0" rIns="0" bIns="0" rtlCol="0" anchor="ctr">
            <a:spAutoFit/>
          </a:bodyPr>
          <a:lstStyle/>
          <a:p>
            <a:pPr lvl="0" algn="ctr" defTabSz="914049">
              <a:defRPr/>
            </a:pPr>
            <a:r>
              <a:rPr lang="en-US" kern="0" spc="-70" dirty="0">
                <a:solidFill>
                  <a:schemeClr val="bg1"/>
                </a:solidFill>
              </a:rPr>
              <a:t>Productivity</a:t>
            </a:r>
          </a:p>
          <a:p>
            <a:pPr lvl="0" algn="ctr" defTabSz="914049">
              <a:defRPr/>
            </a:pPr>
            <a:r>
              <a:rPr lang="en-US" kern="0" spc="-70" dirty="0">
                <a:solidFill>
                  <a:schemeClr val="bg1"/>
                </a:solidFill>
              </a:rPr>
              <a:t>$50</a:t>
            </a:r>
          </a:p>
        </p:txBody>
      </p:sp>
      <p:sp>
        <p:nvSpPr>
          <p:cNvPr id="58" name="TextBox 57"/>
          <p:cNvSpPr txBox="1"/>
          <p:nvPr/>
        </p:nvSpPr>
        <p:spPr>
          <a:xfrm>
            <a:off x="1912399" y="5983473"/>
            <a:ext cx="1197963" cy="553998"/>
          </a:xfrm>
          <a:prstGeom prst="rect">
            <a:avLst/>
          </a:prstGeom>
          <a:solidFill>
            <a:schemeClr val="accent6">
              <a:lumMod val="40000"/>
              <a:lumOff val="60000"/>
            </a:schemeClr>
          </a:solidFill>
        </p:spPr>
        <p:txBody>
          <a:bodyPr wrap="square" lIns="0" tIns="0" rIns="0" bIns="0" rtlCol="0" anchor="ctr">
            <a:spAutoFit/>
          </a:bodyPr>
          <a:lstStyle/>
          <a:p>
            <a:pPr lvl="0" algn="ctr" defTabSz="914049">
              <a:defRPr/>
            </a:pPr>
            <a:r>
              <a:rPr lang="en-US" kern="0" spc="-70" dirty="0">
                <a:solidFill>
                  <a:schemeClr val="bg1"/>
                </a:solidFill>
              </a:rPr>
              <a:t>Productivity</a:t>
            </a:r>
          </a:p>
          <a:p>
            <a:pPr lvl="0" algn="ctr" defTabSz="914049">
              <a:defRPr/>
            </a:pPr>
            <a:r>
              <a:rPr lang="en-US" kern="0" spc="-70" dirty="0">
                <a:solidFill>
                  <a:schemeClr val="bg1"/>
                </a:solidFill>
              </a:rPr>
              <a:t>$50</a:t>
            </a:r>
          </a:p>
        </p:txBody>
      </p:sp>
      <p:sp>
        <p:nvSpPr>
          <p:cNvPr id="69" name="TextBox 68"/>
          <p:cNvSpPr txBox="1"/>
          <p:nvPr/>
        </p:nvSpPr>
        <p:spPr>
          <a:xfrm>
            <a:off x="1912399" y="2169211"/>
            <a:ext cx="1405798"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CRMOL</a:t>
            </a:r>
          </a:p>
        </p:txBody>
      </p:sp>
    </p:spTree>
    <p:extLst>
      <p:ext uri="{BB962C8B-B14F-4D97-AF65-F5344CB8AC3E}">
        <p14:creationId xmlns:p14="http://schemas.microsoft.com/office/powerpoint/2010/main" val="27542717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44" grpId="0"/>
      <p:bldP spid="45" grpId="0"/>
      <p:bldP spid="47" grpId="0"/>
      <p:bldP spid="48" grpId="0"/>
      <p:bldP spid="49" grpId="0"/>
      <p:bldP spid="50" grpId="0"/>
      <p:bldP spid="51" grpId="0"/>
      <p:bldP spid="6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44" y="16703"/>
            <a:ext cx="12313285" cy="899665"/>
          </a:xfrm>
        </p:spPr>
        <p:txBody>
          <a:bodyPr/>
          <a:lstStyle/>
          <a:p>
            <a:r>
              <a:rPr lang="en-US" sz="3600" dirty="0"/>
              <a:t>Existing $30 CRMOL Basic Transition Pricing </a:t>
            </a:r>
          </a:p>
        </p:txBody>
      </p:sp>
      <p:sp>
        <p:nvSpPr>
          <p:cNvPr id="6" name="TextBox 5"/>
          <p:cNvSpPr txBox="1"/>
          <p:nvPr/>
        </p:nvSpPr>
        <p:spPr>
          <a:xfrm>
            <a:off x="6219299" y="3119065"/>
            <a:ext cx="2025038" cy="553998"/>
          </a:xfrm>
          <a:prstGeom prst="rect">
            <a:avLst/>
          </a:prstGeom>
          <a:solidFill>
            <a:schemeClr val="accent1"/>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Team Members $10.00</a:t>
            </a:r>
          </a:p>
        </p:txBody>
      </p:sp>
      <p:sp>
        <p:nvSpPr>
          <p:cNvPr id="34" name="TextBox 33"/>
          <p:cNvSpPr txBox="1"/>
          <p:nvPr/>
        </p:nvSpPr>
        <p:spPr>
          <a:xfrm>
            <a:off x="2398895" y="3259383"/>
            <a:ext cx="2488716"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0-99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36" name="TextBox 35"/>
          <p:cNvSpPr txBox="1"/>
          <p:nvPr/>
        </p:nvSpPr>
        <p:spPr>
          <a:xfrm>
            <a:off x="5785209" y="2508410"/>
            <a:ext cx="2663982" cy="553998"/>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STANDARD </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PRICING</a:t>
            </a:r>
          </a:p>
        </p:txBody>
      </p:sp>
      <p:sp>
        <p:nvSpPr>
          <p:cNvPr id="47" name="TextBox 46"/>
          <p:cNvSpPr txBox="1"/>
          <p:nvPr/>
        </p:nvSpPr>
        <p:spPr>
          <a:xfrm>
            <a:off x="6251431" y="2187740"/>
            <a:ext cx="2663982" cy="276999"/>
          </a:xfrm>
          <a:prstGeom prst="rect">
            <a:avLst/>
          </a:prstGeom>
          <a:noFill/>
        </p:spPr>
        <p:txBody>
          <a:bodyPr wrap="square" lIns="0" tIns="0" rIns="0" bIns="0" rtlCol="0">
            <a:sp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TEAM MEMBERS</a:t>
            </a:r>
          </a:p>
        </p:txBody>
      </p:sp>
      <p:sp>
        <p:nvSpPr>
          <p:cNvPr id="48" name="TextBox 47"/>
          <p:cNvSpPr txBox="1"/>
          <p:nvPr/>
        </p:nvSpPr>
        <p:spPr>
          <a:xfrm>
            <a:off x="2028736" y="3992018"/>
            <a:ext cx="2867001"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100-249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49" name="TextBox 48"/>
          <p:cNvSpPr txBox="1"/>
          <p:nvPr/>
        </p:nvSpPr>
        <p:spPr>
          <a:xfrm>
            <a:off x="2130245" y="4709578"/>
            <a:ext cx="2663982"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250-499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50" name="TextBox 49"/>
          <p:cNvSpPr txBox="1"/>
          <p:nvPr/>
        </p:nvSpPr>
        <p:spPr>
          <a:xfrm>
            <a:off x="2130245" y="5379366"/>
            <a:ext cx="2663982"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500-999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51" name="TextBox 50"/>
          <p:cNvSpPr txBox="1"/>
          <p:nvPr/>
        </p:nvSpPr>
        <p:spPr>
          <a:xfrm>
            <a:off x="2235062" y="6155952"/>
            <a:ext cx="2663982"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1000+</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52" name="TextBox 51"/>
          <p:cNvSpPr txBox="1"/>
          <p:nvPr/>
        </p:nvSpPr>
        <p:spPr>
          <a:xfrm>
            <a:off x="6219299" y="3862133"/>
            <a:ext cx="2025038" cy="553998"/>
          </a:xfrm>
          <a:prstGeom prst="rect">
            <a:avLst/>
          </a:prstGeom>
          <a:solidFill>
            <a:schemeClr val="accent1"/>
          </a:solidFill>
        </p:spPr>
        <p:txBody>
          <a:bodyPr wrap="square" lIns="0" tIns="0" rIns="0" bIns="0" rtlCol="0" anchor="ctr">
            <a:spAutoFit/>
          </a:bodyPr>
          <a:lstStyle/>
          <a:p>
            <a:pPr lvl="0" algn="ctr" defTabSz="914049">
              <a:defRPr/>
            </a:pPr>
            <a:r>
              <a:rPr lang="en-US" kern="0" spc="-70" dirty="0">
                <a:solidFill>
                  <a:schemeClr val="bg1"/>
                </a:solidFill>
              </a:rPr>
              <a:t>Team Members </a:t>
            </a:r>
          </a:p>
          <a:p>
            <a:pPr lvl="0" algn="ctr" defTabSz="914049">
              <a:defRPr/>
            </a:pPr>
            <a:r>
              <a:rPr lang="en-US" kern="0" spc="-70" dirty="0">
                <a:solidFill>
                  <a:schemeClr val="bg1"/>
                </a:solidFill>
              </a:rPr>
              <a:t>$</a:t>
            </a:r>
            <a:r>
              <a:rPr kumimoji="0" lang="en-US" b="0" i="0" u="none" strike="noStrike" kern="0" cap="none" spc="-70" normalizeH="0" baseline="0" noProof="0" dirty="0">
                <a:ln>
                  <a:noFill/>
                </a:ln>
                <a:solidFill>
                  <a:schemeClr val="bg1"/>
                </a:solidFill>
                <a:effectLst/>
                <a:uLnTx/>
                <a:uFillTx/>
              </a:rPr>
              <a:t>8.50</a:t>
            </a:r>
          </a:p>
        </p:txBody>
      </p:sp>
      <p:sp>
        <p:nvSpPr>
          <p:cNvPr id="60" name="TextBox 59"/>
          <p:cNvSpPr txBox="1"/>
          <p:nvPr/>
        </p:nvSpPr>
        <p:spPr>
          <a:xfrm>
            <a:off x="6238866" y="4623063"/>
            <a:ext cx="2025038" cy="553998"/>
          </a:xfrm>
          <a:prstGeom prst="rect">
            <a:avLst/>
          </a:prstGeom>
          <a:solidFill>
            <a:schemeClr val="accent1"/>
          </a:solidFill>
        </p:spPr>
        <p:txBody>
          <a:bodyPr wrap="square" lIns="0" tIns="0" rIns="0" bIns="0" rtlCol="0" anchor="ctr">
            <a:spAutoFit/>
          </a:bodyPr>
          <a:lstStyle/>
          <a:p>
            <a:pPr lvl="0" algn="ctr" defTabSz="914049">
              <a:defRPr/>
            </a:pPr>
            <a:r>
              <a:rPr lang="en-US" kern="0" spc="-70" dirty="0">
                <a:solidFill>
                  <a:schemeClr val="bg1"/>
                </a:solidFill>
              </a:rPr>
              <a:t>Team Members </a:t>
            </a:r>
          </a:p>
          <a:p>
            <a:pPr lvl="0" algn="ctr" defTabSz="914049">
              <a:defRPr/>
            </a:pPr>
            <a:r>
              <a:rPr lang="en-US" kern="0" spc="-70" dirty="0">
                <a:solidFill>
                  <a:schemeClr val="bg1"/>
                </a:solidFill>
              </a:rPr>
              <a:t>$</a:t>
            </a:r>
            <a:r>
              <a:rPr kumimoji="0" lang="en-US" b="0" i="0" u="none" strike="noStrike" kern="0" cap="none" spc="-70" normalizeH="0" baseline="0" noProof="0" dirty="0">
                <a:ln>
                  <a:noFill/>
                </a:ln>
                <a:solidFill>
                  <a:schemeClr val="bg1"/>
                </a:solidFill>
                <a:effectLst/>
                <a:uLnTx/>
                <a:uFillTx/>
              </a:rPr>
              <a:t>7.00</a:t>
            </a:r>
          </a:p>
        </p:txBody>
      </p:sp>
      <p:sp>
        <p:nvSpPr>
          <p:cNvPr id="68" name="TextBox 67"/>
          <p:cNvSpPr txBox="1"/>
          <p:nvPr/>
        </p:nvSpPr>
        <p:spPr>
          <a:xfrm>
            <a:off x="6219299" y="5310420"/>
            <a:ext cx="2025038" cy="553998"/>
          </a:xfrm>
          <a:prstGeom prst="rect">
            <a:avLst/>
          </a:prstGeom>
          <a:solidFill>
            <a:schemeClr val="accent1"/>
          </a:solidFill>
        </p:spPr>
        <p:txBody>
          <a:bodyPr wrap="square" lIns="0" tIns="0" rIns="0" bIns="0" rtlCol="0" anchor="ctr">
            <a:spAutoFit/>
          </a:bodyPr>
          <a:lstStyle/>
          <a:p>
            <a:pPr lvl="0" algn="ctr" defTabSz="914049">
              <a:defRPr/>
            </a:pPr>
            <a:r>
              <a:rPr lang="en-US" kern="0" spc="-70" dirty="0">
                <a:solidFill>
                  <a:schemeClr val="bg1"/>
                </a:solidFill>
              </a:rPr>
              <a:t>Team Members </a:t>
            </a:r>
          </a:p>
          <a:p>
            <a:pPr lvl="0" algn="ctr" defTabSz="914049">
              <a:defRPr/>
            </a:pPr>
            <a:r>
              <a:rPr lang="en-US" kern="0" spc="-70" dirty="0">
                <a:solidFill>
                  <a:schemeClr val="bg1"/>
                </a:solidFill>
              </a:rPr>
              <a:t>$</a:t>
            </a:r>
            <a:r>
              <a:rPr kumimoji="0" lang="en-US" b="0" i="0" u="none" strike="noStrike" kern="0" cap="none" spc="-70" normalizeH="0" baseline="0" noProof="0" dirty="0">
                <a:ln>
                  <a:noFill/>
                </a:ln>
                <a:solidFill>
                  <a:schemeClr val="bg1"/>
                </a:solidFill>
                <a:effectLst/>
                <a:uLnTx/>
                <a:uFillTx/>
              </a:rPr>
              <a:t>5.50</a:t>
            </a:r>
          </a:p>
        </p:txBody>
      </p:sp>
      <p:sp>
        <p:nvSpPr>
          <p:cNvPr id="76" name="TextBox 75"/>
          <p:cNvSpPr txBox="1"/>
          <p:nvPr/>
        </p:nvSpPr>
        <p:spPr>
          <a:xfrm>
            <a:off x="6251431" y="5967525"/>
            <a:ext cx="2025038" cy="553998"/>
          </a:xfrm>
          <a:prstGeom prst="rect">
            <a:avLst/>
          </a:prstGeom>
          <a:solidFill>
            <a:schemeClr val="accent1"/>
          </a:solidFill>
        </p:spPr>
        <p:txBody>
          <a:bodyPr wrap="square" lIns="0" tIns="0" rIns="0" bIns="0" rtlCol="0" anchor="ctr">
            <a:spAutoFit/>
          </a:bodyPr>
          <a:lstStyle/>
          <a:p>
            <a:pPr lvl="0" algn="ctr" defTabSz="914049">
              <a:defRPr/>
            </a:pPr>
            <a:r>
              <a:rPr lang="en-US" kern="0" spc="-70" dirty="0">
                <a:solidFill>
                  <a:schemeClr val="bg1"/>
                </a:solidFill>
              </a:rPr>
              <a:t>Team Members </a:t>
            </a:r>
          </a:p>
          <a:p>
            <a:pPr lvl="0" algn="ctr" defTabSz="914049">
              <a:defRPr/>
            </a:pPr>
            <a:r>
              <a:rPr lang="en-US" kern="0" spc="-70" dirty="0">
                <a:solidFill>
                  <a:schemeClr val="bg1"/>
                </a:solidFill>
              </a:rPr>
              <a:t>$</a:t>
            </a:r>
            <a:r>
              <a:rPr kumimoji="0" lang="en-US" b="0" i="0" u="none" strike="noStrike" kern="0" cap="none" spc="-70" normalizeH="0" baseline="0" noProof="0" dirty="0">
                <a:ln>
                  <a:noFill/>
                </a:ln>
                <a:solidFill>
                  <a:schemeClr val="bg1"/>
                </a:solidFill>
                <a:effectLst/>
                <a:uLnTx/>
                <a:uFillTx/>
              </a:rPr>
              <a:t>4.00</a:t>
            </a:r>
          </a:p>
        </p:txBody>
      </p:sp>
      <p:sp>
        <p:nvSpPr>
          <p:cNvPr id="84" name="TextBox 83"/>
          <p:cNvSpPr txBox="1"/>
          <p:nvPr/>
        </p:nvSpPr>
        <p:spPr>
          <a:xfrm>
            <a:off x="116035" y="673366"/>
            <a:ext cx="13071613" cy="926407"/>
          </a:xfrm>
          <a:prstGeom prst="rect">
            <a:avLst/>
          </a:prstGeom>
          <a:noFill/>
        </p:spPr>
        <p:txBody>
          <a:bodyPr wrap="square" lIns="182880" tIns="146304" rIns="182880" bIns="146304" rtlCol="0">
            <a:spAutoFit/>
          </a:bodyPr>
          <a:lstStyle/>
          <a:p>
            <a:pPr marL="114300" indent="-114300">
              <a:lnSpc>
                <a:spcPct val="90000"/>
              </a:lnSpc>
              <a:spcAft>
                <a:spcPts val="600"/>
              </a:spcAft>
              <a:buFont typeface="Arial" panose="020B0604020202020204" pitchFamily="34" charset="0"/>
              <a:buChar char="•"/>
            </a:pPr>
            <a:r>
              <a:rPr lang="en-US" sz="2000" dirty="0"/>
              <a:t>Many Basic Users move down to Team Members at $10-$4/User</a:t>
            </a:r>
          </a:p>
          <a:p>
            <a:pPr marL="114300" indent="-114300">
              <a:lnSpc>
                <a:spcPct val="90000"/>
              </a:lnSpc>
              <a:spcAft>
                <a:spcPts val="600"/>
              </a:spcAft>
              <a:buFont typeface="Arial" panose="020B0604020202020204" pitchFamily="34" charset="0"/>
              <a:buChar char="•"/>
            </a:pPr>
            <a:r>
              <a:rPr lang="en-US" sz="2000" dirty="0"/>
              <a:t>No Transition pricing needed due to favorable lower tiered pricing</a:t>
            </a:r>
          </a:p>
        </p:txBody>
      </p:sp>
      <p:cxnSp>
        <p:nvCxnSpPr>
          <p:cNvPr id="39" name="Straight Connector 38"/>
          <p:cNvCxnSpPr/>
          <p:nvPr/>
        </p:nvCxnSpPr>
        <p:spPr>
          <a:xfrm>
            <a:off x="5908456" y="2149120"/>
            <a:ext cx="10671" cy="470888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962150" y="2446210"/>
            <a:ext cx="7477125" cy="37059"/>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4465099" y="3128590"/>
            <a:ext cx="1197963"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Basic</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$30</a:t>
            </a:r>
          </a:p>
        </p:txBody>
      </p:sp>
      <p:sp>
        <p:nvSpPr>
          <p:cNvPr id="43" name="TextBox 42"/>
          <p:cNvSpPr txBox="1"/>
          <p:nvPr/>
        </p:nvSpPr>
        <p:spPr>
          <a:xfrm>
            <a:off x="4465099" y="3881065"/>
            <a:ext cx="1208416" cy="553998"/>
          </a:xfrm>
          <a:prstGeom prst="rect">
            <a:avLst/>
          </a:prstGeom>
          <a:solidFill>
            <a:schemeClr val="accent6">
              <a:lumMod val="40000"/>
              <a:lumOff val="60000"/>
            </a:schemeClr>
          </a:solidFill>
        </p:spPr>
        <p:txBody>
          <a:bodyPr wrap="square" lIns="0" tIns="0" rIns="0" bIns="0" rtlCol="0" anchor="ctr">
            <a:spAutoFit/>
          </a:bodyPr>
          <a:lstStyle/>
          <a:p>
            <a:pPr lvl="0" algn="ctr" defTabSz="914049">
              <a:defRPr/>
            </a:pPr>
            <a:r>
              <a:rPr lang="en-US" kern="0" spc="-70" dirty="0">
                <a:solidFill>
                  <a:schemeClr val="bg1"/>
                </a:solidFill>
              </a:rPr>
              <a:t>Basic</a:t>
            </a:r>
          </a:p>
          <a:p>
            <a:pPr lvl="0" algn="ctr" defTabSz="914049">
              <a:defRPr/>
            </a:pPr>
            <a:r>
              <a:rPr lang="en-US" kern="0" spc="-70" dirty="0">
                <a:solidFill>
                  <a:schemeClr val="bg1"/>
                </a:solidFill>
              </a:rPr>
              <a:t>$30</a:t>
            </a:r>
          </a:p>
        </p:txBody>
      </p:sp>
      <p:sp>
        <p:nvSpPr>
          <p:cNvPr id="53" name="TextBox 52"/>
          <p:cNvSpPr txBox="1"/>
          <p:nvPr/>
        </p:nvSpPr>
        <p:spPr>
          <a:xfrm>
            <a:off x="4465099" y="4630071"/>
            <a:ext cx="1197963" cy="553998"/>
          </a:xfrm>
          <a:prstGeom prst="rect">
            <a:avLst/>
          </a:prstGeom>
          <a:solidFill>
            <a:schemeClr val="accent6">
              <a:lumMod val="40000"/>
              <a:lumOff val="60000"/>
            </a:schemeClr>
          </a:solidFill>
        </p:spPr>
        <p:txBody>
          <a:bodyPr wrap="square" lIns="0" tIns="0" rIns="0" bIns="0" rtlCol="0" anchor="ctr">
            <a:spAutoFit/>
          </a:bodyPr>
          <a:lstStyle/>
          <a:p>
            <a:pPr lvl="0" algn="ctr" defTabSz="914049">
              <a:defRPr/>
            </a:pPr>
            <a:r>
              <a:rPr lang="en-US" kern="0" spc="-70" dirty="0">
                <a:solidFill>
                  <a:schemeClr val="bg1"/>
                </a:solidFill>
              </a:rPr>
              <a:t>Basic</a:t>
            </a:r>
          </a:p>
          <a:p>
            <a:pPr lvl="0" algn="ctr" defTabSz="914049">
              <a:defRPr/>
            </a:pPr>
            <a:r>
              <a:rPr lang="en-US" kern="0" spc="-70" dirty="0">
                <a:solidFill>
                  <a:schemeClr val="bg1"/>
                </a:solidFill>
              </a:rPr>
              <a:t>$30</a:t>
            </a:r>
          </a:p>
        </p:txBody>
      </p:sp>
      <p:sp>
        <p:nvSpPr>
          <p:cNvPr id="55" name="TextBox 54"/>
          <p:cNvSpPr txBox="1"/>
          <p:nvPr/>
        </p:nvSpPr>
        <p:spPr>
          <a:xfrm>
            <a:off x="4465099" y="5329521"/>
            <a:ext cx="1197963" cy="553998"/>
          </a:xfrm>
          <a:prstGeom prst="rect">
            <a:avLst/>
          </a:prstGeom>
          <a:solidFill>
            <a:schemeClr val="accent6">
              <a:lumMod val="40000"/>
              <a:lumOff val="60000"/>
            </a:schemeClr>
          </a:solidFill>
        </p:spPr>
        <p:txBody>
          <a:bodyPr wrap="square" lIns="0" tIns="0" rIns="0" bIns="0" rtlCol="0" anchor="ctr">
            <a:spAutoFit/>
          </a:bodyPr>
          <a:lstStyle/>
          <a:p>
            <a:pPr lvl="0" algn="ctr" defTabSz="914049">
              <a:defRPr/>
            </a:pPr>
            <a:r>
              <a:rPr lang="en-US" kern="0" spc="-70" dirty="0">
                <a:solidFill>
                  <a:schemeClr val="bg1"/>
                </a:solidFill>
              </a:rPr>
              <a:t>Basic</a:t>
            </a:r>
          </a:p>
          <a:p>
            <a:pPr lvl="0" algn="ctr" defTabSz="914049">
              <a:defRPr/>
            </a:pPr>
            <a:r>
              <a:rPr lang="en-US" kern="0" spc="-70" dirty="0">
                <a:solidFill>
                  <a:schemeClr val="bg1"/>
                </a:solidFill>
              </a:rPr>
              <a:t>$30</a:t>
            </a:r>
          </a:p>
        </p:txBody>
      </p:sp>
      <p:sp>
        <p:nvSpPr>
          <p:cNvPr id="56" name="TextBox 55"/>
          <p:cNvSpPr txBox="1"/>
          <p:nvPr/>
        </p:nvSpPr>
        <p:spPr>
          <a:xfrm>
            <a:off x="4465099" y="5983473"/>
            <a:ext cx="1197963" cy="553998"/>
          </a:xfrm>
          <a:prstGeom prst="rect">
            <a:avLst/>
          </a:prstGeom>
          <a:solidFill>
            <a:schemeClr val="accent6">
              <a:lumMod val="40000"/>
              <a:lumOff val="60000"/>
            </a:schemeClr>
          </a:solidFill>
        </p:spPr>
        <p:txBody>
          <a:bodyPr wrap="square" lIns="0" tIns="0" rIns="0" bIns="0" rtlCol="0" anchor="ctr">
            <a:spAutoFit/>
          </a:bodyPr>
          <a:lstStyle/>
          <a:p>
            <a:pPr lvl="0" algn="ctr" defTabSz="914049">
              <a:defRPr/>
            </a:pPr>
            <a:r>
              <a:rPr lang="en-US" kern="0" spc="-70" dirty="0">
                <a:solidFill>
                  <a:schemeClr val="bg1"/>
                </a:solidFill>
              </a:rPr>
              <a:t>Basic</a:t>
            </a:r>
          </a:p>
          <a:p>
            <a:pPr lvl="0" algn="ctr" defTabSz="914049">
              <a:defRPr/>
            </a:pPr>
            <a:r>
              <a:rPr lang="en-US" kern="0" spc="-70" dirty="0">
                <a:solidFill>
                  <a:schemeClr val="bg1"/>
                </a:solidFill>
              </a:rPr>
              <a:t>$30</a:t>
            </a:r>
          </a:p>
        </p:txBody>
      </p:sp>
      <p:sp>
        <p:nvSpPr>
          <p:cNvPr id="58" name="TextBox 57"/>
          <p:cNvSpPr txBox="1"/>
          <p:nvPr/>
        </p:nvSpPr>
        <p:spPr>
          <a:xfrm>
            <a:off x="4465099" y="2169211"/>
            <a:ext cx="1405798"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CRMOL</a:t>
            </a:r>
          </a:p>
        </p:txBody>
      </p:sp>
    </p:spTree>
    <p:extLst>
      <p:ext uri="{BB962C8B-B14F-4D97-AF65-F5344CB8AC3E}">
        <p14:creationId xmlns:p14="http://schemas.microsoft.com/office/powerpoint/2010/main" val="276504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47" grpId="0"/>
      <p:bldP spid="48" grpId="0"/>
      <p:bldP spid="49" grpId="0"/>
      <p:bldP spid="50" grpId="0"/>
      <p:bldP spid="51" grpId="0"/>
      <p:bldP spid="5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44" y="16703"/>
            <a:ext cx="12313285" cy="899665"/>
          </a:xfrm>
        </p:spPr>
        <p:txBody>
          <a:bodyPr/>
          <a:lstStyle/>
          <a:p>
            <a:r>
              <a:rPr lang="en-US" sz="3600" dirty="0"/>
              <a:t>Existing $30 CRMOL Basic Transition Pricing </a:t>
            </a:r>
          </a:p>
        </p:txBody>
      </p:sp>
      <p:sp>
        <p:nvSpPr>
          <p:cNvPr id="6" name="TextBox 5"/>
          <p:cNvSpPr txBox="1"/>
          <p:nvPr/>
        </p:nvSpPr>
        <p:spPr>
          <a:xfrm>
            <a:off x="3342749" y="3119065"/>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12" name="TextBox 11"/>
          <p:cNvSpPr txBox="1"/>
          <p:nvPr/>
        </p:nvSpPr>
        <p:spPr>
          <a:xfrm>
            <a:off x="7824556" y="3138166"/>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$115</a:t>
            </a:r>
          </a:p>
        </p:txBody>
      </p:sp>
      <p:sp>
        <p:nvSpPr>
          <p:cNvPr id="34" name="TextBox 33"/>
          <p:cNvSpPr txBox="1"/>
          <p:nvPr/>
        </p:nvSpPr>
        <p:spPr>
          <a:xfrm>
            <a:off x="-134755" y="3259383"/>
            <a:ext cx="2488716"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0-99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35" name="TextBox 34"/>
          <p:cNvSpPr txBox="1"/>
          <p:nvPr/>
        </p:nvSpPr>
        <p:spPr>
          <a:xfrm>
            <a:off x="8634468" y="2115591"/>
            <a:ext cx="2663982" cy="276999"/>
          </a:xfrm>
          <a:prstGeom prst="rect">
            <a:avLst/>
          </a:prstGeom>
          <a:noFill/>
        </p:spPr>
        <p:txBody>
          <a:bodyPr wrap="square" lIns="0" tIns="0" rIns="0" bIns="0" rtlCol="0">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ENTERPRISE PLAN</a:t>
            </a:r>
          </a:p>
        </p:txBody>
      </p:sp>
      <p:sp>
        <p:nvSpPr>
          <p:cNvPr id="36" name="TextBox 35"/>
          <p:cNvSpPr txBox="1"/>
          <p:nvPr/>
        </p:nvSpPr>
        <p:spPr>
          <a:xfrm>
            <a:off x="2946759" y="2508410"/>
            <a:ext cx="2663982" cy="553998"/>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STANDARD </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PRICING</a:t>
            </a:r>
          </a:p>
        </p:txBody>
      </p:sp>
      <p:sp>
        <p:nvSpPr>
          <p:cNvPr id="37" name="TextBox 36"/>
          <p:cNvSpPr txBox="1"/>
          <p:nvPr/>
        </p:nvSpPr>
        <p:spPr>
          <a:xfrm>
            <a:off x="5117965" y="2553725"/>
            <a:ext cx="2663982" cy="553998"/>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TRANSITION</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OFFER</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42" name="TextBox 41"/>
          <p:cNvSpPr txBox="1"/>
          <p:nvPr/>
        </p:nvSpPr>
        <p:spPr>
          <a:xfrm>
            <a:off x="9929108" y="3126073"/>
            <a:ext cx="2036044"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$57</a:t>
            </a:r>
          </a:p>
        </p:txBody>
      </p:sp>
      <p:sp>
        <p:nvSpPr>
          <p:cNvPr id="44" name="TextBox 43"/>
          <p:cNvSpPr txBox="1"/>
          <p:nvPr/>
        </p:nvSpPr>
        <p:spPr>
          <a:xfrm>
            <a:off x="7439104" y="2534024"/>
            <a:ext cx="2663982" cy="553998"/>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STANDARD </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PRICING</a:t>
            </a:r>
          </a:p>
        </p:txBody>
      </p:sp>
      <p:sp>
        <p:nvSpPr>
          <p:cNvPr id="45" name="TextBox 44"/>
          <p:cNvSpPr txBox="1"/>
          <p:nvPr/>
        </p:nvSpPr>
        <p:spPr>
          <a:xfrm>
            <a:off x="9572464" y="2554964"/>
            <a:ext cx="2663982" cy="553998"/>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TRANSITION</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p>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OFFER</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46" name="TextBox 45"/>
          <p:cNvSpPr txBox="1"/>
          <p:nvPr/>
        </p:nvSpPr>
        <p:spPr>
          <a:xfrm>
            <a:off x="5487776" y="3119065"/>
            <a:ext cx="2025038" cy="553998"/>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$50</a:t>
            </a:r>
          </a:p>
        </p:txBody>
      </p:sp>
      <p:sp>
        <p:nvSpPr>
          <p:cNvPr id="47" name="TextBox 46"/>
          <p:cNvSpPr txBox="1"/>
          <p:nvPr/>
        </p:nvSpPr>
        <p:spPr>
          <a:xfrm>
            <a:off x="4733169" y="2149120"/>
            <a:ext cx="2663982" cy="276999"/>
          </a:xfrm>
          <a:prstGeom prst="rect">
            <a:avLst/>
          </a:prstGeom>
          <a:noFill/>
        </p:spPr>
        <p:txBody>
          <a:bodyPr wrap="square" lIns="0" tIns="0" rIns="0" bIns="0" rtlCol="0">
            <a:sp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APPLICATIONS</a:t>
            </a:r>
          </a:p>
        </p:txBody>
      </p:sp>
      <p:sp>
        <p:nvSpPr>
          <p:cNvPr id="48" name="TextBox 47"/>
          <p:cNvSpPr txBox="1"/>
          <p:nvPr/>
        </p:nvSpPr>
        <p:spPr>
          <a:xfrm>
            <a:off x="-504914" y="3992018"/>
            <a:ext cx="2867001"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100-249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49" name="TextBox 48"/>
          <p:cNvSpPr txBox="1"/>
          <p:nvPr/>
        </p:nvSpPr>
        <p:spPr>
          <a:xfrm>
            <a:off x="-403405" y="4709578"/>
            <a:ext cx="2663982"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250-499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50" name="TextBox 49"/>
          <p:cNvSpPr txBox="1"/>
          <p:nvPr/>
        </p:nvSpPr>
        <p:spPr>
          <a:xfrm>
            <a:off x="-403405" y="5379366"/>
            <a:ext cx="2663982"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500-999</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51" name="TextBox 50"/>
          <p:cNvSpPr txBox="1"/>
          <p:nvPr/>
        </p:nvSpPr>
        <p:spPr>
          <a:xfrm>
            <a:off x="-298588" y="6155952"/>
            <a:ext cx="2663982"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1000+</a:t>
            </a:r>
            <a:r>
              <a:rPr kumimoji="0" lang="en-US" sz="1800" b="1" i="0" u="none" strike="noStrike" kern="0" cap="none" spc="0" normalizeH="0" noProof="0" dirty="0">
                <a:ln>
                  <a:noFill/>
                </a:ln>
                <a:gradFill>
                  <a:gsLst>
                    <a:gs pos="0">
                      <a:schemeClr val="accent3"/>
                    </a:gs>
                    <a:gs pos="100000">
                      <a:schemeClr val="accent3"/>
                    </a:gs>
                  </a:gsLst>
                  <a:lin ang="0" scaled="0"/>
                </a:gradFill>
                <a:effectLst/>
                <a:uLnTx/>
                <a:uFillTx/>
              </a:rPr>
              <a:t> </a:t>
            </a:r>
            <a:r>
              <a:rPr lang="en-US" b="1" kern="0" dirty="0">
                <a:gradFill>
                  <a:gsLst>
                    <a:gs pos="0">
                      <a:schemeClr val="accent3"/>
                    </a:gs>
                    <a:gs pos="100000">
                      <a:schemeClr val="accent3"/>
                    </a:gs>
                  </a:gsLst>
                  <a:lin ang="0" scaled="0"/>
                </a:gradFill>
              </a:rPr>
              <a:t>Users</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sp>
        <p:nvSpPr>
          <p:cNvPr id="52" name="TextBox 51"/>
          <p:cNvSpPr txBox="1"/>
          <p:nvPr/>
        </p:nvSpPr>
        <p:spPr>
          <a:xfrm>
            <a:off x="3342749" y="3862133"/>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54" name="TextBox 53"/>
          <p:cNvSpPr txBox="1"/>
          <p:nvPr/>
        </p:nvSpPr>
        <p:spPr>
          <a:xfrm>
            <a:off x="7844123" y="3870785"/>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$90</a:t>
            </a:r>
          </a:p>
        </p:txBody>
      </p:sp>
      <p:sp>
        <p:nvSpPr>
          <p:cNvPr id="57" name="TextBox 56"/>
          <p:cNvSpPr txBox="1"/>
          <p:nvPr/>
        </p:nvSpPr>
        <p:spPr>
          <a:xfrm>
            <a:off x="9929108" y="3869141"/>
            <a:ext cx="2036044"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$57</a:t>
            </a:r>
          </a:p>
        </p:txBody>
      </p:sp>
      <p:sp>
        <p:nvSpPr>
          <p:cNvPr id="59" name="TextBox 58"/>
          <p:cNvSpPr txBox="1"/>
          <p:nvPr/>
        </p:nvSpPr>
        <p:spPr>
          <a:xfrm>
            <a:off x="5487776" y="3862133"/>
            <a:ext cx="2025038" cy="553998"/>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$50</a:t>
            </a:r>
          </a:p>
        </p:txBody>
      </p:sp>
      <p:sp>
        <p:nvSpPr>
          <p:cNvPr id="60" name="TextBox 59"/>
          <p:cNvSpPr txBox="1"/>
          <p:nvPr/>
        </p:nvSpPr>
        <p:spPr>
          <a:xfrm>
            <a:off x="3362316" y="4623063"/>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62" name="TextBox 61"/>
          <p:cNvSpPr txBox="1"/>
          <p:nvPr/>
        </p:nvSpPr>
        <p:spPr>
          <a:xfrm>
            <a:off x="7844123" y="4642164"/>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$80</a:t>
            </a:r>
          </a:p>
        </p:txBody>
      </p:sp>
      <p:sp>
        <p:nvSpPr>
          <p:cNvPr id="65" name="TextBox 64"/>
          <p:cNvSpPr txBox="1"/>
          <p:nvPr/>
        </p:nvSpPr>
        <p:spPr>
          <a:xfrm>
            <a:off x="9948675" y="4630071"/>
            <a:ext cx="2036044"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$57</a:t>
            </a:r>
          </a:p>
        </p:txBody>
      </p:sp>
      <p:sp>
        <p:nvSpPr>
          <p:cNvPr id="67" name="TextBox 66"/>
          <p:cNvSpPr txBox="1"/>
          <p:nvPr/>
        </p:nvSpPr>
        <p:spPr>
          <a:xfrm>
            <a:off x="5507343" y="4623063"/>
            <a:ext cx="2025038" cy="553998"/>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$50</a:t>
            </a:r>
          </a:p>
        </p:txBody>
      </p:sp>
      <p:sp>
        <p:nvSpPr>
          <p:cNvPr id="68" name="TextBox 67"/>
          <p:cNvSpPr txBox="1"/>
          <p:nvPr/>
        </p:nvSpPr>
        <p:spPr>
          <a:xfrm>
            <a:off x="3342749" y="5310420"/>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70" name="TextBox 69"/>
          <p:cNvSpPr txBox="1"/>
          <p:nvPr/>
        </p:nvSpPr>
        <p:spPr>
          <a:xfrm>
            <a:off x="7824556" y="5329521"/>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$70</a:t>
            </a:r>
          </a:p>
        </p:txBody>
      </p:sp>
      <p:sp>
        <p:nvSpPr>
          <p:cNvPr id="73" name="TextBox 72"/>
          <p:cNvSpPr txBox="1"/>
          <p:nvPr/>
        </p:nvSpPr>
        <p:spPr>
          <a:xfrm>
            <a:off x="9929108" y="5317428"/>
            <a:ext cx="2036044"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$57</a:t>
            </a:r>
          </a:p>
        </p:txBody>
      </p:sp>
      <p:sp>
        <p:nvSpPr>
          <p:cNvPr id="75" name="TextBox 74"/>
          <p:cNvSpPr txBox="1"/>
          <p:nvPr/>
        </p:nvSpPr>
        <p:spPr>
          <a:xfrm>
            <a:off x="5487776" y="5310420"/>
            <a:ext cx="2025038" cy="553998"/>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$50</a:t>
            </a:r>
          </a:p>
        </p:txBody>
      </p:sp>
      <p:sp>
        <p:nvSpPr>
          <p:cNvPr id="76" name="TextBox 75"/>
          <p:cNvSpPr txBox="1"/>
          <p:nvPr/>
        </p:nvSpPr>
        <p:spPr>
          <a:xfrm>
            <a:off x="3374881" y="5967525"/>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$95</a:t>
            </a:r>
          </a:p>
        </p:txBody>
      </p:sp>
      <p:sp>
        <p:nvSpPr>
          <p:cNvPr id="78" name="TextBox 77"/>
          <p:cNvSpPr txBox="1"/>
          <p:nvPr/>
        </p:nvSpPr>
        <p:spPr>
          <a:xfrm>
            <a:off x="7824556" y="5983473"/>
            <a:ext cx="2025038"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$60</a:t>
            </a:r>
          </a:p>
        </p:txBody>
      </p:sp>
      <p:sp>
        <p:nvSpPr>
          <p:cNvPr id="81" name="TextBox 80"/>
          <p:cNvSpPr txBox="1"/>
          <p:nvPr/>
        </p:nvSpPr>
        <p:spPr>
          <a:xfrm>
            <a:off x="9948675" y="5973948"/>
            <a:ext cx="2036044" cy="553998"/>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Plan 1          </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$57</a:t>
            </a:r>
          </a:p>
        </p:txBody>
      </p:sp>
      <p:sp>
        <p:nvSpPr>
          <p:cNvPr id="83" name="TextBox 82"/>
          <p:cNvSpPr txBox="1"/>
          <p:nvPr/>
        </p:nvSpPr>
        <p:spPr>
          <a:xfrm>
            <a:off x="5519908" y="5967525"/>
            <a:ext cx="2025038" cy="553998"/>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Sales</a:t>
            </a:r>
            <a:r>
              <a:rPr kumimoji="0" lang="en-US" b="0" i="0" u="none" strike="noStrike" kern="0" cap="none" spc="-70" normalizeH="0" noProof="0" dirty="0">
                <a:ln>
                  <a:noFill/>
                </a:ln>
                <a:solidFill>
                  <a:schemeClr val="bg1"/>
                </a:solidFill>
                <a:effectLst/>
                <a:uLnTx/>
                <a:uFillTx/>
              </a:rPr>
              <a:t> or </a:t>
            </a:r>
            <a:r>
              <a:rPr kumimoji="0" lang="en-US" b="0" i="0" u="none" strike="noStrike" kern="0" cap="none" spc="-70" normalizeH="0" baseline="0" noProof="0" dirty="0">
                <a:ln>
                  <a:noFill/>
                </a:ln>
                <a:solidFill>
                  <a:schemeClr val="bg1"/>
                </a:solidFill>
                <a:effectLst/>
                <a:uLnTx/>
                <a:uFillTx/>
              </a:rPr>
              <a:t>Customer Svc </a:t>
            </a:r>
            <a:r>
              <a:rPr kumimoji="0" lang="en-US" b="0" i="0" u="none" strike="noStrike" kern="0" cap="none" spc="-70" normalizeH="0" noProof="0" dirty="0">
                <a:ln>
                  <a:noFill/>
                </a:ln>
                <a:solidFill>
                  <a:schemeClr val="bg1"/>
                </a:solidFill>
                <a:effectLst/>
                <a:uLnTx/>
                <a:uFillTx/>
              </a:rPr>
              <a:t> </a:t>
            </a:r>
            <a:r>
              <a:rPr kumimoji="0" lang="en-US" b="0" i="0" u="none" strike="noStrike" kern="0" cap="none" spc="-70" normalizeH="0" baseline="0" noProof="0" dirty="0">
                <a:ln>
                  <a:noFill/>
                </a:ln>
                <a:solidFill>
                  <a:schemeClr val="bg1"/>
                </a:solidFill>
                <a:effectLst/>
                <a:uLnTx/>
                <a:uFillTx/>
              </a:rPr>
              <a:t>$50</a:t>
            </a:r>
          </a:p>
        </p:txBody>
      </p:sp>
      <p:sp>
        <p:nvSpPr>
          <p:cNvPr id="84" name="TextBox 83"/>
          <p:cNvSpPr txBox="1"/>
          <p:nvPr/>
        </p:nvSpPr>
        <p:spPr>
          <a:xfrm>
            <a:off x="116035" y="752795"/>
            <a:ext cx="13071613" cy="926407"/>
          </a:xfrm>
          <a:prstGeom prst="rect">
            <a:avLst/>
          </a:prstGeom>
          <a:noFill/>
        </p:spPr>
        <p:txBody>
          <a:bodyPr wrap="square" lIns="182880" tIns="146304" rIns="182880" bIns="146304" rtlCol="0">
            <a:spAutoFit/>
          </a:bodyPr>
          <a:lstStyle/>
          <a:p>
            <a:pPr marL="114300" indent="-114300">
              <a:lnSpc>
                <a:spcPct val="90000"/>
              </a:lnSpc>
              <a:spcAft>
                <a:spcPts val="600"/>
              </a:spcAft>
              <a:buFont typeface="Arial" panose="020B0604020202020204" pitchFamily="34" charset="0"/>
              <a:buChar char="•"/>
            </a:pPr>
            <a:r>
              <a:rPr lang="en-US" sz="2000" dirty="0"/>
              <a:t>All Basic Users that need </a:t>
            </a:r>
            <a:r>
              <a:rPr lang="en-US" sz="2000" u="sng" dirty="0"/>
              <a:t>just one App</a:t>
            </a:r>
            <a:r>
              <a:rPr lang="en-US" sz="2000" dirty="0"/>
              <a:t> should utilize $50 app transition pricing</a:t>
            </a:r>
          </a:p>
          <a:p>
            <a:pPr marL="114300" indent="-114300">
              <a:lnSpc>
                <a:spcPct val="90000"/>
              </a:lnSpc>
              <a:spcAft>
                <a:spcPts val="600"/>
              </a:spcAft>
              <a:buFont typeface="Arial" panose="020B0604020202020204" pitchFamily="34" charset="0"/>
              <a:buChar char="•"/>
            </a:pPr>
            <a:r>
              <a:rPr lang="en-US" sz="2000" dirty="0"/>
              <a:t>All Basic Users that need </a:t>
            </a:r>
            <a:r>
              <a:rPr lang="en-US" sz="2000" u="sng" dirty="0"/>
              <a:t>more than one App</a:t>
            </a:r>
            <a:r>
              <a:rPr lang="en-US" sz="2000" dirty="0"/>
              <a:t> should utilize $57 Plan transition pricing</a:t>
            </a:r>
          </a:p>
        </p:txBody>
      </p:sp>
      <p:cxnSp>
        <p:nvCxnSpPr>
          <p:cNvPr id="38" name="Straight Connector 37"/>
          <p:cNvCxnSpPr/>
          <p:nvPr/>
        </p:nvCxnSpPr>
        <p:spPr>
          <a:xfrm>
            <a:off x="7677150" y="2149120"/>
            <a:ext cx="10671" cy="470888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238500" y="2177695"/>
            <a:ext cx="10671" cy="470888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0" y="2483269"/>
            <a:ext cx="12192000"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931449" y="3128590"/>
            <a:ext cx="1197963" cy="553998"/>
          </a:xfrm>
          <a:prstGeom prst="rect">
            <a:avLst/>
          </a:prstGeom>
          <a:solidFill>
            <a:schemeClr val="accent6">
              <a:lumMod val="40000"/>
              <a:lumOff val="60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Basic</a:t>
            </a:r>
          </a:p>
          <a:p>
            <a:pPr marL="0" marR="0" lvl="0" indent="0" algn="ctr" defTabSz="914049" eaLnBrk="1" fontAlgn="auto" latinLnBrk="0" hangingPunct="1">
              <a:lnSpc>
                <a:spcPct val="100000"/>
              </a:lnSpc>
              <a:spcBef>
                <a:spcPts val="0"/>
              </a:spcBef>
              <a:spcAft>
                <a:spcPts val="0"/>
              </a:spcAft>
              <a:buClrTx/>
              <a:buSzTx/>
              <a:buFontTx/>
              <a:buNone/>
              <a:tabLst/>
              <a:defRPr/>
            </a:pPr>
            <a:r>
              <a:rPr kumimoji="0" lang="en-US" b="0" i="0" u="none" strike="noStrike" kern="0" cap="none" spc="-70" normalizeH="0" baseline="0" noProof="0" dirty="0">
                <a:ln>
                  <a:noFill/>
                </a:ln>
                <a:solidFill>
                  <a:schemeClr val="bg1"/>
                </a:solidFill>
                <a:effectLst/>
                <a:uLnTx/>
                <a:uFillTx/>
              </a:rPr>
              <a:t>$30</a:t>
            </a:r>
          </a:p>
        </p:txBody>
      </p:sp>
      <p:sp>
        <p:nvSpPr>
          <p:cNvPr id="43" name="TextBox 42"/>
          <p:cNvSpPr txBox="1"/>
          <p:nvPr/>
        </p:nvSpPr>
        <p:spPr>
          <a:xfrm>
            <a:off x="1931449" y="3881065"/>
            <a:ext cx="1208416" cy="553998"/>
          </a:xfrm>
          <a:prstGeom prst="rect">
            <a:avLst/>
          </a:prstGeom>
          <a:solidFill>
            <a:schemeClr val="accent6">
              <a:lumMod val="40000"/>
              <a:lumOff val="60000"/>
            </a:schemeClr>
          </a:solidFill>
        </p:spPr>
        <p:txBody>
          <a:bodyPr wrap="square" lIns="0" tIns="0" rIns="0" bIns="0" rtlCol="0" anchor="ctr">
            <a:spAutoFit/>
          </a:bodyPr>
          <a:lstStyle/>
          <a:p>
            <a:pPr lvl="0" algn="ctr" defTabSz="914049">
              <a:defRPr/>
            </a:pPr>
            <a:r>
              <a:rPr lang="en-US" kern="0" spc="-70" dirty="0">
                <a:solidFill>
                  <a:schemeClr val="bg1"/>
                </a:solidFill>
              </a:rPr>
              <a:t>Basic</a:t>
            </a:r>
          </a:p>
          <a:p>
            <a:pPr lvl="0" algn="ctr" defTabSz="914049">
              <a:defRPr/>
            </a:pPr>
            <a:r>
              <a:rPr lang="en-US" kern="0" spc="-70" dirty="0">
                <a:solidFill>
                  <a:schemeClr val="bg1"/>
                </a:solidFill>
              </a:rPr>
              <a:t>$30</a:t>
            </a:r>
          </a:p>
        </p:txBody>
      </p:sp>
      <p:sp>
        <p:nvSpPr>
          <p:cNvPr id="53" name="TextBox 52"/>
          <p:cNvSpPr txBox="1"/>
          <p:nvPr/>
        </p:nvSpPr>
        <p:spPr>
          <a:xfrm>
            <a:off x="1931449" y="4630071"/>
            <a:ext cx="1197963" cy="553998"/>
          </a:xfrm>
          <a:prstGeom prst="rect">
            <a:avLst/>
          </a:prstGeom>
          <a:solidFill>
            <a:schemeClr val="accent6">
              <a:lumMod val="40000"/>
              <a:lumOff val="60000"/>
            </a:schemeClr>
          </a:solidFill>
        </p:spPr>
        <p:txBody>
          <a:bodyPr wrap="square" lIns="0" tIns="0" rIns="0" bIns="0" rtlCol="0" anchor="ctr">
            <a:spAutoFit/>
          </a:bodyPr>
          <a:lstStyle/>
          <a:p>
            <a:pPr lvl="0" algn="ctr" defTabSz="914049">
              <a:defRPr/>
            </a:pPr>
            <a:r>
              <a:rPr lang="en-US" kern="0" spc="-70" dirty="0">
                <a:solidFill>
                  <a:schemeClr val="bg1"/>
                </a:solidFill>
              </a:rPr>
              <a:t>Basic</a:t>
            </a:r>
          </a:p>
          <a:p>
            <a:pPr lvl="0" algn="ctr" defTabSz="914049">
              <a:defRPr/>
            </a:pPr>
            <a:r>
              <a:rPr lang="en-US" kern="0" spc="-70" dirty="0">
                <a:solidFill>
                  <a:schemeClr val="bg1"/>
                </a:solidFill>
              </a:rPr>
              <a:t>$30</a:t>
            </a:r>
          </a:p>
        </p:txBody>
      </p:sp>
      <p:sp>
        <p:nvSpPr>
          <p:cNvPr id="55" name="TextBox 54"/>
          <p:cNvSpPr txBox="1"/>
          <p:nvPr/>
        </p:nvSpPr>
        <p:spPr>
          <a:xfrm>
            <a:off x="1931449" y="5329521"/>
            <a:ext cx="1197963" cy="553998"/>
          </a:xfrm>
          <a:prstGeom prst="rect">
            <a:avLst/>
          </a:prstGeom>
          <a:solidFill>
            <a:schemeClr val="accent6">
              <a:lumMod val="40000"/>
              <a:lumOff val="60000"/>
            </a:schemeClr>
          </a:solidFill>
        </p:spPr>
        <p:txBody>
          <a:bodyPr wrap="square" lIns="0" tIns="0" rIns="0" bIns="0" rtlCol="0" anchor="ctr">
            <a:spAutoFit/>
          </a:bodyPr>
          <a:lstStyle/>
          <a:p>
            <a:pPr lvl="0" algn="ctr" defTabSz="914049">
              <a:defRPr/>
            </a:pPr>
            <a:r>
              <a:rPr lang="en-US" kern="0" spc="-70" dirty="0">
                <a:solidFill>
                  <a:schemeClr val="bg1"/>
                </a:solidFill>
              </a:rPr>
              <a:t>Basic</a:t>
            </a:r>
          </a:p>
          <a:p>
            <a:pPr lvl="0" algn="ctr" defTabSz="914049">
              <a:defRPr/>
            </a:pPr>
            <a:r>
              <a:rPr lang="en-US" kern="0" spc="-70" dirty="0">
                <a:solidFill>
                  <a:schemeClr val="bg1"/>
                </a:solidFill>
              </a:rPr>
              <a:t>$30</a:t>
            </a:r>
          </a:p>
        </p:txBody>
      </p:sp>
      <p:sp>
        <p:nvSpPr>
          <p:cNvPr id="56" name="TextBox 55"/>
          <p:cNvSpPr txBox="1"/>
          <p:nvPr/>
        </p:nvSpPr>
        <p:spPr>
          <a:xfrm>
            <a:off x="1931449" y="5983473"/>
            <a:ext cx="1197963" cy="553998"/>
          </a:xfrm>
          <a:prstGeom prst="rect">
            <a:avLst/>
          </a:prstGeom>
          <a:solidFill>
            <a:schemeClr val="accent6">
              <a:lumMod val="40000"/>
              <a:lumOff val="60000"/>
            </a:schemeClr>
          </a:solidFill>
        </p:spPr>
        <p:txBody>
          <a:bodyPr wrap="square" lIns="0" tIns="0" rIns="0" bIns="0" rtlCol="0" anchor="ctr">
            <a:spAutoFit/>
          </a:bodyPr>
          <a:lstStyle/>
          <a:p>
            <a:pPr lvl="0" algn="ctr" defTabSz="914049">
              <a:defRPr/>
            </a:pPr>
            <a:r>
              <a:rPr lang="en-US" kern="0" spc="-70" dirty="0">
                <a:solidFill>
                  <a:schemeClr val="bg1"/>
                </a:solidFill>
              </a:rPr>
              <a:t>Basic</a:t>
            </a:r>
          </a:p>
          <a:p>
            <a:pPr lvl="0" algn="ctr" defTabSz="914049">
              <a:defRPr/>
            </a:pPr>
            <a:r>
              <a:rPr lang="en-US" kern="0" spc="-70" dirty="0">
                <a:solidFill>
                  <a:schemeClr val="bg1"/>
                </a:solidFill>
              </a:rPr>
              <a:t>$30</a:t>
            </a:r>
          </a:p>
        </p:txBody>
      </p:sp>
      <p:sp>
        <p:nvSpPr>
          <p:cNvPr id="58" name="TextBox 57"/>
          <p:cNvSpPr txBox="1"/>
          <p:nvPr/>
        </p:nvSpPr>
        <p:spPr>
          <a:xfrm>
            <a:off x="1931449" y="2169211"/>
            <a:ext cx="1405798" cy="276999"/>
          </a:xfrm>
          <a:prstGeom prst="rect">
            <a:avLst/>
          </a:prstGeom>
          <a:noFill/>
        </p:spPr>
        <p:txBody>
          <a:bodyPr wrap="square" lIns="0" tIns="0" rIns="0" bIns="0" rtlCol="0">
            <a:spAutoFit/>
          </a:bodyPr>
          <a:lstStyle/>
          <a:p>
            <a:pPr marL="0" marR="0" lvl="0" indent="0" algn="ctr"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CRMOL</a:t>
            </a:r>
          </a:p>
        </p:txBody>
      </p:sp>
    </p:spTree>
    <p:extLst>
      <p:ext uri="{BB962C8B-B14F-4D97-AF65-F5344CB8AC3E}">
        <p14:creationId xmlns:p14="http://schemas.microsoft.com/office/powerpoint/2010/main" val="18025346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44" grpId="0"/>
      <p:bldP spid="45" grpId="0"/>
      <p:bldP spid="47" grpId="0"/>
      <p:bldP spid="48" grpId="0"/>
      <p:bldP spid="49" grpId="0"/>
      <p:bldP spid="50" grpId="0"/>
      <p:bldP spid="51" grpId="0"/>
      <p:bldP spid="5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Upsell Opportunity</a:t>
            </a:r>
          </a:p>
        </p:txBody>
      </p:sp>
      <p:sp>
        <p:nvSpPr>
          <p:cNvPr id="3" name="TextBox 2"/>
          <p:cNvSpPr txBox="1"/>
          <p:nvPr/>
        </p:nvSpPr>
        <p:spPr>
          <a:xfrm>
            <a:off x="676049" y="1572768"/>
            <a:ext cx="11068141" cy="4062651"/>
          </a:xfrm>
          <a:prstGeom prst="rect">
            <a:avLst/>
          </a:prstGeom>
          <a:noFill/>
          <a:ln>
            <a:solidFill>
              <a:schemeClr val="tx1"/>
            </a:solidFill>
          </a:ln>
        </p:spPr>
        <p:txBody>
          <a:bodyPr wrap="square" lIns="182880" tIns="146304" rIns="182880" bIns="146304"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Talk to your customer about transitioning to Dynamics 365 for Enterprise Plan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The transition price allows for favorable transition to unlock features across Sales, Customer Service, Field Service and Project Service, including </a:t>
            </a:r>
            <a:r>
              <a:rPr kumimoji="0" lang="en-US" sz="1800" b="0" i="0" u="none" strike="noStrike" kern="0" cap="none" spc="0" normalizeH="0" baseline="0" noProof="0" dirty="0" err="1">
                <a:ln>
                  <a:noFill/>
                </a:ln>
                <a:solidFill>
                  <a:sysClr val="windowText" lastClr="000000"/>
                </a:solidFill>
                <a:effectLst/>
                <a:uLnTx/>
                <a:uFillTx/>
              </a:rPr>
              <a:t>PowerApps</a:t>
            </a:r>
            <a:r>
              <a:rPr kumimoji="0" lang="en-US" sz="1800" b="0" i="0" u="none" strike="noStrike" kern="0" cap="none" spc="0" normalizeH="0" baseline="0" noProof="0" dirty="0">
                <a:ln>
                  <a:noFill/>
                </a:ln>
                <a:solidFill>
                  <a:sysClr val="windowText" lastClr="000000"/>
                </a:solidFill>
                <a:effectLst/>
                <a:uLnTx/>
                <a:uFillTx/>
              </a:rPr>
              <a:t>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Ask your customer questions to unlock the additional capabilities they can harness Dynamics 365 for:</a:t>
            </a:r>
          </a:p>
          <a:p>
            <a:pPr marL="800100" marR="0" lvl="1"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solidFill>
                  <a:sysClr val="windowText" lastClr="000000"/>
                </a:solidFill>
                <a:effectLst/>
                <a:uLnTx/>
                <a:uFillTx/>
              </a:rPr>
              <a:t>What are you using for Sales Management?</a:t>
            </a:r>
          </a:p>
          <a:p>
            <a:pPr marL="800100" marR="0" lvl="1"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solidFill>
                  <a:sysClr val="windowText" lastClr="000000"/>
                </a:solidFill>
                <a:effectLst/>
                <a:uLnTx/>
                <a:uFillTx/>
              </a:rPr>
              <a:t>What are you using for Project Service Automation</a:t>
            </a:r>
          </a:p>
          <a:p>
            <a:pPr marL="228600" marR="0" lvl="0" indent="-228600" defTabSz="914367" eaLnBrk="1" fontAlgn="auto" latinLnBrk="0" hangingPunct="1">
              <a:lnSpc>
                <a:spcPct val="90000"/>
              </a:lnSpc>
              <a:spcBef>
                <a:spcPct val="20000"/>
              </a:spcBef>
              <a:spcAft>
                <a:spcPts val="0"/>
              </a:spcAft>
              <a:buClrTx/>
              <a:buSzPct val="90000"/>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Can you upsell the plans?</a:t>
            </a:r>
          </a:p>
          <a:p>
            <a:pPr marL="685800" marR="0" lvl="1" indent="-228600" defTabSz="914367" eaLnBrk="1" fontAlgn="auto" latinLnBrk="0" hangingPunct="1">
              <a:lnSpc>
                <a:spcPct val="90000"/>
              </a:lnSpc>
              <a:spcBef>
                <a:spcPct val="20000"/>
              </a:spcBef>
              <a:spcAft>
                <a:spcPts val="0"/>
              </a:spcAft>
              <a:buClrTx/>
              <a:buSzPct val="90000"/>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Purchasing any App + </a:t>
            </a:r>
            <a:r>
              <a:rPr kumimoji="0" lang="en-US" sz="1800" b="0" i="0" u="none" strike="noStrike" kern="0" cap="none" spc="0" normalizeH="0" baseline="0" noProof="0" dirty="0" err="1">
                <a:ln>
                  <a:noFill/>
                </a:ln>
                <a:solidFill>
                  <a:sysClr val="windowText" lastClr="000000"/>
                </a:solidFill>
                <a:effectLst/>
                <a:uLnTx/>
                <a:uFillTx/>
              </a:rPr>
              <a:t>PowerApps</a:t>
            </a:r>
            <a:r>
              <a:rPr kumimoji="0" lang="en-US" sz="1800" b="0" i="0" u="none" strike="noStrike" kern="0" cap="none" spc="0" normalizeH="0" baseline="0" noProof="0" dirty="0">
                <a:ln>
                  <a:noFill/>
                </a:ln>
                <a:solidFill>
                  <a:sysClr val="windowText" lastClr="000000"/>
                </a:solidFill>
                <a:effectLst/>
                <a:uLnTx/>
                <a:uFillTx/>
              </a:rPr>
              <a:t> </a:t>
            </a:r>
          </a:p>
          <a:p>
            <a:pPr marL="627321" marR="0" lvl="3" indent="-179388" defTabSz="914367" eaLnBrk="1" fontAlgn="auto" latinLnBrk="0" hangingPunct="1">
              <a:lnSpc>
                <a:spcPct val="90000"/>
              </a:lnSpc>
              <a:spcBef>
                <a:spcPct val="20000"/>
              </a:spcBef>
              <a:spcAft>
                <a:spcPts val="0"/>
              </a:spcAft>
              <a:buClrTx/>
              <a:buSzPct val="90000"/>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Do CRM users need AX access and can move to Plan 2? </a:t>
            </a:r>
          </a:p>
          <a:p>
            <a:pPr marL="627321" marR="0" lvl="3" indent="-179388" defTabSz="914367" eaLnBrk="1" fontAlgn="auto" latinLnBrk="0" hangingPunct="1">
              <a:lnSpc>
                <a:spcPct val="90000"/>
              </a:lnSpc>
              <a:spcBef>
                <a:spcPct val="20000"/>
              </a:spcBef>
              <a:spcAft>
                <a:spcPts val="0"/>
              </a:spcAft>
              <a:buClrTx/>
              <a:buSzPct val="90000"/>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Do any other departments need a LOB solution?</a:t>
            </a:r>
          </a:p>
          <a:p>
            <a:pPr marL="179128" marR="0" lvl="1" indent="-17938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Can you add more Team Members Users to qualify for tiered pricing?</a:t>
            </a:r>
          </a:p>
          <a:p>
            <a:pPr marL="800100" marR="0" lvl="1" indent="-342900" defTabSz="91440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0" cap="none" spc="0" normalizeH="0" baseline="0" noProof="0" dirty="0">
              <a:ln>
                <a:noFill/>
              </a:ln>
              <a:solidFill>
                <a:sysClr val="windowText" lastClr="000000"/>
              </a:solidFill>
              <a:effectLst/>
              <a:uLnTx/>
              <a:uFillTx/>
            </a:endParaRPr>
          </a:p>
          <a:p>
            <a:pPr marL="342900" marR="0" lvl="0" indent="-34290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0" cap="none" spc="0" normalizeH="0" baseline="0" noProof="0" dirty="0" err="1">
              <a:ln>
                <a:noFill/>
              </a:ln>
              <a:gradFill>
                <a:gsLst>
                  <a:gs pos="2917">
                    <a:schemeClr val="tx1"/>
                  </a:gs>
                  <a:gs pos="30000">
                    <a:schemeClr val="tx1"/>
                  </a:gs>
                </a:gsLst>
                <a:lin ang="5400000" scaled="0"/>
              </a:gradFill>
              <a:effectLst/>
              <a:uLnTx/>
              <a:uFillTx/>
            </a:endParaRPr>
          </a:p>
        </p:txBody>
      </p:sp>
    </p:spTree>
    <p:extLst>
      <p:ext uri="{BB962C8B-B14F-4D97-AF65-F5344CB8AC3E}">
        <p14:creationId xmlns:p14="http://schemas.microsoft.com/office/powerpoint/2010/main" val="3686955748"/>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40" y="255327"/>
            <a:ext cx="11655840" cy="1188911"/>
          </a:xfrm>
        </p:spPr>
        <p:txBody>
          <a:bodyPr/>
          <a:lstStyle/>
          <a:p>
            <a:r>
              <a:rPr lang="en-US" sz="3600" dirty="0"/>
              <a:t>Link to exact SKUs names to use on transition for CRM Online Customers in CSP</a:t>
            </a:r>
          </a:p>
        </p:txBody>
      </p:sp>
      <p:sp>
        <p:nvSpPr>
          <p:cNvPr id="3" name="TextBox 2"/>
          <p:cNvSpPr txBox="1"/>
          <p:nvPr/>
        </p:nvSpPr>
        <p:spPr>
          <a:xfrm>
            <a:off x="837488" y="1982623"/>
            <a:ext cx="9554198" cy="2342180"/>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2" action="ppaction://hlinksldjump" tooltip="Right click and select Open Hyperlink"/>
              </a:rPr>
              <a:t>Link</a:t>
            </a:r>
            <a:r>
              <a:rPr lang="en-US" sz="2000" dirty="0">
                <a:gradFill>
                  <a:gsLst>
                    <a:gs pos="2917">
                      <a:schemeClr val="tx1"/>
                    </a:gs>
                    <a:gs pos="30000">
                      <a:schemeClr val="tx1"/>
                    </a:gs>
                  </a:gsLst>
                  <a:lin ang="5400000" scaled="0"/>
                </a:gradFill>
              </a:rPr>
              <a:t> to CRM Online Corporate</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3" action="ppaction://hlinksldjump" tooltip="Right click and select Open Hyperlink"/>
              </a:rPr>
              <a:t>Link</a:t>
            </a:r>
            <a:r>
              <a:rPr lang="en-US" sz="2000" dirty="0">
                <a:gradFill>
                  <a:gsLst>
                    <a:gs pos="2917">
                      <a:schemeClr val="tx1"/>
                    </a:gs>
                    <a:gs pos="30000">
                      <a:schemeClr val="tx1"/>
                    </a:gs>
                  </a:gsLst>
                  <a:lin ang="5400000" scaled="0"/>
                </a:gradFill>
              </a:rPr>
              <a:t> to CRM Online Faculty</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4" action="ppaction://hlinksldjump" tooltip="Right click and select Open Hyperlink"/>
              </a:rPr>
              <a:t>Link</a:t>
            </a:r>
            <a:r>
              <a:rPr lang="en-US" sz="2000" dirty="0">
                <a:gradFill>
                  <a:gsLst>
                    <a:gs pos="2917">
                      <a:schemeClr val="tx1"/>
                    </a:gs>
                    <a:gs pos="30000">
                      <a:schemeClr val="tx1"/>
                    </a:gs>
                  </a:gsLst>
                  <a:lin ang="5400000" scaled="0"/>
                </a:gradFill>
              </a:rPr>
              <a:t> to CRM Online Student</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5" action="ppaction://hlinksldjump" tooltip="Right click and select Open Hyperlink"/>
              </a:rPr>
              <a:t>Link</a:t>
            </a:r>
            <a:r>
              <a:rPr lang="en-US" sz="2000" dirty="0">
                <a:gradFill>
                  <a:gsLst>
                    <a:gs pos="2917">
                      <a:schemeClr val="tx1"/>
                    </a:gs>
                    <a:gs pos="30000">
                      <a:schemeClr val="tx1"/>
                    </a:gs>
                  </a:gsLst>
                  <a:lin ang="5400000" scaled="0"/>
                </a:gradFill>
              </a:rPr>
              <a:t> to CRM Online Government</a:t>
            </a:r>
          </a:p>
          <a:p>
            <a:pPr>
              <a:lnSpc>
                <a:spcPct val="90000"/>
              </a:lnSpc>
              <a:spcAft>
                <a:spcPts val="600"/>
              </a:spcAft>
            </a:pPr>
            <a:endParaRPr lang="en-US" sz="2000" dirty="0">
              <a:gradFill>
                <a:gsLst>
                  <a:gs pos="2917">
                    <a:schemeClr val="tx1"/>
                  </a:gs>
                  <a:gs pos="30000">
                    <a:schemeClr val="tx1"/>
                  </a:gs>
                </a:gsLst>
                <a:lin ang="5400000" scaled="0"/>
              </a:gradFill>
            </a:endParaRPr>
          </a:p>
          <a:p>
            <a:pPr>
              <a:lnSpc>
                <a:spcPct val="90000"/>
              </a:lnSpc>
              <a:spcAft>
                <a:spcPts val="600"/>
              </a:spcAft>
            </a:pPr>
            <a:r>
              <a:rPr lang="en-US" sz="2000" dirty="0">
                <a:gradFill>
                  <a:gsLst>
                    <a:gs pos="2917">
                      <a:schemeClr val="tx1"/>
                    </a:gs>
                    <a:gs pos="30000">
                      <a:schemeClr val="tx1"/>
                    </a:gs>
                  </a:gsLst>
                  <a:lin ang="5400000" scaled="0"/>
                </a:gradFill>
              </a:rPr>
              <a:t>Note: If not in presentation mode right click </a:t>
            </a:r>
            <a:r>
              <a:rPr lang="en-US" sz="2000" u="sng" dirty="0">
                <a:solidFill>
                  <a:schemeClr val="accent3">
                    <a:lumMod val="50000"/>
                    <a:lumOff val="50000"/>
                  </a:schemeClr>
                </a:solidFill>
                <a:latin typeface="Segoe UI Semibold" panose="020B0702040204020203" pitchFamily="34" charset="0"/>
                <a:cs typeface="Segoe UI Semibold" panose="020B0702040204020203" pitchFamily="34" charset="0"/>
              </a:rPr>
              <a:t>Link</a:t>
            </a:r>
            <a:r>
              <a:rPr lang="en-US" sz="2000" dirty="0">
                <a:gradFill>
                  <a:gsLst>
                    <a:gs pos="2917">
                      <a:schemeClr val="tx1"/>
                    </a:gs>
                    <a:gs pos="30000">
                      <a:schemeClr val="tx1"/>
                    </a:gs>
                  </a:gsLst>
                  <a:lin ang="5400000" scaled="0"/>
                </a:gradFill>
              </a:rPr>
              <a:t> and select “Open Hyperlink”</a:t>
            </a:r>
          </a:p>
        </p:txBody>
      </p:sp>
    </p:spTree>
    <p:extLst>
      <p:ext uri="{BB962C8B-B14F-4D97-AF65-F5344CB8AC3E}">
        <p14:creationId xmlns:p14="http://schemas.microsoft.com/office/powerpoint/2010/main" val="82503997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405878" y="1355336"/>
            <a:ext cx="2836844" cy="3455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Online Customers</a:t>
            </a: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2" name="Rectangle 21"/>
          <p:cNvSpPr/>
          <p:nvPr/>
        </p:nvSpPr>
        <p:spPr bwMode="auto">
          <a:xfrm>
            <a:off x="3319019" y="1363733"/>
            <a:ext cx="8575079" cy="34556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On Premises Customers</a:t>
            </a: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 name="Title 1"/>
          <p:cNvSpPr>
            <a:spLocks noGrp="1"/>
          </p:cNvSpPr>
          <p:nvPr>
            <p:ph type="title"/>
          </p:nvPr>
        </p:nvSpPr>
        <p:spPr>
          <a:xfrm>
            <a:off x="269240" y="274143"/>
            <a:ext cx="11655840" cy="899665"/>
          </a:xfrm>
        </p:spPr>
        <p:txBody>
          <a:bodyPr/>
          <a:lstStyle/>
          <a:p>
            <a:r>
              <a:rPr lang="en-US" sz="3600" dirty="0"/>
              <a:t>What Are The Existing Customer Options?</a:t>
            </a:r>
          </a:p>
        </p:txBody>
      </p:sp>
      <p:pic>
        <p:nvPicPr>
          <p:cNvPr id="13" name="Picture 2"/>
          <p:cNvPicPr preferRelativeResize="0">
            <a:picLocks noChangeArrowheads="1"/>
          </p:cNvPicPr>
          <p:nvPr/>
        </p:nvPicPr>
        <p:blipFill rotWithShape="1">
          <a:blip r:embed="rId3" cstate="screen">
            <a:extLst>
              <a:ext uri="{28A0092B-C50C-407E-A947-70E740481C1C}">
                <a14:useLocalDpi xmlns:a14="http://schemas.microsoft.com/office/drawing/2010/main" val="0"/>
              </a:ext>
            </a:extLst>
          </a:blip>
          <a:srcRect b="4477"/>
          <a:stretch/>
        </p:blipFill>
        <p:spPr bwMode="auto">
          <a:xfrm>
            <a:off x="3319021" y="2610597"/>
            <a:ext cx="2836844" cy="2019062"/>
          </a:xfrm>
          <a:prstGeom prst="rect">
            <a:avLst/>
          </a:prstGeom>
          <a:noFill/>
          <a:ln>
            <a:noFill/>
          </a:ln>
          <a:extLst>
            <a:ext uri="{909E8E84-426E-40DD-AFC4-6F175D3DCCD1}">
              <a14:hiddenFill xmlns:a14="http://schemas.microsoft.com/office/drawing/2010/main">
                <a:solidFill>
                  <a:srgbClr val="FFFFFF"/>
                </a:solidFill>
              </a14:hiddenFill>
            </a:ext>
          </a:extLst>
        </p:spPr>
      </p:pic>
      <p:graphicFrame>
        <p:nvGraphicFramePr>
          <p:cNvPr id="17" name="Table 16"/>
          <p:cNvGraphicFramePr>
            <a:graphicFrameLocks noGrp="1"/>
          </p:cNvGraphicFramePr>
          <p:nvPr>
            <p:extLst/>
          </p:nvPr>
        </p:nvGraphicFramePr>
        <p:xfrm>
          <a:off x="375586" y="4657908"/>
          <a:ext cx="2884286" cy="1872753"/>
        </p:xfrm>
        <a:graphic>
          <a:graphicData uri="http://schemas.openxmlformats.org/drawingml/2006/table">
            <a:tbl>
              <a:tblPr firstRow="1" firstCol="1" bandCol="1">
                <a:tableStyleId>{21E4AEA4-8DFA-4A89-87EB-49C32662AFE0}</a:tableStyleId>
              </a:tblPr>
              <a:tblGrid>
                <a:gridCol w="2884286">
                  <a:extLst>
                    <a:ext uri="{9D8B030D-6E8A-4147-A177-3AD203B41FA5}">
                      <a16:colId xmlns:a16="http://schemas.microsoft.com/office/drawing/2014/main" val="676716942"/>
                    </a:ext>
                  </a:extLst>
                </a:gridCol>
              </a:tblGrid>
              <a:tr h="1116492">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700" b="0" u="none" strike="noStrike" kern="1200" dirty="0">
                          <a:gradFill>
                            <a:gsLst>
                              <a:gs pos="0">
                                <a:schemeClr val="bg1"/>
                              </a:gs>
                              <a:gs pos="100000">
                                <a:schemeClr val="bg1"/>
                              </a:gs>
                            </a:gsLst>
                            <a:lin ang="5400000" scaled="0"/>
                          </a:gradFill>
                          <a:latin typeface="+mn-lt"/>
                          <a:ea typeface="Segoe UI" pitchFamily="34" charset="0"/>
                          <a:cs typeface="Segoe UI" pitchFamily="34" charset="0"/>
                        </a:rPr>
                        <a:t>Transition</a:t>
                      </a:r>
                      <a:r>
                        <a:rPr lang="en-US" sz="1700" b="0" u="none" strike="noStrike" kern="1200" baseline="0" dirty="0">
                          <a:gradFill>
                            <a:gsLst>
                              <a:gs pos="0">
                                <a:schemeClr val="bg1"/>
                              </a:gs>
                              <a:gs pos="100000">
                                <a:schemeClr val="bg1"/>
                              </a:gs>
                            </a:gsLst>
                            <a:lin ang="5400000" scaled="0"/>
                          </a:gradFill>
                          <a:latin typeface="+mn-lt"/>
                          <a:ea typeface="Segoe UI" pitchFamily="34" charset="0"/>
                          <a:cs typeface="Segoe UI" pitchFamily="34" charset="0"/>
                        </a:rPr>
                        <a:t> options </a:t>
                      </a:r>
                      <a:r>
                        <a:rPr lang="en-US" sz="1700" b="0" u="none" strike="noStrike" kern="1200" dirty="0">
                          <a:gradFill>
                            <a:gsLst>
                              <a:gs pos="0">
                                <a:schemeClr val="bg1"/>
                              </a:gs>
                              <a:gs pos="100000">
                                <a:schemeClr val="bg1"/>
                              </a:gs>
                            </a:gsLst>
                            <a:lin ang="5400000" scaled="0"/>
                          </a:gradFill>
                          <a:latin typeface="+mn-lt"/>
                          <a:ea typeface="Segoe UI" pitchFamily="34" charset="0"/>
                          <a:cs typeface="Segoe UI" pitchFamily="34" charset="0"/>
                        </a:rPr>
                        <a:t>to new SKUs</a:t>
                      </a:r>
                    </a:p>
                  </a:txBody>
                  <a:tcPr marL="56084" marR="56084" marT="56084" marB="56084" anchor="ctr" anchorCtr="1">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769673017"/>
                  </a:ext>
                </a:extLst>
              </a:tr>
              <a:tr h="756261">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1700" b="0" u="none" strike="noStrike" kern="1200" dirty="0">
                          <a:gradFill>
                            <a:gsLst>
                              <a:gs pos="0">
                                <a:schemeClr val="bg1"/>
                              </a:gs>
                              <a:gs pos="100000">
                                <a:schemeClr val="bg1"/>
                              </a:gs>
                            </a:gsLst>
                            <a:lin ang="5400000" scaled="0"/>
                          </a:gradFill>
                          <a:latin typeface="+mn-lt"/>
                          <a:ea typeface="Segoe UI" pitchFamily="34" charset="0"/>
                          <a:cs typeface="Segoe UI" pitchFamily="34" charset="0"/>
                        </a:rPr>
                        <a:t>Renewal</a:t>
                      </a:r>
                    </a:p>
                  </a:txBody>
                  <a:tcPr marL="56084" marR="56084" marT="56084" marB="56084" anchor="ctr" anchorCtr="1">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706440727"/>
                  </a:ext>
                </a:extLst>
              </a:tr>
            </a:tbl>
          </a:graphicData>
        </a:graphic>
      </p:graphicFrame>
      <p:sp>
        <p:nvSpPr>
          <p:cNvPr id="18" name="Rectangle 17"/>
          <p:cNvSpPr/>
          <p:nvPr/>
        </p:nvSpPr>
        <p:spPr bwMode="auto">
          <a:xfrm>
            <a:off x="6225358" y="1777279"/>
            <a:ext cx="2804331" cy="785191"/>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109696" rIns="45706" bIns="107555" numCol="1" spcCol="0" rtlCol="0" fromWordArt="0" anchor="ctr" anchorCtr="0" forceAA="0" compatLnSpc="1">
            <a:prstTxWarp prst="textNoShape">
              <a:avLst/>
            </a:prstTxWarp>
            <a:noAutofit/>
          </a:bodyPr>
          <a:lstStyle/>
          <a:p>
            <a:pPr marL="0" marR="0" lvl="0" indent="0" algn="ctr" defTabSz="1218067" eaLnBrk="1" fontAlgn="base" latinLnBrk="0" hangingPunct="1">
              <a:lnSpc>
                <a:spcPct val="80000"/>
              </a:lnSpc>
              <a:spcBef>
                <a:spcPct val="0"/>
              </a:spcBef>
              <a:spcAft>
                <a:spcPct val="0"/>
              </a:spcAft>
              <a:buClrTx/>
              <a:buSzTx/>
              <a:buFontTx/>
              <a:buNone/>
              <a:tabLst/>
              <a:defRPr/>
            </a:pPr>
            <a:r>
              <a:rPr kumimoji="0" lang="en-US" sz="1567" b="1" i="0" u="none" strike="noStrike" kern="0" cap="none" spc="-67"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PERPETUAL + CLOUD ADD-ON</a:t>
            </a:r>
          </a:p>
        </p:txBody>
      </p:sp>
      <p:sp>
        <p:nvSpPr>
          <p:cNvPr id="19" name="Rectangle 18"/>
          <p:cNvSpPr/>
          <p:nvPr/>
        </p:nvSpPr>
        <p:spPr bwMode="auto">
          <a:xfrm>
            <a:off x="3319021" y="1777279"/>
            <a:ext cx="2836843" cy="78519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109696" rIns="45706" bIns="107555" numCol="1" spcCol="0" rtlCol="0" fromWordArt="0" anchor="ctr" anchorCtr="0" forceAA="0" compatLnSpc="1">
            <a:prstTxWarp prst="textNoShape">
              <a:avLst/>
            </a:prstTxWarp>
            <a:noAutofit/>
          </a:bodyPr>
          <a:lstStyle/>
          <a:p>
            <a:pPr marL="0" marR="0" lvl="0" indent="0" algn="ctr" defTabSz="1218067" eaLnBrk="1" fontAlgn="base" latinLnBrk="0" hangingPunct="1">
              <a:lnSpc>
                <a:spcPct val="80000"/>
              </a:lnSpc>
              <a:spcBef>
                <a:spcPct val="0"/>
              </a:spcBef>
              <a:spcAft>
                <a:spcPct val="0"/>
              </a:spcAft>
              <a:buClrTx/>
              <a:buSzTx/>
              <a:buFontTx/>
              <a:buNone/>
              <a:tabLst/>
              <a:defRPr/>
            </a:pPr>
            <a:r>
              <a:rPr kumimoji="0" lang="en-US" sz="1567" b="1" i="0" u="none" strike="noStrike" kern="0" cap="none" spc="-67"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STAY WITH PERPETUAL</a:t>
            </a:r>
          </a:p>
        </p:txBody>
      </p:sp>
      <p:sp>
        <p:nvSpPr>
          <p:cNvPr id="20" name="Rectangle 19"/>
          <p:cNvSpPr/>
          <p:nvPr/>
        </p:nvSpPr>
        <p:spPr bwMode="auto">
          <a:xfrm>
            <a:off x="9105988" y="1777279"/>
            <a:ext cx="2795737" cy="785191"/>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109696" rIns="45706" bIns="107555" numCol="1" spcCol="0" rtlCol="0" fromWordArt="0" anchor="ctr" anchorCtr="0" forceAA="0" compatLnSpc="1">
            <a:prstTxWarp prst="textNoShape">
              <a:avLst/>
            </a:prstTxWarp>
            <a:noAutofit/>
          </a:bodyPr>
          <a:lstStyle/>
          <a:p>
            <a:pPr marL="0" marR="0" lvl="0" indent="0" algn="ctr" defTabSz="1218067" eaLnBrk="1" fontAlgn="base" latinLnBrk="0" hangingPunct="1">
              <a:lnSpc>
                <a:spcPct val="80000"/>
              </a:lnSpc>
              <a:spcBef>
                <a:spcPct val="0"/>
              </a:spcBef>
              <a:spcAft>
                <a:spcPct val="0"/>
              </a:spcAft>
              <a:buClrTx/>
              <a:buSzTx/>
              <a:buFontTx/>
              <a:buNone/>
              <a:tabLst/>
              <a:defRPr/>
            </a:pPr>
            <a:r>
              <a:rPr kumimoji="0" lang="en-US" sz="1567" b="1" i="0" u="none" strike="noStrike" kern="0" cap="none" spc="-67"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MOVE TO </a:t>
            </a:r>
          </a:p>
          <a:p>
            <a:pPr marL="0" marR="0" lvl="0" indent="0" algn="ctr" defTabSz="1218067" eaLnBrk="1" fontAlgn="base" latinLnBrk="0" hangingPunct="1">
              <a:lnSpc>
                <a:spcPct val="80000"/>
              </a:lnSpc>
              <a:spcBef>
                <a:spcPct val="0"/>
              </a:spcBef>
              <a:spcAft>
                <a:spcPct val="0"/>
              </a:spcAft>
              <a:buClrTx/>
              <a:buSzTx/>
              <a:buFontTx/>
              <a:buNone/>
              <a:tabLst/>
              <a:defRPr/>
            </a:pPr>
            <a:r>
              <a:rPr kumimoji="0" lang="en-US" sz="1567" b="1" i="0" u="none" strike="noStrike" kern="0" cap="none" spc="-67"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SUBSCRIPTION ONLY</a:t>
            </a:r>
          </a:p>
        </p:txBody>
      </p:sp>
      <p:pic>
        <p:nvPicPr>
          <p:cNvPr id="24" name="Picture 23"/>
          <p:cNvPicPr>
            <a:picLocks noChangeAspect="1"/>
          </p:cNvPicPr>
          <p:nvPr/>
        </p:nvPicPr>
        <p:blipFill rotWithShape="1">
          <a:blip r:embed="rId4"/>
          <a:srcRect l="51715" t="36167" r="-1" b="11392"/>
          <a:stretch/>
        </p:blipFill>
        <p:spPr>
          <a:xfrm>
            <a:off x="9097572" y="2636510"/>
            <a:ext cx="2796527" cy="2019061"/>
          </a:xfrm>
          <a:prstGeom prst="rect">
            <a:avLst/>
          </a:prstGeom>
        </p:spPr>
      </p:pic>
      <p:pic>
        <p:nvPicPr>
          <p:cNvPr id="25" name="Picture 24"/>
          <p:cNvPicPr>
            <a:picLocks noChangeAspect="1"/>
          </p:cNvPicPr>
          <p:nvPr/>
        </p:nvPicPr>
        <p:blipFill rotWithShape="1">
          <a:blip r:embed="rId5"/>
          <a:srcRect l="6968"/>
          <a:stretch/>
        </p:blipFill>
        <p:spPr>
          <a:xfrm>
            <a:off x="6223748" y="2638847"/>
            <a:ext cx="2805941" cy="2019061"/>
          </a:xfrm>
          <a:prstGeom prst="rect">
            <a:avLst/>
          </a:prstGeom>
        </p:spPr>
      </p:pic>
      <p:sp>
        <p:nvSpPr>
          <p:cNvPr id="10" name="Rectangle 9"/>
          <p:cNvSpPr/>
          <p:nvPr/>
        </p:nvSpPr>
        <p:spPr bwMode="auto">
          <a:xfrm>
            <a:off x="405879" y="1777279"/>
            <a:ext cx="2836843" cy="785191"/>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45706" tIns="109696" rIns="45706" bIns="107555" numCol="1" spcCol="0" rtlCol="0" fromWordArt="0" anchor="ctr" anchorCtr="0" forceAA="0" compatLnSpc="1">
            <a:prstTxWarp prst="textNoShape">
              <a:avLst/>
            </a:prstTxWarp>
            <a:noAutofit/>
          </a:bodyPr>
          <a:lstStyle/>
          <a:p>
            <a:pPr marL="0" marR="0" lvl="0" indent="0" algn="ctr" defTabSz="1218067" eaLnBrk="1" fontAlgn="base" latinLnBrk="0" hangingPunct="1">
              <a:lnSpc>
                <a:spcPct val="80000"/>
              </a:lnSpc>
              <a:spcBef>
                <a:spcPct val="0"/>
              </a:spcBef>
              <a:spcAft>
                <a:spcPct val="0"/>
              </a:spcAft>
              <a:buClrTx/>
              <a:buSzTx/>
              <a:buFontTx/>
              <a:buNone/>
              <a:tabLst/>
              <a:defRPr/>
            </a:pPr>
            <a:r>
              <a:rPr kumimoji="0" lang="en-US" sz="1567" b="1" i="0" u="none" strike="noStrike" kern="0" cap="none" spc="-67"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STAY ON SUBSCRIPTION</a:t>
            </a:r>
          </a:p>
        </p:txBody>
      </p:sp>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4186" r="5178"/>
          <a:stretch/>
        </p:blipFill>
        <p:spPr>
          <a:xfrm>
            <a:off x="405880" y="2541067"/>
            <a:ext cx="2836842" cy="2088592"/>
          </a:xfrm>
          <a:prstGeom prst="rect">
            <a:avLst/>
          </a:prstGeom>
        </p:spPr>
      </p:pic>
      <p:graphicFrame>
        <p:nvGraphicFramePr>
          <p:cNvPr id="12" name="Table 11"/>
          <p:cNvGraphicFramePr>
            <a:graphicFrameLocks noGrp="1"/>
          </p:cNvGraphicFramePr>
          <p:nvPr>
            <p:extLst/>
          </p:nvPr>
        </p:nvGraphicFramePr>
        <p:xfrm>
          <a:off x="3303011" y="4651062"/>
          <a:ext cx="2884286" cy="1872753"/>
        </p:xfrm>
        <a:graphic>
          <a:graphicData uri="http://schemas.openxmlformats.org/drawingml/2006/table">
            <a:tbl>
              <a:tblPr firstRow="1" firstCol="1" bandCol="1">
                <a:tableStyleId>{21E4AEA4-8DFA-4A89-87EB-49C32662AFE0}</a:tableStyleId>
              </a:tblPr>
              <a:tblGrid>
                <a:gridCol w="2884286">
                  <a:extLst>
                    <a:ext uri="{9D8B030D-6E8A-4147-A177-3AD203B41FA5}">
                      <a16:colId xmlns:a16="http://schemas.microsoft.com/office/drawing/2014/main" val="2477916447"/>
                    </a:ext>
                  </a:extLst>
                </a:gridCol>
              </a:tblGrid>
              <a:tr h="1116492">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700" b="0" u="none" strike="noStrike" kern="1200" dirty="0">
                          <a:gradFill>
                            <a:gsLst>
                              <a:gs pos="0">
                                <a:schemeClr val="bg1"/>
                              </a:gs>
                              <a:gs pos="100000">
                                <a:schemeClr val="bg1"/>
                              </a:gs>
                            </a:gsLst>
                            <a:lin ang="5400000" scaled="0"/>
                          </a:gradFill>
                          <a:latin typeface="+mn-lt"/>
                          <a:ea typeface="Segoe UI" pitchFamily="34" charset="0"/>
                          <a:cs typeface="Segoe UI" pitchFamily="34" charset="0"/>
                        </a:rPr>
                        <a:t>Keep paying SA or Enhancement</a:t>
                      </a:r>
                    </a:p>
                  </a:txBody>
                  <a:tcPr marL="56084" marR="56084" marT="56084" marB="56084" anchor="ctr" anchorCtr="1">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769673017"/>
                  </a:ext>
                </a:extLst>
              </a:tr>
              <a:tr h="756261">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1700" b="0" u="none" strike="noStrike" kern="1200" dirty="0">
                          <a:gradFill>
                            <a:gsLst>
                              <a:gs pos="0">
                                <a:schemeClr val="bg1"/>
                              </a:gs>
                              <a:gs pos="100000">
                                <a:schemeClr val="bg1"/>
                              </a:gs>
                            </a:gsLst>
                            <a:lin ang="5400000" scaled="0"/>
                          </a:gradFill>
                          <a:latin typeface="+mn-lt"/>
                          <a:ea typeface="Segoe UI" pitchFamily="34" charset="0"/>
                          <a:cs typeface="Segoe UI" pitchFamily="34" charset="0"/>
                        </a:rPr>
                        <a:t>Renewal</a:t>
                      </a:r>
                    </a:p>
                  </a:txBody>
                  <a:tcPr marL="56084" marR="56084" marT="56084" marB="56084" anchor="ctr" anchorCtr="1">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706440727"/>
                  </a:ext>
                </a:extLst>
              </a:tr>
            </a:tbl>
          </a:graphicData>
        </a:graphic>
      </p:graphicFrame>
      <p:graphicFrame>
        <p:nvGraphicFramePr>
          <p:cNvPr id="14" name="Table 13"/>
          <p:cNvGraphicFramePr>
            <a:graphicFrameLocks noGrp="1"/>
          </p:cNvGraphicFramePr>
          <p:nvPr>
            <p:extLst/>
          </p:nvPr>
        </p:nvGraphicFramePr>
        <p:xfrm>
          <a:off x="6203308" y="4651061"/>
          <a:ext cx="2826382" cy="1872753"/>
        </p:xfrm>
        <a:graphic>
          <a:graphicData uri="http://schemas.openxmlformats.org/drawingml/2006/table">
            <a:tbl>
              <a:tblPr firstRow="1" firstCol="1" bandCol="1">
                <a:tableStyleId>{21E4AEA4-8DFA-4A89-87EB-49C32662AFE0}</a:tableStyleId>
              </a:tblPr>
              <a:tblGrid>
                <a:gridCol w="2826382">
                  <a:extLst>
                    <a:ext uri="{9D8B030D-6E8A-4147-A177-3AD203B41FA5}">
                      <a16:colId xmlns:a16="http://schemas.microsoft.com/office/drawing/2014/main" val="1396215152"/>
                    </a:ext>
                  </a:extLst>
                </a:gridCol>
              </a:tblGrid>
              <a:tr h="1116492">
                <a:tc>
                  <a:txBody>
                    <a:bodyPr/>
                    <a:lstStyle/>
                    <a:p>
                      <a:pPr marL="0" algn="ctr" defTabSz="914363" rtl="0" eaLnBrk="1" latinLnBrk="0" hangingPunct="1"/>
                      <a:r>
                        <a:rPr lang="en-US" sz="1700" b="0" u="none" strike="noStrike" kern="1200" dirty="0">
                          <a:gradFill>
                            <a:gsLst>
                              <a:gs pos="0">
                                <a:schemeClr val="bg1"/>
                              </a:gs>
                              <a:gs pos="100000">
                                <a:schemeClr val="bg1"/>
                              </a:gs>
                            </a:gsLst>
                            <a:lin ang="5400000" scaled="0"/>
                          </a:gradFill>
                          <a:latin typeface="+mn-lt"/>
                          <a:ea typeface="Segoe UI" pitchFamily="34" charset="0"/>
                          <a:cs typeface="Segoe UI" pitchFamily="34" charset="0"/>
                        </a:rPr>
                        <a:t>Keep paying SA or Enhancement</a:t>
                      </a:r>
                    </a:p>
                    <a:p>
                      <a:pPr marL="0" algn="ctr" defTabSz="914363" rtl="0" eaLnBrk="1" latinLnBrk="0" hangingPunct="1"/>
                      <a:r>
                        <a:rPr lang="en-US" sz="1700" b="0" u="none" strike="noStrike" kern="1200" dirty="0">
                          <a:gradFill>
                            <a:gsLst>
                              <a:gs pos="0">
                                <a:schemeClr val="bg1"/>
                              </a:gs>
                              <a:gs pos="100000">
                                <a:schemeClr val="bg1"/>
                              </a:gs>
                            </a:gsLst>
                            <a:lin ang="5400000" scaled="0"/>
                          </a:gradFill>
                          <a:latin typeface="+mn-lt"/>
                          <a:ea typeface="Segoe UI" pitchFamily="34" charset="0"/>
                          <a:cs typeface="Segoe UI" pitchFamily="34" charset="0"/>
                        </a:rPr>
                        <a:t>+ cloud add-on SKU</a:t>
                      </a:r>
                    </a:p>
                  </a:txBody>
                  <a:tcPr marL="56084" marR="56084" marT="56084" marB="56084"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769673017"/>
                  </a:ext>
                </a:extLst>
              </a:tr>
              <a:tr h="756261">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gradFill>
                            <a:gsLst>
                              <a:gs pos="0">
                                <a:schemeClr val="bg1"/>
                              </a:gs>
                              <a:gs pos="100000">
                                <a:schemeClr val="bg1"/>
                              </a:gs>
                            </a:gsLst>
                            <a:lin ang="5400000" scaled="0"/>
                          </a:gradFill>
                          <a:effectLst/>
                          <a:uLnTx/>
                          <a:uFillTx/>
                          <a:latin typeface="+mn-lt"/>
                          <a:ea typeface="Segoe UI" pitchFamily="34" charset="0"/>
                          <a:cs typeface="Segoe UI" pitchFamily="34" charset="0"/>
                        </a:rPr>
                        <a:t>Act anytime</a:t>
                      </a:r>
                    </a:p>
                  </a:txBody>
                  <a:tcPr marL="56084" marR="56084" marT="56084" marB="56084" anchor="ctr" anchorCtr="1">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706440727"/>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2355098450"/>
              </p:ext>
            </p:extLst>
          </p:nvPr>
        </p:nvGraphicFramePr>
        <p:xfrm>
          <a:off x="9066140" y="4651060"/>
          <a:ext cx="2857503" cy="1872753"/>
        </p:xfrm>
        <a:graphic>
          <a:graphicData uri="http://schemas.openxmlformats.org/drawingml/2006/table">
            <a:tbl>
              <a:tblPr firstRow="1" firstCol="1" bandCol="1">
                <a:tableStyleId>{21E4AEA4-8DFA-4A89-87EB-49C32662AFE0}</a:tableStyleId>
              </a:tblPr>
              <a:tblGrid>
                <a:gridCol w="2857503">
                  <a:extLst>
                    <a:ext uri="{9D8B030D-6E8A-4147-A177-3AD203B41FA5}">
                      <a16:colId xmlns:a16="http://schemas.microsoft.com/office/drawing/2014/main" val="1852135615"/>
                    </a:ext>
                  </a:extLst>
                </a:gridCol>
              </a:tblGrid>
              <a:tr h="1116492">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700" b="0" u="none" strike="noStrike" kern="1200" dirty="0">
                          <a:gradFill>
                            <a:gsLst>
                              <a:gs pos="0">
                                <a:schemeClr val="bg1"/>
                              </a:gs>
                              <a:gs pos="100000">
                                <a:schemeClr val="bg1"/>
                              </a:gs>
                            </a:gsLst>
                            <a:lin ang="5400000" scaled="0"/>
                          </a:gradFill>
                          <a:latin typeface="+mn-lt"/>
                          <a:ea typeface="Segoe UI" pitchFamily="34" charset="0"/>
                          <a:cs typeface="Segoe UI" pitchFamily="34" charset="0"/>
                        </a:rPr>
                        <a:t>Move to subscription only with from SA SKU</a:t>
                      </a:r>
                    </a:p>
                  </a:txBody>
                  <a:tcPr marL="56084" marR="56084" marT="56084" marB="56084"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9673017"/>
                  </a:ext>
                </a:extLst>
              </a:tr>
              <a:tr h="756261">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gradFill>
                            <a:gsLst>
                              <a:gs pos="0">
                                <a:schemeClr val="bg1"/>
                              </a:gs>
                              <a:gs pos="100000">
                                <a:schemeClr val="bg1"/>
                              </a:gs>
                            </a:gsLst>
                            <a:lin ang="5400000" scaled="0"/>
                          </a:gradFill>
                          <a:effectLst/>
                          <a:uLnTx/>
                          <a:uFillTx/>
                          <a:latin typeface="+mn-lt"/>
                          <a:ea typeface="Segoe UI" pitchFamily="34" charset="0"/>
                          <a:cs typeface="Segoe UI" pitchFamily="34" charset="0"/>
                        </a:rPr>
                        <a:t>Anniversary (EAS only</a:t>
                      </a:r>
                      <a:r>
                        <a:rPr kumimoji="0" lang="en-US" sz="1700" b="0" i="0" u="none" strike="noStrike" kern="1200" cap="none" spc="0" normalizeH="0" baseline="0" noProof="0">
                          <a:ln>
                            <a:noFill/>
                          </a:ln>
                          <a:gradFill>
                            <a:gsLst>
                              <a:gs pos="0">
                                <a:schemeClr val="bg1"/>
                              </a:gs>
                              <a:gs pos="100000">
                                <a:schemeClr val="bg1"/>
                              </a:gs>
                            </a:gsLst>
                            <a:lin ang="5400000" scaled="0"/>
                          </a:gradFill>
                          <a:effectLst/>
                          <a:uLnTx/>
                          <a:uFillTx/>
                          <a:latin typeface="+mn-lt"/>
                          <a:ea typeface="Segoe UI" pitchFamily="34" charset="0"/>
                          <a:cs typeface="Segoe UI" pitchFamily="34" charset="0"/>
                        </a:rPr>
                        <a:t>) or Renewal</a:t>
                      </a:r>
                      <a:endParaRPr kumimoji="0" lang="en-US" sz="1700" b="0" i="0" u="none" strike="noStrike" kern="1200" cap="none" spc="0" normalizeH="0" baseline="0" noProof="0" dirty="0">
                        <a:ln>
                          <a:noFill/>
                        </a:ln>
                        <a:gradFill>
                          <a:gsLst>
                            <a:gs pos="0">
                              <a:schemeClr val="bg1"/>
                            </a:gs>
                            <a:gs pos="100000">
                              <a:schemeClr val="bg1"/>
                            </a:gs>
                          </a:gsLst>
                          <a:lin ang="5400000" scaled="0"/>
                        </a:gradFill>
                        <a:effectLst/>
                        <a:uLnTx/>
                        <a:uFillTx/>
                        <a:latin typeface="+mn-lt"/>
                        <a:ea typeface="Segoe UI" pitchFamily="34" charset="0"/>
                        <a:cs typeface="Segoe UI" pitchFamily="34" charset="0"/>
                      </a:endParaRPr>
                    </a:p>
                  </a:txBody>
                  <a:tcPr marL="56084" marR="56084" marT="56084" marB="56084"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706440727"/>
                  </a:ext>
                </a:extLst>
              </a:tr>
            </a:tbl>
          </a:graphicData>
        </a:graphic>
      </p:graphicFrame>
      <p:sp>
        <p:nvSpPr>
          <p:cNvPr id="23" name="TextBox 22"/>
          <p:cNvSpPr txBox="1"/>
          <p:nvPr/>
        </p:nvSpPr>
        <p:spPr>
          <a:xfrm>
            <a:off x="-139424" y="6502904"/>
            <a:ext cx="1872500" cy="4616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gradFill>
                  <a:gsLst>
                    <a:gs pos="2917">
                      <a:schemeClr val="tx1"/>
                    </a:gs>
                    <a:gs pos="30000">
                      <a:schemeClr val="tx1"/>
                    </a:gs>
                  </a:gsLst>
                  <a:lin ang="5400000" scaled="0"/>
                </a:gradFill>
                <a:effectLst/>
                <a:uLnTx/>
                <a:uFillTx/>
              </a:rPr>
              <a:t>Microsoft Confidential</a:t>
            </a:r>
          </a:p>
        </p:txBody>
      </p:sp>
    </p:spTree>
    <p:extLst>
      <p:ext uri="{BB962C8B-B14F-4D97-AF65-F5344CB8AC3E}">
        <p14:creationId xmlns:p14="http://schemas.microsoft.com/office/powerpoint/2010/main" val="1692461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18" grpId="0" animBg="1"/>
      <p:bldP spid="19" grpId="0" animBg="1"/>
      <p:bldP spid="20" grpId="0" animBg="1"/>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110266" y="208501"/>
            <a:ext cx="11425241" cy="550397"/>
          </a:xfrm>
          <a:prstGeom prst="rect">
            <a:avLst/>
          </a:prstGeom>
        </p:spPr>
        <p:txBody>
          <a:bodyPr vert="horz" wrap="square" lIns="146268" tIns="0" rIns="146268" bIns="0" rtlCol="0" anchor="t">
            <a:noAutofit/>
          </a:bodyPr>
          <a:lstStyle>
            <a:lvl1pPr algn="l" defTabSz="914102" rtl="0" eaLnBrk="1" latinLnBrk="0" hangingPunct="1">
              <a:lnSpc>
                <a:spcPct val="90000"/>
              </a:lnSpc>
              <a:spcBef>
                <a:spcPct val="0"/>
              </a:spcBef>
              <a:buNone/>
              <a:defRPr lang="en-US" sz="2400" b="1" kern="1200" cap="none" spc="-100"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3927"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00" normalizeH="0" baseline="0" noProof="0" dirty="0">
                <a:ln w="3175">
                  <a:noFill/>
                </a:ln>
                <a:gradFill>
                  <a:gsLst>
                    <a:gs pos="1250">
                      <a:schemeClr val="tx1"/>
                    </a:gs>
                    <a:gs pos="100000">
                      <a:schemeClr val="tx1"/>
                    </a:gs>
                  </a:gsLst>
                  <a:lin ang="5400000" scaled="0"/>
                </a:gradFill>
                <a:effectLst/>
                <a:uLnTx/>
                <a:uFillTx/>
                <a:latin typeface="+mj-lt"/>
                <a:ea typeface="+mn-ea"/>
                <a:cs typeface="Segoe UI" pitchFamily="34" charset="0"/>
              </a:rPr>
              <a:t>Microsoft Dynamics Marketing &amp; Parature</a:t>
            </a:r>
          </a:p>
        </p:txBody>
      </p:sp>
      <p:sp>
        <p:nvSpPr>
          <p:cNvPr id="25" name="TextBox 24"/>
          <p:cNvSpPr txBox="1"/>
          <p:nvPr/>
        </p:nvSpPr>
        <p:spPr>
          <a:xfrm>
            <a:off x="-139424" y="6502904"/>
            <a:ext cx="1872500" cy="4616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gradFill>
                  <a:gsLst>
                    <a:gs pos="2917">
                      <a:schemeClr val="tx1"/>
                    </a:gs>
                    <a:gs pos="30000">
                      <a:schemeClr val="tx1"/>
                    </a:gs>
                  </a:gsLst>
                  <a:lin ang="5400000" scaled="0"/>
                </a:gradFill>
                <a:effectLst/>
                <a:uLnTx/>
                <a:uFillTx/>
              </a:rPr>
              <a:t>Microsoft Confidential</a:t>
            </a:r>
          </a:p>
        </p:txBody>
      </p:sp>
      <p:grpSp>
        <p:nvGrpSpPr>
          <p:cNvPr id="4" name="Group 3"/>
          <p:cNvGrpSpPr/>
          <p:nvPr/>
        </p:nvGrpSpPr>
        <p:grpSpPr>
          <a:xfrm>
            <a:off x="110266" y="1269185"/>
            <a:ext cx="11834087" cy="3632472"/>
            <a:chOff x="110266" y="1269185"/>
            <a:chExt cx="11834087" cy="3632472"/>
          </a:xfrm>
        </p:grpSpPr>
        <p:cxnSp>
          <p:nvCxnSpPr>
            <p:cNvPr id="14" name="Straight Connector 13"/>
            <p:cNvCxnSpPr/>
            <p:nvPr/>
          </p:nvCxnSpPr>
          <p:spPr>
            <a:xfrm flipV="1">
              <a:off x="2417186" y="2491950"/>
              <a:ext cx="9527165" cy="1"/>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6" name="Oval 15"/>
            <p:cNvSpPr/>
            <p:nvPr/>
          </p:nvSpPr>
          <p:spPr bwMode="auto">
            <a:xfrm>
              <a:off x="2249762" y="2311840"/>
              <a:ext cx="347533" cy="36021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7" name="Rectangle 16"/>
            <p:cNvSpPr/>
            <p:nvPr/>
          </p:nvSpPr>
          <p:spPr>
            <a:xfrm>
              <a:off x="1829055" y="2764780"/>
              <a:ext cx="1489934"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Nov 1 2016</a:t>
              </a:r>
            </a:p>
          </p:txBody>
        </p:sp>
        <p:sp>
          <p:nvSpPr>
            <p:cNvPr id="18" name="Oval 17"/>
            <p:cNvSpPr/>
            <p:nvPr/>
          </p:nvSpPr>
          <p:spPr bwMode="auto">
            <a:xfrm>
              <a:off x="4845869" y="2311840"/>
              <a:ext cx="347533" cy="36021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19" name="Rectangle 18"/>
            <p:cNvSpPr/>
            <p:nvPr/>
          </p:nvSpPr>
          <p:spPr>
            <a:xfrm>
              <a:off x="4574406" y="2774365"/>
              <a:ext cx="1985544"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ysClr val="windowText" lastClr="000000"/>
                  </a:solidFill>
                  <a:effectLst/>
                  <a:uLnTx/>
                  <a:uFillTx/>
                </a:rPr>
                <a:t>October 31 2017</a:t>
              </a:r>
              <a:endParaRPr kumimoji="0" lang="en-US" sz="1800" b="1" i="0" u="none" strike="noStrike" kern="0" cap="none" spc="0" normalizeH="0" baseline="0" noProof="0" dirty="0">
                <a:ln>
                  <a:noFill/>
                </a:ln>
                <a:solidFill>
                  <a:sysClr val="windowText" lastClr="000000"/>
                </a:solidFill>
                <a:effectLst/>
                <a:uLnTx/>
                <a:uFillTx/>
              </a:endParaRPr>
            </a:p>
          </p:txBody>
        </p:sp>
        <p:sp>
          <p:nvSpPr>
            <p:cNvPr id="20" name="Rectangle 19"/>
            <p:cNvSpPr/>
            <p:nvPr/>
          </p:nvSpPr>
          <p:spPr>
            <a:xfrm>
              <a:off x="1867643" y="3147331"/>
              <a:ext cx="2878226" cy="1754326"/>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Dynamics 365 Launch</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No sales to new customers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Existing offers via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business desk ‘as is’ for customer renewals</a:t>
              </a:r>
            </a:p>
          </p:txBody>
        </p:sp>
        <p:sp>
          <p:nvSpPr>
            <p:cNvPr id="21" name="Left Brace 20"/>
            <p:cNvSpPr/>
            <p:nvPr/>
          </p:nvSpPr>
          <p:spPr>
            <a:xfrm rot="5400000">
              <a:off x="8357777" y="-1345041"/>
              <a:ext cx="265856" cy="6907297"/>
            </a:xfrm>
            <a:prstGeom prst="leftBrac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4" name="Rectangle 23"/>
            <p:cNvSpPr/>
            <p:nvPr/>
          </p:nvSpPr>
          <p:spPr>
            <a:xfrm>
              <a:off x="6285095" y="1282314"/>
              <a:ext cx="5218061"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Existing MDM customers can use product for length of subscription, up to 3 years for EA </a:t>
              </a:r>
            </a:p>
          </p:txBody>
        </p:sp>
        <p:sp>
          <p:nvSpPr>
            <p:cNvPr id="36" name="Rectangle 35"/>
            <p:cNvSpPr/>
            <p:nvPr/>
          </p:nvSpPr>
          <p:spPr>
            <a:xfrm>
              <a:off x="4574406" y="3144276"/>
              <a:ext cx="5145415" cy="646331"/>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Earliest end of renewals for MDM</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Existing offers off price list</a:t>
              </a:r>
            </a:p>
          </p:txBody>
        </p:sp>
        <p:sp>
          <p:nvSpPr>
            <p:cNvPr id="38" name="Left Brace 37"/>
            <p:cNvSpPr/>
            <p:nvPr/>
          </p:nvSpPr>
          <p:spPr>
            <a:xfrm rot="5400000">
              <a:off x="3536633" y="807569"/>
              <a:ext cx="312083" cy="2619872"/>
            </a:xfrm>
            <a:prstGeom prst="leftBrac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 name="Rectangle 38"/>
            <p:cNvSpPr/>
            <p:nvPr/>
          </p:nvSpPr>
          <p:spPr>
            <a:xfrm>
              <a:off x="2221648" y="1269185"/>
              <a:ext cx="2971754" cy="646331"/>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Existing customers renewal timeframe for MDM</a:t>
              </a:r>
            </a:p>
          </p:txBody>
        </p:sp>
        <p:sp>
          <p:nvSpPr>
            <p:cNvPr id="6" name="Rectangle 5"/>
            <p:cNvSpPr/>
            <p:nvPr/>
          </p:nvSpPr>
          <p:spPr bwMode="auto">
            <a:xfrm>
              <a:off x="110266" y="1309138"/>
              <a:ext cx="1447072" cy="3592519"/>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tx1"/>
                  </a:solidFill>
                  <a:effectLst/>
                  <a:uLnTx/>
                  <a:uFillTx/>
                  <a:ea typeface="Segoe UI" pitchFamily="34" charset="0"/>
                  <a:cs typeface="Segoe UI" pitchFamily="34" charset="0"/>
                </a:rPr>
                <a:t>Microsoft Dynamics Marketing</a:t>
              </a:r>
            </a:p>
          </p:txBody>
        </p:sp>
      </p:grpSp>
      <p:grpSp>
        <p:nvGrpSpPr>
          <p:cNvPr id="3" name="Group 2"/>
          <p:cNvGrpSpPr/>
          <p:nvPr/>
        </p:nvGrpSpPr>
        <p:grpSpPr>
          <a:xfrm>
            <a:off x="109874" y="4978850"/>
            <a:ext cx="11834477" cy="1633450"/>
            <a:chOff x="109874" y="4978850"/>
            <a:chExt cx="11834477" cy="1633450"/>
          </a:xfrm>
        </p:grpSpPr>
        <p:cxnSp>
          <p:nvCxnSpPr>
            <p:cNvPr id="27" name="Straight Connector 26"/>
            <p:cNvCxnSpPr/>
            <p:nvPr/>
          </p:nvCxnSpPr>
          <p:spPr>
            <a:xfrm flipV="1">
              <a:off x="2455281" y="5158959"/>
              <a:ext cx="9489070" cy="1"/>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8" name="Oval 27"/>
            <p:cNvSpPr/>
            <p:nvPr/>
          </p:nvSpPr>
          <p:spPr bwMode="auto">
            <a:xfrm>
              <a:off x="2287857" y="4978850"/>
              <a:ext cx="347533" cy="36021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35" name="Rectangle 34"/>
            <p:cNvSpPr/>
            <p:nvPr/>
          </p:nvSpPr>
          <p:spPr>
            <a:xfrm>
              <a:off x="4515584" y="5379812"/>
              <a:ext cx="5145415"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No end of renewals yet defined for Parature</a:t>
              </a:r>
            </a:p>
          </p:txBody>
        </p:sp>
        <p:sp>
          <p:nvSpPr>
            <p:cNvPr id="43" name="Rectangle 42"/>
            <p:cNvSpPr/>
            <p:nvPr/>
          </p:nvSpPr>
          <p:spPr>
            <a:xfrm>
              <a:off x="1852328" y="5376082"/>
              <a:ext cx="1489934"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rPr>
                <a:t>Nov 1 2016</a:t>
              </a:r>
            </a:p>
          </p:txBody>
        </p:sp>
        <p:sp>
          <p:nvSpPr>
            <p:cNvPr id="2" name="Rectangle 1"/>
            <p:cNvSpPr/>
            <p:nvPr/>
          </p:nvSpPr>
          <p:spPr>
            <a:xfrm>
              <a:off x="1829054" y="5688970"/>
              <a:ext cx="7245367" cy="92333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Dynamics 365 Launch</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No sales to new customers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Existing offers via business desk ‘as is’ for customer renewals</a:t>
              </a:r>
            </a:p>
          </p:txBody>
        </p:sp>
        <p:sp>
          <p:nvSpPr>
            <p:cNvPr id="44" name="Rectangle 43"/>
            <p:cNvSpPr/>
            <p:nvPr/>
          </p:nvSpPr>
          <p:spPr bwMode="auto">
            <a:xfrm>
              <a:off x="109874" y="5000620"/>
              <a:ext cx="1447072" cy="1502284"/>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solidFill>
                    <a:schemeClr val="tx1"/>
                  </a:solidFill>
                  <a:effectLst/>
                  <a:uLnTx/>
                  <a:uFillTx/>
                  <a:ea typeface="Segoe UI" pitchFamily="34" charset="0"/>
                  <a:cs typeface="Segoe UI" pitchFamily="34" charset="0"/>
                </a:rPr>
                <a:t>Microsoft Parature</a:t>
              </a:r>
            </a:p>
          </p:txBody>
        </p:sp>
      </p:grpSp>
    </p:spTree>
    <p:custDataLst>
      <p:custData r:id="rId1"/>
      <p:tags r:id="rId2"/>
    </p:custDataLst>
    <p:extLst>
      <p:ext uri="{BB962C8B-B14F-4D97-AF65-F5344CB8AC3E}">
        <p14:creationId xmlns:p14="http://schemas.microsoft.com/office/powerpoint/2010/main" val="25902552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p:cNvSpPr>
            <a:spLocks noGrp="1"/>
          </p:cNvSpPr>
          <p:nvPr>
            <p:ph type="title"/>
          </p:nvPr>
        </p:nvSpPr>
        <p:spPr>
          <a:xfrm>
            <a:off x="72571" y="289511"/>
            <a:ext cx="12119429" cy="899665"/>
          </a:xfrm>
        </p:spPr>
        <p:txBody>
          <a:bodyPr/>
          <a:lstStyle/>
          <a:p>
            <a:r>
              <a:rPr lang="en-US" sz="3600" dirty="0"/>
              <a:t>MDM and Parature Licenses</a:t>
            </a:r>
          </a:p>
        </p:txBody>
      </p:sp>
      <p:sp>
        <p:nvSpPr>
          <p:cNvPr id="48" name="TextBox 47"/>
          <p:cNvSpPr txBox="1"/>
          <p:nvPr/>
        </p:nvSpPr>
        <p:spPr>
          <a:xfrm>
            <a:off x="1031682" y="1603572"/>
            <a:ext cx="3041674" cy="276999"/>
          </a:xfrm>
          <a:prstGeom prst="rect">
            <a:avLst/>
          </a:prstGeom>
          <a:noFill/>
        </p:spPr>
        <p:txBody>
          <a:bodyPr wrap="square" lIns="0" tIns="0" rIns="0" bIns="0" rtlCol="0">
            <a:sp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CURRENT CRMOL</a:t>
            </a:r>
          </a:p>
        </p:txBody>
      </p:sp>
      <p:sp>
        <p:nvSpPr>
          <p:cNvPr id="50" name="TextBox 49"/>
          <p:cNvSpPr txBox="1"/>
          <p:nvPr/>
        </p:nvSpPr>
        <p:spPr>
          <a:xfrm>
            <a:off x="6746478" y="1605886"/>
            <a:ext cx="3357514" cy="276999"/>
          </a:xfrm>
          <a:prstGeom prst="rect">
            <a:avLst/>
          </a:prstGeom>
          <a:noFill/>
        </p:spPr>
        <p:txBody>
          <a:bodyPr wrap="square" lIns="0" tIns="0" rIns="0" bIns="0" rtlCol="0">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gradFill>
                  <a:gsLst>
                    <a:gs pos="0">
                      <a:schemeClr val="accent3"/>
                    </a:gs>
                    <a:gs pos="100000">
                      <a:schemeClr val="accent3"/>
                    </a:gs>
                  </a:gsLst>
                  <a:lin ang="0" scaled="0"/>
                </a:gradFill>
                <a:effectLst/>
                <a:uLnTx/>
                <a:uFillTx/>
              </a:rPr>
              <a:t>AFTER NOVEMBER LAUNCH</a:t>
            </a:r>
            <a:endPar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endParaRPr>
          </a:p>
        </p:txBody>
      </p:sp>
      <p:grpSp>
        <p:nvGrpSpPr>
          <p:cNvPr id="68" name="Group 67"/>
          <p:cNvGrpSpPr/>
          <p:nvPr/>
        </p:nvGrpSpPr>
        <p:grpSpPr>
          <a:xfrm>
            <a:off x="522513" y="2248184"/>
            <a:ext cx="10907485" cy="307778"/>
            <a:chOff x="522513" y="6112612"/>
            <a:chExt cx="10907485" cy="307778"/>
          </a:xfrm>
        </p:grpSpPr>
        <p:sp>
          <p:nvSpPr>
            <p:cNvPr id="53" name="TextBox 52"/>
            <p:cNvSpPr txBox="1"/>
            <p:nvPr/>
          </p:nvSpPr>
          <p:spPr>
            <a:xfrm>
              <a:off x="522513" y="6112613"/>
              <a:ext cx="2977363" cy="307777"/>
            </a:xfrm>
            <a:prstGeom prst="rect">
              <a:avLst/>
            </a:prstGeom>
            <a:solidFill>
              <a:schemeClr val="tx1">
                <a:lumMod val="75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chemeClr val="bg1"/>
                  </a:solidFill>
                  <a:effectLst/>
                  <a:uLnTx/>
                  <a:uFillTx/>
                </a:rPr>
                <a:t>MDM Enterprise           $125</a:t>
              </a:r>
            </a:p>
          </p:txBody>
        </p:sp>
        <p:sp>
          <p:nvSpPr>
            <p:cNvPr id="54" name="Right Arrow 53"/>
            <p:cNvSpPr/>
            <p:nvPr/>
          </p:nvSpPr>
          <p:spPr bwMode="auto">
            <a:xfrm>
              <a:off x="3698128" y="6146070"/>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5" name="TextBox 54"/>
            <p:cNvSpPr txBox="1"/>
            <p:nvPr/>
          </p:nvSpPr>
          <p:spPr>
            <a:xfrm>
              <a:off x="4856997" y="6112612"/>
              <a:ext cx="6573001" cy="307777"/>
            </a:xfrm>
            <a:prstGeom prst="rect">
              <a:avLst/>
            </a:prstGeom>
            <a:solidFill>
              <a:schemeClr val="bg1"/>
            </a:solidFill>
            <a:ln>
              <a:solidFill>
                <a:schemeClr val="tx1"/>
              </a:solidFill>
              <a:prstDash val="dashDot"/>
            </a:ln>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err="1">
                  <a:ln>
                    <a:noFill/>
                  </a:ln>
                  <a:solidFill>
                    <a:schemeClr val="bg1">
                      <a:lumMod val="50000"/>
                    </a:schemeClr>
                  </a:solidFill>
                  <a:effectLst/>
                  <a:uLnTx/>
                  <a:uFillTx/>
                </a:rPr>
                <a:t>Busines</a:t>
              </a:r>
              <a:r>
                <a:rPr kumimoji="0" lang="en-US" sz="2000" b="0" i="0" u="none" strike="noStrike" kern="0" cap="none" spc="-70" normalizeH="0" baseline="0" noProof="0" dirty="0">
                  <a:ln>
                    <a:noFill/>
                  </a:ln>
                  <a:solidFill>
                    <a:schemeClr val="bg1">
                      <a:lumMod val="50000"/>
                    </a:schemeClr>
                  </a:solidFill>
                  <a:effectLst/>
                  <a:uLnTx/>
                  <a:uFillTx/>
                </a:rPr>
                <a:t>s Desk SKU (EA)                                                  $125        </a:t>
              </a:r>
            </a:p>
          </p:txBody>
        </p:sp>
      </p:grpSp>
      <p:grpSp>
        <p:nvGrpSpPr>
          <p:cNvPr id="70" name="Group 69"/>
          <p:cNvGrpSpPr/>
          <p:nvPr/>
        </p:nvGrpSpPr>
        <p:grpSpPr>
          <a:xfrm>
            <a:off x="522513" y="2973037"/>
            <a:ext cx="10907485" cy="307778"/>
            <a:chOff x="522513" y="6112612"/>
            <a:chExt cx="10907485" cy="307778"/>
          </a:xfrm>
        </p:grpSpPr>
        <p:sp>
          <p:nvSpPr>
            <p:cNvPr id="71" name="TextBox 70"/>
            <p:cNvSpPr txBox="1"/>
            <p:nvPr/>
          </p:nvSpPr>
          <p:spPr>
            <a:xfrm>
              <a:off x="522513" y="6112613"/>
              <a:ext cx="2977363" cy="307777"/>
            </a:xfrm>
            <a:prstGeom prst="rect">
              <a:avLst/>
            </a:prstGeom>
            <a:solidFill>
              <a:schemeClr val="tx1">
                <a:lumMod val="75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chemeClr val="bg1"/>
                  </a:solidFill>
                  <a:effectLst/>
                  <a:uLnTx/>
                  <a:uFillTx/>
                </a:rPr>
                <a:t>Parature Enterprise     $125</a:t>
              </a:r>
            </a:p>
          </p:txBody>
        </p:sp>
        <p:sp>
          <p:nvSpPr>
            <p:cNvPr id="72" name="Right Arrow 71"/>
            <p:cNvSpPr/>
            <p:nvPr/>
          </p:nvSpPr>
          <p:spPr bwMode="auto">
            <a:xfrm>
              <a:off x="3698128" y="6146070"/>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73" name="TextBox 72"/>
            <p:cNvSpPr txBox="1"/>
            <p:nvPr/>
          </p:nvSpPr>
          <p:spPr>
            <a:xfrm>
              <a:off x="4856997" y="6112612"/>
              <a:ext cx="6573001" cy="307777"/>
            </a:xfrm>
            <a:prstGeom prst="rect">
              <a:avLst/>
            </a:prstGeom>
            <a:solidFill>
              <a:schemeClr val="bg1"/>
            </a:solidFill>
            <a:ln>
              <a:solidFill>
                <a:schemeClr val="tx1"/>
              </a:solidFill>
              <a:prstDash val="dashDot"/>
            </a:ln>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chemeClr val="bg1">
                      <a:lumMod val="50000"/>
                    </a:schemeClr>
                  </a:solidFill>
                  <a:effectLst/>
                  <a:uLnTx/>
                  <a:uFillTx/>
                </a:rPr>
                <a:t>Business Desk SKU (EA)                                                  $125        </a:t>
              </a:r>
            </a:p>
          </p:txBody>
        </p:sp>
      </p:grpSp>
      <p:sp>
        <p:nvSpPr>
          <p:cNvPr id="5" name="TextBox 4"/>
          <p:cNvSpPr txBox="1"/>
          <p:nvPr/>
        </p:nvSpPr>
        <p:spPr>
          <a:xfrm>
            <a:off x="522513" y="5361374"/>
            <a:ext cx="10907485" cy="926407"/>
          </a:xfrm>
          <a:prstGeom prst="rect">
            <a:avLst/>
          </a:prstGeom>
          <a:noFill/>
        </p:spPr>
        <p:txBody>
          <a:bodyPr wrap="square" lIns="182880" tIns="146304" rIns="182880" bIns="146304" rtlCol="0">
            <a:spAutoFit/>
          </a:bodyPr>
          <a:lstStyle/>
          <a:p>
            <a:pPr marL="342900" marR="0" lvl="0" indent="-34290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0" cap="none" spc="0" normalizeH="0" baseline="0" noProof="0" dirty="0">
                <a:ln>
                  <a:noFill/>
                </a:ln>
                <a:gradFill>
                  <a:gsLst>
                    <a:gs pos="2917">
                      <a:schemeClr val="tx1"/>
                    </a:gs>
                    <a:gs pos="30000">
                      <a:schemeClr val="tx1"/>
                    </a:gs>
                  </a:gsLst>
                  <a:lin ang="5400000" scaled="0"/>
                </a:gradFill>
                <a:effectLst/>
                <a:uLnTx/>
                <a:uFillTx/>
              </a:rPr>
              <a:t>Associated add-ons / USLs also available through Business Desk</a:t>
            </a:r>
          </a:p>
          <a:p>
            <a:pPr marL="342900" marR="0" lvl="0" indent="-34290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0" cap="none" spc="0" normalizeH="0" baseline="0" noProof="0" dirty="0">
                <a:ln>
                  <a:noFill/>
                </a:ln>
                <a:gradFill>
                  <a:gsLst>
                    <a:gs pos="2917">
                      <a:schemeClr val="tx1"/>
                    </a:gs>
                    <a:gs pos="30000">
                      <a:schemeClr val="tx1"/>
                    </a:gs>
                  </a:gsLst>
                  <a:lin ang="5400000" scaled="0"/>
                </a:gradFill>
                <a:effectLst/>
                <a:uLnTx/>
                <a:uFillTx/>
              </a:rPr>
              <a:t>MPSA customers must buy on EA or MOSP</a:t>
            </a:r>
          </a:p>
        </p:txBody>
      </p:sp>
      <p:grpSp>
        <p:nvGrpSpPr>
          <p:cNvPr id="14" name="Group 13"/>
          <p:cNvGrpSpPr/>
          <p:nvPr/>
        </p:nvGrpSpPr>
        <p:grpSpPr>
          <a:xfrm>
            <a:off x="537291" y="3697890"/>
            <a:ext cx="10922701" cy="1228489"/>
            <a:chOff x="628022" y="5205240"/>
            <a:chExt cx="10922701" cy="1228489"/>
          </a:xfrm>
        </p:grpSpPr>
        <p:grpSp>
          <p:nvGrpSpPr>
            <p:cNvPr id="15" name="Group 14"/>
            <p:cNvGrpSpPr/>
            <p:nvPr/>
          </p:nvGrpSpPr>
          <p:grpSpPr>
            <a:xfrm>
              <a:off x="628022" y="5205240"/>
              <a:ext cx="10907486" cy="325696"/>
              <a:chOff x="522514" y="1416241"/>
              <a:chExt cx="10907486" cy="325696"/>
            </a:xfrm>
          </p:grpSpPr>
          <p:sp>
            <p:nvSpPr>
              <p:cNvPr id="18" name="TextBox 17"/>
              <p:cNvSpPr txBox="1"/>
              <p:nvPr/>
            </p:nvSpPr>
            <p:spPr>
              <a:xfrm>
                <a:off x="522514" y="1416241"/>
                <a:ext cx="2977363" cy="307777"/>
              </a:xfrm>
              <a:prstGeom prst="rect">
                <a:avLst/>
              </a:prstGeom>
              <a:solidFill>
                <a:schemeClr val="tx1">
                  <a:lumMod val="75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chemeClr val="bg1"/>
                    </a:solidFill>
                    <a:effectLst/>
                    <a:uLnTx/>
                    <a:uFillTx/>
                  </a:rPr>
                  <a:t>Enterprise                    $200</a:t>
                </a:r>
              </a:p>
            </p:txBody>
          </p:sp>
          <p:sp>
            <p:nvSpPr>
              <p:cNvPr id="19" name="Right Arrow 17"/>
              <p:cNvSpPr/>
              <p:nvPr/>
            </p:nvSpPr>
            <p:spPr bwMode="auto">
              <a:xfrm>
                <a:off x="3679004" y="1425984"/>
                <a:ext cx="1020158" cy="298034"/>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nvGrpSpPr>
              <p:cNvPr id="20" name="Group 19"/>
              <p:cNvGrpSpPr/>
              <p:nvPr/>
            </p:nvGrpSpPr>
            <p:grpSpPr>
              <a:xfrm>
                <a:off x="4878289" y="1434160"/>
                <a:ext cx="6551711" cy="307777"/>
                <a:chOff x="4878289" y="1434160"/>
                <a:chExt cx="6551711" cy="307777"/>
              </a:xfrm>
            </p:grpSpPr>
            <p:sp>
              <p:nvSpPr>
                <p:cNvPr id="21" name="TextBox 20"/>
                <p:cNvSpPr txBox="1"/>
                <p:nvPr/>
              </p:nvSpPr>
              <p:spPr>
                <a:xfrm>
                  <a:off x="4878289" y="1434160"/>
                  <a:ext cx="6551711" cy="307777"/>
                </a:xfrm>
                <a:prstGeom prst="rect">
                  <a:avLst/>
                </a:prstGeom>
                <a:solidFill>
                  <a:schemeClr val="accent3"/>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chemeClr val="bg1"/>
                      </a:solidFill>
                      <a:effectLst/>
                      <a:uLnTx/>
                      <a:uFillTx/>
                    </a:rPr>
                    <a:t>Plan 1                                                                             $115-$60 </a:t>
                  </a:r>
                </a:p>
              </p:txBody>
            </p:sp>
            <p:pic>
              <p:nvPicPr>
                <p:cNvPr id="22" name="Picture 21"/>
                <p:cNvPicPr>
                  <a:picLocks noChangeAspect="1"/>
                </p:cNvPicPr>
                <p:nvPr/>
              </p:nvPicPr>
              <p:blipFill>
                <a:blip r:embed="rId5"/>
                <a:stretch>
                  <a:fillRect/>
                </a:stretch>
              </p:blipFill>
              <p:spPr>
                <a:xfrm>
                  <a:off x="9993279" y="1498708"/>
                  <a:ext cx="290806" cy="188163"/>
                </a:xfrm>
                <a:prstGeom prst="rect">
                  <a:avLst/>
                </a:prstGeom>
              </p:spPr>
            </p:pic>
          </p:grpSp>
        </p:grpSp>
        <p:sp>
          <p:nvSpPr>
            <p:cNvPr id="16" name="TextBox 15"/>
            <p:cNvSpPr txBox="1"/>
            <p:nvPr/>
          </p:nvSpPr>
          <p:spPr>
            <a:xfrm>
              <a:off x="4999012" y="5677450"/>
              <a:ext cx="6551711" cy="307777"/>
            </a:xfrm>
            <a:prstGeom prst="rect">
              <a:avLst/>
            </a:prstGeom>
            <a:solidFill>
              <a:schemeClr val="bg1"/>
            </a:solidFill>
            <a:ln>
              <a:solidFill>
                <a:schemeClr val="tx1"/>
              </a:solidFill>
              <a:prstDash val="dashDot"/>
            </a:ln>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chemeClr val="bg1">
                      <a:lumMod val="50000"/>
                    </a:schemeClr>
                  </a:solidFill>
                  <a:effectLst/>
                  <a:uLnTx/>
                  <a:uFillTx/>
                </a:rPr>
                <a:t>Parature Enterprise (Business Desk)                                      $125        </a:t>
              </a:r>
            </a:p>
          </p:txBody>
        </p:sp>
        <p:sp>
          <p:nvSpPr>
            <p:cNvPr id="17" name="TextBox 16"/>
            <p:cNvSpPr txBox="1"/>
            <p:nvPr/>
          </p:nvSpPr>
          <p:spPr>
            <a:xfrm>
              <a:off x="4983796" y="6125952"/>
              <a:ext cx="6551711" cy="307777"/>
            </a:xfrm>
            <a:prstGeom prst="rect">
              <a:avLst/>
            </a:prstGeom>
            <a:solidFill>
              <a:schemeClr val="bg1"/>
            </a:solidFill>
            <a:ln>
              <a:solidFill>
                <a:schemeClr val="tx1"/>
              </a:solidFill>
              <a:prstDash val="dashDot"/>
            </a:ln>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chemeClr val="bg1">
                      <a:lumMod val="50000"/>
                    </a:schemeClr>
                  </a:solidFill>
                  <a:effectLst/>
                  <a:uLnTx/>
                  <a:uFillTx/>
                </a:rPr>
                <a:t>MDM </a:t>
              </a:r>
              <a:r>
                <a:rPr kumimoji="0" lang="en-US" sz="2000" b="0" i="0" u="none" strike="noStrike" kern="0" cap="none" spc="-70" normalizeH="0" baseline="0" noProof="0" dirty="0" err="1">
                  <a:ln>
                    <a:noFill/>
                  </a:ln>
                  <a:solidFill>
                    <a:schemeClr val="bg1">
                      <a:lumMod val="50000"/>
                    </a:schemeClr>
                  </a:solidFill>
                  <a:effectLst/>
                  <a:uLnTx/>
                  <a:uFillTx/>
                </a:rPr>
                <a:t>Enterpris</a:t>
              </a:r>
              <a:r>
                <a:rPr kumimoji="0" lang="en-US" sz="2000" b="0" i="0" u="none" strike="noStrike" kern="0" cap="none" spc="-70" normalizeH="0" baseline="0" noProof="0" dirty="0">
                  <a:ln>
                    <a:noFill/>
                  </a:ln>
                  <a:solidFill>
                    <a:schemeClr val="bg1">
                      <a:lumMod val="50000"/>
                    </a:schemeClr>
                  </a:solidFill>
                  <a:effectLst/>
                  <a:uLnTx/>
                  <a:uFillTx/>
                </a:rPr>
                <a:t>e (Business Desk)                                          $125        </a:t>
              </a:r>
            </a:p>
          </p:txBody>
        </p:sp>
      </p:grpSp>
      <p:sp>
        <p:nvSpPr>
          <p:cNvPr id="24" name="TextBox 23"/>
          <p:cNvSpPr txBox="1"/>
          <p:nvPr/>
        </p:nvSpPr>
        <p:spPr>
          <a:xfrm>
            <a:off x="-139424" y="6502904"/>
            <a:ext cx="1872500" cy="4616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gradFill>
                  <a:gsLst>
                    <a:gs pos="2917">
                      <a:schemeClr val="tx1"/>
                    </a:gs>
                    <a:gs pos="30000">
                      <a:schemeClr val="tx1"/>
                    </a:gs>
                  </a:gsLst>
                  <a:lin ang="5400000" scaled="0"/>
                </a:gradFill>
                <a:effectLst/>
                <a:uLnTx/>
                <a:uFillTx/>
              </a:rPr>
              <a:t>Microsoft Confidential</a:t>
            </a:r>
          </a:p>
        </p:txBody>
      </p:sp>
    </p:spTree>
    <p:custDataLst>
      <p:custData r:id="rId1"/>
      <p:tags r:id="rId2"/>
    </p:custDataLst>
    <p:extLst>
      <p:ext uri="{BB962C8B-B14F-4D97-AF65-F5344CB8AC3E}">
        <p14:creationId xmlns:p14="http://schemas.microsoft.com/office/powerpoint/2010/main" val="30027516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405878" y="1355336"/>
            <a:ext cx="2836844" cy="3455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Online Customers</a:t>
            </a: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p:cNvSpPr>
            <a:spLocks noGrp="1"/>
          </p:cNvSpPr>
          <p:nvPr>
            <p:ph type="title"/>
          </p:nvPr>
        </p:nvSpPr>
        <p:spPr>
          <a:xfrm>
            <a:off x="269240" y="274143"/>
            <a:ext cx="11655840" cy="899665"/>
          </a:xfrm>
        </p:spPr>
        <p:txBody>
          <a:bodyPr/>
          <a:lstStyle/>
          <a:p>
            <a:r>
              <a:rPr lang="en-US" sz="3600" dirty="0"/>
              <a:t>Transitioning an existing Social Engagement customer</a:t>
            </a:r>
          </a:p>
        </p:txBody>
      </p:sp>
      <p:graphicFrame>
        <p:nvGraphicFramePr>
          <p:cNvPr id="17" name="Table 16"/>
          <p:cNvGraphicFramePr>
            <a:graphicFrameLocks noGrp="1"/>
          </p:cNvGraphicFramePr>
          <p:nvPr>
            <p:extLst/>
          </p:nvPr>
        </p:nvGraphicFramePr>
        <p:xfrm>
          <a:off x="375586" y="4657908"/>
          <a:ext cx="2884286" cy="1872753"/>
        </p:xfrm>
        <a:graphic>
          <a:graphicData uri="http://schemas.openxmlformats.org/drawingml/2006/table">
            <a:tbl>
              <a:tblPr firstRow="1" firstCol="1" bandCol="1">
                <a:tableStyleId>{21E4AEA4-8DFA-4A89-87EB-49C32662AFE0}</a:tableStyleId>
              </a:tblPr>
              <a:tblGrid>
                <a:gridCol w="2884286">
                  <a:extLst>
                    <a:ext uri="{9D8B030D-6E8A-4147-A177-3AD203B41FA5}">
                      <a16:colId xmlns:a16="http://schemas.microsoft.com/office/drawing/2014/main" val="676716942"/>
                    </a:ext>
                  </a:extLst>
                </a:gridCol>
              </a:tblGrid>
              <a:tr h="1116492">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700" b="0" u="none" strike="noStrike" kern="1200" dirty="0">
                          <a:gradFill>
                            <a:gsLst>
                              <a:gs pos="0">
                                <a:schemeClr val="bg1"/>
                              </a:gs>
                              <a:gs pos="100000">
                                <a:schemeClr val="bg1"/>
                              </a:gs>
                            </a:gsLst>
                            <a:lin ang="5400000" scaled="0"/>
                          </a:gradFill>
                          <a:latin typeface="+mn-lt"/>
                          <a:ea typeface="Segoe UI" pitchFamily="34" charset="0"/>
                          <a:cs typeface="Segoe UI" pitchFamily="34" charset="0"/>
                        </a:rPr>
                        <a:t>Transition</a:t>
                      </a:r>
                      <a:r>
                        <a:rPr lang="en-US" sz="1700" b="0" u="none" strike="noStrike" kern="1200" baseline="0" dirty="0">
                          <a:gradFill>
                            <a:gsLst>
                              <a:gs pos="0">
                                <a:schemeClr val="bg1"/>
                              </a:gs>
                              <a:gs pos="100000">
                                <a:schemeClr val="bg1"/>
                              </a:gs>
                            </a:gsLst>
                            <a:lin ang="5400000" scaled="0"/>
                          </a:gradFill>
                          <a:latin typeface="+mn-lt"/>
                          <a:ea typeface="Segoe UI" pitchFamily="34" charset="0"/>
                          <a:cs typeface="Segoe UI" pitchFamily="34" charset="0"/>
                        </a:rPr>
                        <a:t> options </a:t>
                      </a:r>
                      <a:r>
                        <a:rPr lang="en-US" sz="1700" b="0" u="none" strike="noStrike" kern="1200" dirty="0">
                          <a:gradFill>
                            <a:gsLst>
                              <a:gs pos="0">
                                <a:schemeClr val="bg1"/>
                              </a:gs>
                              <a:gs pos="100000">
                                <a:schemeClr val="bg1"/>
                              </a:gs>
                            </a:gsLst>
                            <a:lin ang="5400000" scaled="0"/>
                          </a:gradFill>
                          <a:latin typeface="+mn-lt"/>
                          <a:ea typeface="Segoe UI" pitchFamily="34" charset="0"/>
                          <a:cs typeface="Segoe UI" pitchFamily="34" charset="0"/>
                        </a:rPr>
                        <a:t>to new SKUs</a:t>
                      </a:r>
                    </a:p>
                  </a:txBody>
                  <a:tcPr marL="56084" marR="56084" marT="56084" marB="56084" anchor="ctr" anchorCtr="1">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769673017"/>
                  </a:ext>
                </a:extLst>
              </a:tr>
              <a:tr h="756261">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1700" b="0" u="none" strike="noStrike" kern="1200" dirty="0">
                          <a:gradFill>
                            <a:gsLst>
                              <a:gs pos="0">
                                <a:schemeClr val="bg1"/>
                              </a:gs>
                              <a:gs pos="100000">
                                <a:schemeClr val="bg1"/>
                              </a:gs>
                            </a:gsLst>
                            <a:lin ang="5400000" scaled="0"/>
                          </a:gradFill>
                          <a:latin typeface="+mn-lt"/>
                          <a:ea typeface="Segoe UI" pitchFamily="34" charset="0"/>
                          <a:cs typeface="Segoe UI" pitchFamily="34" charset="0"/>
                        </a:rPr>
                        <a:t>Renewal</a:t>
                      </a:r>
                    </a:p>
                  </a:txBody>
                  <a:tcPr marL="56084" marR="56084" marT="56084" marB="56084" anchor="ctr" anchorCtr="1">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706440727"/>
                  </a:ext>
                </a:extLst>
              </a:tr>
            </a:tbl>
          </a:graphicData>
        </a:graphic>
      </p:graphicFrame>
      <p:sp>
        <p:nvSpPr>
          <p:cNvPr id="10" name="Rectangle 9"/>
          <p:cNvSpPr/>
          <p:nvPr/>
        </p:nvSpPr>
        <p:spPr bwMode="auto">
          <a:xfrm>
            <a:off x="405879" y="1777279"/>
            <a:ext cx="2836843" cy="785191"/>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45706" tIns="109696" rIns="45706" bIns="107555" numCol="1" spcCol="0" rtlCol="0" fromWordArt="0" anchor="ctr" anchorCtr="0" forceAA="0" compatLnSpc="1">
            <a:prstTxWarp prst="textNoShape">
              <a:avLst/>
            </a:prstTxWarp>
            <a:noAutofit/>
          </a:bodyPr>
          <a:lstStyle/>
          <a:p>
            <a:pPr marL="0" marR="0" lvl="0" indent="0" algn="ctr" defTabSz="1218067" rtl="0" eaLnBrk="1" fontAlgn="base" latinLnBrk="0" hangingPunct="1">
              <a:lnSpc>
                <a:spcPct val="80000"/>
              </a:lnSpc>
              <a:spcBef>
                <a:spcPct val="0"/>
              </a:spcBef>
              <a:spcAft>
                <a:spcPct val="0"/>
              </a:spcAft>
              <a:buClrTx/>
              <a:buSzTx/>
              <a:buFontTx/>
              <a:buNone/>
              <a:tabLst/>
              <a:defRPr/>
            </a:pPr>
            <a:r>
              <a:rPr kumimoji="0" lang="en-US" sz="1567" b="1" i="0" u="none" strike="noStrike" kern="0" cap="none" spc="-67"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STAY ON SUBSCRIPTION</a:t>
            </a: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4186" r="5178"/>
          <a:stretch/>
        </p:blipFill>
        <p:spPr>
          <a:xfrm>
            <a:off x="405880" y="2541067"/>
            <a:ext cx="2836842" cy="2088592"/>
          </a:xfrm>
          <a:prstGeom prst="rect">
            <a:avLst/>
          </a:prstGeom>
        </p:spPr>
      </p:pic>
      <p:sp>
        <p:nvSpPr>
          <p:cNvPr id="23" name="TextBox 22"/>
          <p:cNvSpPr txBox="1"/>
          <p:nvPr/>
        </p:nvSpPr>
        <p:spPr>
          <a:xfrm>
            <a:off x="-139424" y="6502904"/>
            <a:ext cx="1872500" cy="4616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Microsoft Confidential</a:t>
            </a:r>
          </a:p>
        </p:txBody>
      </p:sp>
      <p:sp>
        <p:nvSpPr>
          <p:cNvPr id="3" name="TextBox 2"/>
          <p:cNvSpPr txBox="1"/>
          <p:nvPr/>
        </p:nvSpPr>
        <p:spPr>
          <a:xfrm>
            <a:off x="3374136" y="1455493"/>
            <a:ext cx="8042801" cy="4074962"/>
          </a:xfrm>
          <a:prstGeom prst="rect">
            <a:avLst/>
          </a:prstGeom>
          <a:noFill/>
        </p:spPr>
        <p:txBody>
          <a:bodyPr wrap="square" lIns="182880" tIns="146304" rIns="182880" bIns="146304" rtlCol="0">
            <a:spAutoFit/>
          </a:bodyPr>
          <a:lstStyle/>
          <a:p>
            <a:pPr marL="342900" marR="0" lvl="0"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
              <a:tabLst/>
              <a:defRPr/>
            </a:pPr>
            <a:r>
              <a:rPr kumimoji="0" lang="en-US" b="0" i="0" u="none" strike="noStrike" kern="0" cap="none" spc="0" normalizeH="0" baseline="0" noProof="0" dirty="0">
                <a:ln>
                  <a:noFill/>
                </a:ln>
                <a:solidFill>
                  <a:sysClr val="windowText" lastClr="000000"/>
                </a:solidFill>
                <a:effectLst/>
                <a:uLnTx/>
                <a:uFillTx/>
                <a:latin typeface="Segoe UI Light"/>
                <a:ea typeface="+mn-ea"/>
                <a:cs typeface="+mn-cs"/>
              </a:rPr>
              <a:t>Social Engagement functionality is now included in both Application and Plan 1 SKUs</a:t>
            </a:r>
          </a:p>
          <a:p>
            <a:pPr marL="342900" marR="0" lvl="0"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
              <a:tabLst/>
              <a:defRPr/>
            </a:pPr>
            <a:r>
              <a:rPr kumimoji="0" lang="en-US" b="0" i="0" u="none" strike="noStrike" kern="0" cap="none" spc="0" normalizeH="0" baseline="0" noProof="0" dirty="0">
                <a:ln>
                  <a:noFill/>
                </a:ln>
                <a:solidFill>
                  <a:sysClr val="windowText" lastClr="000000"/>
                </a:solidFill>
                <a:effectLst/>
                <a:uLnTx/>
                <a:uFillTx/>
                <a:latin typeface="Segoe UI Light"/>
                <a:ea typeface="+mn-ea"/>
                <a:cs typeface="+mn-cs"/>
              </a:rPr>
              <a:t>Existing SKUs will be removed on November 1</a:t>
            </a:r>
            <a:r>
              <a:rPr kumimoji="0" lang="en-US" b="0" i="0" u="none" strike="noStrike" kern="0" cap="none" spc="0" normalizeH="0" baseline="30000" noProof="0" dirty="0">
                <a:ln>
                  <a:noFill/>
                </a:ln>
                <a:solidFill>
                  <a:sysClr val="windowText" lastClr="000000"/>
                </a:solidFill>
                <a:effectLst/>
                <a:uLnTx/>
                <a:uFillTx/>
                <a:latin typeface="Segoe UI Light"/>
                <a:ea typeface="+mn-ea"/>
                <a:cs typeface="+mn-cs"/>
              </a:rPr>
              <a:t>st </a:t>
            </a:r>
            <a:endParaRPr kumimoji="0" lang="en-US" b="0" i="0" u="none" strike="noStrike" kern="0" cap="none" spc="0" normalizeH="0" baseline="0" noProof="0" dirty="0">
              <a:ln>
                <a:noFill/>
              </a:ln>
              <a:solidFill>
                <a:sysClr val="windowText" lastClr="000000"/>
              </a:solidFill>
              <a:effectLst/>
              <a:uLnTx/>
              <a:uFillTx/>
              <a:latin typeface="Segoe UI Light"/>
              <a:ea typeface="+mn-ea"/>
              <a:cs typeface="+mn-cs"/>
            </a:endParaRPr>
          </a:p>
          <a:p>
            <a:pPr marL="342900" marR="0" lvl="0"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
              <a:tabLst/>
              <a:defRPr/>
            </a:pPr>
            <a:r>
              <a:rPr kumimoji="0" lang="en-US" b="0" i="0" u="none" strike="noStrike" kern="0" cap="none" spc="0" normalizeH="0" baseline="0" noProof="0" dirty="0">
                <a:ln>
                  <a:noFill/>
                </a:ln>
                <a:solidFill>
                  <a:sysClr val="windowText" lastClr="000000"/>
                </a:solidFill>
                <a:effectLst/>
                <a:uLnTx/>
                <a:uFillTx/>
                <a:latin typeface="Segoe UI Light"/>
                <a:ea typeface="+mn-ea"/>
                <a:cs typeface="+mn-cs"/>
              </a:rPr>
              <a:t>Customers with an existing subscription or agreement will be able to add additional seats under current contract terms</a:t>
            </a:r>
          </a:p>
          <a:p>
            <a:pPr marL="342900" marR="0" lvl="0"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
              <a:tabLst/>
              <a:defRPr/>
            </a:pPr>
            <a:r>
              <a:rPr kumimoji="0" lang="en-US" b="0" i="0" u="none" strike="noStrike" kern="0" cap="none" spc="0" normalizeH="0" baseline="0" noProof="0" dirty="0">
                <a:ln>
                  <a:noFill/>
                </a:ln>
                <a:solidFill>
                  <a:srgbClr val="505050"/>
                </a:solidFill>
                <a:effectLst/>
                <a:uLnTx/>
                <a:uFillTx/>
                <a:latin typeface="Segoe UI"/>
                <a:ea typeface="+mn-ea"/>
                <a:cs typeface="+mn-cs"/>
              </a:rPr>
              <a:t>Dynamics 365 SKUs will be used at renewal</a:t>
            </a:r>
            <a:r>
              <a:rPr kumimoji="0" lang="en-US" b="0" i="0" u="none" strike="noStrike" kern="0" cap="none" spc="0" normalizeH="0" baseline="0" noProof="0" dirty="0">
                <a:ln>
                  <a:noFill/>
                </a:ln>
                <a:solidFill>
                  <a:sysClr val="windowText" lastClr="000000"/>
                </a:solidFill>
                <a:effectLst/>
                <a:uLnTx/>
                <a:uFillTx/>
                <a:latin typeface="Segoe UI"/>
                <a:ea typeface="+mn-ea"/>
                <a:cs typeface="+mn-cs"/>
              </a:rPr>
              <a:t> (not forced until Feb 1, 2017)</a:t>
            </a:r>
          </a:p>
          <a:p>
            <a:pPr marL="342900" marR="0" lvl="0"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
              <a:tabLst/>
              <a:defRPr/>
            </a:pPr>
            <a:r>
              <a:rPr kumimoji="0" lang="en-US" b="0" i="0" u="none" strike="noStrike" kern="0" cap="none" spc="0" normalizeH="0" baseline="0" noProof="0" dirty="0">
                <a:ln>
                  <a:noFill/>
                </a:ln>
                <a:solidFill>
                  <a:sysClr val="windowText" lastClr="000000"/>
                </a:solidFill>
                <a:effectLst/>
                <a:uLnTx/>
                <a:uFillTx/>
                <a:latin typeface="Segoe UI Light"/>
                <a:ea typeface="+mn-ea"/>
                <a:cs typeface="+mn-cs"/>
              </a:rPr>
              <a:t>Existing customers as of 10/31/2016 will qualify for special transition pricing</a:t>
            </a:r>
          </a:p>
          <a:p>
            <a:pPr marL="342900" marR="0" lvl="0"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
              <a:tabLst/>
              <a:defRPr/>
            </a:pPr>
            <a:r>
              <a:rPr kumimoji="0" lang="en-US" b="0" i="0" u="none" strike="noStrike" kern="0" cap="none" spc="0" normalizeH="0" baseline="0" noProof="0" dirty="0">
                <a:ln>
                  <a:noFill/>
                </a:ln>
                <a:solidFill>
                  <a:sysClr val="windowText" lastClr="000000"/>
                </a:solidFill>
                <a:effectLst/>
                <a:uLnTx/>
                <a:uFillTx/>
                <a:latin typeface="Segoe UI Light"/>
                <a:ea typeface="+mn-ea"/>
                <a:cs typeface="+mn-cs"/>
              </a:rPr>
              <a:t>Customer should transact qualified offer SKUs for Dynamics 365 for Sales or Dynamics 365 for Customer Service (or Plan 1).  See CRM Online sections for detailed pricing.</a:t>
            </a:r>
          </a:p>
          <a:p>
            <a:pPr marL="800100" marR="0" lvl="1"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
              <a:tabLst/>
              <a:defRPr/>
            </a:pPr>
            <a:r>
              <a:rPr kumimoji="0" lang="en-US" b="0" i="0" u="none" strike="noStrike" kern="0" cap="none" spc="0" normalizeH="0" baseline="0" noProof="0" dirty="0">
                <a:ln>
                  <a:noFill/>
                </a:ln>
                <a:solidFill>
                  <a:srgbClr val="505050"/>
                </a:solidFill>
                <a:effectLst/>
                <a:uLnTx/>
                <a:uFillTx/>
                <a:latin typeface="Segoe UI"/>
                <a:ea typeface="+mn-ea"/>
                <a:cs typeface="+mn-cs"/>
              </a:rPr>
              <a:t>Transition pricing will be available for 3 years</a:t>
            </a:r>
            <a:endParaRPr kumimoji="0" lang="en-US" b="0" i="0" u="none" strike="noStrike" kern="0" cap="none" spc="0" normalizeH="0" baseline="0" noProof="0" dirty="0">
              <a:ln>
                <a:noFill/>
              </a:ln>
              <a:solidFill>
                <a:sysClr val="windowText" lastClr="000000"/>
              </a:solidFill>
              <a:effectLst/>
              <a:uLnTx/>
              <a:uFillTx/>
              <a:latin typeface="Segoe UI Light"/>
              <a:ea typeface="+mn-ea"/>
              <a:cs typeface="+mn-cs"/>
            </a:endParaRPr>
          </a:p>
          <a:p>
            <a:pPr marL="342900" marR="0" lvl="0"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
              <a:tabLst/>
              <a:defRPr/>
            </a:pPr>
            <a:r>
              <a:rPr kumimoji="0" lang="en-US" b="0" i="0" u="none" strike="noStrike" kern="0" cap="none" spc="0" normalizeH="0" baseline="0" noProof="0" dirty="0">
                <a:ln>
                  <a:noFill/>
                </a:ln>
                <a:solidFill>
                  <a:sysClr val="windowText" lastClr="000000"/>
                </a:solidFill>
                <a:effectLst/>
                <a:uLnTx/>
                <a:uFillTx/>
                <a:latin typeface="Segoe UI Light"/>
                <a:ea typeface="+mn-ea"/>
                <a:cs typeface="+mn-cs"/>
              </a:rPr>
              <a:t>Use the renewal conversation to discuss upsell opportunities with your customer</a:t>
            </a:r>
          </a:p>
        </p:txBody>
      </p:sp>
    </p:spTree>
    <p:extLst>
      <p:ext uri="{BB962C8B-B14F-4D97-AF65-F5344CB8AC3E}">
        <p14:creationId xmlns:p14="http://schemas.microsoft.com/office/powerpoint/2010/main" val="13633197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32526"/>
            <a:ext cx="12192000" cy="1290537"/>
          </a:xfrm>
        </p:spPr>
        <p:txBody>
          <a:bodyPr/>
          <a:lstStyle/>
          <a:p>
            <a:r>
              <a:rPr lang="en-US" sz="3200" dirty="0">
                <a:solidFill>
                  <a:schemeClr val="tx2"/>
                </a:solidFill>
              </a:rPr>
              <a:t>CRM On-Premises Customer in VL – staying on-premises (in Open, MPSA, EA)</a:t>
            </a:r>
            <a:br>
              <a:rPr lang="en-US" sz="3200" dirty="0">
                <a:solidFill>
                  <a:schemeClr val="tx2"/>
                </a:solidFill>
              </a:rPr>
            </a:br>
            <a:r>
              <a:rPr lang="en-US" sz="2000" dirty="0">
                <a:solidFill>
                  <a:schemeClr val="tx2"/>
                </a:solidFill>
              </a:rPr>
              <a:t>This section describes the path for existing CRM On-Premises to Dynamics 365 on-premises</a:t>
            </a:r>
          </a:p>
        </p:txBody>
      </p:sp>
    </p:spTree>
    <p:extLst>
      <p:ext uri="{BB962C8B-B14F-4D97-AF65-F5344CB8AC3E}">
        <p14:creationId xmlns:p14="http://schemas.microsoft.com/office/powerpoint/2010/main" val="3300129700"/>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On-Premises messaging slide</a:t>
            </a:r>
          </a:p>
        </p:txBody>
      </p:sp>
      <p:sp>
        <p:nvSpPr>
          <p:cNvPr id="3" name="TextBox 2"/>
          <p:cNvSpPr txBox="1"/>
          <p:nvPr/>
        </p:nvSpPr>
        <p:spPr>
          <a:xfrm>
            <a:off x="358218" y="3820376"/>
            <a:ext cx="11150970" cy="2234458"/>
          </a:xfrm>
          <a:prstGeom prst="rect">
            <a:avLst/>
          </a:prstGeom>
          <a:noFill/>
        </p:spPr>
        <p:txBody>
          <a:bodyPr wrap="square" lIns="182880" tIns="146304" rIns="182880" bIns="146304"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effectLst/>
                <a:uLnTx/>
                <a:uFillTx/>
                <a:latin typeface="+mj-lt"/>
              </a:rPr>
              <a:t>ACTIVELY DISCUSS TRANSITIONING TO THE CLOUD WITH YOUR EXISTING CUSTOMERS. Position the opportunity to move to Dynamics 365 (online) with the existing customer transition offer. Additional Dynamics 365 BoM details can be found </a:t>
            </a:r>
            <a:r>
              <a:rPr kumimoji="0" lang="en-US" b="0" i="0" u="none" strike="noStrike" kern="0" cap="none" spc="0" normalizeH="0" baseline="0" noProof="0" dirty="0">
                <a:ln>
                  <a:noFill/>
                </a:ln>
                <a:effectLst/>
                <a:uLnTx/>
                <a:uFillTx/>
                <a:latin typeface="+mj-lt"/>
                <a:hlinkClick r:id="rId2"/>
              </a:rPr>
              <a:t>here</a:t>
            </a:r>
            <a:r>
              <a:rPr kumimoji="0" lang="en-US" b="0" i="0" u="none" strike="noStrike" kern="0" cap="none" spc="0" normalizeH="0" baseline="0" noProof="0" dirty="0">
                <a:ln>
                  <a:noFill/>
                </a:ln>
                <a:effectLst/>
                <a:uLnTx/>
                <a:uFillTx/>
                <a:latin typeface="+mj-lt"/>
              </a:rPr>
              <a:t>. </a:t>
            </a:r>
          </a:p>
          <a:p>
            <a:pPr marL="742950" marR="0" lvl="1" indent="-285750" defTabSz="91440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effectLst/>
                <a:uLnTx/>
                <a:uFillTx/>
                <a:latin typeface="+mj-lt"/>
              </a:rPr>
              <a:t>NOW is a fantastic opportunity to move to the cloud using our special pricing for existing customers that are interested in transitioning to Dynamics 365</a:t>
            </a:r>
          </a:p>
          <a:p>
            <a:pPr marL="742950" marR="0" lvl="1" indent="-285750" defTabSz="91440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effectLst/>
                <a:uLnTx/>
                <a:uFillTx/>
                <a:latin typeface="+mj-lt"/>
              </a:rPr>
              <a:t>CRM 2011 ended mainstream support on July 12, 2016, with extended support ending July 2021. This is a great opportunity for those customers to transition to the Dynamics 365</a:t>
            </a:r>
          </a:p>
        </p:txBody>
      </p:sp>
      <p:sp>
        <p:nvSpPr>
          <p:cNvPr id="6" name="TextBox 5"/>
          <p:cNvSpPr txBox="1"/>
          <p:nvPr/>
        </p:nvSpPr>
        <p:spPr>
          <a:xfrm>
            <a:off x="358218" y="1163687"/>
            <a:ext cx="11138953" cy="2782300"/>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b="0" i="0" u="none" strike="noStrike" kern="0" cap="none" spc="0" normalizeH="0" baseline="0" noProof="0" dirty="0">
                <a:ln>
                  <a:noFill/>
                </a:ln>
                <a:effectLst/>
                <a:uLnTx/>
                <a:uFillTx/>
                <a:latin typeface="+mj-lt"/>
              </a:rPr>
              <a:t>Ensure the customer is aware that Microsoft is committed to continue to make ongoing updates to their on-premises product.  Additional detail to reinforce that message is located </a:t>
            </a:r>
            <a:r>
              <a:rPr kumimoji="0" lang="en-US" b="0" i="0" u="none" strike="noStrike" kern="0" cap="none" spc="0" normalizeH="0" baseline="0" noProof="0" dirty="0">
                <a:ln>
                  <a:noFill/>
                </a:ln>
                <a:effectLst/>
                <a:uLnTx/>
                <a:uFillTx/>
                <a:latin typeface="+mj-lt"/>
                <a:hlinkClick r:id="rId3"/>
              </a:rPr>
              <a:t>here</a:t>
            </a:r>
            <a:r>
              <a:rPr kumimoji="0" lang="en-US" b="1" i="0" u="none" strike="noStrike" kern="0" cap="none" spc="0" normalizeH="0" baseline="0" noProof="0" dirty="0">
                <a:ln>
                  <a:noFill/>
                </a:ln>
                <a:effectLst/>
                <a:uLnTx/>
                <a:uFillTx/>
                <a:latin typeface="+mj-lt"/>
              </a:rPr>
              <a:t>.</a:t>
            </a:r>
          </a:p>
          <a:p>
            <a:pPr marL="742950" marR="0" lvl="1" indent="-285750" defTabSz="91440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effectLst/>
                <a:uLnTx/>
                <a:uFillTx/>
                <a:latin typeface="+mj-lt"/>
              </a:rPr>
              <a:t>Microsoft continues to develop and enhance Dynamics CRM On-Premises. The next release of Dynamics CRM is in December</a:t>
            </a:r>
            <a:r>
              <a:rPr kumimoji="0" lang="en-US" b="0" i="0" u="none" strike="noStrike" kern="0" cap="none" spc="0" normalizeH="0" noProof="0" dirty="0">
                <a:ln>
                  <a:noFill/>
                </a:ln>
                <a:effectLst/>
                <a:uLnTx/>
                <a:uFillTx/>
                <a:latin typeface="+mj-lt"/>
              </a:rPr>
              <a:t> 2016.</a:t>
            </a:r>
            <a:endParaRPr kumimoji="0" lang="en-US" b="0" i="0" u="none" strike="noStrike" kern="0" cap="none" spc="0" normalizeH="0" baseline="0" noProof="0" dirty="0">
              <a:ln>
                <a:noFill/>
              </a:ln>
              <a:effectLst/>
              <a:uLnTx/>
              <a:uFillTx/>
              <a:latin typeface="+mj-lt"/>
            </a:endParaRPr>
          </a:p>
          <a:p>
            <a:pPr marL="742950" marR="0" lvl="1" indent="-285750" defTabSz="91440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effectLst/>
                <a:uLnTx/>
                <a:uFillTx/>
                <a:latin typeface="+mj-lt"/>
              </a:rPr>
              <a:t>We respect the fact that customers will want to make their own decisions about whether and when they want to move to the cloud</a:t>
            </a:r>
          </a:p>
          <a:p>
            <a:pPr marL="742950" marR="0" lvl="1" indent="-285750" defTabSz="91440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effectLst/>
                <a:uLnTx/>
                <a:uFillTx/>
                <a:latin typeface="+mj-lt"/>
              </a:rPr>
              <a:t>As and when you are ready, we would welcome the opportunity to share more about Dynamics 365. We recognize the investment you have already made and have compelling transition options available. </a:t>
            </a:r>
          </a:p>
          <a:p>
            <a:pPr marL="0" marR="0" lvl="0" indent="0" defTabSz="914400" eaLnBrk="1" fontAlgn="auto" latinLnBrk="0" hangingPunct="1">
              <a:lnSpc>
                <a:spcPct val="90000"/>
              </a:lnSpc>
              <a:spcBef>
                <a:spcPts val="0"/>
              </a:spcBef>
              <a:spcAft>
                <a:spcPts val="600"/>
              </a:spcAft>
              <a:buClrTx/>
              <a:buSzTx/>
              <a:buFontTx/>
              <a:buNone/>
              <a:tabLst/>
              <a:defRPr/>
            </a:pPr>
            <a:endParaRPr kumimoji="0" lang="en-US" b="0" i="0" u="none" strike="noStrike" kern="0" cap="none" spc="0" normalizeH="0" baseline="0" noProof="0" dirty="0">
              <a:ln>
                <a:noFill/>
              </a:ln>
              <a:gradFill>
                <a:gsLst>
                  <a:gs pos="2917">
                    <a:schemeClr val="tx1"/>
                  </a:gs>
                  <a:gs pos="30000">
                    <a:schemeClr val="tx1"/>
                  </a:gs>
                </a:gsLst>
                <a:lin ang="5400000" scaled="0"/>
              </a:gradFill>
              <a:effectLst/>
              <a:uLnTx/>
              <a:uFillTx/>
              <a:latin typeface="+mj-lt"/>
            </a:endParaRPr>
          </a:p>
        </p:txBody>
      </p:sp>
    </p:spTree>
    <p:extLst>
      <p:ext uri="{BB962C8B-B14F-4D97-AF65-F5344CB8AC3E}">
        <p14:creationId xmlns:p14="http://schemas.microsoft.com/office/powerpoint/2010/main" val="4186206890"/>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39" y="274143"/>
            <a:ext cx="11805967" cy="899665"/>
          </a:xfrm>
        </p:spPr>
        <p:txBody>
          <a:bodyPr/>
          <a:lstStyle/>
          <a:p>
            <a:r>
              <a:rPr lang="en-US" sz="2800" dirty="0"/>
              <a:t>Transitioning an Existing CRM On-Premises Customer to Dynamics 365 On-Premises</a:t>
            </a:r>
          </a:p>
        </p:txBody>
      </p:sp>
      <p:sp>
        <p:nvSpPr>
          <p:cNvPr id="23" name="TextBox 22"/>
          <p:cNvSpPr txBox="1"/>
          <p:nvPr/>
        </p:nvSpPr>
        <p:spPr>
          <a:xfrm>
            <a:off x="-139424" y="6502904"/>
            <a:ext cx="1872500" cy="4616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gradFill>
                  <a:gsLst>
                    <a:gs pos="2917">
                      <a:schemeClr val="tx1"/>
                    </a:gs>
                    <a:gs pos="30000">
                      <a:schemeClr val="tx1"/>
                    </a:gs>
                  </a:gsLst>
                  <a:lin ang="5400000" scaled="0"/>
                </a:gradFill>
                <a:effectLst/>
                <a:uLnTx/>
                <a:uFillTx/>
              </a:rPr>
              <a:t>Microsoft Confidential</a:t>
            </a:r>
          </a:p>
        </p:txBody>
      </p:sp>
      <p:sp>
        <p:nvSpPr>
          <p:cNvPr id="3" name="TextBox 2"/>
          <p:cNvSpPr txBox="1"/>
          <p:nvPr/>
        </p:nvSpPr>
        <p:spPr>
          <a:xfrm>
            <a:off x="3330799" y="1379119"/>
            <a:ext cx="8550944" cy="6204776"/>
          </a:xfrm>
          <a:prstGeom prst="rect">
            <a:avLst/>
          </a:prstGeom>
          <a:noFill/>
        </p:spPr>
        <p:txBody>
          <a:bodyPr wrap="square" lIns="182880" tIns="146304" rIns="182880" bIns="146304" rtlCol="0">
            <a:spAutoFit/>
          </a:bodyPr>
          <a:lstStyle/>
          <a:p>
            <a:pPr marL="342900" marR="0" lvl="0" indent="-342900" defTabSz="914400" eaLnBrk="1" fontAlgn="auto" latinLnBrk="0" hangingPunct="1">
              <a:lnSpc>
                <a:spcPct val="90000"/>
              </a:lnSpc>
              <a:spcBef>
                <a:spcPts val="0"/>
              </a:spcBef>
              <a:spcAft>
                <a:spcPts val="600"/>
              </a:spcAft>
              <a:buClrTx/>
              <a:buSzTx/>
              <a:buFont typeface="Wingdings" panose="05000000000000000000" pitchFamily="2" charset="2"/>
              <a:buChar char="§"/>
              <a:tabLst/>
              <a:defRPr/>
            </a:pPr>
            <a:r>
              <a:rPr kumimoji="0" lang="en-US" sz="2000" b="0" i="0" u="none" strike="noStrike" kern="0" cap="none" spc="0" normalizeH="0" baseline="0" noProof="0" dirty="0">
                <a:ln>
                  <a:noFill/>
                </a:ln>
                <a:solidFill>
                  <a:sysClr val="windowText" lastClr="000000"/>
                </a:solidFill>
                <a:effectLst/>
                <a:uLnTx/>
                <a:uFillTx/>
                <a:latin typeface="+mj-lt"/>
              </a:rPr>
              <a:t>Existing SKUs will be removed on December 1</a:t>
            </a:r>
            <a:r>
              <a:rPr kumimoji="0" lang="en-US" sz="2000" b="0" i="0" u="none" strike="noStrike" kern="0" cap="none" spc="0" normalizeH="0" baseline="30000" noProof="0" dirty="0">
                <a:ln>
                  <a:noFill/>
                </a:ln>
                <a:solidFill>
                  <a:sysClr val="windowText" lastClr="000000"/>
                </a:solidFill>
                <a:effectLst/>
                <a:uLnTx/>
                <a:uFillTx/>
                <a:latin typeface="+mj-lt"/>
              </a:rPr>
              <a:t>st </a:t>
            </a:r>
            <a:endParaRPr kumimoji="0" lang="en-US" sz="2000" b="0" i="0" u="none" strike="noStrike" kern="0" cap="none" spc="0" normalizeH="0" baseline="0" noProof="0" dirty="0">
              <a:ln>
                <a:noFill/>
              </a:ln>
              <a:solidFill>
                <a:sysClr val="windowText" lastClr="000000"/>
              </a:solidFill>
              <a:effectLst/>
              <a:uLnTx/>
              <a:uFillTx/>
              <a:latin typeface="+mj-lt"/>
            </a:endParaRPr>
          </a:p>
          <a:p>
            <a:pPr marL="342900" marR="0" lvl="0" indent="-342900" defTabSz="914400" eaLnBrk="1" fontAlgn="auto" latinLnBrk="0" hangingPunct="1">
              <a:lnSpc>
                <a:spcPct val="90000"/>
              </a:lnSpc>
              <a:spcBef>
                <a:spcPts val="0"/>
              </a:spcBef>
              <a:spcAft>
                <a:spcPts val="600"/>
              </a:spcAft>
              <a:buClrTx/>
              <a:buSzTx/>
              <a:buFont typeface="Wingdings" panose="05000000000000000000" pitchFamily="2" charset="2"/>
              <a:buChar char="§"/>
              <a:tabLst/>
              <a:defRPr/>
            </a:pPr>
            <a:r>
              <a:rPr kumimoji="0" lang="en-US" sz="2000" b="0" i="0" u="none" strike="noStrike" kern="0" cap="none" spc="0" normalizeH="0" baseline="0" noProof="0" dirty="0">
                <a:ln>
                  <a:noFill/>
                </a:ln>
                <a:solidFill>
                  <a:sysClr val="windowText" lastClr="000000"/>
                </a:solidFill>
                <a:effectLst/>
                <a:uLnTx/>
                <a:uFillTx/>
                <a:latin typeface="+mj-lt"/>
              </a:rPr>
              <a:t>Customers with an existing subscription or agreement will be able to add additional seats under current contract terms</a:t>
            </a:r>
          </a:p>
          <a:p>
            <a:pPr marL="342900" indent="-342900">
              <a:lnSpc>
                <a:spcPct val="90000"/>
              </a:lnSpc>
              <a:spcAft>
                <a:spcPts val="600"/>
              </a:spcAft>
              <a:buFont typeface="Wingdings" panose="05000000000000000000" pitchFamily="2" charset="2"/>
              <a:buChar char="§"/>
              <a:defRPr/>
            </a:pPr>
            <a:r>
              <a:rPr lang="en-US" sz="2000" kern="0" dirty="0"/>
              <a:t>Dynamics 365 SKUs will be used at renewal</a:t>
            </a:r>
          </a:p>
          <a:p>
            <a:pPr marL="342900" indent="-342900">
              <a:lnSpc>
                <a:spcPct val="90000"/>
              </a:lnSpc>
              <a:spcAft>
                <a:spcPts val="600"/>
              </a:spcAft>
              <a:buFont typeface="Wingdings" panose="05000000000000000000" pitchFamily="2" charset="2"/>
              <a:buChar char="§"/>
              <a:defRPr/>
            </a:pPr>
            <a:r>
              <a:rPr lang="en-US" sz="2000" kern="0" dirty="0">
                <a:solidFill>
                  <a:sysClr val="windowText" lastClr="000000"/>
                </a:solidFill>
              </a:rPr>
              <a:t>Prices are going up for renewals after December 1st.  Understand the impact to your customer renewals. </a:t>
            </a:r>
          </a:p>
          <a:p>
            <a:pPr marL="342900" marR="0" lvl="0" indent="-342900" defTabSz="914400" eaLnBrk="1" fontAlgn="auto" latinLnBrk="0" hangingPunct="1">
              <a:lnSpc>
                <a:spcPct val="90000"/>
              </a:lnSpc>
              <a:spcBef>
                <a:spcPts val="0"/>
              </a:spcBef>
              <a:spcAft>
                <a:spcPts val="600"/>
              </a:spcAft>
              <a:buClrTx/>
              <a:buSzTx/>
              <a:buFont typeface="Wingdings" panose="05000000000000000000" pitchFamily="2" charset="2"/>
              <a:buChar char="§"/>
              <a:tabLst/>
              <a:defRPr/>
            </a:pPr>
            <a:r>
              <a:rPr kumimoji="0" lang="en-US" sz="2000" b="0" i="0" u="none" strike="noStrike" kern="0" cap="none" spc="0" normalizeH="0" baseline="0" noProof="0" dirty="0">
                <a:ln>
                  <a:noFill/>
                </a:ln>
                <a:solidFill>
                  <a:sysClr val="windowText" lastClr="000000"/>
                </a:solidFill>
                <a:effectLst/>
                <a:uLnTx/>
                <a:uFillTx/>
                <a:latin typeface="+mj-lt"/>
              </a:rPr>
              <a:t>Existing customers as of 10/31/2016 will qualify for </a:t>
            </a:r>
            <a:r>
              <a:rPr kumimoji="0" lang="en-US" sz="2000" b="1" i="0" u="none" strike="noStrike" kern="0" cap="none" spc="0" normalizeH="0" baseline="0" noProof="0" dirty="0">
                <a:ln>
                  <a:noFill/>
                </a:ln>
                <a:solidFill>
                  <a:sysClr val="windowText" lastClr="000000"/>
                </a:solidFill>
                <a:effectLst/>
                <a:uLnTx/>
                <a:uFillTx/>
                <a:latin typeface="+mj-lt"/>
              </a:rPr>
              <a:t>special transition pricing</a:t>
            </a:r>
            <a:r>
              <a:rPr kumimoji="0" lang="en-US" sz="2000" b="0" i="0" u="none" strike="noStrike" kern="0" cap="none" spc="0" normalizeH="0" baseline="0" noProof="0" dirty="0">
                <a:ln>
                  <a:noFill/>
                </a:ln>
                <a:solidFill>
                  <a:sysClr val="windowText" lastClr="000000"/>
                </a:solidFill>
                <a:effectLst/>
                <a:uLnTx/>
                <a:uFillTx/>
                <a:latin typeface="+mj-lt"/>
              </a:rPr>
              <a:t> for users they currently own</a:t>
            </a:r>
            <a:r>
              <a:rPr lang="en-US" sz="2000" kern="0" dirty="0">
                <a:solidFill>
                  <a:sysClr val="windowText" lastClr="000000"/>
                </a:solidFill>
                <a:latin typeface="+mj-lt"/>
              </a:rPr>
              <a:t> </a:t>
            </a:r>
            <a:r>
              <a:rPr lang="en-US" sz="2000" kern="0" dirty="0">
                <a:latin typeface="+mj-lt"/>
              </a:rPr>
              <a:t>(review detail term sheets </a:t>
            </a:r>
            <a:r>
              <a:rPr lang="en-US" sz="2000" kern="0" dirty="0">
                <a:latin typeface="+mj-lt"/>
                <a:hlinkClick r:id="rId3"/>
              </a:rPr>
              <a:t>here</a:t>
            </a:r>
            <a:r>
              <a:rPr lang="en-US" sz="2000" kern="0" dirty="0">
                <a:latin typeface="+mj-lt"/>
              </a:rPr>
              <a:t>)</a:t>
            </a:r>
            <a:endParaRPr kumimoji="0" lang="en-US" sz="2000" b="0" i="0" u="none" strike="noStrike" kern="0" cap="none" spc="0" normalizeH="0" baseline="0" noProof="0" dirty="0">
              <a:ln>
                <a:noFill/>
              </a:ln>
              <a:solidFill>
                <a:sysClr val="windowText" lastClr="000000"/>
              </a:solidFill>
              <a:effectLst/>
              <a:uLnTx/>
              <a:uFillTx/>
              <a:latin typeface="+mj-lt"/>
            </a:endParaRPr>
          </a:p>
          <a:p>
            <a:pPr marL="800100" marR="0" lvl="1" indent="-342900" defTabSz="914400" eaLnBrk="1" fontAlgn="auto" latinLnBrk="0" hangingPunct="1">
              <a:lnSpc>
                <a:spcPct val="90000"/>
              </a:lnSpc>
              <a:spcBef>
                <a:spcPts val="0"/>
              </a:spcBef>
              <a:spcAft>
                <a:spcPts val="600"/>
              </a:spcAft>
              <a:buClrTx/>
              <a:buSzTx/>
              <a:buFont typeface="Wingdings" panose="05000000000000000000" pitchFamily="2" charset="2"/>
              <a:buChar char="§"/>
              <a:tabLst/>
              <a:defRPr/>
            </a:pPr>
            <a:r>
              <a:rPr kumimoji="0" lang="en-US" sz="2000" b="0" i="0" u="none" strike="noStrike" kern="0" cap="none" spc="0" normalizeH="0" baseline="0" noProof="0" dirty="0">
                <a:ln>
                  <a:noFill/>
                </a:ln>
                <a:solidFill>
                  <a:sysClr val="windowText" lastClr="000000"/>
                </a:solidFill>
                <a:effectLst/>
                <a:uLnTx/>
                <a:uFillTx/>
                <a:latin typeface="+mj-lt"/>
              </a:rPr>
              <a:t>During transition, customer must decide whether or not they will use Sales or Customer Service</a:t>
            </a:r>
            <a:r>
              <a:rPr kumimoji="0" lang="en-US" sz="2000" b="0" i="0" u="none" strike="noStrike" kern="0" cap="none" spc="0" normalizeH="0" noProof="0" dirty="0">
                <a:ln>
                  <a:noFill/>
                </a:ln>
                <a:solidFill>
                  <a:sysClr val="windowText" lastClr="000000"/>
                </a:solidFill>
                <a:effectLst/>
                <a:uLnTx/>
                <a:uFillTx/>
                <a:latin typeface="+mj-lt"/>
              </a:rPr>
              <a:t> and Team Member</a:t>
            </a:r>
            <a:r>
              <a:rPr kumimoji="0" lang="en-US" sz="2000" b="0" i="0" u="none" strike="noStrike" kern="0" cap="none" spc="0" normalizeH="0" baseline="0" noProof="0" dirty="0">
                <a:ln>
                  <a:noFill/>
                </a:ln>
                <a:solidFill>
                  <a:sysClr val="windowText" lastClr="000000"/>
                </a:solidFill>
                <a:effectLst/>
                <a:uLnTx/>
                <a:uFillTx/>
                <a:latin typeface="+mj-lt"/>
              </a:rPr>
              <a:t>  </a:t>
            </a:r>
          </a:p>
          <a:p>
            <a:pPr marL="800100" marR="0" lvl="1" indent="-342900" defTabSz="914400" eaLnBrk="1" fontAlgn="auto" latinLnBrk="0" hangingPunct="1">
              <a:lnSpc>
                <a:spcPct val="90000"/>
              </a:lnSpc>
              <a:spcBef>
                <a:spcPts val="0"/>
              </a:spcBef>
              <a:spcAft>
                <a:spcPts val="600"/>
              </a:spcAft>
              <a:buClrTx/>
              <a:buSzTx/>
              <a:buFont typeface="Wingdings" panose="05000000000000000000" pitchFamily="2" charset="2"/>
              <a:buChar char="§"/>
              <a:tabLst/>
              <a:defRPr/>
            </a:pPr>
            <a:r>
              <a:rPr lang="en-US" sz="2000" kern="0" dirty="0">
                <a:solidFill>
                  <a:sysClr val="windowText" lastClr="000000"/>
                </a:solidFill>
                <a:latin typeface="+mj-lt"/>
              </a:rPr>
              <a:t>Customer no longer needs to renew the Server  </a:t>
            </a:r>
          </a:p>
          <a:p>
            <a:pPr marL="800100" lvl="1" indent="-342900">
              <a:lnSpc>
                <a:spcPct val="90000"/>
              </a:lnSpc>
              <a:spcAft>
                <a:spcPts val="600"/>
              </a:spcAft>
              <a:buFont typeface="Wingdings" panose="05000000000000000000" pitchFamily="2" charset="2"/>
              <a:buChar char="§"/>
              <a:defRPr/>
            </a:pPr>
            <a:r>
              <a:rPr lang="en-US" sz="2000" kern="0" dirty="0"/>
              <a:t>Transition pricing will be available for 3 years</a:t>
            </a:r>
            <a:endParaRPr kumimoji="0" lang="en-US" sz="2000" b="0" i="0" u="none" strike="noStrike" kern="0" cap="none" spc="0" normalizeH="0" baseline="0" noProof="0" dirty="0">
              <a:ln>
                <a:noFill/>
              </a:ln>
              <a:solidFill>
                <a:sysClr val="windowText" lastClr="000000"/>
              </a:solidFill>
              <a:effectLst/>
              <a:uLnTx/>
              <a:uFillTx/>
              <a:latin typeface="+mj-lt"/>
            </a:endParaRPr>
          </a:p>
          <a:p>
            <a:pPr marL="342900" marR="0" lvl="0" indent="-342900" defTabSz="914400" eaLnBrk="1" fontAlgn="auto" latinLnBrk="0" hangingPunct="1">
              <a:lnSpc>
                <a:spcPct val="90000"/>
              </a:lnSpc>
              <a:spcBef>
                <a:spcPts val="0"/>
              </a:spcBef>
              <a:spcAft>
                <a:spcPts val="600"/>
              </a:spcAft>
              <a:buClrTx/>
              <a:buSzTx/>
              <a:buFont typeface="Wingdings" panose="05000000000000000000" pitchFamily="2" charset="2"/>
              <a:buChar char="§"/>
              <a:tabLst/>
              <a:defRPr/>
            </a:pPr>
            <a:r>
              <a:rPr kumimoji="0" lang="en-US" sz="2000" b="0" i="0" u="none" strike="noStrike" kern="0" cap="none" spc="0" normalizeH="0" baseline="0" noProof="0" dirty="0">
                <a:ln>
                  <a:noFill/>
                </a:ln>
                <a:solidFill>
                  <a:sysClr val="windowText" lastClr="000000"/>
                </a:solidFill>
                <a:effectLst/>
                <a:uLnTx/>
                <a:uFillTx/>
                <a:latin typeface="+mj-lt"/>
              </a:rPr>
              <a:t>Use the renewal conversation to discuss upsell opportunities with your customer</a:t>
            </a:r>
          </a:p>
          <a:p>
            <a:pPr marL="0" marR="0" lvl="0" indent="0" defTabSz="914400" eaLnBrk="1" fontAlgn="auto" latinLnBrk="0" hangingPunct="1">
              <a:lnSpc>
                <a:spcPct val="90000"/>
              </a:lnSpc>
              <a:spcBef>
                <a:spcPts val="0"/>
              </a:spcBef>
              <a:spcAft>
                <a:spcPts val="60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mj-lt"/>
            </a:endParaRPr>
          </a:p>
          <a:p>
            <a:pPr marL="0" marR="0" lvl="0" indent="0" defTabSz="914400" eaLnBrk="1" fontAlgn="auto" latinLnBrk="0" hangingPunct="1">
              <a:lnSpc>
                <a:spcPct val="90000"/>
              </a:lnSpc>
              <a:spcBef>
                <a:spcPts val="0"/>
              </a:spcBef>
              <a:spcAft>
                <a:spcPts val="60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mj-lt"/>
            </a:endParaRPr>
          </a:p>
          <a:p>
            <a:pPr marL="342900" marR="0" lvl="0" indent="-342900" defTabSz="914400" eaLnBrk="1" fontAlgn="auto" latinLnBrk="0" hangingPunct="1">
              <a:lnSpc>
                <a:spcPct val="90000"/>
              </a:lnSpc>
              <a:spcBef>
                <a:spcPts val="0"/>
              </a:spcBef>
              <a:spcAft>
                <a:spcPts val="600"/>
              </a:spcAft>
              <a:buClrTx/>
              <a:buSzTx/>
              <a:buFont typeface="Wingdings" panose="05000000000000000000" pitchFamily="2" charset="2"/>
              <a:buChar char="§"/>
              <a:tabLst/>
              <a:defRPr/>
            </a:pPr>
            <a:endParaRPr kumimoji="0" lang="en-US" sz="20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90000"/>
              </a:lnSpc>
              <a:spcBef>
                <a:spcPts val="0"/>
              </a:spcBef>
              <a:spcAft>
                <a:spcPts val="600"/>
              </a:spcAft>
              <a:buClrTx/>
              <a:buSzTx/>
              <a:buFontTx/>
              <a:buNone/>
              <a:tabLst/>
              <a:defRPr/>
            </a:pPr>
            <a:endParaRPr kumimoji="0" lang="en-US" sz="2000" b="0" i="0" u="none" strike="noStrike" kern="0" cap="none" spc="0" normalizeH="0" baseline="0" noProof="0" dirty="0" err="1">
              <a:ln>
                <a:noFill/>
              </a:ln>
              <a:gradFill>
                <a:gsLst>
                  <a:gs pos="2917">
                    <a:schemeClr val="tx1"/>
                  </a:gs>
                  <a:gs pos="30000">
                    <a:schemeClr val="tx1"/>
                  </a:gs>
                </a:gsLst>
                <a:lin ang="5400000" scaled="0"/>
              </a:gradFill>
              <a:effectLst/>
              <a:uLnTx/>
              <a:uFillTx/>
            </a:endParaRPr>
          </a:p>
        </p:txBody>
      </p:sp>
      <p:pic>
        <p:nvPicPr>
          <p:cNvPr id="9" name="Picture 2"/>
          <p:cNvPicPr preferRelativeResize="0">
            <a:picLocks noChangeArrowheads="1"/>
          </p:cNvPicPr>
          <p:nvPr/>
        </p:nvPicPr>
        <p:blipFill rotWithShape="1">
          <a:blip r:embed="rId4" cstate="screen">
            <a:extLst>
              <a:ext uri="{28A0092B-C50C-407E-A947-70E740481C1C}">
                <a14:useLocalDpi xmlns:a14="http://schemas.microsoft.com/office/drawing/2010/main" val="0"/>
              </a:ext>
            </a:extLst>
          </a:blip>
          <a:srcRect b="4477"/>
          <a:stretch/>
        </p:blipFill>
        <p:spPr bwMode="auto">
          <a:xfrm>
            <a:off x="402085" y="2259089"/>
            <a:ext cx="2836844" cy="201906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Rectangle 11"/>
          <p:cNvSpPr/>
          <p:nvPr/>
        </p:nvSpPr>
        <p:spPr bwMode="auto">
          <a:xfrm>
            <a:off x="402085" y="1425771"/>
            <a:ext cx="2836843" cy="78519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109696" rIns="45706" bIns="107555" numCol="1" spcCol="0" rtlCol="0" fromWordArt="0" anchor="ctr" anchorCtr="0" forceAA="0" compatLnSpc="1">
            <a:prstTxWarp prst="textNoShape">
              <a:avLst/>
            </a:prstTxWarp>
            <a:noAutofit/>
          </a:bodyPr>
          <a:lstStyle/>
          <a:p>
            <a:pPr marL="0" marR="0" lvl="0" indent="0" algn="ctr" defTabSz="1218067" eaLnBrk="1" fontAlgn="base" latinLnBrk="0" hangingPunct="1">
              <a:lnSpc>
                <a:spcPct val="80000"/>
              </a:lnSpc>
              <a:spcBef>
                <a:spcPct val="0"/>
              </a:spcBef>
              <a:spcAft>
                <a:spcPct val="0"/>
              </a:spcAft>
              <a:buClrTx/>
              <a:buSzTx/>
              <a:buFontTx/>
              <a:buNone/>
              <a:tabLst/>
              <a:defRPr/>
            </a:pPr>
            <a:r>
              <a:rPr kumimoji="0" lang="en-US" sz="1567" b="1" i="0" u="none" strike="noStrike" kern="0" cap="none" spc="-67"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STAY WITH PERPETUAL</a:t>
            </a:r>
          </a:p>
        </p:txBody>
      </p:sp>
      <p:graphicFrame>
        <p:nvGraphicFramePr>
          <p:cNvPr id="13" name="Table 12"/>
          <p:cNvGraphicFramePr>
            <a:graphicFrameLocks noGrp="1"/>
          </p:cNvGraphicFramePr>
          <p:nvPr>
            <p:extLst>
              <p:ext uri="{D42A27DB-BD31-4B8C-83A1-F6EECF244321}">
                <p14:modId xmlns:p14="http://schemas.microsoft.com/office/powerpoint/2010/main" val="2626377349"/>
              </p:ext>
            </p:extLst>
          </p:nvPr>
        </p:nvGraphicFramePr>
        <p:xfrm>
          <a:off x="386075" y="4299554"/>
          <a:ext cx="2884286" cy="1872753"/>
        </p:xfrm>
        <a:graphic>
          <a:graphicData uri="http://schemas.openxmlformats.org/drawingml/2006/table">
            <a:tbl>
              <a:tblPr firstRow="1" firstCol="1" bandCol="1">
                <a:tableStyleId>{21E4AEA4-8DFA-4A89-87EB-49C32662AFE0}</a:tableStyleId>
              </a:tblPr>
              <a:tblGrid>
                <a:gridCol w="2884286">
                  <a:extLst>
                    <a:ext uri="{9D8B030D-6E8A-4147-A177-3AD203B41FA5}">
                      <a16:colId xmlns:a16="http://schemas.microsoft.com/office/drawing/2014/main" val="2477916447"/>
                    </a:ext>
                  </a:extLst>
                </a:gridCol>
              </a:tblGrid>
              <a:tr h="1116492">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700" b="0" u="none" strike="noStrike" kern="1200" dirty="0">
                          <a:gradFill>
                            <a:gsLst>
                              <a:gs pos="0">
                                <a:schemeClr val="bg1"/>
                              </a:gs>
                              <a:gs pos="100000">
                                <a:schemeClr val="bg1"/>
                              </a:gs>
                            </a:gsLst>
                            <a:lin ang="5400000" scaled="0"/>
                          </a:gradFill>
                          <a:latin typeface="+mn-lt"/>
                          <a:ea typeface="Segoe UI" pitchFamily="34" charset="0"/>
                          <a:cs typeface="Segoe UI" pitchFamily="34" charset="0"/>
                        </a:rPr>
                        <a:t>Keep paying SA or Enhancement</a:t>
                      </a:r>
                    </a:p>
                  </a:txBody>
                  <a:tcPr marL="56084" marR="56084" marT="56084" marB="56084" anchor="ctr" anchorCtr="1">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769673017"/>
                  </a:ext>
                </a:extLst>
              </a:tr>
              <a:tr h="756261">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1700" b="0" u="none" strike="noStrike" kern="1200" dirty="0">
                          <a:gradFill>
                            <a:gsLst>
                              <a:gs pos="0">
                                <a:schemeClr val="bg1"/>
                              </a:gs>
                              <a:gs pos="100000">
                                <a:schemeClr val="bg1"/>
                              </a:gs>
                            </a:gsLst>
                            <a:lin ang="5400000" scaled="0"/>
                          </a:gradFill>
                          <a:latin typeface="+mn-lt"/>
                          <a:ea typeface="Segoe UI" pitchFamily="34" charset="0"/>
                          <a:cs typeface="Segoe UI" pitchFamily="34" charset="0"/>
                        </a:rPr>
                        <a:t>Renewal</a:t>
                      </a:r>
                    </a:p>
                  </a:txBody>
                  <a:tcPr marL="56084" marR="56084" marT="56084" marB="56084" anchor="ctr" anchorCtr="1">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706440727"/>
                  </a:ext>
                </a:extLst>
              </a:tr>
            </a:tbl>
          </a:graphicData>
        </a:graphic>
      </p:graphicFrame>
    </p:spTree>
    <p:extLst>
      <p:ext uri="{BB962C8B-B14F-4D97-AF65-F5344CB8AC3E}">
        <p14:creationId xmlns:p14="http://schemas.microsoft.com/office/powerpoint/2010/main" val="24116342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bwMode="auto">
          <a:xfrm>
            <a:off x="2825545" y="2849816"/>
            <a:ext cx="7898778" cy="861479"/>
          </a:xfrm>
          <a:prstGeom prst="rect">
            <a:avLst/>
          </a:prstGeom>
          <a:solidFill>
            <a:srgbClr val="0070C0">
              <a:alpha val="3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14" tIns="89630" rIns="0" bIns="18282" numCol="1" spcCol="0" rtlCol="0" fromWordArt="0" anchor="t" anchorCtr="0" forceAA="0" compatLnSpc="1">
            <a:prstTxWarp prst="textNoShape">
              <a:avLst/>
            </a:prstTxWarp>
            <a:noAutofit/>
          </a:bodyPr>
          <a:lstStyle/>
          <a:p>
            <a:pPr marL="0" marR="0" lvl="0" indent="0" algn="l" defTabSz="932114" rtl="0" eaLnBrk="1" fontAlgn="base" latinLnBrk="0" hangingPunct="1">
              <a:lnSpc>
                <a:spcPct val="90000"/>
              </a:lnSpc>
              <a:spcBef>
                <a:spcPct val="0"/>
              </a:spcBef>
              <a:spcAft>
                <a:spcPct val="0"/>
              </a:spcAft>
              <a:buClrTx/>
              <a:buSzTx/>
              <a:buFontTx/>
              <a:buNone/>
              <a:tabLst/>
              <a:defRPr/>
            </a:pPr>
            <a:endParaRPr kumimoji="0" lang="en-US" sz="1500" b="1" i="0" u="none" strike="noStrike" kern="0" cap="none" spc="0"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18" name="Rectangle 17"/>
          <p:cNvSpPr/>
          <p:nvPr/>
        </p:nvSpPr>
        <p:spPr bwMode="auto">
          <a:xfrm>
            <a:off x="2828750" y="1843750"/>
            <a:ext cx="7898778" cy="861479"/>
          </a:xfrm>
          <a:prstGeom prst="rect">
            <a:avLst/>
          </a:prstGeom>
          <a:solidFill>
            <a:srgbClr val="0070C0">
              <a:alpha val="30000"/>
            </a:srgb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14" tIns="89630" rIns="0" bIns="18282" numCol="1" spcCol="0" rtlCol="0" fromWordArt="0" anchor="t" anchorCtr="0" forceAA="0" compatLnSpc="1">
            <a:prstTxWarp prst="textNoShape">
              <a:avLst/>
            </a:prstTxWarp>
            <a:noAutofit/>
          </a:bodyPr>
          <a:lstStyle/>
          <a:p>
            <a:pPr marL="0" marR="0" lvl="0" indent="0" algn="l" defTabSz="932114" rtl="0" eaLnBrk="1" fontAlgn="base" latinLnBrk="0" hangingPunct="1">
              <a:lnSpc>
                <a:spcPct val="90000"/>
              </a:lnSpc>
              <a:spcBef>
                <a:spcPct val="0"/>
              </a:spcBef>
              <a:spcAft>
                <a:spcPct val="0"/>
              </a:spcAft>
              <a:buClrTx/>
              <a:buSzTx/>
              <a:buFontTx/>
              <a:buNone/>
              <a:tabLst/>
              <a:defRPr/>
            </a:pPr>
            <a:endParaRPr kumimoji="0" lang="en-US" sz="1500" b="1" i="0" u="none" strike="noStrike" kern="0" cap="none" spc="0"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endParaRPr>
          </a:p>
        </p:txBody>
      </p:sp>
      <p:grpSp>
        <p:nvGrpSpPr>
          <p:cNvPr id="52" name="Group 51"/>
          <p:cNvGrpSpPr/>
          <p:nvPr/>
        </p:nvGrpSpPr>
        <p:grpSpPr>
          <a:xfrm>
            <a:off x="941558" y="1843750"/>
            <a:ext cx="1641492" cy="1867545"/>
            <a:chOff x="-195579" y="6099567"/>
            <a:chExt cx="1463040" cy="1566925"/>
          </a:xfrm>
        </p:grpSpPr>
        <p:sp>
          <p:nvSpPr>
            <p:cNvPr id="65" name="Rectangle 64"/>
            <p:cNvSpPr/>
            <p:nvPr/>
          </p:nvSpPr>
          <p:spPr bwMode="auto">
            <a:xfrm>
              <a:off x="-195579" y="6099567"/>
              <a:ext cx="1463040" cy="722806"/>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45700" tIns="109681" rIns="45700" bIns="107540" numCol="1" spcCol="0" rtlCol="0" fromWordArt="0" anchor="ctr" anchorCtr="0" forceAA="0" compatLnSpc="1">
              <a:prstTxWarp prst="textNoShape">
                <a:avLst/>
              </a:prstTxWarp>
              <a:noAutofit/>
            </a:bodyPr>
            <a:lstStyle/>
            <a:p>
              <a:pPr marL="0" marR="0" lvl="0" indent="0" algn="l" defTabSz="1217834" rtl="0" eaLnBrk="1" fontAlgn="base" latinLnBrk="0" hangingPunct="1">
                <a:lnSpc>
                  <a:spcPct val="80000"/>
                </a:lnSpc>
                <a:spcBef>
                  <a:spcPct val="0"/>
                </a:spcBef>
                <a:spcAft>
                  <a:spcPct val="0"/>
                </a:spcAft>
                <a:buClrTx/>
                <a:buSzTx/>
                <a:buFontTx/>
                <a:buNone/>
                <a:tabLst/>
                <a:defRPr/>
              </a:pPr>
              <a:r>
                <a:rPr kumimoji="0" lang="en-US" sz="1567" b="1" i="0" u="none" strike="noStrike" kern="0" cap="none" spc="-67"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SALES</a:t>
              </a:r>
              <a:br>
                <a:rPr kumimoji="0" lang="en-US" sz="1567" b="1" i="0" u="none" strike="noStrike" kern="0" cap="none" spc="-67"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br>
              <a:endParaRPr kumimoji="0" lang="en-US" sz="1567" b="1" i="0" u="none" strike="noStrike" kern="0" cap="none" spc="-67"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l" defTabSz="1217834" rtl="0" eaLnBrk="1" fontAlgn="base" latinLnBrk="0" hangingPunct="1">
                <a:lnSpc>
                  <a:spcPct val="80000"/>
                </a:lnSpc>
                <a:spcBef>
                  <a:spcPct val="0"/>
                </a:spcBef>
                <a:spcAft>
                  <a:spcPct val="0"/>
                </a:spcAft>
                <a:buClrTx/>
                <a:buSzTx/>
                <a:buFontTx/>
                <a:buNone/>
                <a:tabLst/>
                <a:defRPr/>
              </a:pPr>
              <a:r>
                <a:rPr kumimoji="0" lang="en-US" sz="1567" b="1" i="0" u="none" strike="noStrike" kern="0" cap="none" spc="-67"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(on-premises)</a:t>
              </a:r>
            </a:p>
          </p:txBody>
        </p:sp>
        <p:sp>
          <p:nvSpPr>
            <p:cNvPr id="66" name="Rectangle 65"/>
            <p:cNvSpPr/>
            <p:nvPr/>
          </p:nvSpPr>
          <p:spPr bwMode="auto">
            <a:xfrm>
              <a:off x="-195579" y="6943686"/>
              <a:ext cx="1463040" cy="722806"/>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45700" tIns="109681" rIns="45700" bIns="107540" numCol="1" spcCol="0" rtlCol="0" fromWordArt="0" anchor="ctr" anchorCtr="0" forceAA="0" compatLnSpc="1">
              <a:prstTxWarp prst="textNoShape">
                <a:avLst/>
              </a:prstTxWarp>
              <a:noAutofit/>
            </a:bodyPr>
            <a:lstStyle/>
            <a:p>
              <a:pPr marL="0" marR="0" lvl="0" indent="0" algn="l" defTabSz="1217834" rtl="0" eaLnBrk="1" fontAlgn="base" latinLnBrk="0" hangingPunct="1">
                <a:lnSpc>
                  <a:spcPct val="80000"/>
                </a:lnSpc>
                <a:spcBef>
                  <a:spcPct val="0"/>
                </a:spcBef>
                <a:spcAft>
                  <a:spcPct val="0"/>
                </a:spcAft>
                <a:buClrTx/>
                <a:buSzTx/>
                <a:buFontTx/>
                <a:buNone/>
                <a:tabLst/>
                <a:defRPr/>
              </a:pPr>
              <a:r>
                <a:rPr kumimoji="0" lang="en-US" sz="1567" b="1" i="0" u="none" strike="noStrike" kern="0" cap="none" spc="-67"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CUSTOMER SERVICE</a:t>
              </a:r>
            </a:p>
            <a:p>
              <a:pPr marL="0" marR="0" lvl="0" indent="0" algn="l" defTabSz="1217834" rtl="0" eaLnBrk="1" fontAlgn="base" latinLnBrk="0" hangingPunct="1">
                <a:lnSpc>
                  <a:spcPct val="80000"/>
                </a:lnSpc>
                <a:spcBef>
                  <a:spcPct val="0"/>
                </a:spcBef>
                <a:spcAft>
                  <a:spcPct val="0"/>
                </a:spcAft>
                <a:buClrTx/>
                <a:buSzTx/>
                <a:buFontTx/>
                <a:buNone/>
                <a:tabLst/>
                <a:defRPr/>
              </a:pPr>
              <a:r>
                <a:rPr kumimoji="0" lang="en-US" sz="1567" b="1" i="0" u="none" strike="noStrike" kern="0" cap="none" spc="-67"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(on-premises)</a:t>
              </a:r>
            </a:p>
          </p:txBody>
        </p:sp>
      </p:grpSp>
      <p:sp>
        <p:nvSpPr>
          <p:cNvPr id="44" name="Rectangle 43"/>
          <p:cNvSpPr/>
          <p:nvPr/>
        </p:nvSpPr>
        <p:spPr bwMode="auto">
          <a:xfrm>
            <a:off x="941557" y="3863639"/>
            <a:ext cx="1641492" cy="861480"/>
          </a:xfrm>
          <a:prstGeom prst="rect">
            <a:avLst/>
          </a:prstGeom>
          <a:solidFill>
            <a:srgbClr val="5C2D91"/>
          </a:solidFill>
          <a:ln w="9525" cap="flat" cmpd="sng" algn="ctr">
            <a:noFill/>
            <a:prstDash val="solid"/>
            <a:headEnd type="none" w="med" len="med"/>
            <a:tailEnd type="none" w="med" len="med"/>
          </a:ln>
          <a:effectLst/>
        </p:spPr>
        <p:txBody>
          <a:bodyPr rot="0" spcFirstLastPara="0" vertOverflow="overflow" horzOverflow="overflow" vert="horz" wrap="square" lIns="45700" tIns="109681" rIns="45700" bIns="107540" numCol="1" spcCol="0" rtlCol="0" fromWordArt="0" anchor="ctr" anchorCtr="0" forceAA="0" compatLnSpc="1">
            <a:prstTxWarp prst="textNoShape">
              <a:avLst/>
            </a:prstTxWarp>
            <a:noAutofit/>
          </a:bodyPr>
          <a:lstStyle/>
          <a:p>
            <a:pPr marL="0" marR="0" lvl="0" indent="0" algn="l" defTabSz="1217834" rtl="0" eaLnBrk="1" fontAlgn="base" latinLnBrk="0" hangingPunct="1">
              <a:lnSpc>
                <a:spcPct val="80000"/>
              </a:lnSpc>
              <a:spcBef>
                <a:spcPct val="0"/>
              </a:spcBef>
              <a:spcAft>
                <a:spcPct val="0"/>
              </a:spcAft>
              <a:buClrTx/>
              <a:buSzTx/>
              <a:buFontTx/>
              <a:buNone/>
              <a:tabLst/>
              <a:defRPr/>
            </a:pPr>
            <a:r>
              <a:rPr kumimoji="0" lang="en-US" sz="1567" b="1" i="0" u="none" strike="noStrike" kern="0" cap="none" spc="-67"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TEAM MEMBERS </a:t>
            </a:r>
          </a:p>
          <a:p>
            <a:pPr marL="0" marR="0" lvl="0" indent="0" algn="l" defTabSz="1217834" rtl="0" eaLnBrk="1" fontAlgn="base" latinLnBrk="0" hangingPunct="1">
              <a:lnSpc>
                <a:spcPct val="80000"/>
              </a:lnSpc>
              <a:spcBef>
                <a:spcPct val="0"/>
              </a:spcBef>
              <a:spcAft>
                <a:spcPct val="0"/>
              </a:spcAft>
              <a:buClrTx/>
              <a:buSzTx/>
              <a:buFontTx/>
              <a:buNone/>
              <a:tabLst/>
              <a:defRPr/>
            </a:pPr>
            <a:endParaRPr kumimoji="0" lang="en-US" sz="1567" b="1" i="0" u="none" strike="noStrike" kern="0" cap="none" spc="-67"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endParaRPr>
          </a:p>
          <a:p>
            <a:pPr marL="0" marR="0" lvl="0" indent="0" algn="l" defTabSz="1217834" rtl="0" eaLnBrk="1" fontAlgn="base" latinLnBrk="0" hangingPunct="1">
              <a:lnSpc>
                <a:spcPct val="80000"/>
              </a:lnSpc>
              <a:spcBef>
                <a:spcPct val="0"/>
              </a:spcBef>
              <a:spcAft>
                <a:spcPct val="0"/>
              </a:spcAft>
              <a:buClrTx/>
              <a:buSzTx/>
              <a:buFontTx/>
              <a:buNone/>
              <a:tabLst/>
              <a:defRPr/>
            </a:pPr>
            <a:r>
              <a:rPr kumimoji="0" lang="en-US" sz="1567" b="1" i="0" u="none" strike="noStrike" kern="0" cap="none" spc="-67"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(on-premises)</a:t>
            </a:r>
          </a:p>
        </p:txBody>
      </p:sp>
      <p:sp>
        <p:nvSpPr>
          <p:cNvPr id="7" name="Title 6"/>
          <p:cNvSpPr>
            <a:spLocks noGrp="1"/>
          </p:cNvSpPr>
          <p:nvPr>
            <p:ph type="title"/>
          </p:nvPr>
        </p:nvSpPr>
        <p:spPr>
          <a:xfrm>
            <a:off x="270066" y="146652"/>
            <a:ext cx="11654187" cy="899537"/>
          </a:xfrm>
        </p:spPr>
        <p:txBody>
          <a:bodyPr/>
          <a:lstStyle/>
          <a:p>
            <a:r>
              <a:rPr lang="en-US" sz="3600" dirty="0"/>
              <a:t>Dynamics 365 (on-premises) CRM Pricing</a:t>
            </a:r>
          </a:p>
        </p:txBody>
      </p:sp>
      <p:sp>
        <p:nvSpPr>
          <p:cNvPr id="74" name="TextBox 73"/>
          <p:cNvSpPr txBox="1"/>
          <p:nvPr/>
        </p:nvSpPr>
        <p:spPr>
          <a:xfrm>
            <a:off x="2809109" y="5670062"/>
            <a:ext cx="5644615" cy="464706"/>
          </a:xfrm>
          <a:prstGeom prst="rect">
            <a:avLst/>
          </a:prstGeom>
          <a:noFill/>
        </p:spPr>
        <p:txBody>
          <a:bodyPr wrap="square" lIns="0" tIns="146284" rIns="0" bIns="146284" rtlCol="0">
            <a:spAutoFit/>
          </a:bodyPr>
          <a:lstStyle>
            <a:defPPr>
              <a:defRPr lang="en-US"/>
            </a:defPPr>
            <a:lvl1pPr indent="0" algn="ctr" defTabSz="932742">
              <a:spcAft>
                <a:spcPts val="600"/>
              </a:spcAft>
              <a:buFont typeface="Arial" panose="020B0604020202020204" pitchFamily="34" charset="0"/>
              <a:buNone/>
              <a:defRPr sz="1100" kern="0"/>
            </a:lvl1pPr>
          </a:lstStyle>
          <a:p>
            <a:pPr marL="0" marR="0" lvl="0" indent="0" algn="ctr" defTabSz="932742"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1" u="none" strike="noStrike" kern="0" cap="none" spc="0" normalizeH="0" baseline="0" noProof="0" dirty="0">
                <a:ln>
                  <a:noFill/>
                </a:ln>
                <a:solidFill>
                  <a:srgbClr val="505050"/>
                </a:solidFill>
                <a:effectLst/>
                <a:uLnTx/>
                <a:uFillTx/>
                <a:latin typeface="Segoe UI"/>
                <a:ea typeface="+mn-ea"/>
                <a:cs typeface="+mn-cs"/>
              </a:rPr>
              <a:t>Per User / Per Device, device is 50% premium over user. Figures are approximate</a:t>
            </a:r>
          </a:p>
        </p:txBody>
      </p:sp>
      <p:sp>
        <p:nvSpPr>
          <p:cNvPr id="3" name="Rectangle 2"/>
          <p:cNvSpPr/>
          <p:nvPr/>
        </p:nvSpPr>
        <p:spPr bwMode="auto">
          <a:xfrm>
            <a:off x="941557" y="4883284"/>
            <a:ext cx="1641492" cy="86148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r>
              <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Server </a:t>
            </a:r>
          </a:p>
        </p:txBody>
      </p:sp>
      <p:sp>
        <p:nvSpPr>
          <p:cNvPr id="13" name="Rectangle 12"/>
          <p:cNvSpPr/>
          <p:nvPr/>
        </p:nvSpPr>
        <p:spPr>
          <a:xfrm>
            <a:off x="2808291" y="1422539"/>
            <a:ext cx="2321469" cy="36394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rgbClr val="5C2D91"/>
                </a:solidFill>
                <a:effectLst/>
                <a:uLnTx/>
                <a:uFillTx/>
                <a:latin typeface="Segoe UI"/>
                <a:ea typeface="+mn-ea"/>
                <a:cs typeface="+mn-cs"/>
              </a:rPr>
              <a:t>Monthly Subscription</a:t>
            </a:r>
            <a:endParaRPr kumimoji="0" lang="en-US" sz="1765" b="0" i="0" u="none" strike="noStrike" kern="1200" cap="none" spc="0" normalizeH="0" baseline="0" noProof="0" dirty="0">
              <a:ln>
                <a:noFill/>
              </a:ln>
              <a:solidFill>
                <a:srgbClr val="505050"/>
              </a:solidFill>
              <a:effectLst/>
              <a:uLnTx/>
              <a:uFillTx/>
              <a:latin typeface="Segoe UI"/>
              <a:ea typeface="+mn-ea"/>
              <a:cs typeface="+mn-cs"/>
            </a:endParaRPr>
          </a:p>
        </p:txBody>
      </p:sp>
      <p:sp>
        <p:nvSpPr>
          <p:cNvPr id="14" name="Rectangle 13"/>
          <p:cNvSpPr/>
          <p:nvPr/>
        </p:nvSpPr>
        <p:spPr>
          <a:xfrm>
            <a:off x="5381466" y="1151930"/>
            <a:ext cx="2423209" cy="63362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rgbClr val="5C2D91"/>
                </a:solidFill>
                <a:effectLst/>
                <a:uLnTx/>
                <a:uFillTx/>
                <a:latin typeface="Segoe UI"/>
                <a:ea typeface="+mn-ea"/>
                <a:cs typeface="+mn-cs"/>
              </a:rPr>
              <a:t>Annual License &amp; Software Assurance</a:t>
            </a:r>
            <a:endParaRPr kumimoji="0" lang="en-US" sz="1765" b="0" i="0" u="none" strike="noStrike" kern="1200" cap="none" spc="0" normalizeH="0" baseline="0" noProof="0" dirty="0">
              <a:ln>
                <a:noFill/>
              </a:ln>
              <a:solidFill>
                <a:srgbClr val="505050"/>
              </a:solidFill>
              <a:effectLst/>
              <a:uLnTx/>
              <a:uFillTx/>
              <a:latin typeface="Segoe UI"/>
              <a:ea typeface="+mn-ea"/>
              <a:cs typeface="+mn-cs"/>
            </a:endParaRPr>
          </a:p>
        </p:txBody>
      </p:sp>
      <p:sp>
        <p:nvSpPr>
          <p:cNvPr id="15" name="Rectangle 14"/>
          <p:cNvSpPr/>
          <p:nvPr/>
        </p:nvSpPr>
        <p:spPr>
          <a:xfrm>
            <a:off x="3469921" y="2089069"/>
            <a:ext cx="998211" cy="36207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rgbClr val="32145A">
                    <a:lumMod val="10000"/>
                  </a:srgbClr>
                </a:solidFill>
                <a:effectLst/>
                <a:uLnTx/>
                <a:uFillTx/>
                <a:latin typeface="Segoe UI"/>
                <a:ea typeface="+mn-ea"/>
                <a:cs typeface="+mn-cs"/>
              </a:rPr>
              <a:t>$46/$69</a:t>
            </a:r>
            <a:endParaRPr kumimoji="0" lang="en-US" sz="1765" b="0" i="0" u="none" strike="noStrike" kern="1200" cap="none" spc="0" normalizeH="0" baseline="0" noProof="0" dirty="0">
              <a:ln>
                <a:noFill/>
              </a:ln>
              <a:solidFill>
                <a:srgbClr val="32145A">
                  <a:lumMod val="10000"/>
                </a:srgbClr>
              </a:solidFill>
              <a:effectLst/>
              <a:uLnTx/>
              <a:uFillTx/>
              <a:latin typeface="Segoe UI"/>
              <a:ea typeface="+mn-ea"/>
              <a:cs typeface="+mn-cs"/>
            </a:endParaRPr>
          </a:p>
        </p:txBody>
      </p:sp>
      <p:sp>
        <p:nvSpPr>
          <p:cNvPr id="17" name="Rectangle 16"/>
          <p:cNvSpPr/>
          <p:nvPr/>
        </p:nvSpPr>
        <p:spPr>
          <a:xfrm>
            <a:off x="3469921" y="3099519"/>
            <a:ext cx="998211" cy="36207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rgbClr val="32145A">
                    <a:lumMod val="10000"/>
                  </a:srgbClr>
                </a:solidFill>
                <a:effectLst/>
                <a:uLnTx/>
                <a:uFillTx/>
                <a:latin typeface="Segoe UI"/>
                <a:ea typeface="+mn-ea"/>
                <a:cs typeface="+mn-cs"/>
              </a:rPr>
              <a:t>$46/$69</a:t>
            </a:r>
            <a:endParaRPr kumimoji="0" lang="en-US" sz="1765" b="0" i="0" u="none" strike="noStrike" kern="1200" cap="none" spc="0" normalizeH="0" baseline="0" noProof="0" dirty="0">
              <a:ln>
                <a:noFill/>
              </a:ln>
              <a:solidFill>
                <a:srgbClr val="32145A">
                  <a:lumMod val="10000"/>
                </a:srgbClr>
              </a:solidFill>
              <a:effectLst/>
              <a:uLnTx/>
              <a:uFillTx/>
              <a:latin typeface="Segoe UI"/>
              <a:ea typeface="+mn-ea"/>
              <a:cs typeface="+mn-cs"/>
            </a:endParaRPr>
          </a:p>
        </p:txBody>
      </p:sp>
      <p:sp>
        <p:nvSpPr>
          <p:cNvPr id="21" name="Rectangle 20"/>
          <p:cNvSpPr/>
          <p:nvPr/>
        </p:nvSpPr>
        <p:spPr bwMode="auto">
          <a:xfrm>
            <a:off x="2825545" y="4883284"/>
            <a:ext cx="7898778" cy="861480"/>
          </a:xfrm>
          <a:prstGeom prst="rect">
            <a:avLst/>
          </a:prstGeom>
          <a:solidFill>
            <a:schemeClr val="accent1">
              <a:alpha val="3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54" tIns="146284" rIns="182854" bIns="146284" numCol="1" spcCol="0" rtlCol="0" fromWordArt="0" anchor="ctr"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18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3" name="Rectangle 22"/>
          <p:cNvSpPr/>
          <p:nvPr/>
        </p:nvSpPr>
        <p:spPr bwMode="auto">
          <a:xfrm>
            <a:off x="2825544" y="3874666"/>
            <a:ext cx="7898778" cy="861480"/>
          </a:xfrm>
          <a:prstGeom prst="rect">
            <a:avLst/>
          </a:prstGeom>
          <a:solidFill>
            <a:srgbClr val="7030A0">
              <a:alpha val="30000"/>
            </a:srgbClr>
          </a:solidFill>
          <a:ln w="285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28" tIns="91414" rIns="91414" bIns="89630" numCol="1" spcCol="0" rtlCol="0" fromWordArt="0" anchor="ctr" anchorCtr="0" forceAA="0" compatLnSpc="1">
            <a:prstTxWarp prst="textNoShape">
              <a:avLst/>
            </a:prstTxWarp>
            <a:noAutofit/>
          </a:bodyPr>
          <a:lstStyle/>
          <a:p>
            <a:pPr marL="0" marR="0" lvl="0" indent="0" algn="l" defTabSz="913927" rtl="0" eaLnBrk="1" fontAlgn="base" latinLnBrk="0" hangingPunct="1">
              <a:lnSpc>
                <a:spcPct val="90000"/>
              </a:lnSpc>
              <a:spcBef>
                <a:spcPct val="0"/>
              </a:spcBef>
              <a:spcAft>
                <a:spcPct val="0"/>
              </a:spcAft>
              <a:buClrTx/>
              <a:buSzTx/>
              <a:buFontTx/>
              <a:buNone/>
              <a:tabLst/>
              <a:defRPr/>
            </a:pPr>
            <a:endParaRPr kumimoji="0" lang="en-US" sz="1567" b="1" i="0" u="none" strike="noStrike" kern="0" cap="none" spc="0" normalizeH="0" baseline="0" noProof="0" dirty="0">
              <a:ln>
                <a:noFill/>
              </a:ln>
              <a:gradFill>
                <a:gsLst>
                  <a:gs pos="2917">
                    <a:srgbClr val="FFFFFF"/>
                  </a:gs>
                  <a:gs pos="3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27" name="Rectangle 26"/>
          <p:cNvSpPr/>
          <p:nvPr/>
        </p:nvSpPr>
        <p:spPr>
          <a:xfrm>
            <a:off x="3556130" y="4124370"/>
            <a:ext cx="760144" cy="36394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rgbClr val="32145A">
                    <a:lumMod val="10000"/>
                  </a:srgbClr>
                </a:solidFill>
                <a:effectLst/>
                <a:uLnTx/>
                <a:uFillTx/>
                <a:latin typeface="Segoe UI"/>
                <a:ea typeface="+mn-ea"/>
                <a:cs typeface="+mn-cs"/>
              </a:rPr>
              <a:t>$4/$6</a:t>
            </a:r>
            <a:endParaRPr kumimoji="0" lang="en-US" sz="1765" b="0" i="0" u="none" strike="noStrike" kern="1200" cap="none" spc="0" normalizeH="0" baseline="0" noProof="0" dirty="0">
              <a:ln>
                <a:noFill/>
              </a:ln>
              <a:solidFill>
                <a:srgbClr val="32145A">
                  <a:lumMod val="10000"/>
                </a:srgbClr>
              </a:solidFill>
              <a:effectLst/>
              <a:uLnTx/>
              <a:uFillTx/>
              <a:latin typeface="Segoe UI"/>
              <a:ea typeface="+mn-ea"/>
              <a:cs typeface="+mn-cs"/>
            </a:endParaRPr>
          </a:p>
        </p:txBody>
      </p:sp>
      <p:sp>
        <p:nvSpPr>
          <p:cNvPr id="32" name="Rectangle 31"/>
          <p:cNvSpPr/>
          <p:nvPr/>
        </p:nvSpPr>
        <p:spPr>
          <a:xfrm>
            <a:off x="5873956" y="2089069"/>
            <a:ext cx="1438229" cy="36207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rgbClr val="32145A">
                    <a:lumMod val="10000"/>
                  </a:srgbClr>
                </a:solidFill>
                <a:effectLst/>
                <a:uLnTx/>
                <a:uFillTx/>
                <a:latin typeface="Segoe UI"/>
                <a:ea typeface="+mn-ea"/>
                <a:cs typeface="+mn-cs"/>
              </a:rPr>
              <a:t>$816/$1,224</a:t>
            </a:r>
            <a:endParaRPr kumimoji="0" lang="en-US" sz="1765" b="0" i="0" u="none" strike="noStrike" kern="1200" cap="none" spc="0" normalizeH="0" baseline="0" noProof="0" dirty="0">
              <a:ln>
                <a:noFill/>
              </a:ln>
              <a:solidFill>
                <a:srgbClr val="32145A">
                  <a:lumMod val="10000"/>
                </a:srgbClr>
              </a:solidFill>
              <a:effectLst/>
              <a:uLnTx/>
              <a:uFillTx/>
              <a:latin typeface="Segoe UI"/>
              <a:ea typeface="+mn-ea"/>
              <a:cs typeface="+mn-cs"/>
            </a:endParaRPr>
          </a:p>
        </p:txBody>
      </p:sp>
      <p:sp>
        <p:nvSpPr>
          <p:cNvPr id="33" name="Rectangle 32"/>
          <p:cNvSpPr/>
          <p:nvPr/>
        </p:nvSpPr>
        <p:spPr>
          <a:xfrm>
            <a:off x="5873956" y="3099519"/>
            <a:ext cx="1438229" cy="36207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rgbClr val="32145A">
                    <a:lumMod val="10000"/>
                  </a:srgbClr>
                </a:solidFill>
                <a:effectLst/>
                <a:uLnTx/>
                <a:uFillTx/>
                <a:latin typeface="Segoe UI"/>
                <a:ea typeface="+mn-ea"/>
                <a:cs typeface="+mn-cs"/>
              </a:rPr>
              <a:t>$816/$1,224</a:t>
            </a:r>
            <a:endParaRPr kumimoji="0" lang="en-US" sz="1765" b="0" i="0" u="none" strike="noStrike" kern="1200" cap="none" spc="0" normalizeH="0" baseline="0" noProof="0" dirty="0">
              <a:ln>
                <a:noFill/>
              </a:ln>
              <a:solidFill>
                <a:srgbClr val="32145A">
                  <a:lumMod val="10000"/>
                </a:srgbClr>
              </a:solidFill>
              <a:effectLst/>
              <a:uLnTx/>
              <a:uFillTx/>
              <a:latin typeface="Segoe UI"/>
              <a:ea typeface="+mn-ea"/>
              <a:cs typeface="+mn-cs"/>
            </a:endParaRPr>
          </a:p>
        </p:txBody>
      </p:sp>
      <p:sp>
        <p:nvSpPr>
          <p:cNvPr id="34" name="Rectangle 33"/>
          <p:cNvSpPr/>
          <p:nvPr/>
        </p:nvSpPr>
        <p:spPr>
          <a:xfrm>
            <a:off x="6031105" y="4124370"/>
            <a:ext cx="1123931" cy="36207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rgbClr val="32145A">
                    <a:lumMod val="10000"/>
                  </a:srgbClr>
                </a:solidFill>
                <a:effectLst/>
                <a:uLnTx/>
                <a:uFillTx/>
                <a:latin typeface="Segoe UI"/>
                <a:ea typeface="+mn-ea"/>
                <a:cs typeface="+mn-cs"/>
              </a:rPr>
              <a:t>$72/$108</a:t>
            </a:r>
            <a:endParaRPr kumimoji="0" lang="en-US" sz="1765" b="0" i="0" u="none" strike="noStrike" kern="1200" cap="none" spc="0" normalizeH="0" baseline="0" noProof="0" dirty="0">
              <a:ln>
                <a:noFill/>
              </a:ln>
              <a:solidFill>
                <a:srgbClr val="32145A">
                  <a:lumMod val="10000"/>
                </a:srgbClr>
              </a:solidFill>
              <a:effectLst/>
              <a:uLnTx/>
              <a:uFillTx/>
              <a:latin typeface="Segoe UI"/>
              <a:ea typeface="+mn-ea"/>
              <a:cs typeface="+mn-cs"/>
            </a:endParaRPr>
          </a:p>
        </p:txBody>
      </p:sp>
      <p:sp>
        <p:nvSpPr>
          <p:cNvPr id="35" name="Rectangle 34"/>
          <p:cNvSpPr/>
          <p:nvPr/>
        </p:nvSpPr>
        <p:spPr>
          <a:xfrm>
            <a:off x="8592290" y="2089069"/>
            <a:ext cx="1249650" cy="36207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rgbClr val="32145A">
                    <a:lumMod val="10000"/>
                  </a:srgbClr>
                </a:solidFill>
                <a:effectLst/>
                <a:uLnTx/>
                <a:uFillTx/>
                <a:latin typeface="Segoe UI"/>
                <a:ea typeface="+mn-ea"/>
                <a:cs typeface="+mn-cs"/>
              </a:rPr>
              <a:t>$348/$528</a:t>
            </a:r>
            <a:endParaRPr kumimoji="0" lang="en-US" sz="1765" b="0" i="0" u="none" strike="noStrike" kern="1200" cap="none" spc="0" normalizeH="0" baseline="0" noProof="0" dirty="0">
              <a:ln>
                <a:noFill/>
              </a:ln>
              <a:solidFill>
                <a:srgbClr val="32145A">
                  <a:lumMod val="10000"/>
                </a:srgbClr>
              </a:solidFill>
              <a:effectLst/>
              <a:uLnTx/>
              <a:uFillTx/>
              <a:latin typeface="Segoe UI"/>
              <a:ea typeface="+mn-ea"/>
              <a:cs typeface="+mn-cs"/>
            </a:endParaRPr>
          </a:p>
        </p:txBody>
      </p:sp>
      <p:sp>
        <p:nvSpPr>
          <p:cNvPr id="36" name="Rectangle 35"/>
          <p:cNvSpPr/>
          <p:nvPr/>
        </p:nvSpPr>
        <p:spPr>
          <a:xfrm>
            <a:off x="8592290" y="3099519"/>
            <a:ext cx="1249650" cy="36207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rgbClr val="32145A">
                    <a:lumMod val="10000"/>
                  </a:srgbClr>
                </a:solidFill>
                <a:effectLst/>
                <a:uLnTx/>
                <a:uFillTx/>
                <a:latin typeface="Segoe UI"/>
                <a:ea typeface="+mn-ea"/>
                <a:cs typeface="+mn-cs"/>
              </a:rPr>
              <a:t>$348/$528</a:t>
            </a:r>
            <a:endParaRPr kumimoji="0" lang="en-US" sz="1765" b="0" i="0" u="none" strike="noStrike" kern="1200" cap="none" spc="0" normalizeH="0" baseline="0" noProof="0" dirty="0">
              <a:ln>
                <a:noFill/>
              </a:ln>
              <a:solidFill>
                <a:srgbClr val="32145A">
                  <a:lumMod val="10000"/>
                </a:srgbClr>
              </a:solidFill>
              <a:effectLst/>
              <a:uLnTx/>
              <a:uFillTx/>
              <a:latin typeface="Segoe UI"/>
              <a:ea typeface="+mn-ea"/>
              <a:cs typeface="+mn-cs"/>
            </a:endParaRPr>
          </a:p>
        </p:txBody>
      </p:sp>
      <p:sp>
        <p:nvSpPr>
          <p:cNvPr id="37" name="Rectangle 36"/>
          <p:cNvSpPr/>
          <p:nvPr/>
        </p:nvSpPr>
        <p:spPr>
          <a:xfrm>
            <a:off x="8718010" y="4124370"/>
            <a:ext cx="998211" cy="36207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rgbClr val="32145A">
                    <a:lumMod val="10000"/>
                  </a:srgbClr>
                </a:solidFill>
                <a:effectLst/>
                <a:uLnTx/>
                <a:uFillTx/>
                <a:latin typeface="Segoe UI"/>
                <a:ea typeface="+mn-ea"/>
                <a:cs typeface="+mn-cs"/>
              </a:rPr>
              <a:t>$24/$36</a:t>
            </a:r>
            <a:endParaRPr kumimoji="0" lang="en-US" sz="1765" b="0" i="0" u="none" strike="noStrike" kern="1200" cap="none" spc="0" normalizeH="0" baseline="0" noProof="0" dirty="0">
              <a:ln>
                <a:noFill/>
              </a:ln>
              <a:solidFill>
                <a:srgbClr val="32145A">
                  <a:lumMod val="10000"/>
                </a:srgbClr>
              </a:solidFill>
              <a:effectLst/>
              <a:uLnTx/>
              <a:uFillTx/>
              <a:latin typeface="Segoe UI"/>
              <a:ea typeface="+mn-ea"/>
              <a:cs typeface="+mn-cs"/>
            </a:endParaRPr>
          </a:p>
        </p:txBody>
      </p:sp>
      <p:sp>
        <p:nvSpPr>
          <p:cNvPr id="41" name="Rectangle 40"/>
          <p:cNvSpPr/>
          <p:nvPr/>
        </p:nvSpPr>
        <p:spPr>
          <a:xfrm>
            <a:off x="8005512" y="1151930"/>
            <a:ext cx="2423209" cy="63362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65" b="0" i="0" u="none" strike="noStrike" kern="0" cap="none" spc="0" normalizeH="0" baseline="0" noProof="0" dirty="0">
                <a:ln>
                  <a:noFill/>
                </a:ln>
                <a:solidFill>
                  <a:srgbClr val="5C2D91"/>
                </a:solidFill>
                <a:effectLst/>
                <a:uLnTx/>
                <a:uFillTx/>
                <a:latin typeface="Segoe UI"/>
                <a:ea typeface="+mn-ea"/>
                <a:cs typeface="+mn-cs"/>
              </a:rPr>
              <a:t>Annual Software Assurance</a:t>
            </a:r>
            <a:endParaRPr kumimoji="0" lang="en-US" sz="1765" b="0" i="0" u="none" strike="noStrike" kern="1200" cap="none" spc="0" normalizeH="0" baseline="0" noProof="0" dirty="0">
              <a:ln>
                <a:noFill/>
              </a:ln>
              <a:solidFill>
                <a:srgbClr val="505050"/>
              </a:solidFill>
              <a:effectLst/>
              <a:uLnTx/>
              <a:uFillTx/>
              <a:latin typeface="Segoe UI"/>
              <a:ea typeface="+mn-ea"/>
              <a:cs typeface="+mn-cs"/>
            </a:endParaRPr>
          </a:p>
        </p:txBody>
      </p:sp>
      <p:sp>
        <p:nvSpPr>
          <p:cNvPr id="42" name="TextBox 41"/>
          <p:cNvSpPr txBox="1"/>
          <p:nvPr/>
        </p:nvSpPr>
        <p:spPr>
          <a:xfrm>
            <a:off x="4216693" y="5049346"/>
            <a:ext cx="4623266" cy="597151"/>
          </a:xfrm>
          <a:prstGeom prst="rect">
            <a:avLst/>
          </a:prstGeom>
          <a:noFill/>
        </p:spPr>
        <p:txBody>
          <a:bodyPr wrap="square" lIns="0" tIns="146284" rIns="0" bIns="146284" rtlCol="0">
            <a:spAutoFit/>
          </a:bodyPr>
          <a:lstStyle>
            <a:defPPr>
              <a:defRPr lang="en-US"/>
            </a:defPPr>
            <a:lvl1pPr indent="0" algn="ctr" defTabSz="932742">
              <a:spcAft>
                <a:spcPts val="600"/>
              </a:spcAft>
              <a:buFont typeface="Arial" panose="020B0604020202020204" pitchFamily="34" charset="0"/>
              <a:buNone/>
              <a:defRPr sz="1100" kern="0"/>
            </a:lvl1pPr>
          </a:lstStyle>
          <a:p>
            <a:pPr marL="0" marR="0" lvl="0" indent="0" algn="ctr" defTabSz="932742"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961" b="1" i="1" u="none" strike="noStrike" kern="0" cap="none" spc="0" normalizeH="0" baseline="0" noProof="0" dirty="0">
                <a:ln>
                  <a:noFill/>
                </a:ln>
                <a:solidFill>
                  <a:srgbClr val="505050"/>
                </a:solidFill>
                <a:effectLst/>
                <a:uLnTx/>
                <a:uFillTx/>
                <a:latin typeface="Segoe UI"/>
                <a:ea typeface="+mn-ea"/>
                <a:cs typeface="+mn-cs"/>
              </a:rPr>
              <a:t>Included with purchase of CALs</a:t>
            </a:r>
          </a:p>
        </p:txBody>
      </p:sp>
    </p:spTree>
    <p:extLst>
      <p:ext uri="{BB962C8B-B14F-4D97-AF65-F5344CB8AC3E}">
        <p14:creationId xmlns:p14="http://schemas.microsoft.com/office/powerpoint/2010/main" val="337474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2185068" y="4399658"/>
            <a:ext cx="4191426" cy="307777"/>
            <a:chOff x="522514" y="3970169"/>
            <a:chExt cx="4191426" cy="307777"/>
          </a:xfrm>
        </p:grpSpPr>
        <p:sp>
          <p:nvSpPr>
            <p:cNvPr id="8" name="TextBox 7"/>
            <p:cNvSpPr txBox="1"/>
            <p:nvPr/>
          </p:nvSpPr>
          <p:spPr>
            <a:xfrm>
              <a:off x="522514" y="3970169"/>
              <a:ext cx="2977363" cy="307777"/>
            </a:xfrm>
            <a:prstGeom prst="rect">
              <a:avLst/>
            </a:prstGeom>
            <a:solidFill>
              <a:schemeClr val="tx1">
                <a:lumMod val="75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chemeClr val="bg1"/>
                  </a:solidFill>
                  <a:effectLst/>
                  <a:uLnTx/>
                  <a:uFillTx/>
                </a:rPr>
                <a:t>Essential CAL                  $2.5</a:t>
              </a:r>
            </a:p>
          </p:txBody>
        </p:sp>
        <p:sp>
          <p:nvSpPr>
            <p:cNvPr id="13" name="Right Arrow 12"/>
            <p:cNvSpPr/>
            <p:nvPr/>
          </p:nvSpPr>
          <p:spPr bwMode="auto">
            <a:xfrm>
              <a:off x="3698129" y="3974741"/>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sp>
        <p:nvSpPr>
          <p:cNvPr id="40" name="Title 1"/>
          <p:cNvSpPr>
            <a:spLocks noGrp="1"/>
          </p:cNvSpPr>
          <p:nvPr>
            <p:ph type="title"/>
          </p:nvPr>
        </p:nvSpPr>
        <p:spPr>
          <a:xfrm>
            <a:off x="72571" y="289511"/>
            <a:ext cx="12119429" cy="899665"/>
          </a:xfrm>
        </p:spPr>
        <p:txBody>
          <a:bodyPr/>
          <a:lstStyle/>
          <a:p>
            <a:r>
              <a:rPr lang="en-US" sz="3600" dirty="0"/>
              <a:t>How Does CRM On-Premises Map To Dynamics 365?</a:t>
            </a:r>
          </a:p>
        </p:txBody>
      </p:sp>
      <p:sp>
        <p:nvSpPr>
          <p:cNvPr id="48" name="TextBox 47"/>
          <p:cNvSpPr txBox="1"/>
          <p:nvPr/>
        </p:nvSpPr>
        <p:spPr>
          <a:xfrm>
            <a:off x="2867792" y="1669893"/>
            <a:ext cx="3041674" cy="276999"/>
          </a:xfrm>
          <a:prstGeom prst="rect">
            <a:avLst/>
          </a:prstGeom>
          <a:noFill/>
        </p:spPr>
        <p:txBody>
          <a:bodyPr wrap="square" lIns="0" tIns="0" rIns="0" bIns="0" rtlCol="0">
            <a:sp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CURRENT CRM</a:t>
            </a:r>
          </a:p>
        </p:txBody>
      </p:sp>
      <p:sp>
        <p:nvSpPr>
          <p:cNvPr id="49" name="TextBox 48"/>
          <p:cNvSpPr txBox="1"/>
          <p:nvPr/>
        </p:nvSpPr>
        <p:spPr>
          <a:xfrm>
            <a:off x="7267928" y="1669894"/>
            <a:ext cx="2663982" cy="276999"/>
          </a:xfrm>
          <a:prstGeom prst="rect">
            <a:avLst/>
          </a:prstGeom>
          <a:noFill/>
        </p:spPr>
        <p:txBody>
          <a:bodyPr wrap="square" lIns="0" tIns="0" rIns="0" bIns="0" rtlCol="0">
            <a:sp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APPLICATIONS</a:t>
            </a:r>
          </a:p>
        </p:txBody>
      </p:sp>
      <p:grpSp>
        <p:nvGrpSpPr>
          <p:cNvPr id="63" name="Group 62"/>
          <p:cNvGrpSpPr/>
          <p:nvPr/>
        </p:nvGrpSpPr>
        <p:grpSpPr>
          <a:xfrm>
            <a:off x="2185068" y="2312750"/>
            <a:ext cx="9761571" cy="736435"/>
            <a:chOff x="522514" y="1937691"/>
            <a:chExt cx="9761571" cy="736435"/>
          </a:xfrm>
        </p:grpSpPr>
        <p:sp>
          <p:nvSpPr>
            <p:cNvPr id="6" name="TextBox 5"/>
            <p:cNvSpPr txBox="1"/>
            <p:nvPr/>
          </p:nvSpPr>
          <p:spPr>
            <a:xfrm>
              <a:off x="522514" y="2042770"/>
              <a:ext cx="2977363" cy="307777"/>
            </a:xfrm>
            <a:prstGeom prst="rect">
              <a:avLst/>
            </a:prstGeom>
            <a:solidFill>
              <a:schemeClr val="tx1">
                <a:lumMod val="75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chemeClr val="bg1"/>
                  </a:solidFill>
                  <a:effectLst/>
                  <a:uLnTx/>
                  <a:uFillTx/>
                </a:rPr>
                <a:t>Professional CAL            $31</a:t>
              </a:r>
            </a:p>
          </p:txBody>
        </p:sp>
        <p:sp>
          <p:nvSpPr>
            <p:cNvPr id="9" name="TextBox 8"/>
            <p:cNvSpPr txBox="1"/>
            <p:nvPr/>
          </p:nvSpPr>
          <p:spPr>
            <a:xfrm>
              <a:off x="4856998" y="1937691"/>
              <a:ext cx="3412358" cy="307777"/>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chemeClr val="bg1"/>
                  </a:solidFill>
                  <a:effectLst/>
                  <a:uLnTx/>
                  <a:uFillTx/>
                </a:rPr>
                <a:t>Sales                                    $46</a:t>
              </a:r>
            </a:p>
          </p:txBody>
        </p:sp>
        <p:sp>
          <p:nvSpPr>
            <p:cNvPr id="27" name="TextBox 26"/>
            <p:cNvSpPr txBox="1"/>
            <p:nvPr/>
          </p:nvSpPr>
          <p:spPr>
            <a:xfrm>
              <a:off x="4856998" y="2366349"/>
              <a:ext cx="3412358" cy="307777"/>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chemeClr val="bg1"/>
                  </a:solidFill>
                  <a:effectLst/>
                  <a:uLnTx/>
                  <a:uFillTx/>
                </a:rPr>
                <a:t>Customer Service               $46</a:t>
              </a:r>
            </a:p>
          </p:txBody>
        </p:sp>
        <p:sp>
          <p:nvSpPr>
            <p:cNvPr id="28" name="Right Arrow 27"/>
            <p:cNvSpPr/>
            <p:nvPr/>
          </p:nvSpPr>
          <p:spPr bwMode="auto">
            <a:xfrm>
              <a:off x="3728587" y="2042694"/>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9" name="Right Arrow 28"/>
            <p:cNvSpPr/>
            <p:nvPr/>
          </p:nvSpPr>
          <p:spPr bwMode="auto">
            <a:xfrm rot="1279848">
              <a:off x="3723908" y="2218800"/>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pic>
          <p:nvPicPr>
            <p:cNvPr id="57" name="Picture 56"/>
            <p:cNvPicPr>
              <a:picLocks noChangeAspect="1"/>
            </p:cNvPicPr>
            <p:nvPr/>
          </p:nvPicPr>
          <p:blipFill>
            <a:blip r:embed="rId3"/>
            <a:stretch>
              <a:fillRect/>
            </a:stretch>
          </p:blipFill>
          <p:spPr>
            <a:xfrm>
              <a:off x="9993279" y="2188387"/>
              <a:ext cx="290806" cy="188163"/>
            </a:xfrm>
            <a:prstGeom prst="rect">
              <a:avLst/>
            </a:prstGeom>
          </p:spPr>
        </p:pic>
      </p:grpSp>
      <p:grpSp>
        <p:nvGrpSpPr>
          <p:cNvPr id="69" name="Group 68"/>
          <p:cNvGrpSpPr/>
          <p:nvPr/>
        </p:nvGrpSpPr>
        <p:grpSpPr>
          <a:xfrm>
            <a:off x="2185068" y="3348511"/>
            <a:ext cx="9761571" cy="1350327"/>
            <a:chOff x="522514" y="2919022"/>
            <a:chExt cx="9761571" cy="1350327"/>
          </a:xfrm>
        </p:grpSpPr>
        <p:grpSp>
          <p:nvGrpSpPr>
            <p:cNvPr id="64" name="Group 63"/>
            <p:cNvGrpSpPr/>
            <p:nvPr/>
          </p:nvGrpSpPr>
          <p:grpSpPr>
            <a:xfrm>
              <a:off x="522514" y="2919022"/>
              <a:ext cx="9761571" cy="885830"/>
              <a:chOff x="522514" y="2919022"/>
              <a:chExt cx="9761571" cy="885830"/>
            </a:xfrm>
          </p:grpSpPr>
          <p:sp>
            <p:nvSpPr>
              <p:cNvPr id="7" name="TextBox 6"/>
              <p:cNvSpPr txBox="1"/>
              <p:nvPr/>
            </p:nvSpPr>
            <p:spPr>
              <a:xfrm>
                <a:off x="522514" y="3103087"/>
                <a:ext cx="2977363" cy="307777"/>
              </a:xfrm>
              <a:prstGeom prst="rect">
                <a:avLst/>
              </a:prstGeom>
              <a:solidFill>
                <a:schemeClr val="tx1">
                  <a:lumMod val="75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chemeClr val="bg1"/>
                    </a:solidFill>
                    <a:effectLst/>
                    <a:uLnTx/>
                    <a:uFillTx/>
                  </a:rPr>
                  <a:t>Basic CAL                        $11</a:t>
                </a:r>
              </a:p>
            </p:txBody>
          </p:sp>
          <p:sp>
            <p:nvSpPr>
              <p:cNvPr id="41" name="TextBox 40"/>
              <p:cNvSpPr txBox="1"/>
              <p:nvPr/>
            </p:nvSpPr>
            <p:spPr>
              <a:xfrm>
                <a:off x="4856997" y="2919022"/>
                <a:ext cx="3412359" cy="307777"/>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chemeClr val="bg1"/>
                    </a:solidFill>
                    <a:effectLst/>
                    <a:uLnTx/>
                    <a:uFillTx/>
                  </a:rPr>
                  <a:t>Sales                                    $46</a:t>
                </a:r>
              </a:p>
            </p:txBody>
          </p:sp>
          <p:sp>
            <p:nvSpPr>
              <p:cNvPr id="42" name="TextBox 41"/>
              <p:cNvSpPr txBox="1"/>
              <p:nvPr/>
            </p:nvSpPr>
            <p:spPr>
              <a:xfrm>
                <a:off x="4856997" y="3347680"/>
                <a:ext cx="3412359" cy="307777"/>
              </a:xfrm>
              <a:prstGeom prst="rect">
                <a:avLst/>
              </a:prstGeom>
              <a:solidFill>
                <a:schemeClr val="accent2"/>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chemeClr val="bg1"/>
                    </a:solidFill>
                    <a:effectLst/>
                    <a:uLnTx/>
                    <a:uFillTx/>
                  </a:rPr>
                  <a:t>Customer Service               $46</a:t>
                </a:r>
              </a:p>
            </p:txBody>
          </p:sp>
          <p:grpSp>
            <p:nvGrpSpPr>
              <p:cNvPr id="2" name="Group 1"/>
              <p:cNvGrpSpPr/>
              <p:nvPr/>
            </p:nvGrpSpPr>
            <p:grpSpPr>
              <a:xfrm>
                <a:off x="3698127" y="2957071"/>
                <a:ext cx="1028144" cy="544894"/>
                <a:chOff x="3698127" y="3468698"/>
                <a:chExt cx="1028144" cy="544894"/>
              </a:xfrm>
            </p:grpSpPr>
            <p:sp>
              <p:nvSpPr>
                <p:cNvPr id="43" name="Right Arrow 42"/>
                <p:cNvSpPr/>
                <p:nvPr/>
              </p:nvSpPr>
              <p:spPr bwMode="auto">
                <a:xfrm rot="21266335">
                  <a:off x="3698127" y="3468698"/>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Leads</a:t>
                  </a:r>
                </a:p>
              </p:txBody>
            </p:sp>
            <p:sp>
              <p:nvSpPr>
                <p:cNvPr id="44" name="Right Arrow 43"/>
                <p:cNvSpPr/>
                <p:nvPr/>
              </p:nvSpPr>
              <p:spPr bwMode="auto">
                <a:xfrm rot="851478">
                  <a:off x="3710460" y="3739272"/>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Cases</a:t>
                  </a:r>
                </a:p>
              </p:txBody>
            </p:sp>
            <p:sp>
              <p:nvSpPr>
                <p:cNvPr id="11" name="Rectangle 10"/>
                <p:cNvSpPr/>
                <p:nvPr/>
              </p:nvSpPr>
              <p:spPr bwMode="auto">
                <a:xfrm>
                  <a:off x="3698128" y="3684337"/>
                  <a:ext cx="117662" cy="107256"/>
                </a:xfrm>
                <a:prstGeom prst="rect">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grpSp>
            <p:nvGrpSpPr>
              <p:cNvPr id="3" name="Group 2"/>
              <p:cNvGrpSpPr/>
              <p:nvPr/>
            </p:nvGrpSpPr>
            <p:grpSpPr>
              <a:xfrm>
                <a:off x="3642232" y="3279966"/>
                <a:ext cx="1138207" cy="524886"/>
                <a:chOff x="3642232" y="3791593"/>
                <a:chExt cx="1138207" cy="524886"/>
              </a:xfrm>
            </p:grpSpPr>
            <p:sp>
              <p:nvSpPr>
                <p:cNvPr id="47" name="Right Arrow 46"/>
                <p:cNvSpPr/>
                <p:nvPr/>
              </p:nvSpPr>
              <p:spPr bwMode="auto">
                <a:xfrm rot="1958748">
                  <a:off x="3642232" y="4042159"/>
                  <a:ext cx="1138207"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51" name="Rectangle 50"/>
                <p:cNvSpPr/>
                <p:nvPr/>
              </p:nvSpPr>
              <p:spPr bwMode="auto">
                <a:xfrm>
                  <a:off x="3698128" y="3791593"/>
                  <a:ext cx="117662" cy="148714"/>
                </a:xfrm>
                <a:prstGeom prst="rect">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grpSp>
          <p:pic>
            <p:nvPicPr>
              <p:cNvPr id="58" name="Picture 57"/>
              <p:cNvPicPr>
                <a:picLocks noChangeAspect="1"/>
              </p:cNvPicPr>
              <p:nvPr/>
            </p:nvPicPr>
            <p:blipFill>
              <a:blip r:embed="rId3"/>
              <a:stretch>
                <a:fillRect/>
              </a:stretch>
            </p:blipFill>
            <p:spPr>
              <a:xfrm>
                <a:off x="9993279" y="3143142"/>
                <a:ext cx="290806" cy="188163"/>
              </a:xfrm>
              <a:prstGeom prst="rect">
                <a:avLst/>
              </a:prstGeom>
            </p:spPr>
          </p:pic>
        </p:grpSp>
        <p:sp>
          <p:nvSpPr>
            <p:cNvPr id="10" name="TextBox 9"/>
            <p:cNvSpPr txBox="1"/>
            <p:nvPr/>
          </p:nvSpPr>
          <p:spPr>
            <a:xfrm>
              <a:off x="4856996" y="3976961"/>
              <a:ext cx="3412361" cy="292388"/>
            </a:xfrm>
            <a:prstGeom prst="rect">
              <a:avLst/>
            </a:prstGeom>
            <a:solidFill>
              <a:schemeClr val="accent1"/>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sz="1900" b="0" i="0" u="none" strike="noStrike" kern="0" cap="none" spc="-70" normalizeH="0" baseline="0" noProof="0" dirty="0">
                  <a:ln>
                    <a:noFill/>
                  </a:ln>
                  <a:solidFill>
                    <a:schemeClr val="bg1"/>
                  </a:solidFill>
                  <a:effectLst/>
                  <a:uLnTx/>
                  <a:uFillTx/>
                </a:rPr>
                <a:t>Team Members                  $ 4</a:t>
              </a:r>
            </a:p>
          </p:txBody>
        </p:sp>
      </p:grpSp>
      <p:grpSp>
        <p:nvGrpSpPr>
          <p:cNvPr id="5" name="Group 4"/>
          <p:cNvGrpSpPr/>
          <p:nvPr/>
        </p:nvGrpSpPr>
        <p:grpSpPr>
          <a:xfrm>
            <a:off x="2185067" y="5804745"/>
            <a:ext cx="7746844" cy="329076"/>
            <a:chOff x="2185067" y="5971005"/>
            <a:chExt cx="7746844" cy="329076"/>
          </a:xfrm>
        </p:grpSpPr>
        <p:sp>
          <p:nvSpPr>
            <p:cNvPr id="71" name="TextBox 70"/>
            <p:cNvSpPr txBox="1"/>
            <p:nvPr/>
          </p:nvSpPr>
          <p:spPr>
            <a:xfrm>
              <a:off x="2185067" y="5992304"/>
              <a:ext cx="2977363" cy="307777"/>
            </a:xfrm>
            <a:prstGeom prst="rect">
              <a:avLst/>
            </a:prstGeom>
            <a:solidFill>
              <a:schemeClr val="tx1">
                <a:lumMod val="75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chemeClr val="bg1"/>
                  </a:solidFill>
                  <a:effectLst/>
                  <a:uLnTx/>
                  <a:uFillTx/>
                </a:rPr>
                <a:t>WORKGROUP SVR      $201</a:t>
              </a:r>
            </a:p>
          </p:txBody>
        </p:sp>
        <p:sp>
          <p:nvSpPr>
            <p:cNvPr id="73" name="Right Arrow 12"/>
            <p:cNvSpPr/>
            <p:nvPr/>
          </p:nvSpPr>
          <p:spPr bwMode="auto">
            <a:xfrm>
              <a:off x="5401561" y="5987732"/>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78" name="TextBox 77"/>
            <p:cNvSpPr txBox="1"/>
            <p:nvPr/>
          </p:nvSpPr>
          <p:spPr>
            <a:xfrm>
              <a:off x="6519551" y="5971005"/>
              <a:ext cx="3412360" cy="307777"/>
            </a:xfrm>
            <a:prstGeom prst="rect">
              <a:avLst/>
            </a:prstGeom>
            <a:solidFill>
              <a:schemeClr val="bg1"/>
            </a:solidFill>
            <a:ln>
              <a:solidFill>
                <a:schemeClr val="tx1"/>
              </a:solidFill>
              <a:prstDash val="dashDot"/>
            </a:ln>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sz="2000" b="0" i="1" u="none" strike="noStrike" kern="0" cap="none" spc="-70" normalizeH="0" baseline="0" noProof="0" dirty="0">
                  <a:ln>
                    <a:noFill/>
                  </a:ln>
                  <a:solidFill>
                    <a:schemeClr val="bg1">
                      <a:lumMod val="50000"/>
                    </a:schemeClr>
                  </a:solidFill>
                  <a:effectLst/>
                  <a:uLnTx/>
                  <a:uFillTx/>
                </a:rPr>
                <a:t>Retiring       </a:t>
              </a:r>
            </a:p>
          </p:txBody>
        </p:sp>
      </p:grpSp>
      <p:grpSp>
        <p:nvGrpSpPr>
          <p:cNvPr id="52" name="Group 51"/>
          <p:cNvGrpSpPr/>
          <p:nvPr/>
        </p:nvGrpSpPr>
        <p:grpSpPr>
          <a:xfrm>
            <a:off x="2185068" y="5112851"/>
            <a:ext cx="7746842" cy="321963"/>
            <a:chOff x="2185068" y="5279111"/>
            <a:chExt cx="7746842" cy="321963"/>
          </a:xfrm>
        </p:grpSpPr>
        <p:sp>
          <p:nvSpPr>
            <p:cNvPr id="70" name="TextBox 69"/>
            <p:cNvSpPr txBox="1"/>
            <p:nvPr/>
          </p:nvSpPr>
          <p:spPr>
            <a:xfrm>
              <a:off x="2185068" y="5279111"/>
              <a:ext cx="2977363" cy="307777"/>
            </a:xfrm>
            <a:prstGeom prst="rect">
              <a:avLst/>
            </a:prstGeom>
            <a:solidFill>
              <a:schemeClr val="tx1">
                <a:lumMod val="75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chemeClr val="bg1"/>
                  </a:solidFill>
                  <a:effectLst/>
                  <a:uLnTx/>
                  <a:uFillTx/>
                </a:rPr>
                <a:t>CRM SERVER                $134</a:t>
              </a:r>
            </a:p>
          </p:txBody>
        </p:sp>
        <p:sp>
          <p:nvSpPr>
            <p:cNvPr id="72" name="Right Arrow 12"/>
            <p:cNvSpPr/>
            <p:nvPr/>
          </p:nvSpPr>
          <p:spPr bwMode="auto">
            <a:xfrm>
              <a:off x="5373013" y="5279111"/>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79" name="TextBox 78"/>
            <p:cNvSpPr txBox="1"/>
            <p:nvPr/>
          </p:nvSpPr>
          <p:spPr>
            <a:xfrm>
              <a:off x="6519550" y="5293297"/>
              <a:ext cx="3412360" cy="307777"/>
            </a:xfrm>
            <a:prstGeom prst="rect">
              <a:avLst/>
            </a:prstGeom>
            <a:solidFill>
              <a:schemeClr val="tx1">
                <a:lumMod val="75000"/>
              </a:schemeClr>
            </a:solidFill>
          </p:spPr>
          <p:txBody>
            <a:bodyPr wrap="square" lIns="0" tIns="0" rIns="0" bIns="0" rtlCol="0" anchor="ctr">
              <a:spAutoFit/>
            </a:bodyPr>
            <a:lstStyle/>
            <a:p>
              <a:pPr marL="0" marR="0" lvl="0" indent="0" algn="ctr" defTabSz="914049" eaLnBrk="1" fontAlgn="auto" latinLnBrk="0" hangingPunct="1">
                <a:lnSpc>
                  <a:spcPct val="100000"/>
                </a:lnSpc>
                <a:spcBef>
                  <a:spcPts val="0"/>
                </a:spcBef>
                <a:spcAft>
                  <a:spcPts val="0"/>
                </a:spcAft>
                <a:buClrTx/>
                <a:buSzTx/>
                <a:buFontTx/>
                <a:buNone/>
                <a:tabLst/>
                <a:defRPr/>
              </a:pPr>
              <a:endParaRPr kumimoji="0" lang="en-US" sz="2000" b="0" i="0" u="none" strike="noStrike" kern="0" cap="none" spc="-70" normalizeH="0" baseline="0" noProof="0" dirty="0">
                <a:ln>
                  <a:noFill/>
                </a:ln>
                <a:solidFill>
                  <a:schemeClr val="bg1"/>
                </a:solidFill>
                <a:effectLst/>
                <a:uLnTx/>
                <a:uFillTx/>
              </a:endParaRPr>
            </a:p>
          </p:txBody>
        </p:sp>
      </p:grpSp>
      <p:sp>
        <p:nvSpPr>
          <p:cNvPr id="37" name="TextBox 36"/>
          <p:cNvSpPr txBox="1"/>
          <p:nvPr/>
        </p:nvSpPr>
        <p:spPr>
          <a:xfrm>
            <a:off x="-139424" y="6502904"/>
            <a:ext cx="1872500" cy="4616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gradFill>
                  <a:gsLst>
                    <a:gs pos="2917">
                      <a:schemeClr val="tx1"/>
                    </a:gs>
                    <a:gs pos="30000">
                      <a:schemeClr val="tx1"/>
                    </a:gs>
                  </a:gsLst>
                  <a:lin ang="5400000" scaled="0"/>
                </a:gradFill>
                <a:effectLst/>
                <a:uLnTx/>
                <a:uFillTx/>
              </a:rPr>
              <a:t>Microsoft Confidential</a:t>
            </a:r>
          </a:p>
        </p:txBody>
      </p:sp>
      <p:sp>
        <p:nvSpPr>
          <p:cNvPr id="4" name="TextBox 3"/>
          <p:cNvSpPr txBox="1"/>
          <p:nvPr/>
        </p:nvSpPr>
        <p:spPr>
          <a:xfrm>
            <a:off x="6878887" y="5041612"/>
            <a:ext cx="2693686" cy="5447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chemeClr val="bg1"/>
                </a:solidFill>
                <a:effectLst/>
                <a:uLnTx/>
                <a:uFillTx/>
              </a:rPr>
              <a:t>Included with user CAL</a:t>
            </a:r>
          </a:p>
        </p:txBody>
      </p:sp>
    </p:spTree>
    <p:extLst>
      <p:ext uri="{BB962C8B-B14F-4D97-AF65-F5344CB8AC3E}">
        <p14:creationId xmlns:p14="http://schemas.microsoft.com/office/powerpoint/2010/main" val="1632848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3"/>
                                        </p:tgtEl>
                                        <p:attrNameLst>
                                          <p:attrName>style.visibility</p:attrName>
                                        </p:attrNameLst>
                                      </p:cBhvr>
                                      <p:to>
                                        <p:strVal val="visible"/>
                                      </p:to>
                                    </p:set>
                                    <p:anim calcmode="lin" valueType="num">
                                      <p:cBhvr additive="base">
                                        <p:cTn id="13" dur="500" fill="hold"/>
                                        <p:tgtEl>
                                          <p:spTgt spid="63"/>
                                        </p:tgtEl>
                                        <p:attrNameLst>
                                          <p:attrName>ppt_x</p:attrName>
                                        </p:attrNameLst>
                                      </p:cBhvr>
                                      <p:tavLst>
                                        <p:tav tm="0">
                                          <p:val>
                                            <p:strVal val="#ppt_x"/>
                                          </p:val>
                                        </p:tav>
                                        <p:tav tm="100000">
                                          <p:val>
                                            <p:strVal val="#ppt_x"/>
                                          </p:val>
                                        </p:tav>
                                      </p:tavLst>
                                    </p:anim>
                                    <p:anim calcmode="lin" valueType="num">
                                      <p:cBhvr additive="base">
                                        <p:cTn id="14"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9"/>
                                        </p:tgtEl>
                                        <p:attrNameLst>
                                          <p:attrName>style.visibility</p:attrName>
                                        </p:attrNameLst>
                                      </p:cBhvr>
                                      <p:to>
                                        <p:strVal val="visible"/>
                                      </p:to>
                                    </p:set>
                                    <p:anim calcmode="lin" valueType="num">
                                      <p:cBhvr additive="base">
                                        <p:cTn id="19" dur="500" fill="hold"/>
                                        <p:tgtEl>
                                          <p:spTgt spid="69"/>
                                        </p:tgtEl>
                                        <p:attrNameLst>
                                          <p:attrName>ppt_x</p:attrName>
                                        </p:attrNameLst>
                                      </p:cBhvr>
                                      <p:tavLst>
                                        <p:tav tm="0">
                                          <p:val>
                                            <p:strVal val="#ppt_x"/>
                                          </p:val>
                                        </p:tav>
                                        <p:tav tm="100000">
                                          <p:val>
                                            <p:strVal val="#ppt_x"/>
                                          </p:val>
                                        </p:tav>
                                      </p:tavLst>
                                    </p:anim>
                                    <p:anim calcmode="lin" valueType="num">
                                      <p:cBhvr additive="base">
                                        <p:cTn id="20"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5"/>
                                        </p:tgtEl>
                                        <p:attrNameLst>
                                          <p:attrName>style.visibility</p:attrName>
                                        </p:attrNameLst>
                                      </p:cBhvr>
                                      <p:to>
                                        <p:strVal val="visible"/>
                                      </p:to>
                                    </p:set>
                                    <p:anim calcmode="lin" valueType="num">
                                      <p:cBhvr additive="base">
                                        <p:cTn id="25" dur="500" fill="hold"/>
                                        <p:tgtEl>
                                          <p:spTgt spid="65"/>
                                        </p:tgtEl>
                                        <p:attrNameLst>
                                          <p:attrName>ppt_x</p:attrName>
                                        </p:attrNameLst>
                                      </p:cBhvr>
                                      <p:tavLst>
                                        <p:tav tm="0">
                                          <p:val>
                                            <p:strVal val="#ppt_x"/>
                                          </p:val>
                                        </p:tav>
                                        <p:tav tm="100000">
                                          <p:val>
                                            <p:strVal val="#ppt_x"/>
                                          </p:val>
                                        </p:tav>
                                      </p:tavLst>
                                    </p:anim>
                                    <p:anim calcmode="lin" valueType="num">
                                      <p:cBhvr additive="base">
                                        <p:cTn id="26"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additive="base">
                                        <p:cTn id="31" dur="500" fill="hold"/>
                                        <p:tgtEl>
                                          <p:spTgt spid="52"/>
                                        </p:tgtEl>
                                        <p:attrNameLst>
                                          <p:attrName>ppt_x</p:attrName>
                                        </p:attrNameLst>
                                      </p:cBhvr>
                                      <p:tavLst>
                                        <p:tav tm="0">
                                          <p:val>
                                            <p:strVal val="#ppt_x"/>
                                          </p:val>
                                        </p:tav>
                                        <p:tav tm="100000">
                                          <p:val>
                                            <p:strVal val="#ppt_x"/>
                                          </p:val>
                                        </p:tav>
                                      </p:tavLst>
                                    </p:anim>
                                    <p:anim calcmode="lin" valueType="num">
                                      <p:cBhvr additive="base">
                                        <p:cTn id="32" dur="500" fill="hold"/>
                                        <p:tgtEl>
                                          <p:spTgt spid="52"/>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1557" y="2441905"/>
            <a:ext cx="11653523" cy="1612749"/>
          </a:xfrm>
        </p:spPr>
        <p:txBody>
          <a:bodyPr/>
          <a:lstStyle/>
          <a:p>
            <a:pPr marL="0" indent="0" algn="ctr">
              <a:buNone/>
            </a:pPr>
            <a:r>
              <a:rPr lang="en-US" sz="3200" dirty="0"/>
              <a:t>Existing CRM On-Premises Customers as of 10/31/2016 will be granted Dynamics 365 successor licenses.</a:t>
            </a:r>
          </a:p>
          <a:p>
            <a:pPr marL="0" indent="0" algn="ctr">
              <a:buNone/>
            </a:pPr>
            <a:r>
              <a:rPr lang="en-US" sz="3200" dirty="0"/>
              <a:t>SA or EAS payments will receive discount. </a:t>
            </a:r>
          </a:p>
        </p:txBody>
      </p:sp>
      <p:sp>
        <p:nvSpPr>
          <p:cNvPr id="3" name="Title 2"/>
          <p:cNvSpPr>
            <a:spLocks noGrp="1"/>
          </p:cNvSpPr>
          <p:nvPr>
            <p:ph type="title"/>
          </p:nvPr>
        </p:nvSpPr>
        <p:spPr>
          <a:xfrm>
            <a:off x="271557" y="678499"/>
            <a:ext cx="11655840" cy="1310689"/>
          </a:xfrm>
          <a:solidFill>
            <a:schemeClr val="accent2"/>
          </a:solidFill>
        </p:spPr>
        <p:txBody>
          <a:bodyPr anchor="ctr"/>
          <a:lstStyle/>
          <a:p>
            <a:pPr algn="ctr"/>
            <a:r>
              <a:rPr lang="en-US" sz="3600" dirty="0">
                <a:solidFill>
                  <a:schemeClr val="bg1"/>
                </a:solidFill>
              </a:rPr>
              <a:t>CRM On-Premises      Dynamics 365 (On-premises)</a:t>
            </a:r>
          </a:p>
        </p:txBody>
      </p:sp>
      <p:sp>
        <p:nvSpPr>
          <p:cNvPr id="5" name="Text Placeholder 1"/>
          <p:cNvSpPr txBox="1">
            <a:spLocks/>
          </p:cNvSpPr>
          <p:nvPr/>
        </p:nvSpPr>
        <p:spPr>
          <a:xfrm>
            <a:off x="340720" y="4426738"/>
            <a:ext cx="11653523" cy="1520416"/>
          </a:xfrm>
          <a:prstGeom prst="rect">
            <a:avLst/>
          </a:prstGeom>
          <a:noFill/>
        </p:spPr>
        <p:txBody>
          <a:bodyPr vert="horz" wrap="square" lIns="146304" tIns="91440" rIns="146304" bIns="91440" rtlCol="0">
            <a:sp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ctr" defTabSz="914367" rtl="0" eaLnBrk="1" fontAlgn="auto" latinLnBrk="0" hangingPunct="1">
              <a:lnSpc>
                <a:spcPct val="90000"/>
              </a:lnSpc>
              <a:spcBef>
                <a:spcPct val="20000"/>
              </a:spcBef>
              <a:spcAft>
                <a:spcPts val="0"/>
              </a:spcAft>
              <a:buClrTx/>
              <a:buSzPct val="90000"/>
              <a:buFont typeface="Arial" pitchFamily="34" charset="0"/>
              <a:buNone/>
              <a:tabLst/>
              <a:defRPr/>
            </a:pPr>
            <a:r>
              <a:rPr kumimoji="0" lang="en-US" sz="2800" b="0" i="0" u="none" strike="noStrike" kern="1200" cap="none" spc="0" normalizeH="0" baseline="0" noProof="0" dirty="0">
                <a:ln>
                  <a:noFill/>
                </a:ln>
                <a:gradFill>
                  <a:gsLst>
                    <a:gs pos="1250">
                      <a:schemeClr val="tx1"/>
                    </a:gs>
                    <a:gs pos="100000">
                      <a:schemeClr val="tx1"/>
                    </a:gs>
                  </a:gsLst>
                  <a:lin ang="5400000" scaled="0"/>
                </a:gradFill>
                <a:effectLst/>
                <a:uLnTx/>
                <a:uFillTx/>
                <a:latin typeface="+mj-lt"/>
                <a:ea typeface="+mn-ea"/>
                <a:cs typeface="+mn-cs"/>
              </a:rPr>
              <a:t>20%+ Discount applies to SA or EA-S prices</a:t>
            </a:r>
          </a:p>
          <a:p>
            <a:pPr marL="0" marR="0" lvl="0" indent="0" algn="ctr" defTabSz="914367" rtl="0" eaLnBrk="1" fontAlgn="auto" latinLnBrk="0" hangingPunct="1">
              <a:lnSpc>
                <a:spcPct val="90000"/>
              </a:lnSpc>
              <a:spcBef>
                <a:spcPct val="20000"/>
              </a:spcBef>
              <a:spcAft>
                <a:spcPts val="0"/>
              </a:spcAft>
              <a:buClrTx/>
              <a:buSzPct val="90000"/>
              <a:buFont typeface="Arial" pitchFamily="34" charset="0"/>
              <a:buNone/>
              <a:tabLst/>
              <a:defRPr/>
            </a:pPr>
            <a:r>
              <a:rPr kumimoji="0" lang="en-US" sz="2800" b="0" i="0" u="none" strike="noStrike" kern="1200" cap="none" spc="0" normalizeH="0" baseline="0" noProof="0" dirty="0">
                <a:ln>
                  <a:noFill/>
                </a:ln>
                <a:gradFill>
                  <a:gsLst>
                    <a:gs pos="1250">
                      <a:schemeClr val="tx1"/>
                    </a:gs>
                    <a:gs pos="100000">
                      <a:schemeClr val="tx1"/>
                    </a:gs>
                  </a:gsLst>
                  <a:lin ang="5400000" scaled="0"/>
                </a:gradFill>
                <a:effectLst/>
                <a:uLnTx/>
                <a:uFillTx/>
                <a:latin typeface="+mj-lt"/>
                <a:ea typeface="+mn-ea"/>
                <a:cs typeface="+mn-cs"/>
              </a:rPr>
              <a:t>Available beginning 12/1/2016</a:t>
            </a:r>
          </a:p>
          <a:p>
            <a:pPr marL="0" marR="0" lvl="0" indent="0" algn="ctr" defTabSz="914367" rtl="0" eaLnBrk="1" fontAlgn="auto" latinLnBrk="0" hangingPunct="1">
              <a:lnSpc>
                <a:spcPct val="90000"/>
              </a:lnSpc>
              <a:spcBef>
                <a:spcPct val="20000"/>
              </a:spcBef>
              <a:spcAft>
                <a:spcPts val="0"/>
              </a:spcAft>
              <a:buClrTx/>
              <a:buSzPct val="90000"/>
              <a:buFont typeface="Arial" pitchFamily="34" charset="0"/>
              <a:buNone/>
              <a:tabLst/>
              <a:defRPr/>
            </a:pPr>
            <a:r>
              <a:rPr kumimoji="0" lang="en-US" sz="2800" b="0" i="0" u="none" strike="noStrike" kern="1200" cap="none" spc="0" normalizeH="0" baseline="0" noProof="0" dirty="0">
                <a:ln>
                  <a:noFill/>
                </a:ln>
                <a:gradFill>
                  <a:gsLst>
                    <a:gs pos="1250">
                      <a:schemeClr val="tx1"/>
                    </a:gs>
                    <a:gs pos="100000">
                      <a:schemeClr val="tx1"/>
                    </a:gs>
                  </a:gsLst>
                  <a:lin ang="5400000" scaled="0"/>
                </a:gradFill>
                <a:effectLst/>
                <a:uLnTx/>
                <a:uFillTx/>
                <a:latin typeface="+mj-lt"/>
                <a:ea typeface="+mn-ea"/>
                <a:cs typeface="+mn-cs"/>
              </a:rPr>
              <a:t>Available in EA, MPSA and Open</a:t>
            </a:r>
          </a:p>
        </p:txBody>
      </p:sp>
      <p:sp>
        <p:nvSpPr>
          <p:cNvPr id="6" name="Right Arrow 5"/>
          <p:cNvSpPr/>
          <p:nvPr/>
        </p:nvSpPr>
        <p:spPr bwMode="auto">
          <a:xfrm>
            <a:off x="4895146" y="1160107"/>
            <a:ext cx="603504" cy="347472"/>
          </a:xfrm>
          <a:prstGeom prst="rightArrow">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9" name="TextBox 8"/>
          <p:cNvSpPr txBox="1"/>
          <p:nvPr/>
        </p:nvSpPr>
        <p:spPr>
          <a:xfrm>
            <a:off x="-139424" y="6502904"/>
            <a:ext cx="1872500" cy="4616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gradFill>
                  <a:gsLst>
                    <a:gs pos="2917">
                      <a:schemeClr val="tx1"/>
                    </a:gs>
                    <a:gs pos="30000">
                      <a:schemeClr val="tx1"/>
                    </a:gs>
                  </a:gsLst>
                  <a:lin ang="5400000" scaled="0"/>
                </a:gradFill>
                <a:effectLst/>
                <a:uLnTx/>
                <a:uFillTx/>
              </a:rPr>
              <a:t>Microsoft Confidential</a:t>
            </a:r>
          </a:p>
        </p:txBody>
      </p:sp>
    </p:spTree>
    <p:extLst>
      <p:ext uri="{BB962C8B-B14F-4D97-AF65-F5344CB8AC3E}">
        <p14:creationId xmlns:p14="http://schemas.microsoft.com/office/powerpoint/2010/main" val="1300987180"/>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97" y="39560"/>
            <a:ext cx="12672414" cy="1107070"/>
          </a:xfrm>
        </p:spPr>
        <p:txBody>
          <a:bodyPr>
            <a:normAutofit/>
          </a:bodyPr>
          <a:lstStyle/>
          <a:p>
            <a:pPr defTabSz="914367"/>
            <a:r>
              <a:rPr lang="en-US" sz="3600" dirty="0"/>
              <a:t>Successor Licenses Will Be Granted At Renewal</a:t>
            </a:r>
            <a:endParaRPr lang="en-US" sz="3600" spc="-100" dirty="0">
              <a:ln w="3175">
                <a:noFill/>
              </a:ln>
              <a:gradFill>
                <a:gsLst>
                  <a:gs pos="1250">
                    <a:schemeClr val="tx1"/>
                  </a:gs>
                  <a:gs pos="100000">
                    <a:schemeClr val="tx1"/>
                  </a:gs>
                </a:gsLst>
                <a:lin ang="5400000" scaled="0"/>
              </a:gradFill>
            </a:endParaRPr>
          </a:p>
        </p:txBody>
      </p:sp>
      <p:sp>
        <p:nvSpPr>
          <p:cNvPr id="12" name="TextBox 11"/>
          <p:cNvSpPr txBox="1"/>
          <p:nvPr/>
        </p:nvSpPr>
        <p:spPr>
          <a:xfrm>
            <a:off x="807719" y="5359407"/>
            <a:ext cx="10705407" cy="923330"/>
          </a:xfrm>
          <a:prstGeom prst="rect">
            <a:avLst/>
          </a:prstGeom>
          <a:noFill/>
        </p:spPr>
        <p:txBody>
          <a:bodyPr wrap="square" lIns="0" tIns="0" rIns="0" bIns="0" rtlCol="0">
            <a:spAutoFit/>
          </a:bodyPr>
          <a:lstStyle/>
          <a:p>
            <a:pPr marL="342900" marR="0" lvl="0" indent="-342900" defTabSz="914367"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1" u="none" strike="noStrike" kern="0" cap="none" spc="0" normalizeH="0" baseline="0" noProof="0" dirty="0">
                <a:ln>
                  <a:noFill/>
                </a:ln>
                <a:solidFill>
                  <a:sysClr val="windowText" lastClr="000000"/>
                </a:solidFill>
                <a:effectLst/>
                <a:uLnTx/>
                <a:uFillTx/>
                <a:latin typeface="Calibri" panose="020F0502020204030204"/>
              </a:rPr>
              <a:t>Only SA payments on successor licenses will be needed at renewal as Pro or Basic License was already paid, and replacement Licenses granted</a:t>
            </a:r>
          </a:p>
          <a:p>
            <a:pPr marL="342900" marR="0" lvl="0" indent="-342900" defTabSz="914367"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i="1" u="none" strike="noStrike" kern="0" cap="none" spc="0" normalizeH="0" baseline="0" noProof="0" dirty="0">
                <a:ln>
                  <a:noFill/>
                </a:ln>
                <a:solidFill>
                  <a:sysClr val="windowText" lastClr="000000"/>
                </a:solidFill>
                <a:effectLst/>
                <a:uLnTx/>
                <a:uFillTx/>
                <a:latin typeface="Calibri" panose="020F0502020204030204"/>
              </a:rPr>
              <a:t>Only one license can be assigned per user at a given time</a:t>
            </a:r>
          </a:p>
        </p:txBody>
      </p:sp>
      <p:sp>
        <p:nvSpPr>
          <p:cNvPr id="11" name="Rectangle 10"/>
          <p:cNvSpPr/>
          <p:nvPr/>
        </p:nvSpPr>
        <p:spPr bwMode="auto">
          <a:xfrm>
            <a:off x="807720" y="1703655"/>
            <a:ext cx="4809548" cy="85451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defTabSz="91410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ea typeface="Segoe UI" pitchFamily="34" charset="0"/>
                <a:cs typeface="Segoe UI" pitchFamily="34" charset="0"/>
              </a:rPr>
              <a:t>CRM Professional User/Device</a:t>
            </a:r>
          </a:p>
        </p:txBody>
      </p:sp>
      <p:sp>
        <p:nvSpPr>
          <p:cNvPr id="13" name="Rectangle 12"/>
          <p:cNvSpPr/>
          <p:nvPr/>
        </p:nvSpPr>
        <p:spPr bwMode="auto">
          <a:xfrm>
            <a:off x="807720" y="2980504"/>
            <a:ext cx="4809548" cy="85451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defTabSz="91410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CRM Basic User/Device</a:t>
            </a:r>
          </a:p>
        </p:txBody>
      </p:sp>
      <p:sp>
        <p:nvSpPr>
          <p:cNvPr id="14" name="Rectangle 13"/>
          <p:cNvSpPr/>
          <p:nvPr/>
        </p:nvSpPr>
        <p:spPr bwMode="auto">
          <a:xfrm>
            <a:off x="807720" y="4257354"/>
            <a:ext cx="4809548" cy="85451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defTabSz="91410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CRM Essential User/Device</a:t>
            </a:r>
          </a:p>
        </p:txBody>
      </p:sp>
      <p:sp>
        <p:nvSpPr>
          <p:cNvPr id="15" name="Rectangle 14"/>
          <p:cNvSpPr/>
          <p:nvPr/>
        </p:nvSpPr>
        <p:spPr bwMode="auto">
          <a:xfrm>
            <a:off x="5768537" y="1703655"/>
            <a:ext cx="5938554" cy="85451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398394" marR="0" lvl="0" indent="0" defTabSz="91410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Dynamics 365 for Sales (op) +</a:t>
            </a:r>
          </a:p>
          <a:p>
            <a:pPr marL="398394" marR="0" lvl="0" indent="0" defTabSz="91410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Dynamics 365 for Customer Service (op)</a:t>
            </a:r>
          </a:p>
        </p:txBody>
      </p:sp>
      <p:sp>
        <p:nvSpPr>
          <p:cNvPr id="16" name="Rectangle 15"/>
          <p:cNvSpPr/>
          <p:nvPr/>
        </p:nvSpPr>
        <p:spPr bwMode="auto">
          <a:xfrm>
            <a:off x="5768537" y="2980504"/>
            <a:ext cx="5938554" cy="85451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398394" marR="0" lvl="0" indent="0" defTabSz="91410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Dynamics 365 for Sales (op) +</a:t>
            </a:r>
          </a:p>
          <a:p>
            <a:pPr marL="398394" marR="0" lvl="0" indent="0" defTabSz="91410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Dynamics 365 for Customer Service (op)</a:t>
            </a:r>
          </a:p>
        </p:txBody>
      </p:sp>
      <p:sp>
        <p:nvSpPr>
          <p:cNvPr id="18" name="Rectangle 17"/>
          <p:cNvSpPr/>
          <p:nvPr/>
        </p:nvSpPr>
        <p:spPr bwMode="auto">
          <a:xfrm>
            <a:off x="5768537" y="4257354"/>
            <a:ext cx="5938554" cy="85451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398394" marR="0" lvl="0" indent="0" defTabSz="91410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5439">
                      <a:srgbClr val="F8F8F8"/>
                    </a:gs>
                    <a:gs pos="100000">
                      <a:srgbClr val="F8F8F8"/>
                    </a:gs>
                  </a:gsLst>
                  <a:lin ang="5400000" scaled="0"/>
                </a:gradFill>
                <a:effectLst/>
                <a:uLnTx/>
                <a:uFillTx/>
                <a:latin typeface="+mj-lt"/>
              </a:rPr>
              <a:t>Dynamics 365 for Team Members (op)</a:t>
            </a:r>
            <a:endParaRPr kumimoji="0" lang="en-US" sz="2400" b="0" i="0" u="none" strike="noStrike" kern="0" cap="none" spc="0" normalizeH="0" baseline="0" noProof="0" dirty="0">
              <a:ln>
                <a:noFill/>
              </a:ln>
              <a:solidFill>
                <a:srgbClr val="FF0000"/>
              </a:solidFill>
              <a:effectLst/>
              <a:uLnTx/>
              <a:uFillTx/>
              <a:latin typeface="+mj-lt"/>
            </a:endParaRPr>
          </a:p>
        </p:txBody>
      </p:sp>
      <p:sp>
        <p:nvSpPr>
          <p:cNvPr id="21" name="Oval 20"/>
          <p:cNvSpPr/>
          <p:nvPr/>
        </p:nvSpPr>
        <p:spPr bwMode="auto">
          <a:xfrm>
            <a:off x="5356340" y="1838587"/>
            <a:ext cx="645419" cy="645419"/>
          </a:xfrm>
          <a:prstGeom prst="ellipse">
            <a:avLst/>
          </a:prstGeom>
          <a:solidFill>
            <a:schemeClr val="bg1"/>
          </a:solidFill>
          <a:ln>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3529" b="1" i="0" u="none" strike="noStrike" kern="0" cap="none" spc="0" normalizeH="0" baseline="0" noProof="0" dirty="0">
                <a:ln>
                  <a:noFill/>
                </a:ln>
                <a:gradFill>
                  <a:gsLst>
                    <a:gs pos="0">
                      <a:schemeClr val="accent3"/>
                    </a:gs>
                    <a:gs pos="100000">
                      <a:schemeClr val="accent3"/>
                    </a:gs>
                  </a:gsLst>
                  <a:lin ang="5400000" scaled="0"/>
                </a:gradFill>
                <a:effectLst/>
                <a:uLnTx/>
                <a:uFillTx/>
                <a:ea typeface="Segoe UI" pitchFamily="34" charset="0"/>
                <a:cs typeface="Segoe UI" pitchFamily="34" charset="0"/>
                <a:sym typeface="Wingdings" panose="05000000000000000000" pitchFamily="2" charset="2"/>
              </a:rPr>
              <a:t></a:t>
            </a:r>
            <a:endParaRPr kumimoji="0" lang="en-US" sz="3529" b="1" i="0" u="none" strike="noStrike" kern="0" cap="none" spc="0" normalizeH="0" baseline="0" noProof="0" dirty="0">
              <a:ln>
                <a:noFill/>
              </a:ln>
              <a:gradFill>
                <a:gsLst>
                  <a:gs pos="0">
                    <a:schemeClr val="accent3"/>
                  </a:gs>
                  <a:gs pos="100000">
                    <a:schemeClr val="accent3"/>
                  </a:gs>
                </a:gsLst>
                <a:lin ang="5400000" scaled="0"/>
              </a:gradFill>
              <a:effectLst/>
              <a:uLnTx/>
              <a:uFillTx/>
              <a:ea typeface="Segoe UI" pitchFamily="34" charset="0"/>
              <a:cs typeface="Segoe UI" pitchFamily="34" charset="0"/>
            </a:endParaRPr>
          </a:p>
        </p:txBody>
      </p:sp>
      <p:sp>
        <p:nvSpPr>
          <p:cNvPr id="22" name="Oval 21"/>
          <p:cNvSpPr/>
          <p:nvPr/>
        </p:nvSpPr>
        <p:spPr bwMode="auto">
          <a:xfrm>
            <a:off x="5356340" y="3075144"/>
            <a:ext cx="645419" cy="645419"/>
          </a:xfrm>
          <a:prstGeom prst="ellipse">
            <a:avLst/>
          </a:prstGeom>
          <a:solidFill>
            <a:schemeClr val="bg1"/>
          </a:solidFill>
          <a:ln>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3529" b="1" i="0" u="none" strike="noStrike" kern="0" cap="none" spc="0" normalizeH="0" baseline="0" noProof="0" dirty="0">
                <a:ln>
                  <a:noFill/>
                </a:ln>
                <a:gradFill>
                  <a:gsLst>
                    <a:gs pos="0">
                      <a:schemeClr val="accent3"/>
                    </a:gs>
                    <a:gs pos="100000">
                      <a:schemeClr val="accent3"/>
                    </a:gs>
                  </a:gsLst>
                  <a:lin ang="5400000" scaled="0"/>
                </a:gradFill>
                <a:effectLst/>
                <a:uLnTx/>
                <a:uFillTx/>
                <a:ea typeface="Segoe UI" pitchFamily="34" charset="0"/>
                <a:cs typeface="Segoe UI" pitchFamily="34" charset="0"/>
                <a:sym typeface="Wingdings" panose="05000000000000000000" pitchFamily="2" charset="2"/>
              </a:rPr>
              <a:t></a:t>
            </a:r>
            <a:endParaRPr kumimoji="0" lang="en-US" sz="3529" b="1" i="0" u="none" strike="noStrike" kern="0" cap="none" spc="0" normalizeH="0" baseline="0" noProof="0" dirty="0">
              <a:ln>
                <a:noFill/>
              </a:ln>
              <a:gradFill>
                <a:gsLst>
                  <a:gs pos="0">
                    <a:schemeClr val="accent3"/>
                  </a:gs>
                  <a:gs pos="100000">
                    <a:schemeClr val="accent3"/>
                  </a:gs>
                </a:gsLst>
                <a:lin ang="5400000" scaled="0"/>
              </a:gradFill>
              <a:effectLst/>
              <a:uLnTx/>
              <a:uFillTx/>
              <a:ea typeface="Segoe UI" pitchFamily="34" charset="0"/>
              <a:cs typeface="Segoe UI" pitchFamily="34" charset="0"/>
            </a:endParaRPr>
          </a:p>
        </p:txBody>
      </p:sp>
      <p:sp>
        <p:nvSpPr>
          <p:cNvPr id="23" name="Oval 22"/>
          <p:cNvSpPr/>
          <p:nvPr/>
        </p:nvSpPr>
        <p:spPr bwMode="auto">
          <a:xfrm>
            <a:off x="5356340" y="4351994"/>
            <a:ext cx="645419" cy="645419"/>
          </a:xfrm>
          <a:prstGeom prst="ellipse">
            <a:avLst/>
          </a:prstGeom>
          <a:solidFill>
            <a:schemeClr val="bg1"/>
          </a:solidFill>
          <a:ln>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102" eaLnBrk="1" fontAlgn="base" latinLnBrk="0" hangingPunct="1">
              <a:lnSpc>
                <a:spcPct val="90000"/>
              </a:lnSpc>
              <a:spcBef>
                <a:spcPct val="0"/>
              </a:spcBef>
              <a:spcAft>
                <a:spcPct val="0"/>
              </a:spcAft>
              <a:buClrTx/>
              <a:buSzTx/>
              <a:buFontTx/>
              <a:buNone/>
              <a:tabLst/>
              <a:defRPr/>
            </a:pPr>
            <a:r>
              <a:rPr kumimoji="0" lang="en-US" sz="3529" b="1" i="0" u="none" strike="noStrike" kern="0" cap="none" spc="0" normalizeH="0" baseline="0" noProof="0" dirty="0">
                <a:ln>
                  <a:noFill/>
                </a:ln>
                <a:gradFill>
                  <a:gsLst>
                    <a:gs pos="0">
                      <a:schemeClr val="accent3"/>
                    </a:gs>
                    <a:gs pos="100000">
                      <a:schemeClr val="accent3"/>
                    </a:gs>
                  </a:gsLst>
                  <a:lin ang="5400000" scaled="0"/>
                </a:gradFill>
                <a:effectLst/>
                <a:uLnTx/>
                <a:uFillTx/>
                <a:ea typeface="Segoe UI" pitchFamily="34" charset="0"/>
                <a:cs typeface="Segoe UI" pitchFamily="34" charset="0"/>
                <a:sym typeface="Wingdings" panose="05000000000000000000" pitchFamily="2" charset="2"/>
              </a:rPr>
              <a:t></a:t>
            </a:r>
            <a:endParaRPr kumimoji="0" lang="en-US" sz="3529" b="1" i="0" u="none" strike="noStrike" kern="0" cap="none" spc="0" normalizeH="0" baseline="0" noProof="0" dirty="0">
              <a:ln>
                <a:noFill/>
              </a:ln>
              <a:gradFill>
                <a:gsLst>
                  <a:gs pos="0">
                    <a:schemeClr val="accent3"/>
                  </a:gs>
                  <a:gs pos="100000">
                    <a:schemeClr val="accent3"/>
                  </a:gs>
                </a:gsLst>
                <a:lin ang="5400000" scaled="0"/>
              </a:gradFill>
              <a:effectLst/>
              <a:uLnTx/>
              <a:uFillTx/>
              <a:ea typeface="Segoe UI" pitchFamily="34" charset="0"/>
              <a:cs typeface="Segoe UI" pitchFamily="34" charset="0"/>
            </a:endParaRPr>
          </a:p>
        </p:txBody>
      </p:sp>
      <p:sp>
        <p:nvSpPr>
          <p:cNvPr id="24" name="TextBox 23"/>
          <p:cNvSpPr txBox="1"/>
          <p:nvPr/>
        </p:nvSpPr>
        <p:spPr>
          <a:xfrm>
            <a:off x="807720" y="1215489"/>
            <a:ext cx="3041674" cy="276999"/>
          </a:xfrm>
          <a:prstGeom prst="rect">
            <a:avLst/>
          </a:prstGeom>
          <a:noFill/>
        </p:spPr>
        <p:txBody>
          <a:bodyPr wrap="square" lIns="0" tIns="0" rIns="0" bIns="0" rtlCol="0">
            <a:sp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CRM On-Premises Licenses</a:t>
            </a:r>
          </a:p>
        </p:txBody>
      </p:sp>
      <p:sp>
        <p:nvSpPr>
          <p:cNvPr id="25" name="TextBox 24"/>
          <p:cNvSpPr txBox="1"/>
          <p:nvPr/>
        </p:nvSpPr>
        <p:spPr>
          <a:xfrm>
            <a:off x="5768536" y="1170765"/>
            <a:ext cx="5874824" cy="276999"/>
          </a:xfrm>
          <a:prstGeom prst="rect">
            <a:avLst/>
          </a:prstGeom>
          <a:noFill/>
        </p:spPr>
        <p:txBody>
          <a:bodyPr wrap="square" lIns="0" tIns="0" rIns="0" bIns="0" rtlCol="0">
            <a:spAutoFit/>
          </a:bodyPr>
          <a:lstStyle/>
          <a:p>
            <a:pPr marL="0" marR="0" lvl="0" indent="0" defTabSz="932597"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chemeClr val="accent3"/>
                    </a:gs>
                    <a:gs pos="100000">
                      <a:schemeClr val="accent3"/>
                    </a:gs>
                  </a:gsLst>
                  <a:lin ang="0" scaled="0"/>
                </a:gradFill>
                <a:effectLst/>
                <a:uLnTx/>
                <a:uFillTx/>
              </a:rPr>
              <a:t>Dynamics 365 Plan 1 Business App On-Premises SKU</a:t>
            </a:r>
          </a:p>
        </p:txBody>
      </p:sp>
      <p:sp>
        <p:nvSpPr>
          <p:cNvPr id="19" name="TextBox 18"/>
          <p:cNvSpPr txBox="1"/>
          <p:nvPr/>
        </p:nvSpPr>
        <p:spPr>
          <a:xfrm>
            <a:off x="-139424" y="6502904"/>
            <a:ext cx="1872500" cy="4616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gradFill>
                  <a:gsLst>
                    <a:gs pos="2917">
                      <a:schemeClr val="tx1"/>
                    </a:gs>
                    <a:gs pos="30000">
                      <a:schemeClr val="tx1"/>
                    </a:gs>
                  </a:gsLst>
                  <a:lin ang="5400000" scaled="0"/>
                </a:gradFill>
                <a:effectLst/>
                <a:uLnTx/>
                <a:uFillTx/>
              </a:rPr>
              <a:t>Microsoft Confidential</a:t>
            </a:r>
          </a:p>
        </p:txBody>
      </p:sp>
    </p:spTree>
    <p:extLst>
      <p:ext uri="{BB962C8B-B14F-4D97-AF65-F5344CB8AC3E}">
        <p14:creationId xmlns:p14="http://schemas.microsoft.com/office/powerpoint/2010/main" val="2351931748"/>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687" y="2532526"/>
            <a:ext cx="11655840" cy="899665"/>
          </a:xfrm>
        </p:spPr>
        <p:txBody>
          <a:bodyPr/>
          <a:lstStyle/>
          <a:p>
            <a:r>
              <a:rPr lang="en-US" sz="3200" dirty="0">
                <a:solidFill>
                  <a:schemeClr val="tx2"/>
                </a:solidFill>
              </a:rPr>
              <a:t>CRM Online Customer in EA/MPSA</a:t>
            </a:r>
            <a:br>
              <a:rPr lang="en-US" dirty="0">
                <a:solidFill>
                  <a:schemeClr val="tx2"/>
                </a:solidFill>
              </a:rPr>
            </a:br>
            <a:r>
              <a:rPr lang="en-US" sz="2000" dirty="0">
                <a:solidFill>
                  <a:schemeClr val="tx2"/>
                </a:solidFill>
              </a:rPr>
              <a:t>This section describes the path for existing CRM Online customers to Dynamics 365</a:t>
            </a:r>
          </a:p>
        </p:txBody>
      </p:sp>
    </p:spTree>
    <p:extLst>
      <p:ext uri="{BB962C8B-B14F-4D97-AF65-F5344CB8AC3E}">
        <p14:creationId xmlns:p14="http://schemas.microsoft.com/office/powerpoint/2010/main" val="224589087"/>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97" y="39560"/>
            <a:ext cx="12672414" cy="1107070"/>
          </a:xfrm>
        </p:spPr>
        <p:txBody>
          <a:bodyPr>
            <a:normAutofit/>
          </a:bodyPr>
          <a:lstStyle/>
          <a:p>
            <a:pPr defTabSz="914367"/>
            <a:r>
              <a:rPr lang="en-US" sz="3600" spc="-100" dirty="0">
                <a:ln w="3175">
                  <a:noFill/>
                </a:ln>
                <a:gradFill>
                  <a:gsLst>
                    <a:gs pos="1250">
                      <a:schemeClr val="tx1"/>
                    </a:gs>
                    <a:gs pos="100000">
                      <a:schemeClr val="tx1"/>
                    </a:gs>
                  </a:gsLst>
                  <a:lin ang="5400000" scaled="0"/>
                </a:gradFill>
              </a:rPr>
              <a:t>Existing Customer Offers: CRM On-Premises</a:t>
            </a:r>
            <a:endParaRPr lang="en-US" sz="3600" i="1" spc="-100" dirty="0">
              <a:ln w="3175">
                <a:noFill/>
              </a:ln>
              <a:gradFill>
                <a:gsLst>
                  <a:gs pos="1250">
                    <a:schemeClr val="tx1"/>
                  </a:gs>
                  <a:gs pos="100000">
                    <a:schemeClr val="tx1"/>
                  </a:gs>
                </a:gsLst>
                <a:lin ang="5400000" scaled="0"/>
              </a:gradFill>
            </a:endParaRPr>
          </a:p>
        </p:txBody>
      </p:sp>
      <p:sp>
        <p:nvSpPr>
          <p:cNvPr id="12" name="TextBox 11"/>
          <p:cNvSpPr txBox="1"/>
          <p:nvPr/>
        </p:nvSpPr>
        <p:spPr>
          <a:xfrm>
            <a:off x="731756" y="5842337"/>
            <a:ext cx="9941305" cy="646331"/>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solidFill>
                  <a:srgbClr val="505050"/>
                </a:solidFill>
                <a:effectLst/>
                <a:uLnTx/>
                <a:uFillTx/>
                <a:latin typeface="Calibri" panose="020F0502020204030204"/>
                <a:ea typeface="+mn-ea"/>
                <a:cs typeface="+mn-cs"/>
              </a:rPr>
              <a:t>Available in EA, MPSA, SPLA, ISV-R</a:t>
            </a:r>
          </a:p>
          <a:p>
            <a:pPr marL="342900" marR="0" lvl="0" indent="-342900" algn="ctr" defTabSz="914367" rtl="0" eaLnBrk="1" fontAlgn="auto" latinLnBrk="0" hangingPunct="1">
              <a:lnSpc>
                <a:spcPct val="100000"/>
              </a:lnSpc>
              <a:spcBef>
                <a:spcPts val="0"/>
              </a:spcBef>
              <a:spcAft>
                <a:spcPts val="0"/>
              </a:spcAft>
              <a:buClrTx/>
              <a:buSzTx/>
              <a:buFontTx/>
              <a:buAutoNum type="arabicPeriod"/>
              <a:tabLst/>
              <a:defRPr/>
            </a:pPr>
            <a:endParaRPr kumimoji="0" lang="en-US" sz="1800" b="0" i="1" u="none" strike="noStrike" kern="0" cap="none" spc="0" normalizeH="0" baseline="0" noProof="0" dirty="0">
              <a:ln>
                <a:noFill/>
              </a:ln>
              <a:solidFill>
                <a:srgbClr val="505050"/>
              </a:solidFill>
              <a:effectLst/>
              <a:uLnTx/>
              <a:uFillTx/>
              <a:latin typeface="Calibri" panose="020F0502020204030204"/>
              <a:ea typeface="+mn-ea"/>
              <a:cs typeface="+mn-cs"/>
            </a:endParaRPr>
          </a:p>
        </p:txBody>
      </p:sp>
      <p:graphicFrame>
        <p:nvGraphicFramePr>
          <p:cNvPr id="17" name="Table 16"/>
          <p:cNvGraphicFramePr>
            <a:graphicFrameLocks noGrp="1"/>
          </p:cNvGraphicFramePr>
          <p:nvPr>
            <p:extLst/>
          </p:nvPr>
        </p:nvGraphicFramePr>
        <p:xfrm>
          <a:off x="345219" y="1450429"/>
          <a:ext cx="11579861" cy="3486756"/>
        </p:xfrm>
        <a:graphic>
          <a:graphicData uri="http://schemas.openxmlformats.org/drawingml/2006/table">
            <a:tbl>
              <a:tblPr firstRow="1">
                <a:tableStyleId>{5C22544A-7EE6-4342-B048-85BDC9FD1C3A}</a:tableStyleId>
              </a:tblPr>
              <a:tblGrid>
                <a:gridCol w="2864325">
                  <a:extLst>
                    <a:ext uri="{9D8B030D-6E8A-4147-A177-3AD203B41FA5}">
                      <a16:colId xmlns:a16="http://schemas.microsoft.com/office/drawing/2014/main" val="20000"/>
                    </a:ext>
                  </a:extLst>
                </a:gridCol>
                <a:gridCol w="3493008">
                  <a:extLst>
                    <a:ext uri="{9D8B030D-6E8A-4147-A177-3AD203B41FA5}">
                      <a16:colId xmlns:a16="http://schemas.microsoft.com/office/drawing/2014/main" val="785167350"/>
                    </a:ext>
                  </a:extLst>
                </a:gridCol>
                <a:gridCol w="1435608">
                  <a:extLst>
                    <a:ext uri="{9D8B030D-6E8A-4147-A177-3AD203B41FA5}">
                      <a16:colId xmlns:a16="http://schemas.microsoft.com/office/drawing/2014/main" val="20001"/>
                    </a:ext>
                  </a:extLst>
                </a:gridCol>
                <a:gridCol w="2075688">
                  <a:extLst>
                    <a:ext uri="{9D8B030D-6E8A-4147-A177-3AD203B41FA5}">
                      <a16:colId xmlns:a16="http://schemas.microsoft.com/office/drawing/2014/main" val="1655034382"/>
                    </a:ext>
                  </a:extLst>
                </a:gridCol>
                <a:gridCol w="1711232">
                  <a:extLst>
                    <a:ext uri="{9D8B030D-6E8A-4147-A177-3AD203B41FA5}">
                      <a16:colId xmlns:a16="http://schemas.microsoft.com/office/drawing/2014/main" val="2433442403"/>
                    </a:ext>
                  </a:extLst>
                </a:gridCol>
              </a:tblGrid>
              <a:tr h="78888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2000" b="1" i="0" u="none" kern="1200" dirty="0">
                          <a:solidFill>
                            <a:schemeClr val="lt1"/>
                          </a:solidFill>
                          <a:latin typeface="+mn-lt"/>
                          <a:ea typeface="+mn-ea"/>
                          <a:cs typeface="+mn-cs"/>
                        </a:rPr>
                        <a:t>Existing User License</a:t>
                      </a:r>
                    </a:p>
                  </a:txBody>
                  <a:tcPr marL="179285" marR="179285" marT="89642" marB="89642" anchor="ctr">
                    <a:lnL w="12700" cmpd="sng">
                      <a:noFill/>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2000" b="1" i="0" u="none" kern="1200" dirty="0">
                          <a:solidFill>
                            <a:schemeClr val="lt1"/>
                          </a:solidFill>
                          <a:latin typeface="+mn-lt"/>
                          <a:ea typeface="+mn-ea"/>
                          <a:cs typeface="+mn-cs"/>
                        </a:rPr>
                        <a:t>New User License</a:t>
                      </a:r>
                    </a:p>
                  </a:txBody>
                  <a:tcPr marL="179285" marR="179285" marT="89642" marB="89642"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1" i="0" u="none" kern="1200" dirty="0">
                          <a:solidFill>
                            <a:schemeClr val="lt1"/>
                          </a:solidFill>
                          <a:latin typeface="+mn-lt"/>
                          <a:ea typeface="+mn-ea"/>
                          <a:cs typeface="+mn-cs"/>
                        </a:rPr>
                        <a:t>EA-S</a:t>
                      </a:r>
                    </a:p>
                  </a:txBody>
                  <a:tcPr marL="179285" marR="179285" marT="89642" marB="89642"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1" kern="1200" dirty="0">
                          <a:solidFill>
                            <a:schemeClr val="lt1"/>
                          </a:solidFill>
                          <a:latin typeface="+mn-lt"/>
                          <a:ea typeface="+mn-ea"/>
                          <a:cs typeface="+mn-cs"/>
                        </a:rPr>
                        <a:t>SA Only</a:t>
                      </a:r>
                    </a:p>
                  </a:txBody>
                  <a:tcPr marL="179285" marR="179285" marT="89642" marB="89642"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1" kern="1200">
                          <a:solidFill>
                            <a:schemeClr val="lt1"/>
                          </a:solidFill>
                          <a:latin typeface="+mn-lt"/>
                          <a:ea typeface="+mn-ea"/>
                          <a:cs typeface="+mn-cs"/>
                        </a:rPr>
                        <a:t>% Discount off CAL</a:t>
                      </a:r>
                      <a:endParaRPr lang="en-US" sz="2000" b="1" kern="1200" dirty="0">
                        <a:solidFill>
                          <a:schemeClr val="lt1"/>
                        </a:solidFill>
                        <a:latin typeface="+mn-lt"/>
                        <a:ea typeface="+mn-ea"/>
                        <a:cs typeface="+mn-cs"/>
                      </a:endParaRPr>
                    </a:p>
                  </a:txBody>
                  <a:tcPr marL="179285" marR="179285" marT="89642" marB="89642" anchor="ctr">
                    <a:lnL w="9525" cap="flat" cmpd="sng" algn="ctr">
                      <a:solidFill>
                        <a:srgbClr val="FFFFFF"/>
                      </a:solidFill>
                      <a:prstDash val="solid"/>
                      <a:round/>
                      <a:headEnd type="none" w="med" len="med"/>
                      <a:tailEnd type="none" w="med" len="med"/>
                    </a:lnL>
                    <a:lnR w="12700" cmpd="sng">
                      <a:noFill/>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48408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2000" b="0" kern="1200" dirty="0">
                          <a:solidFill>
                            <a:schemeClr val="dk1"/>
                          </a:solidFill>
                          <a:latin typeface="+mn-lt"/>
                          <a:ea typeface="+mn-ea"/>
                          <a:cs typeface="+mn-cs"/>
                        </a:rPr>
                        <a:t>Pro</a:t>
                      </a:r>
                      <a:r>
                        <a:rPr lang="en-US" sz="2000" b="0" kern="1200" baseline="0" dirty="0">
                          <a:solidFill>
                            <a:schemeClr val="dk1"/>
                          </a:solidFill>
                          <a:latin typeface="+mn-lt"/>
                          <a:ea typeface="+mn-ea"/>
                          <a:cs typeface="+mn-cs"/>
                        </a:rPr>
                        <a:t> User CAL</a:t>
                      </a:r>
                      <a:endParaRPr lang="en-US" sz="2000" b="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2000" b="0" kern="1200" dirty="0">
                          <a:solidFill>
                            <a:schemeClr val="dk1"/>
                          </a:solidFill>
                          <a:latin typeface="+mn-lt"/>
                          <a:ea typeface="+mn-ea"/>
                          <a:cs typeface="+mn-cs"/>
                        </a:rPr>
                        <a:t>Sales User CAL</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0" kern="1200">
                          <a:solidFill>
                            <a:schemeClr val="dk1"/>
                          </a:solidFill>
                          <a:latin typeface="+mn-lt"/>
                          <a:ea typeface="+mn-ea"/>
                          <a:cs typeface="+mn-cs"/>
                        </a:rPr>
                        <a:t>$27</a:t>
                      </a:r>
                      <a:endParaRPr lang="en-US" sz="2000" b="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0" kern="1200">
                          <a:solidFill>
                            <a:schemeClr val="dk1"/>
                          </a:solidFill>
                          <a:latin typeface="+mn-lt"/>
                          <a:ea typeface="+mn-ea"/>
                          <a:cs typeface="+mn-cs"/>
                        </a:rPr>
                        <a:t>$18</a:t>
                      </a:r>
                      <a:endParaRPr lang="en-US" sz="2000" b="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0" kern="1200" dirty="0">
                          <a:solidFill>
                            <a:schemeClr val="dk1"/>
                          </a:solidFill>
                          <a:latin typeface="+mn-lt"/>
                          <a:ea typeface="+mn-ea"/>
                          <a:cs typeface="+mn-cs"/>
                        </a:rPr>
                        <a:t>40%</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596167">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2000" b="0" kern="1200" dirty="0">
                          <a:solidFill>
                            <a:schemeClr val="dk1"/>
                          </a:solidFill>
                          <a:latin typeface="+mn-lt"/>
                          <a:ea typeface="+mn-ea"/>
                          <a:cs typeface="+mn-cs"/>
                        </a:rPr>
                        <a:t>Pro</a:t>
                      </a:r>
                      <a:r>
                        <a:rPr lang="en-US" sz="2000" b="0" kern="1200" baseline="0" dirty="0">
                          <a:solidFill>
                            <a:schemeClr val="dk1"/>
                          </a:solidFill>
                          <a:latin typeface="+mn-lt"/>
                          <a:ea typeface="+mn-ea"/>
                          <a:cs typeface="+mn-cs"/>
                        </a:rPr>
                        <a:t> User CAL</a:t>
                      </a:r>
                      <a:endParaRPr lang="en-US" sz="2000" b="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2000" b="0" kern="1200" dirty="0">
                          <a:solidFill>
                            <a:schemeClr val="dk1"/>
                          </a:solidFill>
                          <a:latin typeface="+mn-lt"/>
                          <a:ea typeface="+mn-ea"/>
                          <a:cs typeface="+mn-cs"/>
                        </a:rPr>
                        <a:t>Customer Service User CAL</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0" kern="1200">
                          <a:solidFill>
                            <a:schemeClr val="dk1"/>
                          </a:solidFill>
                          <a:latin typeface="+mn-lt"/>
                          <a:ea typeface="+mn-ea"/>
                          <a:cs typeface="+mn-cs"/>
                        </a:rPr>
                        <a:t>$27</a:t>
                      </a:r>
                      <a:endParaRPr lang="en-US" sz="2000" b="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0" kern="1200">
                          <a:solidFill>
                            <a:schemeClr val="dk1"/>
                          </a:solidFill>
                          <a:latin typeface="+mn-lt"/>
                          <a:ea typeface="+mn-ea"/>
                          <a:cs typeface="+mn-cs"/>
                        </a:rPr>
                        <a:t>$18</a:t>
                      </a:r>
                      <a:endParaRPr lang="en-US" sz="2000" b="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0" kern="1200" dirty="0">
                          <a:solidFill>
                            <a:schemeClr val="dk1"/>
                          </a:solidFill>
                          <a:latin typeface="+mn-lt"/>
                          <a:ea typeface="+mn-ea"/>
                          <a:cs typeface="+mn-cs"/>
                        </a:rPr>
                        <a:t>40%</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560297692"/>
                  </a:ext>
                </a:extLst>
              </a:tr>
              <a:tr h="539207">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05050"/>
                          </a:solidFill>
                          <a:effectLst/>
                          <a:uLnTx/>
                          <a:uFillTx/>
                          <a:latin typeface="Segoe UI"/>
                          <a:ea typeface="+mn-ea"/>
                          <a:cs typeface="+mn-cs"/>
                        </a:rPr>
                        <a:t>Basic User CAL</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2000" b="0" kern="1200" dirty="0">
                          <a:solidFill>
                            <a:schemeClr val="dk1"/>
                          </a:solidFill>
                          <a:latin typeface="+mn-lt"/>
                          <a:ea typeface="+mn-ea"/>
                          <a:cs typeface="+mn-cs"/>
                        </a:rPr>
                        <a:t>Sales User CAL</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0" i="0" kern="1200">
                          <a:solidFill>
                            <a:schemeClr val="dk1"/>
                          </a:solidFill>
                          <a:latin typeface="+mn-lt"/>
                          <a:ea typeface="+mn-ea"/>
                          <a:cs typeface="+mn-cs"/>
                        </a:rPr>
                        <a:t>$17</a:t>
                      </a:r>
                      <a:endParaRPr lang="en-US" sz="2000" b="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0" i="0" kern="1200">
                          <a:solidFill>
                            <a:schemeClr val="dk1"/>
                          </a:solidFill>
                          <a:latin typeface="+mn-lt"/>
                          <a:ea typeface="+mn-ea"/>
                          <a:cs typeface="+mn-cs"/>
                        </a:rPr>
                        <a:t>$11</a:t>
                      </a:r>
                      <a:endParaRPr lang="en-US" sz="2000" b="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0" i="0" kern="1200" dirty="0">
                          <a:solidFill>
                            <a:schemeClr val="dk1"/>
                          </a:solidFill>
                          <a:latin typeface="+mn-lt"/>
                          <a:ea typeface="+mn-ea"/>
                          <a:cs typeface="+mn-cs"/>
                        </a:rPr>
                        <a:t>63%</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12631711"/>
                  </a:ext>
                </a:extLst>
              </a:tr>
              <a:tr h="539207">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Basic User CAL</a:t>
                      </a:r>
                      <a:endParaRPr kumimoji="0" lang="en-US" sz="2000" b="0" i="0" u="none" strike="noStrike" kern="1200" cap="none" spc="0" normalizeH="0" baseline="0" noProof="0" dirty="0">
                        <a:ln>
                          <a:noFill/>
                        </a:ln>
                        <a:solidFill>
                          <a:srgbClr val="505050"/>
                        </a:solidFill>
                        <a:effectLst/>
                        <a:uLnTx/>
                        <a:uFillTx/>
                        <a:latin typeface="Segoe UI"/>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2000" b="0" kern="1200" dirty="0">
                          <a:solidFill>
                            <a:schemeClr val="dk1"/>
                          </a:solidFill>
                          <a:latin typeface="+mn-lt"/>
                          <a:ea typeface="+mn-ea"/>
                          <a:cs typeface="+mn-cs"/>
                        </a:rPr>
                        <a:t>Customer Service User CAL</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0" i="0" kern="1200">
                          <a:solidFill>
                            <a:schemeClr val="dk1"/>
                          </a:solidFill>
                          <a:latin typeface="+mn-lt"/>
                          <a:ea typeface="+mn-ea"/>
                          <a:cs typeface="+mn-cs"/>
                        </a:rPr>
                        <a:t>$17</a:t>
                      </a:r>
                      <a:endParaRPr lang="en-US" sz="2000" b="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0" i="0" kern="1200">
                          <a:solidFill>
                            <a:schemeClr val="dk1"/>
                          </a:solidFill>
                          <a:latin typeface="+mn-lt"/>
                          <a:ea typeface="+mn-ea"/>
                          <a:cs typeface="+mn-cs"/>
                        </a:rPr>
                        <a:t>$11</a:t>
                      </a:r>
                      <a:endParaRPr lang="en-US" sz="2000" b="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0" i="0" kern="1200" dirty="0">
                          <a:solidFill>
                            <a:schemeClr val="dk1"/>
                          </a:solidFill>
                          <a:latin typeface="+mn-lt"/>
                          <a:ea typeface="+mn-ea"/>
                          <a:cs typeface="+mn-cs"/>
                        </a:rPr>
                        <a:t>63%</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00785012"/>
                  </a:ext>
                </a:extLst>
              </a:tr>
              <a:tr h="539207">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05050"/>
                          </a:solidFill>
                          <a:effectLst/>
                          <a:uLnTx/>
                          <a:uFillTx/>
                          <a:latin typeface="Segoe UI"/>
                          <a:ea typeface="+mn-ea"/>
                          <a:cs typeface="+mn-cs"/>
                        </a:rPr>
                        <a:t>Essential User CAL</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2000" b="0" kern="1200" dirty="0">
                          <a:solidFill>
                            <a:schemeClr val="dk1"/>
                          </a:solidFill>
                          <a:latin typeface="+mn-lt"/>
                          <a:ea typeface="+mn-ea"/>
                          <a:cs typeface="+mn-cs"/>
                        </a:rPr>
                        <a:t>Team Members User CAL</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0" i="0" kern="1200">
                          <a:solidFill>
                            <a:schemeClr val="dk1"/>
                          </a:solidFill>
                          <a:latin typeface="+mn-lt"/>
                          <a:ea typeface="+mn-ea"/>
                          <a:cs typeface="+mn-cs"/>
                        </a:rPr>
                        <a:t>$3</a:t>
                      </a:r>
                      <a:endParaRPr lang="en-US" sz="2000" b="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0" i="0" kern="1200">
                          <a:solidFill>
                            <a:schemeClr val="dk1"/>
                          </a:solidFill>
                          <a:latin typeface="+mn-lt"/>
                          <a:ea typeface="+mn-ea"/>
                          <a:cs typeface="+mn-cs"/>
                        </a:rPr>
                        <a:t>$2</a:t>
                      </a:r>
                      <a:endParaRPr lang="en-US" sz="2000" b="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0" i="0" kern="1200" dirty="0">
                          <a:solidFill>
                            <a:schemeClr val="dk1"/>
                          </a:solidFill>
                          <a:latin typeface="+mn-lt"/>
                          <a:ea typeface="+mn-ea"/>
                          <a:cs typeface="+mn-cs"/>
                        </a:rPr>
                        <a:t>22%</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086775203"/>
                  </a:ext>
                </a:extLst>
              </a:tr>
            </a:tbl>
          </a:graphicData>
        </a:graphic>
      </p:graphicFrame>
      <p:sp>
        <p:nvSpPr>
          <p:cNvPr id="7" name="Rectangle 6"/>
          <p:cNvSpPr/>
          <p:nvPr/>
        </p:nvSpPr>
        <p:spPr>
          <a:xfrm>
            <a:off x="10106728" y="6503965"/>
            <a:ext cx="1972015" cy="369332"/>
          </a:xfrm>
          <a:prstGeom prst="rect">
            <a:avLst/>
          </a:prstGeom>
        </p:spPr>
        <p:txBody>
          <a:bodyPr wrap="non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505050"/>
                </a:solidFill>
                <a:effectLst/>
                <a:uLnTx/>
                <a:uFillTx/>
                <a:latin typeface="Calibri" panose="020F0502020204030204"/>
                <a:ea typeface="+mn-ea"/>
                <a:cs typeface="+mn-cs"/>
              </a:rPr>
              <a:t>*Estimated Pricing</a:t>
            </a:r>
          </a:p>
        </p:txBody>
      </p:sp>
      <p:sp>
        <p:nvSpPr>
          <p:cNvPr id="8" name="Rectangle 7"/>
          <p:cNvSpPr/>
          <p:nvPr/>
        </p:nvSpPr>
        <p:spPr bwMode="auto">
          <a:xfrm>
            <a:off x="6691745" y="1107551"/>
            <a:ext cx="5227351" cy="32758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EA </a:t>
            </a:r>
            <a:r>
              <a:rPr kumimoji="0" lang="en-US" sz="18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No-Level Price</a:t>
            </a:r>
            <a:r>
              <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a:t>
            </a:r>
          </a:p>
        </p:txBody>
      </p:sp>
      <p:sp>
        <p:nvSpPr>
          <p:cNvPr id="11" name="TextBox 10"/>
          <p:cNvSpPr txBox="1"/>
          <p:nvPr/>
        </p:nvSpPr>
        <p:spPr>
          <a:xfrm>
            <a:off x="-139424" y="6502904"/>
            <a:ext cx="1872500" cy="4616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Microsoft Confidential</a:t>
            </a:r>
          </a:p>
        </p:txBody>
      </p:sp>
    </p:spTree>
    <p:extLst>
      <p:ext uri="{BB962C8B-B14F-4D97-AF65-F5344CB8AC3E}">
        <p14:creationId xmlns:p14="http://schemas.microsoft.com/office/powerpoint/2010/main" val="546447909"/>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Upsell Opportunity</a:t>
            </a:r>
          </a:p>
        </p:txBody>
      </p:sp>
      <p:sp>
        <p:nvSpPr>
          <p:cNvPr id="3" name="TextBox 2"/>
          <p:cNvSpPr txBox="1"/>
          <p:nvPr/>
        </p:nvSpPr>
        <p:spPr>
          <a:xfrm>
            <a:off x="676049" y="1572768"/>
            <a:ext cx="11068141" cy="4062651"/>
          </a:xfrm>
          <a:prstGeom prst="rect">
            <a:avLst/>
          </a:prstGeom>
          <a:noFill/>
          <a:ln>
            <a:solidFill>
              <a:schemeClr val="tx1"/>
            </a:solidFill>
          </a:ln>
        </p:spPr>
        <p:txBody>
          <a:bodyPr wrap="square" lIns="182880" tIns="146304" rIns="182880" bIns="146304"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Talk to your customer about transitioning to Dynamics 365 for Enterprise Plan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The transition price allows for favorable transition to unlock features across Sales, Customer Service, Field Service and Project Service, including </a:t>
            </a:r>
            <a:r>
              <a:rPr kumimoji="0" lang="en-US" sz="1800" b="0" i="0" u="none" strike="noStrike" kern="0" cap="none" spc="0" normalizeH="0" baseline="0" noProof="0" dirty="0" err="1">
                <a:ln>
                  <a:noFill/>
                </a:ln>
                <a:solidFill>
                  <a:sysClr val="windowText" lastClr="000000"/>
                </a:solidFill>
                <a:effectLst/>
                <a:uLnTx/>
                <a:uFillTx/>
              </a:rPr>
              <a:t>PowerApps</a:t>
            </a:r>
            <a:r>
              <a:rPr kumimoji="0" lang="en-US" sz="1800" b="0" i="0" u="none" strike="noStrike" kern="0" cap="none" spc="0" normalizeH="0" baseline="0" noProof="0" dirty="0">
                <a:ln>
                  <a:noFill/>
                </a:ln>
                <a:solidFill>
                  <a:sysClr val="windowText" lastClr="000000"/>
                </a:solidFill>
                <a:effectLst/>
                <a:uLnTx/>
                <a:uFillTx/>
              </a:rPr>
              <a:t>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Ask your customer questions to unlock the additional capabilities they can harness Dynamics 365 for:</a:t>
            </a:r>
          </a:p>
          <a:p>
            <a:pPr marL="800100" marR="0" lvl="1"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solidFill>
                  <a:sysClr val="windowText" lastClr="000000"/>
                </a:solidFill>
                <a:effectLst/>
                <a:uLnTx/>
                <a:uFillTx/>
              </a:rPr>
              <a:t>What are you using for Sales Management?</a:t>
            </a:r>
          </a:p>
          <a:p>
            <a:pPr marL="800100" marR="0" lvl="1"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solidFill>
                  <a:sysClr val="windowText" lastClr="000000"/>
                </a:solidFill>
                <a:effectLst/>
                <a:uLnTx/>
                <a:uFillTx/>
              </a:rPr>
              <a:t>What are you using for Project Service Automation</a:t>
            </a:r>
          </a:p>
          <a:p>
            <a:pPr marL="228600" marR="0" lvl="0" indent="-228600" defTabSz="914367" eaLnBrk="1" fontAlgn="auto" latinLnBrk="0" hangingPunct="1">
              <a:lnSpc>
                <a:spcPct val="90000"/>
              </a:lnSpc>
              <a:spcBef>
                <a:spcPct val="20000"/>
              </a:spcBef>
              <a:spcAft>
                <a:spcPts val="0"/>
              </a:spcAft>
              <a:buClrTx/>
              <a:buSzPct val="90000"/>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Can you upsell the plans?</a:t>
            </a:r>
          </a:p>
          <a:p>
            <a:pPr marL="685800" marR="0" lvl="1" indent="-228600" defTabSz="914367" eaLnBrk="1" fontAlgn="auto" latinLnBrk="0" hangingPunct="1">
              <a:lnSpc>
                <a:spcPct val="90000"/>
              </a:lnSpc>
              <a:spcBef>
                <a:spcPct val="20000"/>
              </a:spcBef>
              <a:spcAft>
                <a:spcPts val="0"/>
              </a:spcAft>
              <a:buClrTx/>
              <a:buSzPct val="90000"/>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Purchasing any App + </a:t>
            </a:r>
            <a:r>
              <a:rPr kumimoji="0" lang="en-US" sz="1800" b="0" i="0" u="none" strike="noStrike" kern="0" cap="none" spc="0" normalizeH="0" baseline="0" noProof="0" dirty="0" err="1">
                <a:ln>
                  <a:noFill/>
                </a:ln>
                <a:solidFill>
                  <a:sysClr val="windowText" lastClr="000000"/>
                </a:solidFill>
                <a:effectLst/>
                <a:uLnTx/>
                <a:uFillTx/>
              </a:rPr>
              <a:t>PowerApps</a:t>
            </a:r>
            <a:r>
              <a:rPr kumimoji="0" lang="en-US" sz="1800" b="0" i="0" u="none" strike="noStrike" kern="0" cap="none" spc="0" normalizeH="0" baseline="0" noProof="0" dirty="0">
                <a:ln>
                  <a:noFill/>
                </a:ln>
                <a:solidFill>
                  <a:sysClr val="windowText" lastClr="000000"/>
                </a:solidFill>
                <a:effectLst/>
                <a:uLnTx/>
                <a:uFillTx/>
              </a:rPr>
              <a:t> </a:t>
            </a:r>
          </a:p>
          <a:p>
            <a:pPr marL="627321" marR="0" lvl="3" indent="-179388" defTabSz="914367" eaLnBrk="1" fontAlgn="auto" latinLnBrk="0" hangingPunct="1">
              <a:lnSpc>
                <a:spcPct val="90000"/>
              </a:lnSpc>
              <a:spcBef>
                <a:spcPct val="20000"/>
              </a:spcBef>
              <a:spcAft>
                <a:spcPts val="0"/>
              </a:spcAft>
              <a:buClrTx/>
              <a:buSzPct val="90000"/>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Do CRM users need AX access and can move to Plan 2? </a:t>
            </a:r>
          </a:p>
          <a:p>
            <a:pPr marL="627321" marR="0" lvl="3" indent="-179388" defTabSz="914367" eaLnBrk="1" fontAlgn="auto" latinLnBrk="0" hangingPunct="1">
              <a:lnSpc>
                <a:spcPct val="90000"/>
              </a:lnSpc>
              <a:spcBef>
                <a:spcPct val="20000"/>
              </a:spcBef>
              <a:spcAft>
                <a:spcPts val="0"/>
              </a:spcAft>
              <a:buClrTx/>
              <a:buSzPct val="90000"/>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Do any other departments need a LOB solution?</a:t>
            </a:r>
          </a:p>
          <a:p>
            <a:pPr marL="179128" marR="0" lvl="1" indent="-17938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Can you add more Team Members Users to qualify for tiered pricing?</a:t>
            </a:r>
          </a:p>
          <a:p>
            <a:pPr marL="800100" marR="0" lvl="1" indent="-342900" defTabSz="91440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0" cap="none" spc="0" normalizeH="0" baseline="0" noProof="0" dirty="0">
              <a:ln>
                <a:noFill/>
              </a:ln>
              <a:solidFill>
                <a:sysClr val="windowText" lastClr="000000"/>
              </a:solidFill>
              <a:effectLst/>
              <a:uLnTx/>
              <a:uFillTx/>
            </a:endParaRPr>
          </a:p>
          <a:p>
            <a:pPr marL="342900" marR="0" lvl="0" indent="-34290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0" cap="none" spc="0" normalizeH="0" baseline="0" noProof="0" dirty="0" err="1">
              <a:ln>
                <a:noFill/>
              </a:ln>
              <a:gradFill>
                <a:gsLst>
                  <a:gs pos="2917">
                    <a:schemeClr val="tx1"/>
                  </a:gs>
                  <a:gs pos="30000">
                    <a:schemeClr val="tx1"/>
                  </a:gs>
                </a:gsLst>
                <a:lin ang="5400000" scaled="0"/>
              </a:gradFill>
              <a:effectLst/>
              <a:uLnTx/>
              <a:uFillTx/>
            </a:endParaRPr>
          </a:p>
        </p:txBody>
      </p:sp>
    </p:spTree>
    <p:extLst>
      <p:ext uri="{BB962C8B-B14F-4D97-AF65-F5344CB8AC3E}">
        <p14:creationId xmlns:p14="http://schemas.microsoft.com/office/powerpoint/2010/main" val="2721383104"/>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10703560" cy="1188911"/>
          </a:xfrm>
        </p:spPr>
        <p:txBody>
          <a:bodyPr/>
          <a:lstStyle/>
          <a:p>
            <a:r>
              <a:rPr lang="en-US" sz="3600" dirty="0">
                <a:solidFill>
                  <a:srgbClr val="5C2D91"/>
                </a:solidFill>
              </a:rPr>
              <a:t>Link to exact SKUs names to use on transition for CRM On-Premises Customers to MPSA</a:t>
            </a:r>
          </a:p>
        </p:txBody>
      </p:sp>
      <p:sp>
        <p:nvSpPr>
          <p:cNvPr id="3" name="TextBox 2"/>
          <p:cNvSpPr txBox="1"/>
          <p:nvPr/>
        </p:nvSpPr>
        <p:spPr>
          <a:xfrm>
            <a:off x="837487" y="1897166"/>
            <a:ext cx="10844614" cy="3050066"/>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2" action="ppaction://hlinksldjump" tooltip="Right click and select Open Hyperlink"/>
              </a:rPr>
              <a:t>Link</a:t>
            </a:r>
            <a:r>
              <a:rPr lang="en-US" sz="2000" dirty="0">
                <a:gradFill>
                  <a:gsLst>
                    <a:gs pos="2917">
                      <a:schemeClr val="tx1"/>
                    </a:gs>
                    <a:gs pos="30000">
                      <a:schemeClr val="tx1"/>
                    </a:gs>
                  </a:gsLst>
                  <a:lin ang="5400000" scaled="0"/>
                </a:gradFill>
              </a:rPr>
              <a:t> to </a:t>
            </a:r>
            <a:r>
              <a:rPr lang="en-US" sz="2000" dirty="0"/>
              <a:t>CRM On-Premises Commercial/Corporate Cloud Add-on SKUs</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3" action="ppaction://hlinksldjump" tooltip="Right click and select Open Hyperlink"/>
              </a:rPr>
              <a:t>Link</a:t>
            </a:r>
            <a:r>
              <a:rPr lang="en-US" sz="2000" dirty="0">
                <a:gradFill>
                  <a:gsLst>
                    <a:gs pos="2917">
                      <a:schemeClr val="tx1"/>
                    </a:gs>
                    <a:gs pos="30000">
                      <a:schemeClr val="tx1"/>
                    </a:gs>
                  </a:gsLst>
                  <a:lin ang="5400000" scaled="0"/>
                </a:gradFill>
              </a:rPr>
              <a:t> to CRM </a:t>
            </a:r>
            <a:r>
              <a:rPr lang="en-US" sz="2000" dirty="0"/>
              <a:t>On-Premises Academic Cloud Add-on SKUs</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4" action="ppaction://hlinksldjump" tooltip="Right click and select Open Hyperlink"/>
              </a:rPr>
              <a:t>Link</a:t>
            </a:r>
            <a:r>
              <a:rPr lang="en-US" sz="2000" dirty="0">
                <a:gradFill>
                  <a:gsLst>
                    <a:gs pos="2917">
                      <a:schemeClr val="tx1"/>
                    </a:gs>
                    <a:gs pos="30000">
                      <a:schemeClr val="tx1"/>
                    </a:gs>
                  </a:gsLst>
                  <a:lin ang="5400000" scaled="0"/>
                </a:gradFill>
              </a:rPr>
              <a:t> to CRM </a:t>
            </a:r>
            <a:r>
              <a:rPr lang="en-US" sz="2000" dirty="0"/>
              <a:t>On-Premises Government Cloud Add-on SKUs</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5" action="ppaction://hlinksldjump" tooltip="Right click and select Open Hyperlink"/>
              </a:rPr>
              <a:t>Link</a:t>
            </a:r>
            <a:r>
              <a:rPr lang="en-US" sz="2000" dirty="0">
                <a:gradFill>
                  <a:gsLst>
                    <a:gs pos="2917">
                      <a:schemeClr val="tx1"/>
                    </a:gs>
                    <a:gs pos="30000">
                      <a:schemeClr val="tx1"/>
                    </a:gs>
                  </a:gsLst>
                  <a:lin ang="5400000" scaled="0"/>
                </a:gradFill>
              </a:rPr>
              <a:t> to </a:t>
            </a:r>
            <a:r>
              <a:rPr lang="en-US" sz="2000" dirty="0"/>
              <a:t>CRM On-Premises Commercial/Corporate From SA SKUs</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6" action="ppaction://hlinksldjump" tooltip="Right click and select Open Hyperlink"/>
              </a:rPr>
              <a:t>Link</a:t>
            </a:r>
            <a:r>
              <a:rPr lang="en-US" sz="2000" dirty="0">
                <a:gradFill>
                  <a:gsLst>
                    <a:gs pos="2917">
                      <a:schemeClr val="tx1"/>
                    </a:gs>
                    <a:gs pos="30000">
                      <a:schemeClr val="tx1"/>
                    </a:gs>
                  </a:gsLst>
                  <a:lin ang="5400000" scaled="0"/>
                </a:gradFill>
              </a:rPr>
              <a:t> to CRM </a:t>
            </a:r>
            <a:r>
              <a:rPr lang="en-US" sz="2000" dirty="0"/>
              <a:t>On-Premises Academic Cloud From SA SKUs</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7" action="ppaction://hlinksldjump" tooltip="Right click and select Open Hyperlink"/>
              </a:rPr>
              <a:t>Link</a:t>
            </a:r>
            <a:r>
              <a:rPr lang="en-US" sz="2000" dirty="0">
                <a:gradFill>
                  <a:gsLst>
                    <a:gs pos="2917">
                      <a:schemeClr val="tx1"/>
                    </a:gs>
                    <a:gs pos="30000">
                      <a:schemeClr val="tx1"/>
                    </a:gs>
                  </a:gsLst>
                  <a:lin ang="5400000" scaled="0"/>
                </a:gradFill>
              </a:rPr>
              <a:t> to CRM </a:t>
            </a:r>
            <a:r>
              <a:rPr lang="en-US" sz="2000" dirty="0"/>
              <a:t>On-Premises Government Cloud From SA SKUs</a:t>
            </a:r>
            <a:endParaRPr lang="en-US" sz="2000" dirty="0">
              <a:gradFill>
                <a:gsLst>
                  <a:gs pos="2917">
                    <a:schemeClr val="tx1"/>
                  </a:gs>
                  <a:gs pos="30000">
                    <a:schemeClr val="tx1"/>
                  </a:gs>
                </a:gsLst>
                <a:lin ang="5400000" scaled="0"/>
              </a:gradFill>
            </a:endParaRPr>
          </a:p>
          <a:p>
            <a:pPr>
              <a:lnSpc>
                <a:spcPct val="90000"/>
              </a:lnSpc>
              <a:spcAft>
                <a:spcPts val="600"/>
              </a:spcAft>
            </a:pPr>
            <a:endParaRPr lang="en-US" sz="2000" dirty="0">
              <a:gradFill>
                <a:gsLst>
                  <a:gs pos="2917">
                    <a:schemeClr val="tx1"/>
                  </a:gs>
                  <a:gs pos="30000">
                    <a:schemeClr val="tx1"/>
                  </a:gs>
                </a:gsLst>
                <a:lin ang="5400000" scaled="0"/>
              </a:gradFill>
            </a:endParaRPr>
          </a:p>
          <a:p>
            <a:pPr>
              <a:lnSpc>
                <a:spcPct val="90000"/>
              </a:lnSpc>
              <a:spcAft>
                <a:spcPts val="600"/>
              </a:spcAft>
            </a:pPr>
            <a:r>
              <a:rPr lang="en-US" sz="2000" dirty="0">
                <a:gradFill>
                  <a:gsLst>
                    <a:gs pos="2917">
                      <a:schemeClr val="tx1"/>
                    </a:gs>
                    <a:gs pos="30000">
                      <a:schemeClr val="tx1"/>
                    </a:gs>
                  </a:gsLst>
                  <a:lin ang="5400000" scaled="0"/>
                </a:gradFill>
              </a:rPr>
              <a:t>Note: If not in presentation mode right click </a:t>
            </a:r>
            <a:r>
              <a:rPr lang="en-US" sz="2000" u="sng" dirty="0">
                <a:solidFill>
                  <a:schemeClr val="accent3">
                    <a:lumMod val="50000"/>
                    <a:lumOff val="50000"/>
                  </a:schemeClr>
                </a:solidFill>
                <a:latin typeface="Segoe UI Semibold" panose="020B0702040204020203" pitchFamily="34" charset="0"/>
                <a:cs typeface="Segoe UI Semibold" panose="020B0702040204020203" pitchFamily="34" charset="0"/>
              </a:rPr>
              <a:t>Link</a:t>
            </a:r>
            <a:r>
              <a:rPr lang="en-US" sz="2000" dirty="0">
                <a:gradFill>
                  <a:gsLst>
                    <a:gs pos="2917">
                      <a:schemeClr val="tx1"/>
                    </a:gs>
                    <a:gs pos="30000">
                      <a:schemeClr val="tx1"/>
                    </a:gs>
                  </a:gsLst>
                  <a:lin ang="5400000" scaled="0"/>
                </a:gradFill>
              </a:rPr>
              <a:t> and select “Open Hyperlink”</a:t>
            </a:r>
          </a:p>
        </p:txBody>
      </p:sp>
    </p:spTree>
    <p:extLst>
      <p:ext uri="{BB962C8B-B14F-4D97-AF65-F5344CB8AC3E}">
        <p14:creationId xmlns:p14="http://schemas.microsoft.com/office/powerpoint/2010/main" val="2429224878"/>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37" y="2532526"/>
            <a:ext cx="11774790" cy="899665"/>
          </a:xfrm>
        </p:spPr>
        <p:txBody>
          <a:bodyPr/>
          <a:lstStyle/>
          <a:p>
            <a:r>
              <a:rPr lang="en-US" sz="3200" dirty="0">
                <a:solidFill>
                  <a:schemeClr val="tx2"/>
                </a:solidFill>
              </a:rPr>
              <a:t>CRM On-Premises Customer in DPL/VL  </a:t>
            </a:r>
            <a:br>
              <a:rPr lang="en-US" dirty="0">
                <a:solidFill>
                  <a:schemeClr val="tx2"/>
                </a:solidFill>
              </a:rPr>
            </a:br>
            <a:r>
              <a:rPr lang="en-US" sz="2000" dirty="0">
                <a:solidFill>
                  <a:schemeClr val="tx2"/>
                </a:solidFill>
              </a:rPr>
              <a:t>This section describes the path for existing CRM On-Premises customers in DPL/VL who want to transition to Dynamics 365 (online)</a:t>
            </a:r>
          </a:p>
        </p:txBody>
      </p:sp>
    </p:spTree>
    <p:extLst>
      <p:ext uri="{BB962C8B-B14F-4D97-AF65-F5344CB8AC3E}">
        <p14:creationId xmlns:p14="http://schemas.microsoft.com/office/powerpoint/2010/main" val="3933159798"/>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On-Premises messaging slide</a:t>
            </a:r>
          </a:p>
        </p:txBody>
      </p:sp>
      <p:sp>
        <p:nvSpPr>
          <p:cNvPr id="3" name="TextBox 2"/>
          <p:cNvSpPr txBox="1"/>
          <p:nvPr/>
        </p:nvSpPr>
        <p:spPr>
          <a:xfrm>
            <a:off x="358218" y="3721663"/>
            <a:ext cx="11150970" cy="2234458"/>
          </a:xfrm>
          <a:prstGeom prst="rect">
            <a:avLst/>
          </a:prstGeom>
          <a:noFill/>
        </p:spPr>
        <p:txBody>
          <a:bodyPr wrap="square" lIns="182880" tIns="146304" rIns="182880" bIns="146304"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effectLst/>
                <a:uLnTx/>
                <a:uFillTx/>
                <a:latin typeface="+mj-lt"/>
              </a:rPr>
              <a:t>ACTIVELY DISCUSS TRANSITIONING TO THE CLOUD WITH YOUR EXISTING CUSTOMERS. Position the opportunity to move to Dynamics 365 (online) with the existing customer transition offer. Additional Dynamics 365 BoM details can be found </a:t>
            </a:r>
            <a:r>
              <a:rPr kumimoji="0" lang="en-US" b="0" i="0" u="none" strike="noStrike" kern="0" cap="none" spc="0" normalizeH="0" baseline="0" noProof="0" dirty="0">
                <a:ln>
                  <a:noFill/>
                </a:ln>
                <a:effectLst/>
                <a:uLnTx/>
                <a:uFillTx/>
                <a:latin typeface="+mj-lt"/>
                <a:hlinkClick r:id="rId2"/>
              </a:rPr>
              <a:t>here</a:t>
            </a:r>
            <a:r>
              <a:rPr kumimoji="0" lang="en-US" b="0" i="0" u="none" strike="noStrike" kern="0" cap="none" spc="0" normalizeH="0" baseline="0" noProof="0" dirty="0">
                <a:ln>
                  <a:noFill/>
                </a:ln>
                <a:effectLst/>
                <a:uLnTx/>
                <a:uFillTx/>
                <a:latin typeface="+mj-lt"/>
              </a:rPr>
              <a:t>. </a:t>
            </a:r>
          </a:p>
          <a:p>
            <a:pPr marL="742950" marR="0" lvl="1" indent="-285750" defTabSz="91440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effectLst/>
                <a:uLnTx/>
                <a:uFillTx/>
                <a:latin typeface="+mj-lt"/>
              </a:rPr>
              <a:t>NOW is a fantastic opportunity to move to the cloud using our special pricing for existing customers that are interested in transitioning to Dynamics 365</a:t>
            </a:r>
          </a:p>
          <a:p>
            <a:pPr marL="742950" marR="0" lvl="1" indent="-285750" defTabSz="91440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effectLst/>
                <a:uLnTx/>
                <a:uFillTx/>
                <a:latin typeface="+mj-lt"/>
              </a:rPr>
              <a:t>CRM 2011 ended mainstream support on July 12, 2016, with extended support ending July 2021. This is a great opportunity for those customers to transition to the Dynamics 365</a:t>
            </a:r>
          </a:p>
        </p:txBody>
      </p:sp>
      <p:sp>
        <p:nvSpPr>
          <p:cNvPr id="6" name="TextBox 5"/>
          <p:cNvSpPr txBox="1"/>
          <p:nvPr/>
        </p:nvSpPr>
        <p:spPr>
          <a:xfrm>
            <a:off x="358218" y="1301045"/>
            <a:ext cx="11138953" cy="2505301"/>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b="0" i="0" u="none" strike="noStrike" kern="0" cap="none" spc="0" normalizeH="0" baseline="0" noProof="0" dirty="0">
                <a:ln>
                  <a:noFill/>
                </a:ln>
                <a:effectLst/>
                <a:uLnTx/>
                <a:uFillTx/>
                <a:latin typeface="+mj-lt"/>
              </a:rPr>
              <a:t>Ensure the customer is aware that Microsoft is committed to continue to make ongoing updates to their on-premises product.  Additional detail to reinforce that message is located </a:t>
            </a:r>
            <a:r>
              <a:rPr kumimoji="0" lang="en-US" b="0" i="0" u="none" strike="noStrike" kern="0" cap="none" spc="0" normalizeH="0" baseline="0" noProof="0" dirty="0">
                <a:ln>
                  <a:noFill/>
                </a:ln>
                <a:effectLst/>
                <a:uLnTx/>
                <a:uFillTx/>
                <a:latin typeface="+mj-lt"/>
                <a:hlinkClick r:id="rId3"/>
              </a:rPr>
              <a:t>here</a:t>
            </a:r>
            <a:r>
              <a:rPr kumimoji="0" lang="en-US" b="1" i="0" u="none" strike="noStrike" kern="0" cap="none" spc="0" normalizeH="0" baseline="0" noProof="0" dirty="0">
                <a:ln>
                  <a:noFill/>
                </a:ln>
                <a:effectLst/>
                <a:uLnTx/>
                <a:uFillTx/>
                <a:latin typeface="+mj-lt"/>
              </a:rPr>
              <a:t>.</a:t>
            </a:r>
          </a:p>
          <a:p>
            <a:pPr marL="742950" marR="0" lvl="1" indent="-285750" defTabSz="91440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effectLst/>
                <a:uLnTx/>
                <a:uFillTx/>
                <a:latin typeface="+mj-lt"/>
              </a:rPr>
              <a:t>Microsoft continues to develop and enhance Dynamics CRM On-Premises</a:t>
            </a:r>
          </a:p>
          <a:p>
            <a:pPr marL="742950" marR="0" lvl="1" indent="-285750" defTabSz="91440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effectLst/>
                <a:uLnTx/>
                <a:uFillTx/>
                <a:latin typeface="+mj-lt"/>
              </a:rPr>
              <a:t>We respect the fact that customers will want to make their own decisions about whether and when they want to move to the cloud</a:t>
            </a:r>
          </a:p>
          <a:p>
            <a:pPr marL="742950" marR="0" lvl="1" indent="-285750" defTabSz="91440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effectLst/>
                <a:uLnTx/>
                <a:uFillTx/>
                <a:latin typeface="+mj-lt"/>
              </a:rPr>
              <a:t>As and when you are ready, we would welcome the opportunity to share more about Dynamics 365. We recognize the investment you have already made and have compelling migration options available. </a:t>
            </a:r>
          </a:p>
          <a:p>
            <a:pPr marL="0" marR="0" lvl="0" indent="0" defTabSz="914400" eaLnBrk="1" fontAlgn="auto" latinLnBrk="0" hangingPunct="1">
              <a:lnSpc>
                <a:spcPct val="90000"/>
              </a:lnSpc>
              <a:spcBef>
                <a:spcPts val="0"/>
              </a:spcBef>
              <a:spcAft>
                <a:spcPts val="600"/>
              </a:spcAft>
              <a:buClrTx/>
              <a:buSzTx/>
              <a:buFontTx/>
              <a:buNone/>
              <a:tabLst/>
              <a:defRPr/>
            </a:pPr>
            <a:endParaRPr kumimoji="0" lang="en-US" b="0" i="0" u="none" strike="noStrike" kern="0" cap="none" spc="0" normalizeH="0" baseline="0" noProof="0" dirty="0">
              <a:ln>
                <a:noFill/>
              </a:ln>
              <a:gradFill>
                <a:gsLst>
                  <a:gs pos="2917">
                    <a:schemeClr val="tx1"/>
                  </a:gs>
                  <a:gs pos="30000">
                    <a:schemeClr val="tx1"/>
                  </a:gs>
                </a:gsLst>
                <a:lin ang="5400000" scaled="0"/>
              </a:gradFill>
              <a:effectLst/>
              <a:uLnTx/>
              <a:uFillTx/>
              <a:latin typeface="+mj-lt"/>
            </a:endParaRPr>
          </a:p>
        </p:txBody>
      </p:sp>
    </p:spTree>
    <p:extLst>
      <p:ext uri="{BB962C8B-B14F-4D97-AF65-F5344CB8AC3E}">
        <p14:creationId xmlns:p14="http://schemas.microsoft.com/office/powerpoint/2010/main" val="1110309347"/>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98938"/>
            <a:ext cx="12117187" cy="965840"/>
          </a:xfrm>
        </p:spPr>
        <p:txBody>
          <a:bodyPr/>
          <a:lstStyle/>
          <a:p>
            <a:r>
              <a:rPr lang="en-US" sz="3600" dirty="0"/>
              <a:t>Transitioning an Existing CRM On-Premises customer to Dynamics 365</a:t>
            </a:r>
          </a:p>
        </p:txBody>
      </p:sp>
      <p:sp>
        <p:nvSpPr>
          <p:cNvPr id="5" name="TextBox 4"/>
          <p:cNvSpPr txBox="1"/>
          <p:nvPr/>
        </p:nvSpPr>
        <p:spPr>
          <a:xfrm>
            <a:off x="5785604" y="1210300"/>
            <a:ext cx="6331582" cy="5647700"/>
          </a:xfrm>
          <a:prstGeom prst="rect">
            <a:avLst/>
          </a:prstGeom>
          <a:noFill/>
        </p:spPr>
        <p:txBody>
          <a:bodyPr wrap="square" lIns="182880" tIns="146304" rIns="182880" bIns="146304" rtlCol="0">
            <a:spAutoFit/>
          </a:bodyPr>
          <a:lstStyle/>
          <a:p>
            <a:pPr marL="342900" lvl="0" indent="-342900">
              <a:lnSpc>
                <a:spcPct val="90000"/>
              </a:lnSpc>
              <a:spcAft>
                <a:spcPts val="600"/>
              </a:spcAft>
              <a:buFont typeface="Wingdings" panose="05000000000000000000" pitchFamily="2" charset="2"/>
              <a:buChar char="§"/>
              <a:defRPr/>
            </a:pPr>
            <a:r>
              <a:rPr lang="en-US" kern="0" dirty="0">
                <a:latin typeface="+mj-lt"/>
              </a:rPr>
              <a:t>Customers with an existing subscription or agreement will be able to add additional seats under current contract terms</a:t>
            </a:r>
          </a:p>
          <a:p>
            <a:pPr marL="342900" lvl="0" indent="-342900">
              <a:lnSpc>
                <a:spcPct val="90000"/>
              </a:lnSpc>
              <a:spcAft>
                <a:spcPts val="600"/>
              </a:spcAft>
              <a:buFont typeface="Wingdings" panose="05000000000000000000" pitchFamily="2" charset="2"/>
              <a:buChar char="§"/>
              <a:defRPr/>
            </a:pPr>
            <a:r>
              <a:rPr lang="en-US" kern="0" dirty="0">
                <a:latin typeface="+mj-lt"/>
              </a:rPr>
              <a:t>Existing customers as of 10/31/2016 who are </a:t>
            </a:r>
            <a:r>
              <a:rPr lang="en-US" b="1" kern="0" dirty="0">
                <a:latin typeface="+mj-lt"/>
              </a:rPr>
              <a:t>active on Enhancement or SA </a:t>
            </a:r>
            <a:r>
              <a:rPr lang="en-US" kern="0" dirty="0">
                <a:latin typeface="+mj-lt"/>
              </a:rPr>
              <a:t>will qualify for special transition pricing for users they currently own (review detail term sheets </a:t>
            </a:r>
            <a:r>
              <a:rPr lang="en-US" kern="0" dirty="0">
                <a:latin typeface="+mj-lt"/>
                <a:hlinkClick r:id="rId2"/>
              </a:rPr>
              <a:t>here</a:t>
            </a:r>
            <a:r>
              <a:rPr lang="en-US" kern="0" dirty="0">
                <a:latin typeface="+mj-lt"/>
              </a:rPr>
              <a:t>)</a:t>
            </a:r>
          </a:p>
          <a:p>
            <a:pPr marL="800100" lvl="1" indent="-342900">
              <a:lnSpc>
                <a:spcPct val="90000"/>
              </a:lnSpc>
              <a:spcAft>
                <a:spcPts val="600"/>
              </a:spcAft>
              <a:buFont typeface="Wingdings" panose="05000000000000000000" pitchFamily="2" charset="2"/>
              <a:buChar char="§"/>
              <a:defRPr/>
            </a:pPr>
            <a:r>
              <a:rPr lang="en-US" kern="0" dirty="0">
                <a:latin typeface="+mj-lt"/>
              </a:rPr>
              <a:t>During transition, customer must decide whether or not they will use Sales or Customer Service.  If they desire both, they should purchase Plan 1</a:t>
            </a:r>
          </a:p>
          <a:p>
            <a:pPr marL="800100" lvl="1" indent="-342900">
              <a:lnSpc>
                <a:spcPct val="90000"/>
              </a:lnSpc>
              <a:spcAft>
                <a:spcPts val="600"/>
              </a:spcAft>
              <a:buFont typeface="Wingdings" panose="05000000000000000000" pitchFamily="2" charset="2"/>
              <a:buChar char="§"/>
              <a:defRPr/>
            </a:pPr>
            <a:r>
              <a:rPr lang="en-US" kern="0" dirty="0">
                <a:latin typeface="+mj-lt"/>
              </a:rPr>
              <a:t>If the customer wants to transition mid-term, use cloud add-on</a:t>
            </a:r>
          </a:p>
          <a:p>
            <a:pPr marL="800100" lvl="1" indent="-342900">
              <a:lnSpc>
                <a:spcPct val="90000"/>
              </a:lnSpc>
              <a:spcAft>
                <a:spcPts val="600"/>
              </a:spcAft>
              <a:buFont typeface="Wingdings" panose="05000000000000000000" pitchFamily="2" charset="2"/>
              <a:buChar char="§"/>
              <a:defRPr/>
            </a:pPr>
            <a:r>
              <a:rPr lang="en-US" kern="0" dirty="0">
                <a:latin typeface="+mj-lt"/>
              </a:rPr>
              <a:t>If customer wants to transition fully to the cloud, use From SA SKU</a:t>
            </a:r>
          </a:p>
          <a:p>
            <a:pPr marL="800100" lvl="1" indent="-342900">
              <a:lnSpc>
                <a:spcPct val="90000"/>
              </a:lnSpc>
              <a:spcAft>
                <a:spcPts val="600"/>
              </a:spcAft>
              <a:buFont typeface="Wingdings" panose="05000000000000000000" pitchFamily="2" charset="2"/>
              <a:buChar char="§"/>
              <a:defRPr/>
            </a:pPr>
            <a:r>
              <a:rPr lang="en-US" kern="0" dirty="0"/>
              <a:t>Transition pricing will be available for 3 years</a:t>
            </a:r>
            <a:endParaRPr lang="en-US" kern="0" dirty="0">
              <a:latin typeface="+mj-lt"/>
            </a:endParaRPr>
          </a:p>
          <a:p>
            <a:pPr marL="342900" lvl="0" indent="-342900">
              <a:lnSpc>
                <a:spcPct val="90000"/>
              </a:lnSpc>
              <a:spcAft>
                <a:spcPts val="600"/>
              </a:spcAft>
              <a:buFont typeface="Wingdings" panose="05000000000000000000" pitchFamily="2" charset="2"/>
              <a:buChar char="§"/>
              <a:defRPr/>
            </a:pPr>
            <a:r>
              <a:rPr lang="en-US" kern="0" dirty="0">
                <a:latin typeface="+mj-lt"/>
              </a:rPr>
              <a:t>Use the renewal conversation to discuss upsell opportunities with your customer</a:t>
            </a:r>
          </a:p>
          <a:p>
            <a:pPr marL="342900" indent="-342900">
              <a:lnSpc>
                <a:spcPct val="90000"/>
              </a:lnSpc>
              <a:spcAft>
                <a:spcPts val="600"/>
              </a:spcAft>
              <a:buFont typeface="Wingdings" panose="05000000000000000000" pitchFamily="2" charset="2"/>
              <a:buChar char="§"/>
            </a:pPr>
            <a:endParaRPr lang="en-US" dirty="0"/>
          </a:p>
          <a:p>
            <a:pPr>
              <a:lnSpc>
                <a:spcPct val="90000"/>
              </a:lnSpc>
              <a:spcAft>
                <a:spcPts val="600"/>
              </a:spcAft>
            </a:pPr>
            <a:endParaRPr lang="en-US" dirty="0" err="1">
              <a:gradFill>
                <a:gsLst>
                  <a:gs pos="2917">
                    <a:schemeClr val="tx1"/>
                  </a:gs>
                  <a:gs pos="30000">
                    <a:schemeClr val="tx1"/>
                  </a:gs>
                </a:gsLst>
                <a:lin ang="5400000" scaled="0"/>
              </a:gradFill>
            </a:endParaRPr>
          </a:p>
        </p:txBody>
      </p:sp>
      <p:sp>
        <p:nvSpPr>
          <p:cNvPr id="6" name="Rectangle 5"/>
          <p:cNvSpPr/>
          <p:nvPr/>
        </p:nvSpPr>
        <p:spPr bwMode="auto">
          <a:xfrm>
            <a:off x="143535" y="1479567"/>
            <a:ext cx="2804331" cy="785191"/>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109696" rIns="45706" bIns="107555" numCol="1" spcCol="0" rtlCol="0" fromWordArt="0" anchor="ctr" anchorCtr="0" forceAA="0" compatLnSpc="1">
            <a:prstTxWarp prst="textNoShape">
              <a:avLst/>
            </a:prstTxWarp>
            <a:noAutofit/>
          </a:bodyPr>
          <a:lstStyle/>
          <a:p>
            <a:pPr marL="0" marR="0" lvl="0" indent="0" algn="ctr" defTabSz="1218067" eaLnBrk="1" fontAlgn="base" latinLnBrk="0" hangingPunct="1">
              <a:lnSpc>
                <a:spcPct val="80000"/>
              </a:lnSpc>
              <a:spcBef>
                <a:spcPct val="0"/>
              </a:spcBef>
              <a:spcAft>
                <a:spcPct val="0"/>
              </a:spcAft>
              <a:buClrTx/>
              <a:buSzTx/>
              <a:buFontTx/>
              <a:buNone/>
              <a:tabLst/>
              <a:defRPr/>
            </a:pPr>
            <a:r>
              <a:rPr kumimoji="0" lang="en-US" sz="1567" b="1" i="0" u="none" strike="noStrike" kern="0" cap="none" spc="-67"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PERPETUAL + CLOUD ADD-ON</a:t>
            </a:r>
          </a:p>
        </p:txBody>
      </p:sp>
      <p:sp>
        <p:nvSpPr>
          <p:cNvPr id="7" name="Rectangle 6"/>
          <p:cNvSpPr/>
          <p:nvPr/>
        </p:nvSpPr>
        <p:spPr bwMode="auto">
          <a:xfrm>
            <a:off x="3024165" y="1479567"/>
            <a:ext cx="2795737" cy="785191"/>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109696" rIns="45706" bIns="107555" numCol="1" spcCol="0" rtlCol="0" fromWordArt="0" anchor="ctr" anchorCtr="0" forceAA="0" compatLnSpc="1">
            <a:prstTxWarp prst="textNoShape">
              <a:avLst/>
            </a:prstTxWarp>
            <a:noAutofit/>
          </a:bodyPr>
          <a:lstStyle/>
          <a:p>
            <a:pPr marL="0" marR="0" lvl="0" indent="0" algn="ctr" defTabSz="1218067" eaLnBrk="1" fontAlgn="base" latinLnBrk="0" hangingPunct="1">
              <a:lnSpc>
                <a:spcPct val="80000"/>
              </a:lnSpc>
              <a:spcBef>
                <a:spcPct val="0"/>
              </a:spcBef>
              <a:spcAft>
                <a:spcPct val="0"/>
              </a:spcAft>
              <a:buClrTx/>
              <a:buSzTx/>
              <a:buFontTx/>
              <a:buNone/>
              <a:tabLst/>
              <a:defRPr/>
            </a:pPr>
            <a:r>
              <a:rPr kumimoji="0" lang="en-US" sz="1567" b="1" i="0" u="none" strike="noStrike" kern="0" cap="none" spc="-67"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MOVE TO </a:t>
            </a:r>
          </a:p>
          <a:p>
            <a:pPr marL="0" marR="0" lvl="0" indent="0" algn="ctr" defTabSz="1218067" eaLnBrk="1" fontAlgn="base" latinLnBrk="0" hangingPunct="1">
              <a:lnSpc>
                <a:spcPct val="80000"/>
              </a:lnSpc>
              <a:spcBef>
                <a:spcPct val="0"/>
              </a:spcBef>
              <a:spcAft>
                <a:spcPct val="0"/>
              </a:spcAft>
              <a:buClrTx/>
              <a:buSzTx/>
              <a:buFontTx/>
              <a:buNone/>
              <a:tabLst/>
              <a:defRPr/>
            </a:pPr>
            <a:r>
              <a:rPr kumimoji="0" lang="en-US" sz="1567" b="1" i="0" u="none" strike="noStrike" kern="0" cap="none" spc="-67"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SUBSCRIPTION ONLY</a:t>
            </a:r>
          </a:p>
        </p:txBody>
      </p:sp>
      <p:pic>
        <p:nvPicPr>
          <p:cNvPr id="8" name="Picture 7"/>
          <p:cNvPicPr>
            <a:picLocks noChangeAspect="1"/>
          </p:cNvPicPr>
          <p:nvPr/>
        </p:nvPicPr>
        <p:blipFill rotWithShape="1">
          <a:blip r:embed="rId3"/>
          <a:srcRect l="51715" t="36167" r="-1" b="11392"/>
          <a:stretch/>
        </p:blipFill>
        <p:spPr>
          <a:xfrm>
            <a:off x="3015749" y="2338798"/>
            <a:ext cx="2796527" cy="2019061"/>
          </a:xfrm>
          <a:prstGeom prst="rect">
            <a:avLst/>
          </a:prstGeom>
        </p:spPr>
      </p:pic>
      <p:pic>
        <p:nvPicPr>
          <p:cNvPr id="9" name="Picture 8"/>
          <p:cNvPicPr>
            <a:picLocks noChangeAspect="1"/>
          </p:cNvPicPr>
          <p:nvPr/>
        </p:nvPicPr>
        <p:blipFill rotWithShape="1">
          <a:blip r:embed="rId4"/>
          <a:srcRect l="6968"/>
          <a:stretch/>
        </p:blipFill>
        <p:spPr>
          <a:xfrm>
            <a:off x="141925" y="2341135"/>
            <a:ext cx="2805941" cy="2019061"/>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3021080266"/>
              </p:ext>
            </p:extLst>
          </p:nvPr>
        </p:nvGraphicFramePr>
        <p:xfrm>
          <a:off x="121485" y="4353349"/>
          <a:ext cx="2826382" cy="1872753"/>
        </p:xfrm>
        <a:graphic>
          <a:graphicData uri="http://schemas.openxmlformats.org/drawingml/2006/table">
            <a:tbl>
              <a:tblPr firstRow="1" firstCol="1" bandCol="1">
                <a:tableStyleId>{21E4AEA4-8DFA-4A89-87EB-49C32662AFE0}</a:tableStyleId>
              </a:tblPr>
              <a:tblGrid>
                <a:gridCol w="2826382">
                  <a:extLst>
                    <a:ext uri="{9D8B030D-6E8A-4147-A177-3AD203B41FA5}">
                      <a16:colId xmlns:a16="http://schemas.microsoft.com/office/drawing/2014/main" val="1396215152"/>
                    </a:ext>
                  </a:extLst>
                </a:gridCol>
              </a:tblGrid>
              <a:tr h="1116492">
                <a:tc>
                  <a:txBody>
                    <a:bodyPr/>
                    <a:lstStyle/>
                    <a:p>
                      <a:pPr marL="0" algn="ctr" defTabSz="914363" rtl="0" eaLnBrk="1" latinLnBrk="0" hangingPunct="1"/>
                      <a:r>
                        <a:rPr lang="en-US" sz="1700" b="0" u="none" strike="noStrike" kern="1200" dirty="0">
                          <a:gradFill>
                            <a:gsLst>
                              <a:gs pos="0">
                                <a:schemeClr val="bg1"/>
                              </a:gs>
                              <a:gs pos="100000">
                                <a:schemeClr val="bg1"/>
                              </a:gs>
                            </a:gsLst>
                            <a:lin ang="5400000" scaled="0"/>
                          </a:gradFill>
                          <a:latin typeface="+mn-lt"/>
                          <a:ea typeface="Segoe UI" pitchFamily="34" charset="0"/>
                          <a:cs typeface="Segoe UI" pitchFamily="34" charset="0"/>
                        </a:rPr>
                        <a:t>Keep paying SA or Enhancement</a:t>
                      </a:r>
                    </a:p>
                    <a:p>
                      <a:pPr marL="0" algn="ctr" defTabSz="914363" rtl="0" eaLnBrk="1" latinLnBrk="0" hangingPunct="1"/>
                      <a:r>
                        <a:rPr lang="en-US" sz="1700" b="0" u="none" strike="noStrike" kern="1200" dirty="0">
                          <a:gradFill>
                            <a:gsLst>
                              <a:gs pos="0">
                                <a:schemeClr val="bg1"/>
                              </a:gs>
                              <a:gs pos="100000">
                                <a:schemeClr val="bg1"/>
                              </a:gs>
                            </a:gsLst>
                            <a:lin ang="5400000" scaled="0"/>
                          </a:gradFill>
                          <a:latin typeface="+mn-lt"/>
                          <a:ea typeface="Segoe UI" pitchFamily="34" charset="0"/>
                          <a:cs typeface="Segoe UI" pitchFamily="34" charset="0"/>
                        </a:rPr>
                        <a:t>+ cloud add-on SKU</a:t>
                      </a:r>
                    </a:p>
                  </a:txBody>
                  <a:tcPr marL="56084" marR="56084" marT="56084" marB="56084"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769673017"/>
                  </a:ext>
                </a:extLst>
              </a:tr>
              <a:tr h="756261">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gradFill>
                            <a:gsLst>
                              <a:gs pos="0">
                                <a:schemeClr val="bg1"/>
                              </a:gs>
                              <a:gs pos="100000">
                                <a:schemeClr val="bg1"/>
                              </a:gs>
                            </a:gsLst>
                            <a:lin ang="5400000" scaled="0"/>
                          </a:gradFill>
                          <a:effectLst/>
                          <a:uLnTx/>
                          <a:uFillTx/>
                          <a:latin typeface="+mn-lt"/>
                          <a:ea typeface="Segoe UI" pitchFamily="34" charset="0"/>
                          <a:cs typeface="Segoe UI" pitchFamily="34" charset="0"/>
                        </a:rPr>
                        <a:t>Act anytime</a:t>
                      </a:r>
                    </a:p>
                  </a:txBody>
                  <a:tcPr marL="56084" marR="56084" marT="56084" marB="56084" anchor="ctr" anchorCtr="1">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706440727"/>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420114174"/>
              </p:ext>
            </p:extLst>
          </p:nvPr>
        </p:nvGraphicFramePr>
        <p:xfrm>
          <a:off x="2984317" y="4353348"/>
          <a:ext cx="2857503" cy="1872753"/>
        </p:xfrm>
        <a:graphic>
          <a:graphicData uri="http://schemas.openxmlformats.org/drawingml/2006/table">
            <a:tbl>
              <a:tblPr firstRow="1" firstCol="1" bandCol="1">
                <a:tableStyleId>{21E4AEA4-8DFA-4A89-87EB-49C32662AFE0}</a:tableStyleId>
              </a:tblPr>
              <a:tblGrid>
                <a:gridCol w="2857503">
                  <a:extLst>
                    <a:ext uri="{9D8B030D-6E8A-4147-A177-3AD203B41FA5}">
                      <a16:colId xmlns:a16="http://schemas.microsoft.com/office/drawing/2014/main" val="1852135615"/>
                    </a:ext>
                  </a:extLst>
                </a:gridCol>
              </a:tblGrid>
              <a:tr h="1116492">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700" b="0" u="none" strike="noStrike" kern="1200" dirty="0">
                          <a:gradFill>
                            <a:gsLst>
                              <a:gs pos="0">
                                <a:schemeClr val="bg1"/>
                              </a:gs>
                              <a:gs pos="100000">
                                <a:schemeClr val="bg1"/>
                              </a:gs>
                            </a:gsLst>
                            <a:lin ang="5400000" scaled="0"/>
                          </a:gradFill>
                          <a:latin typeface="+mn-lt"/>
                          <a:ea typeface="Segoe UI" pitchFamily="34" charset="0"/>
                          <a:cs typeface="Segoe UI" pitchFamily="34" charset="0"/>
                        </a:rPr>
                        <a:t>Move to subscription only with from SA SKU</a:t>
                      </a:r>
                    </a:p>
                  </a:txBody>
                  <a:tcPr marL="56084" marR="56084" marT="56084" marB="56084"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9673017"/>
                  </a:ext>
                </a:extLst>
              </a:tr>
              <a:tr h="756261">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gradFill>
                            <a:gsLst>
                              <a:gs pos="0">
                                <a:schemeClr val="bg1"/>
                              </a:gs>
                              <a:gs pos="100000">
                                <a:schemeClr val="bg1"/>
                              </a:gs>
                            </a:gsLst>
                            <a:lin ang="5400000" scaled="0"/>
                          </a:gradFill>
                          <a:effectLst/>
                          <a:uLnTx/>
                          <a:uFillTx/>
                          <a:latin typeface="+mn-lt"/>
                          <a:ea typeface="Segoe UI" pitchFamily="34" charset="0"/>
                          <a:cs typeface="Segoe UI" pitchFamily="34" charset="0"/>
                        </a:rPr>
                        <a:t>Anniversary (EAS only) or renewal</a:t>
                      </a:r>
                    </a:p>
                  </a:txBody>
                  <a:tcPr marL="56084" marR="56084" marT="56084" marB="56084"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706440727"/>
                  </a:ext>
                </a:extLst>
              </a:tr>
            </a:tbl>
          </a:graphicData>
        </a:graphic>
      </p:graphicFrame>
    </p:spTree>
    <p:extLst>
      <p:ext uri="{BB962C8B-B14F-4D97-AF65-F5344CB8AC3E}">
        <p14:creationId xmlns:p14="http://schemas.microsoft.com/office/powerpoint/2010/main" val="14823302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1557" y="1688680"/>
            <a:ext cx="11653523" cy="960263"/>
          </a:xfrm>
        </p:spPr>
        <p:txBody>
          <a:bodyPr/>
          <a:lstStyle/>
          <a:p>
            <a:pPr marL="0" indent="0">
              <a:buNone/>
            </a:pPr>
            <a:r>
              <a:rPr lang="en-US" sz="2800" dirty="0"/>
              <a:t>Existing CRM On-Premises Customers as of 10/31/2016 will receive at least a 40% discount on Microsoft Dynamics 365</a:t>
            </a:r>
          </a:p>
        </p:txBody>
      </p:sp>
      <p:sp>
        <p:nvSpPr>
          <p:cNvPr id="5" name="Text Placeholder 1"/>
          <p:cNvSpPr txBox="1">
            <a:spLocks/>
          </p:cNvSpPr>
          <p:nvPr/>
        </p:nvSpPr>
        <p:spPr>
          <a:xfrm>
            <a:off x="441994" y="2757924"/>
            <a:ext cx="11310331" cy="1077218"/>
          </a:xfrm>
          <a:prstGeom prst="rect">
            <a:avLst/>
          </a:prstGeom>
        </p:spPr>
        <p:txBody>
          <a:bodyPr vert="horz" wrap="square" lIns="146304" tIns="91440" rIns="146304" bIns="91440" rtlCol="0">
            <a:sp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defTabSz="914367" rtl="0" eaLnBrk="1" fontAlgn="auto" latinLnBrk="0" hangingPunct="1">
              <a:lnSpc>
                <a:spcPct val="90000"/>
              </a:lnSpc>
              <a:spcBef>
                <a:spcPct val="20000"/>
              </a:spcBef>
              <a:spcAft>
                <a:spcPts val="0"/>
              </a:spcAft>
              <a:buClrTx/>
              <a:buSzPct val="90000"/>
              <a:buFont typeface="Arial" pitchFamily="34" charset="0"/>
              <a:buNone/>
              <a:tabLst/>
              <a:defRPr/>
            </a:pPr>
            <a:r>
              <a:rPr kumimoji="0" lang="en-US" sz="2000" b="0" i="0" u="none" strike="noStrike" kern="1200" cap="none" spc="0" normalizeH="0" baseline="0" noProof="0" dirty="0">
                <a:ln>
                  <a:noFill/>
                </a:ln>
                <a:gradFill>
                  <a:gsLst>
                    <a:gs pos="1250">
                      <a:schemeClr val="tx1"/>
                    </a:gs>
                    <a:gs pos="100000">
                      <a:schemeClr val="tx1"/>
                    </a:gs>
                  </a:gsLst>
                  <a:lin ang="5400000" scaled="0"/>
                </a:gradFill>
                <a:effectLst/>
                <a:uLnTx/>
                <a:uFillTx/>
                <a:latin typeface="+mj-lt"/>
                <a:ea typeface="+mn-ea"/>
                <a:cs typeface="+mn-cs"/>
              </a:rPr>
              <a:t>40%+ Discount applies to the Cloud Add-on and From SA SKUs, Offer Available 11/1/2016 </a:t>
            </a:r>
          </a:p>
          <a:p>
            <a:pPr marL="0" marR="0" lvl="0" indent="0" defTabSz="914367" rtl="0" eaLnBrk="1" fontAlgn="auto" latinLnBrk="0" hangingPunct="1">
              <a:lnSpc>
                <a:spcPct val="90000"/>
              </a:lnSpc>
              <a:spcBef>
                <a:spcPct val="20000"/>
              </a:spcBef>
              <a:spcAft>
                <a:spcPts val="0"/>
              </a:spcAft>
              <a:buClrTx/>
              <a:buSzPct val="90000"/>
              <a:buFont typeface="Arial" pitchFamily="34" charset="0"/>
              <a:buNone/>
              <a:tabLst/>
              <a:defRPr/>
            </a:pPr>
            <a:r>
              <a:rPr kumimoji="0" lang="en-US" sz="2000" b="0" i="0" u="none" strike="noStrike" kern="1200" cap="none" spc="0" normalizeH="0" baseline="0" noProof="0" dirty="0">
                <a:ln>
                  <a:noFill/>
                </a:ln>
                <a:gradFill>
                  <a:gsLst>
                    <a:gs pos="1250">
                      <a:schemeClr val="tx1"/>
                    </a:gs>
                    <a:gs pos="100000">
                      <a:schemeClr val="tx1"/>
                    </a:gs>
                  </a:gsLst>
                  <a:lin ang="5400000" scaled="0"/>
                </a:gradFill>
                <a:effectLst/>
                <a:uLnTx/>
                <a:uFillTx/>
                <a:latin typeface="+mj-lt"/>
                <a:ea typeface="+mn-ea"/>
                <a:cs typeface="+mn-cs"/>
              </a:rPr>
              <a:t>Use “Qualified offer” SKUs to transact in EA, MPSA, CSP.  Customers must be active on Enhancement or SA.</a:t>
            </a:r>
          </a:p>
        </p:txBody>
      </p:sp>
      <p:graphicFrame>
        <p:nvGraphicFramePr>
          <p:cNvPr id="7" name="Chart 6"/>
          <p:cNvGraphicFramePr/>
          <p:nvPr>
            <p:extLst>
              <p:ext uri="{D42A27DB-BD31-4B8C-83A1-F6EECF244321}">
                <p14:modId xmlns:p14="http://schemas.microsoft.com/office/powerpoint/2010/main" val="2102228457"/>
              </p:ext>
            </p:extLst>
          </p:nvPr>
        </p:nvGraphicFramePr>
        <p:xfrm>
          <a:off x="2761849" y="4172508"/>
          <a:ext cx="7529938" cy="254407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8337562" y="4055545"/>
            <a:ext cx="1268617" cy="572464"/>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gradFill>
                  <a:gsLst>
                    <a:gs pos="2917">
                      <a:schemeClr val="tx1"/>
                    </a:gs>
                    <a:gs pos="30000">
                      <a:schemeClr val="tx1"/>
                    </a:gs>
                  </a:gsLst>
                  <a:lin ang="5400000" scaled="0"/>
                </a:gradFill>
                <a:effectLst/>
                <a:uLnTx/>
                <a:uFillTx/>
              </a:rPr>
              <a:t>Full USL</a:t>
            </a:r>
          </a:p>
        </p:txBody>
      </p:sp>
      <p:sp>
        <p:nvSpPr>
          <p:cNvPr id="9" name="TextBox 8"/>
          <p:cNvSpPr txBox="1"/>
          <p:nvPr/>
        </p:nvSpPr>
        <p:spPr>
          <a:xfrm>
            <a:off x="5866255" y="4909606"/>
            <a:ext cx="1303883" cy="4893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dirty="0">
                <a:ln>
                  <a:noFill/>
                </a:ln>
                <a:gradFill>
                  <a:gsLst>
                    <a:gs pos="2917">
                      <a:schemeClr val="tx1"/>
                    </a:gs>
                    <a:gs pos="30000">
                      <a:schemeClr val="tx1"/>
                    </a:gs>
                  </a:gsLst>
                  <a:lin ang="5400000" scaled="0"/>
                </a:gradFill>
                <a:effectLst/>
                <a:uLnTx/>
                <a:uFillTx/>
              </a:rPr>
              <a:t>From SA/EP</a:t>
            </a:r>
          </a:p>
        </p:txBody>
      </p:sp>
      <p:sp>
        <p:nvSpPr>
          <p:cNvPr id="10" name="TextBox 9"/>
          <p:cNvSpPr txBox="1"/>
          <p:nvPr/>
        </p:nvSpPr>
        <p:spPr>
          <a:xfrm>
            <a:off x="3346048" y="4895690"/>
            <a:ext cx="1491434" cy="4893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dirty="0">
                <a:ln>
                  <a:noFill/>
                </a:ln>
                <a:gradFill>
                  <a:gsLst>
                    <a:gs pos="2917">
                      <a:schemeClr val="tx1"/>
                    </a:gs>
                    <a:gs pos="30000">
                      <a:schemeClr val="tx1"/>
                    </a:gs>
                  </a:gsLst>
                  <a:lin ang="5400000" scaled="0"/>
                </a:gradFill>
                <a:effectLst/>
                <a:uLnTx/>
                <a:uFillTx/>
              </a:rPr>
              <a:t>Cloud Add-on</a:t>
            </a:r>
          </a:p>
        </p:txBody>
      </p:sp>
      <p:cxnSp>
        <p:nvCxnSpPr>
          <p:cNvPr id="11" name="Straight Connector 10"/>
          <p:cNvCxnSpPr>
            <a:cxnSpLocks/>
          </p:cNvCxnSpPr>
          <p:nvPr/>
        </p:nvCxnSpPr>
        <p:spPr>
          <a:xfrm flipH="1">
            <a:off x="2626212" y="5346160"/>
            <a:ext cx="5858778" cy="0"/>
          </a:xfrm>
          <a:prstGeom prst="line">
            <a:avLst/>
          </a:prstGeom>
          <a:ln w="19050">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56154" y="6567055"/>
            <a:ext cx="10098156"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639593" y="4895690"/>
            <a:ext cx="967252" cy="5447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rPr>
              <a:t>~40%</a:t>
            </a:r>
          </a:p>
        </p:txBody>
      </p:sp>
      <p:cxnSp>
        <p:nvCxnSpPr>
          <p:cNvPr id="14" name="Straight Connector 13"/>
          <p:cNvCxnSpPr>
            <a:cxnSpLocks/>
          </p:cNvCxnSpPr>
          <p:nvPr/>
        </p:nvCxnSpPr>
        <p:spPr>
          <a:xfrm flipH="1">
            <a:off x="2626212" y="4720019"/>
            <a:ext cx="5858778" cy="0"/>
          </a:xfrm>
          <a:prstGeom prst="line">
            <a:avLst/>
          </a:prstGeom>
          <a:ln w="19050">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761841" y="4284901"/>
            <a:ext cx="808555" cy="5447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rPr>
              <a:t>15%</a:t>
            </a:r>
          </a:p>
        </p:txBody>
      </p:sp>
      <p:sp>
        <p:nvSpPr>
          <p:cNvPr id="16" name="TextBox 15"/>
          <p:cNvSpPr txBox="1"/>
          <p:nvPr/>
        </p:nvSpPr>
        <p:spPr>
          <a:xfrm>
            <a:off x="1068793" y="4417295"/>
            <a:ext cx="1789155" cy="517065"/>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600" b="1" i="0" u="none" strike="noStrike" kern="0" cap="none" spc="0" normalizeH="0" baseline="0" noProof="0" dirty="0">
                <a:ln>
                  <a:noFill/>
                </a:ln>
                <a:gradFill>
                  <a:gsLst>
                    <a:gs pos="2917">
                      <a:schemeClr val="tx1"/>
                    </a:gs>
                    <a:gs pos="30000">
                      <a:schemeClr val="tx1"/>
                    </a:gs>
                  </a:gsLst>
                  <a:lin ang="5400000" scaled="0"/>
                </a:gradFill>
                <a:effectLst/>
                <a:uLnTx/>
                <a:uFillTx/>
              </a:rPr>
              <a:t>Regular price</a:t>
            </a:r>
          </a:p>
        </p:txBody>
      </p:sp>
      <p:sp>
        <p:nvSpPr>
          <p:cNvPr id="17" name="TextBox 16"/>
          <p:cNvSpPr txBox="1"/>
          <p:nvPr/>
        </p:nvSpPr>
        <p:spPr>
          <a:xfrm>
            <a:off x="1288781" y="5039809"/>
            <a:ext cx="1569167" cy="517065"/>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600" b="1" i="0" u="none" strike="noStrike" kern="0" cap="none" spc="0" normalizeH="0" baseline="0" noProof="0" dirty="0">
                <a:ln>
                  <a:noFill/>
                </a:ln>
                <a:gradFill>
                  <a:gsLst>
                    <a:gs pos="2917">
                      <a:schemeClr val="tx1"/>
                    </a:gs>
                    <a:gs pos="30000">
                      <a:schemeClr val="tx1"/>
                    </a:gs>
                  </a:gsLst>
                  <a:lin ang="5400000" scaled="0"/>
                </a:gradFill>
                <a:effectLst/>
                <a:uLnTx/>
                <a:uFillTx/>
              </a:rPr>
              <a:t>Offer price</a:t>
            </a:r>
          </a:p>
        </p:txBody>
      </p:sp>
      <p:sp>
        <p:nvSpPr>
          <p:cNvPr id="4" name="Title 3"/>
          <p:cNvSpPr>
            <a:spLocks noGrp="1"/>
          </p:cNvSpPr>
          <p:nvPr>
            <p:ph type="title"/>
          </p:nvPr>
        </p:nvSpPr>
        <p:spPr/>
        <p:txBody>
          <a:bodyPr/>
          <a:lstStyle/>
          <a:p>
            <a:endParaRPr lang="en-US" dirty="0"/>
          </a:p>
        </p:txBody>
      </p:sp>
      <p:sp>
        <p:nvSpPr>
          <p:cNvPr id="19" name="Title 2"/>
          <p:cNvSpPr txBox="1">
            <a:spLocks/>
          </p:cNvSpPr>
          <p:nvPr/>
        </p:nvSpPr>
        <p:spPr>
          <a:xfrm>
            <a:off x="269240" y="245610"/>
            <a:ext cx="11655840" cy="1310689"/>
          </a:xfrm>
          <a:prstGeom prst="rect">
            <a:avLst/>
          </a:prstGeom>
          <a:solidFill>
            <a:schemeClr val="accent2"/>
          </a:solidFill>
        </p:spPr>
        <p:txBody>
          <a:bodyPr vert="horz" wrap="square" lIns="146304" tIns="91440" rIns="146304" bIns="91440" rtlCol="0" anchor="ctr">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14367"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00" normalizeH="0" baseline="0" noProof="0" dirty="0">
                <a:ln w="3175">
                  <a:noFill/>
                </a:ln>
                <a:solidFill>
                  <a:schemeClr val="bg1"/>
                </a:solidFill>
                <a:effectLst/>
                <a:uLnTx/>
                <a:uFillTx/>
                <a:latin typeface="+mj-lt"/>
                <a:ea typeface="+mn-ea"/>
                <a:cs typeface="Segoe UI" pitchFamily="34" charset="0"/>
              </a:rPr>
              <a:t>CRM On-Premises      Dynamics 365 Offer</a:t>
            </a:r>
          </a:p>
        </p:txBody>
      </p:sp>
      <p:sp>
        <p:nvSpPr>
          <p:cNvPr id="20" name="Right Arrow 19"/>
          <p:cNvSpPr/>
          <p:nvPr/>
        </p:nvSpPr>
        <p:spPr bwMode="auto">
          <a:xfrm>
            <a:off x="5723869" y="773325"/>
            <a:ext cx="523108" cy="289215"/>
          </a:xfrm>
          <a:prstGeom prst="rightArrow">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Tree>
    <p:extLst>
      <p:ext uri="{BB962C8B-B14F-4D97-AF65-F5344CB8AC3E}">
        <p14:creationId xmlns:p14="http://schemas.microsoft.com/office/powerpoint/2010/main" val="2958404563"/>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97" y="39560"/>
            <a:ext cx="12672414" cy="1107070"/>
          </a:xfrm>
        </p:spPr>
        <p:txBody>
          <a:bodyPr>
            <a:normAutofit/>
          </a:bodyPr>
          <a:lstStyle/>
          <a:p>
            <a:pPr defTabSz="914367"/>
            <a:r>
              <a:rPr lang="en-US" sz="3600" spc="-100" dirty="0">
                <a:ln w="3175">
                  <a:noFill/>
                </a:ln>
                <a:gradFill>
                  <a:gsLst>
                    <a:gs pos="1250">
                      <a:schemeClr val="tx1"/>
                    </a:gs>
                    <a:gs pos="100000">
                      <a:schemeClr val="tx1"/>
                    </a:gs>
                  </a:gsLst>
                  <a:lin ang="5400000" scaled="0"/>
                </a:gradFill>
              </a:rPr>
              <a:t>Existing CRM On-Premises</a:t>
            </a:r>
            <a:r>
              <a:rPr lang="en-US" sz="3600" dirty="0"/>
              <a:t> Customer Offers</a:t>
            </a:r>
            <a:endParaRPr lang="en-US" sz="3600" i="1" spc="-100" dirty="0">
              <a:ln w="3175">
                <a:noFill/>
              </a:ln>
              <a:gradFill>
                <a:gsLst>
                  <a:gs pos="1250">
                    <a:schemeClr val="tx1"/>
                  </a:gs>
                  <a:gs pos="100000">
                    <a:schemeClr val="tx1"/>
                  </a:gs>
                </a:gsLst>
                <a:lin ang="5400000" scaled="0"/>
              </a:gradFill>
            </a:endParaRPr>
          </a:p>
        </p:txBody>
      </p:sp>
      <p:sp>
        <p:nvSpPr>
          <p:cNvPr id="12" name="TextBox 11"/>
          <p:cNvSpPr txBox="1"/>
          <p:nvPr/>
        </p:nvSpPr>
        <p:spPr>
          <a:xfrm>
            <a:off x="731756" y="5911612"/>
            <a:ext cx="9941305" cy="646331"/>
          </a:xfrm>
          <a:prstGeom prst="rect">
            <a:avLst/>
          </a:prstGeom>
          <a:noFill/>
        </p:spPr>
        <p:txBody>
          <a:bodyPr wrap="square" lIns="0" tIns="0" rIns="0" bIns="0" rtlCol="0">
            <a:spAutoFit/>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solidFill>
                  <a:sysClr val="windowText" lastClr="000000"/>
                </a:solidFill>
                <a:effectLst/>
                <a:uLnTx/>
                <a:uFillTx/>
                <a:latin typeface="Calibri" panose="020F0502020204030204"/>
              </a:rPr>
              <a:t>Cloud Add-on &amp; From SA Launching in EA, MPSA and CSP</a:t>
            </a:r>
          </a:p>
          <a:p>
            <a:pPr marL="342900" marR="0" lvl="0" indent="-342900" algn="ctr" defTabSz="914367" eaLnBrk="1" fontAlgn="auto" latinLnBrk="0" hangingPunct="1">
              <a:lnSpc>
                <a:spcPct val="100000"/>
              </a:lnSpc>
              <a:spcBef>
                <a:spcPts val="0"/>
              </a:spcBef>
              <a:spcAft>
                <a:spcPts val="0"/>
              </a:spcAft>
              <a:buClrTx/>
              <a:buSzTx/>
              <a:buFontTx/>
              <a:buAutoNum type="arabicPeriod"/>
              <a:tabLst/>
              <a:defRPr/>
            </a:pPr>
            <a:endParaRPr kumimoji="0" lang="en-US" sz="1800" b="0" i="1" u="none" strike="noStrike" kern="0" cap="none" spc="0" normalizeH="0" baseline="0" noProof="0" dirty="0">
              <a:ln>
                <a:noFill/>
              </a:ln>
              <a:solidFill>
                <a:sysClr val="windowText" lastClr="000000"/>
              </a:solidFill>
              <a:effectLst/>
              <a:uLnTx/>
              <a:uFillTx/>
              <a:latin typeface="Calibri" panose="020F0502020204030204"/>
            </a:endParaRPr>
          </a:p>
        </p:txBody>
      </p:sp>
      <p:graphicFrame>
        <p:nvGraphicFramePr>
          <p:cNvPr id="17" name="Table 16"/>
          <p:cNvGraphicFramePr>
            <a:graphicFrameLocks noGrp="1"/>
          </p:cNvGraphicFramePr>
          <p:nvPr>
            <p:extLst/>
          </p:nvPr>
        </p:nvGraphicFramePr>
        <p:xfrm>
          <a:off x="345219" y="1450429"/>
          <a:ext cx="11579861" cy="4172990"/>
        </p:xfrm>
        <a:graphic>
          <a:graphicData uri="http://schemas.openxmlformats.org/drawingml/2006/table">
            <a:tbl>
              <a:tblPr firstRow="1">
                <a:tableStyleId>{5C22544A-7EE6-4342-B048-85BDC9FD1C3A}</a:tableStyleId>
              </a:tblPr>
              <a:tblGrid>
                <a:gridCol w="2864325">
                  <a:extLst>
                    <a:ext uri="{9D8B030D-6E8A-4147-A177-3AD203B41FA5}">
                      <a16:colId xmlns:a16="http://schemas.microsoft.com/office/drawing/2014/main" val="20000"/>
                    </a:ext>
                  </a:extLst>
                </a:gridCol>
                <a:gridCol w="3493008">
                  <a:extLst>
                    <a:ext uri="{9D8B030D-6E8A-4147-A177-3AD203B41FA5}">
                      <a16:colId xmlns:a16="http://schemas.microsoft.com/office/drawing/2014/main" val="785167350"/>
                    </a:ext>
                  </a:extLst>
                </a:gridCol>
                <a:gridCol w="1435608">
                  <a:extLst>
                    <a:ext uri="{9D8B030D-6E8A-4147-A177-3AD203B41FA5}">
                      <a16:colId xmlns:a16="http://schemas.microsoft.com/office/drawing/2014/main" val="20001"/>
                    </a:ext>
                  </a:extLst>
                </a:gridCol>
                <a:gridCol w="2075688">
                  <a:extLst>
                    <a:ext uri="{9D8B030D-6E8A-4147-A177-3AD203B41FA5}">
                      <a16:colId xmlns:a16="http://schemas.microsoft.com/office/drawing/2014/main" val="1655034382"/>
                    </a:ext>
                  </a:extLst>
                </a:gridCol>
                <a:gridCol w="1711232">
                  <a:extLst>
                    <a:ext uri="{9D8B030D-6E8A-4147-A177-3AD203B41FA5}">
                      <a16:colId xmlns:a16="http://schemas.microsoft.com/office/drawing/2014/main" val="2433442403"/>
                    </a:ext>
                  </a:extLst>
                </a:gridCol>
              </a:tblGrid>
              <a:tr h="72792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b="1" i="0" u="none" kern="1200">
                          <a:solidFill>
                            <a:schemeClr val="lt1"/>
                          </a:solidFill>
                          <a:latin typeface="+mn-lt"/>
                          <a:ea typeface="+mn-ea"/>
                          <a:cs typeface="+mn-cs"/>
                        </a:rPr>
                        <a:t>Existing User License</a:t>
                      </a:r>
                      <a:endParaRPr lang="en-US" sz="1800" b="1" i="0" u="none" kern="1200" dirty="0">
                        <a:solidFill>
                          <a:schemeClr val="lt1"/>
                        </a:solidFill>
                        <a:latin typeface="+mn-lt"/>
                        <a:ea typeface="+mn-ea"/>
                        <a:cs typeface="+mn-cs"/>
                      </a:endParaRPr>
                    </a:p>
                  </a:txBody>
                  <a:tcPr marL="179285" marR="179285" marT="89642" marB="89642" anchor="ctr">
                    <a:lnL w="12700" cmpd="sng">
                      <a:noFill/>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1800" b="1" i="0" u="none" kern="1200">
                          <a:solidFill>
                            <a:schemeClr val="lt1"/>
                          </a:solidFill>
                          <a:latin typeface="+mn-lt"/>
                          <a:ea typeface="+mn-ea"/>
                          <a:cs typeface="+mn-cs"/>
                        </a:rPr>
                        <a:t>New User License</a:t>
                      </a:r>
                      <a:endParaRPr lang="en-US" sz="1800" b="1" i="0" u="none" kern="1200" dirty="0">
                        <a:solidFill>
                          <a:schemeClr val="lt1"/>
                        </a:solidFill>
                        <a:latin typeface="+mn-lt"/>
                        <a:ea typeface="+mn-ea"/>
                        <a:cs typeface="+mn-cs"/>
                      </a:endParaRPr>
                    </a:p>
                  </a:txBody>
                  <a:tcPr marL="179285" marR="179285" marT="89642" marB="89642"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800" b="1" i="0" u="none" kern="1200">
                          <a:solidFill>
                            <a:schemeClr val="lt1"/>
                          </a:solidFill>
                          <a:latin typeface="+mn-lt"/>
                          <a:ea typeface="+mn-ea"/>
                          <a:cs typeface="+mn-cs"/>
                        </a:rPr>
                        <a:t>From SA</a:t>
                      </a:r>
                      <a:endParaRPr lang="en-US" sz="1800" b="1" i="0" u="none" kern="1200" dirty="0">
                        <a:solidFill>
                          <a:schemeClr val="lt1"/>
                        </a:solidFill>
                        <a:latin typeface="+mn-lt"/>
                        <a:ea typeface="+mn-ea"/>
                        <a:cs typeface="+mn-cs"/>
                      </a:endParaRPr>
                    </a:p>
                  </a:txBody>
                  <a:tcPr marL="179285" marR="179285" marT="89642" marB="89642"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800" b="1" kern="1200">
                          <a:solidFill>
                            <a:schemeClr val="lt1"/>
                          </a:solidFill>
                          <a:latin typeface="+mn-lt"/>
                          <a:ea typeface="+mn-ea"/>
                          <a:cs typeface="+mn-cs"/>
                        </a:rPr>
                        <a:t>Cloud Add-on</a:t>
                      </a:r>
                      <a:endParaRPr lang="en-US" sz="1800" b="1" kern="1200" dirty="0">
                        <a:solidFill>
                          <a:schemeClr val="lt1"/>
                        </a:solidFill>
                        <a:latin typeface="+mn-lt"/>
                        <a:ea typeface="+mn-ea"/>
                        <a:cs typeface="+mn-cs"/>
                      </a:endParaRPr>
                    </a:p>
                  </a:txBody>
                  <a:tcPr marL="179285" marR="179285" marT="89642" marB="89642"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1800" b="1" kern="1200" dirty="0">
                          <a:solidFill>
                            <a:schemeClr val="lt1"/>
                          </a:solidFill>
                          <a:latin typeface="+mn-lt"/>
                          <a:ea typeface="+mn-ea"/>
                          <a:cs typeface="+mn-cs"/>
                        </a:rPr>
                        <a:t>% Discount Off USL</a:t>
                      </a:r>
                    </a:p>
                  </a:txBody>
                  <a:tcPr marL="179285" marR="179285" marT="89642" marB="89642" anchor="ctr">
                    <a:lnL w="9525" cap="flat" cmpd="sng" algn="ctr">
                      <a:solidFill>
                        <a:srgbClr val="FFFFFF"/>
                      </a:solidFill>
                      <a:prstDash val="solid"/>
                      <a:round/>
                      <a:headEnd type="none" w="med" len="med"/>
                      <a:tailEnd type="none" w="med" len="med"/>
                    </a:lnL>
                    <a:lnR w="12700" cmpd="sng">
                      <a:noFill/>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78888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2000" b="1" kern="1200">
                          <a:solidFill>
                            <a:schemeClr val="dk1"/>
                          </a:solidFill>
                          <a:latin typeface="+mn-lt"/>
                          <a:ea typeface="+mn-ea"/>
                          <a:cs typeface="+mn-cs"/>
                        </a:rPr>
                        <a:t>Professional CAL</a:t>
                      </a:r>
                      <a:endParaRPr lang="en-US" sz="2000" b="1"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2000" b="1" kern="1200" dirty="0">
                          <a:solidFill>
                            <a:schemeClr val="dk1"/>
                          </a:solidFill>
                          <a:latin typeface="+mn-lt"/>
                          <a:ea typeface="+mn-ea"/>
                          <a:cs typeface="+mn-cs"/>
                        </a:rPr>
                        <a:t>Dynamics 365 Enterprise Plan 1</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1" kern="1200" dirty="0">
                          <a:solidFill>
                            <a:schemeClr val="dk1"/>
                          </a:solidFill>
                          <a:latin typeface="+mn-lt"/>
                          <a:ea typeface="+mn-ea"/>
                          <a:cs typeface="+mn-cs"/>
                        </a:rPr>
                        <a:t>$69</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1" kern="1200" dirty="0">
                          <a:solidFill>
                            <a:schemeClr val="dk1"/>
                          </a:solidFill>
                          <a:latin typeface="+mn-lt"/>
                          <a:ea typeface="+mn-ea"/>
                          <a:cs typeface="+mn-cs"/>
                        </a:rPr>
                        <a:t>$49 + SA/EP</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1" kern="1200" dirty="0">
                          <a:solidFill>
                            <a:schemeClr val="dk1"/>
                          </a:solidFill>
                          <a:latin typeface="+mn-lt"/>
                          <a:ea typeface="+mn-ea"/>
                          <a:cs typeface="+mn-cs"/>
                        </a:rPr>
                        <a:t>40%</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78888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2000" b="1" i="0" kern="1200" dirty="0">
                          <a:solidFill>
                            <a:schemeClr val="dk1"/>
                          </a:solidFill>
                          <a:latin typeface="+mn-lt"/>
                          <a:ea typeface="+mn-ea"/>
                          <a:cs typeface="+mn-cs"/>
                        </a:rPr>
                        <a:t>Basic</a:t>
                      </a:r>
                      <a:r>
                        <a:rPr lang="en-US" sz="2000" b="1" i="0" kern="1200" baseline="0" dirty="0">
                          <a:solidFill>
                            <a:schemeClr val="dk1"/>
                          </a:solidFill>
                          <a:latin typeface="+mn-lt"/>
                          <a:ea typeface="+mn-ea"/>
                          <a:cs typeface="+mn-cs"/>
                        </a:rPr>
                        <a:t> CAL</a:t>
                      </a:r>
                      <a:endParaRPr lang="en-US" sz="2000" b="1"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2000" b="1" kern="1200" dirty="0">
                          <a:solidFill>
                            <a:schemeClr val="dk1"/>
                          </a:solidFill>
                          <a:latin typeface="+mn-lt"/>
                          <a:ea typeface="+mn-ea"/>
                          <a:cs typeface="+mn-cs"/>
                        </a:rPr>
                        <a:t>Dynamics 365 Enterprise Plan 1</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1" i="0" kern="1200" dirty="0">
                          <a:solidFill>
                            <a:schemeClr val="dk1"/>
                          </a:solidFill>
                          <a:latin typeface="+mn-lt"/>
                          <a:ea typeface="+mn-ea"/>
                          <a:cs typeface="+mn-cs"/>
                        </a:rPr>
                        <a:t>$40</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1" i="0" kern="1200" dirty="0">
                          <a:solidFill>
                            <a:schemeClr val="dk1"/>
                          </a:solidFill>
                          <a:latin typeface="+mn-lt"/>
                          <a:ea typeface="+mn-ea"/>
                          <a:cs typeface="+mn-cs"/>
                        </a:rPr>
                        <a:t>$33 + SA/EP</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1" i="0" kern="1200" dirty="0">
                          <a:solidFill>
                            <a:schemeClr val="dk1"/>
                          </a:solidFill>
                          <a:latin typeface="+mn-lt"/>
                          <a:ea typeface="+mn-ea"/>
                          <a:cs typeface="+mn-cs"/>
                        </a:rPr>
                        <a:t>65%</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79268887"/>
                  </a:ext>
                </a:extLst>
              </a:tr>
              <a:tr h="539207">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Basic CAL</a:t>
                      </a:r>
                      <a:endParaRPr kumimoji="0" lang="en-US" sz="2000" b="0" i="0" u="none" strike="noStrike" kern="1200" cap="none" spc="0" normalizeH="0" baseline="0" noProof="0" dirty="0">
                        <a:ln>
                          <a:noFill/>
                        </a:ln>
                        <a:solidFill>
                          <a:srgbClr val="505050"/>
                        </a:solidFill>
                        <a:effectLst/>
                        <a:uLnTx/>
                        <a:uFillTx/>
                        <a:latin typeface="Segoe UI"/>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2000" i="0" kern="1200" dirty="0">
                          <a:solidFill>
                            <a:schemeClr val="dk1"/>
                          </a:solidFill>
                          <a:latin typeface="+mn-lt"/>
                          <a:ea typeface="+mn-ea"/>
                          <a:cs typeface="+mn-cs"/>
                        </a:rPr>
                        <a:t>Dynamics</a:t>
                      </a:r>
                      <a:r>
                        <a:rPr lang="en-US" sz="2000" i="0" kern="1200" baseline="0" dirty="0">
                          <a:solidFill>
                            <a:schemeClr val="dk1"/>
                          </a:solidFill>
                          <a:latin typeface="+mn-lt"/>
                          <a:ea typeface="+mn-ea"/>
                          <a:cs typeface="+mn-cs"/>
                        </a:rPr>
                        <a:t> 365 for </a:t>
                      </a:r>
                      <a:r>
                        <a:rPr lang="en-US" sz="2000" i="0" kern="1200" dirty="0">
                          <a:solidFill>
                            <a:schemeClr val="dk1"/>
                          </a:solidFill>
                          <a:latin typeface="+mn-lt"/>
                          <a:ea typeface="+mn-ea"/>
                          <a:cs typeface="+mn-cs"/>
                        </a:rPr>
                        <a:t>Sales</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i="0" kern="1200" dirty="0">
                          <a:solidFill>
                            <a:schemeClr val="dk1"/>
                          </a:solidFill>
                          <a:latin typeface="+mn-lt"/>
                          <a:ea typeface="+mn-ea"/>
                          <a:cs typeface="+mn-cs"/>
                        </a:rPr>
                        <a:t>$35</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i="0" kern="1200">
                          <a:solidFill>
                            <a:schemeClr val="dk1"/>
                          </a:solidFill>
                          <a:latin typeface="+mn-lt"/>
                          <a:ea typeface="+mn-ea"/>
                          <a:cs typeface="+mn-cs"/>
                        </a:rPr>
                        <a:t>$28 + SA/EP</a:t>
                      </a:r>
                      <a:endParaRPr lang="en-US" sz="20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i="0" kern="1200" dirty="0">
                          <a:solidFill>
                            <a:schemeClr val="dk1"/>
                          </a:solidFill>
                          <a:latin typeface="+mn-lt"/>
                          <a:ea typeface="+mn-ea"/>
                          <a:cs typeface="+mn-cs"/>
                        </a:rPr>
                        <a:t>63%</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12631711"/>
                  </a:ext>
                </a:extLst>
              </a:tr>
              <a:tr h="788884">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505050"/>
                          </a:solidFill>
                          <a:effectLst/>
                          <a:uLnTx/>
                          <a:uFillTx/>
                          <a:latin typeface="Segoe UI"/>
                          <a:ea typeface="+mn-ea"/>
                          <a:cs typeface="+mn-cs"/>
                        </a:rPr>
                        <a:t>Basic CAL</a:t>
                      </a:r>
                      <a:endParaRPr kumimoji="0" lang="en-US" sz="2000" b="0" i="0" u="none" strike="noStrike" kern="1200" cap="none" spc="0" normalizeH="0" baseline="0" noProof="0" dirty="0">
                        <a:ln>
                          <a:noFill/>
                        </a:ln>
                        <a:solidFill>
                          <a:srgbClr val="505050"/>
                        </a:solidFill>
                        <a:effectLst/>
                        <a:uLnTx/>
                        <a:uFillTx/>
                        <a:latin typeface="Segoe UI"/>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2000" i="0" kern="1200" dirty="0">
                          <a:solidFill>
                            <a:schemeClr val="dk1"/>
                          </a:solidFill>
                          <a:latin typeface="+mn-lt"/>
                          <a:ea typeface="+mn-ea"/>
                          <a:cs typeface="+mn-cs"/>
                        </a:rPr>
                        <a:t>Dynamics 365</a:t>
                      </a:r>
                      <a:r>
                        <a:rPr lang="en-US" sz="2000" i="0" kern="1200" baseline="0" dirty="0">
                          <a:solidFill>
                            <a:schemeClr val="dk1"/>
                          </a:solidFill>
                          <a:latin typeface="+mn-lt"/>
                          <a:ea typeface="+mn-ea"/>
                          <a:cs typeface="+mn-cs"/>
                        </a:rPr>
                        <a:t> for </a:t>
                      </a:r>
                      <a:r>
                        <a:rPr lang="en-US" sz="2000" i="0" kern="1200" dirty="0">
                          <a:solidFill>
                            <a:schemeClr val="dk1"/>
                          </a:solidFill>
                          <a:latin typeface="+mn-lt"/>
                          <a:ea typeface="+mn-ea"/>
                          <a:cs typeface="+mn-cs"/>
                        </a:rPr>
                        <a:t>Customer Service</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i="0" kern="1200" dirty="0">
                          <a:solidFill>
                            <a:schemeClr val="dk1"/>
                          </a:solidFill>
                          <a:latin typeface="+mn-lt"/>
                          <a:ea typeface="+mn-ea"/>
                          <a:cs typeface="+mn-cs"/>
                        </a:rPr>
                        <a:t>$35</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i="0" kern="1200">
                          <a:solidFill>
                            <a:schemeClr val="dk1"/>
                          </a:solidFill>
                          <a:latin typeface="+mn-lt"/>
                          <a:ea typeface="+mn-ea"/>
                          <a:cs typeface="+mn-cs"/>
                        </a:rPr>
                        <a:t>$28 + SA/EP</a:t>
                      </a:r>
                      <a:endParaRPr lang="en-US" sz="2000" i="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i="0" kern="1200" dirty="0">
                          <a:solidFill>
                            <a:schemeClr val="dk1"/>
                          </a:solidFill>
                          <a:latin typeface="+mn-lt"/>
                          <a:ea typeface="+mn-ea"/>
                          <a:cs typeface="+mn-cs"/>
                        </a:rPr>
                        <a:t>63%</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000785012"/>
                  </a:ext>
                </a:extLst>
              </a:tr>
              <a:tr h="539207">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2000" kern="1200">
                          <a:solidFill>
                            <a:schemeClr val="dk1"/>
                          </a:solidFill>
                          <a:latin typeface="+mn-lt"/>
                          <a:ea typeface="+mn-ea"/>
                          <a:cs typeface="+mn-cs"/>
                        </a:rPr>
                        <a:t>Essential CAL</a:t>
                      </a:r>
                      <a:endParaRPr lang="en-US" sz="20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latin typeface="+mn-lt"/>
                          <a:ea typeface="+mn-ea"/>
                          <a:cs typeface="+mn-cs"/>
                        </a:rPr>
                        <a:t>Team Members</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latin typeface="+mn-lt"/>
                          <a:ea typeface="+mn-ea"/>
                          <a:cs typeface="+mn-cs"/>
                        </a:rPr>
                        <a:t>$6</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kern="1200">
                          <a:solidFill>
                            <a:schemeClr val="dk1"/>
                          </a:solidFill>
                          <a:latin typeface="+mn-lt"/>
                          <a:ea typeface="+mn-ea"/>
                          <a:cs typeface="+mn-cs"/>
                        </a:rPr>
                        <a:t>$4.5</a:t>
                      </a:r>
                      <a:r>
                        <a:rPr lang="en-US" sz="2000" kern="1200" baseline="0">
                          <a:solidFill>
                            <a:schemeClr val="dk1"/>
                          </a:solidFill>
                          <a:latin typeface="+mn-lt"/>
                          <a:ea typeface="+mn-ea"/>
                          <a:cs typeface="+mn-cs"/>
                        </a:rPr>
                        <a:t> + SA/EP</a:t>
                      </a:r>
                      <a:endParaRPr lang="en-US" sz="20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latin typeface="+mn-lt"/>
                          <a:ea typeface="+mn-ea"/>
                          <a:cs typeface="+mn-cs"/>
                        </a:rPr>
                        <a:t>40%</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548886101"/>
                  </a:ext>
                </a:extLst>
              </a:tr>
            </a:tbl>
          </a:graphicData>
        </a:graphic>
      </p:graphicFrame>
      <p:sp>
        <p:nvSpPr>
          <p:cNvPr id="7" name="Rectangle 6"/>
          <p:cNvSpPr/>
          <p:nvPr/>
        </p:nvSpPr>
        <p:spPr>
          <a:xfrm>
            <a:off x="10106728" y="6503965"/>
            <a:ext cx="1972015" cy="369332"/>
          </a:xfrm>
          <a:prstGeom prst="rect">
            <a:avLst/>
          </a:prstGeom>
        </p:spPr>
        <p:txBody>
          <a:bodyPr wrap="none">
            <a:spAutoFit/>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ysClr val="windowText" lastClr="000000"/>
                </a:solidFill>
                <a:effectLst/>
                <a:uLnTx/>
                <a:uFillTx/>
                <a:latin typeface="Calibri" panose="020F0502020204030204"/>
              </a:rPr>
              <a:t>*Estimated Pricing</a:t>
            </a:r>
          </a:p>
        </p:txBody>
      </p:sp>
      <p:sp>
        <p:nvSpPr>
          <p:cNvPr id="8" name="Rectangle 7"/>
          <p:cNvSpPr/>
          <p:nvPr/>
        </p:nvSpPr>
        <p:spPr bwMode="auto">
          <a:xfrm>
            <a:off x="6691745" y="1107551"/>
            <a:ext cx="5227351" cy="319769"/>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EA </a:t>
            </a:r>
            <a:r>
              <a:rPr kumimoji="0" lang="en-US" sz="1800" b="0" i="0" u="none" strike="noStrike" kern="0" cap="none" spc="0" normalizeH="0" baseline="0" noProof="0">
                <a:ln>
                  <a:noFill/>
                </a:ln>
                <a:gradFill>
                  <a:gsLst>
                    <a:gs pos="0">
                      <a:srgbClr val="FFFFFF"/>
                    </a:gs>
                    <a:gs pos="100000">
                      <a:srgbClr val="FFFFFF"/>
                    </a:gs>
                  </a:gsLst>
                  <a:lin ang="5400000" scaled="0"/>
                </a:gradFill>
                <a:effectLst/>
                <a:uLnTx/>
                <a:uFillTx/>
                <a:ea typeface="Segoe UI" pitchFamily="34" charset="0"/>
                <a:cs typeface="Segoe UI" pitchFamily="34" charset="0"/>
              </a:rPr>
              <a:t>No-Level Price</a:t>
            </a:r>
            <a:r>
              <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a:t>
            </a:r>
          </a:p>
        </p:txBody>
      </p:sp>
      <p:sp>
        <p:nvSpPr>
          <p:cNvPr id="19" name="TextBox 18"/>
          <p:cNvSpPr txBox="1"/>
          <p:nvPr/>
        </p:nvSpPr>
        <p:spPr>
          <a:xfrm>
            <a:off x="11258077" y="2214621"/>
            <a:ext cx="820666" cy="553998"/>
          </a:xfrm>
          <a:prstGeom prst="rect">
            <a:avLst/>
          </a:prstGeom>
          <a:noFill/>
        </p:spPr>
        <p:txBody>
          <a:bodyPr wrap="square" lIns="0" tIns="0" rIns="0" bIns="0" rtlCol="0">
            <a:spAutoFit/>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FF0000"/>
                </a:solidFill>
                <a:effectLst/>
                <a:uLnTx/>
                <a:uFillTx/>
                <a:latin typeface="Calibri" panose="020F0502020204030204"/>
              </a:rPr>
              <a:t>Best</a:t>
            </a:r>
            <a:br>
              <a:rPr kumimoji="0" lang="en-US" sz="1800" b="1" i="1" u="none" strike="noStrike" kern="0" cap="none" spc="0" normalizeH="0" baseline="0" noProof="0" dirty="0">
                <a:ln>
                  <a:noFill/>
                </a:ln>
                <a:solidFill>
                  <a:srgbClr val="FF0000"/>
                </a:solidFill>
                <a:effectLst/>
                <a:uLnTx/>
                <a:uFillTx/>
                <a:latin typeface="Calibri" panose="020F0502020204030204"/>
              </a:rPr>
            </a:br>
            <a:r>
              <a:rPr kumimoji="0" lang="en-US" sz="1800" b="1" i="1" u="none" strike="noStrike" kern="0" cap="none" spc="0" normalizeH="0" baseline="0" noProof="0" dirty="0">
                <a:ln>
                  <a:noFill/>
                </a:ln>
                <a:solidFill>
                  <a:srgbClr val="FF0000"/>
                </a:solidFill>
                <a:effectLst/>
                <a:uLnTx/>
                <a:uFillTx/>
                <a:latin typeface="Calibri" panose="020F0502020204030204"/>
              </a:rPr>
              <a:t>Offer!</a:t>
            </a:r>
            <a:endParaRPr kumimoji="0" lang="en-US" sz="1400" b="0" i="1" u="none" strike="noStrike" kern="0" cap="none" spc="0" normalizeH="0" baseline="0" noProof="0" dirty="0">
              <a:ln>
                <a:noFill/>
              </a:ln>
              <a:solidFill>
                <a:srgbClr val="FF0000"/>
              </a:solidFill>
              <a:effectLst/>
              <a:uLnTx/>
              <a:uFillTx/>
              <a:latin typeface="Calibri" panose="020F0502020204030204"/>
            </a:endParaRPr>
          </a:p>
        </p:txBody>
      </p:sp>
      <p:sp>
        <p:nvSpPr>
          <p:cNvPr id="20" name="TextBox 19"/>
          <p:cNvSpPr txBox="1"/>
          <p:nvPr/>
        </p:nvSpPr>
        <p:spPr>
          <a:xfrm>
            <a:off x="11258077" y="2900394"/>
            <a:ext cx="820666" cy="553998"/>
          </a:xfrm>
          <a:prstGeom prst="rect">
            <a:avLst/>
          </a:prstGeom>
          <a:noFill/>
        </p:spPr>
        <p:txBody>
          <a:bodyPr wrap="square" lIns="0" tIns="0" rIns="0" bIns="0" rtlCol="0">
            <a:spAutoFit/>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rgbClr val="FF0000"/>
                </a:solidFill>
                <a:effectLst/>
                <a:uLnTx/>
                <a:uFillTx/>
                <a:latin typeface="Calibri" panose="020F0502020204030204"/>
              </a:rPr>
              <a:t>Best</a:t>
            </a:r>
            <a:br>
              <a:rPr kumimoji="0" lang="en-US" sz="1800" b="1" i="1" u="none" strike="noStrike" kern="0" cap="none" spc="0" normalizeH="0" baseline="0" noProof="0" dirty="0">
                <a:ln>
                  <a:noFill/>
                </a:ln>
                <a:solidFill>
                  <a:srgbClr val="FF0000"/>
                </a:solidFill>
                <a:effectLst/>
                <a:uLnTx/>
                <a:uFillTx/>
                <a:latin typeface="Calibri" panose="020F0502020204030204"/>
              </a:rPr>
            </a:br>
            <a:r>
              <a:rPr kumimoji="0" lang="en-US" sz="1800" b="1" i="1" u="none" strike="noStrike" kern="0" cap="none" spc="0" normalizeH="0" baseline="0" noProof="0" dirty="0">
                <a:ln>
                  <a:noFill/>
                </a:ln>
                <a:solidFill>
                  <a:srgbClr val="FF0000"/>
                </a:solidFill>
                <a:effectLst/>
                <a:uLnTx/>
                <a:uFillTx/>
                <a:latin typeface="Calibri" panose="020F0502020204030204"/>
              </a:rPr>
              <a:t>Offer!</a:t>
            </a:r>
            <a:endParaRPr kumimoji="0" lang="en-US" sz="1400" b="0" i="1" u="none" strike="noStrike" kern="0" cap="none" spc="0" normalizeH="0" baseline="0" noProof="0" dirty="0">
              <a:ln>
                <a:noFill/>
              </a:ln>
              <a:solidFill>
                <a:srgbClr val="FF0000"/>
              </a:solidFill>
              <a:effectLst/>
              <a:uLnTx/>
              <a:uFillTx/>
              <a:latin typeface="Calibri" panose="020F0502020204030204"/>
            </a:endParaRPr>
          </a:p>
        </p:txBody>
      </p:sp>
      <p:sp>
        <p:nvSpPr>
          <p:cNvPr id="11" name="TextBox 10"/>
          <p:cNvSpPr txBox="1"/>
          <p:nvPr/>
        </p:nvSpPr>
        <p:spPr>
          <a:xfrm>
            <a:off x="-139424" y="6502904"/>
            <a:ext cx="1872500" cy="4616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gradFill>
                  <a:gsLst>
                    <a:gs pos="2917">
                      <a:schemeClr val="tx1"/>
                    </a:gs>
                    <a:gs pos="30000">
                      <a:schemeClr val="tx1"/>
                    </a:gs>
                  </a:gsLst>
                  <a:lin ang="5400000" scaled="0"/>
                </a:gradFill>
                <a:effectLst/>
                <a:uLnTx/>
                <a:uFillTx/>
              </a:rPr>
              <a:t>Microsoft Confidential</a:t>
            </a:r>
          </a:p>
        </p:txBody>
      </p:sp>
    </p:spTree>
    <p:extLst>
      <p:ext uri="{BB962C8B-B14F-4D97-AF65-F5344CB8AC3E}">
        <p14:creationId xmlns:p14="http://schemas.microsoft.com/office/powerpoint/2010/main" val="4057664658"/>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Upsell Opportunity</a:t>
            </a:r>
          </a:p>
        </p:txBody>
      </p:sp>
      <p:sp>
        <p:nvSpPr>
          <p:cNvPr id="3" name="TextBox 2"/>
          <p:cNvSpPr txBox="1"/>
          <p:nvPr/>
        </p:nvSpPr>
        <p:spPr>
          <a:xfrm>
            <a:off x="676049" y="1572768"/>
            <a:ext cx="11068141" cy="4062651"/>
          </a:xfrm>
          <a:prstGeom prst="rect">
            <a:avLst/>
          </a:prstGeom>
          <a:noFill/>
          <a:ln>
            <a:solidFill>
              <a:schemeClr val="tx1"/>
            </a:solidFill>
          </a:ln>
        </p:spPr>
        <p:txBody>
          <a:bodyPr wrap="square" lIns="182880" tIns="146304" rIns="182880" bIns="146304"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Talk to your customer about transitioning to Dynamics 365 for Enterprise Plan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The transition price allows for favorable transition to unlock features across Sales, Customer Service, Field Service and Project Service, including </a:t>
            </a:r>
            <a:r>
              <a:rPr kumimoji="0" lang="en-US" sz="1800" b="0" i="0" u="none" strike="noStrike" kern="0" cap="none" spc="0" normalizeH="0" baseline="0" noProof="0" dirty="0" err="1">
                <a:ln>
                  <a:noFill/>
                </a:ln>
                <a:solidFill>
                  <a:sysClr val="windowText" lastClr="000000"/>
                </a:solidFill>
                <a:effectLst/>
                <a:uLnTx/>
                <a:uFillTx/>
              </a:rPr>
              <a:t>PowerApps</a:t>
            </a:r>
            <a:r>
              <a:rPr kumimoji="0" lang="en-US" sz="1800" b="0" i="0" u="none" strike="noStrike" kern="0" cap="none" spc="0" normalizeH="0" baseline="0" noProof="0" dirty="0">
                <a:ln>
                  <a:noFill/>
                </a:ln>
                <a:solidFill>
                  <a:sysClr val="windowText" lastClr="000000"/>
                </a:solidFill>
                <a:effectLst/>
                <a:uLnTx/>
                <a:uFillTx/>
              </a:rPr>
              <a:t>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Ask your customer questions to unlock the additional capabilities they can harness Dynamics 365 for:</a:t>
            </a:r>
          </a:p>
          <a:p>
            <a:pPr marL="800100" marR="0" lvl="1"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solidFill>
                  <a:sysClr val="windowText" lastClr="000000"/>
                </a:solidFill>
                <a:effectLst/>
                <a:uLnTx/>
                <a:uFillTx/>
              </a:rPr>
              <a:t>What are you using for Sales Management?</a:t>
            </a:r>
          </a:p>
          <a:p>
            <a:pPr marL="800100" marR="0" lvl="1"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solidFill>
                  <a:sysClr val="windowText" lastClr="000000"/>
                </a:solidFill>
                <a:effectLst/>
                <a:uLnTx/>
                <a:uFillTx/>
              </a:rPr>
              <a:t>What are you using for Project Service Automation</a:t>
            </a:r>
          </a:p>
          <a:p>
            <a:pPr marL="228600" marR="0" lvl="0" indent="-228600" defTabSz="914367" eaLnBrk="1" fontAlgn="auto" latinLnBrk="0" hangingPunct="1">
              <a:lnSpc>
                <a:spcPct val="90000"/>
              </a:lnSpc>
              <a:spcBef>
                <a:spcPct val="20000"/>
              </a:spcBef>
              <a:spcAft>
                <a:spcPts val="0"/>
              </a:spcAft>
              <a:buClrTx/>
              <a:buSzPct val="90000"/>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Can you upsell the plans?</a:t>
            </a:r>
          </a:p>
          <a:p>
            <a:pPr marL="685800" lvl="1" indent="-228600" defTabSz="914367">
              <a:lnSpc>
                <a:spcPct val="90000"/>
              </a:lnSpc>
              <a:spcBef>
                <a:spcPct val="20000"/>
              </a:spcBef>
              <a:buSzPct val="90000"/>
              <a:buFont typeface="Arial" panose="020B0604020202020204" pitchFamily="34" charset="0"/>
              <a:buChar char="•"/>
              <a:defRPr/>
            </a:pPr>
            <a:r>
              <a:rPr lang="en-US" kern="0" dirty="0">
                <a:solidFill>
                  <a:sysClr val="windowText" lastClr="000000"/>
                </a:solidFill>
              </a:rPr>
              <a:t>Purchasing any App + </a:t>
            </a:r>
            <a:r>
              <a:rPr lang="en-US" kern="0" dirty="0" err="1">
                <a:solidFill>
                  <a:sysClr val="windowText" lastClr="000000"/>
                </a:solidFill>
              </a:rPr>
              <a:t>PowerApps</a:t>
            </a:r>
            <a:r>
              <a:rPr lang="en-US" kern="0" dirty="0">
                <a:solidFill>
                  <a:sysClr val="windowText" lastClr="000000"/>
                </a:solidFill>
              </a:rPr>
              <a:t> </a:t>
            </a:r>
          </a:p>
          <a:p>
            <a:pPr marL="627321" marR="0" lvl="3" indent="-179388" defTabSz="914367" eaLnBrk="1" fontAlgn="auto" latinLnBrk="0" hangingPunct="1">
              <a:lnSpc>
                <a:spcPct val="90000"/>
              </a:lnSpc>
              <a:spcBef>
                <a:spcPct val="20000"/>
              </a:spcBef>
              <a:spcAft>
                <a:spcPts val="0"/>
              </a:spcAft>
              <a:buClrTx/>
              <a:buSzPct val="90000"/>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Do CRM users need AX access and can move to Plan 2? </a:t>
            </a:r>
          </a:p>
          <a:p>
            <a:pPr marL="627321" marR="0" lvl="3" indent="-179388" defTabSz="914367" eaLnBrk="1" fontAlgn="auto" latinLnBrk="0" hangingPunct="1">
              <a:lnSpc>
                <a:spcPct val="90000"/>
              </a:lnSpc>
              <a:spcBef>
                <a:spcPct val="20000"/>
              </a:spcBef>
              <a:spcAft>
                <a:spcPts val="0"/>
              </a:spcAft>
              <a:buClrTx/>
              <a:buSzPct val="90000"/>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Do any other departments need a LOB solution?</a:t>
            </a:r>
          </a:p>
          <a:p>
            <a:pPr marL="179128" marR="0" lvl="1" indent="-17938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Can you add more Team Members Users to qualify for tiered pricing?</a:t>
            </a:r>
          </a:p>
          <a:p>
            <a:pPr marL="800100" marR="0" lvl="1" indent="-342900" defTabSz="91440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0" cap="none" spc="0" normalizeH="0" baseline="0" noProof="0" dirty="0">
              <a:ln>
                <a:noFill/>
              </a:ln>
              <a:solidFill>
                <a:sysClr val="windowText" lastClr="000000"/>
              </a:solidFill>
              <a:effectLst/>
              <a:uLnTx/>
              <a:uFillTx/>
            </a:endParaRPr>
          </a:p>
          <a:p>
            <a:pPr marL="342900" marR="0" lvl="0" indent="-34290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0" cap="none" spc="0" normalizeH="0" baseline="0" noProof="0" dirty="0" err="1">
              <a:ln>
                <a:noFill/>
              </a:ln>
              <a:gradFill>
                <a:gsLst>
                  <a:gs pos="2917">
                    <a:schemeClr val="tx1"/>
                  </a:gs>
                  <a:gs pos="30000">
                    <a:schemeClr val="tx1"/>
                  </a:gs>
                </a:gsLst>
                <a:lin ang="5400000" scaled="0"/>
              </a:gradFill>
              <a:effectLst/>
              <a:uLnTx/>
              <a:uFillTx/>
            </a:endParaRPr>
          </a:p>
        </p:txBody>
      </p:sp>
    </p:spTree>
    <p:extLst>
      <p:ext uri="{BB962C8B-B14F-4D97-AF65-F5344CB8AC3E}">
        <p14:creationId xmlns:p14="http://schemas.microsoft.com/office/powerpoint/2010/main" val="2552291145"/>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11655840" cy="1188911"/>
          </a:xfrm>
        </p:spPr>
        <p:txBody>
          <a:bodyPr/>
          <a:lstStyle/>
          <a:p>
            <a:r>
              <a:rPr lang="en-US" sz="3600" dirty="0">
                <a:solidFill>
                  <a:srgbClr val="5C2D91"/>
                </a:solidFill>
              </a:rPr>
              <a:t>Link to exact SKUs names to use on transition for CRM On-Premises Customer in DPL/VL to VL</a:t>
            </a:r>
          </a:p>
        </p:txBody>
      </p:sp>
      <p:sp>
        <p:nvSpPr>
          <p:cNvPr id="3" name="TextBox 2"/>
          <p:cNvSpPr txBox="1"/>
          <p:nvPr/>
        </p:nvSpPr>
        <p:spPr>
          <a:xfrm>
            <a:off x="828942" y="1683520"/>
            <a:ext cx="10964253" cy="3757952"/>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2" action="ppaction://hlinksldjump" tooltip="Right click and select Open Hyperlink"/>
              </a:rPr>
              <a:t>Link</a:t>
            </a:r>
            <a:r>
              <a:rPr lang="en-US" sz="2000" dirty="0">
                <a:gradFill>
                  <a:gsLst>
                    <a:gs pos="2917">
                      <a:schemeClr val="tx1"/>
                    </a:gs>
                    <a:gs pos="30000">
                      <a:schemeClr val="tx1"/>
                    </a:gs>
                  </a:gsLst>
                  <a:lin ang="5400000" scaled="0"/>
                </a:gradFill>
              </a:rPr>
              <a:t> to </a:t>
            </a:r>
            <a:r>
              <a:rPr lang="en-US" sz="2000" dirty="0"/>
              <a:t>CRM On-Premises Commercial Cloud Add-on SKUs</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3" action="ppaction://hlinksldjump" tooltip="Right click and select Open Hyperlink"/>
              </a:rPr>
              <a:t>Link</a:t>
            </a:r>
            <a:r>
              <a:rPr lang="en-US" sz="2000" dirty="0">
                <a:gradFill>
                  <a:gsLst>
                    <a:gs pos="2917">
                      <a:schemeClr val="tx1"/>
                    </a:gs>
                    <a:gs pos="30000">
                      <a:schemeClr val="tx1"/>
                    </a:gs>
                  </a:gsLst>
                  <a:lin ang="5400000" scaled="0"/>
                </a:gradFill>
              </a:rPr>
              <a:t> to CRM </a:t>
            </a:r>
            <a:r>
              <a:rPr lang="en-US" sz="2000" dirty="0"/>
              <a:t>On-Premises Education Cloud Add-on SKUs</a:t>
            </a:r>
            <a:endParaRPr lang="en-US" sz="2000" dirty="0">
              <a:gradFill>
                <a:gsLst>
                  <a:gs pos="2917">
                    <a:schemeClr val="tx1"/>
                  </a:gs>
                  <a:gs pos="30000">
                    <a:schemeClr val="tx1"/>
                  </a:gs>
                </a:gsLst>
                <a:lin ang="5400000" scaled="0"/>
              </a:gradFill>
            </a:endParaRP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4" action="ppaction://hlinksldjump" tooltip="Right click and select Open Hyperlink"/>
              </a:rPr>
              <a:t>Link</a:t>
            </a:r>
            <a:r>
              <a:rPr lang="en-US" sz="2000" dirty="0">
                <a:gradFill>
                  <a:gsLst>
                    <a:gs pos="2917">
                      <a:schemeClr val="tx1"/>
                    </a:gs>
                    <a:gs pos="30000">
                      <a:schemeClr val="tx1"/>
                    </a:gs>
                  </a:gsLst>
                  <a:lin ang="5400000" scaled="0"/>
                </a:gradFill>
              </a:rPr>
              <a:t> to CRM </a:t>
            </a:r>
            <a:r>
              <a:rPr lang="en-US" sz="2000" dirty="0"/>
              <a:t>On-Premises GCC Cloud Add-on SKUs</a:t>
            </a:r>
            <a:endParaRPr lang="en-US" sz="2000" dirty="0">
              <a:gradFill>
                <a:gsLst>
                  <a:gs pos="2917">
                    <a:schemeClr val="tx1"/>
                  </a:gs>
                  <a:gs pos="30000">
                    <a:schemeClr val="tx1"/>
                  </a:gs>
                </a:gsLst>
                <a:lin ang="5400000" scaled="0"/>
              </a:gradFill>
            </a:endParaRP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5" action="ppaction://hlinksldjump" tooltip="Right click and select Open Hyperlink"/>
              </a:rPr>
              <a:t>Link</a:t>
            </a:r>
            <a:r>
              <a:rPr lang="en-US" sz="2000" dirty="0">
                <a:gradFill>
                  <a:gsLst>
                    <a:gs pos="2917">
                      <a:schemeClr val="tx1"/>
                    </a:gs>
                    <a:gs pos="30000">
                      <a:schemeClr val="tx1"/>
                    </a:gs>
                  </a:gsLst>
                  <a:lin ang="5400000" scaled="0"/>
                </a:gradFill>
              </a:rPr>
              <a:t> to CRM </a:t>
            </a:r>
            <a:r>
              <a:rPr lang="en-US" sz="2000" dirty="0"/>
              <a:t>On-Premises GOVCON Cloud Add-on SKUs</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6" action="ppaction://hlinksldjump" tooltip="Right click and select Open Hyperlink"/>
              </a:rPr>
              <a:t>Link</a:t>
            </a:r>
            <a:r>
              <a:rPr lang="en-US" sz="2000" dirty="0">
                <a:gradFill>
                  <a:gsLst>
                    <a:gs pos="2917">
                      <a:schemeClr val="tx1"/>
                    </a:gs>
                    <a:gs pos="30000">
                      <a:schemeClr val="tx1"/>
                    </a:gs>
                  </a:gsLst>
                  <a:lin ang="5400000" scaled="0"/>
                </a:gradFill>
              </a:rPr>
              <a:t> to </a:t>
            </a:r>
            <a:r>
              <a:rPr lang="en-US" sz="2000" dirty="0"/>
              <a:t>CRM On-Premises Commercial From SA SKUs</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7" action="ppaction://hlinksldjump" tooltip="Right click and select Open Hyperlink"/>
              </a:rPr>
              <a:t>Link</a:t>
            </a:r>
            <a:r>
              <a:rPr lang="en-US" sz="2000" dirty="0">
                <a:gradFill>
                  <a:gsLst>
                    <a:gs pos="2917">
                      <a:schemeClr val="tx1"/>
                    </a:gs>
                    <a:gs pos="30000">
                      <a:schemeClr val="tx1"/>
                    </a:gs>
                  </a:gsLst>
                  <a:lin ang="5400000" scaled="0"/>
                </a:gradFill>
              </a:rPr>
              <a:t> to CRM </a:t>
            </a:r>
            <a:r>
              <a:rPr lang="en-US" sz="2000" dirty="0"/>
              <a:t>On-Premises Education From SA SKUs</a:t>
            </a:r>
            <a:endParaRPr lang="en-US" sz="2000" dirty="0">
              <a:gradFill>
                <a:gsLst>
                  <a:gs pos="2917">
                    <a:schemeClr val="tx1"/>
                  </a:gs>
                  <a:gs pos="30000">
                    <a:schemeClr val="tx1"/>
                  </a:gs>
                </a:gsLst>
                <a:lin ang="5400000" scaled="0"/>
              </a:gradFill>
            </a:endParaRP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8" action="ppaction://hlinksldjump" tooltip="Right click and select Open Hyperlink"/>
              </a:rPr>
              <a:t>Link</a:t>
            </a:r>
            <a:r>
              <a:rPr lang="en-US" sz="2000" dirty="0">
                <a:gradFill>
                  <a:gsLst>
                    <a:gs pos="2917">
                      <a:schemeClr val="tx1"/>
                    </a:gs>
                    <a:gs pos="30000">
                      <a:schemeClr val="tx1"/>
                    </a:gs>
                  </a:gsLst>
                  <a:lin ang="5400000" scaled="0"/>
                </a:gradFill>
              </a:rPr>
              <a:t> to CRM </a:t>
            </a:r>
            <a:r>
              <a:rPr lang="en-US" sz="2000" dirty="0"/>
              <a:t>On-Premises GCC Cloud From SA SKUs</a:t>
            </a:r>
            <a:endParaRPr lang="en-US" sz="2000" dirty="0">
              <a:gradFill>
                <a:gsLst>
                  <a:gs pos="2917">
                    <a:schemeClr val="tx1"/>
                  </a:gs>
                  <a:gs pos="30000">
                    <a:schemeClr val="tx1"/>
                  </a:gs>
                </a:gsLst>
                <a:lin ang="5400000" scaled="0"/>
              </a:gradFill>
            </a:endParaRP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9" action="ppaction://hlinksldjump" tooltip="Right click and select Open Hyperlink"/>
              </a:rPr>
              <a:t>Link</a:t>
            </a:r>
            <a:r>
              <a:rPr lang="en-US" sz="2000" dirty="0">
                <a:gradFill>
                  <a:gsLst>
                    <a:gs pos="2917">
                      <a:schemeClr val="tx1"/>
                    </a:gs>
                    <a:gs pos="30000">
                      <a:schemeClr val="tx1"/>
                    </a:gs>
                  </a:gsLst>
                  <a:lin ang="5400000" scaled="0"/>
                </a:gradFill>
              </a:rPr>
              <a:t> to CRM </a:t>
            </a:r>
            <a:r>
              <a:rPr lang="en-US" sz="2000" dirty="0"/>
              <a:t>On-Premises GOVCON From SA SKUs</a:t>
            </a:r>
          </a:p>
          <a:p>
            <a:pPr>
              <a:lnSpc>
                <a:spcPct val="90000"/>
              </a:lnSpc>
              <a:spcAft>
                <a:spcPts val="600"/>
              </a:spcAft>
            </a:pPr>
            <a:endParaRPr lang="en-US" sz="2000" dirty="0">
              <a:gradFill>
                <a:gsLst>
                  <a:gs pos="2917">
                    <a:schemeClr val="tx1"/>
                  </a:gs>
                  <a:gs pos="30000">
                    <a:schemeClr val="tx1"/>
                  </a:gs>
                </a:gsLst>
                <a:lin ang="5400000" scaled="0"/>
              </a:gradFill>
            </a:endParaRPr>
          </a:p>
          <a:p>
            <a:pPr>
              <a:lnSpc>
                <a:spcPct val="90000"/>
              </a:lnSpc>
              <a:spcAft>
                <a:spcPts val="600"/>
              </a:spcAft>
            </a:pPr>
            <a:r>
              <a:rPr lang="en-US" sz="2000" dirty="0">
                <a:gradFill>
                  <a:gsLst>
                    <a:gs pos="2917">
                      <a:schemeClr val="tx1"/>
                    </a:gs>
                    <a:gs pos="30000">
                      <a:schemeClr val="tx1"/>
                    </a:gs>
                  </a:gsLst>
                  <a:lin ang="5400000" scaled="0"/>
                </a:gradFill>
              </a:rPr>
              <a:t>Note: If not in presentation mode right click </a:t>
            </a:r>
            <a:r>
              <a:rPr lang="en-US" sz="2000" u="sng" dirty="0">
                <a:solidFill>
                  <a:schemeClr val="accent3">
                    <a:lumMod val="50000"/>
                    <a:lumOff val="50000"/>
                  </a:schemeClr>
                </a:solidFill>
                <a:latin typeface="Segoe UI Semibold" panose="020B0702040204020203" pitchFamily="34" charset="0"/>
                <a:cs typeface="Segoe UI Semibold" panose="020B0702040204020203" pitchFamily="34" charset="0"/>
              </a:rPr>
              <a:t>Link</a:t>
            </a:r>
            <a:r>
              <a:rPr lang="en-US" sz="2000" dirty="0">
                <a:gradFill>
                  <a:gsLst>
                    <a:gs pos="2917">
                      <a:schemeClr val="tx1"/>
                    </a:gs>
                    <a:gs pos="30000">
                      <a:schemeClr val="tx1"/>
                    </a:gs>
                  </a:gsLst>
                  <a:lin ang="5400000" scaled="0"/>
                </a:gradFill>
              </a:rPr>
              <a:t> and select “Open Hyperlink”</a:t>
            </a:r>
          </a:p>
        </p:txBody>
      </p:sp>
    </p:spTree>
    <p:extLst>
      <p:ext uri="{BB962C8B-B14F-4D97-AF65-F5344CB8AC3E}">
        <p14:creationId xmlns:p14="http://schemas.microsoft.com/office/powerpoint/2010/main" val="72068133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405878" y="1355336"/>
            <a:ext cx="2836844" cy="3455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Online Customers</a:t>
            </a:r>
            <a:endParaRPr kumimoji="0" lang="en-US" sz="20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 name="Title 1"/>
          <p:cNvSpPr>
            <a:spLocks noGrp="1"/>
          </p:cNvSpPr>
          <p:nvPr>
            <p:ph type="title"/>
          </p:nvPr>
        </p:nvSpPr>
        <p:spPr>
          <a:xfrm>
            <a:off x="269240" y="274143"/>
            <a:ext cx="11655840" cy="899665"/>
          </a:xfrm>
        </p:spPr>
        <p:txBody>
          <a:bodyPr/>
          <a:lstStyle/>
          <a:p>
            <a:r>
              <a:rPr lang="en-US" sz="3600" dirty="0"/>
              <a:t>Transitioning an Existing CRM Online EA/MPSA Customer</a:t>
            </a:r>
          </a:p>
        </p:txBody>
      </p:sp>
      <p:graphicFrame>
        <p:nvGraphicFramePr>
          <p:cNvPr id="17" name="Table 16"/>
          <p:cNvGraphicFramePr>
            <a:graphicFrameLocks noGrp="1"/>
          </p:cNvGraphicFramePr>
          <p:nvPr>
            <p:extLst/>
          </p:nvPr>
        </p:nvGraphicFramePr>
        <p:xfrm>
          <a:off x="375586" y="4657908"/>
          <a:ext cx="2884286" cy="1872753"/>
        </p:xfrm>
        <a:graphic>
          <a:graphicData uri="http://schemas.openxmlformats.org/drawingml/2006/table">
            <a:tbl>
              <a:tblPr firstRow="1" firstCol="1" bandCol="1">
                <a:tableStyleId>{21E4AEA4-8DFA-4A89-87EB-49C32662AFE0}</a:tableStyleId>
              </a:tblPr>
              <a:tblGrid>
                <a:gridCol w="2884286">
                  <a:extLst>
                    <a:ext uri="{9D8B030D-6E8A-4147-A177-3AD203B41FA5}">
                      <a16:colId xmlns:a16="http://schemas.microsoft.com/office/drawing/2014/main" val="676716942"/>
                    </a:ext>
                  </a:extLst>
                </a:gridCol>
              </a:tblGrid>
              <a:tr h="1116492">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700" b="0" u="none" strike="noStrike" kern="1200" dirty="0">
                          <a:gradFill>
                            <a:gsLst>
                              <a:gs pos="0">
                                <a:schemeClr val="bg1"/>
                              </a:gs>
                              <a:gs pos="100000">
                                <a:schemeClr val="bg1"/>
                              </a:gs>
                            </a:gsLst>
                            <a:lin ang="5400000" scaled="0"/>
                          </a:gradFill>
                          <a:latin typeface="+mn-lt"/>
                          <a:ea typeface="Segoe UI" pitchFamily="34" charset="0"/>
                          <a:cs typeface="Segoe UI" pitchFamily="34" charset="0"/>
                        </a:rPr>
                        <a:t>Transition</a:t>
                      </a:r>
                      <a:r>
                        <a:rPr lang="en-US" sz="1700" b="0" u="none" strike="noStrike" kern="1200" baseline="0" dirty="0">
                          <a:gradFill>
                            <a:gsLst>
                              <a:gs pos="0">
                                <a:schemeClr val="bg1"/>
                              </a:gs>
                              <a:gs pos="100000">
                                <a:schemeClr val="bg1"/>
                              </a:gs>
                            </a:gsLst>
                            <a:lin ang="5400000" scaled="0"/>
                          </a:gradFill>
                          <a:latin typeface="+mn-lt"/>
                          <a:ea typeface="Segoe UI" pitchFamily="34" charset="0"/>
                          <a:cs typeface="Segoe UI" pitchFamily="34" charset="0"/>
                        </a:rPr>
                        <a:t> options </a:t>
                      </a:r>
                      <a:r>
                        <a:rPr lang="en-US" sz="1700" b="0" u="none" strike="noStrike" kern="1200" dirty="0">
                          <a:gradFill>
                            <a:gsLst>
                              <a:gs pos="0">
                                <a:schemeClr val="bg1"/>
                              </a:gs>
                              <a:gs pos="100000">
                                <a:schemeClr val="bg1"/>
                              </a:gs>
                            </a:gsLst>
                            <a:lin ang="5400000" scaled="0"/>
                          </a:gradFill>
                          <a:latin typeface="+mn-lt"/>
                          <a:ea typeface="Segoe UI" pitchFamily="34" charset="0"/>
                          <a:cs typeface="Segoe UI" pitchFamily="34" charset="0"/>
                        </a:rPr>
                        <a:t>to new SKUs</a:t>
                      </a:r>
                    </a:p>
                  </a:txBody>
                  <a:tcPr marL="56084" marR="56084" marT="56084" marB="56084" anchor="ctr" anchorCtr="1">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769673017"/>
                  </a:ext>
                </a:extLst>
              </a:tr>
              <a:tr h="756261">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1700" b="0" u="none" strike="noStrike" kern="1200" dirty="0">
                          <a:gradFill>
                            <a:gsLst>
                              <a:gs pos="0">
                                <a:schemeClr val="bg1"/>
                              </a:gs>
                              <a:gs pos="100000">
                                <a:schemeClr val="bg1"/>
                              </a:gs>
                            </a:gsLst>
                            <a:lin ang="5400000" scaled="0"/>
                          </a:gradFill>
                          <a:latin typeface="+mn-lt"/>
                          <a:ea typeface="Segoe UI" pitchFamily="34" charset="0"/>
                          <a:cs typeface="Segoe UI" pitchFamily="34" charset="0"/>
                        </a:rPr>
                        <a:t>Renewal</a:t>
                      </a:r>
                    </a:p>
                  </a:txBody>
                  <a:tcPr marL="56084" marR="56084" marT="56084" marB="56084" anchor="ctr" anchorCtr="1">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706440727"/>
                  </a:ext>
                </a:extLst>
              </a:tr>
            </a:tbl>
          </a:graphicData>
        </a:graphic>
      </p:graphicFrame>
      <p:sp>
        <p:nvSpPr>
          <p:cNvPr id="10" name="Rectangle 9"/>
          <p:cNvSpPr/>
          <p:nvPr/>
        </p:nvSpPr>
        <p:spPr bwMode="auto">
          <a:xfrm>
            <a:off x="405879" y="1777279"/>
            <a:ext cx="2836843" cy="785191"/>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45706" tIns="109696" rIns="45706" bIns="107555" numCol="1" spcCol="0" rtlCol="0" fromWordArt="0" anchor="ctr" anchorCtr="0" forceAA="0" compatLnSpc="1">
            <a:prstTxWarp prst="textNoShape">
              <a:avLst/>
            </a:prstTxWarp>
            <a:noAutofit/>
          </a:bodyPr>
          <a:lstStyle/>
          <a:p>
            <a:pPr marL="0" marR="0" lvl="0" indent="0" algn="ctr" defTabSz="1218067" eaLnBrk="1" fontAlgn="base" latinLnBrk="0" hangingPunct="1">
              <a:lnSpc>
                <a:spcPct val="80000"/>
              </a:lnSpc>
              <a:spcBef>
                <a:spcPct val="0"/>
              </a:spcBef>
              <a:spcAft>
                <a:spcPct val="0"/>
              </a:spcAft>
              <a:buClrTx/>
              <a:buSzTx/>
              <a:buFontTx/>
              <a:buNone/>
              <a:tabLst/>
              <a:defRPr/>
            </a:pPr>
            <a:r>
              <a:rPr kumimoji="0" lang="en-US" sz="1567" b="1" i="0" u="none" strike="noStrike" kern="0" cap="none" spc="-67"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STAY ON SUBSCRIPTION</a:t>
            </a: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4186" r="5178"/>
          <a:stretch/>
        </p:blipFill>
        <p:spPr>
          <a:xfrm>
            <a:off x="405880" y="2541067"/>
            <a:ext cx="2836842" cy="2088592"/>
          </a:xfrm>
          <a:prstGeom prst="rect">
            <a:avLst/>
          </a:prstGeom>
        </p:spPr>
      </p:pic>
      <p:sp>
        <p:nvSpPr>
          <p:cNvPr id="23" name="TextBox 22"/>
          <p:cNvSpPr txBox="1"/>
          <p:nvPr/>
        </p:nvSpPr>
        <p:spPr>
          <a:xfrm>
            <a:off x="-139424" y="6502904"/>
            <a:ext cx="1872500" cy="4616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gradFill>
                  <a:gsLst>
                    <a:gs pos="2917">
                      <a:schemeClr val="tx1"/>
                    </a:gs>
                    <a:gs pos="30000">
                      <a:schemeClr val="tx1"/>
                    </a:gs>
                  </a:gsLst>
                  <a:lin ang="5400000" scaled="0"/>
                </a:gradFill>
                <a:effectLst/>
                <a:uLnTx/>
                <a:uFillTx/>
              </a:rPr>
              <a:t>Microsoft Confidential</a:t>
            </a:r>
          </a:p>
        </p:txBody>
      </p:sp>
      <p:sp>
        <p:nvSpPr>
          <p:cNvPr id="3" name="TextBox 2"/>
          <p:cNvSpPr txBox="1"/>
          <p:nvPr/>
        </p:nvSpPr>
        <p:spPr>
          <a:xfrm>
            <a:off x="3546320" y="1528119"/>
            <a:ext cx="8518987" cy="3576364"/>
          </a:xfrm>
          <a:prstGeom prst="rect">
            <a:avLst/>
          </a:prstGeom>
          <a:noFill/>
        </p:spPr>
        <p:txBody>
          <a:bodyPr wrap="square" lIns="182880" tIns="146304" rIns="182880" bIns="146304" rtlCol="0">
            <a:spAutoFit/>
          </a:bodyPr>
          <a:lstStyle/>
          <a:p>
            <a:pPr marL="342900" indent="-342900">
              <a:lnSpc>
                <a:spcPct val="90000"/>
              </a:lnSpc>
              <a:spcAft>
                <a:spcPts val="600"/>
              </a:spcAft>
              <a:buFont typeface="Wingdings" panose="05000000000000000000" pitchFamily="2" charset="2"/>
              <a:buChar char="§"/>
            </a:pPr>
            <a:r>
              <a:rPr lang="en-US" dirty="0">
                <a:latin typeface="+mj-lt"/>
              </a:rPr>
              <a:t>Existing SKUs will be replaced by Dynamics 365 SKUs on November 1st</a:t>
            </a:r>
          </a:p>
          <a:p>
            <a:pPr marL="342900" indent="-342900">
              <a:lnSpc>
                <a:spcPct val="90000"/>
              </a:lnSpc>
              <a:spcAft>
                <a:spcPts val="600"/>
              </a:spcAft>
              <a:buFont typeface="Wingdings" panose="05000000000000000000" pitchFamily="2" charset="2"/>
              <a:buChar char="§"/>
              <a:defRPr/>
            </a:pPr>
            <a:r>
              <a:rPr lang="en-US" kern="0" dirty="0">
                <a:latin typeface="+mj-lt"/>
              </a:rPr>
              <a:t>Customers with an existing subscription or agreement will be able to add additional seats under current contract terms if on EA</a:t>
            </a:r>
          </a:p>
          <a:p>
            <a:pPr marL="800100" lvl="1" indent="-342900">
              <a:lnSpc>
                <a:spcPct val="90000"/>
              </a:lnSpc>
              <a:spcAft>
                <a:spcPts val="600"/>
              </a:spcAft>
              <a:buFont typeface="Wingdings" panose="05000000000000000000" pitchFamily="2" charset="2"/>
              <a:buChar char="§"/>
              <a:defRPr/>
            </a:pPr>
            <a:r>
              <a:rPr lang="en-US" kern="0" dirty="0">
                <a:latin typeface="+mj-lt"/>
              </a:rPr>
              <a:t>Customers on MPSA agreement can purchase additional seats using Dynamics 365 SKUs with transition pricing</a:t>
            </a:r>
          </a:p>
          <a:p>
            <a:pPr marL="342900" indent="-342900">
              <a:lnSpc>
                <a:spcPct val="90000"/>
              </a:lnSpc>
              <a:spcAft>
                <a:spcPts val="600"/>
              </a:spcAft>
              <a:buFont typeface="Wingdings" panose="05000000000000000000" pitchFamily="2" charset="2"/>
              <a:buChar char="§"/>
              <a:defRPr/>
            </a:pPr>
            <a:r>
              <a:rPr lang="en-US" kern="0" dirty="0">
                <a:latin typeface="+mj-lt"/>
              </a:rPr>
              <a:t>Dynamics 365 SKUs will be used at renewal</a:t>
            </a:r>
          </a:p>
          <a:p>
            <a:pPr marL="342900" indent="-342900">
              <a:lnSpc>
                <a:spcPct val="90000"/>
              </a:lnSpc>
              <a:spcAft>
                <a:spcPts val="600"/>
              </a:spcAft>
              <a:buFont typeface="Wingdings" panose="05000000000000000000" pitchFamily="2" charset="2"/>
              <a:buChar char="§"/>
              <a:defRPr/>
            </a:pPr>
            <a:r>
              <a:rPr lang="en-US" kern="0" dirty="0">
                <a:latin typeface="+mj-lt"/>
              </a:rPr>
              <a:t>Existing customers as of 10/31/2016 will qualify for special transition pricing (review detail term sheets </a:t>
            </a:r>
            <a:r>
              <a:rPr lang="en-US" kern="0" dirty="0">
                <a:latin typeface="+mj-lt"/>
                <a:hlinkClick r:id="rId4"/>
              </a:rPr>
              <a:t>here</a:t>
            </a:r>
            <a:r>
              <a:rPr lang="en-US" kern="0" dirty="0">
                <a:latin typeface="+mj-lt"/>
              </a:rPr>
              <a:t>)</a:t>
            </a:r>
          </a:p>
          <a:p>
            <a:pPr marL="800100" lvl="1" indent="-342900">
              <a:lnSpc>
                <a:spcPct val="90000"/>
              </a:lnSpc>
              <a:spcAft>
                <a:spcPts val="600"/>
              </a:spcAft>
              <a:buFont typeface="Wingdings" panose="05000000000000000000" pitchFamily="2" charset="2"/>
              <a:buChar char="§"/>
              <a:defRPr/>
            </a:pPr>
            <a:r>
              <a:rPr lang="en-US" kern="0" dirty="0">
                <a:latin typeface="+mj-lt"/>
              </a:rPr>
              <a:t>Basic licenses active prior to 11/1/2016 will qualify for special transition pricing</a:t>
            </a:r>
          </a:p>
          <a:p>
            <a:pPr marL="800100" lvl="1" indent="-342900">
              <a:lnSpc>
                <a:spcPct val="90000"/>
              </a:lnSpc>
              <a:spcAft>
                <a:spcPts val="600"/>
              </a:spcAft>
              <a:buFont typeface="Wingdings" panose="05000000000000000000" pitchFamily="2" charset="2"/>
              <a:buChar char="§"/>
              <a:defRPr/>
            </a:pPr>
            <a:r>
              <a:rPr lang="en-US" kern="0" dirty="0">
                <a:latin typeface="+mj-lt"/>
              </a:rPr>
              <a:t>Transition pricing will be available for 3 years</a:t>
            </a:r>
          </a:p>
          <a:p>
            <a:pPr marL="342900" indent="-342900">
              <a:lnSpc>
                <a:spcPct val="90000"/>
              </a:lnSpc>
              <a:spcAft>
                <a:spcPts val="600"/>
              </a:spcAft>
              <a:buFont typeface="Wingdings" panose="05000000000000000000" pitchFamily="2" charset="2"/>
              <a:buChar char="§"/>
              <a:defRPr/>
            </a:pPr>
            <a:r>
              <a:rPr lang="en-US" kern="0" dirty="0">
                <a:latin typeface="+mj-lt"/>
              </a:rPr>
              <a:t>Use the renewal conversation to discuss upsell opportunities with your customer</a:t>
            </a:r>
            <a:endParaRPr lang="en-US"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695867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0"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11655840" cy="1188911"/>
          </a:xfrm>
        </p:spPr>
        <p:txBody>
          <a:bodyPr/>
          <a:lstStyle/>
          <a:p>
            <a:r>
              <a:rPr lang="en-US" sz="3600" dirty="0">
                <a:solidFill>
                  <a:srgbClr val="5C2D91"/>
                </a:solidFill>
              </a:rPr>
              <a:t>Link to exact SKUs names to use on transition for CRM On-Premises Customers to CSP</a:t>
            </a:r>
          </a:p>
        </p:txBody>
      </p:sp>
      <p:sp>
        <p:nvSpPr>
          <p:cNvPr id="3" name="TextBox 2"/>
          <p:cNvSpPr txBox="1"/>
          <p:nvPr/>
        </p:nvSpPr>
        <p:spPr>
          <a:xfrm>
            <a:off x="837487" y="1897166"/>
            <a:ext cx="9434557" cy="3757952"/>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2" action="ppaction://hlinksldjump" tooltip="Right click and select Open Hyperlink"/>
              </a:rPr>
              <a:t>Link</a:t>
            </a:r>
            <a:r>
              <a:rPr lang="en-US" sz="2000" dirty="0">
                <a:gradFill>
                  <a:gsLst>
                    <a:gs pos="2917">
                      <a:schemeClr val="tx1"/>
                    </a:gs>
                    <a:gs pos="30000">
                      <a:schemeClr val="tx1"/>
                    </a:gs>
                  </a:gsLst>
                  <a:lin ang="5400000" scaled="0"/>
                </a:gradFill>
              </a:rPr>
              <a:t> to </a:t>
            </a:r>
            <a:r>
              <a:rPr lang="en-US" sz="2000" dirty="0"/>
              <a:t>CRM On-Premises Corporate Cloud Add-on SKUs</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3" action="ppaction://hlinksldjump" tooltip="Right click and select Open Hyperlink"/>
              </a:rPr>
              <a:t>Link</a:t>
            </a:r>
            <a:r>
              <a:rPr lang="en-US" sz="2000" dirty="0">
                <a:gradFill>
                  <a:gsLst>
                    <a:gs pos="2917">
                      <a:schemeClr val="tx1"/>
                    </a:gs>
                    <a:gs pos="30000">
                      <a:schemeClr val="tx1"/>
                    </a:gs>
                  </a:gsLst>
                  <a:lin ang="5400000" scaled="0"/>
                </a:gradFill>
              </a:rPr>
              <a:t> to CRM </a:t>
            </a:r>
            <a:r>
              <a:rPr lang="en-US" sz="2000" dirty="0"/>
              <a:t>On-Premises Faculty Cloud Add-on SKUs</a:t>
            </a:r>
            <a:endParaRPr lang="en-US" sz="2000" dirty="0">
              <a:gradFill>
                <a:gsLst>
                  <a:gs pos="2917">
                    <a:schemeClr val="tx1"/>
                  </a:gs>
                  <a:gs pos="30000">
                    <a:schemeClr val="tx1"/>
                  </a:gs>
                </a:gsLst>
                <a:lin ang="5400000" scaled="0"/>
              </a:gradFill>
            </a:endParaRP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4" action="ppaction://hlinksldjump" tooltip="Right click and select Open Hyperlink"/>
              </a:rPr>
              <a:t>Link</a:t>
            </a:r>
            <a:r>
              <a:rPr lang="en-US" sz="2000" dirty="0">
                <a:gradFill>
                  <a:gsLst>
                    <a:gs pos="2917">
                      <a:schemeClr val="tx1"/>
                    </a:gs>
                    <a:gs pos="30000">
                      <a:schemeClr val="tx1"/>
                    </a:gs>
                  </a:gsLst>
                  <a:lin ang="5400000" scaled="0"/>
                </a:gradFill>
              </a:rPr>
              <a:t> to CRM </a:t>
            </a:r>
            <a:r>
              <a:rPr lang="en-US" sz="2000" dirty="0"/>
              <a:t>On-Premises Students Cloud Add-on SKUs</a:t>
            </a:r>
            <a:endParaRPr lang="en-US" sz="2000" dirty="0">
              <a:gradFill>
                <a:gsLst>
                  <a:gs pos="2917">
                    <a:schemeClr val="tx1"/>
                  </a:gs>
                  <a:gs pos="30000">
                    <a:schemeClr val="tx1"/>
                  </a:gs>
                </a:gsLst>
                <a:lin ang="5400000" scaled="0"/>
              </a:gradFill>
            </a:endParaRP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5" action="ppaction://hlinksldjump" tooltip="Right click and select Open Hyperlink"/>
              </a:rPr>
              <a:t>Link</a:t>
            </a:r>
            <a:r>
              <a:rPr lang="en-US" sz="2000" dirty="0">
                <a:gradFill>
                  <a:gsLst>
                    <a:gs pos="2917">
                      <a:schemeClr val="tx1"/>
                    </a:gs>
                    <a:gs pos="30000">
                      <a:schemeClr val="tx1"/>
                    </a:gs>
                  </a:gsLst>
                  <a:lin ang="5400000" scaled="0"/>
                </a:gradFill>
              </a:rPr>
              <a:t> to CRM </a:t>
            </a:r>
            <a:r>
              <a:rPr lang="en-US" sz="2000" dirty="0"/>
              <a:t>On-Premises Government Cloud Add-on SKUs</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6" action="ppaction://hlinksldjump" tooltip="Right click and select Open Hyperlink"/>
              </a:rPr>
              <a:t>Link</a:t>
            </a:r>
            <a:r>
              <a:rPr lang="en-US" sz="2000" dirty="0">
                <a:gradFill>
                  <a:gsLst>
                    <a:gs pos="2917">
                      <a:schemeClr val="tx1"/>
                    </a:gs>
                    <a:gs pos="30000">
                      <a:schemeClr val="tx1"/>
                    </a:gs>
                  </a:gsLst>
                  <a:lin ang="5400000" scaled="0"/>
                </a:gradFill>
              </a:rPr>
              <a:t> to </a:t>
            </a:r>
            <a:r>
              <a:rPr lang="en-US" sz="2000" dirty="0"/>
              <a:t>CRM On-Premises Corporate From SA SKUs</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7" action="ppaction://hlinksldjump" tooltip="Right click and select Open Hyperlink"/>
              </a:rPr>
              <a:t>Link</a:t>
            </a:r>
            <a:r>
              <a:rPr lang="en-US" sz="2000" dirty="0">
                <a:gradFill>
                  <a:gsLst>
                    <a:gs pos="2917">
                      <a:schemeClr val="tx1"/>
                    </a:gs>
                    <a:gs pos="30000">
                      <a:schemeClr val="tx1"/>
                    </a:gs>
                  </a:gsLst>
                  <a:lin ang="5400000" scaled="0"/>
                </a:gradFill>
              </a:rPr>
              <a:t> to CRM </a:t>
            </a:r>
            <a:r>
              <a:rPr lang="en-US" sz="2000" dirty="0"/>
              <a:t>On-Premises Faculty From SA SKUs</a:t>
            </a:r>
            <a:endParaRPr lang="en-US" sz="2000" dirty="0">
              <a:gradFill>
                <a:gsLst>
                  <a:gs pos="2917">
                    <a:schemeClr val="tx1"/>
                  </a:gs>
                  <a:gs pos="30000">
                    <a:schemeClr val="tx1"/>
                  </a:gs>
                </a:gsLst>
                <a:lin ang="5400000" scaled="0"/>
              </a:gradFill>
            </a:endParaRP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8" action="ppaction://hlinksldjump" tooltip="Right click and select Open Hyperlink"/>
              </a:rPr>
              <a:t>Link</a:t>
            </a:r>
            <a:r>
              <a:rPr lang="en-US" sz="2000" dirty="0">
                <a:gradFill>
                  <a:gsLst>
                    <a:gs pos="2917">
                      <a:schemeClr val="tx1"/>
                    </a:gs>
                    <a:gs pos="30000">
                      <a:schemeClr val="tx1"/>
                    </a:gs>
                  </a:gsLst>
                  <a:lin ang="5400000" scaled="0"/>
                </a:gradFill>
              </a:rPr>
              <a:t> to CRM </a:t>
            </a:r>
            <a:r>
              <a:rPr lang="en-US" sz="2000" dirty="0"/>
              <a:t>On-Premises Students Cloud From SA SKUs</a:t>
            </a:r>
            <a:endParaRPr lang="en-US" sz="2000" dirty="0">
              <a:gradFill>
                <a:gsLst>
                  <a:gs pos="2917">
                    <a:schemeClr val="tx1"/>
                  </a:gs>
                  <a:gs pos="30000">
                    <a:schemeClr val="tx1"/>
                  </a:gs>
                </a:gsLst>
                <a:lin ang="5400000" scaled="0"/>
              </a:gradFill>
            </a:endParaRP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9" action="ppaction://hlinksldjump" tooltip="Right click and select Open Hyperlink"/>
              </a:rPr>
              <a:t>Link</a:t>
            </a:r>
            <a:r>
              <a:rPr lang="en-US" sz="2000" dirty="0">
                <a:gradFill>
                  <a:gsLst>
                    <a:gs pos="2917">
                      <a:schemeClr val="tx1"/>
                    </a:gs>
                    <a:gs pos="30000">
                      <a:schemeClr val="tx1"/>
                    </a:gs>
                  </a:gsLst>
                  <a:lin ang="5400000" scaled="0"/>
                </a:gradFill>
              </a:rPr>
              <a:t> to CRM </a:t>
            </a:r>
            <a:r>
              <a:rPr lang="en-US" sz="2000" dirty="0"/>
              <a:t>On-Premises Government From SA SKUs</a:t>
            </a:r>
            <a:endParaRPr lang="en-US" sz="2000" dirty="0">
              <a:gradFill>
                <a:gsLst>
                  <a:gs pos="2917">
                    <a:schemeClr val="tx1"/>
                  </a:gs>
                  <a:gs pos="30000">
                    <a:schemeClr val="tx1"/>
                  </a:gs>
                </a:gsLst>
                <a:lin ang="5400000" scaled="0"/>
              </a:gradFill>
            </a:endParaRPr>
          </a:p>
          <a:p>
            <a:pPr>
              <a:lnSpc>
                <a:spcPct val="90000"/>
              </a:lnSpc>
              <a:spcAft>
                <a:spcPts val="600"/>
              </a:spcAft>
            </a:pPr>
            <a:endParaRPr lang="en-US" sz="2000" dirty="0">
              <a:gradFill>
                <a:gsLst>
                  <a:gs pos="2917">
                    <a:schemeClr val="tx1"/>
                  </a:gs>
                  <a:gs pos="30000">
                    <a:schemeClr val="tx1"/>
                  </a:gs>
                </a:gsLst>
                <a:lin ang="5400000" scaled="0"/>
              </a:gradFill>
            </a:endParaRPr>
          </a:p>
          <a:p>
            <a:pPr>
              <a:lnSpc>
                <a:spcPct val="90000"/>
              </a:lnSpc>
              <a:spcAft>
                <a:spcPts val="600"/>
              </a:spcAft>
            </a:pPr>
            <a:r>
              <a:rPr lang="en-US" sz="2000" dirty="0">
                <a:gradFill>
                  <a:gsLst>
                    <a:gs pos="2917">
                      <a:schemeClr val="tx1"/>
                    </a:gs>
                    <a:gs pos="30000">
                      <a:schemeClr val="tx1"/>
                    </a:gs>
                  </a:gsLst>
                  <a:lin ang="5400000" scaled="0"/>
                </a:gradFill>
              </a:rPr>
              <a:t>Note: If not in presentation mode right click </a:t>
            </a:r>
            <a:r>
              <a:rPr lang="en-US" sz="2000" u="sng" dirty="0">
                <a:solidFill>
                  <a:schemeClr val="accent3">
                    <a:lumMod val="50000"/>
                    <a:lumOff val="50000"/>
                  </a:schemeClr>
                </a:solidFill>
                <a:latin typeface="Segoe UI Semibold" panose="020B0702040204020203" pitchFamily="34" charset="0"/>
                <a:cs typeface="Segoe UI Semibold" panose="020B0702040204020203" pitchFamily="34" charset="0"/>
              </a:rPr>
              <a:t>Link</a:t>
            </a:r>
            <a:r>
              <a:rPr lang="en-US" sz="2000" dirty="0">
                <a:gradFill>
                  <a:gsLst>
                    <a:gs pos="2917">
                      <a:schemeClr val="tx1"/>
                    </a:gs>
                    <a:gs pos="30000">
                      <a:schemeClr val="tx1"/>
                    </a:gs>
                  </a:gsLst>
                  <a:lin ang="5400000" scaled="0"/>
                </a:gradFill>
              </a:rPr>
              <a:t> and select “Open Hyperlink”</a:t>
            </a:r>
          </a:p>
        </p:txBody>
      </p:sp>
    </p:spTree>
    <p:extLst>
      <p:ext uri="{BB962C8B-B14F-4D97-AF65-F5344CB8AC3E}">
        <p14:creationId xmlns:p14="http://schemas.microsoft.com/office/powerpoint/2010/main" val="1403285317"/>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11655840" cy="1188911"/>
          </a:xfrm>
        </p:spPr>
        <p:txBody>
          <a:bodyPr/>
          <a:lstStyle/>
          <a:p>
            <a:r>
              <a:rPr lang="en-US" sz="3600" dirty="0">
                <a:solidFill>
                  <a:srgbClr val="5C2D91"/>
                </a:solidFill>
              </a:rPr>
              <a:t>Link to exact SKUs names to use on transition for CRM On-Premises Customers to MPSA</a:t>
            </a:r>
          </a:p>
        </p:txBody>
      </p:sp>
      <p:sp>
        <p:nvSpPr>
          <p:cNvPr id="3" name="TextBox 2"/>
          <p:cNvSpPr txBox="1"/>
          <p:nvPr/>
        </p:nvSpPr>
        <p:spPr>
          <a:xfrm>
            <a:off x="837487" y="1897166"/>
            <a:ext cx="10477145" cy="3050066"/>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2" action="ppaction://hlinksldjump" tooltip="Right click and select Open Hyperlink"/>
              </a:rPr>
              <a:t>Link</a:t>
            </a:r>
            <a:r>
              <a:rPr lang="en-US" sz="2000" dirty="0">
                <a:gradFill>
                  <a:gsLst>
                    <a:gs pos="2917">
                      <a:schemeClr val="tx1"/>
                    </a:gs>
                    <a:gs pos="30000">
                      <a:schemeClr val="tx1"/>
                    </a:gs>
                  </a:gsLst>
                  <a:lin ang="5400000" scaled="0"/>
                </a:gradFill>
              </a:rPr>
              <a:t> to </a:t>
            </a:r>
            <a:r>
              <a:rPr lang="en-US" sz="2000" dirty="0"/>
              <a:t>CRM On-Premises Commercial/Corporate Cloud Add-on SKUs</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3" action="ppaction://hlinksldjump" tooltip="Right click and select Open Hyperlink"/>
              </a:rPr>
              <a:t>Link</a:t>
            </a:r>
            <a:r>
              <a:rPr lang="en-US" sz="2000" dirty="0">
                <a:gradFill>
                  <a:gsLst>
                    <a:gs pos="2917">
                      <a:schemeClr val="tx1"/>
                    </a:gs>
                    <a:gs pos="30000">
                      <a:schemeClr val="tx1"/>
                    </a:gs>
                  </a:gsLst>
                  <a:lin ang="5400000" scaled="0"/>
                </a:gradFill>
              </a:rPr>
              <a:t> to CRM </a:t>
            </a:r>
            <a:r>
              <a:rPr lang="en-US" sz="2000" dirty="0"/>
              <a:t>On-Premises Academic Cloud Add-on SKUs</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4" action="ppaction://hlinksldjump" tooltip="Right click and select Open Hyperlink"/>
              </a:rPr>
              <a:t>Link</a:t>
            </a:r>
            <a:r>
              <a:rPr lang="en-US" sz="2000" dirty="0">
                <a:gradFill>
                  <a:gsLst>
                    <a:gs pos="2917">
                      <a:schemeClr val="tx1"/>
                    </a:gs>
                    <a:gs pos="30000">
                      <a:schemeClr val="tx1"/>
                    </a:gs>
                  </a:gsLst>
                  <a:lin ang="5400000" scaled="0"/>
                </a:gradFill>
              </a:rPr>
              <a:t> to CRM </a:t>
            </a:r>
            <a:r>
              <a:rPr lang="en-US" sz="2000" dirty="0"/>
              <a:t>On-Premises Government Cloud Add-on SKUs</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5" action="ppaction://hlinksldjump" tooltip="Right click and select Open Hyperlink"/>
              </a:rPr>
              <a:t>Link</a:t>
            </a:r>
            <a:r>
              <a:rPr lang="en-US" sz="2000" dirty="0">
                <a:gradFill>
                  <a:gsLst>
                    <a:gs pos="2917">
                      <a:schemeClr val="tx1"/>
                    </a:gs>
                    <a:gs pos="30000">
                      <a:schemeClr val="tx1"/>
                    </a:gs>
                  </a:gsLst>
                  <a:lin ang="5400000" scaled="0"/>
                </a:gradFill>
              </a:rPr>
              <a:t> to </a:t>
            </a:r>
            <a:r>
              <a:rPr lang="en-US" sz="2000" dirty="0"/>
              <a:t>CRM On-Premises Commercial/Corporate From SA SKUs</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6" action="ppaction://hlinksldjump" tooltip="Right click and select Open Hyperlink"/>
              </a:rPr>
              <a:t>Link</a:t>
            </a:r>
            <a:r>
              <a:rPr lang="en-US" sz="2000" dirty="0">
                <a:gradFill>
                  <a:gsLst>
                    <a:gs pos="2917">
                      <a:schemeClr val="tx1"/>
                    </a:gs>
                    <a:gs pos="30000">
                      <a:schemeClr val="tx1"/>
                    </a:gs>
                  </a:gsLst>
                  <a:lin ang="5400000" scaled="0"/>
                </a:gradFill>
              </a:rPr>
              <a:t> to CRM </a:t>
            </a:r>
            <a:r>
              <a:rPr lang="en-US" sz="2000" dirty="0"/>
              <a:t>On-Premises Academic Cloud From SA SKUs</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7" action="ppaction://hlinksldjump" tooltip="Right click and select Open Hyperlink"/>
              </a:rPr>
              <a:t>Link</a:t>
            </a:r>
            <a:r>
              <a:rPr lang="en-US" sz="2000" dirty="0">
                <a:gradFill>
                  <a:gsLst>
                    <a:gs pos="2917">
                      <a:schemeClr val="tx1"/>
                    </a:gs>
                    <a:gs pos="30000">
                      <a:schemeClr val="tx1"/>
                    </a:gs>
                  </a:gsLst>
                  <a:lin ang="5400000" scaled="0"/>
                </a:gradFill>
              </a:rPr>
              <a:t> to CRM </a:t>
            </a:r>
            <a:r>
              <a:rPr lang="en-US" sz="2000" dirty="0"/>
              <a:t>On-Premises Government Cloud From SA SKUs</a:t>
            </a:r>
            <a:endParaRPr lang="en-US" sz="2000" dirty="0">
              <a:gradFill>
                <a:gsLst>
                  <a:gs pos="2917">
                    <a:schemeClr val="tx1"/>
                  </a:gs>
                  <a:gs pos="30000">
                    <a:schemeClr val="tx1"/>
                  </a:gs>
                </a:gsLst>
                <a:lin ang="5400000" scaled="0"/>
              </a:gradFill>
            </a:endParaRPr>
          </a:p>
          <a:p>
            <a:pPr>
              <a:lnSpc>
                <a:spcPct val="90000"/>
              </a:lnSpc>
              <a:spcAft>
                <a:spcPts val="600"/>
              </a:spcAft>
            </a:pPr>
            <a:endParaRPr lang="en-US" sz="2000" dirty="0">
              <a:gradFill>
                <a:gsLst>
                  <a:gs pos="2917">
                    <a:schemeClr val="tx1"/>
                  </a:gs>
                  <a:gs pos="30000">
                    <a:schemeClr val="tx1"/>
                  </a:gs>
                </a:gsLst>
                <a:lin ang="5400000" scaled="0"/>
              </a:gradFill>
            </a:endParaRPr>
          </a:p>
          <a:p>
            <a:pPr>
              <a:lnSpc>
                <a:spcPct val="90000"/>
              </a:lnSpc>
              <a:spcAft>
                <a:spcPts val="600"/>
              </a:spcAft>
            </a:pPr>
            <a:r>
              <a:rPr lang="en-US" sz="2000" dirty="0">
                <a:gradFill>
                  <a:gsLst>
                    <a:gs pos="2917">
                      <a:schemeClr val="tx1"/>
                    </a:gs>
                    <a:gs pos="30000">
                      <a:schemeClr val="tx1"/>
                    </a:gs>
                  </a:gsLst>
                  <a:lin ang="5400000" scaled="0"/>
                </a:gradFill>
              </a:rPr>
              <a:t>Note: If not in presentation mode right click </a:t>
            </a:r>
            <a:r>
              <a:rPr lang="en-US" sz="2000" u="sng" dirty="0">
                <a:solidFill>
                  <a:schemeClr val="accent3">
                    <a:lumMod val="50000"/>
                    <a:lumOff val="50000"/>
                  </a:schemeClr>
                </a:solidFill>
                <a:latin typeface="Segoe UI Semibold" panose="020B0702040204020203" pitchFamily="34" charset="0"/>
                <a:cs typeface="Segoe UI Semibold" panose="020B0702040204020203" pitchFamily="34" charset="0"/>
              </a:rPr>
              <a:t>Link</a:t>
            </a:r>
            <a:r>
              <a:rPr lang="en-US" sz="2000" dirty="0">
                <a:gradFill>
                  <a:gsLst>
                    <a:gs pos="2917">
                      <a:schemeClr val="tx1"/>
                    </a:gs>
                    <a:gs pos="30000">
                      <a:schemeClr val="tx1"/>
                    </a:gs>
                  </a:gsLst>
                  <a:lin ang="5400000" scaled="0"/>
                </a:gradFill>
              </a:rPr>
              <a:t> and select “Open Hyperlink”</a:t>
            </a:r>
          </a:p>
        </p:txBody>
      </p:sp>
    </p:spTree>
    <p:extLst>
      <p:ext uri="{BB962C8B-B14F-4D97-AF65-F5344CB8AC3E}">
        <p14:creationId xmlns:p14="http://schemas.microsoft.com/office/powerpoint/2010/main" val="2641311060"/>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737" y="2532526"/>
            <a:ext cx="11774790" cy="899665"/>
          </a:xfrm>
        </p:spPr>
        <p:txBody>
          <a:bodyPr/>
          <a:lstStyle/>
          <a:p>
            <a:r>
              <a:rPr lang="en-US" sz="3200" dirty="0">
                <a:solidFill>
                  <a:schemeClr val="tx2"/>
                </a:solidFill>
              </a:rPr>
              <a:t>CRM On-Premises Customer in DPL – staying on-premises</a:t>
            </a:r>
            <a:br>
              <a:rPr lang="en-US" dirty="0">
                <a:solidFill>
                  <a:schemeClr val="tx2"/>
                </a:solidFill>
              </a:rPr>
            </a:br>
            <a:r>
              <a:rPr lang="en-US" sz="2000" dirty="0">
                <a:solidFill>
                  <a:schemeClr val="tx2"/>
                </a:solidFill>
              </a:rPr>
              <a:t>This section describes the path for existing CRM On-Premises customers in DPL</a:t>
            </a:r>
          </a:p>
        </p:txBody>
      </p:sp>
    </p:spTree>
    <p:extLst>
      <p:ext uri="{BB962C8B-B14F-4D97-AF65-F5344CB8AC3E}">
        <p14:creationId xmlns:p14="http://schemas.microsoft.com/office/powerpoint/2010/main" val="2214672730"/>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On-Premises messaging slide</a:t>
            </a:r>
          </a:p>
        </p:txBody>
      </p:sp>
      <p:sp>
        <p:nvSpPr>
          <p:cNvPr id="3" name="TextBox 2"/>
          <p:cNvSpPr txBox="1"/>
          <p:nvPr/>
        </p:nvSpPr>
        <p:spPr>
          <a:xfrm>
            <a:off x="358218" y="3668988"/>
            <a:ext cx="11150970" cy="2234458"/>
          </a:xfrm>
          <a:prstGeom prst="rect">
            <a:avLst/>
          </a:prstGeom>
          <a:noFill/>
        </p:spPr>
        <p:txBody>
          <a:bodyPr wrap="square" lIns="182880" tIns="146304" rIns="182880" bIns="146304"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effectLst/>
                <a:uLnTx/>
                <a:uFillTx/>
                <a:latin typeface="+mj-lt"/>
              </a:rPr>
              <a:t>ACTIVELY DISCUSS TRANSITIONING TO THE CLOUD WITH YOUR EXISTING CUSTOMERS. Position the opportunity to move to Dynamics 365 (online) with the existing customer transition offer. Additional Dynamics 365 BoM details can be found </a:t>
            </a:r>
            <a:r>
              <a:rPr kumimoji="0" lang="en-US" b="0" i="0" u="none" strike="noStrike" kern="0" cap="none" spc="0" normalizeH="0" baseline="0" noProof="0" dirty="0">
                <a:ln>
                  <a:noFill/>
                </a:ln>
                <a:effectLst/>
                <a:uLnTx/>
                <a:uFillTx/>
                <a:latin typeface="+mj-lt"/>
                <a:hlinkClick r:id="rId2"/>
              </a:rPr>
              <a:t>here</a:t>
            </a:r>
            <a:r>
              <a:rPr kumimoji="0" lang="en-US" b="0" i="0" u="none" strike="noStrike" kern="0" cap="none" spc="0" normalizeH="0" baseline="0" noProof="0" dirty="0">
                <a:ln>
                  <a:noFill/>
                </a:ln>
                <a:effectLst/>
                <a:uLnTx/>
                <a:uFillTx/>
                <a:latin typeface="+mj-lt"/>
              </a:rPr>
              <a:t>. </a:t>
            </a:r>
          </a:p>
          <a:p>
            <a:pPr marL="742950" marR="0" lvl="1" indent="-285750" defTabSz="91440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effectLst/>
                <a:uLnTx/>
                <a:uFillTx/>
                <a:latin typeface="+mj-lt"/>
              </a:rPr>
              <a:t>NOW is a fantastic opportunity to move to the cloud using our special pricing for existing customers that are interested in transitioning to Dynamics 365</a:t>
            </a:r>
          </a:p>
          <a:p>
            <a:pPr marL="742950" marR="0" lvl="1" indent="-285750" defTabSz="91440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effectLst/>
                <a:uLnTx/>
                <a:uFillTx/>
                <a:latin typeface="+mj-lt"/>
              </a:rPr>
              <a:t>CRM 2011 ended mainstream support on July 12, 2016, with extended support ending July 2021. This is a great opportunity for those customers to transition to the Dynamics 365</a:t>
            </a:r>
          </a:p>
        </p:txBody>
      </p:sp>
      <p:sp>
        <p:nvSpPr>
          <p:cNvPr id="6" name="TextBox 5"/>
          <p:cNvSpPr txBox="1"/>
          <p:nvPr/>
        </p:nvSpPr>
        <p:spPr>
          <a:xfrm>
            <a:off x="358218" y="1163687"/>
            <a:ext cx="11138953" cy="2505301"/>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b="0" i="0" u="none" strike="noStrike" kern="0" cap="none" spc="0" normalizeH="0" baseline="0" noProof="0" dirty="0">
                <a:ln>
                  <a:noFill/>
                </a:ln>
                <a:effectLst/>
                <a:uLnTx/>
                <a:uFillTx/>
                <a:latin typeface="+mj-lt"/>
              </a:rPr>
              <a:t>Ensure the customer is aware that Microsoft is committed to continue to make ongoing updates to their on-premises product.  Additional detail to reinforce that message is located </a:t>
            </a:r>
            <a:r>
              <a:rPr kumimoji="0" lang="en-US" b="0" i="0" u="none" strike="noStrike" kern="0" cap="none" spc="0" normalizeH="0" baseline="0" noProof="0" dirty="0">
                <a:ln>
                  <a:noFill/>
                </a:ln>
                <a:effectLst/>
                <a:uLnTx/>
                <a:uFillTx/>
                <a:latin typeface="+mj-lt"/>
                <a:hlinkClick r:id="rId3"/>
              </a:rPr>
              <a:t>here</a:t>
            </a:r>
            <a:r>
              <a:rPr kumimoji="0" lang="en-US" b="1" i="0" u="none" strike="noStrike" kern="0" cap="none" spc="0" normalizeH="0" baseline="0" noProof="0" dirty="0">
                <a:ln>
                  <a:noFill/>
                </a:ln>
                <a:effectLst/>
                <a:uLnTx/>
                <a:uFillTx/>
                <a:latin typeface="+mj-lt"/>
              </a:rPr>
              <a:t>.</a:t>
            </a:r>
          </a:p>
          <a:p>
            <a:pPr marL="742950" marR="0" lvl="1" indent="-285750" defTabSz="91440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effectLst/>
                <a:uLnTx/>
                <a:uFillTx/>
                <a:latin typeface="+mj-lt"/>
              </a:rPr>
              <a:t>Microsoft continues to develop and enhance Dynamics CRM On-Premises</a:t>
            </a:r>
          </a:p>
          <a:p>
            <a:pPr marL="742950" marR="0" lvl="1" indent="-285750" defTabSz="91440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effectLst/>
                <a:uLnTx/>
                <a:uFillTx/>
                <a:latin typeface="+mj-lt"/>
              </a:rPr>
              <a:t>We respect the fact that customers will want to make their own decisions about whether and when they want to move to the cloud</a:t>
            </a:r>
          </a:p>
          <a:p>
            <a:pPr marL="742950" marR="0" lvl="1" indent="-285750" defTabSz="91440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effectLst/>
                <a:uLnTx/>
                <a:uFillTx/>
                <a:latin typeface="+mj-lt"/>
              </a:rPr>
              <a:t>As and when you are ready, we would welcome the opportunity to share more about Dynamics 365. We recognize the investment you have already made and have compelling migration options available. </a:t>
            </a:r>
          </a:p>
          <a:p>
            <a:pPr marL="0" marR="0" lvl="0" indent="0" defTabSz="914400" eaLnBrk="1" fontAlgn="auto" latinLnBrk="0" hangingPunct="1">
              <a:lnSpc>
                <a:spcPct val="90000"/>
              </a:lnSpc>
              <a:spcBef>
                <a:spcPts val="0"/>
              </a:spcBef>
              <a:spcAft>
                <a:spcPts val="600"/>
              </a:spcAft>
              <a:buClrTx/>
              <a:buSzTx/>
              <a:buFontTx/>
              <a:buNone/>
              <a:tabLst/>
              <a:defRPr/>
            </a:pPr>
            <a:endParaRPr kumimoji="0" lang="en-US" b="0" i="0" u="none" strike="noStrike" kern="0" cap="none" spc="0" normalizeH="0" baseline="0" noProof="0" dirty="0">
              <a:ln>
                <a:noFill/>
              </a:ln>
              <a:gradFill>
                <a:gsLst>
                  <a:gs pos="2917">
                    <a:schemeClr val="tx1"/>
                  </a:gs>
                  <a:gs pos="30000">
                    <a:schemeClr val="tx1"/>
                  </a:gs>
                </a:gsLst>
                <a:lin ang="5400000" scaled="0"/>
              </a:gradFill>
              <a:effectLst/>
              <a:uLnTx/>
              <a:uFillTx/>
              <a:latin typeface="+mj-lt"/>
            </a:endParaRPr>
          </a:p>
        </p:txBody>
      </p:sp>
    </p:spTree>
    <p:extLst>
      <p:ext uri="{BB962C8B-B14F-4D97-AF65-F5344CB8AC3E}">
        <p14:creationId xmlns:p14="http://schemas.microsoft.com/office/powerpoint/2010/main" val="2114251793"/>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105213" cy="4284250"/>
          </a:xfrm>
        </p:spPr>
        <p:txBody>
          <a:bodyPr/>
          <a:lstStyle/>
          <a:p>
            <a:pPr marL="742950" indent="-742950">
              <a:buFont typeface="+mj-lt"/>
              <a:buAutoNum type="arabicParenR"/>
            </a:pPr>
            <a:r>
              <a:rPr lang="en-US" sz="2400" dirty="0">
                <a:solidFill>
                  <a:schemeClr val="tx1"/>
                </a:solidFill>
              </a:rPr>
              <a:t>No action required as Dynamics 365 SKUs will not be available in the Dynamics Price List</a:t>
            </a:r>
          </a:p>
          <a:p>
            <a:pPr marL="742950" indent="-742950">
              <a:buFont typeface="+mj-lt"/>
              <a:buAutoNum type="arabicParenR"/>
            </a:pPr>
            <a:r>
              <a:rPr lang="en-US" sz="2400" dirty="0">
                <a:solidFill>
                  <a:schemeClr val="tx1"/>
                </a:solidFill>
              </a:rPr>
              <a:t>To take advantage of the new pricing model:</a:t>
            </a:r>
          </a:p>
          <a:p>
            <a:pPr marL="979496" lvl="1" indent="-742950">
              <a:buFont typeface="Wingdings" panose="05000000000000000000" pitchFamily="2" charset="2"/>
              <a:buChar char="§"/>
            </a:pPr>
            <a:r>
              <a:rPr lang="en-US" sz="2400" dirty="0">
                <a:solidFill>
                  <a:schemeClr val="tx1"/>
                </a:solidFill>
                <a:latin typeface="+mj-lt"/>
              </a:rPr>
              <a:t>Discuss moving to Dynamics 365 (online) with your customers using the on-premises to Dynamics 365 (online) transition offers</a:t>
            </a:r>
          </a:p>
          <a:p>
            <a:pPr marL="979496" lvl="1" indent="-742950">
              <a:buFont typeface="Wingdings" panose="05000000000000000000" pitchFamily="2" charset="2"/>
              <a:buChar char="§"/>
            </a:pPr>
            <a:r>
              <a:rPr lang="en-US" sz="2400" dirty="0">
                <a:solidFill>
                  <a:schemeClr val="tx1"/>
                </a:solidFill>
                <a:latin typeface="+mj-lt"/>
              </a:rPr>
              <a:t>If your customer wants to stay on-premises, but wants to take advantage of the new licensing models and features, transition to an applicable Volume Licensing program.  </a:t>
            </a:r>
          </a:p>
          <a:p>
            <a:pPr marL="979496" lvl="1" indent="-742950">
              <a:buFont typeface="+mj-lt"/>
              <a:buAutoNum type="arabicParenR"/>
            </a:pPr>
            <a:endParaRPr lang="en-US" sz="2400" dirty="0">
              <a:solidFill>
                <a:schemeClr val="tx1"/>
              </a:solidFill>
            </a:endParaRPr>
          </a:p>
          <a:p>
            <a:pPr marL="236546" lvl="1" indent="0">
              <a:buNone/>
            </a:pPr>
            <a:endParaRPr lang="en-US" sz="2400" dirty="0">
              <a:solidFill>
                <a:schemeClr val="tx1"/>
              </a:solidFill>
            </a:endParaRPr>
          </a:p>
          <a:p>
            <a:pPr marL="0" indent="0">
              <a:buNone/>
            </a:pPr>
            <a:endParaRPr lang="en-US" sz="2400" dirty="0"/>
          </a:p>
        </p:txBody>
      </p:sp>
      <p:sp>
        <p:nvSpPr>
          <p:cNvPr id="3" name="Title 2"/>
          <p:cNvSpPr>
            <a:spLocks noGrp="1"/>
          </p:cNvSpPr>
          <p:nvPr>
            <p:ph type="title"/>
          </p:nvPr>
        </p:nvSpPr>
        <p:spPr/>
        <p:txBody>
          <a:bodyPr/>
          <a:lstStyle/>
          <a:p>
            <a:r>
              <a:rPr lang="en-US" sz="3600" dirty="0"/>
              <a:t>CRM Customer Staying on-premises in DPL</a:t>
            </a:r>
          </a:p>
        </p:txBody>
      </p:sp>
    </p:spTree>
    <p:extLst>
      <p:ext uri="{BB962C8B-B14F-4D97-AF65-F5344CB8AC3E}">
        <p14:creationId xmlns:p14="http://schemas.microsoft.com/office/powerpoint/2010/main" val="471809878"/>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519" y="2532526"/>
            <a:ext cx="11774790" cy="899665"/>
          </a:xfrm>
        </p:spPr>
        <p:txBody>
          <a:bodyPr/>
          <a:lstStyle/>
          <a:p>
            <a:r>
              <a:rPr lang="en-US" dirty="0">
                <a:solidFill>
                  <a:schemeClr val="tx2"/>
                </a:solidFill>
              </a:rPr>
              <a:t>AX On-Premises Customer in DPL/VL</a:t>
            </a:r>
            <a:br>
              <a:rPr lang="en-US" dirty="0">
                <a:solidFill>
                  <a:schemeClr val="tx2"/>
                </a:solidFill>
              </a:rPr>
            </a:br>
            <a:r>
              <a:rPr lang="en-US" sz="2000" dirty="0">
                <a:solidFill>
                  <a:schemeClr val="tx2"/>
                </a:solidFill>
              </a:rPr>
              <a:t>This section describes the path for existing AX customers in DPL/VL who want to transition to Dynamics 365 (online)</a:t>
            </a:r>
          </a:p>
        </p:txBody>
      </p:sp>
    </p:spTree>
    <p:extLst>
      <p:ext uri="{BB962C8B-B14F-4D97-AF65-F5344CB8AC3E}">
        <p14:creationId xmlns:p14="http://schemas.microsoft.com/office/powerpoint/2010/main" val="1055725673"/>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On-Premises messaging slide</a:t>
            </a:r>
          </a:p>
        </p:txBody>
      </p:sp>
      <p:sp>
        <p:nvSpPr>
          <p:cNvPr id="3" name="TextBox 2"/>
          <p:cNvSpPr txBox="1"/>
          <p:nvPr/>
        </p:nvSpPr>
        <p:spPr>
          <a:xfrm>
            <a:off x="358218" y="3668988"/>
            <a:ext cx="11150970" cy="2788456"/>
          </a:xfrm>
          <a:prstGeom prst="rect">
            <a:avLst/>
          </a:prstGeom>
          <a:noFill/>
        </p:spPr>
        <p:txBody>
          <a:bodyPr wrap="square" lIns="182880" tIns="146304" rIns="182880" bIns="146304" rtlCol="0">
            <a:spAutoFit/>
          </a:bodyPr>
          <a:lstStyle/>
          <a:p>
            <a:pPr lvl="0">
              <a:defRPr/>
            </a:pPr>
            <a:r>
              <a:rPr lang="en-US" kern="0" dirty="0">
                <a:latin typeface="Segoe UI Light" panose="020B0502040204020203" pitchFamily="34" charset="0"/>
              </a:rPr>
              <a:t>ACTIVELY DISCUSS TRANSITIONING TO THE CLOUD WITH YOUR EXISTING CUSTOMERS</a:t>
            </a:r>
          </a:p>
          <a:p>
            <a:pPr lvl="0" fontAlgn="ctr">
              <a:defRPr/>
            </a:pPr>
            <a:r>
              <a:rPr lang="en-US" kern="0" dirty="0">
                <a:latin typeface="Segoe UI Light" panose="020B0502040204020203" pitchFamily="34" charset="0"/>
              </a:rPr>
              <a:t>Position the opportunity to move to Dynamics 365 (online) with the existing customer transition offer</a:t>
            </a:r>
          </a:p>
          <a:p>
            <a:pPr marL="742950" lvl="1" indent="-285750" fontAlgn="ctr">
              <a:buFont typeface="Arial" panose="020B0604020202020204" pitchFamily="34" charset="0"/>
              <a:buChar char="•"/>
              <a:defRPr/>
            </a:pPr>
            <a:r>
              <a:rPr lang="en-US" kern="0" dirty="0">
                <a:latin typeface="Segoe UI Light" panose="020B0502040204020203" pitchFamily="34" charset="0"/>
              </a:rPr>
              <a:t>NOW is a fantastic opportunity to move to the cloud using our special pricing for existing customers that are interested in transitioning to Dynamics 365 Plan 2</a:t>
            </a:r>
          </a:p>
          <a:p>
            <a:pPr marL="742950" lvl="1" indent="-285750" fontAlgn="ctr">
              <a:buFont typeface="Arial" panose="020B0604020202020204" pitchFamily="34" charset="0"/>
              <a:buChar char="•"/>
              <a:defRPr/>
            </a:pPr>
            <a:r>
              <a:rPr lang="en-US" kern="0" dirty="0">
                <a:latin typeface="Segoe UI Light" panose="020B0502040204020203" pitchFamily="34" charset="0"/>
              </a:rPr>
              <a:t>AX 4.0 extended support ends on October 11, 2016.  AX 2009 and AX 2012 R1 and R2 releases ends mainstream support on April 2018.  </a:t>
            </a:r>
          </a:p>
          <a:p>
            <a:pPr marL="742950" lvl="1" indent="-285750" fontAlgn="ctr">
              <a:buFont typeface="Arial" panose="020B0604020202020204" pitchFamily="34" charset="0"/>
              <a:buChar char="•"/>
              <a:defRPr/>
            </a:pPr>
            <a:r>
              <a:rPr lang="en-US" kern="0" dirty="0">
                <a:latin typeface="Segoe UI Light" panose="020B0502040204020203" pitchFamily="34" charset="0"/>
              </a:rPr>
              <a:t>This is a great opportunity for those customers to transition to the Dynamics 365 Plan 2, which includes Operations AND all of the Intelligent business applications in the cloud included in Plan 1 (Sales, Service, Project Service Automation, </a:t>
            </a:r>
            <a:r>
              <a:rPr lang="en-US" kern="0" dirty="0" err="1">
                <a:latin typeface="Segoe UI Light" panose="020B0502040204020203" pitchFamily="34" charset="0"/>
              </a:rPr>
              <a:t>PowerApps</a:t>
            </a:r>
            <a:r>
              <a:rPr lang="en-US" kern="0" dirty="0">
                <a:latin typeface="Segoe UI Light" panose="020B0502040204020203" pitchFamily="34" charset="0"/>
              </a:rPr>
              <a:t>)</a:t>
            </a:r>
          </a:p>
        </p:txBody>
      </p:sp>
      <p:sp>
        <p:nvSpPr>
          <p:cNvPr id="6" name="TextBox 5"/>
          <p:cNvSpPr txBox="1"/>
          <p:nvPr/>
        </p:nvSpPr>
        <p:spPr>
          <a:xfrm>
            <a:off x="358218" y="1163687"/>
            <a:ext cx="11138953" cy="2505301"/>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b="0" i="0" u="none" strike="noStrike" kern="0" cap="none" spc="0" normalizeH="0" baseline="0" noProof="0" dirty="0">
                <a:ln>
                  <a:noFill/>
                </a:ln>
                <a:solidFill>
                  <a:sysClr val="windowText" lastClr="000000"/>
                </a:solidFill>
                <a:effectLst/>
                <a:uLnTx/>
                <a:uFillTx/>
                <a:latin typeface="+mj-lt"/>
              </a:rPr>
              <a:t>Ensure the customer is aware that Microsoft is committed to continue to make ongoing updates to their on-premises product.  Additional detail to reinforce that message is located </a:t>
            </a:r>
            <a:r>
              <a:rPr kumimoji="0" lang="en-US" b="0" i="0" u="none" strike="noStrike" kern="0" cap="none" spc="0" normalizeH="0" baseline="0" noProof="0" dirty="0">
                <a:ln>
                  <a:noFill/>
                </a:ln>
                <a:solidFill>
                  <a:sysClr val="windowText" lastClr="000000"/>
                </a:solidFill>
                <a:effectLst/>
                <a:uLnTx/>
                <a:uFillTx/>
                <a:latin typeface="+mj-lt"/>
                <a:hlinkClick r:id="rId2"/>
              </a:rPr>
              <a:t>here</a:t>
            </a:r>
            <a:r>
              <a:rPr kumimoji="0" lang="en-US" b="1" i="0" u="none" strike="noStrike" kern="0" cap="none" spc="0" normalizeH="0" baseline="0" noProof="0" dirty="0">
                <a:ln>
                  <a:noFill/>
                </a:ln>
                <a:solidFill>
                  <a:sysClr val="windowText" lastClr="000000"/>
                </a:solidFill>
                <a:effectLst/>
                <a:uLnTx/>
                <a:uFillTx/>
                <a:latin typeface="+mj-lt"/>
              </a:rPr>
              <a:t>.</a:t>
            </a:r>
          </a:p>
          <a:p>
            <a:pPr marL="742950" marR="0" lvl="1" indent="-285750" defTabSz="91440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sysClr val="windowText" lastClr="000000"/>
                </a:solidFill>
                <a:effectLst/>
                <a:uLnTx/>
                <a:uFillTx/>
                <a:latin typeface="+mj-lt"/>
              </a:rPr>
              <a:t>Microsoft continues to develop and enhance Dynamics AX On-Premises. See</a:t>
            </a:r>
            <a:r>
              <a:rPr kumimoji="0" lang="en-US" b="0" i="0" u="none" strike="noStrike" kern="0" cap="none" spc="0" normalizeH="0" noProof="0" dirty="0">
                <a:ln>
                  <a:noFill/>
                </a:ln>
                <a:solidFill>
                  <a:sysClr val="windowText" lastClr="000000"/>
                </a:solidFill>
                <a:effectLst/>
                <a:uLnTx/>
                <a:uFillTx/>
                <a:latin typeface="+mj-lt"/>
              </a:rPr>
              <a:t> the blog post </a:t>
            </a:r>
            <a:r>
              <a:rPr kumimoji="0" lang="en-US" b="0" i="0" u="none" strike="noStrike" kern="0" cap="none" spc="0" normalizeH="0" noProof="0" dirty="0">
                <a:ln>
                  <a:noFill/>
                </a:ln>
                <a:solidFill>
                  <a:sysClr val="windowText" lastClr="000000"/>
                </a:solidFill>
                <a:effectLst/>
                <a:uLnTx/>
                <a:uFillTx/>
                <a:latin typeface="+mj-lt"/>
                <a:hlinkClick r:id="rId3"/>
              </a:rPr>
              <a:t>here</a:t>
            </a:r>
            <a:r>
              <a:rPr kumimoji="0" lang="en-US" b="0" i="0" u="none" strike="noStrike" kern="0" cap="none" spc="0" normalizeH="0" noProof="0" dirty="0">
                <a:ln>
                  <a:noFill/>
                </a:ln>
                <a:solidFill>
                  <a:sysClr val="windowText" lastClr="000000"/>
                </a:solidFill>
                <a:effectLst/>
                <a:uLnTx/>
                <a:uFillTx/>
                <a:latin typeface="+mj-lt"/>
              </a:rPr>
              <a:t>.</a:t>
            </a:r>
            <a:endParaRPr kumimoji="0" lang="en-US" b="0" i="0" u="none" strike="noStrike" kern="0" cap="none" spc="0" normalizeH="0" baseline="0" noProof="0" dirty="0">
              <a:ln>
                <a:noFill/>
              </a:ln>
              <a:solidFill>
                <a:sysClr val="windowText" lastClr="000000"/>
              </a:solidFill>
              <a:effectLst/>
              <a:uLnTx/>
              <a:uFillTx/>
              <a:latin typeface="+mj-lt"/>
            </a:endParaRPr>
          </a:p>
          <a:p>
            <a:pPr marL="742950" marR="0" lvl="1" indent="-285750" defTabSz="91440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sysClr val="windowText" lastClr="000000"/>
                </a:solidFill>
                <a:effectLst/>
                <a:uLnTx/>
                <a:uFillTx/>
                <a:latin typeface="+mj-lt"/>
              </a:rPr>
              <a:t>We respect the fact that customers will want to make their own decisions about whether and when they want to move to the cloud</a:t>
            </a:r>
          </a:p>
          <a:p>
            <a:pPr marL="742950" marR="0" lvl="1" indent="-285750" defTabSz="91440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0" cap="none" spc="0" normalizeH="0" baseline="0" noProof="0" dirty="0">
                <a:ln>
                  <a:noFill/>
                </a:ln>
                <a:solidFill>
                  <a:sysClr val="windowText" lastClr="000000"/>
                </a:solidFill>
                <a:effectLst/>
                <a:uLnTx/>
                <a:uFillTx/>
                <a:latin typeface="+mj-lt"/>
              </a:rPr>
              <a:t>As and when you are ready, we would welcome the opportunity to share more about Dynamics 365. We recognize the investment you have already made and have compelling migration options available. </a:t>
            </a:r>
          </a:p>
          <a:p>
            <a:pPr marL="0" marR="0" lvl="0" indent="0" defTabSz="914400" eaLnBrk="1" fontAlgn="auto" latinLnBrk="0" hangingPunct="1">
              <a:lnSpc>
                <a:spcPct val="90000"/>
              </a:lnSpc>
              <a:spcBef>
                <a:spcPts val="0"/>
              </a:spcBef>
              <a:spcAft>
                <a:spcPts val="600"/>
              </a:spcAft>
              <a:buClrTx/>
              <a:buSzTx/>
              <a:buFontTx/>
              <a:buNone/>
              <a:tabLst/>
              <a:defRPr/>
            </a:pPr>
            <a:endParaRPr kumimoji="0" lang="en-US" b="0" i="0" u="none" strike="noStrike" kern="0" cap="none" spc="0" normalizeH="0" baseline="0" noProof="0" dirty="0">
              <a:ln>
                <a:noFill/>
              </a:ln>
              <a:gradFill>
                <a:gsLst>
                  <a:gs pos="2917">
                    <a:schemeClr val="tx1"/>
                  </a:gs>
                  <a:gs pos="30000">
                    <a:schemeClr val="tx1"/>
                  </a:gs>
                </a:gsLst>
                <a:lin ang="5400000" scaled="0"/>
              </a:gradFill>
              <a:effectLst/>
              <a:uLnTx/>
              <a:uFillTx/>
              <a:latin typeface="+mj-lt"/>
            </a:endParaRPr>
          </a:p>
        </p:txBody>
      </p:sp>
    </p:spTree>
    <p:extLst>
      <p:ext uri="{BB962C8B-B14F-4D97-AF65-F5344CB8AC3E}">
        <p14:creationId xmlns:p14="http://schemas.microsoft.com/office/powerpoint/2010/main" val="3766349646"/>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180"/>
            <a:ext cx="12126012" cy="899665"/>
          </a:xfrm>
        </p:spPr>
        <p:txBody>
          <a:bodyPr/>
          <a:lstStyle/>
          <a:p>
            <a:r>
              <a:rPr lang="en-US" sz="3200" dirty="0"/>
              <a:t>Transitioning an Existing AX on-premises customers to Dynamics 365</a:t>
            </a:r>
          </a:p>
        </p:txBody>
      </p:sp>
      <p:sp>
        <p:nvSpPr>
          <p:cNvPr id="5" name="TextBox 4"/>
          <p:cNvSpPr txBox="1"/>
          <p:nvPr/>
        </p:nvSpPr>
        <p:spPr>
          <a:xfrm>
            <a:off x="5841820" y="934371"/>
            <a:ext cx="6331582" cy="5955476"/>
          </a:xfrm>
          <a:prstGeom prst="rect">
            <a:avLst/>
          </a:prstGeom>
          <a:noFill/>
        </p:spPr>
        <p:txBody>
          <a:bodyPr wrap="square" lIns="182880" tIns="146304" rIns="182880" bIns="146304" rtlCol="0">
            <a:spAutoFit/>
          </a:bodyPr>
          <a:lstStyle/>
          <a:p>
            <a:pPr marL="342900" lvl="0" indent="-342900">
              <a:lnSpc>
                <a:spcPct val="90000"/>
              </a:lnSpc>
              <a:spcAft>
                <a:spcPts val="600"/>
              </a:spcAft>
              <a:buFont typeface="Wingdings" panose="05000000000000000000" pitchFamily="2" charset="2"/>
              <a:buChar char="§"/>
              <a:defRPr/>
            </a:pPr>
            <a:r>
              <a:rPr kumimoji="0" lang="en-US" sz="1400" b="0" i="0" u="none" strike="noStrike" kern="0" cap="none" spc="0" normalizeH="0" baseline="0" noProof="0" dirty="0">
                <a:ln>
                  <a:noFill/>
                </a:ln>
                <a:solidFill>
                  <a:sysClr val="windowText" lastClr="000000"/>
                </a:solidFill>
                <a:effectLst/>
                <a:uLnTx/>
                <a:uFillTx/>
                <a:latin typeface="+mj-lt"/>
              </a:rPr>
              <a:t>Existing customers as of 10/31/2016</a:t>
            </a:r>
            <a:r>
              <a:rPr lang="en-US" sz="1400" kern="0" dirty="0"/>
              <a:t> </a:t>
            </a:r>
            <a:r>
              <a:rPr lang="en-US" sz="1400" kern="0" dirty="0">
                <a:solidFill>
                  <a:sysClr val="windowText" lastClr="000000"/>
                </a:solidFill>
                <a:latin typeface="+mj-lt"/>
              </a:rPr>
              <a:t>who are active on Enhancement or Software Assurance </a:t>
            </a:r>
            <a:r>
              <a:rPr kumimoji="0" lang="en-US" sz="1400" b="0" i="0" u="none" strike="noStrike" kern="0" cap="none" spc="0" normalizeH="0" baseline="0" noProof="0" dirty="0">
                <a:ln>
                  <a:noFill/>
                </a:ln>
                <a:solidFill>
                  <a:sysClr val="windowText" lastClr="000000"/>
                </a:solidFill>
                <a:effectLst/>
                <a:uLnTx/>
                <a:uFillTx/>
                <a:latin typeface="+mj-lt"/>
              </a:rPr>
              <a:t>will qualify for special transition pricing for users they currently own</a:t>
            </a:r>
          </a:p>
          <a:p>
            <a:pPr marL="800100" marR="0" lvl="1" indent="-342900" defTabSz="914400" eaLnBrk="1" fontAlgn="auto" latinLnBrk="0" hangingPunct="1">
              <a:lnSpc>
                <a:spcPct val="90000"/>
              </a:lnSpc>
              <a:spcBef>
                <a:spcPts val="0"/>
              </a:spcBef>
              <a:spcAft>
                <a:spcPts val="600"/>
              </a:spcAft>
              <a:buClrTx/>
              <a:buSzTx/>
              <a:buFont typeface="Wingdings" panose="05000000000000000000" pitchFamily="2" charset="2"/>
              <a:buChar char="§"/>
              <a:tabLst/>
              <a:defRPr/>
            </a:pPr>
            <a:r>
              <a:rPr kumimoji="0" lang="en-US" sz="1400" b="0" i="0" u="none" strike="noStrike" kern="0" cap="none" spc="0" normalizeH="0" baseline="0" noProof="0" dirty="0">
                <a:ln>
                  <a:noFill/>
                </a:ln>
                <a:solidFill>
                  <a:sysClr val="windowText" lastClr="000000"/>
                </a:solidFill>
                <a:effectLst/>
                <a:uLnTx/>
                <a:uFillTx/>
                <a:latin typeface="+mj-lt"/>
              </a:rPr>
              <a:t>If the customer wants to transition mid-term, purchase cloud add-on (customer must stay on Enhancement</a:t>
            </a:r>
            <a:r>
              <a:rPr kumimoji="0" lang="en-US" sz="1400" b="0" i="0" u="none" strike="noStrike" kern="0" cap="none" spc="0" normalizeH="0" noProof="0" dirty="0">
                <a:ln>
                  <a:noFill/>
                </a:ln>
                <a:solidFill>
                  <a:sysClr val="windowText" lastClr="000000"/>
                </a:solidFill>
                <a:effectLst/>
                <a:uLnTx/>
                <a:uFillTx/>
                <a:latin typeface="+mj-lt"/>
              </a:rPr>
              <a:t> or SA)</a:t>
            </a:r>
            <a:endParaRPr kumimoji="0" lang="en-US" sz="1400" b="0" i="0" u="none" strike="noStrike" kern="0" cap="none" spc="0" normalizeH="0" baseline="0" noProof="0" dirty="0">
              <a:ln>
                <a:noFill/>
              </a:ln>
              <a:solidFill>
                <a:sysClr val="windowText" lastClr="000000"/>
              </a:solidFill>
              <a:effectLst/>
              <a:uLnTx/>
              <a:uFillTx/>
              <a:latin typeface="+mj-lt"/>
            </a:endParaRPr>
          </a:p>
          <a:p>
            <a:pPr marL="800100" marR="0" lvl="1" indent="-342900" defTabSz="914400" eaLnBrk="1" fontAlgn="auto" latinLnBrk="0" hangingPunct="1">
              <a:lnSpc>
                <a:spcPct val="90000"/>
              </a:lnSpc>
              <a:spcBef>
                <a:spcPts val="0"/>
              </a:spcBef>
              <a:spcAft>
                <a:spcPts val="600"/>
              </a:spcAft>
              <a:buClrTx/>
              <a:buSzTx/>
              <a:buFont typeface="Wingdings" panose="05000000000000000000" pitchFamily="2" charset="2"/>
              <a:buChar char="§"/>
              <a:tabLst/>
              <a:defRPr/>
            </a:pPr>
            <a:r>
              <a:rPr kumimoji="0" lang="en-US" sz="1400" b="0" i="0" u="none" strike="noStrike" kern="0" cap="none" spc="0" normalizeH="0" baseline="0" noProof="0" dirty="0">
                <a:ln>
                  <a:noFill/>
                </a:ln>
                <a:solidFill>
                  <a:sysClr val="windowText" lastClr="000000"/>
                </a:solidFill>
                <a:effectLst/>
                <a:uLnTx/>
                <a:uFillTx/>
                <a:latin typeface="+mj-lt"/>
              </a:rPr>
              <a:t>If customer is at renewal, purchase</a:t>
            </a:r>
            <a:r>
              <a:rPr kumimoji="0" lang="en-US" sz="1400" b="0" i="0" u="none" strike="noStrike" kern="0" cap="none" spc="0" normalizeH="0" noProof="0" dirty="0">
                <a:ln>
                  <a:noFill/>
                </a:ln>
                <a:solidFill>
                  <a:sysClr val="windowText" lastClr="000000"/>
                </a:solidFill>
                <a:effectLst/>
                <a:uLnTx/>
                <a:uFillTx/>
                <a:latin typeface="+mj-lt"/>
              </a:rPr>
              <a:t> From SA SKU</a:t>
            </a:r>
            <a:r>
              <a:rPr kumimoji="0" lang="en-US" sz="1400" b="0" i="0" u="none" strike="noStrike" kern="0" cap="none" spc="0" normalizeH="0" baseline="0" noProof="0" dirty="0">
                <a:ln>
                  <a:noFill/>
                </a:ln>
                <a:solidFill>
                  <a:sysClr val="windowText" lastClr="000000"/>
                </a:solidFill>
                <a:effectLst/>
                <a:uLnTx/>
                <a:uFillTx/>
                <a:latin typeface="+mj-lt"/>
              </a:rPr>
              <a:t> and drop Enhancement or SA</a:t>
            </a:r>
            <a:endParaRPr lang="en-US" sz="1400" kern="0" dirty="0">
              <a:solidFill>
                <a:sysClr val="windowText" lastClr="000000"/>
              </a:solidFill>
              <a:latin typeface="+mj-lt"/>
            </a:endParaRPr>
          </a:p>
          <a:p>
            <a:pPr marL="285750" indent="-285750">
              <a:buFont typeface="Wingdings" panose="05000000000000000000" pitchFamily="2" charset="2"/>
              <a:buChar char="§"/>
            </a:pPr>
            <a:r>
              <a:rPr lang="en-US" sz="1400" kern="0" dirty="0">
                <a:solidFill>
                  <a:sysClr val="windowText" lastClr="000000"/>
                </a:solidFill>
                <a:latin typeface="+mj-lt"/>
              </a:rPr>
              <a:t>If on AX 2009, customers can transition directly to Dynamics 365 by selecting the number of named users they require at transition pricing.  The customer will be eligible to use the Cloud Add-on or From SA up to the number of users licensed to access their current AX 2009 solution at the time of transition.  (Note: This may be greater than the total number of AX 2009 concurrent users)</a:t>
            </a:r>
          </a:p>
          <a:p>
            <a:pPr marL="285750" indent="-285750">
              <a:buFont typeface="Wingdings" panose="05000000000000000000" pitchFamily="2" charset="2"/>
              <a:buChar char="§"/>
            </a:pPr>
            <a:r>
              <a:rPr lang="en-US" sz="1400" kern="0" dirty="0">
                <a:solidFill>
                  <a:sysClr val="windowText" lastClr="000000"/>
                </a:solidFill>
                <a:latin typeface="+mj-lt"/>
              </a:rPr>
              <a:t>If customers want to use Reattach Program to go back to on-premises maintenance only, they may have access to a supported version of AX 2009 equal to the number of licenses they had prior to the cloud transition</a:t>
            </a:r>
          </a:p>
          <a:p>
            <a:pPr marL="285750" indent="-285750">
              <a:buFont typeface="Wingdings" panose="05000000000000000000" pitchFamily="2" charset="2"/>
              <a:buChar char="§"/>
            </a:pPr>
            <a:r>
              <a:rPr lang="en-US" sz="1400" kern="0" dirty="0">
                <a:solidFill>
                  <a:sysClr val="windowText" lastClr="000000"/>
                </a:solidFill>
                <a:latin typeface="+mj-lt"/>
              </a:rPr>
              <a:t>If customers were using dual use rights through Dynamics 365 full cloud (for example: Dynamics 365 cloud SKUs other than For SA/Cloud Add-on) with AX 2012, the dual use rights for on-premises are relinquished when canceling the Dynamics 365 cloud licenses </a:t>
            </a:r>
          </a:p>
          <a:p>
            <a:pPr marL="285750" indent="-285750">
              <a:buFont typeface="Wingdings" panose="05000000000000000000" pitchFamily="2" charset="2"/>
              <a:buChar char="§"/>
            </a:pPr>
            <a:r>
              <a:rPr lang="en-US" sz="1400" kern="0" noProof="0" dirty="0">
                <a:solidFill>
                  <a:sysClr val="windowText" lastClr="000000"/>
                </a:solidFill>
                <a:latin typeface="+mj-lt"/>
              </a:rPr>
              <a:t>Purchase new Dynamics 365 SKUs in CSP, MPSA or EA</a:t>
            </a:r>
          </a:p>
          <a:p>
            <a:pPr marL="285750" indent="-285750">
              <a:buFont typeface="Wingdings" panose="05000000000000000000" pitchFamily="2" charset="2"/>
              <a:buChar char="§"/>
            </a:pPr>
            <a:r>
              <a:rPr lang="en-US" sz="1400" kern="0" dirty="0">
                <a:solidFill>
                  <a:sysClr val="windowText" lastClr="000000"/>
                </a:solidFill>
                <a:latin typeface="+mj-lt"/>
              </a:rPr>
              <a:t>Transition pricing will be available for 3 years (review detail term sheets </a:t>
            </a:r>
            <a:r>
              <a:rPr lang="en-US" sz="1400" kern="0" dirty="0">
                <a:solidFill>
                  <a:sysClr val="windowText" lastClr="000000"/>
                </a:solidFill>
                <a:latin typeface="+mj-lt"/>
                <a:hlinkClick r:id="rId2"/>
              </a:rPr>
              <a:t>here</a:t>
            </a:r>
            <a:r>
              <a:rPr lang="en-US" sz="1400" kern="0" dirty="0">
                <a:solidFill>
                  <a:sysClr val="windowText" lastClr="000000"/>
                </a:solidFill>
                <a:latin typeface="+mj-lt"/>
              </a:rPr>
              <a:t>)</a:t>
            </a:r>
          </a:p>
          <a:p>
            <a:pPr marL="285750" indent="-285750">
              <a:buFont typeface="Wingdings" panose="05000000000000000000" pitchFamily="2" charset="2"/>
              <a:buChar char="§"/>
            </a:pPr>
            <a:r>
              <a:rPr kumimoji="0" lang="en-US" sz="1400" b="0" i="0" u="none" strike="noStrike" kern="0" cap="none" spc="0" normalizeH="0" baseline="0" noProof="0" dirty="0">
                <a:ln>
                  <a:noFill/>
                </a:ln>
                <a:solidFill>
                  <a:sysClr val="windowText" lastClr="000000"/>
                </a:solidFill>
                <a:effectLst/>
                <a:uLnTx/>
                <a:uFillTx/>
                <a:latin typeface="+mj-lt"/>
              </a:rPr>
              <a:t>Use the renewal conversation to discuss upsell opportunities with your customer</a:t>
            </a:r>
            <a:endParaRPr kumimoji="0" lang="en-US" sz="1400" b="0" i="0" u="none" strike="noStrike" kern="0" cap="none" spc="0" normalizeH="0" baseline="0" noProof="0" dirty="0">
              <a:ln>
                <a:noFill/>
              </a:ln>
              <a:solidFill>
                <a:sysClr val="windowText" lastClr="000000"/>
              </a:solidFill>
              <a:effectLst/>
              <a:uLnTx/>
              <a:uFillTx/>
            </a:endParaRPr>
          </a:p>
        </p:txBody>
      </p:sp>
      <p:sp>
        <p:nvSpPr>
          <p:cNvPr id="6" name="Rectangle 5"/>
          <p:cNvSpPr/>
          <p:nvPr/>
        </p:nvSpPr>
        <p:spPr bwMode="auto">
          <a:xfrm>
            <a:off x="143535" y="1479567"/>
            <a:ext cx="2804331" cy="785191"/>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109696" rIns="45706" bIns="107555" numCol="1" spcCol="0" rtlCol="0" fromWordArt="0" anchor="ctr" anchorCtr="0" forceAA="0" compatLnSpc="1">
            <a:prstTxWarp prst="textNoShape">
              <a:avLst/>
            </a:prstTxWarp>
            <a:noAutofit/>
          </a:bodyPr>
          <a:lstStyle/>
          <a:p>
            <a:pPr marL="0" marR="0" lvl="0" indent="0" algn="ctr" defTabSz="1218067" eaLnBrk="1" fontAlgn="base" latinLnBrk="0" hangingPunct="1">
              <a:lnSpc>
                <a:spcPct val="80000"/>
              </a:lnSpc>
              <a:spcBef>
                <a:spcPct val="0"/>
              </a:spcBef>
              <a:spcAft>
                <a:spcPct val="0"/>
              </a:spcAft>
              <a:buClrTx/>
              <a:buSzTx/>
              <a:buFontTx/>
              <a:buNone/>
              <a:tabLst/>
              <a:defRPr/>
            </a:pPr>
            <a:r>
              <a:rPr kumimoji="0" lang="en-US" sz="1567" b="1" i="0" u="none" strike="noStrike" kern="0" cap="none" spc="-67"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PERPETUAL + CLOUD ADD-ON</a:t>
            </a:r>
          </a:p>
        </p:txBody>
      </p:sp>
      <p:sp>
        <p:nvSpPr>
          <p:cNvPr id="7" name="Rectangle 6"/>
          <p:cNvSpPr/>
          <p:nvPr/>
        </p:nvSpPr>
        <p:spPr bwMode="auto">
          <a:xfrm>
            <a:off x="3024165" y="1479567"/>
            <a:ext cx="2795737" cy="785191"/>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109696" rIns="45706" bIns="107555" numCol="1" spcCol="0" rtlCol="0" fromWordArt="0" anchor="ctr" anchorCtr="0" forceAA="0" compatLnSpc="1">
            <a:prstTxWarp prst="textNoShape">
              <a:avLst/>
            </a:prstTxWarp>
            <a:noAutofit/>
          </a:bodyPr>
          <a:lstStyle/>
          <a:p>
            <a:pPr marL="0" marR="0" lvl="0" indent="0" algn="ctr" defTabSz="1218067" eaLnBrk="1" fontAlgn="base" latinLnBrk="0" hangingPunct="1">
              <a:lnSpc>
                <a:spcPct val="80000"/>
              </a:lnSpc>
              <a:spcBef>
                <a:spcPct val="0"/>
              </a:spcBef>
              <a:spcAft>
                <a:spcPct val="0"/>
              </a:spcAft>
              <a:buClrTx/>
              <a:buSzTx/>
              <a:buFontTx/>
              <a:buNone/>
              <a:tabLst/>
              <a:defRPr/>
            </a:pPr>
            <a:r>
              <a:rPr kumimoji="0" lang="en-US" sz="1567" b="1" i="0" u="none" strike="noStrike" kern="0" cap="none" spc="-67"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MOVE TO </a:t>
            </a:r>
          </a:p>
          <a:p>
            <a:pPr marL="0" marR="0" lvl="0" indent="0" algn="ctr" defTabSz="1218067" eaLnBrk="1" fontAlgn="base" latinLnBrk="0" hangingPunct="1">
              <a:lnSpc>
                <a:spcPct val="80000"/>
              </a:lnSpc>
              <a:spcBef>
                <a:spcPct val="0"/>
              </a:spcBef>
              <a:spcAft>
                <a:spcPct val="0"/>
              </a:spcAft>
              <a:buClrTx/>
              <a:buSzTx/>
              <a:buFontTx/>
              <a:buNone/>
              <a:tabLst/>
              <a:defRPr/>
            </a:pPr>
            <a:r>
              <a:rPr kumimoji="0" lang="en-US" sz="1567" b="1" i="0" u="none" strike="noStrike" kern="0" cap="none" spc="-67"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SUBSCRIPTION ONLY</a:t>
            </a:r>
          </a:p>
        </p:txBody>
      </p:sp>
      <p:pic>
        <p:nvPicPr>
          <p:cNvPr id="8" name="Picture 7"/>
          <p:cNvPicPr>
            <a:picLocks noChangeAspect="1"/>
          </p:cNvPicPr>
          <p:nvPr/>
        </p:nvPicPr>
        <p:blipFill rotWithShape="1">
          <a:blip r:embed="rId3"/>
          <a:srcRect l="51715" t="36167" r="-1" b="11392"/>
          <a:stretch/>
        </p:blipFill>
        <p:spPr>
          <a:xfrm>
            <a:off x="3015749" y="2338798"/>
            <a:ext cx="2796527" cy="2019061"/>
          </a:xfrm>
          <a:prstGeom prst="rect">
            <a:avLst/>
          </a:prstGeom>
        </p:spPr>
      </p:pic>
      <p:pic>
        <p:nvPicPr>
          <p:cNvPr id="9" name="Picture 8"/>
          <p:cNvPicPr>
            <a:picLocks noChangeAspect="1"/>
          </p:cNvPicPr>
          <p:nvPr/>
        </p:nvPicPr>
        <p:blipFill rotWithShape="1">
          <a:blip r:embed="rId4"/>
          <a:srcRect l="6968"/>
          <a:stretch/>
        </p:blipFill>
        <p:spPr>
          <a:xfrm>
            <a:off x="141925" y="2341135"/>
            <a:ext cx="2805941" cy="2019061"/>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3984608018"/>
              </p:ext>
            </p:extLst>
          </p:nvPr>
        </p:nvGraphicFramePr>
        <p:xfrm>
          <a:off x="121485" y="4353349"/>
          <a:ext cx="2826382" cy="1872753"/>
        </p:xfrm>
        <a:graphic>
          <a:graphicData uri="http://schemas.openxmlformats.org/drawingml/2006/table">
            <a:tbl>
              <a:tblPr firstRow="1" firstCol="1" bandCol="1">
                <a:tableStyleId>{21E4AEA4-8DFA-4A89-87EB-49C32662AFE0}</a:tableStyleId>
              </a:tblPr>
              <a:tblGrid>
                <a:gridCol w="2826382">
                  <a:extLst>
                    <a:ext uri="{9D8B030D-6E8A-4147-A177-3AD203B41FA5}">
                      <a16:colId xmlns:a16="http://schemas.microsoft.com/office/drawing/2014/main" val="1396215152"/>
                    </a:ext>
                  </a:extLst>
                </a:gridCol>
              </a:tblGrid>
              <a:tr h="1116492">
                <a:tc>
                  <a:txBody>
                    <a:bodyPr/>
                    <a:lstStyle/>
                    <a:p>
                      <a:pPr marL="0" algn="ctr" defTabSz="914363" rtl="0" eaLnBrk="1" latinLnBrk="0" hangingPunct="1"/>
                      <a:r>
                        <a:rPr lang="en-US" sz="1700" b="0" u="none" strike="noStrike" kern="1200" dirty="0">
                          <a:gradFill>
                            <a:gsLst>
                              <a:gs pos="0">
                                <a:schemeClr val="bg1"/>
                              </a:gs>
                              <a:gs pos="100000">
                                <a:schemeClr val="bg1"/>
                              </a:gs>
                            </a:gsLst>
                            <a:lin ang="5400000" scaled="0"/>
                          </a:gradFill>
                          <a:latin typeface="+mn-lt"/>
                          <a:ea typeface="Segoe UI" pitchFamily="34" charset="0"/>
                          <a:cs typeface="Segoe UI" pitchFamily="34" charset="0"/>
                        </a:rPr>
                        <a:t>Keep paying SA or Enhancement</a:t>
                      </a:r>
                    </a:p>
                    <a:p>
                      <a:pPr marL="0" algn="ctr" defTabSz="914363" rtl="0" eaLnBrk="1" latinLnBrk="0" hangingPunct="1"/>
                      <a:r>
                        <a:rPr lang="en-US" sz="1700" b="0" u="none" strike="noStrike" kern="1200" dirty="0">
                          <a:gradFill>
                            <a:gsLst>
                              <a:gs pos="0">
                                <a:schemeClr val="bg1"/>
                              </a:gs>
                              <a:gs pos="100000">
                                <a:schemeClr val="bg1"/>
                              </a:gs>
                            </a:gsLst>
                            <a:lin ang="5400000" scaled="0"/>
                          </a:gradFill>
                          <a:latin typeface="+mn-lt"/>
                          <a:ea typeface="Segoe UI" pitchFamily="34" charset="0"/>
                          <a:cs typeface="Segoe UI" pitchFamily="34" charset="0"/>
                        </a:rPr>
                        <a:t>+ cloud add-on SKU</a:t>
                      </a:r>
                    </a:p>
                  </a:txBody>
                  <a:tcPr marL="56084" marR="56084" marT="56084" marB="56084"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769673017"/>
                  </a:ext>
                </a:extLst>
              </a:tr>
              <a:tr h="756261">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gradFill>
                            <a:gsLst>
                              <a:gs pos="0">
                                <a:schemeClr val="bg1"/>
                              </a:gs>
                              <a:gs pos="100000">
                                <a:schemeClr val="bg1"/>
                              </a:gs>
                            </a:gsLst>
                            <a:lin ang="5400000" scaled="0"/>
                          </a:gradFill>
                          <a:effectLst/>
                          <a:uLnTx/>
                          <a:uFillTx/>
                          <a:latin typeface="+mn-lt"/>
                          <a:ea typeface="Segoe UI" pitchFamily="34" charset="0"/>
                          <a:cs typeface="Segoe UI" pitchFamily="34" charset="0"/>
                        </a:rPr>
                        <a:t>Act anytime</a:t>
                      </a:r>
                    </a:p>
                  </a:txBody>
                  <a:tcPr marL="56084" marR="56084" marT="56084" marB="56084" anchor="ctr" anchorCtr="1">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706440727"/>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784322341"/>
              </p:ext>
            </p:extLst>
          </p:nvPr>
        </p:nvGraphicFramePr>
        <p:xfrm>
          <a:off x="2984317" y="4353348"/>
          <a:ext cx="2857503" cy="1872753"/>
        </p:xfrm>
        <a:graphic>
          <a:graphicData uri="http://schemas.openxmlformats.org/drawingml/2006/table">
            <a:tbl>
              <a:tblPr firstRow="1" firstCol="1" bandCol="1">
                <a:tableStyleId>{21E4AEA4-8DFA-4A89-87EB-49C32662AFE0}</a:tableStyleId>
              </a:tblPr>
              <a:tblGrid>
                <a:gridCol w="2857503">
                  <a:extLst>
                    <a:ext uri="{9D8B030D-6E8A-4147-A177-3AD203B41FA5}">
                      <a16:colId xmlns:a16="http://schemas.microsoft.com/office/drawing/2014/main" val="1852135615"/>
                    </a:ext>
                  </a:extLst>
                </a:gridCol>
              </a:tblGrid>
              <a:tr h="1116492">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700" b="0" u="none" strike="noStrike" kern="1200" dirty="0">
                          <a:gradFill>
                            <a:gsLst>
                              <a:gs pos="0">
                                <a:schemeClr val="bg1"/>
                              </a:gs>
                              <a:gs pos="100000">
                                <a:schemeClr val="bg1"/>
                              </a:gs>
                            </a:gsLst>
                            <a:lin ang="5400000" scaled="0"/>
                          </a:gradFill>
                          <a:latin typeface="+mn-lt"/>
                          <a:ea typeface="Segoe UI" pitchFamily="34" charset="0"/>
                          <a:cs typeface="Segoe UI" pitchFamily="34" charset="0"/>
                        </a:rPr>
                        <a:t>Move to subscription only with from SA SKU</a:t>
                      </a:r>
                    </a:p>
                  </a:txBody>
                  <a:tcPr marL="56084" marR="56084" marT="56084" marB="56084"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9673017"/>
                  </a:ext>
                </a:extLst>
              </a:tr>
              <a:tr h="756261">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gradFill>
                            <a:gsLst>
                              <a:gs pos="0">
                                <a:schemeClr val="bg1"/>
                              </a:gs>
                              <a:gs pos="100000">
                                <a:schemeClr val="bg1"/>
                              </a:gs>
                            </a:gsLst>
                            <a:lin ang="5400000" scaled="0"/>
                          </a:gradFill>
                          <a:effectLst/>
                          <a:uLnTx/>
                          <a:uFillTx/>
                          <a:latin typeface="+mn-lt"/>
                          <a:ea typeface="Segoe UI" pitchFamily="34" charset="0"/>
                          <a:cs typeface="Segoe UI" pitchFamily="34" charset="0"/>
                        </a:rPr>
                        <a:t>Anniversary (EAS only) or renewal</a:t>
                      </a:r>
                    </a:p>
                  </a:txBody>
                  <a:tcPr marL="56084" marR="56084" marT="56084" marB="56084"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706440727"/>
                  </a:ext>
                </a:extLst>
              </a:tr>
            </a:tbl>
          </a:graphicData>
        </a:graphic>
      </p:graphicFrame>
    </p:spTree>
    <p:extLst>
      <p:ext uri="{BB962C8B-B14F-4D97-AF65-F5344CB8AC3E}">
        <p14:creationId xmlns:p14="http://schemas.microsoft.com/office/powerpoint/2010/main" val="6118814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1557" y="1688680"/>
            <a:ext cx="11653523" cy="960263"/>
          </a:xfrm>
        </p:spPr>
        <p:txBody>
          <a:bodyPr/>
          <a:lstStyle/>
          <a:p>
            <a:pPr marL="0" indent="0">
              <a:buNone/>
            </a:pPr>
            <a:r>
              <a:rPr lang="en-US" sz="2800" dirty="0"/>
              <a:t>Existing AX On-Premises Customers as of 10/31/2016 will receive at least a 40% discount on Microsoft Dynamics 365</a:t>
            </a:r>
          </a:p>
        </p:txBody>
      </p:sp>
      <p:sp>
        <p:nvSpPr>
          <p:cNvPr id="5" name="Text Placeholder 1"/>
          <p:cNvSpPr txBox="1">
            <a:spLocks/>
          </p:cNvSpPr>
          <p:nvPr/>
        </p:nvSpPr>
        <p:spPr>
          <a:xfrm>
            <a:off x="443979" y="2928754"/>
            <a:ext cx="11310331" cy="738664"/>
          </a:xfrm>
          <a:prstGeom prst="rect">
            <a:avLst/>
          </a:prstGeom>
        </p:spPr>
        <p:txBody>
          <a:bodyPr vert="horz" wrap="square" lIns="146304" tIns="91440" rIns="146304" bIns="91440" rtlCol="0">
            <a:spAutoFit/>
          </a:bodyPr>
          <a:lst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defTabSz="914367" rtl="0" eaLnBrk="1" fontAlgn="auto" latinLnBrk="0" hangingPunct="1">
              <a:lnSpc>
                <a:spcPct val="90000"/>
              </a:lnSpc>
              <a:spcBef>
                <a:spcPct val="20000"/>
              </a:spcBef>
              <a:spcAft>
                <a:spcPts val="0"/>
              </a:spcAft>
              <a:buClrTx/>
              <a:buSzPct val="90000"/>
              <a:buFont typeface="Arial" pitchFamily="34" charset="0"/>
              <a:buNone/>
              <a:tabLst/>
              <a:defRPr/>
            </a:pPr>
            <a:r>
              <a:rPr kumimoji="0" lang="en-US" sz="1800" b="0" i="0" u="none" strike="noStrike" kern="1200" cap="none" spc="0" normalizeH="0" baseline="0" noProof="0" dirty="0">
                <a:ln>
                  <a:noFill/>
                </a:ln>
                <a:gradFill>
                  <a:gsLst>
                    <a:gs pos="1250">
                      <a:schemeClr val="tx1"/>
                    </a:gs>
                    <a:gs pos="100000">
                      <a:schemeClr val="tx1"/>
                    </a:gs>
                  </a:gsLst>
                  <a:lin ang="5400000" scaled="0"/>
                </a:gradFill>
                <a:effectLst/>
                <a:uLnTx/>
                <a:uFillTx/>
                <a:latin typeface="+mj-lt"/>
                <a:ea typeface="+mn-ea"/>
                <a:cs typeface="+mn-cs"/>
              </a:rPr>
              <a:t>40%+ Discount applies to the Cloud Add-on and From SA SKUs, Offer Available 11/1/2016 </a:t>
            </a:r>
          </a:p>
          <a:p>
            <a:pPr marL="0" marR="0" lvl="0" indent="0" defTabSz="914367" rtl="0" eaLnBrk="1" fontAlgn="auto" latinLnBrk="0" hangingPunct="1">
              <a:lnSpc>
                <a:spcPct val="90000"/>
              </a:lnSpc>
              <a:spcBef>
                <a:spcPct val="20000"/>
              </a:spcBef>
              <a:spcAft>
                <a:spcPts val="0"/>
              </a:spcAft>
              <a:buClrTx/>
              <a:buSzPct val="90000"/>
              <a:buFont typeface="Arial" pitchFamily="34" charset="0"/>
              <a:buNone/>
              <a:tabLst/>
              <a:defRPr/>
            </a:pPr>
            <a:r>
              <a:rPr kumimoji="0" lang="en-US" sz="1800" b="0" i="0" u="none" strike="noStrike" kern="1200" cap="none" spc="0" normalizeH="0" baseline="0" noProof="0" dirty="0">
                <a:ln>
                  <a:noFill/>
                </a:ln>
                <a:gradFill>
                  <a:gsLst>
                    <a:gs pos="1250">
                      <a:schemeClr val="tx1"/>
                    </a:gs>
                    <a:gs pos="100000">
                      <a:schemeClr val="tx1"/>
                    </a:gs>
                  </a:gsLst>
                  <a:lin ang="5400000" scaled="0"/>
                </a:gradFill>
                <a:effectLst/>
                <a:uLnTx/>
                <a:uFillTx/>
                <a:latin typeface="+mj-lt"/>
                <a:ea typeface="+mn-ea"/>
                <a:cs typeface="+mn-cs"/>
              </a:rPr>
              <a:t>Use “Qualified offer” SKUs to transact in EA, MPSA, CSP</a:t>
            </a:r>
            <a:r>
              <a:rPr lang="en-US" sz="1800" dirty="0"/>
              <a:t> for customers who are active on Enhancement Plan/SA</a:t>
            </a:r>
            <a:endParaRPr kumimoji="0" lang="en-US" sz="1800" b="0" i="0" u="none" strike="noStrike" kern="1200" cap="none" spc="0" normalizeH="0" baseline="0" noProof="0" dirty="0">
              <a:ln>
                <a:noFill/>
              </a:ln>
              <a:gradFill>
                <a:gsLst>
                  <a:gs pos="1250">
                    <a:schemeClr val="tx1"/>
                  </a:gs>
                  <a:gs pos="100000">
                    <a:schemeClr val="tx1"/>
                  </a:gs>
                </a:gsLst>
                <a:lin ang="5400000" scaled="0"/>
              </a:gradFill>
              <a:effectLst/>
              <a:uLnTx/>
              <a:uFillTx/>
              <a:latin typeface="+mj-lt"/>
              <a:ea typeface="+mn-ea"/>
              <a:cs typeface="+mn-cs"/>
            </a:endParaRPr>
          </a:p>
        </p:txBody>
      </p:sp>
      <p:graphicFrame>
        <p:nvGraphicFramePr>
          <p:cNvPr id="7" name="Chart 6"/>
          <p:cNvGraphicFramePr/>
          <p:nvPr>
            <p:extLst>
              <p:ext uri="{D42A27DB-BD31-4B8C-83A1-F6EECF244321}">
                <p14:modId xmlns:p14="http://schemas.microsoft.com/office/powerpoint/2010/main" val="1162197638"/>
              </p:ext>
            </p:extLst>
          </p:nvPr>
        </p:nvGraphicFramePr>
        <p:xfrm>
          <a:off x="2761849" y="4172508"/>
          <a:ext cx="7529938" cy="254407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8337562" y="4055545"/>
            <a:ext cx="1268617" cy="572464"/>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dirty="0">
                <a:ln>
                  <a:noFill/>
                </a:ln>
                <a:gradFill>
                  <a:gsLst>
                    <a:gs pos="2917">
                      <a:schemeClr val="tx1"/>
                    </a:gs>
                    <a:gs pos="30000">
                      <a:schemeClr val="tx1"/>
                    </a:gs>
                  </a:gsLst>
                  <a:lin ang="5400000" scaled="0"/>
                </a:gradFill>
                <a:effectLst/>
                <a:uLnTx/>
                <a:uFillTx/>
              </a:rPr>
              <a:t>Full USL</a:t>
            </a:r>
          </a:p>
        </p:txBody>
      </p:sp>
      <p:sp>
        <p:nvSpPr>
          <p:cNvPr id="9" name="TextBox 8"/>
          <p:cNvSpPr txBox="1"/>
          <p:nvPr/>
        </p:nvSpPr>
        <p:spPr>
          <a:xfrm>
            <a:off x="5769880" y="4895690"/>
            <a:ext cx="1303883" cy="4893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dirty="0">
                <a:ln>
                  <a:noFill/>
                </a:ln>
                <a:gradFill>
                  <a:gsLst>
                    <a:gs pos="2917">
                      <a:schemeClr val="tx1"/>
                    </a:gs>
                    <a:gs pos="30000">
                      <a:schemeClr val="tx1"/>
                    </a:gs>
                  </a:gsLst>
                  <a:lin ang="5400000" scaled="0"/>
                </a:gradFill>
                <a:effectLst/>
                <a:uLnTx/>
                <a:uFillTx/>
              </a:rPr>
              <a:t>From SA/EP</a:t>
            </a:r>
          </a:p>
        </p:txBody>
      </p:sp>
      <p:sp>
        <p:nvSpPr>
          <p:cNvPr id="10" name="TextBox 9"/>
          <p:cNvSpPr txBox="1"/>
          <p:nvPr/>
        </p:nvSpPr>
        <p:spPr>
          <a:xfrm>
            <a:off x="3346048" y="4895690"/>
            <a:ext cx="1491434" cy="4893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dirty="0">
                <a:ln>
                  <a:noFill/>
                </a:ln>
                <a:gradFill>
                  <a:gsLst>
                    <a:gs pos="2917">
                      <a:schemeClr val="tx1"/>
                    </a:gs>
                    <a:gs pos="30000">
                      <a:schemeClr val="tx1"/>
                    </a:gs>
                  </a:gsLst>
                  <a:lin ang="5400000" scaled="0"/>
                </a:gradFill>
                <a:effectLst/>
                <a:uLnTx/>
                <a:uFillTx/>
              </a:rPr>
              <a:t>Cloud Add-on</a:t>
            </a:r>
          </a:p>
        </p:txBody>
      </p:sp>
      <p:cxnSp>
        <p:nvCxnSpPr>
          <p:cNvPr id="11" name="Straight Connector 10"/>
          <p:cNvCxnSpPr>
            <a:cxnSpLocks/>
          </p:cNvCxnSpPr>
          <p:nvPr/>
        </p:nvCxnSpPr>
        <p:spPr>
          <a:xfrm flipH="1">
            <a:off x="2626212" y="5346160"/>
            <a:ext cx="5858778" cy="0"/>
          </a:xfrm>
          <a:prstGeom prst="line">
            <a:avLst/>
          </a:prstGeom>
          <a:ln w="19050">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656154" y="6567055"/>
            <a:ext cx="10098156" cy="0"/>
          </a:xfrm>
          <a:prstGeom prst="line">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639593" y="4895690"/>
            <a:ext cx="967252" cy="5447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rPr>
              <a:t>~40%</a:t>
            </a:r>
          </a:p>
        </p:txBody>
      </p:sp>
      <p:cxnSp>
        <p:nvCxnSpPr>
          <p:cNvPr id="14" name="Straight Connector 13"/>
          <p:cNvCxnSpPr>
            <a:cxnSpLocks/>
          </p:cNvCxnSpPr>
          <p:nvPr/>
        </p:nvCxnSpPr>
        <p:spPr>
          <a:xfrm flipH="1">
            <a:off x="2626212" y="4720019"/>
            <a:ext cx="5858778" cy="0"/>
          </a:xfrm>
          <a:prstGeom prst="line">
            <a:avLst/>
          </a:prstGeom>
          <a:ln w="19050">
            <a:solidFill>
              <a:schemeClr val="tx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761841" y="4284901"/>
            <a:ext cx="808555" cy="5447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gradFill>
                  <a:gsLst>
                    <a:gs pos="2917">
                      <a:schemeClr val="tx1"/>
                    </a:gs>
                    <a:gs pos="30000">
                      <a:schemeClr val="tx1"/>
                    </a:gs>
                  </a:gsLst>
                  <a:lin ang="5400000" scaled="0"/>
                </a:gradFill>
                <a:effectLst/>
                <a:uLnTx/>
                <a:uFillTx/>
              </a:rPr>
              <a:t>15%</a:t>
            </a:r>
          </a:p>
        </p:txBody>
      </p:sp>
      <p:sp>
        <p:nvSpPr>
          <p:cNvPr id="16" name="TextBox 15"/>
          <p:cNvSpPr txBox="1"/>
          <p:nvPr/>
        </p:nvSpPr>
        <p:spPr>
          <a:xfrm>
            <a:off x="1068793" y="4417295"/>
            <a:ext cx="1789155" cy="517065"/>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600" b="1" i="0" u="none" strike="noStrike" kern="0" cap="none" spc="0" normalizeH="0" baseline="0" noProof="0" dirty="0">
                <a:ln>
                  <a:noFill/>
                </a:ln>
                <a:gradFill>
                  <a:gsLst>
                    <a:gs pos="2917">
                      <a:schemeClr val="tx1"/>
                    </a:gs>
                    <a:gs pos="30000">
                      <a:schemeClr val="tx1"/>
                    </a:gs>
                  </a:gsLst>
                  <a:lin ang="5400000" scaled="0"/>
                </a:gradFill>
                <a:effectLst/>
                <a:uLnTx/>
                <a:uFillTx/>
              </a:rPr>
              <a:t>Regular price</a:t>
            </a:r>
          </a:p>
        </p:txBody>
      </p:sp>
      <p:sp>
        <p:nvSpPr>
          <p:cNvPr id="17" name="TextBox 16"/>
          <p:cNvSpPr txBox="1"/>
          <p:nvPr/>
        </p:nvSpPr>
        <p:spPr>
          <a:xfrm>
            <a:off x="1288781" y="5039809"/>
            <a:ext cx="1569167" cy="517065"/>
          </a:xfrm>
          <a:prstGeom prst="rect">
            <a:avLst/>
          </a:prstGeom>
          <a:no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600" b="1" i="0" u="none" strike="noStrike" kern="0" cap="none" spc="0" normalizeH="0" baseline="0" noProof="0" dirty="0">
                <a:ln>
                  <a:noFill/>
                </a:ln>
                <a:gradFill>
                  <a:gsLst>
                    <a:gs pos="2917">
                      <a:schemeClr val="tx1"/>
                    </a:gs>
                    <a:gs pos="30000">
                      <a:schemeClr val="tx1"/>
                    </a:gs>
                  </a:gsLst>
                  <a:lin ang="5400000" scaled="0"/>
                </a:gradFill>
                <a:effectLst/>
                <a:uLnTx/>
                <a:uFillTx/>
              </a:rPr>
              <a:t>Offer price</a:t>
            </a:r>
          </a:p>
        </p:txBody>
      </p:sp>
      <p:sp>
        <p:nvSpPr>
          <p:cNvPr id="4" name="Title 3"/>
          <p:cNvSpPr>
            <a:spLocks noGrp="1"/>
          </p:cNvSpPr>
          <p:nvPr>
            <p:ph type="title"/>
          </p:nvPr>
        </p:nvSpPr>
        <p:spPr/>
        <p:txBody>
          <a:bodyPr/>
          <a:lstStyle/>
          <a:p>
            <a:endParaRPr lang="en-US" dirty="0"/>
          </a:p>
        </p:txBody>
      </p:sp>
      <p:sp>
        <p:nvSpPr>
          <p:cNvPr id="19" name="Title 2"/>
          <p:cNvSpPr txBox="1">
            <a:spLocks/>
          </p:cNvSpPr>
          <p:nvPr/>
        </p:nvSpPr>
        <p:spPr>
          <a:xfrm>
            <a:off x="269240" y="245610"/>
            <a:ext cx="11655840" cy="1310689"/>
          </a:xfrm>
          <a:prstGeom prst="rect">
            <a:avLst/>
          </a:prstGeom>
          <a:solidFill>
            <a:schemeClr val="accent2"/>
          </a:solidFill>
        </p:spPr>
        <p:txBody>
          <a:bodyPr vert="horz" wrap="square" lIns="146304" tIns="91440" rIns="146304" bIns="91440" rtlCol="0" anchor="ctr">
            <a:noAutofit/>
          </a:bodyPr>
          <a:lst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14367"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100" normalizeH="0" baseline="0" noProof="0" dirty="0">
                <a:ln w="3175">
                  <a:noFill/>
                </a:ln>
                <a:solidFill>
                  <a:schemeClr val="bg1"/>
                </a:solidFill>
                <a:effectLst/>
                <a:uLnTx/>
                <a:uFillTx/>
                <a:latin typeface="+mj-lt"/>
                <a:ea typeface="+mn-ea"/>
                <a:cs typeface="Segoe UI" pitchFamily="34" charset="0"/>
              </a:rPr>
              <a:t>AX On-Premises      Dynamics 365 Transition Pricing</a:t>
            </a:r>
          </a:p>
        </p:txBody>
      </p:sp>
      <p:sp>
        <p:nvSpPr>
          <p:cNvPr id="20" name="Right Arrow 19"/>
          <p:cNvSpPr/>
          <p:nvPr/>
        </p:nvSpPr>
        <p:spPr bwMode="auto">
          <a:xfrm>
            <a:off x="4561856" y="787713"/>
            <a:ext cx="517067" cy="257128"/>
          </a:xfrm>
          <a:prstGeom prst="rightArrow">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ea typeface="Segoe UI" pitchFamily="34" charset="0"/>
              <a:cs typeface="Segoe UI" pitchFamily="34" charset="0"/>
            </a:endParaRPr>
          </a:p>
        </p:txBody>
      </p:sp>
      <p:sp>
        <p:nvSpPr>
          <p:cNvPr id="22" name="TextBox 21"/>
          <p:cNvSpPr txBox="1"/>
          <p:nvPr/>
        </p:nvSpPr>
        <p:spPr>
          <a:xfrm>
            <a:off x="-139424" y="6502904"/>
            <a:ext cx="1872500" cy="4616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gradFill>
                  <a:gsLst>
                    <a:gs pos="2917">
                      <a:schemeClr val="tx1"/>
                    </a:gs>
                    <a:gs pos="30000">
                      <a:schemeClr val="tx1"/>
                    </a:gs>
                  </a:gsLst>
                  <a:lin ang="5400000" scaled="0"/>
                </a:gradFill>
                <a:effectLst/>
                <a:uLnTx/>
                <a:uFillTx/>
              </a:rPr>
              <a:t>Microsoft Confidential</a:t>
            </a:r>
          </a:p>
        </p:txBody>
      </p:sp>
    </p:spTree>
    <p:extLst>
      <p:ext uri="{BB962C8B-B14F-4D97-AF65-F5344CB8AC3E}">
        <p14:creationId xmlns:p14="http://schemas.microsoft.com/office/powerpoint/2010/main" val="2071396183"/>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797" y="39560"/>
            <a:ext cx="12672414" cy="1107070"/>
          </a:xfrm>
        </p:spPr>
        <p:txBody>
          <a:bodyPr>
            <a:normAutofit/>
          </a:bodyPr>
          <a:lstStyle/>
          <a:p>
            <a:pPr defTabSz="914367"/>
            <a:r>
              <a:rPr lang="en-US" sz="3600" spc="-100" dirty="0">
                <a:ln w="3175">
                  <a:noFill/>
                </a:ln>
                <a:gradFill>
                  <a:gsLst>
                    <a:gs pos="1250">
                      <a:schemeClr val="tx1"/>
                    </a:gs>
                    <a:gs pos="100000">
                      <a:schemeClr val="tx1"/>
                    </a:gs>
                  </a:gsLst>
                  <a:lin ang="5400000" scaled="0"/>
                </a:gradFill>
              </a:rPr>
              <a:t>Existing AX On-Premises Customer Transition Pricing</a:t>
            </a:r>
            <a:endParaRPr lang="en-US" sz="3600" i="1" spc="-100" dirty="0">
              <a:ln w="3175">
                <a:noFill/>
              </a:ln>
              <a:gradFill>
                <a:gsLst>
                  <a:gs pos="1250">
                    <a:schemeClr val="tx1"/>
                  </a:gs>
                  <a:gs pos="100000">
                    <a:schemeClr val="tx1"/>
                  </a:gs>
                </a:gsLst>
                <a:lin ang="5400000" scaled="0"/>
              </a:gradFill>
            </a:endParaRPr>
          </a:p>
        </p:txBody>
      </p:sp>
      <p:sp>
        <p:nvSpPr>
          <p:cNvPr id="12" name="TextBox 11"/>
          <p:cNvSpPr txBox="1"/>
          <p:nvPr/>
        </p:nvSpPr>
        <p:spPr>
          <a:xfrm>
            <a:off x="731756" y="5842337"/>
            <a:ext cx="9941305" cy="646331"/>
          </a:xfrm>
          <a:prstGeom prst="rect">
            <a:avLst/>
          </a:prstGeom>
          <a:noFill/>
        </p:spPr>
        <p:txBody>
          <a:bodyPr wrap="square" lIns="0" tIns="0" rIns="0" bIns="0" rtlCol="0">
            <a:spAutoFit/>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2400" b="1" i="1" u="none" strike="noStrike" kern="0" cap="none" spc="0" normalizeH="0" baseline="0" noProof="0" dirty="0">
                <a:ln>
                  <a:noFill/>
                </a:ln>
                <a:solidFill>
                  <a:sysClr val="windowText" lastClr="000000"/>
                </a:solidFill>
                <a:effectLst/>
                <a:uLnTx/>
                <a:uFillTx/>
                <a:latin typeface="Calibri" panose="020F0502020204030204"/>
              </a:rPr>
              <a:t>Cloud Add-on &amp; From SA/EP Launching in EA, MPSA and CSP</a:t>
            </a:r>
          </a:p>
          <a:p>
            <a:pPr marL="342900" marR="0" lvl="0" indent="-342900" algn="ctr" defTabSz="914367" eaLnBrk="1" fontAlgn="auto" latinLnBrk="0" hangingPunct="1">
              <a:lnSpc>
                <a:spcPct val="100000"/>
              </a:lnSpc>
              <a:spcBef>
                <a:spcPts val="0"/>
              </a:spcBef>
              <a:spcAft>
                <a:spcPts val="0"/>
              </a:spcAft>
              <a:buClrTx/>
              <a:buSzTx/>
              <a:buFontTx/>
              <a:buAutoNum type="arabicPeriod"/>
              <a:tabLst/>
              <a:defRPr/>
            </a:pPr>
            <a:endParaRPr kumimoji="0" lang="en-US" sz="1800" b="0" i="1" u="none" strike="noStrike" kern="0" cap="none" spc="0" normalizeH="0" baseline="0" noProof="0" dirty="0">
              <a:ln>
                <a:noFill/>
              </a:ln>
              <a:solidFill>
                <a:sysClr val="windowText" lastClr="000000"/>
              </a:solidFill>
              <a:effectLst/>
              <a:uLnTx/>
              <a:uFillTx/>
              <a:latin typeface="Calibri" panose="020F0502020204030204"/>
            </a:endParaRPr>
          </a:p>
        </p:txBody>
      </p:sp>
      <p:graphicFrame>
        <p:nvGraphicFramePr>
          <p:cNvPr id="17" name="Table 16"/>
          <p:cNvGraphicFramePr>
            <a:graphicFrameLocks noGrp="1"/>
          </p:cNvGraphicFramePr>
          <p:nvPr>
            <p:extLst>
              <p:ext uri="{D42A27DB-BD31-4B8C-83A1-F6EECF244321}">
                <p14:modId xmlns:p14="http://schemas.microsoft.com/office/powerpoint/2010/main" val="3126532410"/>
              </p:ext>
            </p:extLst>
          </p:nvPr>
        </p:nvGraphicFramePr>
        <p:xfrm>
          <a:off x="339236" y="1848010"/>
          <a:ext cx="11579861" cy="3155536"/>
        </p:xfrm>
        <a:graphic>
          <a:graphicData uri="http://schemas.openxmlformats.org/drawingml/2006/table">
            <a:tbl>
              <a:tblPr firstRow="1">
                <a:tableStyleId>{5C22544A-7EE6-4342-B048-85BDC9FD1C3A}</a:tableStyleId>
              </a:tblPr>
              <a:tblGrid>
                <a:gridCol w="3034900">
                  <a:extLst>
                    <a:ext uri="{9D8B030D-6E8A-4147-A177-3AD203B41FA5}">
                      <a16:colId xmlns:a16="http://schemas.microsoft.com/office/drawing/2014/main" val="20000"/>
                    </a:ext>
                  </a:extLst>
                </a:gridCol>
                <a:gridCol w="3364992">
                  <a:extLst>
                    <a:ext uri="{9D8B030D-6E8A-4147-A177-3AD203B41FA5}">
                      <a16:colId xmlns:a16="http://schemas.microsoft.com/office/drawing/2014/main" val="785167350"/>
                    </a:ext>
                  </a:extLst>
                </a:gridCol>
                <a:gridCol w="1399032">
                  <a:extLst>
                    <a:ext uri="{9D8B030D-6E8A-4147-A177-3AD203B41FA5}">
                      <a16:colId xmlns:a16="http://schemas.microsoft.com/office/drawing/2014/main" val="20001"/>
                    </a:ext>
                  </a:extLst>
                </a:gridCol>
                <a:gridCol w="2066544">
                  <a:extLst>
                    <a:ext uri="{9D8B030D-6E8A-4147-A177-3AD203B41FA5}">
                      <a16:colId xmlns:a16="http://schemas.microsoft.com/office/drawing/2014/main" val="1655034382"/>
                    </a:ext>
                  </a:extLst>
                </a:gridCol>
                <a:gridCol w="1714393">
                  <a:extLst>
                    <a:ext uri="{9D8B030D-6E8A-4147-A177-3AD203B41FA5}">
                      <a16:colId xmlns:a16="http://schemas.microsoft.com/office/drawing/2014/main" val="2433442403"/>
                    </a:ext>
                  </a:extLst>
                </a:gridCol>
              </a:tblGrid>
              <a:tr h="78888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2000" b="1" i="0" u="none" kern="1200" dirty="0">
                          <a:solidFill>
                            <a:schemeClr val="lt1"/>
                          </a:solidFill>
                          <a:latin typeface="+mn-lt"/>
                          <a:ea typeface="+mn-ea"/>
                          <a:cs typeface="+mn-cs"/>
                        </a:rPr>
                        <a:t>Existing User License</a:t>
                      </a:r>
                    </a:p>
                  </a:txBody>
                  <a:tcPr marL="179285" marR="179285" marT="89642" marB="89642" anchor="ctr">
                    <a:lnL w="12700" cmpd="sng">
                      <a:noFill/>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2000" b="1" i="0" u="none" kern="1200" dirty="0">
                          <a:solidFill>
                            <a:schemeClr val="lt1"/>
                          </a:solidFill>
                          <a:latin typeface="+mn-lt"/>
                          <a:ea typeface="+mn-ea"/>
                          <a:cs typeface="+mn-cs"/>
                        </a:rPr>
                        <a:t>New User License</a:t>
                      </a:r>
                    </a:p>
                  </a:txBody>
                  <a:tcPr marL="179285" marR="179285" marT="89642" marB="89642"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1" i="0" u="none" kern="1200" dirty="0">
                          <a:solidFill>
                            <a:schemeClr val="lt1"/>
                          </a:solidFill>
                          <a:latin typeface="+mn-lt"/>
                          <a:ea typeface="+mn-ea"/>
                          <a:cs typeface="+mn-cs"/>
                        </a:rPr>
                        <a:t>From SA/EP</a:t>
                      </a:r>
                    </a:p>
                  </a:txBody>
                  <a:tcPr marL="179285" marR="179285" marT="89642" marB="89642"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1" kern="1200" dirty="0">
                          <a:solidFill>
                            <a:schemeClr val="lt1"/>
                          </a:solidFill>
                          <a:latin typeface="+mn-lt"/>
                          <a:ea typeface="+mn-ea"/>
                          <a:cs typeface="+mn-cs"/>
                        </a:rPr>
                        <a:t>Cloud Add-on</a:t>
                      </a:r>
                    </a:p>
                  </a:txBody>
                  <a:tcPr marL="179285" marR="179285" marT="89642" marB="89642"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1" kern="1200" dirty="0">
                          <a:solidFill>
                            <a:schemeClr val="lt1"/>
                          </a:solidFill>
                          <a:latin typeface="+mn-lt"/>
                          <a:ea typeface="+mn-ea"/>
                          <a:cs typeface="+mn-cs"/>
                        </a:rPr>
                        <a:t>% Discount Off USL</a:t>
                      </a:r>
                    </a:p>
                  </a:txBody>
                  <a:tcPr marL="179285" marR="179285" marT="89642" marB="89642" anchor="ctr">
                    <a:lnL w="9525" cap="flat" cmpd="sng" algn="ctr">
                      <a:solidFill>
                        <a:srgbClr val="FFFFFF"/>
                      </a:solidFill>
                      <a:prstDash val="solid"/>
                      <a:round/>
                      <a:headEnd type="none" w="med" len="med"/>
                      <a:tailEnd type="none" w="med" len="med"/>
                    </a:lnL>
                    <a:lnR w="12700" cmpd="sng">
                      <a:noFill/>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78888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2000" b="0" kern="1200" dirty="0">
                          <a:solidFill>
                            <a:schemeClr val="dk1"/>
                          </a:solidFill>
                          <a:latin typeface="+mn-lt"/>
                          <a:ea typeface="+mn-ea"/>
                          <a:cs typeface="+mn-cs"/>
                        </a:rPr>
                        <a:t>Enterprise or Functional</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2000" b="0" kern="1200" dirty="0">
                          <a:solidFill>
                            <a:schemeClr val="dk1"/>
                          </a:solidFill>
                          <a:latin typeface="+mn-lt"/>
                          <a:ea typeface="+mn-ea"/>
                          <a:cs typeface="+mn-cs"/>
                        </a:rPr>
                        <a:t>Dynamics 365 Enterprise Plan 2</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0" kern="1200" dirty="0">
                          <a:solidFill>
                            <a:schemeClr val="dk1"/>
                          </a:solidFill>
                          <a:latin typeface="+mn-lt"/>
                          <a:ea typeface="+mn-ea"/>
                          <a:cs typeface="+mn-cs"/>
                        </a:rPr>
                        <a:t>$126</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0" kern="1200">
                          <a:solidFill>
                            <a:schemeClr val="dk1"/>
                          </a:solidFill>
                          <a:latin typeface="+mn-lt"/>
                          <a:ea typeface="+mn-ea"/>
                          <a:cs typeface="+mn-cs"/>
                        </a:rPr>
                        <a:t>$76 + SA/EP</a:t>
                      </a:r>
                      <a:endParaRPr lang="en-US" sz="2000" b="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0" kern="1200" dirty="0">
                          <a:solidFill>
                            <a:schemeClr val="dk1"/>
                          </a:solidFill>
                          <a:latin typeface="+mn-lt"/>
                          <a:ea typeface="+mn-ea"/>
                          <a:cs typeface="+mn-cs"/>
                        </a:rPr>
                        <a:t>40%</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001"/>
                  </a:ext>
                </a:extLst>
              </a:tr>
              <a:tr h="788884">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05050"/>
                          </a:solidFill>
                          <a:effectLst/>
                          <a:uLnTx/>
                          <a:uFillTx/>
                          <a:latin typeface="Segoe UI"/>
                          <a:ea typeface="+mn-ea"/>
                          <a:cs typeface="+mn-cs"/>
                        </a:rPr>
                        <a:t>Task or Self Serve</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latin typeface="+mn-lt"/>
                          <a:ea typeface="+mn-ea"/>
                          <a:cs typeface="+mn-cs"/>
                        </a:rPr>
                        <a:t>Dynamics 365 for Team Members</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latin typeface="+mn-lt"/>
                          <a:ea typeface="+mn-ea"/>
                          <a:cs typeface="+mn-cs"/>
                        </a:rPr>
                        <a:t>$6</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kern="1200">
                          <a:solidFill>
                            <a:schemeClr val="dk1"/>
                          </a:solidFill>
                          <a:latin typeface="+mn-lt"/>
                          <a:ea typeface="+mn-ea"/>
                          <a:cs typeface="+mn-cs"/>
                        </a:rPr>
                        <a:t>$1 + SA/EP</a:t>
                      </a:r>
                      <a:endParaRPr lang="en-US" sz="2000" kern="1200" dirty="0">
                        <a:solidFill>
                          <a:schemeClr val="dk1"/>
                        </a:solidFill>
                        <a:latin typeface="+mn-lt"/>
                        <a:ea typeface="+mn-ea"/>
                        <a:cs typeface="+mn-cs"/>
                      </a:endParaRP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0" kern="1200" dirty="0">
                          <a:solidFill>
                            <a:schemeClr val="dk1"/>
                          </a:solidFill>
                          <a:latin typeface="+mn-lt"/>
                          <a:ea typeface="+mn-ea"/>
                          <a:cs typeface="+mn-cs"/>
                        </a:rPr>
                        <a:t>40%</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560297692"/>
                  </a:ext>
                </a:extLst>
              </a:tr>
              <a:tr h="788884">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05050"/>
                          </a:solidFill>
                          <a:effectLst/>
                          <a:uLnTx/>
                          <a:uFillTx/>
                          <a:latin typeface="Segoe UI"/>
                          <a:ea typeface="+mn-ea"/>
                          <a:cs typeface="+mn-cs"/>
                        </a:rPr>
                        <a:t>Task Device</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2000" i="0" kern="1200" dirty="0">
                          <a:solidFill>
                            <a:schemeClr val="dk1"/>
                          </a:solidFill>
                          <a:latin typeface="+mn-lt"/>
                          <a:ea typeface="+mn-ea"/>
                          <a:cs typeface="+mn-cs"/>
                        </a:rPr>
                        <a:t>Dynamics 365 for Operations-Device</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i="0" kern="1200" dirty="0">
                          <a:solidFill>
                            <a:schemeClr val="dk1"/>
                          </a:solidFill>
                          <a:latin typeface="+mn-lt"/>
                          <a:ea typeface="+mn-ea"/>
                          <a:cs typeface="+mn-cs"/>
                        </a:rPr>
                        <a:t>$45</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i="0" kern="1200" dirty="0">
                          <a:solidFill>
                            <a:schemeClr val="dk1"/>
                          </a:solidFill>
                          <a:latin typeface="+mn-lt"/>
                          <a:ea typeface="+mn-ea"/>
                          <a:cs typeface="+mn-cs"/>
                        </a:rPr>
                        <a:t>$36 + SA/EP</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0" kern="1200" dirty="0">
                          <a:solidFill>
                            <a:schemeClr val="dk1"/>
                          </a:solidFill>
                          <a:latin typeface="+mn-lt"/>
                          <a:ea typeface="+mn-ea"/>
                          <a:cs typeface="+mn-cs"/>
                        </a:rPr>
                        <a:t>40%</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212631711"/>
                  </a:ext>
                </a:extLst>
              </a:tr>
            </a:tbl>
          </a:graphicData>
        </a:graphic>
      </p:graphicFrame>
      <p:sp>
        <p:nvSpPr>
          <p:cNvPr id="7" name="Rectangle 6"/>
          <p:cNvSpPr/>
          <p:nvPr/>
        </p:nvSpPr>
        <p:spPr>
          <a:xfrm>
            <a:off x="10106728" y="6503965"/>
            <a:ext cx="1972015" cy="369332"/>
          </a:xfrm>
          <a:prstGeom prst="rect">
            <a:avLst/>
          </a:prstGeom>
        </p:spPr>
        <p:txBody>
          <a:bodyPr wrap="none">
            <a:spAutoFit/>
          </a:bodyPr>
          <a:lstStyle/>
          <a:p>
            <a:pPr marL="0" marR="0" lvl="0" indent="0" algn="ctr" defTabSz="914367"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ysClr val="windowText" lastClr="000000"/>
                </a:solidFill>
                <a:effectLst/>
                <a:uLnTx/>
                <a:uFillTx/>
                <a:latin typeface="Calibri" panose="020F0502020204030204"/>
              </a:rPr>
              <a:t>*Estimated Pricing</a:t>
            </a:r>
          </a:p>
        </p:txBody>
      </p:sp>
      <p:sp>
        <p:nvSpPr>
          <p:cNvPr id="8" name="Rectangle 7"/>
          <p:cNvSpPr/>
          <p:nvPr/>
        </p:nvSpPr>
        <p:spPr bwMode="auto">
          <a:xfrm>
            <a:off x="6733309" y="1449185"/>
            <a:ext cx="5185787" cy="36967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EA No-Level Price*</a:t>
            </a:r>
          </a:p>
        </p:txBody>
      </p:sp>
      <p:sp>
        <p:nvSpPr>
          <p:cNvPr id="9" name="TextBox 8"/>
          <p:cNvSpPr txBox="1"/>
          <p:nvPr/>
        </p:nvSpPr>
        <p:spPr>
          <a:xfrm>
            <a:off x="-139424" y="6502904"/>
            <a:ext cx="1872500" cy="4616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gradFill>
                  <a:gsLst>
                    <a:gs pos="2917">
                      <a:schemeClr val="tx1"/>
                    </a:gs>
                    <a:gs pos="30000">
                      <a:schemeClr val="tx1"/>
                    </a:gs>
                  </a:gsLst>
                  <a:lin ang="5400000" scaled="0"/>
                </a:gradFill>
                <a:effectLst/>
                <a:uLnTx/>
                <a:uFillTx/>
              </a:rPr>
              <a:t>Microsoft Confidential</a:t>
            </a:r>
          </a:p>
        </p:txBody>
      </p:sp>
    </p:spTree>
    <p:extLst>
      <p:ext uri="{BB962C8B-B14F-4D97-AF65-F5344CB8AC3E}">
        <p14:creationId xmlns:p14="http://schemas.microsoft.com/office/powerpoint/2010/main" val="426613217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Group 64"/>
          <p:cNvGrpSpPr/>
          <p:nvPr/>
        </p:nvGrpSpPr>
        <p:grpSpPr>
          <a:xfrm>
            <a:off x="522514" y="3970169"/>
            <a:ext cx="4222770" cy="843389"/>
            <a:chOff x="522514" y="3970169"/>
            <a:chExt cx="4222770" cy="843389"/>
          </a:xfrm>
        </p:grpSpPr>
        <p:sp>
          <p:nvSpPr>
            <p:cNvPr id="8" name="TextBox 7"/>
            <p:cNvSpPr txBox="1"/>
            <p:nvPr/>
          </p:nvSpPr>
          <p:spPr>
            <a:xfrm>
              <a:off x="522514" y="3970169"/>
              <a:ext cx="2977363" cy="307777"/>
            </a:xfrm>
            <a:prstGeom prst="rect">
              <a:avLst/>
            </a:prstGeom>
            <a:solidFill>
              <a:schemeClr val="tx1">
                <a:lumMod val="75000"/>
              </a:schemeClr>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Essential                         $15</a:t>
              </a:r>
            </a:p>
          </p:txBody>
        </p:sp>
        <p:sp>
          <p:nvSpPr>
            <p:cNvPr id="12" name="Right Arrow 11"/>
            <p:cNvSpPr/>
            <p:nvPr/>
          </p:nvSpPr>
          <p:spPr bwMode="auto">
            <a:xfrm rot="20117233">
              <a:off x="3678420" y="4358973"/>
              <a:ext cx="1066864" cy="279324"/>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 name="Right Arrow 12"/>
            <p:cNvSpPr/>
            <p:nvPr/>
          </p:nvSpPr>
          <p:spPr bwMode="auto">
            <a:xfrm>
              <a:off x="3698129" y="3974741"/>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TextBox 19"/>
            <p:cNvSpPr txBox="1"/>
            <p:nvPr/>
          </p:nvSpPr>
          <p:spPr>
            <a:xfrm>
              <a:off x="522514" y="4505781"/>
              <a:ext cx="2977363" cy="307777"/>
            </a:xfrm>
            <a:prstGeom prst="rect">
              <a:avLst/>
            </a:prstGeom>
            <a:solidFill>
              <a:schemeClr val="tx1">
                <a:lumMod val="75000"/>
              </a:schemeClr>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err="1">
                  <a:ln>
                    <a:noFill/>
                  </a:ln>
                  <a:solidFill>
                    <a:srgbClr val="FFFFFF"/>
                  </a:solidFill>
                  <a:effectLst/>
                  <a:uLnTx/>
                  <a:uFillTx/>
                  <a:latin typeface="Segoe UI"/>
                  <a:ea typeface="+mn-ea"/>
                  <a:cs typeface="+mn-cs"/>
                </a:rPr>
                <a:t>Emp</a:t>
              </a:r>
              <a:r>
                <a:rPr kumimoji="0" lang="en-US" sz="2000" b="0" i="0" u="none" strike="noStrike" kern="0" cap="none" spc="-70" normalizeH="0" baseline="0" noProof="0" dirty="0">
                  <a:ln>
                    <a:noFill/>
                  </a:ln>
                  <a:solidFill>
                    <a:srgbClr val="FFFFFF"/>
                  </a:solidFill>
                  <a:effectLst/>
                  <a:uLnTx/>
                  <a:uFillTx/>
                  <a:latin typeface="Segoe UI"/>
                  <a:ea typeface="+mn-ea"/>
                  <a:cs typeface="+mn-cs"/>
                </a:rPr>
                <a:t>. Self Service             $3</a:t>
              </a:r>
            </a:p>
          </p:txBody>
        </p:sp>
      </p:grpSp>
      <p:sp>
        <p:nvSpPr>
          <p:cNvPr id="40" name="Title 1"/>
          <p:cNvSpPr>
            <a:spLocks noGrp="1"/>
          </p:cNvSpPr>
          <p:nvPr>
            <p:ph type="title"/>
          </p:nvPr>
        </p:nvSpPr>
        <p:spPr>
          <a:xfrm>
            <a:off x="72571" y="289511"/>
            <a:ext cx="12119429" cy="899665"/>
          </a:xfrm>
        </p:spPr>
        <p:txBody>
          <a:bodyPr/>
          <a:lstStyle/>
          <a:p>
            <a:r>
              <a:rPr lang="en-US" sz="3600" dirty="0"/>
              <a:t>CRMOL Functionality Mapping To Dynamics 365</a:t>
            </a:r>
          </a:p>
        </p:txBody>
      </p:sp>
      <p:sp>
        <p:nvSpPr>
          <p:cNvPr id="48" name="TextBox 47"/>
          <p:cNvSpPr txBox="1"/>
          <p:nvPr/>
        </p:nvSpPr>
        <p:spPr>
          <a:xfrm>
            <a:off x="1031682" y="1059282"/>
            <a:ext cx="3041674" cy="276999"/>
          </a:xfrm>
          <a:prstGeom prst="rect">
            <a:avLst/>
          </a:prstGeom>
          <a:noFill/>
        </p:spPr>
        <p:txBody>
          <a:bodyPr wrap="square" lIns="0" tIns="0" rIns="0" bIns="0"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rgbClr val="002050"/>
                    </a:gs>
                    <a:gs pos="100000">
                      <a:srgbClr val="002050"/>
                    </a:gs>
                  </a:gsLst>
                  <a:lin ang="0" scaled="0"/>
                </a:gradFill>
                <a:effectLst/>
                <a:uLnTx/>
                <a:uFillTx/>
                <a:latin typeface="Segoe UI"/>
                <a:ea typeface="+mn-ea"/>
                <a:cs typeface="+mn-cs"/>
              </a:rPr>
              <a:t>CURRENT CRMOL</a:t>
            </a:r>
          </a:p>
        </p:txBody>
      </p:sp>
      <p:sp>
        <p:nvSpPr>
          <p:cNvPr id="49" name="TextBox 48"/>
          <p:cNvSpPr txBox="1"/>
          <p:nvPr/>
        </p:nvSpPr>
        <p:spPr>
          <a:xfrm>
            <a:off x="5348873" y="1058319"/>
            <a:ext cx="2663982" cy="276999"/>
          </a:xfrm>
          <a:prstGeom prst="rect">
            <a:avLst/>
          </a:prstGeom>
          <a:noFill/>
        </p:spPr>
        <p:txBody>
          <a:bodyPr wrap="square" lIns="0" tIns="0" rIns="0" bIns="0" rtlCol="0">
            <a:spAutoFit/>
          </a:bodyPr>
          <a:lstStyle/>
          <a:p>
            <a:pPr marL="0" marR="0" lvl="0" indent="0" algn="l" defTabSz="93259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rgbClr val="002050"/>
                    </a:gs>
                    <a:gs pos="100000">
                      <a:srgbClr val="002050"/>
                    </a:gs>
                  </a:gsLst>
                  <a:lin ang="0" scaled="0"/>
                </a:gradFill>
                <a:effectLst/>
                <a:uLnTx/>
                <a:uFillTx/>
                <a:latin typeface="Segoe UI"/>
                <a:ea typeface="+mn-ea"/>
                <a:cs typeface="+mn-cs"/>
              </a:rPr>
              <a:t>APPLICATIONS</a:t>
            </a:r>
          </a:p>
        </p:txBody>
      </p:sp>
      <p:sp>
        <p:nvSpPr>
          <p:cNvPr id="50" name="TextBox 49"/>
          <p:cNvSpPr txBox="1"/>
          <p:nvPr/>
        </p:nvSpPr>
        <p:spPr>
          <a:xfrm>
            <a:off x="8770148" y="1061596"/>
            <a:ext cx="2663982" cy="276999"/>
          </a:xfrm>
          <a:prstGeom prst="rect">
            <a:avLst/>
          </a:prstGeom>
          <a:noFill/>
        </p:spPr>
        <p:txBody>
          <a:bodyPr wrap="square" lIns="0" tIns="0" rIns="0" bIns="0" rtlCol="0">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gradFill>
                  <a:gsLst>
                    <a:gs pos="0">
                      <a:srgbClr val="002050"/>
                    </a:gs>
                    <a:gs pos="100000">
                      <a:srgbClr val="002050"/>
                    </a:gs>
                  </a:gsLst>
                  <a:lin ang="0" scaled="0"/>
                </a:gradFill>
                <a:effectLst/>
                <a:uLnTx/>
                <a:uFillTx/>
                <a:latin typeface="Segoe UI"/>
                <a:ea typeface="+mn-ea"/>
                <a:cs typeface="+mn-cs"/>
              </a:rPr>
              <a:t>ENTERPRISE PLAN</a:t>
            </a:r>
          </a:p>
        </p:txBody>
      </p:sp>
      <p:grpSp>
        <p:nvGrpSpPr>
          <p:cNvPr id="33" name="Group 32"/>
          <p:cNvGrpSpPr/>
          <p:nvPr/>
        </p:nvGrpSpPr>
        <p:grpSpPr>
          <a:xfrm>
            <a:off x="522514" y="1416241"/>
            <a:ext cx="10907485" cy="332225"/>
            <a:chOff x="522514" y="1416241"/>
            <a:chExt cx="10907485" cy="332225"/>
          </a:xfrm>
        </p:grpSpPr>
        <p:sp>
          <p:nvSpPr>
            <p:cNvPr id="4" name="TextBox 3"/>
            <p:cNvSpPr txBox="1"/>
            <p:nvPr/>
          </p:nvSpPr>
          <p:spPr>
            <a:xfrm>
              <a:off x="522514" y="1416241"/>
              <a:ext cx="2977363" cy="307777"/>
            </a:xfrm>
            <a:prstGeom prst="rect">
              <a:avLst/>
            </a:prstGeom>
            <a:solidFill>
              <a:schemeClr val="tx1">
                <a:lumMod val="75000"/>
              </a:schemeClr>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Enterprise                    $200</a:t>
              </a:r>
            </a:p>
          </p:txBody>
        </p:sp>
        <p:sp>
          <p:nvSpPr>
            <p:cNvPr id="18" name="Right Arrow 17"/>
            <p:cNvSpPr/>
            <p:nvPr/>
          </p:nvSpPr>
          <p:spPr bwMode="auto">
            <a:xfrm>
              <a:off x="3679004" y="1425984"/>
              <a:ext cx="5091144"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4" name="Group 13"/>
            <p:cNvGrpSpPr/>
            <p:nvPr/>
          </p:nvGrpSpPr>
          <p:grpSpPr>
            <a:xfrm>
              <a:off x="8906014" y="1440689"/>
              <a:ext cx="2523985" cy="307777"/>
              <a:chOff x="8906014" y="1440689"/>
              <a:chExt cx="2523985" cy="307777"/>
            </a:xfrm>
          </p:grpSpPr>
          <p:sp>
            <p:nvSpPr>
              <p:cNvPr id="17" name="TextBox 16"/>
              <p:cNvSpPr txBox="1"/>
              <p:nvPr/>
            </p:nvSpPr>
            <p:spPr>
              <a:xfrm>
                <a:off x="8906014" y="1440689"/>
                <a:ext cx="2523985" cy="307777"/>
              </a:xfrm>
              <a:prstGeom prst="rect">
                <a:avLst/>
              </a:prstGeom>
              <a:solidFill>
                <a:schemeClr val="accent3"/>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Plan 1          $115-$60 </a:t>
                </a:r>
              </a:p>
            </p:txBody>
          </p:sp>
          <p:pic>
            <p:nvPicPr>
              <p:cNvPr id="56" name="Picture 55"/>
              <p:cNvPicPr>
                <a:picLocks noChangeAspect="1"/>
              </p:cNvPicPr>
              <p:nvPr/>
            </p:nvPicPr>
            <p:blipFill>
              <a:blip r:embed="rId5"/>
              <a:stretch>
                <a:fillRect/>
              </a:stretch>
            </p:blipFill>
            <p:spPr>
              <a:xfrm>
                <a:off x="9993279" y="1498708"/>
                <a:ext cx="290806" cy="188163"/>
              </a:xfrm>
              <a:prstGeom prst="rect">
                <a:avLst/>
              </a:prstGeom>
            </p:spPr>
          </p:pic>
        </p:grpSp>
      </p:grpSp>
      <p:grpSp>
        <p:nvGrpSpPr>
          <p:cNvPr id="63" name="Group 62"/>
          <p:cNvGrpSpPr/>
          <p:nvPr/>
        </p:nvGrpSpPr>
        <p:grpSpPr>
          <a:xfrm>
            <a:off x="522514" y="1888911"/>
            <a:ext cx="10907485" cy="736435"/>
            <a:chOff x="522514" y="1943341"/>
            <a:chExt cx="10907485" cy="736435"/>
          </a:xfrm>
        </p:grpSpPr>
        <p:sp>
          <p:nvSpPr>
            <p:cNvPr id="6" name="TextBox 5"/>
            <p:cNvSpPr txBox="1"/>
            <p:nvPr/>
          </p:nvSpPr>
          <p:spPr>
            <a:xfrm>
              <a:off x="522514" y="2042770"/>
              <a:ext cx="2977363" cy="307777"/>
            </a:xfrm>
            <a:prstGeom prst="rect">
              <a:avLst/>
            </a:prstGeom>
            <a:solidFill>
              <a:schemeClr val="tx1">
                <a:lumMod val="75000"/>
              </a:schemeClr>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Professional                   $65</a:t>
              </a:r>
            </a:p>
          </p:txBody>
        </p:sp>
        <p:sp>
          <p:nvSpPr>
            <p:cNvPr id="9" name="TextBox 8"/>
            <p:cNvSpPr txBox="1"/>
            <p:nvPr/>
          </p:nvSpPr>
          <p:spPr>
            <a:xfrm>
              <a:off x="4856998" y="1943341"/>
              <a:ext cx="2761474" cy="307777"/>
            </a:xfrm>
            <a:prstGeom prst="rect">
              <a:avLst/>
            </a:prstGeom>
            <a:solidFill>
              <a:schemeClr val="accent2"/>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Sales                          $95</a:t>
              </a:r>
            </a:p>
          </p:txBody>
        </p:sp>
        <p:sp>
          <p:nvSpPr>
            <p:cNvPr id="27" name="TextBox 26"/>
            <p:cNvSpPr txBox="1"/>
            <p:nvPr/>
          </p:nvSpPr>
          <p:spPr>
            <a:xfrm>
              <a:off x="4856998" y="2371999"/>
              <a:ext cx="2761474" cy="307777"/>
            </a:xfrm>
            <a:prstGeom prst="rect">
              <a:avLst/>
            </a:prstGeom>
            <a:solidFill>
              <a:schemeClr val="accent2"/>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Customer Service     $95 </a:t>
              </a:r>
            </a:p>
          </p:txBody>
        </p:sp>
        <p:sp>
          <p:nvSpPr>
            <p:cNvPr id="28" name="Right Arrow 27"/>
            <p:cNvSpPr/>
            <p:nvPr/>
          </p:nvSpPr>
          <p:spPr bwMode="auto">
            <a:xfrm>
              <a:off x="3728587" y="2042694"/>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9" name="Right Arrow 28"/>
            <p:cNvSpPr/>
            <p:nvPr/>
          </p:nvSpPr>
          <p:spPr bwMode="auto">
            <a:xfrm rot="1279848">
              <a:off x="3723908" y="2218800"/>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1" name="Right Arrow 30"/>
            <p:cNvSpPr/>
            <p:nvPr/>
          </p:nvSpPr>
          <p:spPr bwMode="auto">
            <a:xfrm>
              <a:off x="7754337" y="2168229"/>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5" name="Group 14"/>
            <p:cNvGrpSpPr/>
            <p:nvPr/>
          </p:nvGrpSpPr>
          <p:grpSpPr>
            <a:xfrm>
              <a:off x="8906014" y="2129483"/>
              <a:ext cx="2523985" cy="307777"/>
              <a:chOff x="8906014" y="2129483"/>
              <a:chExt cx="2523985" cy="307777"/>
            </a:xfrm>
          </p:grpSpPr>
          <p:sp>
            <p:nvSpPr>
              <p:cNvPr id="30" name="TextBox 29"/>
              <p:cNvSpPr txBox="1"/>
              <p:nvPr/>
            </p:nvSpPr>
            <p:spPr>
              <a:xfrm>
                <a:off x="8906014" y="2129483"/>
                <a:ext cx="2523985" cy="307777"/>
              </a:xfrm>
              <a:prstGeom prst="rect">
                <a:avLst/>
              </a:prstGeom>
              <a:solidFill>
                <a:schemeClr val="accent3"/>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Plan 1          $115-$60 </a:t>
                </a:r>
              </a:p>
            </p:txBody>
          </p:sp>
          <p:pic>
            <p:nvPicPr>
              <p:cNvPr id="57" name="Picture 56"/>
              <p:cNvPicPr>
                <a:picLocks noChangeAspect="1"/>
              </p:cNvPicPr>
              <p:nvPr/>
            </p:nvPicPr>
            <p:blipFill>
              <a:blip r:embed="rId5"/>
              <a:stretch>
                <a:fillRect/>
              </a:stretch>
            </p:blipFill>
            <p:spPr>
              <a:xfrm>
                <a:off x="9993279" y="2188387"/>
                <a:ext cx="290806" cy="188163"/>
              </a:xfrm>
              <a:prstGeom prst="rect">
                <a:avLst/>
              </a:prstGeom>
            </p:spPr>
          </p:pic>
        </p:grpSp>
      </p:grpSp>
      <p:grpSp>
        <p:nvGrpSpPr>
          <p:cNvPr id="69" name="Group 68"/>
          <p:cNvGrpSpPr/>
          <p:nvPr/>
        </p:nvGrpSpPr>
        <p:grpSpPr>
          <a:xfrm>
            <a:off x="522514" y="2900622"/>
            <a:ext cx="10907485" cy="1360133"/>
            <a:chOff x="522514" y="2900622"/>
            <a:chExt cx="10907485" cy="1360133"/>
          </a:xfrm>
        </p:grpSpPr>
        <p:grpSp>
          <p:nvGrpSpPr>
            <p:cNvPr id="64" name="Group 63"/>
            <p:cNvGrpSpPr/>
            <p:nvPr/>
          </p:nvGrpSpPr>
          <p:grpSpPr>
            <a:xfrm>
              <a:off x="522514" y="2900622"/>
              <a:ext cx="10907485" cy="904230"/>
              <a:chOff x="522514" y="2900622"/>
              <a:chExt cx="10907485" cy="904230"/>
            </a:xfrm>
          </p:grpSpPr>
          <p:sp>
            <p:nvSpPr>
              <p:cNvPr id="7" name="TextBox 6"/>
              <p:cNvSpPr txBox="1"/>
              <p:nvPr/>
            </p:nvSpPr>
            <p:spPr>
              <a:xfrm>
                <a:off x="522514" y="3103087"/>
                <a:ext cx="2977363" cy="307777"/>
              </a:xfrm>
              <a:prstGeom prst="rect">
                <a:avLst/>
              </a:prstGeom>
              <a:solidFill>
                <a:schemeClr val="tx1">
                  <a:lumMod val="75000"/>
                </a:schemeClr>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Basic                               $30</a:t>
                </a:r>
              </a:p>
            </p:txBody>
          </p:sp>
          <p:sp>
            <p:nvSpPr>
              <p:cNvPr id="41" name="TextBox 40"/>
              <p:cNvSpPr txBox="1"/>
              <p:nvPr/>
            </p:nvSpPr>
            <p:spPr>
              <a:xfrm>
                <a:off x="4856998" y="2900622"/>
                <a:ext cx="2761474" cy="307777"/>
              </a:xfrm>
              <a:prstGeom prst="rect">
                <a:avLst/>
              </a:prstGeom>
              <a:solidFill>
                <a:schemeClr val="accent2"/>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Sales                          $95</a:t>
                </a:r>
              </a:p>
            </p:txBody>
          </p:sp>
          <p:sp>
            <p:nvSpPr>
              <p:cNvPr id="42" name="TextBox 41"/>
              <p:cNvSpPr txBox="1"/>
              <p:nvPr/>
            </p:nvSpPr>
            <p:spPr>
              <a:xfrm>
                <a:off x="4856998" y="3329280"/>
                <a:ext cx="2761474" cy="307777"/>
              </a:xfrm>
              <a:prstGeom prst="rect">
                <a:avLst/>
              </a:prstGeom>
              <a:solidFill>
                <a:schemeClr val="accent2"/>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Customer Service     $95</a:t>
                </a:r>
              </a:p>
            </p:txBody>
          </p:sp>
          <p:sp>
            <p:nvSpPr>
              <p:cNvPr id="46" name="Right Arrow 45"/>
              <p:cNvSpPr/>
              <p:nvPr/>
            </p:nvSpPr>
            <p:spPr bwMode="auto">
              <a:xfrm>
                <a:off x="7754338" y="3128170"/>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 name="Group 1"/>
              <p:cNvGrpSpPr/>
              <p:nvPr/>
            </p:nvGrpSpPr>
            <p:grpSpPr>
              <a:xfrm>
                <a:off x="3698127" y="2957071"/>
                <a:ext cx="1028144" cy="544894"/>
                <a:chOff x="3698127" y="3468698"/>
                <a:chExt cx="1028144" cy="544894"/>
              </a:xfrm>
            </p:grpSpPr>
            <p:sp>
              <p:nvSpPr>
                <p:cNvPr id="43" name="Right Arrow 42"/>
                <p:cNvSpPr/>
                <p:nvPr/>
              </p:nvSpPr>
              <p:spPr bwMode="auto">
                <a:xfrm rot="21266335">
                  <a:off x="3698127" y="3468698"/>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Lead </a:t>
                  </a:r>
                  <a:r>
                    <a:rPr kumimoji="0" lang="en-US" sz="11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Mgmt</a:t>
                  </a:r>
                  <a:endParaRPr kumimoji="0" lang="en-US" sz="11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44" name="Right Arrow 43"/>
                <p:cNvSpPr/>
                <p:nvPr/>
              </p:nvSpPr>
              <p:spPr bwMode="auto">
                <a:xfrm rot="851478">
                  <a:off x="3710460" y="3739272"/>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Case </a:t>
                  </a:r>
                  <a:r>
                    <a:rPr kumimoji="0" lang="en-US" sz="11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Mgmt</a:t>
                  </a:r>
                  <a:endParaRPr kumimoji="0" lang="en-US" sz="11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 name="Rectangle 10"/>
                <p:cNvSpPr/>
                <p:nvPr/>
              </p:nvSpPr>
              <p:spPr bwMode="auto">
                <a:xfrm>
                  <a:off x="3698128" y="3684337"/>
                  <a:ext cx="117662" cy="107256"/>
                </a:xfrm>
                <a:prstGeom prst="rect">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3" name="Group 2"/>
              <p:cNvGrpSpPr/>
              <p:nvPr/>
            </p:nvGrpSpPr>
            <p:grpSpPr>
              <a:xfrm>
                <a:off x="3642232" y="3279966"/>
                <a:ext cx="1138207" cy="524886"/>
                <a:chOff x="3642232" y="3791593"/>
                <a:chExt cx="1138207" cy="524886"/>
              </a:xfrm>
            </p:grpSpPr>
            <p:sp>
              <p:nvSpPr>
                <p:cNvPr id="47" name="Right Arrow 46"/>
                <p:cNvSpPr/>
                <p:nvPr/>
              </p:nvSpPr>
              <p:spPr bwMode="auto">
                <a:xfrm rot="1958748">
                  <a:off x="3642232" y="4042159"/>
                  <a:ext cx="1138207"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1" name="Rectangle 50"/>
                <p:cNvSpPr/>
                <p:nvPr/>
              </p:nvSpPr>
              <p:spPr bwMode="auto">
                <a:xfrm>
                  <a:off x="3698128" y="3791593"/>
                  <a:ext cx="117662" cy="148714"/>
                </a:xfrm>
                <a:prstGeom prst="rect">
                  <a:avLst/>
                </a:prstGeom>
                <a:solidFill>
                  <a:schemeClr val="bg1">
                    <a:lumMod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6" name="Group 15"/>
              <p:cNvGrpSpPr/>
              <p:nvPr/>
            </p:nvGrpSpPr>
            <p:grpSpPr>
              <a:xfrm>
                <a:off x="8906014" y="3086764"/>
                <a:ext cx="2523985" cy="307777"/>
                <a:chOff x="8906014" y="3086764"/>
                <a:chExt cx="2523985" cy="307777"/>
              </a:xfrm>
            </p:grpSpPr>
            <p:sp>
              <p:nvSpPr>
                <p:cNvPr id="45" name="TextBox 44"/>
                <p:cNvSpPr txBox="1"/>
                <p:nvPr/>
              </p:nvSpPr>
              <p:spPr>
                <a:xfrm>
                  <a:off x="8906014" y="3086764"/>
                  <a:ext cx="2523985" cy="307777"/>
                </a:xfrm>
                <a:prstGeom prst="rect">
                  <a:avLst/>
                </a:prstGeom>
                <a:solidFill>
                  <a:schemeClr val="accent3"/>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Plan 1           $115-$60 </a:t>
                  </a:r>
                </a:p>
              </p:txBody>
            </p:sp>
            <p:pic>
              <p:nvPicPr>
                <p:cNvPr id="58" name="Picture 57"/>
                <p:cNvPicPr>
                  <a:picLocks noChangeAspect="1"/>
                </p:cNvPicPr>
                <p:nvPr/>
              </p:nvPicPr>
              <p:blipFill>
                <a:blip r:embed="rId5"/>
                <a:stretch>
                  <a:fillRect/>
                </a:stretch>
              </p:blipFill>
              <p:spPr>
                <a:xfrm>
                  <a:off x="9993279" y="3143142"/>
                  <a:ext cx="290806" cy="188163"/>
                </a:xfrm>
                <a:prstGeom prst="rect">
                  <a:avLst/>
                </a:prstGeom>
              </p:spPr>
            </p:pic>
          </p:grpSp>
        </p:grpSp>
        <p:grpSp>
          <p:nvGrpSpPr>
            <p:cNvPr id="32" name="Group 31"/>
            <p:cNvGrpSpPr/>
            <p:nvPr/>
          </p:nvGrpSpPr>
          <p:grpSpPr>
            <a:xfrm>
              <a:off x="4856996" y="3968367"/>
              <a:ext cx="6573001" cy="292388"/>
              <a:chOff x="4856996" y="3968367"/>
              <a:chExt cx="6573001" cy="292388"/>
            </a:xfrm>
          </p:grpSpPr>
          <p:sp>
            <p:nvSpPr>
              <p:cNvPr id="10" name="TextBox 9"/>
              <p:cNvSpPr txBox="1"/>
              <p:nvPr/>
            </p:nvSpPr>
            <p:spPr>
              <a:xfrm>
                <a:off x="4856996" y="3968367"/>
                <a:ext cx="6573001" cy="292388"/>
              </a:xfrm>
              <a:prstGeom prst="rect">
                <a:avLst/>
              </a:prstGeom>
              <a:solidFill>
                <a:schemeClr val="accent1"/>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1900" b="0" i="0" u="none" strike="noStrike" kern="0" cap="none" spc="-70" normalizeH="0" baseline="0" noProof="0" dirty="0">
                    <a:ln>
                      <a:noFill/>
                    </a:ln>
                    <a:solidFill>
                      <a:srgbClr val="FFFFFF"/>
                    </a:solidFill>
                    <a:effectLst/>
                    <a:uLnTx/>
                    <a:uFillTx/>
                    <a:latin typeface="Segoe UI"/>
                    <a:ea typeface="+mn-ea"/>
                    <a:cs typeface="+mn-cs"/>
                  </a:rPr>
                  <a:t>Team Members                                                                       $10-$4</a:t>
                </a:r>
              </a:p>
            </p:txBody>
          </p:sp>
          <p:pic>
            <p:nvPicPr>
              <p:cNvPr id="59" name="Picture 58"/>
              <p:cNvPicPr>
                <a:picLocks noChangeAspect="1"/>
              </p:cNvPicPr>
              <p:nvPr/>
            </p:nvPicPr>
            <p:blipFill>
              <a:blip r:embed="rId5"/>
              <a:stretch>
                <a:fillRect/>
              </a:stretch>
            </p:blipFill>
            <p:spPr>
              <a:xfrm>
                <a:off x="10022603" y="4028687"/>
                <a:ext cx="290806" cy="188163"/>
              </a:xfrm>
              <a:prstGeom prst="rect">
                <a:avLst/>
              </a:prstGeom>
            </p:spPr>
          </p:pic>
        </p:grpSp>
      </p:grpSp>
      <p:grpSp>
        <p:nvGrpSpPr>
          <p:cNvPr id="66" name="Group 65"/>
          <p:cNvGrpSpPr/>
          <p:nvPr/>
        </p:nvGrpSpPr>
        <p:grpSpPr>
          <a:xfrm>
            <a:off x="522514" y="5010002"/>
            <a:ext cx="10907485" cy="339168"/>
            <a:chOff x="522514" y="5010002"/>
            <a:chExt cx="10907485" cy="339168"/>
          </a:xfrm>
        </p:grpSpPr>
        <p:sp>
          <p:nvSpPr>
            <p:cNvPr id="22" name="TextBox 21"/>
            <p:cNvSpPr txBox="1"/>
            <p:nvPr/>
          </p:nvSpPr>
          <p:spPr>
            <a:xfrm>
              <a:off x="522514" y="5041393"/>
              <a:ext cx="2977363" cy="307777"/>
            </a:xfrm>
            <a:prstGeom prst="rect">
              <a:avLst/>
            </a:prstGeom>
            <a:solidFill>
              <a:schemeClr val="tx1">
                <a:lumMod val="75000"/>
              </a:schemeClr>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Field Service Add-on     $65</a:t>
              </a:r>
            </a:p>
          </p:txBody>
        </p:sp>
        <p:sp>
          <p:nvSpPr>
            <p:cNvPr id="24" name="TextBox 23"/>
            <p:cNvSpPr txBox="1"/>
            <p:nvPr/>
          </p:nvSpPr>
          <p:spPr>
            <a:xfrm>
              <a:off x="4856998" y="5036394"/>
              <a:ext cx="2761474" cy="307777"/>
            </a:xfrm>
            <a:prstGeom prst="rect">
              <a:avLst/>
            </a:prstGeom>
            <a:solidFill>
              <a:schemeClr val="accent2"/>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Field Service             $95 </a:t>
              </a:r>
            </a:p>
          </p:txBody>
        </p:sp>
        <p:sp>
          <p:nvSpPr>
            <p:cNvPr id="34" name="Right Arrow 33"/>
            <p:cNvSpPr/>
            <p:nvPr/>
          </p:nvSpPr>
          <p:spPr bwMode="auto">
            <a:xfrm>
              <a:off x="3698128" y="5025532"/>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7" name="Right Arrow 36"/>
            <p:cNvSpPr/>
            <p:nvPr/>
          </p:nvSpPr>
          <p:spPr bwMode="auto">
            <a:xfrm>
              <a:off x="7754338" y="5010002"/>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19" name="Group 18"/>
            <p:cNvGrpSpPr/>
            <p:nvPr/>
          </p:nvGrpSpPr>
          <p:grpSpPr>
            <a:xfrm>
              <a:off x="8906014" y="5011260"/>
              <a:ext cx="2523985" cy="307777"/>
              <a:chOff x="8906014" y="5011260"/>
              <a:chExt cx="2523985" cy="307777"/>
            </a:xfrm>
          </p:grpSpPr>
          <p:sp>
            <p:nvSpPr>
              <p:cNvPr id="36" name="TextBox 35"/>
              <p:cNvSpPr txBox="1"/>
              <p:nvPr/>
            </p:nvSpPr>
            <p:spPr>
              <a:xfrm>
                <a:off x="8906014" y="5011260"/>
                <a:ext cx="2523985" cy="307777"/>
              </a:xfrm>
              <a:prstGeom prst="rect">
                <a:avLst/>
              </a:prstGeom>
              <a:solidFill>
                <a:schemeClr val="accent3"/>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Plan 1           $115-$60 </a:t>
                </a:r>
              </a:p>
            </p:txBody>
          </p:sp>
          <p:pic>
            <p:nvPicPr>
              <p:cNvPr id="60" name="Picture 59"/>
              <p:cNvPicPr>
                <a:picLocks noChangeAspect="1"/>
              </p:cNvPicPr>
              <p:nvPr/>
            </p:nvPicPr>
            <p:blipFill>
              <a:blip r:embed="rId5"/>
              <a:stretch>
                <a:fillRect/>
              </a:stretch>
            </p:blipFill>
            <p:spPr>
              <a:xfrm>
                <a:off x="9993279" y="5068610"/>
                <a:ext cx="290806" cy="188163"/>
              </a:xfrm>
              <a:prstGeom prst="rect">
                <a:avLst/>
              </a:prstGeom>
            </p:spPr>
          </p:pic>
        </p:grpSp>
      </p:grpSp>
      <p:grpSp>
        <p:nvGrpSpPr>
          <p:cNvPr id="67" name="Group 66"/>
          <p:cNvGrpSpPr/>
          <p:nvPr/>
        </p:nvGrpSpPr>
        <p:grpSpPr>
          <a:xfrm>
            <a:off x="522514" y="5553302"/>
            <a:ext cx="10907485" cy="331478"/>
            <a:chOff x="522514" y="5553302"/>
            <a:chExt cx="10907485" cy="331478"/>
          </a:xfrm>
        </p:grpSpPr>
        <p:sp>
          <p:nvSpPr>
            <p:cNvPr id="23" name="TextBox 22"/>
            <p:cNvSpPr txBox="1"/>
            <p:nvPr/>
          </p:nvSpPr>
          <p:spPr>
            <a:xfrm>
              <a:off x="522514" y="5577003"/>
              <a:ext cx="2977363" cy="307777"/>
            </a:xfrm>
            <a:prstGeom prst="rect">
              <a:avLst/>
            </a:prstGeom>
            <a:solidFill>
              <a:schemeClr val="tx1">
                <a:lumMod val="75000"/>
              </a:schemeClr>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err="1">
                  <a:ln>
                    <a:noFill/>
                  </a:ln>
                  <a:solidFill>
                    <a:srgbClr val="FFFFFF"/>
                  </a:solidFill>
                  <a:effectLst/>
                  <a:uLnTx/>
                  <a:uFillTx/>
                  <a:latin typeface="Segoe UI"/>
                  <a:ea typeface="+mn-ea"/>
                  <a:cs typeface="+mn-cs"/>
                </a:rPr>
                <a:t>Proj</a:t>
              </a:r>
              <a:r>
                <a:rPr kumimoji="0" lang="en-US" sz="2000" b="0" i="0" u="none" strike="noStrike" kern="0" cap="none" spc="-70" normalizeH="0" baseline="0" noProof="0" dirty="0">
                  <a:ln>
                    <a:noFill/>
                  </a:ln>
                  <a:solidFill>
                    <a:srgbClr val="FFFFFF"/>
                  </a:solidFill>
                  <a:effectLst/>
                  <a:uLnTx/>
                  <a:uFillTx/>
                  <a:latin typeface="Segoe UI"/>
                  <a:ea typeface="+mn-ea"/>
                  <a:cs typeface="+mn-cs"/>
                </a:rPr>
                <a:t> Service Add-on      $65</a:t>
              </a:r>
            </a:p>
          </p:txBody>
        </p:sp>
        <p:sp>
          <p:nvSpPr>
            <p:cNvPr id="25" name="TextBox 24"/>
            <p:cNvSpPr txBox="1"/>
            <p:nvPr/>
          </p:nvSpPr>
          <p:spPr>
            <a:xfrm>
              <a:off x="4856998" y="5577002"/>
              <a:ext cx="2761474" cy="307777"/>
            </a:xfrm>
            <a:prstGeom prst="rect">
              <a:avLst/>
            </a:prstGeom>
            <a:solidFill>
              <a:schemeClr val="accent2"/>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Project Service Au.   $95 </a:t>
              </a:r>
            </a:p>
          </p:txBody>
        </p:sp>
        <p:sp>
          <p:nvSpPr>
            <p:cNvPr id="35" name="Right Arrow 34"/>
            <p:cNvSpPr/>
            <p:nvPr/>
          </p:nvSpPr>
          <p:spPr bwMode="auto">
            <a:xfrm>
              <a:off x="3698128" y="5553302"/>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9" name="Right Arrow 38"/>
            <p:cNvSpPr/>
            <p:nvPr/>
          </p:nvSpPr>
          <p:spPr bwMode="auto">
            <a:xfrm>
              <a:off x="7754338" y="5562906"/>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1" name="Group 20"/>
            <p:cNvGrpSpPr/>
            <p:nvPr/>
          </p:nvGrpSpPr>
          <p:grpSpPr>
            <a:xfrm>
              <a:off x="8906014" y="5564164"/>
              <a:ext cx="2523985" cy="307777"/>
              <a:chOff x="8906014" y="5564164"/>
              <a:chExt cx="2523985" cy="307777"/>
            </a:xfrm>
          </p:grpSpPr>
          <p:sp>
            <p:nvSpPr>
              <p:cNvPr id="38" name="TextBox 37"/>
              <p:cNvSpPr txBox="1"/>
              <p:nvPr/>
            </p:nvSpPr>
            <p:spPr>
              <a:xfrm>
                <a:off x="8906014" y="5564164"/>
                <a:ext cx="2523985" cy="307777"/>
              </a:xfrm>
              <a:prstGeom prst="rect">
                <a:avLst/>
              </a:prstGeom>
              <a:solidFill>
                <a:schemeClr val="accent3"/>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Plan 1           $115-$60  </a:t>
                </a:r>
              </a:p>
            </p:txBody>
          </p:sp>
          <p:pic>
            <p:nvPicPr>
              <p:cNvPr id="61" name="Picture 60"/>
              <p:cNvPicPr>
                <a:picLocks noChangeAspect="1"/>
              </p:cNvPicPr>
              <p:nvPr/>
            </p:nvPicPr>
            <p:blipFill>
              <a:blip r:embed="rId5"/>
              <a:stretch>
                <a:fillRect/>
              </a:stretch>
            </p:blipFill>
            <p:spPr>
              <a:xfrm>
                <a:off x="9993279" y="5633248"/>
                <a:ext cx="290806" cy="188163"/>
              </a:xfrm>
              <a:prstGeom prst="rect">
                <a:avLst/>
              </a:prstGeom>
            </p:spPr>
          </p:pic>
        </p:grpSp>
      </p:grpSp>
      <p:grpSp>
        <p:nvGrpSpPr>
          <p:cNvPr id="68" name="Group 67"/>
          <p:cNvGrpSpPr/>
          <p:nvPr/>
        </p:nvGrpSpPr>
        <p:grpSpPr>
          <a:xfrm>
            <a:off x="522514" y="5975869"/>
            <a:ext cx="10907484" cy="336318"/>
            <a:chOff x="522513" y="6112603"/>
            <a:chExt cx="10907485" cy="307787"/>
          </a:xfrm>
        </p:grpSpPr>
        <p:sp>
          <p:nvSpPr>
            <p:cNvPr id="53" name="TextBox 52"/>
            <p:cNvSpPr txBox="1"/>
            <p:nvPr/>
          </p:nvSpPr>
          <p:spPr>
            <a:xfrm>
              <a:off x="522513" y="6125665"/>
              <a:ext cx="2977363" cy="281667"/>
            </a:xfrm>
            <a:prstGeom prst="rect">
              <a:avLst/>
            </a:prstGeom>
            <a:solidFill>
              <a:schemeClr val="tx1">
                <a:lumMod val="75000"/>
              </a:schemeClr>
            </a:solidFill>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solidFill>
                  <a:effectLst/>
                  <a:uLnTx/>
                  <a:uFillTx/>
                  <a:latin typeface="Segoe UI"/>
                  <a:ea typeface="+mn-ea"/>
                  <a:cs typeface="+mn-cs"/>
                </a:rPr>
                <a:t>Social Engagement</a:t>
              </a:r>
              <a:r>
                <a:rPr kumimoji="0" lang="en-US" sz="1600" b="0" i="0" u="none" strike="noStrike" kern="0" cap="none" spc="-70" normalizeH="0" baseline="55000" noProof="0" dirty="0">
                  <a:ln>
                    <a:noFill/>
                  </a:ln>
                  <a:solidFill>
                    <a:srgbClr val="FFFFFF"/>
                  </a:solidFill>
                  <a:effectLst/>
                  <a:uLnTx/>
                  <a:uFillTx/>
                  <a:latin typeface="Segoe UI"/>
                  <a:ea typeface="+mn-ea"/>
                  <a:cs typeface="+mn-cs"/>
                </a:rPr>
                <a:t>+</a:t>
              </a:r>
              <a:r>
                <a:rPr kumimoji="0" lang="en-US" sz="2000" b="0" i="0" u="none" strike="noStrike" kern="0" cap="none" spc="-70" normalizeH="0" baseline="0" noProof="0" dirty="0">
                  <a:ln>
                    <a:noFill/>
                  </a:ln>
                  <a:solidFill>
                    <a:srgbClr val="FFFFFF"/>
                  </a:solidFill>
                  <a:effectLst/>
                  <a:uLnTx/>
                  <a:uFillTx/>
                  <a:latin typeface="Segoe UI"/>
                  <a:ea typeface="+mn-ea"/>
                  <a:cs typeface="+mn-cs"/>
                </a:rPr>
                <a:t>    $125</a:t>
              </a:r>
            </a:p>
          </p:txBody>
        </p:sp>
        <p:sp>
          <p:nvSpPr>
            <p:cNvPr id="54" name="Right Arrow 53"/>
            <p:cNvSpPr/>
            <p:nvPr/>
          </p:nvSpPr>
          <p:spPr bwMode="auto">
            <a:xfrm>
              <a:off x="3698128" y="6146070"/>
              <a:ext cx="1015811" cy="274320"/>
            </a:xfrm>
            <a:prstGeom prst="rightArrow">
              <a:avLst/>
            </a:prstGeom>
            <a:solidFill>
              <a:schemeClr val="bg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45706" rIns="45706" bIns="45706" numCol="1" spcCol="0" rtlCol="0" fromWordArt="0" anchor="ctr" anchorCtr="0" forceAA="0" compatLnSpc="1">
              <a:prstTxWarp prst="textNoShape">
                <a:avLst/>
              </a:prstTxWarp>
              <a:noAutofit/>
            </a:bodyPr>
            <a:lstStyle/>
            <a:p>
              <a:pPr marL="0" marR="0" lvl="0" indent="0" algn="ctr" defTabSz="913748" rtl="0" eaLnBrk="1" fontAlgn="base" latinLnBrk="0" hangingPunct="1">
                <a:lnSpc>
                  <a:spcPct val="100000"/>
                </a:lnSpc>
                <a:spcBef>
                  <a:spcPct val="0"/>
                </a:spcBef>
                <a:spcAft>
                  <a:spcPct val="0"/>
                </a:spcAft>
                <a:buClrTx/>
                <a:buSzTx/>
                <a:buFontTx/>
                <a:buNone/>
                <a:tabLst/>
                <a:defRPr/>
              </a:pPr>
              <a:endParaRPr kumimoji="0" lang="en-US" sz="2200" b="0" i="0" u="none" strike="noStrike" kern="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26" name="Group 25"/>
            <p:cNvGrpSpPr/>
            <p:nvPr/>
          </p:nvGrpSpPr>
          <p:grpSpPr>
            <a:xfrm>
              <a:off x="4856997" y="6112603"/>
              <a:ext cx="6573001" cy="307776"/>
              <a:chOff x="4856997" y="6112603"/>
              <a:chExt cx="6573001" cy="307776"/>
            </a:xfrm>
          </p:grpSpPr>
          <p:sp>
            <p:nvSpPr>
              <p:cNvPr id="55" name="TextBox 54"/>
              <p:cNvSpPr txBox="1"/>
              <p:nvPr/>
            </p:nvSpPr>
            <p:spPr>
              <a:xfrm>
                <a:off x="4856997" y="6112603"/>
                <a:ext cx="6573001" cy="307776"/>
              </a:xfrm>
              <a:prstGeom prst="rect">
                <a:avLst/>
              </a:prstGeom>
              <a:solidFill>
                <a:schemeClr val="bg1"/>
              </a:solidFill>
              <a:ln>
                <a:solidFill>
                  <a:schemeClr val="tx1"/>
                </a:solidFill>
                <a:prstDash val="dashDot"/>
              </a:ln>
            </p:spPr>
            <p:txBody>
              <a:bodyPr wrap="square" lIns="0" tIns="0" rIns="0" bIns="0" rtlCol="0" anchor="ctr">
                <a:spAutoFit/>
              </a:bodyPr>
              <a:lstStyle/>
              <a:p>
                <a:pPr marL="0" marR="0" lvl="0" indent="0" algn="ctr" defTabSz="914049" rtl="0" eaLnBrk="1" fontAlgn="auto" latinLnBrk="0" hangingPunct="1">
                  <a:lnSpc>
                    <a:spcPct val="100000"/>
                  </a:lnSpc>
                  <a:spcBef>
                    <a:spcPts val="0"/>
                  </a:spcBef>
                  <a:spcAft>
                    <a:spcPts val="0"/>
                  </a:spcAft>
                  <a:buClrTx/>
                  <a:buSzTx/>
                  <a:buFontTx/>
                  <a:buNone/>
                  <a:tabLst/>
                  <a:defRPr/>
                </a:pPr>
                <a:r>
                  <a:rPr kumimoji="0" lang="en-US" sz="2000" b="0" i="0" u="none" strike="noStrike" kern="0" cap="none" spc="-70" normalizeH="0" baseline="0" noProof="0" dirty="0">
                    <a:ln>
                      <a:noFill/>
                    </a:ln>
                    <a:solidFill>
                      <a:srgbClr val="FFFFFF">
                        <a:lumMod val="50000"/>
                      </a:srgbClr>
                    </a:solidFill>
                    <a:effectLst/>
                    <a:uLnTx/>
                    <a:uFillTx/>
                    <a:latin typeface="Segoe UI"/>
                    <a:ea typeface="+mn-ea"/>
                    <a:cs typeface="+mn-cs"/>
                  </a:rPr>
                  <a:t>Included in above Apps &amp; Plan 1                                 $115-$60        </a:t>
                </a:r>
              </a:p>
            </p:txBody>
          </p:sp>
          <p:pic>
            <p:nvPicPr>
              <p:cNvPr id="62" name="Picture 61"/>
              <p:cNvPicPr>
                <a:picLocks noChangeAspect="1"/>
              </p:cNvPicPr>
              <p:nvPr/>
            </p:nvPicPr>
            <p:blipFill>
              <a:blip r:embed="rId5">
                <a:duotone>
                  <a:prstClr val="black"/>
                  <a:schemeClr val="accent6">
                    <a:tint val="45000"/>
                    <a:satMod val="400000"/>
                  </a:schemeClr>
                </a:duotone>
              </a:blip>
              <a:stretch>
                <a:fillRect/>
              </a:stretch>
            </p:blipFill>
            <p:spPr>
              <a:xfrm>
                <a:off x="9993279" y="6185419"/>
                <a:ext cx="290806" cy="188163"/>
              </a:xfrm>
              <a:prstGeom prst="rect">
                <a:avLst/>
              </a:prstGeom>
            </p:spPr>
          </p:pic>
        </p:grpSp>
      </p:grpSp>
      <p:sp>
        <p:nvSpPr>
          <p:cNvPr id="71" name="TextBox 70"/>
          <p:cNvSpPr txBox="1"/>
          <p:nvPr/>
        </p:nvSpPr>
        <p:spPr>
          <a:xfrm>
            <a:off x="-139424" y="6477267"/>
            <a:ext cx="1872500" cy="4616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gradFill>
                  <a:gsLst>
                    <a:gs pos="2917">
                      <a:srgbClr val="505050"/>
                    </a:gs>
                    <a:gs pos="30000">
                      <a:srgbClr val="505050"/>
                    </a:gs>
                  </a:gsLst>
                  <a:lin ang="5400000" scaled="0"/>
                </a:gradFill>
                <a:effectLst/>
                <a:uLnTx/>
                <a:uFillTx/>
                <a:latin typeface="Segoe UI"/>
                <a:ea typeface="+mn-ea"/>
                <a:cs typeface="+mn-cs"/>
              </a:rPr>
              <a:t>Microsoft Confidential</a:t>
            </a:r>
          </a:p>
        </p:txBody>
      </p:sp>
      <p:sp>
        <p:nvSpPr>
          <p:cNvPr id="5" name="TextBox 4"/>
          <p:cNvSpPr txBox="1"/>
          <p:nvPr/>
        </p:nvSpPr>
        <p:spPr>
          <a:xfrm>
            <a:off x="364181" y="6197116"/>
            <a:ext cx="4797480" cy="433965"/>
          </a:xfrm>
          <a:prstGeom prst="rect">
            <a:avLst/>
          </a:prstGeom>
          <a:noFill/>
        </p:spPr>
        <p:txBody>
          <a:bodyPr wrap="square" lIns="182880" tIns="146304" rIns="182880" bIns="146304" rtlCol="0">
            <a:spAutoFit/>
          </a:bodyPr>
          <a:lstStyle/>
          <a:p>
            <a:pPr>
              <a:lnSpc>
                <a:spcPct val="90000"/>
              </a:lnSpc>
              <a:spcAft>
                <a:spcPts val="600"/>
              </a:spcAft>
            </a:pPr>
            <a:r>
              <a:rPr lang="en-US" sz="1000" baseline="30000" dirty="0">
                <a:gradFill>
                  <a:gsLst>
                    <a:gs pos="2917">
                      <a:schemeClr val="tx1"/>
                    </a:gs>
                    <a:gs pos="30000">
                      <a:schemeClr val="tx1"/>
                    </a:gs>
                  </a:gsLst>
                  <a:lin ang="5400000" scaled="0"/>
                </a:gradFill>
              </a:rPr>
              <a:t>+</a:t>
            </a:r>
            <a:r>
              <a:rPr lang="en-US" sz="1000" dirty="0">
                <a:gradFill>
                  <a:gsLst>
                    <a:gs pos="2917">
                      <a:schemeClr val="tx1"/>
                    </a:gs>
                    <a:gs pos="30000">
                      <a:schemeClr val="tx1"/>
                    </a:gs>
                  </a:gsLst>
                  <a:lin ang="5400000" scaled="0"/>
                </a:gradFill>
              </a:rPr>
              <a:t>See Marketing, Parature, &amp; Social Engagement section for more information</a:t>
            </a:r>
          </a:p>
        </p:txBody>
      </p:sp>
    </p:spTree>
    <p:custDataLst>
      <p:custData r:id="rId1"/>
      <p:tags r:id="rId2"/>
    </p:custDataLst>
    <p:extLst>
      <p:ext uri="{BB962C8B-B14F-4D97-AF65-F5344CB8AC3E}">
        <p14:creationId xmlns:p14="http://schemas.microsoft.com/office/powerpoint/2010/main" val="41418137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 calcmode="lin" valueType="num">
                                      <p:cBhvr additive="base">
                                        <p:cTn id="21" dur="500" fill="hold"/>
                                        <p:tgtEl>
                                          <p:spTgt spid="63"/>
                                        </p:tgtEl>
                                        <p:attrNameLst>
                                          <p:attrName>ppt_x</p:attrName>
                                        </p:attrNameLst>
                                      </p:cBhvr>
                                      <p:tavLst>
                                        <p:tav tm="0">
                                          <p:val>
                                            <p:strVal val="#ppt_x"/>
                                          </p:val>
                                        </p:tav>
                                        <p:tav tm="100000">
                                          <p:val>
                                            <p:strVal val="#ppt_x"/>
                                          </p:val>
                                        </p:tav>
                                      </p:tavLst>
                                    </p:anim>
                                    <p:anim calcmode="lin" valueType="num">
                                      <p:cBhvr additive="base">
                                        <p:cTn id="22"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 calcmode="lin" valueType="num">
                                      <p:cBhvr additive="base">
                                        <p:cTn id="27" dur="500" fill="hold"/>
                                        <p:tgtEl>
                                          <p:spTgt spid="69"/>
                                        </p:tgtEl>
                                        <p:attrNameLst>
                                          <p:attrName>ppt_x</p:attrName>
                                        </p:attrNameLst>
                                      </p:cBhvr>
                                      <p:tavLst>
                                        <p:tav tm="0">
                                          <p:val>
                                            <p:strVal val="#ppt_x"/>
                                          </p:val>
                                        </p:tav>
                                        <p:tav tm="100000">
                                          <p:val>
                                            <p:strVal val="#ppt_x"/>
                                          </p:val>
                                        </p:tav>
                                      </p:tavLst>
                                    </p:anim>
                                    <p:anim calcmode="lin" valueType="num">
                                      <p:cBhvr additive="base">
                                        <p:cTn id="28"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65"/>
                                        </p:tgtEl>
                                        <p:attrNameLst>
                                          <p:attrName>style.visibility</p:attrName>
                                        </p:attrNameLst>
                                      </p:cBhvr>
                                      <p:to>
                                        <p:strVal val="visible"/>
                                      </p:to>
                                    </p:set>
                                    <p:anim calcmode="lin" valueType="num">
                                      <p:cBhvr additive="base">
                                        <p:cTn id="33" dur="500" fill="hold"/>
                                        <p:tgtEl>
                                          <p:spTgt spid="65"/>
                                        </p:tgtEl>
                                        <p:attrNameLst>
                                          <p:attrName>ppt_x</p:attrName>
                                        </p:attrNameLst>
                                      </p:cBhvr>
                                      <p:tavLst>
                                        <p:tav tm="0">
                                          <p:val>
                                            <p:strVal val="#ppt_x"/>
                                          </p:val>
                                        </p:tav>
                                        <p:tav tm="100000">
                                          <p:val>
                                            <p:strVal val="#ppt_x"/>
                                          </p:val>
                                        </p:tav>
                                      </p:tavLst>
                                    </p:anim>
                                    <p:anim calcmode="lin" valueType="num">
                                      <p:cBhvr additive="base">
                                        <p:cTn id="34"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66"/>
                                        </p:tgtEl>
                                        <p:attrNameLst>
                                          <p:attrName>style.visibility</p:attrName>
                                        </p:attrNameLst>
                                      </p:cBhvr>
                                      <p:to>
                                        <p:strVal val="visible"/>
                                      </p:to>
                                    </p:set>
                                    <p:anim calcmode="lin" valueType="num">
                                      <p:cBhvr additive="base">
                                        <p:cTn id="39" dur="500" fill="hold"/>
                                        <p:tgtEl>
                                          <p:spTgt spid="66"/>
                                        </p:tgtEl>
                                        <p:attrNameLst>
                                          <p:attrName>ppt_x</p:attrName>
                                        </p:attrNameLst>
                                      </p:cBhvr>
                                      <p:tavLst>
                                        <p:tav tm="0">
                                          <p:val>
                                            <p:strVal val="#ppt_x"/>
                                          </p:val>
                                        </p:tav>
                                        <p:tav tm="100000">
                                          <p:val>
                                            <p:strVal val="#ppt_x"/>
                                          </p:val>
                                        </p:tav>
                                      </p:tavLst>
                                    </p:anim>
                                    <p:anim calcmode="lin" valueType="num">
                                      <p:cBhvr additive="base">
                                        <p:cTn id="40"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67"/>
                                        </p:tgtEl>
                                        <p:attrNameLst>
                                          <p:attrName>style.visibility</p:attrName>
                                        </p:attrNameLst>
                                      </p:cBhvr>
                                      <p:to>
                                        <p:strVal val="visible"/>
                                      </p:to>
                                    </p:set>
                                    <p:anim calcmode="lin" valueType="num">
                                      <p:cBhvr additive="base">
                                        <p:cTn id="45" dur="500" fill="hold"/>
                                        <p:tgtEl>
                                          <p:spTgt spid="67"/>
                                        </p:tgtEl>
                                        <p:attrNameLst>
                                          <p:attrName>ppt_x</p:attrName>
                                        </p:attrNameLst>
                                      </p:cBhvr>
                                      <p:tavLst>
                                        <p:tav tm="0">
                                          <p:val>
                                            <p:strVal val="#ppt_x"/>
                                          </p:val>
                                        </p:tav>
                                        <p:tav tm="100000">
                                          <p:val>
                                            <p:strVal val="#ppt_x"/>
                                          </p:val>
                                        </p:tav>
                                      </p:tavLst>
                                    </p:anim>
                                    <p:anim calcmode="lin" valueType="num">
                                      <p:cBhvr additive="base">
                                        <p:cTn id="46"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68"/>
                                        </p:tgtEl>
                                        <p:attrNameLst>
                                          <p:attrName>style.visibility</p:attrName>
                                        </p:attrNameLst>
                                      </p:cBhvr>
                                      <p:to>
                                        <p:strVal val="visible"/>
                                      </p:to>
                                    </p:set>
                                    <p:anim calcmode="lin" valueType="num">
                                      <p:cBhvr additive="base">
                                        <p:cTn id="51" dur="500" fill="hold"/>
                                        <p:tgtEl>
                                          <p:spTgt spid="68"/>
                                        </p:tgtEl>
                                        <p:attrNameLst>
                                          <p:attrName>ppt_x</p:attrName>
                                        </p:attrNameLst>
                                      </p:cBhvr>
                                      <p:tavLst>
                                        <p:tav tm="0">
                                          <p:val>
                                            <p:strVal val="#ppt_x"/>
                                          </p:val>
                                        </p:tav>
                                        <p:tav tm="100000">
                                          <p:val>
                                            <p:strVal val="#ppt_x"/>
                                          </p:val>
                                        </p:tav>
                                      </p:tavLst>
                                    </p:anim>
                                    <p:anim calcmode="lin" valueType="num">
                                      <p:cBhvr additive="base">
                                        <p:cTn id="52"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Upsell Opportunity</a:t>
            </a:r>
          </a:p>
        </p:txBody>
      </p:sp>
      <p:sp>
        <p:nvSpPr>
          <p:cNvPr id="3" name="TextBox 2"/>
          <p:cNvSpPr txBox="1"/>
          <p:nvPr/>
        </p:nvSpPr>
        <p:spPr>
          <a:xfrm>
            <a:off x="676049" y="1572768"/>
            <a:ext cx="11068141" cy="4339650"/>
          </a:xfrm>
          <a:prstGeom prst="rect">
            <a:avLst/>
          </a:prstGeom>
          <a:noFill/>
          <a:ln>
            <a:solidFill>
              <a:schemeClr val="tx1"/>
            </a:solidFill>
          </a:ln>
        </p:spPr>
        <p:txBody>
          <a:bodyPr wrap="square" lIns="182880" tIns="146304" rIns="182880" bIns="146304"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Talk to your customer about transitioning to Dynamics 365 for Enterprise Plan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The transition price allows for favorable transition to unlock features across Sales, Customer Service, Field Service and Project Service, including </a:t>
            </a:r>
            <a:r>
              <a:rPr kumimoji="0" lang="en-US" sz="1800" b="0" i="0" u="none" strike="noStrike" kern="0" cap="none" spc="0" normalizeH="0" baseline="0" noProof="0" dirty="0" err="1">
                <a:ln>
                  <a:noFill/>
                </a:ln>
                <a:solidFill>
                  <a:sysClr val="windowText" lastClr="000000"/>
                </a:solidFill>
                <a:effectLst/>
                <a:uLnTx/>
                <a:uFillTx/>
              </a:rPr>
              <a:t>PowerApps</a:t>
            </a:r>
            <a:r>
              <a:rPr kumimoji="0" lang="en-US" sz="1800" b="0" i="0" u="none" strike="noStrike" kern="0" cap="none" spc="0" normalizeH="0" baseline="0" noProof="0" dirty="0">
                <a:ln>
                  <a:noFill/>
                </a:ln>
                <a:solidFill>
                  <a:sysClr val="windowText" lastClr="000000"/>
                </a:solidFill>
                <a:effectLst/>
                <a:uLnTx/>
                <a:uFillTx/>
              </a:rPr>
              <a:t> for truly little extra for an existing Microsoft Dynamics AX customer</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Ask your customer questions to unlock the additional capabilities they can harness Dynamics 365 for:</a:t>
            </a:r>
          </a:p>
          <a:p>
            <a:pPr marL="800100" marR="0" lvl="1"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solidFill>
                  <a:sysClr val="windowText" lastClr="000000"/>
                </a:solidFill>
                <a:effectLst/>
                <a:uLnTx/>
                <a:uFillTx/>
              </a:rPr>
              <a:t>What are you using for Sales Management?</a:t>
            </a:r>
          </a:p>
          <a:p>
            <a:pPr marL="800100" marR="0" lvl="1" indent="-342900" defTabSz="914400" eaLnBrk="1" fontAlgn="auto" latinLnBrk="0" hangingPunct="1">
              <a:lnSpc>
                <a:spcPct val="100000"/>
              </a:lnSpc>
              <a:spcBef>
                <a:spcPts val="0"/>
              </a:spcBef>
              <a:spcAft>
                <a:spcPts val="0"/>
              </a:spcAft>
              <a:buClrTx/>
              <a:buSzTx/>
              <a:buFontTx/>
              <a:buAutoNum type="arabicPeriod"/>
              <a:tabLst/>
              <a:defRPr/>
            </a:pPr>
            <a:r>
              <a:rPr kumimoji="0" lang="en-US" sz="1800" b="0" i="0" u="none" strike="noStrike" kern="0" cap="none" spc="0" normalizeH="0" baseline="0" noProof="0" dirty="0">
                <a:ln>
                  <a:noFill/>
                </a:ln>
                <a:solidFill>
                  <a:sysClr val="windowText" lastClr="000000"/>
                </a:solidFill>
                <a:effectLst/>
                <a:uLnTx/>
                <a:uFillTx/>
              </a:rPr>
              <a:t>What are you using for Project Service Automation</a:t>
            </a:r>
          </a:p>
          <a:p>
            <a:pPr marL="228600" marR="0" lvl="0" indent="-228600" defTabSz="914367" eaLnBrk="1" fontAlgn="auto" latinLnBrk="0" hangingPunct="1">
              <a:lnSpc>
                <a:spcPct val="90000"/>
              </a:lnSpc>
              <a:spcBef>
                <a:spcPct val="20000"/>
              </a:spcBef>
              <a:spcAft>
                <a:spcPts val="0"/>
              </a:spcAft>
              <a:buClrTx/>
              <a:buSzPct val="90000"/>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Can you upsell the plans?</a:t>
            </a:r>
          </a:p>
          <a:p>
            <a:pPr marL="685800" marR="0" lvl="1" indent="-228600" defTabSz="914367" eaLnBrk="1" fontAlgn="auto" latinLnBrk="0" hangingPunct="1">
              <a:lnSpc>
                <a:spcPct val="90000"/>
              </a:lnSpc>
              <a:spcBef>
                <a:spcPct val="20000"/>
              </a:spcBef>
              <a:spcAft>
                <a:spcPts val="0"/>
              </a:spcAft>
              <a:buClrTx/>
              <a:buSzPct val="90000"/>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Purchasing any App + </a:t>
            </a:r>
            <a:r>
              <a:rPr kumimoji="0" lang="en-US" sz="1800" b="0" i="0" u="none" strike="noStrike" kern="0" cap="none" spc="0" normalizeH="0" baseline="0" noProof="0" dirty="0" err="1">
                <a:ln>
                  <a:noFill/>
                </a:ln>
                <a:solidFill>
                  <a:sysClr val="windowText" lastClr="000000"/>
                </a:solidFill>
                <a:effectLst/>
                <a:uLnTx/>
                <a:uFillTx/>
              </a:rPr>
              <a:t>PowerApps</a:t>
            </a:r>
            <a:r>
              <a:rPr kumimoji="0" lang="en-US" sz="1800" b="0" i="0" u="none" strike="noStrike" kern="0" cap="none" spc="0" normalizeH="0" baseline="0" noProof="0" dirty="0">
                <a:ln>
                  <a:noFill/>
                </a:ln>
                <a:solidFill>
                  <a:sysClr val="windowText" lastClr="000000"/>
                </a:solidFill>
                <a:effectLst/>
                <a:uLnTx/>
                <a:uFillTx/>
              </a:rPr>
              <a:t> </a:t>
            </a:r>
          </a:p>
          <a:p>
            <a:pPr marL="627321" marR="0" lvl="3" indent="-179388" defTabSz="914367" eaLnBrk="1" fontAlgn="auto" latinLnBrk="0" hangingPunct="1">
              <a:lnSpc>
                <a:spcPct val="90000"/>
              </a:lnSpc>
              <a:spcBef>
                <a:spcPct val="20000"/>
              </a:spcBef>
              <a:spcAft>
                <a:spcPts val="0"/>
              </a:spcAft>
              <a:buClrTx/>
              <a:buSzPct val="90000"/>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Do CRM users need AX access and can move to Plan 2? </a:t>
            </a:r>
          </a:p>
          <a:p>
            <a:pPr marL="627321" marR="0" lvl="3" indent="-179388" defTabSz="914367" eaLnBrk="1" fontAlgn="auto" latinLnBrk="0" hangingPunct="1">
              <a:lnSpc>
                <a:spcPct val="90000"/>
              </a:lnSpc>
              <a:spcBef>
                <a:spcPct val="20000"/>
              </a:spcBef>
              <a:spcAft>
                <a:spcPts val="0"/>
              </a:spcAft>
              <a:buClrTx/>
              <a:buSzPct val="90000"/>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Do any other departments need a LOB solution?</a:t>
            </a:r>
          </a:p>
          <a:p>
            <a:pPr marL="179128" marR="0" lvl="1" indent="-179388"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ysClr val="windowText" lastClr="000000"/>
                </a:solidFill>
                <a:effectLst/>
                <a:uLnTx/>
                <a:uFillTx/>
              </a:rPr>
              <a:t>Can you add more Team Members Users to qualify for tiered pricing?</a:t>
            </a:r>
          </a:p>
          <a:p>
            <a:pPr marL="800100" marR="0" lvl="1" indent="-342900" defTabSz="91440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0" cap="none" spc="0" normalizeH="0" baseline="0" noProof="0" dirty="0">
              <a:ln>
                <a:noFill/>
              </a:ln>
              <a:solidFill>
                <a:sysClr val="windowText" lastClr="000000"/>
              </a:solidFill>
              <a:effectLst/>
              <a:uLnTx/>
              <a:uFillTx/>
            </a:endParaRPr>
          </a:p>
          <a:p>
            <a:pPr marL="342900" marR="0" lvl="0" indent="-34290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400" b="0" i="0" u="none" strike="noStrike" kern="0" cap="none" spc="0" normalizeH="0" baseline="0" noProof="0" dirty="0" err="1">
              <a:ln>
                <a:noFill/>
              </a:ln>
              <a:gradFill>
                <a:gsLst>
                  <a:gs pos="2917">
                    <a:schemeClr val="tx1"/>
                  </a:gs>
                  <a:gs pos="30000">
                    <a:schemeClr val="tx1"/>
                  </a:gs>
                </a:gsLst>
                <a:lin ang="5400000" scaled="0"/>
              </a:gradFill>
              <a:effectLst/>
              <a:uLnTx/>
              <a:uFillTx/>
            </a:endParaRPr>
          </a:p>
        </p:txBody>
      </p:sp>
    </p:spTree>
    <p:extLst>
      <p:ext uri="{BB962C8B-B14F-4D97-AF65-F5344CB8AC3E}">
        <p14:creationId xmlns:p14="http://schemas.microsoft.com/office/powerpoint/2010/main" val="3056700723"/>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11655840" cy="1188911"/>
          </a:xfrm>
        </p:spPr>
        <p:txBody>
          <a:bodyPr/>
          <a:lstStyle/>
          <a:p>
            <a:r>
              <a:rPr lang="en-US" sz="4000" dirty="0">
                <a:solidFill>
                  <a:srgbClr val="5C2D91"/>
                </a:solidFill>
              </a:rPr>
              <a:t>Link to </a:t>
            </a:r>
            <a:r>
              <a:rPr lang="en-US" sz="3600" dirty="0">
                <a:solidFill>
                  <a:srgbClr val="5C2D91"/>
                </a:solidFill>
              </a:rPr>
              <a:t>exact</a:t>
            </a:r>
            <a:r>
              <a:rPr lang="en-US" sz="4000" dirty="0">
                <a:solidFill>
                  <a:srgbClr val="5C2D91"/>
                </a:solidFill>
              </a:rPr>
              <a:t> SKUs names to use on transition for AX On-Premises Customer in DPL/VL to VL</a:t>
            </a:r>
          </a:p>
        </p:txBody>
      </p:sp>
      <p:sp>
        <p:nvSpPr>
          <p:cNvPr id="3" name="TextBox 2"/>
          <p:cNvSpPr txBox="1"/>
          <p:nvPr/>
        </p:nvSpPr>
        <p:spPr>
          <a:xfrm>
            <a:off x="640935" y="1956985"/>
            <a:ext cx="11100985" cy="2674578"/>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hlinkClick r:id="rId2" action="ppaction://hlinksldjump" tooltip="Right click and select Open Hyperlink"/>
              </a:rPr>
              <a:t>Link</a:t>
            </a:r>
            <a:r>
              <a:rPr lang="en-US" sz="2400" dirty="0">
                <a:gradFill>
                  <a:gsLst>
                    <a:gs pos="2917">
                      <a:schemeClr val="tx1"/>
                    </a:gs>
                    <a:gs pos="30000">
                      <a:schemeClr val="tx1"/>
                    </a:gs>
                  </a:gsLst>
                  <a:lin ang="5400000" scaled="0"/>
                </a:gradFill>
              </a:rPr>
              <a:t> to </a:t>
            </a:r>
            <a:r>
              <a:rPr lang="en-US" sz="2400" dirty="0"/>
              <a:t>AX On-Premises Commercial Cloud Add-on SKUs</a:t>
            </a:r>
          </a:p>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hlinkClick r:id="rId3" action="ppaction://hlinksldjump" tooltip="Right click and select Open Hyperlink"/>
              </a:rPr>
              <a:t>Link</a:t>
            </a:r>
            <a:r>
              <a:rPr lang="en-US" sz="2400" dirty="0">
                <a:gradFill>
                  <a:gsLst>
                    <a:gs pos="2917">
                      <a:schemeClr val="tx1"/>
                    </a:gs>
                    <a:gs pos="30000">
                      <a:schemeClr val="tx1"/>
                    </a:gs>
                  </a:gsLst>
                  <a:lin ang="5400000" scaled="0"/>
                </a:gradFill>
              </a:rPr>
              <a:t> to AX </a:t>
            </a:r>
            <a:r>
              <a:rPr lang="en-US" sz="2400" dirty="0"/>
              <a:t>On-Premises Education Cloud Add-on SKUs</a:t>
            </a:r>
            <a:endParaRPr lang="en-US" sz="2400" dirty="0">
              <a:gradFill>
                <a:gsLst>
                  <a:gs pos="2917">
                    <a:schemeClr val="tx1"/>
                  </a:gs>
                  <a:gs pos="30000">
                    <a:schemeClr val="tx1"/>
                  </a:gs>
                </a:gsLst>
                <a:lin ang="5400000" scaled="0"/>
              </a:gradFill>
            </a:endParaRPr>
          </a:p>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hlinkClick r:id="rId4" action="ppaction://hlinksldjump" tooltip="Right click and select Open Hyperlink"/>
              </a:rPr>
              <a:t>Link</a:t>
            </a:r>
            <a:r>
              <a:rPr lang="en-US" sz="2400" dirty="0">
                <a:gradFill>
                  <a:gsLst>
                    <a:gs pos="2917">
                      <a:schemeClr val="tx1"/>
                    </a:gs>
                    <a:gs pos="30000">
                      <a:schemeClr val="tx1"/>
                    </a:gs>
                  </a:gsLst>
                  <a:lin ang="5400000" scaled="0"/>
                </a:gradFill>
              </a:rPr>
              <a:t> to </a:t>
            </a:r>
            <a:r>
              <a:rPr lang="en-US" sz="2400" dirty="0"/>
              <a:t>AX On-Premises Commercial From SA SKUs</a:t>
            </a:r>
          </a:p>
          <a:p>
            <a:pPr marL="342900" indent="-342900">
              <a:lnSpc>
                <a:spcPct val="90000"/>
              </a:lnSpc>
              <a:spcAft>
                <a:spcPts val="600"/>
              </a:spcAft>
              <a:buFont typeface="Arial" panose="020B0604020202020204" pitchFamily="34" charset="0"/>
              <a:buChar char="•"/>
            </a:pPr>
            <a:r>
              <a:rPr lang="en-US" sz="2400" dirty="0">
                <a:gradFill>
                  <a:gsLst>
                    <a:gs pos="2917">
                      <a:schemeClr val="tx1"/>
                    </a:gs>
                    <a:gs pos="30000">
                      <a:schemeClr val="tx1"/>
                    </a:gs>
                  </a:gsLst>
                  <a:lin ang="5400000" scaled="0"/>
                </a:gradFill>
                <a:hlinkClick r:id="rId5" action="ppaction://hlinksldjump" tooltip="Right click and select Open Hyperlink"/>
              </a:rPr>
              <a:t>Link</a:t>
            </a:r>
            <a:r>
              <a:rPr lang="en-US" sz="2400" dirty="0">
                <a:gradFill>
                  <a:gsLst>
                    <a:gs pos="2917">
                      <a:schemeClr val="tx1"/>
                    </a:gs>
                    <a:gs pos="30000">
                      <a:schemeClr val="tx1"/>
                    </a:gs>
                  </a:gsLst>
                  <a:lin ang="5400000" scaled="0"/>
                </a:gradFill>
              </a:rPr>
              <a:t> to AX </a:t>
            </a:r>
            <a:r>
              <a:rPr lang="en-US" sz="2400" dirty="0"/>
              <a:t>On-Premises Education From SA SKUs</a:t>
            </a:r>
            <a:endParaRPr lang="en-US" sz="2400" dirty="0">
              <a:gradFill>
                <a:gsLst>
                  <a:gs pos="2917">
                    <a:schemeClr val="tx1"/>
                  </a:gs>
                  <a:gs pos="30000">
                    <a:schemeClr val="tx1"/>
                  </a:gs>
                </a:gsLst>
                <a:lin ang="5400000" scaled="0"/>
              </a:gradFill>
            </a:endParaRPr>
          </a:p>
          <a:p>
            <a:pPr marL="342900" indent="-342900">
              <a:lnSpc>
                <a:spcPct val="90000"/>
              </a:lnSpc>
              <a:spcAft>
                <a:spcPts val="600"/>
              </a:spcAft>
              <a:buFont typeface="Arial" panose="020B0604020202020204" pitchFamily="34" charset="0"/>
              <a:buChar char="•"/>
            </a:pPr>
            <a:endParaRPr lang="en-US" sz="2400" dirty="0">
              <a:gradFill>
                <a:gsLst>
                  <a:gs pos="2917">
                    <a:schemeClr val="tx1"/>
                  </a:gs>
                  <a:gs pos="30000">
                    <a:schemeClr val="tx1"/>
                  </a:gs>
                </a:gsLst>
                <a:lin ang="5400000" scaled="0"/>
              </a:gradFill>
            </a:endParaRPr>
          </a:p>
          <a:p>
            <a:pPr>
              <a:lnSpc>
                <a:spcPct val="90000"/>
              </a:lnSpc>
              <a:spcAft>
                <a:spcPts val="600"/>
              </a:spcAft>
            </a:pPr>
            <a:r>
              <a:rPr lang="en-US" sz="2400" dirty="0">
                <a:gradFill>
                  <a:gsLst>
                    <a:gs pos="2917">
                      <a:schemeClr val="tx1"/>
                    </a:gs>
                    <a:gs pos="30000">
                      <a:schemeClr val="tx1"/>
                    </a:gs>
                  </a:gsLst>
                  <a:lin ang="5400000" scaled="0"/>
                </a:gradFill>
              </a:rPr>
              <a:t>Note: If not in presentation mode right click </a:t>
            </a:r>
            <a:r>
              <a:rPr lang="en-US" sz="2400" u="sng" dirty="0">
                <a:solidFill>
                  <a:schemeClr val="accent3">
                    <a:lumMod val="50000"/>
                    <a:lumOff val="50000"/>
                  </a:schemeClr>
                </a:solidFill>
                <a:latin typeface="Segoe UI Semibold" panose="020B0702040204020203" pitchFamily="34" charset="0"/>
                <a:cs typeface="Segoe UI Semibold" panose="020B0702040204020203" pitchFamily="34" charset="0"/>
              </a:rPr>
              <a:t>Link</a:t>
            </a:r>
            <a:r>
              <a:rPr lang="en-US" sz="2400" dirty="0">
                <a:gradFill>
                  <a:gsLst>
                    <a:gs pos="2917">
                      <a:schemeClr val="tx1"/>
                    </a:gs>
                    <a:gs pos="30000">
                      <a:schemeClr val="tx1"/>
                    </a:gs>
                  </a:gsLst>
                  <a:lin ang="5400000" scaled="0"/>
                </a:gradFill>
              </a:rPr>
              <a:t> and select “Open Hyperlink”</a:t>
            </a:r>
          </a:p>
        </p:txBody>
      </p:sp>
    </p:spTree>
    <p:extLst>
      <p:ext uri="{BB962C8B-B14F-4D97-AF65-F5344CB8AC3E}">
        <p14:creationId xmlns:p14="http://schemas.microsoft.com/office/powerpoint/2010/main" val="3505516726"/>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11655840" cy="1188911"/>
          </a:xfrm>
        </p:spPr>
        <p:txBody>
          <a:bodyPr/>
          <a:lstStyle/>
          <a:p>
            <a:r>
              <a:rPr lang="en-US" sz="3600" dirty="0">
                <a:solidFill>
                  <a:srgbClr val="5C2D91"/>
                </a:solidFill>
              </a:rPr>
              <a:t>Link to exact SKUs names to use on transition for AX On-Premises Customer to CSP</a:t>
            </a:r>
          </a:p>
        </p:txBody>
      </p:sp>
      <p:sp>
        <p:nvSpPr>
          <p:cNvPr id="3" name="TextBox 2"/>
          <p:cNvSpPr txBox="1"/>
          <p:nvPr/>
        </p:nvSpPr>
        <p:spPr>
          <a:xfrm>
            <a:off x="820395" y="1845890"/>
            <a:ext cx="10391687" cy="3757952"/>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2" action="ppaction://hlinksldjump" tooltip="Right click and select Open Hyperlink"/>
              </a:rPr>
              <a:t>Link</a:t>
            </a:r>
            <a:r>
              <a:rPr lang="en-US" sz="2000" dirty="0">
                <a:gradFill>
                  <a:gsLst>
                    <a:gs pos="2917">
                      <a:schemeClr val="tx1"/>
                    </a:gs>
                    <a:gs pos="30000">
                      <a:schemeClr val="tx1"/>
                    </a:gs>
                  </a:gsLst>
                  <a:lin ang="5400000" scaled="0"/>
                </a:gradFill>
              </a:rPr>
              <a:t> to </a:t>
            </a:r>
            <a:r>
              <a:rPr lang="en-US" sz="2000" dirty="0"/>
              <a:t>AX On-Premises Corporate Cloud Add-on SKUs</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3" action="ppaction://hlinksldjump" tooltip="Right click and select Open Hyperlink"/>
              </a:rPr>
              <a:t>Link</a:t>
            </a:r>
            <a:r>
              <a:rPr lang="en-US" sz="2000" dirty="0">
                <a:gradFill>
                  <a:gsLst>
                    <a:gs pos="2917">
                      <a:schemeClr val="tx1"/>
                    </a:gs>
                    <a:gs pos="30000">
                      <a:schemeClr val="tx1"/>
                    </a:gs>
                  </a:gsLst>
                  <a:lin ang="5400000" scaled="0"/>
                </a:gradFill>
              </a:rPr>
              <a:t> to AX </a:t>
            </a:r>
            <a:r>
              <a:rPr lang="en-US" sz="2000" dirty="0"/>
              <a:t>On-Premises Faculty Cloud Add-on SKUs</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4" action="ppaction://hlinksldjump" tooltip="Right click and select Open Hyperlink"/>
              </a:rPr>
              <a:t>Link</a:t>
            </a:r>
            <a:r>
              <a:rPr lang="en-US" sz="2000" dirty="0">
                <a:gradFill>
                  <a:gsLst>
                    <a:gs pos="2917">
                      <a:schemeClr val="tx1"/>
                    </a:gs>
                    <a:gs pos="30000">
                      <a:schemeClr val="tx1"/>
                    </a:gs>
                  </a:gsLst>
                  <a:lin ang="5400000" scaled="0"/>
                </a:gradFill>
              </a:rPr>
              <a:t> to </a:t>
            </a:r>
            <a:r>
              <a:rPr lang="en-US" sz="2000" dirty="0"/>
              <a:t>AX On-Premises Students Cloud Add-on SKUs</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5" action="ppaction://hlinksldjump" tooltip="Right click and select Open Hyperlink"/>
              </a:rPr>
              <a:t>Link</a:t>
            </a:r>
            <a:r>
              <a:rPr lang="en-US" sz="2000" dirty="0">
                <a:gradFill>
                  <a:gsLst>
                    <a:gs pos="2917">
                      <a:schemeClr val="tx1"/>
                    </a:gs>
                    <a:gs pos="30000">
                      <a:schemeClr val="tx1"/>
                    </a:gs>
                  </a:gsLst>
                  <a:lin ang="5400000" scaled="0"/>
                </a:gradFill>
              </a:rPr>
              <a:t> to AX </a:t>
            </a:r>
            <a:r>
              <a:rPr lang="en-US" sz="2000" dirty="0"/>
              <a:t>On-Premises Government Cloud Add-on SKUs</a:t>
            </a:r>
            <a:endParaRPr lang="en-US" sz="2000" dirty="0">
              <a:gradFill>
                <a:gsLst>
                  <a:gs pos="2917">
                    <a:schemeClr val="tx1"/>
                  </a:gs>
                  <a:gs pos="30000">
                    <a:schemeClr val="tx1"/>
                  </a:gs>
                </a:gsLst>
                <a:lin ang="5400000" scaled="0"/>
              </a:gradFill>
            </a:endParaRP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6" action="ppaction://hlinksldjump" tooltip="Right click and select Open Hyperlink"/>
              </a:rPr>
              <a:t>Link</a:t>
            </a:r>
            <a:r>
              <a:rPr lang="en-US" sz="2000" dirty="0">
                <a:gradFill>
                  <a:gsLst>
                    <a:gs pos="2917">
                      <a:schemeClr val="tx1"/>
                    </a:gs>
                    <a:gs pos="30000">
                      <a:schemeClr val="tx1"/>
                    </a:gs>
                  </a:gsLst>
                  <a:lin ang="5400000" scaled="0"/>
                </a:gradFill>
              </a:rPr>
              <a:t> to </a:t>
            </a:r>
            <a:r>
              <a:rPr lang="en-US" sz="2000" dirty="0"/>
              <a:t>AX On-Premises Corporate From SA SKUs</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7" action="ppaction://hlinksldjump" tooltip="Right click and select Open Hyperlink"/>
              </a:rPr>
              <a:t>Link</a:t>
            </a:r>
            <a:r>
              <a:rPr lang="en-US" sz="2000" dirty="0">
                <a:gradFill>
                  <a:gsLst>
                    <a:gs pos="2917">
                      <a:schemeClr val="tx1"/>
                    </a:gs>
                    <a:gs pos="30000">
                      <a:schemeClr val="tx1"/>
                    </a:gs>
                  </a:gsLst>
                  <a:lin ang="5400000" scaled="0"/>
                </a:gradFill>
              </a:rPr>
              <a:t> to AX </a:t>
            </a:r>
            <a:r>
              <a:rPr lang="en-US" sz="2000" dirty="0"/>
              <a:t>On-Premises Faculty From SA SKUs</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8" action="ppaction://hlinksldjump" tooltip="Right click and select Open Hyperlink"/>
              </a:rPr>
              <a:t>Link</a:t>
            </a:r>
            <a:r>
              <a:rPr lang="en-US" sz="2000" dirty="0">
                <a:gradFill>
                  <a:gsLst>
                    <a:gs pos="2917">
                      <a:schemeClr val="tx1"/>
                    </a:gs>
                    <a:gs pos="30000">
                      <a:schemeClr val="tx1"/>
                    </a:gs>
                  </a:gsLst>
                  <a:lin ang="5400000" scaled="0"/>
                </a:gradFill>
              </a:rPr>
              <a:t> to </a:t>
            </a:r>
            <a:r>
              <a:rPr lang="en-US" sz="2000" dirty="0"/>
              <a:t>AX On-Premises Students From SA SKUs</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9" action="ppaction://hlinksldjump" tooltip="Right click and select Open Hyperlink"/>
              </a:rPr>
              <a:t>Link</a:t>
            </a:r>
            <a:r>
              <a:rPr lang="en-US" sz="2000" dirty="0">
                <a:gradFill>
                  <a:gsLst>
                    <a:gs pos="2917">
                      <a:schemeClr val="tx1"/>
                    </a:gs>
                    <a:gs pos="30000">
                      <a:schemeClr val="tx1"/>
                    </a:gs>
                  </a:gsLst>
                  <a:lin ang="5400000" scaled="0"/>
                </a:gradFill>
              </a:rPr>
              <a:t> to AX </a:t>
            </a:r>
            <a:r>
              <a:rPr lang="en-US" sz="2000" dirty="0"/>
              <a:t>On-Premises Government From SA SKUs</a:t>
            </a:r>
            <a:endParaRPr lang="en-US" sz="2000" dirty="0">
              <a:gradFill>
                <a:gsLst>
                  <a:gs pos="2917">
                    <a:schemeClr val="tx1"/>
                  </a:gs>
                  <a:gs pos="30000">
                    <a:schemeClr val="tx1"/>
                  </a:gs>
                </a:gsLst>
                <a:lin ang="5400000" scaled="0"/>
              </a:gradFill>
            </a:endParaRPr>
          </a:p>
          <a:p>
            <a:pPr marL="342900" indent="-342900">
              <a:lnSpc>
                <a:spcPct val="90000"/>
              </a:lnSpc>
              <a:spcAft>
                <a:spcPts val="600"/>
              </a:spcAft>
              <a:buFont typeface="Arial" panose="020B0604020202020204" pitchFamily="34" charset="0"/>
              <a:buChar char="•"/>
            </a:pPr>
            <a:endParaRPr lang="en-US" sz="2000" dirty="0">
              <a:gradFill>
                <a:gsLst>
                  <a:gs pos="2917">
                    <a:schemeClr val="tx1"/>
                  </a:gs>
                  <a:gs pos="30000">
                    <a:schemeClr val="tx1"/>
                  </a:gs>
                </a:gsLst>
                <a:lin ang="5400000" scaled="0"/>
              </a:gradFill>
            </a:endParaRPr>
          </a:p>
          <a:p>
            <a:pPr>
              <a:lnSpc>
                <a:spcPct val="90000"/>
              </a:lnSpc>
              <a:spcAft>
                <a:spcPts val="600"/>
              </a:spcAft>
            </a:pPr>
            <a:r>
              <a:rPr lang="en-US" sz="2000" dirty="0">
                <a:gradFill>
                  <a:gsLst>
                    <a:gs pos="2917">
                      <a:schemeClr val="tx1"/>
                    </a:gs>
                    <a:gs pos="30000">
                      <a:schemeClr val="tx1"/>
                    </a:gs>
                  </a:gsLst>
                  <a:lin ang="5400000" scaled="0"/>
                </a:gradFill>
              </a:rPr>
              <a:t>Note: If not in presentation mode right click </a:t>
            </a:r>
            <a:r>
              <a:rPr lang="en-US" sz="2000" u="sng" dirty="0">
                <a:solidFill>
                  <a:schemeClr val="accent3">
                    <a:lumMod val="50000"/>
                    <a:lumOff val="50000"/>
                  </a:schemeClr>
                </a:solidFill>
                <a:latin typeface="Segoe UI Semibold" panose="020B0702040204020203" pitchFamily="34" charset="0"/>
                <a:cs typeface="Segoe UI Semibold" panose="020B0702040204020203" pitchFamily="34" charset="0"/>
              </a:rPr>
              <a:t>Link</a:t>
            </a:r>
            <a:r>
              <a:rPr lang="en-US" sz="2000" dirty="0">
                <a:gradFill>
                  <a:gsLst>
                    <a:gs pos="2917">
                      <a:schemeClr val="tx1"/>
                    </a:gs>
                    <a:gs pos="30000">
                      <a:schemeClr val="tx1"/>
                    </a:gs>
                  </a:gsLst>
                  <a:lin ang="5400000" scaled="0"/>
                </a:gradFill>
              </a:rPr>
              <a:t> and select “Open Hyperlink”</a:t>
            </a:r>
          </a:p>
        </p:txBody>
      </p:sp>
    </p:spTree>
    <p:extLst>
      <p:ext uri="{BB962C8B-B14F-4D97-AF65-F5344CB8AC3E}">
        <p14:creationId xmlns:p14="http://schemas.microsoft.com/office/powerpoint/2010/main" val="3998292101"/>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11655840" cy="1188911"/>
          </a:xfrm>
        </p:spPr>
        <p:txBody>
          <a:bodyPr/>
          <a:lstStyle/>
          <a:p>
            <a:r>
              <a:rPr lang="en-US" sz="3600" dirty="0">
                <a:solidFill>
                  <a:srgbClr val="5C2D91"/>
                </a:solidFill>
              </a:rPr>
              <a:t>Link to exact SKUs names to use on transition for AX On-Premises Customers to MPSA</a:t>
            </a:r>
          </a:p>
        </p:txBody>
      </p:sp>
      <p:sp>
        <p:nvSpPr>
          <p:cNvPr id="3" name="TextBox 2"/>
          <p:cNvSpPr txBox="1"/>
          <p:nvPr/>
        </p:nvSpPr>
        <p:spPr>
          <a:xfrm>
            <a:off x="837487" y="1897166"/>
            <a:ext cx="10930072" cy="3050066"/>
          </a:xfrm>
          <a:prstGeom prst="rect">
            <a:avLst/>
          </a:prstGeom>
          <a:noFill/>
        </p:spPr>
        <p:txBody>
          <a:bodyPr wrap="square" lIns="182880" tIns="146304" rIns="182880" bIns="146304" rtlCol="0">
            <a:spAutoFit/>
          </a:bodyPr>
          <a:lstStyle/>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2" action="ppaction://hlinksldjump" tooltip="Right click and select Open Hyperlink"/>
              </a:rPr>
              <a:t>Link</a:t>
            </a:r>
            <a:r>
              <a:rPr lang="en-US" sz="2000" dirty="0">
                <a:gradFill>
                  <a:gsLst>
                    <a:gs pos="2917">
                      <a:schemeClr val="tx1"/>
                    </a:gs>
                    <a:gs pos="30000">
                      <a:schemeClr val="tx1"/>
                    </a:gs>
                  </a:gsLst>
                  <a:lin ang="5400000" scaled="0"/>
                </a:gradFill>
              </a:rPr>
              <a:t> to </a:t>
            </a:r>
            <a:r>
              <a:rPr lang="en-US" sz="2000" dirty="0"/>
              <a:t>CRM On-Premises Commercial/Corporate Cloud Add-on SKUs</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3" action="ppaction://hlinksldjump" tooltip="Right click and select Open Hyperlink"/>
              </a:rPr>
              <a:t>Link</a:t>
            </a:r>
            <a:r>
              <a:rPr lang="en-US" sz="2000" dirty="0">
                <a:gradFill>
                  <a:gsLst>
                    <a:gs pos="2917">
                      <a:schemeClr val="tx1"/>
                    </a:gs>
                    <a:gs pos="30000">
                      <a:schemeClr val="tx1"/>
                    </a:gs>
                  </a:gsLst>
                  <a:lin ang="5400000" scaled="0"/>
                </a:gradFill>
              </a:rPr>
              <a:t> to CRM </a:t>
            </a:r>
            <a:r>
              <a:rPr lang="en-US" sz="2000" dirty="0"/>
              <a:t>On-Premises Academic Cloud Add-on SKUs</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4" action="ppaction://hlinksldjump" tooltip="Right click and select Open Hyperlink"/>
              </a:rPr>
              <a:t>Link</a:t>
            </a:r>
            <a:r>
              <a:rPr lang="en-US" sz="2000" dirty="0">
                <a:gradFill>
                  <a:gsLst>
                    <a:gs pos="2917">
                      <a:schemeClr val="tx1"/>
                    </a:gs>
                    <a:gs pos="30000">
                      <a:schemeClr val="tx1"/>
                    </a:gs>
                  </a:gsLst>
                  <a:lin ang="5400000" scaled="0"/>
                </a:gradFill>
              </a:rPr>
              <a:t> to CRM </a:t>
            </a:r>
            <a:r>
              <a:rPr lang="en-US" sz="2000" dirty="0"/>
              <a:t>On-Premises Government Cloud Add-on SKUs</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5" action="ppaction://hlinksldjump" tooltip="Right click and select Open Hyperlink"/>
              </a:rPr>
              <a:t>Link</a:t>
            </a:r>
            <a:r>
              <a:rPr lang="en-US" sz="2000" dirty="0">
                <a:gradFill>
                  <a:gsLst>
                    <a:gs pos="2917">
                      <a:schemeClr val="tx1"/>
                    </a:gs>
                    <a:gs pos="30000">
                      <a:schemeClr val="tx1"/>
                    </a:gs>
                  </a:gsLst>
                  <a:lin ang="5400000" scaled="0"/>
                </a:gradFill>
              </a:rPr>
              <a:t> to </a:t>
            </a:r>
            <a:r>
              <a:rPr lang="en-US" sz="2000" dirty="0"/>
              <a:t>CRM On-Premises Commercial/Corporate From SA SKUs</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6" action="ppaction://hlinksldjump" tooltip="Right click and select Open Hyperlink"/>
              </a:rPr>
              <a:t>Link</a:t>
            </a:r>
            <a:r>
              <a:rPr lang="en-US" sz="2000" dirty="0">
                <a:gradFill>
                  <a:gsLst>
                    <a:gs pos="2917">
                      <a:schemeClr val="tx1"/>
                    </a:gs>
                    <a:gs pos="30000">
                      <a:schemeClr val="tx1"/>
                    </a:gs>
                  </a:gsLst>
                  <a:lin ang="5400000" scaled="0"/>
                </a:gradFill>
              </a:rPr>
              <a:t> to CRM </a:t>
            </a:r>
            <a:r>
              <a:rPr lang="en-US" sz="2000" dirty="0"/>
              <a:t>On-Premises Academic Cloud From SA SKUs</a:t>
            </a:r>
          </a:p>
          <a:p>
            <a:pPr marL="342900" indent="-342900">
              <a:lnSpc>
                <a:spcPct val="90000"/>
              </a:lnSpc>
              <a:spcAft>
                <a:spcPts val="600"/>
              </a:spcAft>
              <a:buFont typeface="Arial" panose="020B0604020202020204" pitchFamily="34" charset="0"/>
              <a:buChar char="•"/>
            </a:pPr>
            <a:r>
              <a:rPr lang="en-US" sz="2000" dirty="0">
                <a:gradFill>
                  <a:gsLst>
                    <a:gs pos="2917">
                      <a:schemeClr val="tx1"/>
                    </a:gs>
                    <a:gs pos="30000">
                      <a:schemeClr val="tx1"/>
                    </a:gs>
                  </a:gsLst>
                  <a:lin ang="5400000" scaled="0"/>
                </a:gradFill>
                <a:hlinkClick r:id="rId7" action="ppaction://hlinksldjump" tooltip="Right click and select Open Hyperlink"/>
              </a:rPr>
              <a:t>Link</a:t>
            </a:r>
            <a:r>
              <a:rPr lang="en-US" sz="2000" dirty="0">
                <a:gradFill>
                  <a:gsLst>
                    <a:gs pos="2917">
                      <a:schemeClr val="tx1"/>
                    </a:gs>
                    <a:gs pos="30000">
                      <a:schemeClr val="tx1"/>
                    </a:gs>
                  </a:gsLst>
                  <a:lin ang="5400000" scaled="0"/>
                </a:gradFill>
              </a:rPr>
              <a:t> to CRM </a:t>
            </a:r>
            <a:r>
              <a:rPr lang="en-US" sz="2000" dirty="0"/>
              <a:t>On-Premises Government Cloud From SA SKUs</a:t>
            </a:r>
            <a:endParaRPr lang="en-US" sz="2000" dirty="0">
              <a:gradFill>
                <a:gsLst>
                  <a:gs pos="2917">
                    <a:schemeClr val="tx1"/>
                  </a:gs>
                  <a:gs pos="30000">
                    <a:schemeClr val="tx1"/>
                  </a:gs>
                </a:gsLst>
                <a:lin ang="5400000" scaled="0"/>
              </a:gradFill>
            </a:endParaRPr>
          </a:p>
          <a:p>
            <a:pPr>
              <a:lnSpc>
                <a:spcPct val="90000"/>
              </a:lnSpc>
              <a:spcAft>
                <a:spcPts val="600"/>
              </a:spcAft>
            </a:pPr>
            <a:endParaRPr lang="en-US" sz="2000" dirty="0">
              <a:gradFill>
                <a:gsLst>
                  <a:gs pos="2917">
                    <a:schemeClr val="tx1"/>
                  </a:gs>
                  <a:gs pos="30000">
                    <a:schemeClr val="tx1"/>
                  </a:gs>
                </a:gsLst>
                <a:lin ang="5400000" scaled="0"/>
              </a:gradFill>
            </a:endParaRPr>
          </a:p>
          <a:p>
            <a:pPr>
              <a:lnSpc>
                <a:spcPct val="90000"/>
              </a:lnSpc>
              <a:spcAft>
                <a:spcPts val="600"/>
              </a:spcAft>
            </a:pPr>
            <a:r>
              <a:rPr lang="en-US" sz="2000" dirty="0">
                <a:gradFill>
                  <a:gsLst>
                    <a:gs pos="2917">
                      <a:schemeClr val="tx1"/>
                    </a:gs>
                    <a:gs pos="30000">
                      <a:schemeClr val="tx1"/>
                    </a:gs>
                  </a:gsLst>
                  <a:lin ang="5400000" scaled="0"/>
                </a:gradFill>
              </a:rPr>
              <a:t>Note: If not in presentation mode right click </a:t>
            </a:r>
            <a:r>
              <a:rPr lang="en-US" sz="2000" u="sng" dirty="0">
                <a:solidFill>
                  <a:schemeClr val="accent3">
                    <a:lumMod val="50000"/>
                    <a:lumOff val="50000"/>
                  </a:schemeClr>
                </a:solidFill>
                <a:latin typeface="Segoe UI Semibold" panose="020B0702040204020203" pitchFamily="34" charset="0"/>
                <a:cs typeface="Segoe UI Semibold" panose="020B0702040204020203" pitchFamily="34" charset="0"/>
              </a:rPr>
              <a:t>Link</a:t>
            </a:r>
            <a:r>
              <a:rPr lang="en-US" sz="2000" dirty="0">
                <a:gradFill>
                  <a:gsLst>
                    <a:gs pos="2917">
                      <a:schemeClr val="tx1"/>
                    </a:gs>
                    <a:gs pos="30000">
                      <a:schemeClr val="tx1"/>
                    </a:gs>
                  </a:gsLst>
                  <a:lin ang="5400000" scaled="0"/>
                </a:gradFill>
              </a:rPr>
              <a:t> and select “Open Hyperlink”</a:t>
            </a:r>
          </a:p>
        </p:txBody>
      </p:sp>
    </p:spTree>
    <p:extLst>
      <p:ext uri="{BB962C8B-B14F-4D97-AF65-F5344CB8AC3E}">
        <p14:creationId xmlns:p14="http://schemas.microsoft.com/office/powerpoint/2010/main" val="2932627594"/>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58514" y="2532147"/>
            <a:ext cx="8972394" cy="1651093"/>
          </a:xfrm>
        </p:spPr>
        <p:txBody>
          <a:bodyPr/>
          <a:lstStyle/>
          <a:p>
            <a:r>
              <a:rPr lang="en-US" dirty="0"/>
              <a:t>Module 11</a:t>
            </a:r>
            <a:br>
              <a:rPr lang="en-US" dirty="0"/>
            </a:br>
            <a:r>
              <a:rPr lang="en-US" dirty="0"/>
              <a:t>Public Sector</a:t>
            </a:r>
          </a:p>
        </p:txBody>
      </p:sp>
      <p:sp>
        <p:nvSpPr>
          <p:cNvPr id="5" name="Text Placeholder 4"/>
          <p:cNvSpPr>
            <a:spLocks noGrp="1"/>
          </p:cNvSpPr>
          <p:nvPr>
            <p:ph type="body" sz="quarter" idx="14"/>
          </p:nvPr>
        </p:nvSpPr>
        <p:spPr>
          <a:xfrm>
            <a:off x="2958514" y="5899868"/>
            <a:ext cx="8972394" cy="667063"/>
          </a:xfrm>
        </p:spPr>
        <p:txBody>
          <a:bodyPr/>
          <a:lstStyle/>
          <a:p>
            <a:r>
              <a:rPr lang="en-US" dirty="0"/>
              <a:t>Michelle Gleason – Senior Business Planner</a:t>
            </a:r>
          </a:p>
        </p:txBody>
      </p:sp>
    </p:spTree>
    <p:extLst>
      <p:ext uri="{BB962C8B-B14F-4D97-AF65-F5344CB8AC3E}">
        <p14:creationId xmlns:p14="http://schemas.microsoft.com/office/powerpoint/2010/main" val="369684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Dynamics 365 Enterprise Edition Channels</a:t>
            </a:r>
          </a:p>
        </p:txBody>
      </p:sp>
      <p:graphicFrame>
        <p:nvGraphicFramePr>
          <p:cNvPr id="21" name="Table 20"/>
          <p:cNvGraphicFramePr>
            <a:graphicFrameLocks noGrp="1"/>
          </p:cNvGraphicFramePr>
          <p:nvPr>
            <p:extLst/>
          </p:nvPr>
        </p:nvGraphicFramePr>
        <p:xfrm>
          <a:off x="1055623" y="3906431"/>
          <a:ext cx="5635971" cy="2171892"/>
        </p:xfrm>
        <a:graphic>
          <a:graphicData uri="http://schemas.openxmlformats.org/drawingml/2006/table">
            <a:tbl>
              <a:tblPr firstRow="1" firstCol="1" bandCol="1">
                <a:tableStyleId>{21E4AEA4-8DFA-4A89-87EB-49C32662AFE0}</a:tableStyleId>
              </a:tblPr>
              <a:tblGrid>
                <a:gridCol w="1776308">
                  <a:extLst>
                    <a:ext uri="{9D8B030D-6E8A-4147-A177-3AD203B41FA5}">
                      <a16:colId xmlns:a16="http://schemas.microsoft.com/office/drawing/2014/main" val="4066544714"/>
                    </a:ext>
                  </a:extLst>
                </a:gridCol>
                <a:gridCol w="1933965">
                  <a:extLst>
                    <a:ext uri="{9D8B030D-6E8A-4147-A177-3AD203B41FA5}">
                      <a16:colId xmlns:a16="http://schemas.microsoft.com/office/drawing/2014/main" val="1396215152"/>
                    </a:ext>
                  </a:extLst>
                </a:gridCol>
                <a:gridCol w="1925698">
                  <a:extLst>
                    <a:ext uri="{9D8B030D-6E8A-4147-A177-3AD203B41FA5}">
                      <a16:colId xmlns:a16="http://schemas.microsoft.com/office/drawing/2014/main" val="1852135615"/>
                    </a:ext>
                  </a:extLst>
                </a:gridCol>
              </a:tblGrid>
              <a:tr h="350076">
                <a:tc>
                  <a:txBody>
                    <a:bodyPr/>
                    <a:lstStyle/>
                    <a:p>
                      <a:pPr marL="0" algn="r" defTabSz="914363" rtl="0" eaLnBrk="1" fontAlgn="b" latinLnBrk="0" hangingPunct="1"/>
                      <a:r>
                        <a:rPr lang="en-US" sz="1400" b="0" u="none" strike="noStrike" kern="1200" dirty="0">
                          <a:gradFill>
                            <a:gsLst>
                              <a:gs pos="1250">
                                <a:schemeClr val="bg2">
                                  <a:lumMod val="50000"/>
                                </a:schemeClr>
                              </a:gs>
                              <a:gs pos="100000">
                                <a:schemeClr val="bg2">
                                  <a:lumMod val="50000"/>
                                </a:schemeClr>
                              </a:gs>
                            </a:gsLst>
                            <a:lin ang="5400000" scaled="0"/>
                          </a:gradFill>
                          <a:latin typeface="+mn-lt"/>
                          <a:ea typeface="Segoe UI" pitchFamily="34" charset="0"/>
                          <a:cs typeface="Segoe UI" pitchFamily="34" charset="0"/>
                        </a:rPr>
                        <a:t>EA</a:t>
                      </a:r>
                    </a:p>
                  </a:txBody>
                  <a:tcPr marL="91414" marR="91414" marT="0" marB="0"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rPr>
                        <a:t>●</a:t>
                      </a:r>
                    </a:p>
                  </a:txBody>
                  <a:tcPr marL="45706" marR="45706" marT="45706" marB="45706" anchor="ctr" anchorCtr="1">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rPr>
                        <a:t>●</a:t>
                      </a:r>
                    </a:p>
                  </a:txBody>
                  <a:tcPr marL="45706" marR="45706" marT="45706" marB="45706"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706440727"/>
                  </a:ext>
                </a:extLst>
              </a:tr>
              <a:tr h="350076">
                <a:tc>
                  <a:txBody>
                    <a:bodyPr/>
                    <a:lstStyle/>
                    <a:p>
                      <a:pPr marL="0" algn="r" defTabSz="914363" rtl="0" eaLnBrk="1" fontAlgn="b" latinLnBrk="0" hangingPunct="1"/>
                      <a:r>
                        <a:rPr lang="en-US" sz="1400" b="0" u="none" strike="noStrike" kern="1200" dirty="0">
                          <a:gradFill>
                            <a:gsLst>
                              <a:gs pos="1250">
                                <a:schemeClr val="bg2">
                                  <a:lumMod val="50000"/>
                                </a:schemeClr>
                              </a:gs>
                              <a:gs pos="100000">
                                <a:schemeClr val="bg2">
                                  <a:lumMod val="50000"/>
                                </a:schemeClr>
                              </a:gs>
                            </a:gsLst>
                            <a:lin ang="5400000" scaled="0"/>
                          </a:gradFill>
                          <a:latin typeface="+mn-lt"/>
                          <a:ea typeface="Segoe UI" pitchFamily="34" charset="0"/>
                          <a:cs typeface="Segoe UI" pitchFamily="34" charset="0"/>
                        </a:rPr>
                        <a:t>MPSA</a:t>
                      </a:r>
                    </a:p>
                  </a:txBody>
                  <a:tcPr marL="91414" marR="91414" marT="0" marB="0"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a:t>
                      </a:r>
                      <a:endParaRPr kumimoji="0" lang="en-US" sz="14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a:txBody>
                  <a:tcPr marL="45706" marR="45706" marT="45706" marB="45706"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rPr>
                        <a:t>●</a:t>
                      </a:r>
                    </a:p>
                  </a:txBody>
                  <a:tcPr marL="45706" marR="45706" marT="45706" marB="45706"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707015660"/>
                  </a:ext>
                </a:extLst>
              </a:tr>
              <a:tr h="350076">
                <a:tc>
                  <a:txBody>
                    <a:bodyPr/>
                    <a:lstStyle/>
                    <a:p>
                      <a:pPr marL="0" algn="r" defTabSz="914363" rtl="0" eaLnBrk="1" fontAlgn="b" latinLnBrk="0" hangingPunct="1"/>
                      <a:r>
                        <a:rPr lang="en-US" sz="1400" b="0" u="none" strike="noStrike" kern="1200" dirty="0">
                          <a:gradFill>
                            <a:gsLst>
                              <a:gs pos="1250">
                                <a:schemeClr val="bg2">
                                  <a:lumMod val="50000"/>
                                </a:schemeClr>
                              </a:gs>
                              <a:gs pos="100000">
                                <a:schemeClr val="bg2">
                                  <a:lumMod val="50000"/>
                                </a:schemeClr>
                              </a:gs>
                            </a:gsLst>
                            <a:lin ang="5400000" scaled="0"/>
                          </a:gradFill>
                          <a:latin typeface="+mn-lt"/>
                          <a:ea typeface="Segoe UI" pitchFamily="34" charset="0"/>
                          <a:cs typeface="Segoe UI" pitchFamily="34" charset="0"/>
                        </a:rPr>
                        <a:t>Open</a:t>
                      </a:r>
                    </a:p>
                  </a:txBody>
                  <a:tcPr marL="91414" marR="91414" marT="0" marB="0"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a:txBody>
                  <a:tcPr marL="45706" marR="45706" marT="45706" marB="45706"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a:txBody>
                  <a:tcPr marL="45706" marR="45706" marT="45706" marB="45706"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735941208"/>
                  </a:ext>
                </a:extLst>
              </a:tr>
              <a:tr h="347472">
                <a:tc>
                  <a:txBody>
                    <a:bodyPr/>
                    <a:lstStyle/>
                    <a:p>
                      <a:pPr marL="0" marR="0" lvl="0" indent="0" algn="r" defTabSz="914363" rtl="0" eaLnBrk="1" fontAlgn="b" latinLnBrk="0" hangingPunct="1">
                        <a:lnSpc>
                          <a:spcPct val="100000"/>
                        </a:lnSpc>
                        <a:spcBef>
                          <a:spcPts val="0"/>
                        </a:spcBef>
                        <a:spcAft>
                          <a:spcPts val="0"/>
                        </a:spcAft>
                        <a:buClrTx/>
                        <a:buSzTx/>
                        <a:buFontTx/>
                        <a:buNone/>
                        <a:tabLst/>
                        <a:defRPr/>
                      </a:pPr>
                      <a:r>
                        <a:rPr lang="en-US" sz="1400" b="0" u="none" strike="noStrike" kern="1200">
                          <a:gradFill>
                            <a:gsLst>
                              <a:gs pos="1250">
                                <a:schemeClr val="bg2">
                                  <a:lumMod val="50000"/>
                                </a:schemeClr>
                              </a:gs>
                              <a:gs pos="100000">
                                <a:schemeClr val="bg2">
                                  <a:lumMod val="50000"/>
                                </a:schemeClr>
                              </a:gs>
                            </a:gsLst>
                            <a:lin ang="5400000" scaled="0"/>
                          </a:gradFill>
                          <a:latin typeface="+mn-lt"/>
                          <a:ea typeface="Segoe UI" pitchFamily="34" charset="0"/>
                          <a:cs typeface="Segoe UI" pitchFamily="34" charset="0"/>
                        </a:rPr>
                        <a:t>Cloud Solution Provider</a:t>
                      </a:r>
                      <a:endParaRPr lang="en-US" sz="1400" b="0" u="none" strike="noStrike" kern="1200" dirty="0">
                        <a:gradFill>
                          <a:gsLst>
                            <a:gs pos="1250">
                              <a:schemeClr val="bg2">
                                <a:lumMod val="50000"/>
                              </a:schemeClr>
                            </a:gs>
                            <a:gs pos="100000">
                              <a:schemeClr val="bg2">
                                <a:lumMod val="50000"/>
                              </a:schemeClr>
                            </a:gs>
                          </a:gsLst>
                          <a:lin ang="5400000" scaled="0"/>
                        </a:gradFill>
                        <a:latin typeface="+mn-lt"/>
                        <a:ea typeface="Segoe UI" pitchFamily="34" charset="0"/>
                        <a:cs typeface="Segoe UI" pitchFamily="34" charset="0"/>
                      </a:endParaRPr>
                    </a:p>
                  </a:txBody>
                  <a:tcPr marL="91414" marR="91414" marT="0" marB="0"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lang="en-US" sz="1400" b="0" u="none" strike="noStrike" kern="1200" dirty="0">
                          <a:solidFill>
                            <a:schemeClr val="bg1"/>
                          </a:solidFill>
                          <a:latin typeface="+mn-lt"/>
                          <a:ea typeface="Segoe UI" pitchFamily="34" charset="0"/>
                          <a:cs typeface="Segoe UI" pitchFamily="34" charset="0"/>
                        </a:rPr>
                        <a:t>●</a:t>
                      </a:r>
                    </a:p>
                  </a:txBody>
                  <a:tcPr marL="45706" marR="45706" marT="45706" marB="45706"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400" b="0" u="none" strike="noStrike" kern="1200" dirty="0">
                        <a:solidFill>
                          <a:schemeClr val="bg1"/>
                        </a:solidFill>
                        <a:latin typeface="+mn-lt"/>
                        <a:ea typeface="Segoe UI" pitchFamily="34" charset="0"/>
                        <a:cs typeface="Segoe UI" pitchFamily="34" charset="0"/>
                      </a:endParaRPr>
                    </a:p>
                  </a:txBody>
                  <a:tcPr marL="45706" marR="45706" marT="45706" marB="45706"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77819340"/>
                  </a:ext>
                </a:extLst>
              </a:tr>
              <a:tr h="347472">
                <a:tc>
                  <a:txBody>
                    <a:bodyPr/>
                    <a:lstStyle/>
                    <a:p>
                      <a:pPr marL="0" algn="r" defTabSz="914363" rtl="0" eaLnBrk="1" fontAlgn="b" latinLnBrk="0" hangingPunct="1"/>
                      <a:r>
                        <a:rPr lang="en-US" sz="1400" b="0" u="none" strike="noStrike" kern="1200" dirty="0">
                          <a:gradFill>
                            <a:gsLst>
                              <a:gs pos="1250">
                                <a:schemeClr val="bg2">
                                  <a:lumMod val="50000"/>
                                </a:schemeClr>
                              </a:gs>
                              <a:gs pos="100000">
                                <a:schemeClr val="bg2">
                                  <a:lumMod val="50000"/>
                                </a:schemeClr>
                              </a:gs>
                            </a:gsLst>
                            <a:lin ang="5400000" scaled="0"/>
                          </a:gradFill>
                          <a:latin typeface="+mn-lt"/>
                          <a:ea typeface="Segoe UI" pitchFamily="34" charset="0"/>
                          <a:cs typeface="Segoe UI" pitchFamily="34" charset="0"/>
                        </a:rPr>
                        <a:t>Web Direct (MOSP)</a:t>
                      </a:r>
                    </a:p>
                  </a:txBody>
                  <a:tcPr marL="91414" marR="91414" marT="0" marB="0"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rPr>
                        <a:t>●</a:t>
                      </a:r>
                    </a:p>
                  </a:txBody>
                  <a:tcPr marL="45706" marR="45706" marT="45706" marB="45706"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400" b="0" u="none" strike="noStrike" kern="1200" dirty="0">
                        <a:solidFill>
                          <a:schemeClr val="bg1"/>
                        </a:solidFill>
                        <a:latin typeface="+mn-lt"/>
                        <a:ea typeface="Segoe UI" pitchFamily="34" charset="0"/>
                        <a:cs typeface="Segoe UI" pitchFamily="34" charset="0"/>
                      </a:endParaRPr>
                    </a:p>
                  </a:txBody>
                  <a:tcPr marL="45706" marR="45706" marT="45706" marB="45706"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35994799"/>
                  </a:ext>
                </a:extLst>
              </a:tr>
              <a:tr h="347472">
                <a:tc>
                  <a:txBody>
                    <a:bodyPr/>
                    <a:lstStyle/>
                    <a:p>
                      <a:pPr marL="0" algn="r" defTabSz="914363" rtl="0" eaLnBrk="1" fontAlgn="b" latinLnBrk="0" hangingPunct="1"/>
                      <a:r>
                        <a:rPr lang="en-US" sz="1400" b="0" u="none" strike="noStrike" kern="1200" dirty="0">
                          <a:gradFill>
                            <a:gsLst>
                              <a:gs pos="1250">
                                <a:schemeClr val="bg2">
                                  <a:lumMod val="50000"/>
                                </a:schemeClr>
                              </a:gs>
                              <a:gs pos="100000">
                                <a:schemeClr val="bg2">
                                  <a:lumMod val="50000"/>
                                </a:schemeClr>
                              </a:gs>
                            </a:gsLst>
                            <a:lin ang="5400000" scaled="0"/>
                          </a:gradFill>
                          <a:latin typeface="+mn-lt"/>
                          <a:ea typeface="Segoe UI" pitchFamily="34" charset="0"/>
                          <a:cs typeface="Segoe UI" pitchFamily="34" charset="0"/>
                        </a:rPr>
                        <a:t>DPL</a:t>
                      </a:r>
                    </a:p>
                  </a:txBody>
                  <a:tcPr marL="91414" marR="91414" marT="0" marB="0"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endParaRPr>
                    </a:p>
                  </a:txBody>
                  <a:tcPr marL="45706" marR="45706" marT="45706" marB="45706"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endParaRPr lang="en-US" sz="1400" b="0" u="none" strike="noStrike" kern="1200" dirty="0">
                        <a:solidFill>
                          <a:schemeClr val="bg1"/>
                        </a:solidFill>
                        <a:latin typeface="+mn-lt"/>
                        <a:ea typeface="Segoe UI" pitchFamily="34" charset="0"/>
                        <a:cs typeface="Segoe UI" pitchFamily="34" charset="0"/>
                      </a:endParaRPr>
                    </a:p>
                  </a:txBody>
                  <a:tcPr marL="45706" marR="45706" marT="45706" marB="45706"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4185907"/>
                  </a:ext>
                </a:extLst>
              </a:tr>
            </a:tbl>
          </a:graphicData>
        </a:graphic>
      </p:graphicFrame>
      <p:sp>
        <p:nvSpPr>
          <p:cNvPr id="14" name="Rectangle 13"/>
          <p:cNvSpPr/>
          <p:nvPr/>
        </p:nvSpPr>
        <p:spPr bwMode="auto">
          <a:xfrm>
            <a:off x="2865241" y="1895913"/>
            <a:ext cx="1889716" cy="63141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109696" rIns="45706" bIns="107555" numCol="1" spcCol="0" rtlCol="0" fromWordArt="0" anchor="ctr" anchorCtr="0" forceAA="0" compatLnSpc="1">
            <a:prstTxWarp prst="textNoShape">
              <a:avLst/>
            </a:prstTxWarp>
            <a:noAutofit/>
          </a:bodyPr>
          <a:lstStyle/>
          <a:p>
            <a:pPr marL="0" marR="0" lvl="0" indent="0" algn="ctr" defTabSz="1218067" eaLnBrk="1" fontAlgn="base" latinLnBrk="0" hangingPunct="1">
              <a:lnSpc>
                <a:spcPct val="80000"/>
              </a:lnSpc>
              <a:spcBef>
                <a:spcPct val="0"/>
              </a:spcBef>
              <a:spcAft>
                <a:spcPct val="0"/>
              </a:spcAft>
              <a:buClrTx/>
              <a:buSzTx/>
              <a:buFontTx/>
              <a:buNone/>
              <a:tabLst/>
              <a:defRPr/>
            </a:pPr>
            <a:r>
              <a:rPr kumimoji="0" lang="en-US" sz="1567" b="1" i="0" u="none" strike="noStrike" kern="0" cap="none" spc="-67"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PLAN 1 APPS &amp; TEAM MEMBERS</a:t>
            </a:r>
          </a:p>
        </p:txBody>
      </p:sp>
      <p:sp>
        <p:nvSpPr>
          <p:cNvPr id="16" name="Rectangle 15"/>
          <p:cNvSpPr/>
          <p:nvPr/>
        </p:nvSpPr>
        <p:spPr bwMode="auto">
          <a:xfrm>
            <a:off x="4793000" y="1895913"/>
            <a:ext cx="1866256" cy="631415"/>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109696" rIns="45706" bIns="107555" numCol="1" spcCol="0" rtlCol="0" fromWordArt="0" anchor="ctr" anchorCtr="0" forceAA="0" compatLnSpc="1">
            <a:prstTxWarp prst="textNoShape">
              <a:avLst/>
            </a:prstTxWarp>
            <a:noAutofit/>
          </a:bodyPr>
          <a:lstStyle/>
          <a:p>
            <a:pPr marL="0" marR="0" lvl="0" indent="0" algn="ctr" defTabSz="1218067" eaLnBrk="1" fontAlgn="base" latinLnBrk="0" hangingPunct="1">
              <a:lnSpc>
                <a:spcPct val="80000"/>
              </a:lnSpc>
              <a:spcBef>
                <a:spcPct val="0"/>
              </a:spcBef>
              <a:spcAft>
                <a:spcPct val="0"/>
              </a:spcAft>
              <a:buClrTx/>
              <a:buSzTx/>
              <a:buFontTx/>
              <a:buNone/>
              <a:tabLst/>
              <a:defRPr/>
            </a:pPr>
            <a:r>
              <a:rPr kumimoji="0" lang="en-US" sz="1567" b="1" i="0" u="none" strike="noStrike" kern="0" cap="none" spc="-67"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CASE MANAGEMENT</a:t>
            </a:r>
          </a:p>
        </p:txBody>
      </p:sp>
      <p:pic>
        <p:nvPicPr>
          <p:cNvPr id="4" name="Picture 3"/>
          <p:cNvPicPr>
            <a:picLocks noChangeAspect="1"/>
          </p:cNvPicPr>
          <p:nvPr/>
        </p:nvPicPr>
        <p:blipFill rotWithShape="1">
          <a:blip r:embed="rId3"/>
          <a:srcRect l="51715" t="36167" r="-1" b="11392"/>
          <a:stretch/>
        </p:blipFill>
        <p:spPr>
          <a:xfrm>
            <a:off x="4793000" y="2562786"/>
            <a:ext cx="1866256" cy="1308188"/>
          </a:xfrm>
          <a:prstGeom prst="rect">
            <a:avLst/>
          </a:prstGeom>
        </p:spPr>
      </p:pic>
      <p:pic>
        <p:nvPicPr>
          <p:cNvPr id="5" name="Picture 4"/>
          <p:cNvPicPr>
            <a:picLocks noChangeAspect="1"/>
          </p:cNvPicPr>
          <p:nvPr/>
        </p:nvPicPr>
        <p:blipFill rotWithShape="1">
          <a:blip r:embed="rId4"/>
          <a:srcRect l="6968"/>
          <a:stretch/>
        </p:blipFill>
        <p:spPr>
          <a:xfrm>
            <a:off x="2850658" y="2562786"/>
            <a:ext cx="1904298" cy="1308188"/>
          </a:xfrm>
          <a:prstGeom prst="rect">
            <a:avLst/>
          </a:prstGeom>
        </p:spPr>
      </p:pic>
      <p:sp>
        <p:nvSpPr>
          <p:cNvPr id="18" name="TextBox 17"/>
          <p:cNvSpPr txBox="1"/>
          <p:nvPr/>
        </p:nvSpPr>
        <p:spPr>
          <a:xfrm>
            <a:off x="2672582" y="1431819"/>
            <a:ext cx="4195700" cy="5170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solidFill>
                  <a:sysClr val="windowText" lastClr="000000"/>
                </a:solidFill>
                <a:effectLst/>
                <a:uLnTx/>
                <a:uFillTx/>
              </a:rPr>
              <a:t>------------------- </a:t>
            </a:r>
            <a:r>
              <a:rPr kumimoji="0" lang="en-US" sz="1600" b="0" i="0" u="none" strike="noStrike" kern="0" cap="none" spc="0" normalizeH="0" baseline="0" noProof="0" dirty="0">
                <a:ln>
                  <a:noFill/>
                </a:ln>
                <a:solidFill>
                  <a:sysClr val="windowText" lastClr="000000"/>
                </a:solidFill>
                <a:effectLst/>
                <a:uLnTx/>
                <a:uFillTx/>
              </a:rPr>
              <a:t>Enterprise edition</a:t>
            </a:r>
            <a:r>
              <a:rPr kumimoji="0" lang="en-US" sz="1200" b="0" i="0" u="none" strike="noStrike" kern="0" cap="none" spc="0" normalizeH="0" baseline="0" noProof="0" dirty="0">
                <a:ln>
                  <a:noFill/>
                </a:ln>
                <a:solidFill>
                  <a:sysClr val="windowText" lastClr="000000"/>
                </a:solidFill>
                <a:effectLst/>
                <a:uLnTx/>
                <a:uFillTx/>
              </a:rPr>
              <a:t>-----------------</a:t>
            </a:r>
          </a:p>
        </p:txBody>
      </p:sp>
      <p:sp>
        <p:nvSpPr>
          <p:cNvPr id="3" name="TextBox 2"/>
          <p:cNvSpPr txBox="1"/>
          <p:nvPr/>
        </p:nvSpPr>
        <p:spPr>
          <a:xfrm>
            <a:off x="7290147" y="2838693"/>
            <a:ext cx="4133589" cy="1855893"/>
          </a:xfrm>
          <a:prstGeom prst="rect">
            <a:avLst/>
          </a:prstGeom>
          <a:solidFill>
            <a:schemeClr val="accent3">
              <a:lumMod val="10000"/>
              <a:lumOff val="90000"/>
            </a:schemeClr>
          </a:solid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dirty="0">
                <a:ln>
                  <a:noFill/>
                </a:ln>
                <a:gradFill>
                  <a:gsLst>
                    <a:gs pos="2917">
                      <a:schemeClr val="tx1"/>
                    </a:gs>
                    <a:gs pos="30000">
                      <a:schemeClr val="tx1"/>
                    </a:gs>
                  </a:gsLst>
                  <a:lin ang="5400000" scaled="0"/>
                </a:gradFill>
                <a:effectLst/>
                <a:uLnTx/>
                <a:uFillTx/>
              </a:rPr>
              <a:t>EA Price Lists: </a:t>
            </a:r>
          </a:p>
          <a:p>
            <a:pPr marL="342900" marR="0" lvl="0" indent="-34290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0" cap="none" spc="0" normalizeH="0" baseline="0" noProof="0" dirty="0">
                <a:ln>
                  <a:noFill/>
                </a:ln>
                <a:gradFill>
                  <a:gsLst>
                    <a:gs pos="2917">
                      <a:schemeClr val="tx1"/>
                    </a:gs>
                    <a:gs pos="30000">
                      <a:schemeClr val="tx1"/>
                    </a:gs>
                  </a:gsLst>
                  <a:lin ang="5400000" scaled="0"/>
                </a:gradFill>
                <a:effectLst/>
                <a:uLnTx/>
                <a:uFillTx/>
              </a:rPr>
              <a:t>Public Government</a:t>
            </a:r>
          </a:p>
          <a:p>
            <a:pPr marL="342900" marR="0" lvl="0" indent="-34290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0" cap="none" spc="0" normalizeH="0" baseline="0" noProof="0" dirty="0">
                <a:ln>
                  <a:noFill/>
                </a:ln>
                <a:gradFill>
                  <a:gsLst>
                    <a:gs pos="2917">
                      <a:schemeClr val="tx1"/>
                    </a:gs>
                    <a:gs pos="30000">
                      <a:schemeClr val="tx1"/>
                    </a:gs>
                  </a:gsLst>
                  <a:lin ang="5400000" scaled="0"/>
                </a:gradFill>
                <a:effectLst/>
                <a:uLnTx/>
                <a:uFillTx/>
              </a:rPr>
              <a:t>Academic</a:t>
            </a:r>
          </a:p>
          <a:p>
            <a:pPr marL="342900" marR="0" lvl="0" indent="-34290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0" cap="none" spc="0" normalizeH="0" baseline="0" noProof="0" dirty="0">
                <a:ln>
                  <a:noFill/>
                </a:ln>
                <a:gradFill>
                  <a:gsLst>
                    <a:gs pos="2917">
                      <a:schemeClr val="tx1"/>
                    </a:gs>
                    <a:gs pos="30000">
                      <a:schemeClr val="tx1"/>
                    </a:gs>
                  </a:gsLst>
                  <a:lin ang="5400000" scaled="0"/>
                </a:gradFill>
                <a:effectLst/>
                <a:uLnTx/>
                <a:uFillTx/>
              </a:rPr>
              <a:t>GCC-based</a:t>
            </a:r>
          </a:p>
        </p:txBody>
      </p:sp>
      <p:sp>
        <p:nvSpPr>
          <p:cNvPr id="17" name="TextBox 16"/>
          <p:cNvSpPr txBox="1"/>
          <p:nvPr/>
        </p:nvSpPr>
        <p:spPr>
          <a:xfrm>
            <a:off x="7290147" y="4992377"/>
            <a:ext cx="4133589" cy="1037207"/>
          </a:xfrm>
          <a:prstGeom prst="rect">
            <a:avLst/>
          </a:prstGeom>
          <a:solidFill>
            <a:schemeClr val="accent3">
              <a:lumMod val="10000"/>
              <a:lumOff val="90000"/>
            </a:schemeClr>
          </a:solid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dirty="0">
                <a:ln>
                  <a:noFill/>
                </a:ln>
                <a:gradFill>
                  <a:gsLst>
                    <a:gs pos="2917">
                      <a:schemeClr val="tx1"/>
                    </a:gs>
                    <a:gs pos="30000">
                      <a:schemeClr val="tx1"/>
                    </a:gs>
                  </a:gsLst>
                  <a:lin ang="5400000" scaled="0"/>
                </a:gradFill>
                <a:effectLst/>
                <a:uLnTx/>
                <a:uFillTx/>
              </a:rPr>
              <a:t>MPSA: </a:t>
            </a:r>
          </a:p>
          <a:p>
            <a:pPr marL="342900" marR="0" lvl="0" indent="-342900" defTabSz="91440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400" b="0" i="0" u="none" strike="noStrike" kern="0" cap="none" spc="0" normalizeH="0" baseline="0" noProof="0" dirty="0">
                <a:ln>
                  <a:noFill/>
                </a:ln>
                <a:gradFill>
                  <a:gsLst>
                    <a:gs pos="2917">
                      <a:schemeClr val="tx1"/>
                    </a:gs>
                    <a:gs pos="30000">
                      <a:schemeClr val="tx1"/>
                    </a:gs>
                  </a:gsLst>
                  <a:lin ang="5400000" scaled="0"/>
                </a:gradFill>
                <a:effectLst/>
                <a:uLnTx/>
                <a:uFillTx/>
              </a:rPr>
              <a:t>GCC Only</a:t>
            </a:r>
          </a:p>
        </p:txBody>
      </p:sp>
      <p:sp>
        <p:nvSpPr>
          <p:cNvPr id="19" name="TextBox 18"/>
          <p:cNvSpPr txBox="1"/>
          <p:nvPr/>
        </p:nvSpPr>
        <p:spPr>
          <a:xfrm>
            <a:off x="7290148" y="1913038"/>
            <a:ext cx="4133589" cy="627864"/>
          </a:xfrm>
          <a:prstGeom prst="rect">
            <a:avLst/>
          </a:prstGeom>
          <a:solidFill>
            <a:schemeClr val="accent3">
              <a:lumMod val="10000"/>
              <a:lumOff val="90000"/>
            </a:schemeClr>
          </a:solidFill>
        </p:spPr>
        <p:txBody>
          <a:bodyPr wrap="squar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2400" b="0" i="0" u="none" strike="noStrike" kern="0" cap="none" spc="0" normalizeH="0" baseline="0" noProof="0" dirty="0">
                <a:ln>
                  <a:noFill/>
                </a:ln>
                <a:gradFill>
                  <a:gsLst>
                    <a:gs pos="2917">
                      <a:schemeClr val="tx1"/>
                    </a:gs>
                    <a:gs pos="30000">
                      <a:schemeClr val="tx1"/>
                    </a:gs>
                  </a:gsLst>
                  <a:lin ang="5400000" scaled="0"/>
                </a:gradFill>
                <a:effectLst/>
                <a:uLnTx/>
                <a:uFillTx/>
              </a:rPr>
              <a:t>Business</a:t>
            </a:r>
            <a:r>
              <a:rPr kumimoji="0" lang="en-US" sz="2400" b="0" i="0" u="none" strike="noStrike" kern="0" cap="none" spc="0" normalizeH="0" baseline="0" noProof="0">
                <a:ln>
                  <a:noFill/>
                </a:ln>
                <a:gradFill>
                  <a:gsLst>
                    <a:gs pos="2917">
                      <a:schemeClr val="tx1"/>
                    </a:gs>
                    <a:gs pos="30000">
                      <a:schemeClr val="tx1"/>
                    </a:gs>
                  </a:gsLst>
                  <a:lin ang="5400000" scaled="0"/>
                </a:gradFill>
                <a:effectLst/>
                <a:uLnTx/>
                <a:uFillTx/>
              </a:rPr>
              <a:t> Desk Only</a:t>
            </a:r>
            <a:endParaRPr kumimoji="0" lang="en-US" sz="2400" b="0" i="0" u="none" strike="noStrike" kern="0" cap="none" spc="0" normalizeH="0" baseline="0" noProof="0" dirty="0">
              <a:ln>
                <a:noFill/>
              </a:ln>
              <a:gradFill>
                <a:gsLst>
                  <a:gs pos="2917">
                    <a:schemeClr val="tx1"/>
                  </a:gs>
                  <a:gs pos="30000">
                    <a:schemeClr val="tx1"/>
                  </a:gs>
                </a:gsLst>
                <a:lin ang="5400000" scaled="0"/>
              </a:gradFill>
              <a:effectLst/>
              <a:uLnTx/>
              <a:uFillTx/>
            </a:endParaRPr>
          </a:p>
        </p:txBody>
      </p:sp>
      <p:sp>
        <p:nvSpPr>
          <p:cNvPr id="13" name="TextBox 12"/>
          <p:cNvSpPr txBox="1"/>
          <p:nvPr/>
        </p:nvSpPr>
        <p:spPr>
          <a:xfrm>
            <a:off x="-139424" y="6502904"/>
            <a:ext cx="1872500" cy="4616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gradFill>
                  <a:gsLst>
                    <a:gs pos="2917">
                      <a:schemeClr val="tx1"/>
                    </a:gs>
                    <a:gs pos="30000">
                      <a:schemeClr val="tx1"/>
                    </a:gs>
                  </a:gsLst>
                  <a:lin ang="5400000" scaled="0"/>
                </a:gradFill>
                <a:effectLst/>
                <a:uLnTx/>
                <a:uFillTx/>
              </a:rPr>
              <a:t>Microsoft Confidential</a:t>
            </a:r>
          </a:p>
        </p:txBody>
      </p:sp>
    </p:spTree>
    <p:extLst>
      <p:ext uri="{BB962C8B-B14F-4D97-AF65-F5344CB8AC3E}">
        <p14:creationId xmlns:p14="http://schemas.microsoft.com/office/powerpoint/2010/main" val="4259715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343" y="276755"/>
            <a:ext cx="12957028" cy="1107070"/>
          </a:xfrm>
        </p:spPr>
        <p:txBody>
          <a:bodyPr>
            <a:normAutofit/>
          </a:bodyPr>
          <a:lstStyle/>
          <a:p>
            <a:r>
              <a:rPr lang="en-US" sz="3600" dirty="0"/>
              <a:t>Additional Transitions For Existing Public Sector Customers</a:t>
            </a:r>
            <a:endParaRPr lang="en-US" sz="3600" i="1" dirty="0"/>
          </a:p>
        </p:txBody>
      </p:sp>
      <p:sp>
        <p:nvSpPr>
          <p:cNvPr id="15" name="Rectangle 14"/>
          <p:cNvSpPr/>
          <p:nvPr/>
        </p:nvSpPr>
        <p:spPr bwMode="auto">
          <a:xfrm>
            <a:off x="2037732" y="6388966"/>
            <a:ext cx="10406087" cy="65120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defTabSz="932472" eaLnBrk="1" fontAlgn="base" latinLnBrk="0" hangingPunct="1">
              <a:lnSpc>
                <a:spcPct val="90000"/>
              </a:lnSpc>
              <a:spcBef>
                <a:spcPct val="0"/>
              </a:spcBef>
              <a:spcAft>
                <a:spcPct val="0"/>
              </a:spcAft>
              <a:buClrTx/>
              <a:buSzTx/>
              <a:buFontTx/>
              <a:buNone/>
              <a:tabLst/>
              <a:defRPr/>
            </a:pPr>
            <a:r>
              <a:rPr kumimoji="0" lang="en-US" sz="1600" b="0" i="0" u="none" strike="noStrike" kern="0" cap="none" spc="0" normalizeH="0" baseline="0" noProof="0" dirty="0">
                <a:ln>
                  <a:noFill/>
                </a:ln>
                <a:solidFill>
                  <a:schemeClr val="tx1"/>
                </a:solidFill>
                <a:effectLst/>
                <a:uLnTx/>
                <a:uFillTx/>
                <a:ea typeface="Segoe UI" pitchFamily="34" charset="0"/>
                <a:cs typeface="Segoe UI" pitchFamily="34" charset="0"/>
              </a:rPr>
              <a:t>Existing Customers defined as those with a subscription as of 10/31/2016</a:t>
            </a:r>
          </a:p>
        </p:txBody>
      </p:sp>
      <p:sp>
        <p:nvSpPr>
          <p:cNvPr id="8" name="Rectangle 7"/>
          <p:cNvSpPr/>
          <p:nvPr/>
        </p:nvSpPr>
        <p:spPr bwMode="auto">
          <a:xfrm>
            <a:off x="404318" y="1724459"/>
            <a:ext cx="1829216" cy="998421"/>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Online to Online</a:t>
            </a:r>
          </a:p>
        </p:txBody>
      </p:sp>
      <p:sp>
        <p:nvSpPr>
          <p:cNvPr id="10" name="TextBox 9"/>
          <p:cNvSpPr txBox="1"/>
          <p:nvPr/>
        </p:nvSpPr>
        <p:spPr>
          <a:xfrm>
            <a:off x="-139424" y="6502904"/>
            <a:ext cx="1872500" cy="461665"/>
          </a:xfrm>
          <a:prstGeom prst="rect">
            <a:avLst/>
          </a:prstGeom>
          <a:noFill/>
        </p:spPr>
        <p:txBody>
          <a:bodyPr wrap="none" lIns="182880" tIns="146304" rIns="182880" bIns="146304" rtlCol="0">
            <a:spAutoFit/>
          </a:bodyPr>
          <a:lstStyle/>
          <a:p>
            <a:pPr marL="0" marR="0" lvl="0" indent="0" defTabSz="914400" eaLnBrk="1" fontAlgn="auto" latinLnBrk="0" hangingPunct="1">
              <a:lnSpc>
                <a:spcPct val="90000"/>
              </a:lnSpc>
              <a:spcBef>
                <a:spcPts val="0"/>
              </a:spcBef>
              <a:spcAft>
                <a:spcPts val="600"/>
              </a:spcAft>
              <a:buClrTx/>
              <a:buSzTx/>
              <a:buFontTx/>
              <a:buNone/>
              <a:tabLst/>
              <a:defRPr/>
            </a:pPr>
            <a:r>
              <a:rPr kumimoji="0" lang="en-US" sz="1200" b="0" i="0" u="none" strike="noStrike" kern="0" cap="none" spc="0" normalizeH="0" baseline="0" noProof="0" dirty="0">
                <a:ln>
                  <a:noFill/>
                </a:ln>
                <a:gradFill>
                  <a:gsLst>
                    <a:gs pos="2917">
                      <a:schemeClr val="tx1"/>
                    </a:gs>
                    <a:gs pos="30000">
                      <a:schemeClr val="tx1"/>
                    </a:gs>
                  </a:gsLst>
                  <a:lin ang="5400000" scaled="0"/>
                </a:gradFill>
                <a:effectLst/>
                <a:uLnTx/>
                <a:uFillTx/>
              </a:rPr>
              <a:t>Microsoft Confidential</a:t>
            </a:r>
          </a:p>
        </p:txBody>
      </p:sp>
      <p:sp>
        <p:nvSpPr>
          <p:cNvPr id="11" name="Rectangle 10"/>
          <p:cNvSpPr/>
          <p:nvPr/>
        </p:nvSpPr>
        <p:spPr bwMode="auto">
          <a:xfrm>
            <a:off x="404317" y="2873990"/>
            <a:ext cx="1829217" cy="190565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24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On-Premises Migration to Online</a:t>
            </a:r>
          </a:p>
        </p:txBody>
      </p:sp>
      <p:graphicFrame>
        <p:nvGraphicFramePr>
          <p:cNvPr id="12" name="Table 11"/>
          <p:cNvGraphicFramePr>
            <a:graphicFrameLocks noGrp="1"/>
          </p:cNvGraphicFramePr>
          <p:nvPr>
            <p:extLst>
              <p:ext uri="{D42A27DB-BD31-4B8C-83A1-F6EECF244321}">
                <p14:modId xmlns:p14="http://schemas.microsoft.com/office/powerpoint/2010/main" val="403940776"/>
              </p:ext>
            </p:extLst>
          </p:nvPr>
        </p:nvGraphicFramePr>
        <p:xfrm>
          <a:off x="2503357" y="3216868"/>
          <a:ext cx="9480820" cy="1577768"/>
        </p:xfrm>
        <a:graphic>
          <a:graphicData uri="http://schemas.openxmlformats.org/drawingml/2006/table">
            <a:tbl>
              <a:tblPr firstRow="1">
                <a:tableStyleId>{5C22544A-7EE6-4342-B048-85BDC9FD1C3A}</a:tableStyleId>
              </a:tblPr>
              <a:tblGrid>
                <a:gridCol w="2353456">
                  <a:extLst>
                    <a:ext uri="{9D8B030D-6E8A-4147-A177-3AD203B41FA5}">
                      <a16:colId xmlns:a16="http://schemas.microsoft.com/office/drawing/2014/main" val="20000"/>
                    </a:ext>
                  </a:extLst>
                </a:gridCol>
                <a:gridCol w="2851506">
                  <a:extLst>
                    <a:ext uri="{9D8B030D-6E8A-4147-A177-3AD203B41FA5}">
                      <a16:colId xmlns:a16="http://schemas.microsoft.com/office/drawing/2014/main" val="785167350"/>
                    </a:ext>
                  </a:extLst>
                </a:gridCol>
                <a:gridCol w="1175380">
                  <a:extLst>
                    <a:ext uri="{9D8B030D-6E8A-4147-A177-3AD203B41FA5}">
                      <a16:colId xmlns:a16="http://schemas.microsoft.com/office/drawing/2014/main" val="20001"/>
                    </a:ext>
                  </a:extLst>
                </a:gridCol>
                <a:gridCol w="1699435">
                  <a:extLst>
                    <a:ext uri="{9D8B030D-6E8A-4147-A177-3AD203B41FA5}">
                      <a16:colId xmlns:a16="http://schemas.microsoft.com/office/drawing/2014/main" val="1655034382"/>
                    </a:ext>
                  </a:extLst>
                </a:gridCol>
                <a:gridCol w="1401043">
                  <a:extLst>
                    <a:ext uri="{9D8B030D-6E8A-4147-A177-3AD203B41FA5}">
                      <a16:colId xmlns:a16="http://schemas.microsoft.com/office/drawing/2014/main" val="2433442403"/>
                    </a:ext>
                  </a:extLst>
                </a:gridCol>
              </a:tblGrid>
              <a:tr h="788884">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2000" b="1" i="0" u="none" kern="1200" dirty="0">
                          <a:solidFill>
                            <a:schemeClr val="lt1"/>
                          </a:solidFill>
                          <a:latin typeface="+mn-lt"/>
                          <a:ea typeface="+mn-ea"/>
                          <a:cs typeface="+mn-cs"/>
                        </a:rPr>
                        <a:t>Existing User License</a:t>
                      </a:r>
                    </a:p>
                  </a:txBody>
                  <a:tcPr marL="179285" marR="179285" marT="89642" marB="89642" anchor="ctr">
                    <a:lnL w="12700" cmpd="sng">
                      <a:noFill/>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2000" b="1" i="0" u="none" kern="1200" dirty="0">
                          <a:solidFill>
                            <a:schemeClr val="lt1"/>
                          </a:solidFill>
                          <a:latin typeface="+mn-lt"/>
                          <a:ea typeface="+mn-ea"/>
                          <a:cs typeface="+mn-cs"/>
                        </a:rPr>
                        <a:t>New User License</a:t>
                      </a:r>
                    </a:p>
                  </a:txBody>
                  <a:tcPr marL="179285" marR="179285" marT="89642" marB="89642"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1" i="0" u="none" kern="1200" dirty="0">
                          <a:solidFill>
                            <a:schemeClr val="lt1"/>
                          </a:solidFill>
                          <a:latin typeface="+mn-lt"/>
                          <a:ea typeface="+mn-ea"/>
                          <a:cs typeface="+mn-cs"/>
                        </a:rPr>
                        <a:t>From SA</a:t>
                      </a:r>
                    </a:p>
                  </a:txBody>
                  <a:tcPr marL="179285" marR="179285" marT="89642" marB="89642"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1" kern="1200" dirty="0">
                          <a:solidFill>
                            <a:schemeClr val="lt1"/>
                          </a:solidFill>
                          <a:latin typeface="+mn-lt"/>
                          <a:ea typeface="+mn-ea"/>
                          <a:cs typeface="+mn-cs"/>
                        </a:rPr>
                        <a:t>Cloud Add-on</a:t>
                      </a:r>
                    </a:p>
                  </a:txBody>
                  <a:tcPr marL="179285" marR="179285" marT="89642" marB="89642" anchor="ctr">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b="1" kern="1200" dirty="0">
                          <a:solidFill>
                            <a:schemeClr val="lt1"/>
                          </a:solidFill>
                          <a:latin typeface="+mn-lt"/>
                          <a:ea typeface="+mn-ea"/>
                          <a:cs typeface="+mn-cs"/>
                        </a:rPr>
                        <a:t>% Disc off USL</a:t>
                      </a:r>
                    </a:p>
                  </a:txBody>
                  <a:tcPr marL="179285" marR="179285" marT="89642" marB="89642" anchor="ctr">
                    <a:lnL w="9525" cap="flat" cmpd="sng" algn="ctr">
                      <a:solidFill>
                        <a:srgbClr val="FFFFFF"/>
                      </a:solidFill>
                      <a:prstDash val="solid"/>
                      <a:round/>
                      <a:headEnd type="none" w="med" len="med"/>
                      <a:tailEnd type="none" w="med" len="med"/>
                    </a:lnL>
                    <a:lnR w="12700" cmpd="sng">
                      <a:noFill/>
                    </a:lnR>
                    <a:lnT w="12700" cmpd="sng">
                      <a:noFill/>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0000"/>
                  </a:ext>
                </a:extLst>
              </a:tr>
              <a:tr h="788884">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05050"/>
                          </a:solidFill>
                          <a:effectLst/>
                          <a:uLnTx/>
                          <a:uFillTx/>
                          <a:latin typeface="Segoe UI"/>
                          <a:ea typeface="+mn-ea"/>
                          <a:cs typeface="+mn-cs"/>
                        </a:rPr>
                        <a:t>Basic CAL</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l" defTabSz="932742"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latin typeface="+mn-lt"/>
                          <a:ea typeface="+mn-ea"/>
                          <a:cs typeface="+mn-cs"/>
                        </a:rPr>
                        <a:t>Case Management USL (lead status)</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latin typeface="+mn-lt"/>
                          <a:ea typeface="+mn-ea"/>
                          <a:cs typeface="+mn-cs"/>
                        </a:rPr>
                        <a:t>$30</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latin typeface="+mn-lt"/>
                          <a:ea typeface="+mn-ea"/>
                          <a:cs typeface="+mn-cs"/>
                        </a:rPr>
                        <a:t>$23 + SA/EP</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indent="0" algn="ctr" defTabSz="932742" rtl="0" eaLnBrk="1" fontAlgn="auto" latinLnBrk="0" hangingPunct="1">
                        <a:lnSpc>
                          <a:spcPct val="100000"/>
                        </a:lnSpc>
                        <a:spcBef>
                          <a:spcPts val="0"/>
                        </a:spcBef>
                        <a:spcAft>
                          <a:spcPts val="0"/>
                        </a:spcAft>
                        <a:buClrTx/>
                        <a:buSzTx/>
                        <a:buFontTx/>
                        <a:buNone/>
                        <a:tabLst/>
                        <a:defRPr/>
                      </a:pPr>
                      <a:r>
                        <a:rPr lang="en-US" sz="2000" kern="1200" dirty="0">
                          <a:solidFill>
                            <a:schemeClr val="dk1"/>
                          </a:solidFill>
                          <a:latin typeface="+mn-lt"/>
                          <a:ea typeface="+mn-ea"/>
                          <a:cs typeface="+mn-cs"/>
                        </a:rPr>
                        <a:t>25%</a:t>
                      </a:r>
                    </a:p>
                  </a:txBody>
                  <a:tcPr marL="179285" marR="179285" marT="89642" marB="89642">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560297692"/>
                  </a:ext>
                </a:extLst>
              </a:tr>
            </a:tbl>
          </a:graphicData>
        </a:graphic>
      </p:graphicFrame>
      <p:sp>
        <p:nvSpPr>
          <p:cNvPr id="13" name="Rectangle 12"/>
          <p:cNvSpPr/>
          <p:nvPr/>
        </p:nvSpPr>
        <p:spPr bwMode="auto">
          <a:xfrm>
            <a:off x="7704944" y="2873990"/>
            <a:ext cx="4273250" cy="34287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eaLnBrk="1" fontAlgn="base" latinLnBrk="0" hangingPunct="1">
              <a:lnSpc>
                <a:spcPct val="90000"/>
              </a:lnSpc>
              <a:spcBef>
                <a:spcPct val="0"/>
              </a:spcBef>
              <a:spcAft>
                <a:spcPct val="0"/>
              </a:spcAft>
              <a:buClrTx/>
              <a:buSzTx/>
              <a:buFontTx/>
              <a:buNone/>
              <a:tabLst/>
              <a:defRPr/>
            </a:pPr>
            <a:r>
              <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EA </a:t>
            </a:r>
            <a:r>
              <a:rPr kumimoji="0" lang="en-US" sz="1800" b="0" i="0" u="none" strike="noStrike" kern="0" cap="none" spc="0" normalizeH="0" baseline="0" noProof="0">
                <a:ln>
                  <a:noFill/>
                </a:ln>
                <a:gradFill>
                  <a:gsLst>
                    <a:gs pos="0">
                      <a:srgbClr val="FFFFFF"/>
                    </a:gs>
                    <a:gs pos="100000">
                      <a:srgbClr val="FFFFFF"/>
                    </a:gs>
                  </a:gsLst>
                  <a:lin ang="5400000" scaled="0"/>
                </a:gradFill>
                <a:effectLst/>
                <a:uLnTx/>
                <a:uFillTx/>
                <a:ea typeface="Segoe UI" pitchFamily="34" charset="0"/>
                <a:cs typeface="Segoe UI" pitchFamily="34" charset="0"/>
              </a:rPr>
              <a:t>No-Level Price</a:t>
            </a:r>
            <a:r>
              <a:rPr kumimoji="0" lang="en-US" sz="1800" b="0" i="0" u="none" strike="noStrike" kern="0" cap="none" spc="0" normalizeH="0" baseline="0" noProof="0" dirty="0">
                <a:ln>
                  <a:noFill/>
                </a:ln>
                <a:gradFill>
                  <a:gsLst>
                    <a:gs pos="0">
                      <a:srgbClr val="FFFFFF"/>
                    </a:gs>
                    <a:gs pos="100000">
                      <a:srgbClr val="FFFFFF"/>
                    </a:gs>
                  </a:gsLst>
                  <a:lin ang="5400000" scaled="0"/>
                </a:gradFill>
                <a:effectLst/>
                <a:uLnTx/>
                <a:uFillTx/>
                <a:ea typeface="Segoe UI" pitchFamily="34" charset="0"/>
                <a:cs typeface="Segoe UI" pitchFamily="34" charset="0"/>
              </a:rPr>
              <a:t>*</a:t>
            </a:r>
          </a:p>
        </p:txBody>
      </p:sp>
      <p:sp>
        <p:nvSpPr>
          <p:cNvPr id="3" name="TextBox 2"/>
          <p:cNvSpPr txBox="1"/>
          <p:nvPr/>
        </p:nvSpPr>
        <p:spPr>
          <a:xfrm>
            <a:off x="2503357" y="1710369"/>
            <a:ext cx="4051500" cy="627864"/>
          </a:xfrm>
          <a:prstGeom prst="rect">
            <a:avLst/>
          </a:prstGeom>
          <a:noFill/>
        </p:spPr>
        <p:txBody>
          <a:bodyPr wrap="square" lIns="182880" tIns="146304" rIns="182880" bIns="146304" rtlCol="0">
            <a:spAutoFit/>
          </a:bodyPr>
          <a:lstStyle/>
          <a:p>
            <a:pPr>
              <a:lnSpc>
                <a:spcPct val="90000"/>
              </a:lnSpc>
              <a:spcAft>
                <a:spcPts val="600"/>
              </a:spcAft>
            </a:pPr>
            <a:r>
              <a:rPr lang="en-US" sz="2400" dirty="0">
                <a:gradFill>
                  <a:gsLst>
                    <a:gs pos="2917">
                      <a:schemeClr val="tx1"/>
                    </a:gs>
                    <a:gs pos="30000">
                      <a:schemeClr val="tx1"/>
                    </a:gs>
                  </a:gsLst>
                  <a:lin ang="5400000" scaled="0"/>
                </a:gradFill>
              </a:rPr>
              <a:t>No transition pricing</a:t>
            </a:r>
          </a:p>
        </p:txBody>
      </p:sp>
    </p:spTree>
    <p:extLst>
      <p:ext uri="{BB962C8B-B14F-4D97-AF65-F5344CB8AC3E}">
        <p14:creationId xmlns:p14="http://schemas.microsoft.com/office/powerpoint/2010/main" val="1246134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39" y="2084172"/>
            <a:ext cx="11653523" cy="2012859"/>
          </a:xfrm>
        </p:spPr>
        <p:txBody>
          <a:bodyPr/>
          <a:lstStyle/>
          <a:p>
            <a:r>
              <a:rPr lang="en-US" sz="6600" dirty="0"/>
              <a:t>NAV, GP, SL Existing Customer Updates</a:t>
            </a:r>
            <a:endParaRPr lang="en-US" sz="6600" dirty="0">
              <a:solidFill>
                <a:srgbClr val="FF0000"/>
              </a:solidFill>
            </a:endParaRPr>
          </a:p>
        </p:txBody>
      </p:sp>
    </p:spTree>
    <p:extLst>
      <p:ext uri="{BB962C8B-B14F-4D97-AF65-F5344CB8AC3E}">
        <p14:creationId xmlns:p14="http://schemas.microsoft.com/office/powerpoint/2010/main" val="1532407815"/>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On-Premises messaging slide</a:t>
            </a:r>
          </a:p>
        </p:txBody>
      </p:sp>
      <p:sp>
        <p:nvSpPr>
          <p:cNvPr id="4" name="TextBox 3"/>
          <p:cNvSpPr txBox="1"/>
          <p:nvPr/>
        </p:nvSpPr>
        <p:spPr>
          <a:xfrm>
            <a:off x="358218" y="1341250"/>
            <a:ext cx="11138953" cy="1292662"/>
          </a:xfrm>
          <a:prstGeom prst="rect">
            <a:avLst/>
          </a:prstGeom>
          <a:noFill/>
        </p:spPr>
        <p:txBody>
          <a:bodyPr wrap="square" lIns="182880" tIns="146304" rIns="182880" bIns="146304" rtlCol="0">
            <a:spAutoFit/>
          </a:bodyPr>
          <a:lstStyle/>
          <a:p>
            <a:pPr>
              <a:lnSpc>
                <a:spcPct val="90000"/>
              </a:lnSpc>
              <a:spcAft>
                <a:spcPts val="600"/>
              </a:spcAft>
            </a:pPr>
            <a:r>
              <a:rPr lang="en-US" sz="2400" dirty="0">
                <a:latin typeface="Segoe UI Light" panose="020B0502040204020203" pitchFamily="34" charset="0"/>
              </a:rPr>
              <a:t>Ensure the customer is aware that Microsoft is committed to continue to make ongoing updates to their on-premises product.  Additional detail to reinforce that message is located </a:t>
            </a:r>
            <a:r>
              <a:rPr lang="en-US" sz="2400" dirty="0">
                <a:latin typeface="Segoe UI Light" panose="020B0502040204020203" pitchFamily="34" charset="0"/>
                <a:hlinkClick r:id="rId2"/>
              </a:rPr>
              <a:t>here</a:t>
            </a:r>
            <a:r>
              <a:rPr lang="en-US" sz="2400" b="1" dirty="0"/>
              <a:t>.</a:t>
            </a:r>
            <a:endParaRPr lang="en-US" sz="2400" dirty="0"/>
          </a:p>
        </p:txBody>
      </p:sp>
      <p:sp>
        <p:nvSpPr>
          <p:cNvPr id="6" name="TextBox 5"/>
          <p:cNvSpPr txBox="1"/>
          <p:nvPr/>
        </p:nvSpPr>
        <p:spPr>
          <a:xfrm>
            <a:off x="940402" y="2777869"/>
            <a:ext cx="10279416" cy="2880789"/>
          </a:xfrm>
          <a:prstGeom prst="rect">
            <a:avLst/>
          </a:prstGeom>
          <a:noFill/>
        </p:spPr>
        <p:txBody>
          <a:bodyPr wrap="square" lIns="182880" tIns="146304" rIns="182880" bIns="146304" rtlCol="0">
            <a:spAutoFit/>
          </a:bodyPr>
          <a:lstStyle/>
          <a:p>
            <a:pPr marL="342900" marR="0" lvl="0" indent="-342900">
              <a:spcBef>
                <a:spcPts val="0"/>
              </a:spcBef>
              <a:spcAft>
                <a:spcPts val="0"/>
              </a:spcAft>
              <a:buFont typeface="Wingdings" panose="05000000000000000000" pitchFamily="2" charset="2"/>
              <a:buChar char="§"/>
            </a:pPr>
            <a:r>
              <a:rPr lang="en-GB" sz="2400" dirty="0">
                <a:latin typeface="Segoe UI Light" panose="020B0502040204020203" pitchFamily="34" charset="0"/>
                <a:ea typeface="Calibri" panose="020F0502020204030204" pitchFamily="34" charset="0"/>
              </a:rPr>
              <a:t>Microsoft continues to develop and enhance Dynamics NAV, GP and SL</a:t>
            </a:r>
          </a:p>
          <a:p>
            <a:pPr marL="342900" marR="0" lvl="0" indent="-342900">
              <a:spcBef>
                <a:spcPts val="0"/>
              </a:spcBef>
              <a:spcAft>
                <a:spcPts val="0"/>
              </a:spcAft>
              <a:buFont typeface="Wingdings" panose="05000000000000000000" pitchFamily="2" charset="2"/>
              <a:buChar char="§"/>
            </a:pPr>
            <a:r>
              <a:rPr lang="en-GB" sz="2400" dirty="0">
                <a:latin typeface="Segoe UI Light" panose="020B0502040204020203" pitchFamily="34" charset="0"/>
                <a:ea typeface="Calibri" panose="020F0502020204030204" pitchFamily="34" charset="0"/>
              </a:rPr>
              <a:t>NAV 2017 releases this fall!</a:t>
            </a:r>
            <a:endParaRPr lang="en-US" sz="2400"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Wingdings" panose="05000000000000000000" pitchFamily="2" charset="2"/>
              <a:buChar char="§"/>
            </a:pPr>
            <a:r>
              <a:rPr lang="en-GB" sz="2400" dirty="0">
                <a:latin typeface="Segoe UI Light" panose="020B0502040204020203" pitchFamily="34" charset="0"/>
                <a:ea typeface="Calibri" panose="020F0502020204030204" pitchFamily="34" charset="0"/>
              </a:rPr>
              <a:t>We respect the fact that customers will want to make their own decisions about whether and when they want to move to the cloud</a:t>
            </a:r>
            <a:endParaRPr lang="en-US" sz="2400" dirty="0">
              <a:latin typeface="Calibri" panose="020F0502020204030204" pitchFamily="34" charset="0"/>
              <a:ea typeface="Calibri" panose="020F0502020204030204" pitchFamily="34" charset="0"/>
            </a:endParaRPr>
          </a:p>
          <a:p>
            <a:pPr marL="342900" marR="0" lvl="0" indent="-342900">
              <a:spcBef>
                <a:spcPts val="0"/>
              </a:spcBef>
              <a:spcAft>
                <a:spcPts val="0"/>
              </a:spcAft>
              <a:buFont typeface="Wingdings" panose="05000000000000000000" pitchFamily="2" charset="2"/>
              <a:buChar char="§"/>
            </a:pPr>
            <a:r>
              <a:rPr lang="en-GB" sz="2400" dirty="0">
                <a:latin typeface="Segoe UI Light" panose="020B0502040204020203" pitchFamily="34" charset="0"/>
                <a:ea typeface="Calibri" panose="020F0502020204030204" pitchFamily="34" charset="0"/>
              </a:rPr>
              <a:t>As and when you are ready, we would welcome the opportunity to share more about Dynamics 365.  We recognise the investment you have already made and have compelling transition options available. </a:t>
            </a:r>
            <a:endParaRPr lang="en-US" sz="2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444119361"/>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8938"/>
            <a:ext cx="12126012" cy="899665"/>
          </a:xfrm>
        </p:spPr>
        <p:txBody>
          <a:bodyPr/>
          <a:lstStyle/>
          <a:p>
            <a:r>
              <a:rPr lang="en-US" sz="3600" dirty="0"/>
              <a:t>Transitioning an </a:t>
            </a:r>
            <a:r>
              <a:rPr lang="en-US" sz="3200" dirty="0"/>
              <a:t>Existing</a:t>
            </a:r>
            <a:r>
              <a:rPr lang="en-US" sz="3600" dirty="0"/>
              <a:t> GP, NAV, SL on-premises customers to Dynamics 365 Business edition</a:t>
            </a:r>
          </a:p>
        </p:txBody>
      </p:sp>
      <p:sp>
        <p:nvSpPr>
          <p:cNvPr id="5" name="TextBox 4"/>
          <p:cNvSpPr txBox="1"/>
          <p:nvPr/>
        </p:nvSpPr>
        <p:spPr>
          <a:xfrm>
            <a:off x="5785605" y="1417312"/>
            <a:ext cx="6331582" cy="5044458"/>
          </a:xfrm>
          <a:prstGeom prst="rect">
            <a:avLst/>
          </a:prstGeom>
          <a:noFill/>
        </p:spPr>
        <p:txBody>
          <a:bodyPr wrap="square" lIns="182880" tIns="146304" rIns="182880" bIns="146304" rtlCol="0">
            <a:spAutoFit/>
          </a:bodyPr>
          <a:lstStyle/>
          <a:p>
            <a:pPr marL="342900" lvl="0" indent="-342900">
              <a:lnSpc>
                <a:spcPct val="90000"/>
              </a:lnSpc>
              <a:spcAft>
                <a:spcPts val="600"/>
              </a:spcAft>
              <a:buFont typeface="Wingdings" panose="05000000000000000000" pitchFamily="2" charset="2"/>
              <a:buChar char="§"/>
              <a:defRPr/>
            </a:pPr>
            <a:r>
              <a:rPr kumimoji="0" lang="en-US" sz="2000" b="0" i="0" u="none" strike="noStrike" kern="0" cap="none" spc="0" normalizeH="0" baseline="0" noProof="0" dirty="0">
                <a:ln>
                  <a:noFill/>
                </a:ln>
                <a:solidFill>
                  <a:sysClr val="windowText" lastClr="000000"/>
                </a:solidFill>
                <a:effectLst/>
                <a:uLnTx/>
                <a:uFillTx/>
                <a:latin typeface="+mj-lt"/>
              </a:rPr>
              <a:t>Existing customers as of 10/31/2016 </a:t>
            </a:r>
            <a:r>
              <a:rPr lang="en-US" sz="2000" kern="0" dirty="0">
                <a:solidFill>
                  <a:sysClr val="windowText" lastClr="000000"/>
                </a:solidFill>
                <a:latin typeface="+mj-lt"/>
              </a:rPr>
              <a:t>who are </a:t>
            </a:r>
            <a:r>
              <a:rPr lang="en-US" sz="2000" b="1" kern="0" dirty="0">
                <a:solidFill>
                  <a:sysClr val="windowText" lastClr="000000"/>
                </a:solidFill>
                <a:latin typeface="+mj-lt"/>
              </a:rPr>
              <a:t>active on Enhancement </a:t>
            </a:r>
            <a:r>
              <a:rPr kumimoji="0" lang="en-US" sz="2000" b="0" i="0" u="none" strike="noStrike" kern="0" cap="none" spc="0" normalizeH="0" baseline="0" noProof="0" dirty="0">
                <a:ln>
                  <a:noFill/>
                </a:ln>
                <a:solidFill>
                  <a:sysClr val="windowText" lastClr="000000"/>
                </a:solidFill>
                <a:effectLst/>
                <a:uLnTx/>
                <a:uFillTx/>
                <a:latin typeface="+mj-lt"/>
              </a:rPr>
              <a:t>will qualify for special transition pricing for users they currently own</a:t>
            </a:r>
          </a:p>
          <a:p>
            <a:pPr marL="800100" marR="0" lvl="1" indent="-342900" defTabSz="914400" eaLnBrk="1" fontAlgn="auto" latinLnBrk="0" hangingPunct="1">
              <a:lnSpc>
                <a:spcPct val="90000"/>
              </a:lnSpc>
              <a:spcBef>
                <a:spcPts val="0"/>
              </a:spcBef>
              <a:spcAft>
                <a:spcPts val="600"/>
              </a:spcAft>
              <a:buClrTx/>
              <a:buSzTx/>
              <a:buFont typeface="Wingdings" panose="05000000000000000000" pitchFamily="2" charset="2"/>
              <a:buChar char="§"/>
              <a:tabLst/>
              <a:defRPr/>
            </a:pPr>
            <a:r>
              <a:rPr kumimoji="0" lang="en-US" sz="2000" b="0" i="0" u="none" strike="noStrike" kern="0" cap="none" spc="0" normalizeH="0" baseline="0" noProof="0" dirty="0">
                <a:ln>
                  <a:noFill/>
                </a:ln>
                <a:solidFill>
                  <a:sysClr val="windowText" lastClr="000000"/>
                </a:solidFill>
                <a:effectLst/>
                <a:uLnTx/>
                <a:uFillTx/>
                <a:latin typeface="+mj-lt"/>
              </a:rPr>
              <a:t>If the customer wants to transition mid-term, use cloud add-on</a:t>
            </a:r>
          </a:p>
          <a:p>
            <a:pPr marL="800100" marR="0" lvl="1" indent="-342900" defTabSz="914400" eaLnBrk="1" fontAlgn="auto" latinLnBrk="0" hangingPunct="1">
              <a:lnSpc>
                <a:spcPct val="90000"/>
              </a:lnSpc>
              <a:spcBef>
                <a:spcPts val="0"/>
              </a:spcBef>
              <a:spcAft>
                <a:spcPts val="600"/>
              </a:spcAft>
              <a:buClrTx/>
              <a:buSzTx/>
              <a:buFont typeface="Wingdings" panose="05000000000000000000" pitchFamily="2" charset="2"/>
              <a:buChar char="§"/>
              <a:tabLst/>
              <a:defRPr/>
            </a:pPr>
            <a:r>
              <a:rPr kumimoji="0" lang="en-US" sz="2000" b="0" i="0" u="none" strike="noStrike" kern="0" cap="none" spc="0" normalizeH="0" baseline="0" noProof="0" dirty="0">
                <a:ln>
                  <a:noFill/>
                </a:ln>
                <a:solidFill>
                  <a:sysClr val="windowText" lastClr="000000"/>
                </a:solidFill>
                <a:effectLst/>
                <a:uLnTx/>
                <a:uFillTx/>
                <a:latin typeface="+mj-lt"/>
              </a:rPr>
              <a:t>If customer wants to transition fully to the cloud and is at renewal and drop Enhancement, use From SA SKU (Enhancement)</a:t>
            </a:r>
          </a:p>
          <a:p>
            <a:pPr marL="342900" indent="-342900">
              <a:lnSpc>
                <a:spcPct val="90000"/>
              </a:lnSpc>
              <a:spcAft>
                <a:spcPts val="600"/>
              </a:spcAft>
              <a:buFont typeface="Wingdings" panose="05000000000000000000" pitchFamily="2" charset="2"/>
              <a:buChar char="§"/>
              <a:defRPr/>
            </a:pPr>
            <a:r>
              <a:rPr lang="en-US" sz="2000" kern="0" noProof="0" dirty="0">
                <a:solidFill>
                  <a:sysClr val="windowText" lastClr="000000"/>
                </a:solidFill>
                <a:latin typeface="+mj-lt"/>
              </a:rPr>
              <a:t>Purchase new qualified Dynamics 365 SKUs in CSP</a:t>
            </a:r>
          </a:p>
          <a:p>
            <a:pPr marL="342900" indent="-342900">
              <a:lnSpc>
                <a:spcPct val="90000"/>
              </a:lnSpc>
              <a:spcAft>
                <a:spcPts val="600"/>
              </a:spcAft>
              <a:buFont typeface="Wingdings" panose="05000000000000000000" pitchFamily="2" charset="2"/>
              <a:buChar char="§"/>
              <a:defRPr/>
            </a:pPr>
            <a:r>
              <a:rPr lang="en-US" sz="2000" kern="0" dirty="0">
                <a:solidFill>
                  <a:sysClr val="windowText" lastClr="000000"/>
                </a:solidFill>
                <a:latin typeface="+mj-lt"/>
              </a:rPr>
              <a:t>Transition pricing will be available for 3 years (review detailed term sheets </a:t>
            </a:r>
            <a:r>
              <a:rPr lang="en-US" sz="2000" kern="0" dirty="0">
                <a:solidFill>
                  <a:sysClr val="windowText" lastClr="000000"/>
                </a:solidFill>
                <a:latin typeface="+mj-lt"/>
                <a:hlinkClick r:id="rId2"/>
              </a:rPr>
              <a:t>here</a:t>
            </a:r>
            <a:r>
              <a:rPr lang="en-US" sz="2000" kern="0" dirty="0">
                <a:solidFill>
                  <a:sysClr val="windowText" lastClr="000000"/>
                </a:solidFill>
                <a:latin typeface="+mj-lt"/>
              </a:rPr>
              <a:t>)</a:t>
            </a:r>
          </a:p>
          <a:p>
            <a:pPr marL="342900" indent="-342900">
              <a:lnSpc>
                <a:spcPct val="90000"/>
              </a:lnSpc>
              <a:spcAft>
                <a:spcPts val="600"/>
              </a:spcAft>
              <a:buFont typeface="Wingdings" panose="05000000000000000000" pitchFamily="2" charset="2"/>
              <a:buChar char="§"/>
              <a:defRPr/>
            </a:pPr>
            <a:r>
              <a:rPr kumimoji="0" lang="en-US" sz="2000" b="0" i="0" u="none" strike="noStrike" kern="0" cap="none" spc="0" normalizeH="0" baseline="0" noProof="0" dirty="0">
                <a:ln>
                  <a:noFill/>
                </a:ln>
                <a:solidFill>
                  <a:sysClr val="windowText" lastClr="000000"/>
                </a:solidFill>
                <a:effectLst/>
                <a:uLnTx/>
                <a:uFillTx/>
                <a:latin typeface="+mj-lt"/>
              </a:rPr>
              <a:t>Use the renewal conversation to discuss upsell opportunities with your customer</a:t>
            </a:r>
          </a:p>
          <a:p>
            <a:pPr marL="342900" marR="0" lvl="0" indent="-342900" defTabSz="914400" eaLnBrk="1" fontAlgn="auto" latinLnBrk="0" hangingPunct="1">
              <a:lnSpc>
                <a:spcPct val="90000"/>
              </a:lnSpc>
              <a:spcBef>
                <a:spcPts val="0"/>
              </a:spcBef>
              <a:spcAft>
                <a:spcPts val="600"/>
              </a:spcAft>
              <a:buClrTx/>
              <a:buSzTx/>
              <a:buFont typeface="Wingdings" panose="05000000000000000000" pitchFamily="2" charset="2"/>
              <a:buChar char="§"/>
              <a:tabLst/>
              <a:defRPr/>
            </a:pPr>
            <a:endParaRPr kumimoji="0" lang="en-US" sz="20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90000"/>
              </a:lnSpc>
              <a:spcBef>
                <a:spcPts val="0"/>
              </a:spcBef>
              <a:spcAft>
                <a:spcPts val="600"/>
              </a:spcAft>
              <a:buClrTx/>
              <a:buSzTx/>
              <a:buFontTx/>
              <a:buNone/>
              <a:tabLst/>
              <a:defRPr/>
            </a:pPr>
            <a:endParaRPr kumimoji="0" lang="en-US" sz="2000" b="0" i="0" u="none" strike="noStrike" kern="0" cap="none" spc="0" normalizeH="0" baseline="0" noProof="0" dirty="0" err="1">
              <a:ln>
                <a:noFill/>
              </a:ln>
              <a:gradFill>
                <a:gsLst>
                  <a:gs pos="2917">
                    <a:schemeClr val="tx1"/>
                  </a:gs>
                  <a:gs pos="30000">
                    <a:schemeClr val="tx1"/>
                  </a:gs>
                </a:gsLst>
                <a:lin ang="5400000" scaled="0"/>
              </a:gradFill>
              <a:effectLst/>
              <a:uLnTx/>
              <a:uFillTx/>
            </a:endParaRPr>
          </a:p>
        </p:txBody>
      </p:sp>
      <p:sp>
        <p:nvSpPr>
          <p:cNvPr id="18" name="Rectangle 17"/>
          <p:cNvSpPr/>
          <p:nvPr/>
        </p:nvSpPr>
        <p:spPr bwMode="auto">
          <a:xfrm>
            <a:off x="177559" y="1539110"/>
            <a:ext cx="2804331" cy="785191"/>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109696" rIns="45706" bIns="107555" numCol="1" spcCol="0" rtlCol="0" fromWordArt="0" anchor="ctr" anchorCtr="0" forceAA="0" compatLnSpc="1">
            <a:prstTxWarp prst="textNoShape">
              <a:avLst/>
            </a:prstTxWarp>
            <a:noAutofit/>
          </a:bodyPr>
          <a:lstStyle/>
          <a:p>
            <a:pPr marL="0" marR="0" lvl="0" indent="0" algn="ctr" defTabSz="1218067" eaLnBrk="1" fontAlgn="base" latinLnBrk="0" hangingPunct="1">
              <a:lnSpc>
                <a:spcPct val="80000"/>
              </a:lnSpc>
              <a:spcBef>
                <a:spcPct val="0"/>
              </a:spcBef>
              <a:spcAft>
                <a:spcPct val="0"/>
              </a:spcAft>
              <a:buClrTx/>
              <a:buSzTx/>
              <a:buFontTx/>
              <a:buNone/>
              <a:tabLst/>
              <a:defRPr/>
            </a:pPr>
            <a:r>
              <a:rPr kumimoji="0" lang="en-US" sz="1567" b="1" i="0" u="none" strike="noStrike" kern="0" cap="none" spc="-67"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PERPETUAL + CLOUD ADD-ON</a:t>
            </a:r>
          </a:p>
        </p:txBody>
      </p:sp>
      <p:sp>
        <p:nvSpPr>
          <p:cNvPr id="19" name="Rectangle 18"/>
          <p:cNvSpPr/>
          <p:nvPr/>
        </p:nvSpPr>
        <p:spPr bwMode="auto">
          <a:xfrm>
            <a:off x="3058189" y="1539110"/>
            <a:ext cx="2795737" cy="785191"/>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6" tIns="109696" rIns="45706" bIns="107555" numCol="1" spcCol="0" rtlCol="0" fromWordArt="0" anchor="ctr" anchorCtr="0" forceAA="0" compatLnSpc="1">
            <a:prstTxWarp prst="textNoShape">
              <a:avLst/>
            </a:prstTxWarp>
            <a:noAutofit/>
          </a:bodyPr>
          <a:lstStyle/>
          <a:p>
            <a:pPr marL="0" marR="0" lvl="0" indent="0" algn="ctr" defTabSz="1218067" eaLnBrk="1" fontAlgn="base" latinLnBrk="0" hangingPunct="1">
              <a:lnSpc>
                <a:spcPct val="80000"/>
              </a:lnSpc>
              <a:spcBef>
                <a:spcPct val="0"/>
              </a:spcBef>
              <a:spcAft>
                <a:spcPct val="0"/>
              </a:spcAft>
              <a:buClrTx/>
              <a:buSzTx/>
              <a:buFontTx/>
              <a:buNone/>
              <a:tabLst/>
              <a:defRPr/>
            </a:pPr>
            <a:r>
              <a:rPr kumimoji="0" lang="en-US" sz="1567" b="1" i="0" u="none" strike="noStrike" kern="0" cap="none" spc="-67"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MOVE TO </a:t>
            </a:r>
          </a:p>
          <a:p>
            <a:pPr marL="0" marR="0" lvl="0" indent="0" algn="ctr" defTabSz="1218067" eaLnBrk="1" fontAlgn="base" latinLnBrk="0" hangingPunct="1">
              <a:lnSpc>
                <a:spcPct val="80000"/>
              </a:lnSpc>
              <a:spcBef>
                <a:spcPct val="0"/>
              </a:spcBef>
              <a:spcAft>
                <a:spcPct val="0"/>
              </a:spcAft>
              <a:buClrTx/>
              <a:buSzTx/>
              <a:buFontTx/>
              <a:buNone/>
              <a:tabLst/>
              <a:defRPr/>
            </a:pPr>
            <a:r>
              <a:rPr kumimoji="0" lang="en-US" sz="1567" b="1" i="0" u="none" strike="noStrike" kern="0" cap="none" spc="-67"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rPr>
              <a:t>SUBSCRIPTION ONLY</a:t>
            </a:r>
          </a:p>
        </p:txBody>
      </p:sp>
      <p:pic>
        <p:nvPicPr>
          <p:cNvPr id="20" name="Picture 19"/>
          <p:cNvPicPr>
            <a:picLocks noChangeAspect="1"/>
          </p:cNvPicPr>
          <p:nvPr/>
        </p:nvPicPr>
        <p:blipFill rotWithShape="1">
          <a:blip r:embed="rId3"/>
          <a:srcRect l="51715" t="36167" r="-1" b="11392"/>
          <a:stretch/>
        </p:blipFill>
        <p:spPr>
          <a:xfrm>
            <a:off x="3049773" y="2398341"/>
            <a:ext cx="2796527" cy="2019061"/>
          </a:xfrm>
          <a:prstGeom prst="rect">
            <a:avLst/>
          </a:prstGeom>
        </p:spPr>
      </p:pic>
      <p:pic>
        <p:nvPicPr>
          <p:cNvPr id="21" name="Picture 20"/>
          <p:cNvPicPr>
            <a:picLocks noChangeAspect="1"/>
          </p:cNvPicPr>
          <p:nvPr/>
        </p:nvPicPr>
        <p:blipFill rotWithShape="1">
          <a:blip r:embed="rId4"/>
          <a:srcRect l="6968"/>
          <a:stretch/>
        </p:blipFill>
        <p:spPr>
          <a:xfrm>
            <a:off x="175949" y="2400678"/>
            <a:ext cx="2805941" cy="2019061"/>
          </a:xfrm>
          <a:prstGeom prst="rect">
            <a:avLst/>
          </a:prstGeom>
        </p:spPr>
      </p:pic>
      <p:graphicFrame>
        <p:nvGraphicFramePr>
          <p:cNvPr id="22" name="Table 21"/>
          <p:cNvGraphicFramePr>
            <a:graphicFrameLocks noGrp="1"/>
          </p:cNvGraphicFramePr>
          <p:nvPr>
            <p:extLst>
              <p:ext uri="{D42A27DB-BD31-4B8C-83A1-F6EECF244321}">
                <p14:modId xmlns:p14="http://schemas.microsoft.com/office/powerpoint/2010/main" val="210290369"/>
              </p:ext>
            </p:extLst>
          </p:nvPr>
        </p:nvGraphicFramePr>
        <p:xfrm>
          <a:off x="155509" y="4412892"/>
          <a:ext cx="2826382" cy="1872753"/>
        </p:xfrm>
        <a:graphic>
          <a:graphicData uri="http://schemas.openxmlformats.org/drawingml/2006/table">
            <a:tbl>
              <a:tblPr firstRow="1" firstCol="1" bandCol="1">
                <a:tableStyleId>{21E4AEA4-8DFA-4A89-87EB-49C32662AFE0}</a:tableStyleId>
              </a:tblPr>
              <a:tblGrid>
                <a:gridCol w="2826382">
                  <a:extLst>
                    <a:ext uri="{9D8B030D-6E8A-4147-A177-3AD203B41FA5}">
                      <a16:colId xmlns:a16="http://schemas.microsoft.com/office/drawing/2014/main" val="1396215152"/>
                    </a:ext>
                  </a:extLst>
                </a:gridCol>
              </a:tblGrid>
              <a:tr h="1116492">
                <a:tc>
                  <a:txBody>
                    <a:bodyPr/>
                    <a:lstStyle/>
                    <a:p>
                      <a:pPr marL="0" algn="ctr" defTabSz="914363" rtl="0" eaLnBrk="1" latinLnBrk="0" hangingPunct="1"/>
                      <a:r>
                        <a:rPr lang="en-US" sz="1700" b="0" u="none" strike="noStrike" kern="1200" dirty="0">
                          <a:gradFill>
                            <a:gsLst>
                              <a:gs pos="0">
                                <a:schemeClr val="bg1"/>
                              </a:gs>
                              <a:gs pos="100000">
                                <a:schemeClr val="bg1"/>
                              </a:gs>
                            </a:gsLst>
                            <a:lin ang="5400000" scaled="0"/>
                          </a:gradFill>
                          <a:latin typeface="+mn-lt"/>
                          <a:ea typeface="Segoe UI" pitchFamily="34" charset="0"/>
                          <a:cs typeface="Segoe UI" pitchFamily="34" charset="0"/>
                        </a:rPr>
                        <a:t>Keep paying SA or Enhancement</a:t>
                      </a:r>
                    </a:p>
                    <a:p>
                      <a:pPr marL="0" algn="ctr" defTabSz="914363" rtl="0" eaLnBrk="1" latinLnBrk="0" hangingPunct="1"/>
                      <a:r>
                        <a:rPr lang="en-US" sz="1700" b="0" u="none" strike="noStrike" kern="1200" dirty="0">
                          <a:gradFill>
                            <a:gsLst>
                              <a:gs pos="0">
                                <a:schemeClr val="bg1"/>
                              </a:gs>
                              <a:gs pos="100000">
                                <a:schemeClr val="bg1"/>
                              </a:gs>
                            </a:gsLst>
                            <a:lin ang="5400000" scaled="0"/>
                          </a:gradFill>
                          <a:latin typeface="+mn-lt"/>
                          <a:ea typeface="Segoe UI" pitchFamily="34" charset="0"/>
                          <a:cs typeface="Segoe UI" pitchFamily="34" charset="0"/>
                        </a:rPr>
                        <a:t>+ cloud add-on SKU</a:t>
                      </a:r>
                    </a:p>
                  </a:txBody>
                  <a:tcPr marL="56084" marR="56084" marT="56084" marB="56084"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769673017"/>
                  </a:ext>
                </a:extLst>
              </a:tr>
              <a:tr h="756261">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gradFill>
                            <a:gsLst>
                              <a:gs pos="0">
                                <a:schemeClr val="bg1"/>
                              </a:gs>
                              <a:gs pos="100000">
                                <a:schemeClr val="bg1"/>
                              </a:gs>
                            </a:gsLst>
                            <a:lin ang="5400000" scaled="0"/>
                          </a:gradFill>
                          <a:effectLst/>
                          <a:uLnTx/>
                          <a:uFillTx/>
                          <a:latin typeface="+mn-lt"/>
                          <a:ea typeface="Segoe UI" pitchFamily="34" charset="0"/>
                          <a:cs typeface="Segoe UI" pitchFamily="34" charset="0"/>
                        </a:rPr>
                        <a:t>Act anytime</a:t>
                      </a:r>
                    </a:p>
                  </a:txBody>
                  <a:tcPr marL="56084" marR="56084" marT="56084" marB="56084" anchor="ctr" anchorCtr="1">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706440727"/>
                  </a:ext>
                </a:extLst>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1224993700"/>
              </p:ext>
            </p:extLst>
          </p:nvPr>
        </p:nvGraphicFramePr>
        <p:xfrm>
          <a:off x="3018341" y="4412891"/>
          <a:ext cx="2857503" cy="1872753"/>
        </p:xfrm>
        <a:graphic>
          <a:graphicData uri="http://schemas.openxmlformats.org/drawingml/2006/table">
            <a:tbl>
              <a:tblPr firstRow="1" firstCol="1" bandCol="1">
                <a:tableStyleId>{21E4AEA4-8DFA-4A89-87EB-49C32662AFE0}</a:tableStyleId>
              </a:tblPr>
              <a:tblGrid>
                <a:gridCol w="2857503">
                  <a:extLst>
                    <a:ext uri="{9D8B030D-6E8A-4147-A177-3AD203B41FA5}">
                      <a16:colId xmlns:a16="http://schemas.microsoft.com/office/drawing/2014/main" val="1852135615"/>
                    </a:ext>
                  </a:extLst>
                </a:gridCol>
              </a:tblGrid>
              <a:tr h="1116492">
                <a:tc>
                  <a:txBody>
                    <a:bodyPr/>
                    <a:lstStyle/>
                    <a:p>
                      <a:pPr marL="0" marR="0" indent="0" algn="ctr" defTabSz="914363" rtl="0" eaLnBrk="1" fontAlgn="auto" latinLnBrk="0" hangingPunct="1">
                        <a:lnSpc>
                          <a:spcPct val="100000"/>
                        </a:lnSpc>
                        <a:spcBef>
                          <a:spcPts val="0"/>
                        </a:spcBef>
                        <a:spcAft>
                          <a:spcPts val="0"/>
                        </a:spcAft>
                        <a:buClrTx/>
                        <a:buSzTx/>
                        <a:buFontTx/>
                        <a:buNone/>
                        <a:tabLst/>
                        <a:defRPr/>
                      </a:pPr>
                      <a:r>
                        <a:rPr lang="en-US" sz="1700" b="0" u="none" strike="noStrike" kern="1200" dirty="0">
                          <a:gradFill>
                            <a:gsLst>
                              <a:gs pos="0">
                                <a:schemeClr val="bg1"/>
                              </a:gs>
                              <a:gs pos="100000">
                                <a:schemeClr val="bg1"/>
                              </a:gs>
                            </a:gsLst>
                            <a:lin ang="5400000" scaled="0"/>
                          </a:gradFill>
                          <a:latin typeface="+mn-lt"/>
                          <a:ea typeface="Segoe UI" pitchFamily="34" charset="0"/>
                          <a:cs typeface="Segoe UI" pitchFamily="34" charset="0"/>
                        </a:rPr>
                        <a:t>Move to subscription only with from SA SKU</a:t>
                      </a:r>
                    </a:p>
                  </a:txBody>
                  <a:tcPr marL="56084" marR="56084" marT="56084" marB="56084"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9673017"/>
                  </a:ext>
                </a:extLst>
              </a:tr>
              <a:tr h="756261">
                <a:tc>
                  <a:txBody>
                    <a:bodyPr/>
                    <a:lstStyle/>
                    <a:p>
                      <a:pPr marL="0" marR="0" lvl="0" indent="0" algn="ctr" defTabSz="914363"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gradFill>
                            <a:gsLst>
                              <a:gs pos="0">
                                <a:schemeClr val="bg1"/>
                              </a:gs>
                              <a:gs pos="100000">
                                <a:schemeClr val="bg1"/>
                              </a:gs>
                            </a:gsLst>
                            <a:lin ang="5400000" scaled="0"/>
                          </a:gradFill>
                          <a:effectLst/>
                          <a:uLnTx/>
                          <a:uFillTx/>
                          <a:latin typeface="+mn-lt"/>
                          <a:ea typeface="Segoe UI" pitchFamily="34" charset="0"/>
                          <a:cs typeface="Segoe UI" pitchFamily="34" charset="0"/>
                        </a:rPr>
                        <a:t>Renewal</a:t>
                      </a:r>
                    </a:p>
                  </a:txBody>
                  <a:tcPr marL="56084" marR="56084" marT="56084" marB="56084" anchor="ctr">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706440727"/>
                  </a:ext>
                </a:extLst>
              </a:tr>
            </a:tbl>
          </a:graphicData>
        </a:graphic>
      </p:graphicFrame>
    </p:spTree>
    <p:extLst>
      <p:ext uri="{BB962C8B-B14F-4D97-AF65-F5344CB8AC3E}">
        <p14:creationId xmlns:p14="http://schemas.microsoft.com/office/powerpoint/2010/main" val="2577770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THENA.CUSTOMXMLID" val="{A5FE72CB-954C-4207-BA70-53441575B2DF}"/>
  <p:tag name="ATHENA.CUSTOMXMLCONTENT" val="&lt;?xml version=&quot;1.0&quot;?&gt;&lt;athena xmlns=&quot;http://schemas.microsoft.com/edu/athena&quot; version=&quot;0.1.4983.0&quot;&gt;&lt;timings duration=&quot;216950&quot;&gt;&lt;event time=&quot;9050&quot; type=&quot;OnNext&quot; clickIndex=&quot;1&quot; wacClickIndex=&quot;1&quot;/&gt;&lt;event time=&quot;9913&quot; type=&quot;OnNext&quot; clickIndex=&quot;2&quot; wacClickIndex=&quot;2&quot;/&gt;&lt;event time=&quot;28694&quot; type=&quot;OnNext&quot; clickIndex=&quot;3&quot; wacClickIndex=&quot;3&quot;/&gt;&lt;event time=&quot;85866&quot; type=&quot;OnNext&quot; clickIndex=&quot;4&quot; wacClickIndex=&quot;4&quot;/&gt;&lt;event time=&quot;133928&quot; type=&quot;OnNext&quot; clickIndex=&quot;5&quot; wacClickIndex=&quot;5&quot;/&gt;&lt;event time=&quot;157725&quot; type=&quot;OnNext&quot; clickIndex=&quot;6&quot; wacClickIndex=&quot;6&quot;/&gt;&lt;event time=&quot;158806&quot; type=&quot;OnNext&quot; clickIndex=&quot;7&quot; wacClickIndex=&quot;7&quot;/&gt;&lt;event time=&quot;193863&quot; type=&quot;OnNext&quot; clickIndex=&quot;8&quot; wacClickIndex=&quot;8&quot;/&gt;&lt;/timings&gt;&lt;/athena&gt;"/>
</p:tagLst>
</file>

<file path=ppt/tags/tag2.xml><?xml version="1.0" encoding="utf-8"?>
<p:tagLst xmlns:a="http://schemas.openxmlformats.org/drawingml/2006/main" xmlns:r="http://schemas.openxmlformats.org/officeDocument/2006/relationships" xmlns:p="http://schemas.openxmlformats.org/presentationml/2006/main">
  <p:tag name="ATHENA.CUSTOMXMLID" val="{A5FE72CB-954C-4207-BA70-53441575B2DF}"/>
  <p:tag name="ATHENA.CUSTOMXMLCONTENT" val="&lt;?xml version=&quot;1.0&quot;?&gt;&lt;athena xmlns=&quot;http://schemas.microsoft.com/edu/athena&quot; version=&quot;0.1.4983.0&quot;&gt;&lt;timings duration=&quot;216950&quot;&gt;&lt;event time=&quot;9050&quot; type=&quot;OnNext&quot; clickIndex=&quot;1&quot; wacClickIndex=&quot;1&quot;/&gt;&lt;event time=&quot;9913&quot; type=&quot;OnNext&quot; clickIndex=&quot;2&quot; wacClickIndex=&quot;2&quot;/&gt;&lt;event time=&quot;28694&quot; type=&quot;OnNext&quot; clickIndex=&quot;3&quot; wacClickIndex=&quot;3&quot;/&gt;&lt;event time=&quot;85866&quot; type=&quot;OnNext&quot; clickIndex=&quot;4&quot; wacClickIndex=&quot;4&quot;/&gt;&lt;event time=&quot;133928&quot; type=&quot;OnNext&quot; clickIndex=&quot;5&quot; wacClickIndex=&quot;5&quot;/&gt;&lt;event time=&quot;157725&quot; type=&quot;OnNext&quot; clickIndex=&quot;6&quot; wacClickIndex=&quot;6&quot;/&gt;&lt;event time=&quot;158806&quot; type=&quot;OnNext&quot; clickIndex=&quot;7&quot; wacClickIndex=&quot;7&quot;/&gt;&lt;event time=&quot;193863&quot; type=&quot;OnNext&quot; clickIndex=&quot;8&quot; wacClickIndex=&quot;8&quot;/&gt;&lt;/timings&gt;&lt;/athena&gt;"/>
</p:tagLst>
</file>

<file path=ppt/tags/tag3.xml><?xml version="1.0" encoding="utf-8"?>
<p:tagLst xmlns:a="http://schemas.openxmlformats.org/drawingml/2006/main" xmlns:r="http://schemas.openxmlformats.org/officeDocument/2006/relationships" xmlns:p="http://schemas.openxmlformats.org/presentationml/2006/main">
  <p:tag name="ATHENA.CUSTOMXMLID" val="{A5FE72CB-954C-4207-BA70-53441575B2DF}"/>
  <p:tag name="ATHENA.CUSTOMXMLCONTENT" val="&lt;?xml version=&quot;1.0&quot;?&gt;&lt;athena xmlns=&quot;http://schemas.microsoft.com/edu/athena&quot; version=&quot;0.1.4983.0&quot;&gt;&lt;timings duration=&quot;216950&quot;&gt;&lt;event time=&quot;9050&quot; type=&quot;OnNext&quot; clickIndex=&quot;1&quot; wacClickIndex=&quot;1&quot;/&gt;&lt;event time=&quot;9913&quot; type=&quot;OnNext&quot; clickIndex=&quot;2&quot; wacClickIndex=&quot;2&quot;/&gt;&lt;event time=&quot;28694&quot; type=&quot;OnNext&quot; clickIndex=&quot;3&quot; wacClickIndex=&quot;3&quot;/&gt;&lt;event time=&quot;85866&quot; type=&quot;OnNext&quot; clickIndex=&quot;4&quot; wacClickIndex=&quot;4&quot;/&gt;&lt;event time=&quot;133928&quot; type=&quot;OnNext&quot; clickIndex=&quot;5&quot; wacClickIndex=&quot;5&quot;/&gt;&lt;event time=&quot;157725&quot; type=&quot;OnNext&quot; clickIndex=&quot;6&quot; wacClickIndex=&quot;6&quot;/&gt;&lt;event time=&quot;158806&quot; type=&quot;OnNext&quot; clickIndex=&quot;7&quot; wacClickIndex=&quot;7&quot;/&gt;&lt;event time=&quot;193863&quot; type=&quot;OnNext&quot; clickIndex=&quot;8&quot; wacClickIndex=&quot;8&quot;/&gt;&lt;/timings&gt;&lt;/athena&gt;"/>
</p:tagLst>
</file>

<file path=ppt/tags/tag4.xml><?xml version="1.0" encoding="utf-8"?>
<p:tagLst xmlns:a="http://schemas.openxmlformats.org/drawingml/2006/main" xmlns:r="http://schemas.openxmlformats.org/officeDocument/2006/relationships" xmlns:p="http://schemas.openxmlformats.org/presentationml/2006/main">
  <p:tag name="ATHENA.CUSTOMXMLID" val="{A5FE72CB-954C-4207-BA70-53441575B2DF}"/>
  <p:tag name="ATHENA.CUSTOMXMLCONTENT" val="&lt;?xml version=&quot;1.0&quot;?&gt;&lt;athena xmlns=&quot;http://schemas.microsoft.com/edu/athena&quot; version=&quot;0.1.4983.0&quot;&gt;&lt;timings duration=&quot;216950&quot;&gt;&lt;event time=&quot;9050&quot; type=&quot;OnNext&quot; clickIndex=&quot;1&quot; wacClickIndex=&quot;1&quot;/&gt;&lt;event time=&quot;9913&quot; type=&quot;OnNext&quot; clickIndex=&quot;2&quot; wacClickIndex=&quot;2&quot;/&gt;&lt;event time=&quot;28694&quot; type=&quot;OnNext&quot; clickIndex=&quot;3&quot; wacClickIndex=&quot;3&quot;/&gt;&lt;event time=&quot;85866&quot; type=&quot;OnNext&quot; clickIndex=&quot;4&quot; wacClickIndex=&quot;4&quot;/&gt;&lt;event time=&quot;133928&quot; type=&quot;OnNext&quot; clickIndex=&quot;5&quot; wacClickIndex=&quot;5&quot;/&gt;&lt;event time=&quot;157725&quot; type=&quot;OnNext&quot; clickIndex=&quot;6&quot; wacClickIndex=&quot;6&quot;/&gt;&lt;event time=&quot;158806&quot; type=&quot;OnNext&quot; clickIndex=&quot;7&quot; wacClickIndex=&quot;7&quot;/&gt;&lt;event time=&quot;193863&quot; type=&quot;OnNext&quot; clickIndex=&quot;8&quot; wacClickIndex=&quot;8&quot;/&gt;&lt;/timings&gt;&lt;/athena&gt;"/>
</p:tagLst>
</file>

<file path=ppt/tags/tag5.xml><?xml version="1.0" encoding="utf-8"?>
<p:tagLst xmlns:a="http://schemas.openxmlformats.org/drawingml/2006/main" xmlns:r="http://schemas.openxmlformats.org/officeDocument/2006/relationships" xmlns:p="http://schemas.openxmlformats.org/presentationml/2006/main">
  <p:tag name="ATHENA.CUSTOMXMLID" val="{B398BFD2-3CCC-4281-BF50-73EE0AC5699D}"/>
  <p:tag name="ATHENA.CUSTOMXMLCONTENT" val="&lt;?xml version=&quot;1.0&quot;?&gt;&lt;athena xmlns=&quot;http://schemas.microsoft.com/edu/athena&quot; version=&quot;0.1.4983.0&quot;&gt;&lt;timings duration=&quot;109477&quot;&gt;&lt;event time=&quot;45741&quot; type=&quot;OnNext&quot; clickIndex=&quot;1&quot; wacClickIndex=&quot;1&quot;/&gt;&lt;event time=&quot;79329&quot; type=&quot;OnNext&quot; clickIndex=&quot;2&quot; wacClickIndex=&quot;2&quot;/&gt;&lt;/timings&gt;&lt;/athena&gt;"/>
</p:tagLst>
</file>

<file path=ppt/tags/tag6.xml><?xml version="1.0" encoding="utf-8"?>
<p:tagLst xmlns:a="http://schemas.openxmlformats.org/drawingml/2006/main" xmlns:r="http://schemas.openxmlformats.org/officeDocument/2006/relationships" xmlns:p="http://schemas.openxmlformats.org/presentationml/2006/main">
  <p:tag name="ATHENA.CUSTOMXMLID" val="{306A1DA1-426D-4AE0-8325-F7DDDA105188}"/>
  <p:tag name="ATHENA.CUSTOMXMLCONTENT" val="&lt;?xml version=&quot;1.0&quot;?&gt;&lt;athena xmlns=&quot;http://schemas.microsoft.com/edu/athena&quot; version=&quot;0.1.4983.0&quot;&gt;&lt;timings duration=&quot;47966&quot;&gt;&lt;event time=&quot;27242&quot; type=&quot;OnNext&quot; clickIndex=&quot;1&quot; wacClickIndex=&quot;1&quot;/&gt;&lt;/timings&gt;&lt;/athena&gt;"/>
</p:tagLst>
</file>

<file path=ppt/theme/theme1.xml><?xml version="1.0" encoding="utf-8"?>
<a:theme xmlns:a="http://schemas.openxmlformats.org/drawingml/2006/main" name="6-50001_WPC 2016 Breakout Template">
  <a:themeElements>
    <a:clrScheme name="WPC 2016 colors">
      <a:dk1>
        <a:srgbClr val="505050"/>
      </a:dk1>
      <a:lt1>
        <a:srgbClr val="FFFFFF"/>
      </a:lt1>
      <a:dk2>
        <a:srgbClr val="5C2D91"/>
      </a:dk2>
      <a:lt2>
        <a:srgbClr val="EAEAEA"/>
      </a:lt2>
      <a:accent1>
        <a:srgbClr val="5C2D91"/>
      </a:accent1>
      <a:accent2>
        <a:srgbClr val="0078D7"/>
      </a:accent2>
      <a:accent3>
        <a:srgbClr val="002050"/>
      </a:accent3>
      <a:accent4>
        <a:srgbClr val="32145A"/>
      </a:accent4>
      <a:accent5>
        <a:srgbClr val="B4009E"/>
      </a:accent5>
      <a:accent6>
        <a:srgbClr val="50505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PC_2016_Session_16x9_Template.potx" id="{085148F9-3FB5-45CD-9508-2D9F57AE2938}" vid="{2AB61A27-A5F8-4D15-B4C3-BC1FC60C2EA2}"/>
    </a:ext>
  </a:extLst>
</a:theme>
</file>

<file path=ppt/theme/theme2.xml><?xml version="1.0" encoding="utf-8"?>
<a:theme xmlns:a="http://schemas.openxmlformats.org/drawingml/2006/main" name="USED_6-50001_WPC 2016 Breakout Template">
  <a:themeElements>
    <a:clrScheme name="WPC 2016 colors">
      <a:dk1>
        <a:srgbClr val="505050"/>
      </a:dk1>
      <a:lt1>
        <a:srgbClr val="FFFFFF"/>
      </a:lt1>
      <a:dk2>
        <a:srgbClr val="5C2D91"/>
      </a:dk2>
      <a:lt2>
        <a:srgbClr val="EAEAEA"/>
      </a:lt2>
      <a:accent1>
        <a:srgbClr val="5C2D91"/>
      </a:accent1>
      <a:accent2>
        <a:srgbClr val="0078D7"/>
      </a:accent2>
      <a:accent3>
        <a:srgbClr val="002050"/>
      </a:accent3>
      <a:accent4>
        <a:srgbClr val="32145A"/>
      </a:accent4>
      <a:accent5>
        <a:srgbClr val="B4009E"/>
      </a:accent5>
      <a:accent6>
        <a:srgbClr val="50505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PC_2016_Session_16x9_Template" id="{750A99CB-C201-4AC0-83E3-D27190A82074}" vid="{ACAB9C74-80B6-439E-ADE9-F57FD616B89F}"/>
    </a:ext>
  </a:extLst>
</a:theme>
</file>

<file path=ppt/theme/theme3.xml><?xml version="1.0" encoding="utf-8"?>
<a:theme xmlns:a="http://schemas.openxmlformats.org/drawingml/2006/main" name="2_Gemini MasterBlue">
  <a:themeElements>
    <a:clrScheme name="GeminiTemplateBlue">
      <a:dk1>
        <a:srgbClr val="000000"/>
      </a:dk1>
      <a:lt1>
        <a:srgbClr val="FFFFFF"/>
      </a:lt1>
      <a:dk2>
        <a:srgbClr val="0072C6"/>
      </a:dk2>
      <a:lt2>
        <a:srgbClr val="797A7D"/>
      </a:lt2>
      <a:accent1>
        <a:srgbClr val="0072C6"/>
      </a:accent1>
      <a:accent2>
        <a:srgbClr val="FFAA01"/>
      </a:accent2>
      <a:accent3>
        <a:srgbClr val="007233"/>
      </a:accent3>
      <a:accent4>
        <a:srgbClr val="EB3C00"/>
      </a:accent4>
      <a:accent5>
        <a:srgbClr val="00188F"/>
      </a:accent5>
      <a:accent6>
        <a:srgbClr val="68217A"/>
      </a:accent6>
      <a:hlink>
        <a:srgbClr val="00B0F0"/>
      </a:hlink>
      <a:folHlink>
        <a:srgbClr val="B2B2B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theme>
</file>

<file path=ppt/theme/theme4.xml><?xml version="1.0" encoding="utf-8"?>
<a:theme xmlns:a="http://schemas.openxmlformats.org/drawingml/2006/main" name="1_USED_6-50001_WPC 2016 Breakout Template">
  <a:themeElements>
    <a:clrScheme name="WPC 2016 colors">
      <a:dk1>
        <a:srgbClr val="505050"/>
      </a:dk1>
      <a:lt1>
        <a:srgbClr val="FFFFFF"/>
      </a:lt1>
      <a:dk2>
        <a:srgbClr val="5C2D91"/>
      </a:dk2>
      <a:lt2>
        <a:srgbClr val="EAEAEA"/>
      </a:lt2>
      <a:accent1>
        <a:srgbClr val="5C2D91"/>
      </a:accent1>
      <a:accent2>
        <a:srgbClr val="0078D7"/>
      </a:accent2>
      <a:accent3>
        <a:srgbClr val="002050"/>
      </a:accent3>
      <a:accent4>
        <a:srgbClr val="32145A"/>
      </a:accent4>
      <a:accent5>
        <a:srgbClr val="B4009E"/>
      </a:accent5>
      <a:accent6>
        <a:srgbClr val="50505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WPC_2016_Session_16x9_Template" id="{750A99CB-C201-4AC0-83E3-D27190A82074}" vid="{ACAB9C74-80B6-439E-ADE9-F57FD616B89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athena xmlns="http://schemas.microsoft.com/edu/athena" version="0.1.4983.0">
  <timings duration="47966">
    <event time="27242" type="OnNext" clickIndex="1" wacClickIndex="1"/>
  </timings>
</athena>
</file>

<file path=customXml/item10.xml><?xml version="1.0" encoding="utf-8"?>
<?mso-contentType ?>
<SharedContentType xmlns="Microsoft.SharePoint.Taxonomy.ContentTypeSync" SourceId="e385fb40-52d4-4fae-9c5b-3e8ff8a5878e" ContentTypeId="0x0101000E4CB7077FEE4FF7AE86D4A500EEC7800300F96E2758736AEF45AFCE0C190C2A9DEC" PreviousValue="false"/>
</file>

<file path=customXml/item1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Version=14.0.0.0, Culture=neutral, PublicKeyToken=71e9bce111e9429c</Assembly>
    <Class>Microsoft.Office.DocumentManagement.Internal.DocIdHandler</Class>
    <Data/>
    <Filter/>
  </Receiver>
</spe:Receivers>
</file>

<file path=customXml/item2.xml><?xml version="1.0" encoding="utf-8"?>
<athena xmlns="http://schemas.microsoft.com/edu/athena" version="0.1.4983.0">
  <timings duration="216950">
    <event time="9050" type="OnNext" clickIndex="1" wacClickIndex="1"/>
    <event time="9913" type="OnNext" clickIndex="2" wacClickIndex="2"/>
    <event time="28694" type="OnNext" clickIndex="3" wacClickIndex="3"/>
    <event time="85866" type="OnNext" clickIndex="4" wacClickIndex="4"/>
    <event time="133928" type="OnNext" clickIndex="5" wacClickIndex="5"/>
    <event time="157725" type="OnNext" clickIndex="6" wacClickIndex="6"/>
    <event time="158806" type="OnNext" clickIndex="7" wacClickIndex="7"/>
    <event time="193863" type="OnNext" clickIndex="8" wacClickIndex="8"/>
  </timings>
</athena>
</file>

<file path=customXml/item3.xml><?xml version="1.0" encoding="utf-8"?>
<athena xmlns="http://schemas.microsoft.com/edu/athena" version="0.1.4983.0">
  <timings duration="216950">
    <event time="9050" type="OnNext" clickIndex="1" wacClickIndex="1"/>
    <event time="9913" type="OnNext" clickIndex="2" wacClickIndex="2"/>
    <event time="28694" type="OnNext" clickIndex="3" wacClickIndex="3"/>
    <event time="85866" type="OnNext" clickIndex="4" wacClickIndex="4"/>
    <event time="133928" type="OnNext" clickIndex="5" wacClickIndex="5"/>
    <event time="157725" type="OnNext" clickIndex="6" wacClickIndex="6"/>
    <event time="158806" type="OnNext" clickIndex="7" wacClickIndex="7"/>
    <event time="193863" type="OnNext" clickIndex="8" wacClickIndex="8"/>
  </timings>
</athena>
</file>

<file path=customXml/item4.xml><?xml version="1.0" encoding="utf-8"?>
<athena xmlns="http://schemas.microsoft.com/edu/athena" version="0.1.4983.0">
  <timings duration="216950">
    <event time="9050" type="OnNext" clickIndex="1" wacClickIndex="1"/>
    <event time="9913" type="OnNext" clickIndex="2" wacClickIndex="2"/>
    <event time="28694" type="OnNext" clickIndex="3" wacClickIndex="3"/>
    <event time="85866" type="OnNext" clickIndex="4" wacClickIndex="4"/>
    <event time="133928" type="OnNext" clickIndex="5" wacClickIndex="5"/>
    <event time="157725" type="OnNext" clickIndex="6" wacClickIndex="6"/>
    <event time="158806" type="OnNext" clickIndex="7" wacClickIndex="7"/>
    <event time="193863" type="OnNext" clickIndex="8" wacClickIndex="8"/>
  </timings>
</athena>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ct:contentTypeSchema xmlns:ct="http://schemas.microsoft.com/office/2006/metadata/contentType" xmlns:ma="http://schemas.microsoft.com/office/2006/metadata/properties/metaAttributes" ct:_="" ma:_="" ma:contentTypeName="SMSG KM Document" ma:contentTypeID="0x0101000E4CB7077FEE4FF7AE86D4A500EEC7800300F96E2758736AEF45AFCE0C190C2A9DEC00CC074746C0EF6D439A06F1AAD31A3C2B" ma:contentTypeVersion="38" ma:contentTypeDescription="A document content type used by Infopedia." ma:contentTypeScope="" ma:versionID="c3140e8de396127a527fddea180df233">
  <xsd:schema xmlns:xsd="http://www.w3.org/2001/XMLSchema" xmlns:xs="http://www.w3.org/2001/XMLSchema" xmlns:p="http://schemas.microsoft.com/office/2006/metadata/properties" xmlns:ns1="http://schemas.microsoft.com/sharepoint/v3" xmlns:ns2="230e9df3-be65-4c73-a93b-d1236ebd677e" xmlns:ns3="230E9DF3-BE65-4C73-A93B-D1236EBD677E" xmlns:ns4="b3bc04a5-d503-43b1-b98c-a8cf663329d9" xmlns:ns5="2478d1b8-79bf-461f-b8e8-704d21601f1a" targetNamespace="http://schemas.microsoft.com/office/2006/metadata/properties" ma:root="true" ma:fieldsID="53a36cabd23756bf831f266553a9966c" ns1:_="" ns2:_="" ns3:_="" ns4:_="" ns5:_="">
    <xsd:import namespace="http://schemas.microsoft.com/sharepoint/v3"/>
    <xsd:import namespace="230e9df3-be65-4c73-a93b-d1236ebd677e"/>
    <xsd:import namespace="230E9DF3-BE65-4C73-A93B-D1236EBD677E"/>
    <xsd:import namespace="b3bc04a5-d503-43b1-b98c-a8cf663329d9"/>
    <xsd:import namespace="2478d1b8-79bf-461f-b8e8-704d21601f1a"/>
    <xsd:element name="properties">
      <xsd:complexType>
        <xsd:sequence>
          <xsd:element name="documentManagement">
            <xsd:complexType>
              <xsd:all>
                <xsd:element ref="ns1:RoutingRuleDescription" minOccurs="0"/>
                <xsd:element ref="ns2:DocumentDescription" minOccurs="0"/>
                <xsd:element ref="ns2:Owner"/>
                <xsd:element ref="ns3:PublishDate" minOccurs="0"/>
                <xsd:element ref="ns1:PublishingPageContent" minOccurs="0"/>
                <xsd:element ref="ns2:Thumbnail1" minOccurs="0"/>
                <xsd:element ref="ns1:AverageRating" minOccurs="0"/>
                <xsd:element ref="ns1:RatingCount" minOccurs="0"/>
                <xsd:element ref="ns1:PublishingExpirationDate" minOccurs="0"/>
                <xsd:element ref="ns3:ApplyWorkflowRules" minOccurs="0"/>
                <xsd:element ref="ns2:ContentID" minOccurs="0"/>
                <xsd:element ref="ns2:Blog_x0020_Name" minOccurs="0"/>
                <xsd:element ref="ns2:hd9637eefc984b85b6097c6374e15725" minOccurs="0"/>
                <xsd:element ref="ns2:TaxCatchAll" minOccurs="0"/>
                <xsd:element ref="ns2:TaxCatchAllLabel" minOccurs="0"/>
                <xsd:element ref="ns2:b4224c12c78d42ea9b214de0badf8358" minOccurs="0"/>
                <xsd:element ref="ns2:_dlc_DocId" minOccurs="0"/>
                <xsd:element ref="ns2:TaxKeywordTaxHTField" minOccurs="0"/>
                <xsd:element ref="ns2:_dlc_DocIdUrl" minOccurs="0"/>
                <xsd:element ref="ns2:_dlc_DocIdPersistId" minOccurs="0"/>
                <xsd:element ref="ns1:ReportOwner" minOccurs="0"/>
                <xsd:element ref="ns2:m6d26e40ac264097a006193f92232ece" minOccurs="0"/>
                <xsd:element ref="ns2:ConfidentialityTaxHTField0" minOccurs="0"/>
                <xsd:element ref="ns2:od9986d31974458fb3007746ec0bce5f" minOccurs="0"/>
                <xsd:element ref="ns2:bf80e81150e248c48aa8cffdf0021a1f" minOccurs="0"/>
                <xsd:element ref="ns2:mb88723863e1404388ba3733387d48df" minOccurs="0"/>
                <xsd:element ref="ns2:l3c3ea61849e4288a8acc49bb5388e8c" minOccurs="0"/>
                <xsd:element ref="ns2:i0d941ee1e744ffea7aeee9924c91cbb" minOccurs="0"/>
                <xsd:element ref="ns2:i1b478372f814787abd313030b81fcb2" minOccurs="0"/>
                <xsd:element ref="ns2:Coowner" minOccurs="0"/>
                <xsd:element ref="ns2:k21a64daf20d4502b2796a1c6b8ce6c8" minOccurs="0"/>
                <xsd:element ref="ns2:b60f8d2dbb984f349d80d8196897f4d3" minOccurs="0"/>
                <xsd:element ref="ns2:ec5b2ad5c27b45fb8a00a1f27c7ce1ae" minOccurs="0"/>
                <xsd:element ref="ns2:m6c7b4717b6346e6a075a59dd47eac69" minOccurs="0"/>
                <xsd:element ref="ns2:kf34bcdc8fc34e479d3f94c6210e8e27" minOccurs="0"/>
                <xsd:element ref="ns2:ef109fd36bcf4bcd9dd945731030600b" minOccurs="0"/>
                <xsd:element ref="ns2:eb54ac91059940029a3cc8a4ff5af673" minOccurs="0"/>
                <xsd:element ref="ns2:k20e0dfa74bf4e44818db03027b0ccd8" minOccurs="0"/>
                <xsd:element ref="ns2:GenericText2" minOccurs="0"/>
                <xsd:element ref="ns2:GenericHTML1" minOccurs="0"/>
                <xsd:element ref="ns4:Update_x0020_Parent_x0020_Child_x0020_Relation_x0028_1_x0029_0" minOccurs="0"/>
                <xsd:element ref="ns1:_ip_UnifiedCompliancePolicyProperties" minOccurs="0"/>
                <xsd:element ref="ns1:_ip_UnifiedCompliancePolicyUIAction" minOccurs="0"/>
                <xsd:element ref="ns5:LastSharedByUser" minOccurs="0"/>
                <xsd:element ref="ns5: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2" nillable="true" ma:displayName="Description" ma:description="" ma:hidden="true" ma:internalName="RoutingRuleDescription" ma:readOnly="false">
      <xsd:simpleType>
        <xsd:restriction base="dms:Text">
          <xsd:maxLength value="255"/>
        </xsd:restriction>
      </xsd:simpleType>
    </xsd:element>
    <xsd:element name="PublishingPageContent" ma:index="9" nillable="true" ma:displayName="Page Content" ma:description="Page Content is a site column created by the Publishing feature. It is used on the Article Page Content Type as the content of the page." ma:internalName="PublishingPageContent" ma:readOnly="false">
      <xsd:simpleType>
        <xsd:restriction base="dms:Unknown"/>
      </xsd:simpleType>
    </xsd:element>
    <xsd:element name="AverageRating" ma:index="13" nillable="true" ma:displayName="Rating (0-5)" ma:decimals="2" ma:description="Average value of all the ratings that have been submitted" ma:internalName="AverageRating" ma:readOnly="false">
      <xsd:simpleType>
        <xsd:restriction base="dms:Number"/>
      </xsd:simpleType>
    </xsd:element>
    <xsd:element name="RatingCount" ma:index="14" nillable="true" ma:displayName="Number of Ratings" ma:decimals="0" ma:description="Number of ratings submitted" ma:internalName="RatingCount" ma:readOnly="false">
      <xsd:simpleType>
        <xsd:restriction base="dms:Number"/>
      </xsd:simpleType>
    </xsd:element>
    <xsd:element name="PublishingExpirationDate" ma:index="17" nillable="true" ma:displayName="Scheduling End Date" ma:description="Scheduling End Date is a site column created by the Publishing feature. It is used to specify the date and time on which this page will no longer appear to site visitors." ma:internalName="PublishingExpirationDate" ma:readOnly="false">
      <xsd:simpleType>
        <xsd:restriction base="dms:Unknown"/>
      </xsd:simpleType>
    </xsd:element>
    <xsd:element name="ReportOwner" ma:index="33" nillable="true" ma:displayName="Owner (People and Groups)" ma:description="Owner of this document" ma:hidden="true" ma:list="UserInfo" ma:SearchPeopleOnly="false" ma:SharePointGroup="0" ma:internalName="Report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ip_UnifiedCompliancePolicyProperties" ma:index="69" nillable="true" ma:displayName="Unified Compliance Policy Properties" ma:hidden="true" ma:internalName="_ip_UnifiedCompliancePolicyProperties">
      <xsd:simpleType>
        <xsd:restriction base="dms:Note"/>
      </xsd:simpleType>
    </xsd:element>
    <xsd:element name="_ip_UnifiedCompliancePolicyUIAction" ma:index="7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DocumentDescription" ma:index="3" nillable="true" ma:displayName="Document Description" ma:description="Alternate description for documents that can be used for display." ma:internalName="DocumentDescription">
      <xsd:simpleType>
        <xsd:restriction base="dms:Note">
          <xsd:maxLength value="255"/>
        </xsd:restriction>
      </xsd:simpleType>
    </xsd:element>
    <xsd:element name="Owner" ma:index="4" ma:displayName="Owner" ma:list="UserInfo" ma:SharePointGroup="0" ma:internalName="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Thumbnail1" ma:index="10" nillable="true" ma:displayName="Thumbnail" ma:format="Hyperlink" ma:internalName="Thumbnail1"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ContentID" ma:index="19" nillable="true" ma:displayName="ContentID" ma:indexed="true" ma:internalName="ContentID">
      <xsd:simpleType>
        <xsd:restriction base="dms:Text">
          <xsd:maxLength value="255"/>
        </xsd:restriction>
      </xsd:simpleType>
    </xsd:element>
    <xsd:element name="Blog_x0020_Name" ma:index="20" nillable="true" ma:displayName="Blog Name" ma:description="Title of an Infopedia Blog" ma:internalName="Blog_x0020_Name">
      <xsd:simpleType>
        <xsd:restriction base="dms:Text">
          <xsd:maxLength value="255"/>
        </xsd:restriction>
      </xsd:simpleType>
    </xsd:element>
    <xsd:element name="hd9637eefc984b85b6097c6374e15725" ma:index="22" nillable="true" ma:taxonomy="true" ma:internalName="hd9637eefc984b85b6097c6374e15725" ma:taxonomyFieldName="ItemType" ma:displayName="SMSG Item Type" ma:default="" ma:fieldId="{1d9637ee-fc98-4b85-b609-7c6374e15725}" ma:taxonomyMulti="true" ma:sspId="e385fb40-52d4-4fae-9c5b-3e8ff8a5878e" ma:termSetId="a611a704-4666-406e-a571-a6e9bb4a2dcc" ma:anchorId="3d59bf14-be35-4b82-81a4-70bbe2a90cc2" ma:open="false" ma:isKeyword="false">
      <xsd:complexType>
        <xsd:sequence>
          <xsd:element ref="pc:Terms" minOccurs="0" maxOccurs="1"/>
        </xsd:sequence>
      </xsd:complexType>
    </xsd:element>
    <xsd:element name="TaxCatchAll" ma:index="24" nillable="true" ma:displayName="Taxonomy Catch All Column" ma:description="" ma:hidden="true" ma:list="{8e3d5b1f-74bf-4cd5-90f8-860d03c4e4d4}" ma:internalName="TaxCatchAll" ma:showField="CatchAllData" ma:web="2478d1b8-79bf-461f-b8e8-704d21601f1a">
      <xsd:complexType>
        <xsd:complexContent>
          <xsd:extension base="dms:MultiChoiceLookup">
            <xsd:sequence>
              <xsd:element name="Value" type="dms:Lookup" maxOccurs="unbounded" minOccurs="0" nillable="true"/>
            </xsd:sequence>
          </xsd:extension>
        </xsd:complexContent>
      </xsd:complexType>
    </xsd:element>
    <xsd:element name="TaxCatchAllLabel" ma:index="25" nillable="true" ma:displayName="Taxonomy Catch All Column1" ma:description="" ma:hidden="true" ma:list="{8e3d5b1f-74bf-4cd5-90f8-860d03c4e4d4}" ma:internalName="TaxCatchAllLabel" ma:readOnly="true" ma:showField="CatchAllDataLabel" ma:web="2478d1b8-79bf-461f-b8e8-704d21601f1a">
      <xsd:complexType>
        <xsd:complexContent>
          <xsd:extension base="dms:MultiChoiceLookup">
            <xsd:sequence>
              <xsd:element name="Value" type="dms:Lookup" maxOccurs="unbounded" minOccurs="0" nillable="true"/>
            </xsd:sequence>
          </xsd:extension>
        </xsd:complexContent>
      </xsd:complexType>
    </xsd:element>
    <xsd:element name="b4224c12c78d42ea9b214de0badf8358" ma:index="27" nillable="true" ma:taxonomy="true" ma:internalName="b4224c12c78d42ea9b214de0badf8358" ma:taxonomyFieldName="EnterpriseDomainTags" ma:displayName="EnterpriseDomainTags" ma:default="" ma:fieldId="{b4224c12-c78d-42ea-9b21-4de0badf8358}" ma:taxonomyMulti="true" ma:sspId="e385fb40-52d4-4fae-9c5b-3e8ff8a5878e" ma:termSetId="d039009f-2da8-468b-bf5e-ff4693a9f72f" ma:anchorId="00000000-0000-0000-0000-000000000000" ma:open="false" ma:isKeyword="false">
      <xsd:complexType>
        <xsd:sequence>
          <xsd:element ref="pc:Terms" minOccurs="0" maxOccurs="1"/>
        </xsd:sequence>
      </xsd:complexType>
    </xsd:element>
    <xsd:element name="_dlc_DocId" ma:index="28" nillable="true" ma:displayName="Document ID Value" ma:description="The value of the document ID assigned to this item." ma:indexed="true" ma:internalName="_dlc_DocId" ma:readOnly="true">
      <xsd:simpleType>
        <xsd:restriction base="dms:Text"/>
      </xsd:simpleType>
    </xsd:element>
    <xsd:element name="TaxKeywordTaxHTField" ma:index="29"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element name="_dlc_DocIdUrl" ma:index="3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32" nillable="true" ma:displayName="Persist ID" ma:description="Keep ID on add." ma:hidden="true" ma:internalName="_dlc_DocIdPersistId" ma:readOnly="true">
      <xsd:simpleType>
        <xsd:restriction base="dms:Boolean"/>
      </xsd:simpleType>
    </xsd:element>
    <xsd:element name="m6d26e40ac264097a006193f92232ece" ma:index="35" nillable="true" ma:taxonomy="true" ma:internalName="m6d26e40ac264097a006193f92232ece" ma:taxonomyFieldName="TechnicalLevel" ma:displayName="Technical Level" ma:default="" ma:fieldId="{66d26e40-ac26-4097-a006-193f92232ece}" ma:sspId="e385fb40-52d4-4fae-9c5b-3e8ff8a5878e" ma:termSetId="7123edbd-7265-47b9-9049-04e46d245d8e" ma:anchorId="3c636e1e-6390-429f-a144-68438d32bffe" ma:open="false" ma:isKeyword="false">
      <xsd:complexType>
        <xsd:sequence>
          <xsd:element ref="pc:Terms" minOccurs="0" maxOccurs="1"/>
        </xsd:sequence>
      </xsd:complexType>
    </xsd:element>
    <xsd:element name="ConfidentialityTaxHTField0" ma:index="36" ma:taxonomy="true" ma:internalName="ConfidentialityTaxHTField0" ma:taxonomyFieldName="Confidentiality" ma:displayName="Confidentiality" ma:default="5;#Microsoft confidential|461efa83-0283-486a-a8d5-943328f3693f" ma:fieldId="{840a9f3c-1e14-4c21-9dbf-5637765665db}" ma:sspId="e385fb40-52d4-4fae-9c5b-3e8ff8a5878e" ma:termSetId="e0e820dc-7da0-48b9-8472-209c7e82d1d0" ma:anchorId="00000000-0000-0000-0000-000000000000" ma:open="false" ma:isKeyword="false">
      <xsd:complexType>
        <xsd:sequence>
          <xsd:element ref="pc:Terms" minOccurs="0" maxOccurs="1"/>
        </xsd:sequence>
      </xsd:complexType>
    </xsd:element>
    <xsd:element name="od9986d31974458fb3007746ec0bce5f" ma:index="37" nillable="true" ma:taxonomy="true" ma:internalName="od9986d31974458fb3007746ec0bce5f" ma:taxonomyFieldName="Languages" ma:displayName="SMSG Languages" ma:default="" ma:fieldId="{8d9986d3-1974-458f-b300-7746ec0bce5f}" ma:taxonomyMulti="true" ma:sspId="e385fb40-52d4-4fae-9c5b-3e8ff8a5878e" ma:termSetId="a611a704-4666-406e-a571-a6e9bb4a2dcc" ma:anchorId="c5f267fd-fa38-4ffe-a1d8-2693d87e90bc" ma:open="false" ma:isKeyword="false">
      <xsd:complexType>
        <xsd:sequence>
          <xsd:element ref="pc:Terms" minOccurs="0" maxOccurs="1"/>
        </xsd:sequence>
      </xsd:complexType>
    </xsd:element>
    <xsd:element name="bf80e81150e248c48aa8cffdf0021a1f" ma:index="39" nillable="true" ma:taxonomy="true" ma:internalName="bf80e81150e248c48aa8cffdf0021a1f" ma:taxonomyFieldName="Products" ma:displayName="SMSG Products &amp; Technologies" ma:default="" ma:fieldId="{bf80e811-50e2-48c4-8aa8-cffdf0021a1f}" ma:taxonomyMulti="true" ma:sspId="e385fb40-52d4-4fae-9c5b-3e8ff8a5878e" ma:termSetId="a611a704-4666-406e-a571-a6e9bb4a2dcc" ma:anchorId="f7bdd4ba-8e81-43d6-a504-860f505d5c97" ma:open="false" ma:isKeyword="false">
      <xsd:complexType>
        <xsd:sequence>
          <xsd:element ref="pc:Terms" minOccurs="0" maxOccurs="1"/>
        </xsd:sequence>
      </xsd:complexType>
    </xsd:element>
    <xsd:element name="mb88723863e1404388ba3733387d48df" ma:index="41" nillable="true" ma:taxonomy="true" ma:internalName="mb88723863e1404388ba3733387d48df" ma:taxonomyFieldName="Audiences" ma:displayName="SMSG Customer Audiences" ma:default="" ma:fieldId="{6b887238-63e1-4043-88ba-3733387d48df}" ma:taxonomyMulti="true" ma:sspId="e385fb40-52d4-4fae-9c5b-3e8ff8a5878e" ma:termSetId="a611a704-4666-406e-a571-a6e9bb4a2dcc" ma:anchorId="8a0280e9-c6e8-4e3c-80d6-8db643b96ddd" ma:open="false" ma:isKeyword="false">
      <xsd:complexType>
        <xsd:sequence>
          <xsd:element ref="pc:Terms" minOccurs="0" maxOccurs="1"/>
        </xsd:sequence>
      </xsd:complexType>
    </xsd:element>
    <xsd:element name="l3c3ea61849e4288a8acc49bb5388e8c" ma:index="43" nillable="true" ma:taxonomy="true" ma:internalName="l3c3ea61849e4288a8acc49bb5388e8c" ma:taxonomyFieldName="Groups" ma:displayName="SMSG Groups" ma:default="" ma:fieldId="{53c3ea61-849e-4288-a8ac-c49bb5388e8c}" ma:taxonomyMulti="true" ma:sspId="e385fb40-52d4-4fae-9c5b-3e8ff8a5878e" ma:termSetId="d039009f-2da8-468b-bf5e-ff4693a9f72f" ma:anchorId="ec38e82f-eddf-4553-aa72-f3bd3c1d5855" ma:open="false" ma:isKeyword="false">
      <xsd:complexType>
        <xsd:sequence>
          <xsd:element ref="pc:Terms" minOccurs="0" maxOccurs="1"/>
        </xsd:sequence>
      </xsd:complexType>
    </xsd:element>
    <xsd:element name="i0d941ee1e744ffea7aeee9924c91cbb" ma:index="45" nillable="true" ma:taxonomy="true" ma:internalName="i0d941ee1e744ffea7aeee9924c91cbb" ma:taxonomyFieldName="BusinessArchitecture" ma:displayName="SMSG Business Architecture" ma:default="" ma:fieldId="{20d941ee-1e74-4ffe-a7ae-ee9924c91cbb}" ma:taxonomyMulti="true" ma:sspId="e385fb40-52d4-4fae-9c5b-3e8ff8a5878e" ma:termSetId="d039009f-2da8-468b-bf5e-ff4693a9f72f" ma:anchorId="1951c1e0-4cc7-414f-a435-7369277bc757" ma:open="false" ma:isKeyword="false">
      <xsd:complexType>
        <xsd:sequence>
          <xsd:element ref="pc:Terms" minOccurs="0" maxOccurs="1"/>
        </xsd:sequence>
      </xsd:complexType>
    </xsd:element>
    <xsd:element name="i1b478372f814787abd313030b81fcb2" ma:index="47" nillable="true" ma:taxonomy="true" ma:internalName="i1b478372f814787abd313030b81fcb2" ma:taxonomyFieldName="ActivitiesAndPrograms" ma:displayName="SMSG Activities &amp; Programs" ma:default="" ma:fieldId="{21b47837-2f81-4787-abd3-13030b81fcb2}" ma:taxonomyMulti="true" ma:sspId="e385fb40-52d4-4fae-9c5b-3e8ff8a5878e" ma:termSetId="d039009f-2da8-468b-bf5e-ff4693a9f72f" ma:anchorId="846d39ff-6475-4006-99df-de42970d666e" ma:open="false" ma:isKeyword="false">
      <xsd:complexType>
        <xsd:sequence>
          <xsd:element ref="pc:Terms" minOccurs="0" maxOccurs="1"/>
        </xsd:sequence>
      </xsd:complexType>
    </xsd:element>
    <xsd:element name="Coowner" ma:index="49" nillable="true" ma:displayName="Co-owner" ma:list="UserInfo" ma:SearchPeopleOnly="false" ma:SharePointGroup="0" ma:internalName="Coowner" ma:showField="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k21a64daf20d4502b2796a1c6b8ce6c8" ma:index="50" nillable="true" ma:taxonomy="true" ma:internalName="k21a64daf20d4502b2796a1c6b8ce6c8" ma:taxonomyFieldName="Industries" ma:displayName="SMSG Industries" ma:default="" ma:fieldId="{421a64da-f20d-4502-b279-6a1c6b8ce6c8}" ma:taxonomyMulti="true" ma:sspId="e385fb40-52d4-4fae-9c5b-3e8ff8a5878e" ma:termSetId="a611a704-4666-406e-a571-a6e9bb4a2dcc" ma:anchorId="322da17f-7441-43de-8ac8-ca7d62aec02b" ma:open="false" ma:isKeyword="false">
      <xsd:complexType>
        <xsd:sequence>
          <xsd:element ref="pc:Terms" minOccurs="0" maxOccurs="1"/>
        </xsd:sequence>
      </xsd:complexType>
    </xsd:element>
    <xsd:element name="b60f8d2dbb984f349d80d8196897f4d3" ma:index="52" nillable="true" ma:taxonomy="true" ma:internalName="b60f8d2dbb984f349d80d8196897f4d3" ma:taxonomyFieldName="Roles" ma:displayName="SMSG Roles" ma:default="" ma:fieldId="{b60f8d2d-bb98-4f34-9d80-d8196897f4d3}" ma:taxonomyMulti="true" ma:sspId="e385fb40-52d4-4fae-9c5b-3e8ff8a5878e" ma:termSetId="a611a704-4666-406e-a571-a6e9bb4a2dcc" ma:anchorId="c9a07ef0-4236-4915-97ca-1b3392dac369" ma:open="false" ma:isKeyword="false">
      <xsd:complexType>
        <xsd:sequence>
          <xsd:element ref="pc:Terms" minOccurs="0" maxOccurs="1"/>
        </xsd:sequence>
      </xsd:complexType>
    </xsd:element>
    <xsd:element name="ec5b2ad5c27b45fb8a00a1f27c7ce1ae" ma:index="54" nillable="true" ma:taxonomy="true" ma:internalName="ec5b2ad5c27b45fb8a00a1f27c7ce1ae" ma:taxonomyFieldName="Partners" ma:displayName="SMSG Partners" ma:default="" ma:fieldId="{ec5b2ad5-c27b-45fb-8a00-a1f27c7ce1ae}" ma:taxonomyMulti="true" ma:sspId="e385fb40-52d4-4fae-9c5b-3e8ff8a5878e" ma:termSetId="a611a704-4666-406e-a571-a6e9bb4a2dcc" ma:anchorId="dd1a91fa-3198-4561-9b04-bc737b2a8291" ma:open="false" ma:isKeyword="false">
      <xsd:complexType>
        <xsd:sequence>
          <xsd:element ref="pc:Terms" minOccurs="0" maxOccurs="1"/>
        </xsd:sequence>
      </xsd:complexType>
    </xsd:element>
    <xsd:element name="m6c7b4717b6346e6a075a59dd47eac69" ma:index="56" nillable="true" ma:taxonomy="true" ma:internalName="m6c7b4717b6346e6a075a59dd47eac69" ma:taxonomyFieldName="Topics" ma:displayName="SMSG Topics" ma:default="" ma:fieldId="{66c7b471-7b63-46e6-a075-a59dd47eac69}" ma:taxonomyMulti="true" ma:sspId="e385fb40-52d4-4fae-9c5b-3e8ff8a5878e" ma:termSetId="d039009f-2da8-468b-bf5e-ff4693a9f72f" ma:anchorId="ddcce936-3357-448e-8326-e6fdfddfb752" ma:open="false" ma:isKeyword="false">
      <xsd:complexType>
        <xsd:sequence>
          <xsd:element ref="pc:Terms" minOccurs="0" maxOccurs="1"/>
        </xsd:sequence>
      </xsd:complexType>
    </xsd:element>
    <xsd:element name="kf34bcdc8fc34e479d3f94c6210e8e27" ma:index="58" nillable="true" ma:taxonomy="true" ma:internalName="kf34bcdc8fc34e479d3f94c6210e8e27" ma:taxonomyFieldName="Competitors" ma:displayName="SMSG Competition" ma:default="" ma:fieldId="{4f34bcdc-8fc3-4e47-9d3f-94c6210e8e27}" ma:taxonomyMulti="true" ma:sspId="e385fb40-52d4-4fae-9c5b-3e8ff8a5878e" ma:termSetId="a611a704-4666-406e-a571-a6e9bb4a2dcc" ma:anchorId="718f8fd0-b740-48bc-92ad-5700213c04b2" ma:open="false" ma:isKeyword="false">
      <xsd:complexType>
        <xsd:sequence>
          <xsd:element ref="pc:Terms" minOccurs="0" maxOccurs="1"/>
        </xsd:sequence>
      </xsd:complexType>
    </xsd:element>
    <xsd:element name="ef109fd36bcf4bcd9dd945731030600b" ma:index="60" nillable="true" ma:taxonomy="true" ma:internalName="ef109fd36bcf4bcd9dd945731030600b" ma:taxonomyFieldName="Region" ma:displayName="SMSG Region" ma:default="" ma:fieldId="{ef109fd3-6bcf-4bcd-9dd9-45731030600b}" ma:taxonomyMulti="true" ma:sspId="e385fb40-52d4-4fae-9c5b-3e8ff8a5878e" ma:termSetId="a611a704-4666-406e-a571-a6e9bb4a2dcc" ma:anchorId="c5404caa-7d82-41c6-82c2-0230c1d96864" ma:open="false" ma:isKeyword="false">
      <xsd:complexType>
        <xsd:sequence>
          <xsd:element ref="pc:Terms" minOccurs="0" maxOccurs="1"/>
        </xsd:sequence>
      </xsd:complexType>
    </xsd:element>
    <xsd:element name="eb54ac91059940029a3cc8a4ff5af673" ma:index="62" nillable="true" ma:taxonomy="true" ma:internalName="eb54ac91059940029a3cc8a4ff5af673" ma:taxonomyFieldName="SMSGDomain" ma:displayName="SMSG Domain" ma:default="" ma:fieldId="{eb54ac91-0599-4002-9a3c-c8a4ff5af673}"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k20e0dfa74bf4e44818db03027b0ccd8" ma:index="64" nillable="true" ma:taxonomy="true" ma:internalName="k20e0dfa74bf4e44818db03027b0ccd8" ma:taxonomyFieldName="Segments" ma:displayName="SMSG Customer Segments" ma:default="" ma:fieldId="{420e0dfa-74bf-4e44-818d-b03027b0ccd8}" ma:taxonomyMulti="true" ma:sspId="e385fb40-52d4-4fae-9c5b-3e8ff8a5878e" ma:termSetId="a611a704-4666-406e-a571-a6e9bb4a2dcc" ma:anchorId="dd7a2ee5-7d01-4a82-9346-1eefa47ece8b" ma:open="false" ma:isKeyword="false">
      <xsd:complexType>
        <xsd:sequence>
          <xsd:element ref="pc:Terms" minOccurs="0" maxOccurs="1"/>
        </xsd:sequence>
      </xsd:complexType>
    </xsd:element>
    <xsd:element name="GenericText2" ma:index="66" nillable="true" ma:displayName="GenericText2" ma:description="Generic field for future features in implementation" ma:internalName="GenericText2">
      <xsd:simpleType>
        <xsd:restriction base="dms:Text">
          <xsd:maxLength value="255"/>
        </xsd:restriction>
      </xsd:simpleType>
    </xsd:element>
    <xsd:element name="GenericHTML1" ma:index="67" nillable="true" ma:displayName="GenericHTML1" ma:description="Generic field for future features in implementation" ma:internalName="GenericHTML1">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PublishDate" ma:index="5" nillable="true" ma:displayName="PublishDate" ma:description="Used in Blog Posts, this date is used to specify the Blog Article Date." ma:format="DateOnly" ma:internalName="PublishDate" ma:readOnly="false">
      <xsd:simpleType>
        <xsd:restriction base="dms:DateTime"/>
      </xsd:simpleType>
    </xsd:element>
    <xsd:element name="ApplyWorkflowRules" ma:index="18" nillable="true" ma:displayName="ApplyWorkflowRules" ma:default="Yes" ma:description="This columns is used to help to apply the workflow rules on Document Sets / Documents. by Default the Value is Yes" ma:format="Dropdown" ma:internalName="ApplyWorkflowRules" ma:readOnly="false">
      <xsd:simpleType>
        <xsd:restriction base="dms:Choice">
          <xsd:enumeration value="Yes"/>
          <xsd:enumeration value="No"/>
        </xsd:restriction>
      </xsd:simpleType>
    </xsd:element>
  </xsd:schema>
  <xsd:schema xmlns:xsd="http://www.w3.org/2001/XMLSchema" xmlns:xs="http://www.w3.org/2001/XMLSchema" xmlns:dms="http://schemas.microsoft.com/office/2006/documentManagement/types" xmlns:pc="http://schemas.microsoft.com/office/infopath/2007/PartnerControls" targetNamespace="b3bc04a5-d503-43b1-b98c-a8cf663329d9" elementFormDefault="qualified">
    <xsd:import namespace="http://schemas.microsoft.com/office/2006/documentManagement/types"/>
    <xsd:import namespace="http://schemas.microsoft.com/office/infopath/2007/PartnerControls"/>
    <xsd:element name="Update_x0020_Parent_x0020_Child_x0020_Relation_x0028_1_x0029_0" ma:index="68" nillable="true" ma:displayName="Update Parent Child Relation" ma:internalName="Update_x0020_Parent_x0020_Child_x0020_Relation_x0028_1_x0029_0">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478d1b8-79bf-461f-b8e8-704d21601f1a" elementFormDefault="qualified">
    <xsd:import namespace="http://schemas.microsoft.com/office/2006/documentManagement/types"/>
    <xsd:import namespace="http://schemas.microsoft.com/office/infopath/2007/PartnerControls"/>
    <xsd:element name="LastSharedByUser" ma:index="71" nillable="true" ma:displayName="Last Shared By User" ma:description="" ma:internalName="LastSharedByUser" ma:readOnly="true">
      <xsd:simpleType>
        <xsd:restriction base="dms:Note">
          <xsd:maxLength value="255"/>
        </xsd:restriction>
      </xsd:simpleType>
    </xsd:element>
    <xsd:element name="LastSharedByTime" ma:index="72"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7.xml><?xml version="1.0" encoding="utf-8"?>
<p:properties xmlns:p="http://schemas.microsoft.com/office/2006/metadata/properties" xmlns:xsi="http://www.w3.org/2001/XMLSchema-instance" xmlns:pc="http://schemas.microsoft.com/office/infopath/2007/PartnerControls">
  <documentManagement>
    <DocumentDescription xmlns="230e9df3-be65-4c73-a93b-d1236ebd677e">Describes the path for existing CRM Online transitioning Dynamics 365​​</DocumentDescription>
    <hd9637eefc984b85b6097c6374e15725 xmlns="230e9df3-be65-4c73-a93b-d1236ebd677e">
      <Terms xmlns="http://schemas.microsoft.com/office/infopath/2007/PartnerControls">
        <TermInfo xmlns="http://schemas.microsoft.com/office/infopath/2007/PartnerControls">
          <TermName xmlns="http://schemas.microsoft.com/office/infopath/2007/PartnerControls">pricing and licensing materials</TermName>
          <TermId xmlns="http://schemas.microsoft.com/office/infopath/2007/PartnerControls">de56b4cc-e561-4687-988a-640bf7c4bd3e</TermId>
        </TermInfo>
      </Terms>
    </hd9637eefc984b85b6097c6374e15725>
    <od9986d31974458fb3007746ec0bce5f xmlns="230e9df3-be65-4c73-a93b-d1236ebd677e">
      <Terms xmlns="http://schemas.microsoft.com/office/infopath/2007/PartnerControls"/>
    </od9986d31974458fb3007746ec0bce5f>
    <k20e0dfa74bf4e44818db03027b0ccd8 xmlns="230e9df3-be65-4c73-a93b-d1236ebd677e">
      <Terms xmlns="http://schemas.microsoft.com/office/infopath/2007/PartnerControls"/>
    </k20e0dfa74bf4e44818db03027b0ccd8>
    <Owner xmlns="230e9df3-be65-4c73-a93b-d1236ebd677e">
      <UserInfo>
        <DisplayName>Stephanie Dart</DisplayName>
        <AccountId>449</AccountId>
        <AccountType/>
      </UserInfo>
    </Owner>
    <PublishDate xmlns="230E9DF3-BE65-4C73-A93B-D1236EBD677E">2016-12-07T08:00:00+00:00</PublishDate>
    <_ip_UnifiedCompliancePolicyUIAction xmlns="http://schemas.microsoft.com/sharepoint/v3" xsi:nil="true"/>
    <k21a64daf20d4502b2796a1c6b8ce6c8 xmlns="230e9df3-be65-4c73-a93b-d1236ebd677e">
      <Terms xmlns="http://schemas.microsoft.com/office/infopath/2007/PartnerControls"/>
    </k21a64daf20d4502b2796a1c6b8ce6c8>
    <GenericHTML1 xmlns="230e9df3-be65-4c73-a93b-d1236ebd677e" xsi:nil="true"/>
    <ConfidentialityTaxHTField0 xmlns="230e9df3-be65-4c73-a93b-d1236ebd677e">
      <Terms xmlns="http://schemas.microsoft.com/office/infopath/2007/PartnerControls">
        <TermInfo xmlns="http://schemas.microsoft.com/office/infopath/2007/PartnerControls">
          <TermName xmlns="http://schemas.microsoft.com/office/infopath/2007/PartnerControls">FTE only</TermName>
          <TermId xmlns="http://schemas.microsoft.com/office/infopath/2007/PartnerControls">cd22a6bf-918a-4865-b82b-a8f91186fe8d</TermId>
        </TermInfo>
      </Terms>
    </ConfidentialityTaxHTField0>
    <l3c3ea61849e4288a8acc49bb5388e8c xmlns="230e9df3-be65-4c73-a93b-d1236ebd677e">
      <Terms xmlns="http://schemas.microsoft.com/office/infopath/2007/PartnerControls">
        <TermInfo xmlns="http://schemas.microsoft.com/office/infopath/2007/PartnerControls">
          <TermName xmlns="http://schemas.microsoft.com/office/infopath/2007/PartnerControls">Field Ops</TermName>
          <TermId xmlns="http://schemas.microsoft.com/office/infopath/2007/PartnerControls">f1cd087f-0a86-42c4-ae90-3b88090b1cfd</TermId>
        </TermInfo>
      </Terms>
    </l3c3ea61849e4288a8acc49bb5388e8c>
    <Blog_x0020_Name xmlns="230e9df3-be65-4c73-a93b-d1236ebd677e" xsi:nil="true"/>
    <eb54ac91059940029a3cc8a4ff5af673 xmlns="230e9df3-be65-4c73-a93b-d1236ebd677e">
      <Terms xmlns="http://schemas.microsoft.com/office/infopath/2007/PartnerControls">
        <TermInfo xmlns="http://schemas.microsoft.com/office/infopath/2007/PartnerControls">
          <TermName xmlns="http://schemas.microsoft.com/office/infopath/2007/PartnerControls">Dynamics Domain</TermName>
          <TermId xmlns="http://schemas.microsoft.com/office/infopath/2007/PartnerControls">c9ee6292-a1e2-403c-bbb9-76077437e5b5</TermId>
        </TermInfo>
        <TermInfo xmlns="http://schemas.microsoft.com/office/infopath/2007/PartnerControls">
          <TermName xmlns="http://schemas.microsoft.com/office/infopath/2007/PartnerControls">Microsoft Business Solutions</TermName>
          <TermId xmlns="http://schemas.microsoft.com/office/infopath/2007/PartnerControls">659377a4-c7bd-435e-b683-bdae8524bc80</TermId>
        </TermInfo>
        <TermInfo xmlns="http://schemas.microsoft.com/office/infopath/2007/PartnerControls">
          <TermName xmlns="http://schemas.microsoft.com/office/infopath/2007/PartnerControls">Dynamics AX Non Retail Domain</TermName>
          <TermId xmlns="http://schemas.microsoft.com/office/infopath/2007/PartnerControls">e40fd5af-0725-4f57-9017-f0ee5efd8514</TermId>
        </TermInfo>
        <TermInfo xmlns="http://schemas.microsoft.com/office/infopath/2007/PartnerControls">
          <TermName xmlns="http://schemas.microsoft.com/office/infopath/2007/PartnerControls">Sales, Marketing, Services Group</TermName>
          <TermId xmlns="http://schemas.microsoft.com/office/infopath/2007/PartnerControls">ecda8836-afa0-40aa-878e-630e18c8fc5c</TermId>
        </TermInfo>
      </Terms>
    </eb54ac91059940029a3cc8a4ff5af673>
    <PublishingPageContent xmlns="http://schemas.microsoft.com/sharepoint/v3" xsi:nil="true"/>
    <ContentID xmlns="230e9df3-be65-4c73-a93b-d1236ebd677e" xsi:nil="true"/>
    <Coowner xmlns="230e9df3-be65-4c73-a93b-d1236ebd677e">
      <UserInfo>
        <DisplayName>i:0#.f|membership|v-lirowl@microsoft.com</DisplayName>
        <AccountId>296</AccountId>
        <AccountType/>
      </UserInfo>
    </Coowner>
    <ef109fd36bcf4bcd9dd945731030600b xmlns="230e9df3-be65-4c73-a93b-d1236ebd677e">
      <Terms xmlns="http://schemas.microsoft.com/office/infopath/2007/PartnerControls"/>
    </ef109fd36bcf4bcd9dd945731030600b>
    <ApplyWorkflowRules xmlns="230E9DF3-BE65-4C73-A93B-D1236EBD677E">Yes</ApplyWorkflowRules>
    <bf80e81150e248c48aa8cffdf0021a1f xmlns="230e9df3-be65-4c73-a93b-d1236ebd677e">
      <Terms xmlns="http://schemas.microsoft.com/office/infopath/2007/PartnerControls">
        <TermInfo xmlns="http://schemas.microsoft.com/office/infopath/2007/PartnerControls">
          <TermName xmlns="http://schemas.microsoft.com/office/infopath/2007/PartnerControls">Microsoft Dynamics</TermName>
          <TermId xmlns="http://schemas.microsoft.com/office/infopath/2007/PartnerControls">b8ad994f-bf2b-44e1-98a5-d4268f31aa0b</TermId>
        </TermInfo>
        <TermInfo xmlns="http://schemas.microsoft.com/office/infopath/2007/PartnerControls">
          <TermName xmlns="http://schemas.microsoft.com/office/infopath/2007/PartnerControls">Microsoft Dynamics CRM</TermName>
          <TermId xmlns="http://schemas.microsoft.com/office/infopath/2007/PartnerControls">835909d0-a755-41ff-93cd-f5207c609ef5</TermId>
        </TermInfo>
        <TermInfo xmlns="http://schemas.microsoft.com/office/infopath/2007/PartnerControls">
          <TermName xmlns="http://schemas.microsoft.com/office/infopath/2007/PartnerControls">Microsoft Dynamics AX</TermName>
          <TermId xmlns="http://schemas.microsoft.com/office/infopath/2007/PartnerControls">9b10a26e-9bfd-402e-8c4f-0ec48f137253</TermId>
        </TermInfo>
        <TermInfo xmlns="http://schemas.microsoft.com/office/infopath/2007/PartnerControls">
          <TermName xmlns="http://schemas.microsoft.com/office/infopath/2007/PartnerControls">Microsoft Dynamics 365</TermName>
          <TermId xmlns="http://schemas.microsoft.com/office/infopath/2007/PartnerControls">c2a9df9f-196f-4107-bcef-47e3624d0e98</TermId>
        </TermInfo>
      </Terms>
    </bf80e81150e248c48aa8cffdf0021a1f>
    <ec5b2ad5c27b45fb8a00a1f27c7ce1ae xmlns="230e9df3-be65-4c73-a93b-d1236ebd677e">
      <Terms xmlns="http://schemas.microsoft.com/office/infopath/2007/PartnerControls"/>
    </ec5b2ad5c27b45fb8a00a1f27c7ce1ae>
    <RatingCount xmlns="http://schemas.microsoft.com/sharepoint/v3" xsi:nil="true"/>
    <m6d26e40ac264097a006193f92232ece xmlns="230e9df3-be65-4c73-a93b-d1236ebd677e">
      <Terms xmlns="http://schemas.microsoft.com/office/infopath/2007/PartnerControls"/>
    </m6d26e40ac264097a006193f92232ece>
    <_ip_UnifiedCompliancePolicyProperties xmlns="http://schemas.microsoft.com/sharepoint/v3" xsi:nil="true"/>
    <b60f8d2dbb984f349d80d8196897f4d3 xmlns="230e9df3-be65-4c73-a93b-d1236ebd677e">
      <Terms xmlns="http://schemas.microsoft.com/office/infopath/2007/PartnerControls">
        <TermInfo xmlns="http://schemas.microsoft.com/office/infopath/2007/PartnerControls">
          <TermName xmlns="http://schemas.microsoft.com/office/infopath/2007/PartnerControls">Account Manager</TermName>
          <TermId xmlns="http://schemas.microsoft.com/office/infopath/2007/PartnerControls">a32867fe-4a32-e111-927a-acdc9d396bdb</TermId>
        </TermInfo>
        <TermInfo xmlns="http://schemas.microsoft.com/office/infopath/2007/PartnerControls">
          <TermName xmlns="http://schemas.microsoft.com/office/infopath/2007/PartnerControls">Inside Sales Manager</TermName>
          <TermId xmlns="http://schemas.microsoft.com/office/infopath/2007/PartnerControls">4c055ea3-82de-4501-a23e-01c1e9f9cc27</TermId>
        </TermInfo>
        <TermInfo xmlns="http://schemas.microsoft.com/office/infopath/2007/PartnerControls">
          <TermName xmlns="http://schemas.microsoft.com/office/infopath/2007/PartnerControls">Inside Opportunity Manager</TermName>
          <TermId xmlns="http://schemas.microsoft.com/office/infopath/2007/PartnerControls">5f7dc756-3ac1-4cb9-902c-73de22b4e731</TermId>
        </TermInfo>
        <TermInfo xmlns="http://schemas.microsoft.com/office/infopath/2007/PartnerControls">
          <TermName xmlns="http://schemas.microsoft.com/office/infopath/2007/PartnerControls">Customer Success Manager</TermName>
          <TermId xmlns="http://schemas.microsoft.com/office/infopath/2007/PartnerControls">96f78646-c9a8-4297-9efb-5ae03d50ec33</TermId>
        </TermInfo>
      </Terms>
    </b60f8d2dbb984f349d80d8196897f4d3>
    <Thumbnail1 xmlns="230e9df3-be65-4c73-a93b-d1236ebd677e">
      <Url>https://microsoft.sharepoint.com/sites/Infopedia_G01KC/Media/Thumbnails/G01KC-1-17177/WIN13_Iris_09.png</Url>
      <Description>/sites/Infopedia_G01KC/Media/Thumbnails/G01KC-1-17177/WIN13_Iris_09.png</Description>
    </Thumbnail1>
    <i0d941ee1e744ffea7aeee9924c91cbb xmlns="230e9df3-be65-4c73-a93b-d1236ebd677e">
      <Terms xmlns="http://schemas.microsoft.com/office/infopath/2007/PartnerControls"/>
    </i0d941ee1e744ffea7aeee9924c91cbb>
    <RoutingRuleDescription xmlns="http://schemas.microsoft.com/sharepoint/v3" xsi:nil="true"/>
    <PublishingExpirationDate xmlns="http://schemas.microsoft.com/sharepoint/v3" xsi:nil="true"/>
    <Update_x0020_Parent_x0020_Child_x0020_Relation_x0028_1_x0029_0 xmlns="b3bc04a5-d503-43b1-b98c-a8cf663329d9">
      <Url xsi:nil="true"/>
      <Description xsi:nil="true"/>
    </Update_x0020_Parent_x0020_Child_x0020_Relation_x0028_1_x0029_0>
    <AverageRating xmlns="http://schemas.microsoft.com/sharepoint/v3" xsi:nil="true"/>
    <TaxKeywordTaxHTField xmlns="230e9df3-be65-4c73-a93b-d1236ebd677e">
      <Terms xmlns="http://schemas.microsoft.com/office/infopath/2007/PartnerControls">
        <TermInfo xmlns="http://schemas.microsoft.com/office/infopath/2007/PartnerControls">
          <TermName xmlns="http://schemas.microsoft.com/office/infopath/2007/PartnerControls">Dynamics 365</TermName>
          <TermId xmlns="http://schemas.microsoft.com/office/infopath/2007/PartnerControls">2d8314fd-4e8e-4529-9067-04df17a02d1c</TermId>
        </TermInfo>
      </Terms>
    </TaxKeywordTaxHTField>
    <ReportOwner xmlns="http://schemas.microsoft.com/sharepoint/v3">
      <UserInfo>
        <DisplayName/>
        <AccountId xsi:nil="true"/>
        <AccountType/>
      </UserInfo>
    </ReportOwner>
    <i1b478372f814787abd313030b81fcb2 xmlns="230e9df3-be65-4c73-a93b-d1236ebd677e">
      <Terms xmlns="http://schemas.microsoft.com/office/infopath/2007/PartnerControls"/>
    </i1b478372f814787abd313030b81fcb2>
    <b4224c12c78d42ea9b214de0badf8358 xmlns="230e9df3-be65-4c73-a93b-d1236ebd677e">
      <Terms xmlns="http://schemas.microsoft.com/office/infopath/2007/PartnerControls"/>
    </b4224c12c78d42ea9b214de0badf8358>
    <TaxCatchAll xmlns="230e9df3-be65-4c73-a93b-d1236ebd677e">
      <Value>369</Value>
      <Value>560</Value>
      <Value>227</Value>
      <Value>222</Value>
      <Value>622</Value>
      <Value>1914</Value>
      <Value>1119</Value>
      <Value>243</Value>
      <Value>1944</Value>
      <Value>1943</Value>
      <Value>385</Value>
      <Value>199</Value>
      <Value>1899</Value>
      <Value>454</Value>
      <Value>453</Value>
      <Value>1118</Value>
      <Value>30</Value>
      <Value>561</Value>
      <Value>268</Value>
      <Value>131</Value>
      <Value>37</Value>
    </TaxCatchAll>
    <mb88723863e1404388ba3733387d48df xmlns="230e9df3-be65-4c73-a93b-d1236ebd677e">
      <Terms xmlns="http://schemas.microsoft.com/office/infopath/2007/PartnerControls"/>
    </mb88723863e1404388ba3733387d48df>
    <m6c7b4717b6346e6a075a59dd47eac69 xmlns="230e9df3-be65-4c73-a93b-d1236ebd677e">
      <Terms xmlns="http://schemas.microsoft.com/office/infopath/2007/PartnerControls">
        <TermInfo xmlns="http://schemas.microsoft.com/office/infopath/2007/PartnerControls">
          <TermName xmlns="http://schemas.microsoft.com/office/infopath/2007/PartnerControls">products</TermName>
          <TermId xmlns="http://schemas.microsoft.com/office/infopath/2007/PartnerControls">2b247c5b-99da-46bc-8667-e75c62241e78</TermId>
        </TermInfo>
        <TermInfo xmlns="http://schemas.microsoft.com/office/infopath/2007/PartnerControls">
          <TermName xmlns="http://schemas.microsoft.com/office/infopath/2007/PartnerControls">hub subset</TermName>
          <TermId xmlns="http://schemas.microsoft.com/office/infopath/2007/PartnerControls">c6bfd112-b986-4a0a-aa8d-90e767bfdfa6</TermId>
        </TermInfo>
        <TermInfo xmlns="http://schemas.microsoft.com/office/infopath/2007/PartnerControls">
          <TermName xmlns="http://schemas.microsoft.com/office/infopath/2007/PartnerControls">resources</TermName>
          <TermId xmlns="http://schemas.microsoft.com/office/infopath/2007/PartnerControls">232fdc5c-cdcc-466b-a715-e7eb05349a13</TermId>
        </TermInfo>
        <TermInfo xmlns="http://schemas.microsoft.com/office/infopath/2007/PartnerControls">
          <TermName xmlns="http://schemas.microsoft.com/office/infopath/2007/PartnerControls">customer relationship management</TermName>
          <TermId xmlns="http://schemas.microsoft.com/office/infopath/2007/PartnerControls">a5634140-c634-4557-94d0-1c62f697096b</TermId>
        </TermInfo>
        <TermInfo xmlns="http://schemas.microsoft.com/office/infopath/2007/PartnerControls">
          <TermName xmlns="http://schemas.microsoft.com/office/infopath/2007/PartnerControls">readiness</TermName>
          <TermId xmlns="http://schemas.microsoft.com/office/infopath/2007/PartnerControls">0bad9107-5243-4424-8599-de9537dda9af</TermId>
        </TermInfo>
      </Terms>
    </m6c7b4717b6346e6a075a59dd47eac69>
    <kf34bcdc8fc34e479d3f94c6210e8e27 xmlns="230e9df3-be65-4c73-a93b-d1236ebd677e">
      <Terms xmlns="http://schemas.microsoft.com/office/infopath/2007/PartnerControls"/>
    </kf34bcdc8fc34e479d3f94c6210e8e27>
    <GenericText2 xmlns="230e9df3-be65-4c73-a93b-d1236ebd677e" xsi:nil="true"/>
    <LastSharedByUser xmlns="2478d1b8-79bf-461f-b8e8-704d21601f1a">schalkvh@microsoft.com</LastSharedByUser>
    <_dlc_DocId xmlns="230e9df3-be65-4c73-a93b-d1236ebd677e">G01KC-99682991-18345</_dlc_DocId>
    <LastSharedByTime xmlns="2478d1b8-79bf-461f-b8e8-704d21601f1a">2016-10-26T18:19:43+00:00</LastSharedByTime>
    <_dlc_DocIdUrl xmlns="230e9df3-be65-4c73-a93b-d1236ebd677e">
      <Url>https://microsoft.sharepoint.com/sites/Infopedia_G01KC/_layouts/15/DocIdRedir.aspx?ID=G01KC-99682991-18345</Url>
      <Description>G01KC-99682991-18345</Description>
    </_dlc_DocIdUrl>
  </documentManagement>
</p:properties>
</file>

<file path=customXml/item8.xml><?xml version="1.0" encoding="utf-8"?>
<athena xmlns="http://schemas.microsoft.com/edu/athena" version="0.1.4983.0">
  <timings duration="109477">
    <event time="45741" type="OnNext" clickIndex="1" wacClickIndex="1"/>
    <event time="79329" type="OnNext" clickIndex="2" wacClickIndex="2"/>
  </timings>
</athena>
</file>

<file path=customXml/item9.xml><?xml version="1.0" encoding="utf-8"?>
<athena xmlns="http://schemas.microsoft.com/edu/athena" version="0.1.4983.0">
  <timings duration="216950">
    <event time="9050" type="OnNext" clickIndex="1" wacClickIndex="1"/>
    <event time="9913" type="OnNext" clickIndex="2" wacClickIndex="2"/>
    <event time="28694" type="OnNext" clickIndex="3" wacClickIndex="3"/>
    <event time="85866" type="OnNext" clickIndex="4" wacClickIndex="4"/>
    <event time="133928" type="OnNext" clickIndex="5" wacClickIndex="5"/>
    <event time="157725" type="OnNext" clickIndex="6" wacClickIndex="6"/>
    <event time="158806" type="OnNext" clickIndex="7" wacClickIndex="7"/>
    <event time="193863" type="OnNext" clickIndex="8" wacClickIndex="8"/>
  </timings>
</athena>
</file>

<file path=customXml/itemProps1.xml><?xml version="1.0" encoding="utf-8"?>
<ds:datastoreItem xmlns:ds="http://schemas.openxmlformats.org/officeDocument/2006/customXml" ds:itemID="{306A1DA1-426D-4AE0-8325-F7DDDA105188}">
  <ds:schemaRefs>
    <ds:schemaRef ds:uri="http://schemas.microsoft.com/edu/athena"/>
  </ds:schemaRefs>
</ds:datastoreItem>
</file>

<file path=customXml/itemProps10.xml><?xml version="1.0" encoding="utf-8"?>
<ds:datastoreItem xmlns:ds="http://schemas.openxmlformats.org/officeDocument/2006/customXml" ds:itemID="{DC512D9D-8D42-4A4A-B606-D190DA8578D7}"/>
</file>

<file path=customXml/itemProps11.xml><?xml version="1.0" encoding="utf-8"?>
<ds:datastoreItem xmlns:ds="http://schemas.openxmlformats.org/officeDocument/2006/customXml" ds:itemID="{6BE79764-0357-4860-87FA-B13D8742FA7E}"/>
</file>

<file path=customXml/itemProps2.xml><?xml version="1.0" encoding="utf-8"?>
<ds:datastoreItem xmlns:ds="http://schemas.openxmlformats.org/officeDocument/2006/customXml" ds:itemID="{A5FE72CB-954C-4207-BA70-53441575B2DF}">
  <ds:schemaRefs>
    <ds:schemaRef ds:uri="http://schemas.microsoft.com/edu/athena"/>
  </ds:schemaRefs>
</ds:datastoreItem>
</file>

<file path=customXml/itemProps3.xml><?xml version="1.0" encoding="utf-8"?>
<ds:datastoreItem xmlns:ds="http://schemas.openxmlformats.org/officeDocument/2006/customXml" ds:itemID="{0999BCFB-70C5-4795-A0C5-252163614DEC}">
  <ds:schemaRefs>
    <ds:schemaRef ds:uri="http://schemas.microsoft.com/edu/athena"/>
  </ds:schemaRefs>
</ds:datastoreItem>
</file>

<file path=customXml/itemProps4.xml><?xml version="1.0" encoding="utf-8"?>
<ds:datastoreItem xmlns:ds="http://schemas.openxmlformats.org/officeDocument/2006/customXml" ds:itemID="{8BAD2C64-AA9E-4708-A0E6-667F8B24EFF4}">
  <ds:schemaRefs>
    <ds:schemaRef ds:uri="http://schemas.microsoft.com/edu/athena"/>
  </ds:schemaRefs>
</ds:datastoreItem>
</file>

<file path=customXml/itemProps5.xml><?xml version="1.0" encoding="utf-8"?>
<ds:datastoreItem xmlns:ds="http://schemas.openxmlformats.org/officeDocument/2006/customXml" ds:itemID="{53B23558-F462-4404-83D2-CD82D5FD21BB}">
  <ds:schemaRefs>
    <ds:schemaRef ds:uri="http://schemas.microsoft.com/sharepoint/v3/contenttype/forms"/>
  </ds:schemaRefs>
</ds:datastoreItem>
</file>

<file path=customXml/itemProps6.xml><?xml version="1.0" encoding="utf-8"?>
<ds:datastoreItem xmlns:ds="http://schemas.openxmlformats.org/officeDocument/2006/customXml" ds:itemID="{D315CF41-2DE0-4A0A-A19A-ECE06D5EFDF0}"/>
</file>

<file path=customXml/itemProps7.xml><?xml version="1.0" encoding="utf-8"?>
<ds:datastoreItem xmlns:ds="http://schemas.openxmlformats.org/officeDocument/2006/customXml" ds:itemID="{F656CA75-BA4D-4C1B-98FF-9E94572B4A2E}">
  <ds:schemaRefs>
    <ds:schemaRef ds:uri="http://purl.org/dc/terms/"/>
    <ds:schemaRef ds:uri="http://schemas.microsoft.com/office/2006/documentManagement/types"/>
    <ds:schemaRef ds:uri="http://schemas.openxmlformats.org/package/2006/metadata/core-properties"/>
    <ds:schemaRef ds:uri="27f3e048-ef76-4fbe-a7de-97e05560ed9c"/>
    <ds:schemaRef ds:uri="http://purl.org/dc/elements/1.1/"/>
    <ds:schemaRef ds:uri="http://www.w3.org/XML/1998/namespace"/>
    <ds:schemaRef ds:uri="http://schemas.microsoft.com/office/infopath/2007/PartnerControls"/>
    <ds:schemaRef ds:uri="http://schemas.microsoft.com/office/2006/metadata/properties"/>
    <ds:schemaRef ds:uri="http://purl.org/dc/dcmitype/"/>
  </ds:schemaRefs>
</ds:datastoreItem>
</file>

<file path=customXml/itemProps8.xml><?xml version="1.0" encoding="utf-8"?>
<ds:datastoreItem xmlns:ds="http://schemas.openxmlformats.org/officeDocument/2006/customXml" ds:itemID="{B398BFD2-3CCC-4281-BF50-73EE0AC5699D}">
  <ds:schemaRefs>
    <ds:schemaRef ds:uri="http://schemas.microsoft.com/edu/athena"/>
  </ds:schemaRefs>
</ds:datastoreItem>
</file>

<file path=customXml/itemProps9.xml><?xml version="1.0" encoding="utf-8"?>
<ds:datastoreItem xmlns:ds="http://schemas.openxmlformats.org/officeDocument/2006/customXml" ds:itemID="{150B94BF-0F4F-48E5-B025-6B10A0AC0B2B}">
  <ds:schemaRefs>
    <ds:schemaRef ds:uri="http://schemas.microsoft.com/edu/athena"/>
  </ds:schemaRefs>
</ds:datastoreItem>
</file>

<file path=docProps/app.xml><?xml version="1.0" encoding="utf-8"?>
<Properties xmlns="http://schemas.openxmlformats.org/officeDocument/2006/extended-properties" xmlns:vt="http://schemas.openxmlformats.org/officeDocument/2006/docPropsVTypes">
  <TotalTime>46976</TotalTime>
  <Words>27982</Words>
  <Application>Microsoft Office PowerPoint</Application>
  <PresentationFormat>Widescreen</PresentationFormat>
  <Paragraphs>4083</Paragraphs>
  <Slides>169</Slides>
  <Notes>67</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169</vt:i4>
      </vt:variant>
    </vt:vector>
  </HeadingPairs>
  <TitlesOfParts>
    <vt:vector size="181" baseType="lpstr">
      <vt:lpstr>Arial</vt:lpstr>
      <vt:lpstr>Calibri</vt:lpstr>
      <vt:lpstr>Consolas</vt:lpstr>
      <vt:lpstr>Segoe UI</vt:lpstr>
      <vt:lpstr>Segoe UI Black</vt:lpstr>
      <vt:lpstr>Segoe UI Light</vt:lpstr>
      <vt:lpstr>Segoe UI Semibold</vt:lpstr>
      <vt:lpstr>Wingdings</vt:lpstr>
      <vt:lpstr>6-50001_WPC 2016 Breakout Template</vt:lpstr>
      <vt:lpstr>USED_6-50001_WPC 2016 Breakout Template</vt:lpstr>
      <vt:lpstr>2_Gemini MasterBlue</vt:lpstr>
      <vt:lpstr>1_USED_6-50001_WPC 2016 Breakout Template</vt:lpstr>
      <vt:lpstr>Existing Customers –  Dynamics 365 Field Transition Toolkit</vt:lpstr>
      <vt:lpstr>How to use this deck</vt:lpstr>
      <vt:lpstr>Microsoft Dynamics 365 value prop  </vt:lpstr>
      <vt:lpstr>Transition Summary</vt:lpstr>
      <vt:lpstr>Customer Renewals - Existing Customers (EA/MPSA)</vt:lpstr>
      <vt:lpstr>What Are The Existing Customer Options?</vt:lpstr>
      <vt:lpstr>CRM Online Customer in EA/MPSA This section describes the path for existing CRM Online customers to Dynamics 365</vt:lpstr>
      <vt:lpstr>Transitioning an Existing CRM Online EA/MPSA Customer</vt:lpstr>
      <vt:lpstr>CRMOL Functionality Mapping To Dynamics 365</vt:lpstr>
      <vt:lpstr>Discuss what licenses your users require?</vt:lpstr>
      <vt:lpstr>Existing CRMOL Customer Transition Pricing</vt:lpstr>
      <vt:lpstr>Existing $65 CRMOL Pro Transition Pricing </vt:lpstr>
      <vt:lpstr>Existing $50 CRMOL Productivity Transition Pricing </vt:lpstr>
      <vt:lpstr>Existing $30 CRMOL Basic Transition Pricing </vt:lpstr>
      <vt:lpstr>Existing $30 CRMOL Basic Transition Pricing </vt:lpstr>
      <vt:lpstr>Upsell Opportunity</vt:lpstr>
      <vt:lpstr>Link to exact SKUs names to use on transition for CRM Online  EA Customers </vt:lpstr>
      <vt:lpstr>Link to exact SKUs names to use on transition for CRM Online  MPSA Customers</vt:lpstr>
      <vt:lpstr>CRM Online Customer in Open This section describes the path for existing CRM Online transitioning Dynamics 365</vt:lpstr>
      <vt:lpstr>Transitioning an Existing CRM Online Open Customer</vt:lpstr>
      <vt:lpstr>PowerPoint Presentation</vt:lpstr>
      <vt:lpstr>CRMOL Functionality Mapping To Dynamics 365</vt:lpstr>
      <vt:lpstr>Discuss what licenses your users require?</vt:lpstr>
      <vt:lpstr>Existing CRMOL Customer Transition Pricing</vt:lpstr>
      <vt:lpstr>Existing $65 CRMOL Pro Transition Pricing </vt:lpstr>
      <vt:lpstr>Existing $50 CRMOL Productivity Transition Pricing </vt:lpstr>
      <vt:lpstr>Existing $30 CRMOL Basic Transition Pricing </vt:lpstr>
      <vt:lpstr>Existing $30 CRMOL Basic Transition Pricing </vt:lpstr>
      <vt:lpstr>PowerPoint Presentation</vt:lpstr>
      <vt:lpstr>Upsell Opportunity</vt:lpstr>
      <vt:lpstr>Link to exact SKUs names to use on transition for CRM Online Customers in CSP</vt:lpstr>
      <vt:lpstr>Link to exact SKUs names to use on transition for CRM Online  EA Customers </vt:lpstr>
      <vt:lpstr>Link to exact SKUs names to use on transition for CRM Online  MPSA Customers</vt:lpstr>
      <vt:lpstr>CRM Online Customer - Direct This section describes the path for existing CRM Online transitioning to Dynamics 365</vt:lpstr>
      <vt:lpstr>Transitioning an Existing CRM Online Direct Customer</vt:lpstr>
      <vt:lpstr>CRMOL Functionality Mapping To Dynamics 365</vt:lpstr>
      <vt:lpstr>Discuss what licenses your users require?</vt:lpstr>
      <vt:lpstr>Existing CRMOL Customer Transition Pricing</vt:lpstr>
      <vt:lpstr>Existing CRMOL Customer Transition Pricing</vt:lpstr>
      <vt:lpstr>Existing CRMOL Customer Transition Pricing</vt:lpstr>
      <vt:lpstr>Existing CRMOL Customer Transition Pricing</vt:lpstr>
      <vt:lpstr>Existing CRMOL Customer Transition Pricing</vt:lpstr>
      <vt:lpstr>Upsell Opportunity</vt:lpstr>
      <vt:lpstr>Transition Pricing and Promotion Codes - Commercial</vt:lpstr>
      <vt:lpstr>Transition Pricing and Promotion Codes - Government</vt:lpstr>
      <vt:lpstr>Transition Pricing and Promotion Codes - Faculty</vt:lpstr>
      <vt:lpstr>Transition Pricing and Promotion Codes - Student</vt:lpstr>
      <vt:lpstr>Transition Pricing and Promotion Codes – Not for Profit</vt:lpstr>
      <vt:lpstr>CRM Online Customer - CSP This section describes the path for existing CRM Online transitioning to Dynamics 365</vt:lpstr>
      <vt:lpstr>Transitioning an Existing CRM Online CSP Customer</vt:lpstr>
      <vt:lpstr>CRMOL Functionality Mapping To Dynamics 365</vt:lpstr>
      <vt:lpstr>Discuss what licenses your users require?</vt:lpstr>
      <vt:lpstr>Existing CRMOL Customer Transition Pricing</vt:lpstr>
      <vt:lpstr>Existing $65 CRMOL Pro Transition Pricing </vt:lpstr>
      <vt:lpstr>Existing $50 CRMOL Productivity Transition Pricing </vt:lpstr>
      <vt:lpstr>Existing $30 CRMOL Basic Transition Pricing </vt:lpstr>
      <vt:lpstr>Existing $30 CRMOL Basic Transition Pricing </vt:lpstr>
      <vt:lpstr>Upsell Opportunity</vt:lpstr>
      <vt:lpstr>Link to exact SKUs names to use on transition for CRM Online Customers in CSP</vt:lpstr>
      <vt:lpstr>PowerPoint Presentation</vt:lpstr>
      <vt:lpstr>MDM and Parature Licenses</vt:lpstr>
      <vt:lpstr>Transitioning an existing Social Engagement customer</vt:lpstr>
      <vt:lpstr>CRM On-Premises Customer in VL – staying on-premises (in Open, MPSA, EA) This section describes the path for existing CRM On-Premises to Dynamics 365 on-premises</vt:lpstr>
      <vt:lpstr>On-Premises messaging slide</vt:lpstr>
      <vt:lpstr>Transitioning an Existing CRM On-Premises Customer to Dynamics 365 On-Premises</vt:lpstr>
      <vt:lpstr>Dynamics 365 (on-premises) CRM Pricing</vt:lpstr>
      <vt:lpstr>How Does CRM On-Premises Map To Dynamics 365?</vt:lpstr>
      <vt:lpstr>CRM On-Premises      Dynamics 365 (On-premises)</vt:lpstr>
      <vt:lpstr>Successor Licenses Will Be Granted At Renewal</vt:lpstr>
      <vt:lpstr>Existing Customer Offers: CRM On-Premises</vt:lpstr>
      <vt:lpstr>Upsell Opportunity</vt:lpstr>
      <vt:lpstr>Link to exact SKUs names to use on transition for CRM On-Premises Customers to MPSA</vt:lpstr>
      <vt:lpstr>CRM On-Premises Customer in DPL/VL   This section describes the path for existing CRM On-Premises customers in DPL/VL who want to transition to Dynamics 365 (online)</vt:lpstr>
      <vt:lpstr>On-Premises messaging slide</vt:lpstr>
      <vt:lpstr>Transitioning an Existing CRM On-Premises customer to Dynamics 365</vt:lpstr>
      <vt:lpstr>PowerPoint Presentation</vt:lpstr>
      <vt:lpstr>Existing CRM On-Premises Customer Offers</vt:lpstr>
      <vt:lpstr>Upsell Opportunity</vt:lpstr>
      <vt:lpstr>Link to exact SKUs names to use on transition for CRM On-Premises Customer in DPL/VL to VL</vt:lpstr>
      <vt:lpstr>Link to exact SKUs names to use on transition for CRM On-Premises Customers to CSP</vt:lpstr>
      <vt:lpstr>Link to exact SKUs names to use on transition for CRM On-Premises Customers to MPSA</vt:lpstr>
      <vt:lpstr>CRM On-Premises Customer in DPL – staying on-premises This section describes the path for existing CRM On-Premises customers in DPL</vt:lpstr>
      <vt:lpstr>On-Premises messaging slide</vt:lpstr>
      <vt:lpstr>CRM Customer Staying on-premises in DPL</vt:lpstr>
      <vt:lpstr>AX On-Premises Customer in DPL/VL This section describes the path for existing AX customers in DPL/VL who want to transition to Dynamics 365 (online)</vt:lpstr>
      <vt:lpstr>On-Premises messaging slide</vt:lpstr>
      <vt:lpstr>Transitioning an Existing AX on-premises customers to Dynamics 365</vt:lpstr>
      <vt:lpstr>PowerPoint Presentation</vt:lpstr>
      <vt:lpstr>Existing AX On-Premises Customer Transition Pricing</vt:lpstr>
      <vt:lpstr>Upsell Opportunity</vt:lpstr>
      <vt:lpstr>Link to exact SKUs names to use on transition for AX On-Premises Customer in DPL/VL to VL</vt:lpstr>
      <vt:lpstr>Link to exact SKUs names to use on transition for AX On-Premises Customer to CSP</vt:lpstr>
      <vt:lpstr>Link to exact SKUs names to use on transition for AX On-Premises Customers to MPSA</vt:lpstr>
      <vt:lpstr>Module 11 Public Sector</vt:lpstr>
      <vt:lpstr>Dynamics 365 Enterprise Edition Channels</vt:lpstr>
      <vt:lpstr>Additional Transitions For Existing Public Sector Customers</vt:lpstr>
      <vt:lpstr>NAV, GP, SL Existing Customer Updates</vt:lpstr>
      <vt:lpstr>On-Premises messaging slide</vt:lpstr>
      <vt:lpstr>Transitioning an Existing GP, NAV, SL on-premises customers to Dynamics 365 Business edition</vt:lpstr>
      <vt:lpstr>ERP SMB On-Premises      Dynamics 365 Transition Pricing</vt:lpstr>
      <vt:lpstr>Existing Customer Transition Pricing: NAV, GP, SL</vt:lpstr>
      <vt:lpstr>Link to exact SKUs names to use on transition for GP, NAV, and SL On-Premises Customers to CSP</vt:lpstr>
      <vt:lpstr>What Are The Existing Customer Options?</vt:lpstr>
      <vt:lpstr>What Is A Cloud Add-on And From SA SKU? Acknowledges Customers Existing Investments</vt:lpstr>
      <vt:lpstr>Customers Transitioning Back to Enhancement Customers that have fully transitioned to the cloud and wish to return to On-Premise Software can do so during any Anniversary or Renewal period without penalty </vt:lpstr>
      <vt:lpstr>On-Premises Customer Section</vt:lpstr>
      <vt:lpstr>What Is A Cloud Add-on And From SA SKU? Acknowledges Customers Existing Investments With A Standard 15% Discount</vt:lpstr>
      <vt:lpstr>Existing On-Premises Customer    Dynamics 365</vt:lpstr>
      <vt:lpstr>Cloud Add-on    From SA</vt:lpstr>
      <vt:lpstr>Customers Transitioning Back to SA Customers that have fully transitioned to the cloud and wish to return to SA and On-Premise Software can do so during any Anniversary or Renewal period without penalty </vt:lpstr>
      <vt:lpstr>CRM Online Customers in EA - Commercial </vt:lpstr>
      <vt:lpstr>CRM Online Customers in EA - Education</vt:lpstr>
      <vt:lpstr>CRM Online Customers in EA  - GCC</vt:lpstr>
      <vt:lpstr>CRM Online Customers in EA - GOVCON</vt:lpstr>
      <vt:lpstr>CRM Online Customers in CSP  -  Corporate</vt:lpstr>
      <vt:lpstr>CRM Online Customers in CSP  -  Faculty</vt:lpstr>
      <vt:lpstr>CRM Online Customers in CSP  -  Student</vt:lpstr>
      <vt:lpstr>CRM Online Customers in CSP  -  Government</vt:lpstr>
      <vt:lpstr>CRM Online Customers in MPSA – Commercial/Corporate </vt:lpstr>
      <vt:lpstr>CRM Online Customers in MPSA –  Academic </vt:lpstr>
      <vt:lpstr>CRM Online Customers in MPSA –  Government </vt:lpstr>
      <vt:lpstr>CRM On-Premises Commercial Utilizing Cloud Add-on SKU in VL To Dynamics 365 Enterprise Plan 1</vt:lpstr>
      <vt:lpstr>CRM On-Premises Education Utilizing Cloud Add-on SKU in VL To Dynamics 365 Enterprise Plan 1</vt:lpstr>
      <vt:lpstr>CRM On-Premises GCC Utilizing Cloud Add-on SKU in VL To Dynamics 365 Enterprise Plan 1</vt:lpstr>
      <vt:lpstr>CRM On-Premises GOVCON Utilizing Cloud Add-on SKU in VL To Dynamics 365 Enterprise Plan 1</vt:lpstr>
      <vt:lpstr>CRM On-Premises Commercial/Corporate Utilizing Cloud Add-on SKU in MPSA To Dynamics 365 On-Premises</vt:lpstr>
      <vt:lpstr>CRM On-Premises Academic Utilizing Cloud Add-on SKU in MPSA To Dynamics 365 On-Premises</vt:lpstr>
      <vt:lpstr>CRM On-Premises Government Utilizing Cloud Add-on SKU in MPSA To Dynamics 365 On-Premises</vt:lpstr>
      <vt:lpstr>CRM On-Premises Commercial/Corporate Utilizing From SA on SKU in MPSA To Dynamics 365 On-Premises</vt:lpstr>
      <vt:lpstr>CRM On-Premises Academic Utilizing From SA on SKU in MPSA To Dynamics 365 On-Premises</vt:lpstr>
      <vt:lpstr>CRM On-Premises Government Utilizing From SA on SKU in MPSA To Dynamics 365 On-Premises</vt:lpstr>
      <vt:lpstr>CRM On-Premises Corporate Utilizing Cloud Add-on SKU in CSP To Dynamics 365 Enterprise Plan 1</vt:lpstr>
      <vt:lpstr>CRM On-Premises Faculty Utilizing Cloud Add-on SKU in CSP To Dynamics 365 Enterprise Plan 1</vt:lpstr>
      <vt:lpstr>CRM On-Premises Students Utilizing Cloud Add-on SKU in CSP To Dynamics 365 Enterprise Plan 1</vt:lpstr>
      <vt:lpstr>CRM On-Premises Government Utilizing Cloud Add-on SKU in CSP To Dynamics 365 Enterprise Plan 1</vt:lpstr>
      <vt:lpstr>CRM On-Premises Commercial utilizing From SA SKU in VL To Dynamics 365  Enterprise Plan 1</vt:lpstr>
      <vt:lpstr>CRM On-Premises Education utilizing From SA SKU in VL To Dynamics 365  Enterprise Plan 1</vt:lpstr>
      <vt:lpstr>CRM On-Premises GCC utilizing From SA SKU in VL To Dynamics 365  Enterprise Plan 1</vt:lpstr>
      <vt:lpstr>CRM On-Premises GOVCON utilizing From SA SKU in VL To Dynamics 365  Enterprise Plan 1</vt:lpstr>
      <vt:lpstr>CRM On-Premises Corporate utilizing From SA SKU in CSP To Dynamics 365  Enterprise Plan 1</vt:lpstr>
      <vt:lpstr>CRM On-Premises Faculty utilizing From SA SKU in CSP To Dynamics 365  Enterprise Plan 1</vt:lpstr>
      <vt:lpstr>CRM On-Premises Students utilizing From SA SKU in CSP To Dynamics 365  Enterprise Plan 1</vt:lpstr>
      <vt:lpstr>CRM On-Premises Government utilizing From SA SKU in CSP To Dynamics 365  Enterprise Plan 1</vt:lpstr>
      <vt:lpstr>AX On-Premises Commercial Utilizing Cloud Add-on SKU in VL To Dynamics 365 Enterprise Plan 2</vt:lpstr>
      <vt:lpstr>AX On-Premises Education Utilizing Cloud Add-on SKU in VL To Dynamics 365 Enterprise Plan 2</vt:lpstr>
      <vt:lpstr>AX On-Premises Corporate Utilizing Cloud Add-on SKU in CSP To Dynamics 365 Enterprise Plan 2</vt:lpstr>
      <vt:lpstr>AX On-Premises Faculty Utilizing Cloud Add-on SKU in CSP To Dynamics 365 Enterprise Plan 2</vt:lpstr>
      <vt:lpstr>AX On-Premises Students Utilizing Cloud Add-on SKU in CSP To Dynamics 365 Enterprise Plan 2</vt:lpstr>
      <vt:lpstr>AX On-Premises Government Utilizing Cloud Add-on SKU in CSP To Dynamics 365 Enterprise Plan 2</vt:lpstr>
      <vt:lpstr>AX On-Premises Commercial Utilizing From SA SKU in VL To Dynamics 365 Enterprise Plan 2</vt:lpstr>
      <vt:lpstr>AX On-Premises Education Utilizing From SA SKU in VL To Dynamics 365 Enterprise Plan 2</vt:lpstr>
      <vt:lpstr>AX On-Premises Corporate Utilizing From SA SKU in CSP To Dynamics 365 Enterprise Plan 2</vt:lpstr>
      <vt:lpstr>AX On-Premises Faculty Utilizing From SA SKU in CSP To Dynamics 365 Enterprise Plan 2</vt:lpstr>
      <vt:lpstr>AX On-Premises Students Utilizing From SA SKU in CSP To Dynamics 365 Enterprise Plan 2</vt:lpstr>
      <vt:lpstr>AX On-Premises Government Utilizing From SA SKU in CSP To Dynamics 365 Enterprise Plan 2</vt:lpstr>
      <vt:lpstr>AX On-Premises Commercial/Corporate Utilizing Cloud Add-on SKU in MPSA To Dynamics 365 On-Premises</vt:lpstr>
      <vt:lpstr>AX On-Premises Academic Utilizing Cloud Add-on SKU in MPSA To Dynamics 365 On-Premises</vt:lpstr>
      <vt:lpstr>AX On-Premises Government Utilizing Cloud Add-on SKU in MPSA To Dynamics 365 On-Premises</vt:lpstr>
      <vt:lpstr>AX On-Premises Commercial/Corporate Utilizing From SA SKU in MPSA To Dynamics 365 On-Premises</vt:lpstr>
      <vt:lpstr>AX On-Premises Academic Utilizing From SA-on SKU in MPSA To Dynamics 365 On-Premises</vt:lpstr>
      <vt:lpstr>AX On-Premises Government Utilizing From SA-on SKU in MPSA To Dynamics 365 On-Premises</vt:lpstr>
      <vt:lpstr>GP, NAV, or SL Customers Cloud Add-on in CSP  -  Corporate</vt:lpstr>
      <vt:lpstr>GP, NAV, or SL Customers Cloud Add-on in CSP  -  Faculty</vt:lpstr>
      <vt:lpstr>GP, NAV, or SL Customers Cloud Add-on in CSP  -  Students</vt:lpstr>
      <vt:lpstr>GP, NAV, or SL Customers Cloud Add-on in CSP  -  Government</vt:lpstr>
      <vt:lpstr>GP, NAV, or SL Customers From SA in CSP  -  Corporate</vt:lpstr>
      <vt:lpstr>GP, NAV, or SL Customers From SA in CSP  -  Faculty</vt:lpstr>
      <vt:lpstr>GP, NAV, or SL Customers From SA in CSP  -  Students</vt:lpstr>
      <vt:lpstr>GP, NAV, or SL Customers From SA in CSP  -  Government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Dynamics 365 Customer Transition Toolkit (Existing CRM Customers)</dc:title>
  <dc:creator>Trisha Syverson Rygg</dc:creator>
  <cp:keywords>Dynamics 365</cp:keywords>
  <cp:lastModifiedBy>Delene Carol</cp:lastModifiedBy>
  <cp:revision>322</cp:revision>
  <cp:lastPrinted>2016-11-15T14:54:17Z</cp:lastPrinted>
  <dcterms:created xsi:type="dcterms:W3CDTF">2016-08-17T18:20:24Z</dcterms:created>
  <dcterms:modified xsi:type="dcterms:W3CDTF">2016-12-07T17:03:43Z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0x0101000E4CB7077FEE4FF7AE86D4A500EEC7800300F96E2758736AEF45AFCE0C190C2A9DEC00CC074746C0EF6D439A06F1AAD31A3C2B</vt:lpwstr>
  </property>
  <property fmtid="{D5CDD505-2E9C-101B-9397-08002B2CF9AE}" pid="3" name="_MarkAsFinal">
    <vt:bool>true</vt:bool>
  </property>
  <property fmtid="{D5CDD505-2E9C-101B-9397-08002B2CF9AE}" pid="4" name="of67e5d4b76f4a9db8769983fda9cec0">
    <vt:lpwstr/>
  </property>
  <property fmtid="{D5CDD505-2E9C-101B-9397-08002B2CF9AE}" pid="5" name="TaxKeyword">
    <vt:lpwstr>1899;#Dynamics 365|2d8314fd-4e8e-4529-9067-04df17a02d1c</vt:lpwstr>
  </property>
  <property fmtid="{D5CDD505-2E9C-101B-9397-08002B2CF9AE}" pid="6" name="NewsType">
    <vt:lpwstr/>
  </property>
  <property fmtid="{D5CDD505-2E9C-101B-9397-08002B2CF9AE}" pid="7" name="_dlc_policyId">
    <vt:lpwstr/>
  </property>
  <property fmtid="{D5CDD505-2E9C-101B-9397-08002B2CF9AE}" pid="8" name="Region">
    <vt:lpwstr/>
  </property>
  <property fmtid="{D5CDD505-2E9C-101B-9397-08002B2CF9AE}" pid="9" name="Confidentiality">
    <vt:lpwstr>385;#FTE only|cd22a6bf-918a-4865-b82b-a8f91186fe8d</vt:lpwstr>
  </property>
  <property fmtid="{D5CDD505-2E9C-101B-9397-08002B2CF9AE}" pid="10" name="ItemType">
    <vt:lpwstr>369;#pricing and licensing materials|de56b4cc-e561-4687-988a-640bf7c4bd3e</vt:lpwstr>
  </property>
  <property fmtid="{D5CDD505-2E9C-101B-9397-08002B2CF9AE}" pid="11" name="ga0c0bf70a6644469c61b3efa7025301">
    <vt:lpwstr/>
  </property>
  <property fmtid="{D5CDD505-2E9C-101B-9397-08002B2CF9AE}" pid="12" name="Industries">
    <vt:lpwstr/>
  </property>
  <property fmtid="{D5CDD505-2E9C-101B-9397-08002B2CF9AE}" pid="13" name="MSProducts">
    <vt:lpwstr/>
  </property>
  <property fmtid="{D5CDD505-2E9C-101B-9397-08002B2CF9AE}" pid="14" name="Competitors">
    <vt:lpwstr/>
  </property>
  <property fmtid="{D5CDD505-2E9C-101B-9397-08002B2CF9AE}" pid="15" name="SMSGDomain">
    <vt:lpwstr>454;#Dynamics Domain|c9ee6292-a1e2-403c-bbb9-76077437e5b5;#453;#Microsoft Business Solutions|659377a4-c7bd-435e-b683-bdae8524bc80;#622;#Dynamics AX Non Retail Domain|e40fd5af-0725-4f57-9017-f0ee5efd8514;#37;#Sales, Marketing, Services Group|ecda8836-afa0-40aa-878e-630e18c8fc5c</vt:lpwstr>
  </property>
  <property fmtid="{D5CDD505-2E9C-101B-9397-08002B2CF9AE}" pid="16" name="ExperienceContentType">
    <vt:lpwstr/>
  </property>
  <property fmtid="{D5CDD505-2E9C-101B-9397-08002B2CF9AE}" pid="17" name="BusinessArchitecture">
    <vt:lpwstr/>
  </property>
  <property fmtid="{D5CDD505-2E9C-101B-9397-08002B2CF9AE}" pid="18" name="Products">
    <vt:lpwstr>243;#Microsoft Dynamics|b8ad994f-bf2b-44e1-98a5-d4268f31aa0b;#199;#Microsoft Dynamics CRM|835909d0-a755-41ff-93cd-f5207c609ef5;#268;#Microsoft Dynamics AX|9b10a26e-9bfd-402e-8c4f-0ec48f137253;#1914;#Microsoft Dynamics 365|c2a9df9f-196f-4107-bcef-47e3624d0e98</vt:lpwstr>
  </property>
  <property fmtid="{D5CDD505-2E9C-101B-9397-08002B2CF9AE}" pid="19" name="j3562c58ee414e028925bc902cfc01a1">
    <vt:lpwstr/>
  </property>
  <property fmtid="{D5CDD505-2E9C-101B-9397-08002B2CF9AE}" pid="20" name="EnterpriseDomainTags">
    <vt:lpwstr/>
  </property>
  <property fmtid="{D5CDD505-2E9C-101B-9397-08002B2CF9AE}" pid="21" name="l6f004f21209409da86a713c0f24627d">
    <vt:lpwstr/>
  </property>
  <property fmtid="{D5CDD505-2E9C-101B-9397-08002B2CF9AE}" pid="22" name="Segments">
    <vt:lpwstr/>
  </property>
  <property fmtid="{D5CDD505-2E9C-101B-9397-08002B2CF9AE}" pid="23" name="ActivitiesAndPrograms">
    <vt:lpwstr/>
  </property>
  <property fmtid="{D5CDD505-2E9C-101B-9397-08002B2CF9AE}" pid="24" name="Partners">
    <vt:lpwstr/>
  </property>
  <property fmtid="{D5CDD505-2E9C-101B-9397-08002B2CF9AE}" pid="25" name="la4444b61d19467597d63190b69ac227">
    <vt:lpwstr/>
  </property>
  <property fmtid="{D5CDD505-2E9C-101B-9397-08002B2CF9AE}" pid="26" name="MSProductsTaxHTField0">
    <vt:lpwstr/>
  </property>
  <property fmtid="{D5CDD505-2E9C-101B-9397-08002B2CF9AE}" pid="27" name="Topics">
    <vt:lpwstr>131;#products|2b247c5b-99da-46bc-8667-e75c62241e78;#30;#hub subset|c6bfd112-b986-4a0a-aa8d-90e767bfdfa6;#227;#resources|232fdc5c-cdcc-466b-a715-e7eb05349a13;#560;#customer relationship management|a5634140-c634-4557-94d0-1c62f697096b;#222;#readiness|0bad9107-5243-4424-8599-de9537dda9af</vt:lpwstr>
  </property>
  <property fmtid="{D5CDD505-2E9C-101B-9397-08002B2CF9AE}" pid="28" name="Groups">
    <vt:lpwstr>561;#Field Ops|f1cd087f-0a86-42c4-ae90-3b88090b1cfd</vt:lpwstr>
  </property>
  <property fmtid="{D5CDD505-2E9C-101B-9397-08002B2CF9AE}" pid="29" name="e8080b0481964c759b2c36ae49591b31">
    <vt:lpwstr/>
  </property>
  <property fmtid="{D5CDD505-2E9C-101B-9397-08002B2CF9AE}" pid="30" name="_docset_NoMedatataSyncRequired">
    <vt:lpwstr>False</vt:lpwstr>
  </property>
  <property fmtid="{D5CDD505-2E9C-101B-9397-08002B2CF9AE}" pid="31" name="Languages">
    <vt:lpwstr/>
  </property>
  <property fmtid="{D5CDD505-2E9C-101B-9397-08002B2CF9AE}" pid="32" name="TechnicalLevel">
    <vt:lpwstr/>
  </property>
  <property fmtid="{D5CDD505-2E9C-101B-9397-08002B2CF9AE}" pid="33" name="Audiences">
    <vt:lpwstr/>
  </property>
  <property fmtid="{D5CDD505-2E9C-101B-9397-08002B2CF9AE}" pid="34" name="ldac8aee9d1f469e8cd8c3f8d6a615f2">
    <vt:lpwstr/>
  </property>
  <property fmtid="{D5CDD505-2E9C-101B-9397-08002B2CF9AE}" pid="35" name="EmployeeRole">
    <vt:lpwstr/>
  </property>
  <property fmtid="{D5CDD505-2E9C-101B-9397-08002B2CF9AE}" pid="36" name="SharedWithUsers">
    <vt:lpwstr>1920;#Andras Stren;#1517;#Eta Novak (Prohuman);#24347;#Peter Kuna;#23356;#Ryan Garber;#5014;#Gary Geddes;#4382;#Michael Lasaine;#1791;#Schalk Van Heerden;#42483;#Charl Amin;#2192;#Riette Lategan;#13303;#Tristan Dennis (Manpower);#2381;#Naazim Saley;#46229;#Tarryn Bray;#15460;#Marc Gower;#10585;#Dale Hancke;#15245;#Romarsha Williams;#8945;#Leo Loro;#7503;#Vishal Shukla;#2956;#Wasif Iqbal;#24738;#Kurt Steenblock;#20967;#Jon Gerber;#64852;#Sabine Kuppe (Innotec Marketing);#94082;#Elena Rogachevsky</vt:lpwstr>
  </property>
  <property fmtid="{D5CDD505-2E9C-101B-9397-08002B2CF9AE}" pid="37" name="NewsTopic">
    <vt:lpwstr/>
  </property>
  <property fmtid="{D5CDD505-2E9C-101B-9397-08002B2CF9AE}" pid="38" name="Roles">
    <vt:lpwstr>1119;#Account Manager|a32867fe-4a32-e111-927a-acdc9d396bdb;#1943;#Inside Sales Manager|4c055ea3-82de-4501-a23e-01c1e9f9cc27;#1944;#Inside Opportunity Manager|5f7dc756-3ac1-4cb9-902c-73de22b4e731;#1118;#Customer Success Manager|96f78646-c9a8-4297-9efb-5ae03d50ec33</vt:lpwstr>
  </property>
  <property fmtid="{D5CDD505-2E9C-101B-9397-08002B2CF9AE}" pid="39" name="ItemRetentionFormula">
    <vt:lpwstr/>
  </property>
  <property fmtid="{D5CDD505-2E9C-101B-9397-08002B2CF9AE}" pid="40" name="NewsSource">
    <vt:lpwstr/>
  </property>
  <property fmtid="{D5CDD505-2E9C-101B-9397-08002B2CF9AE}" pid="41" name="SMSGTags">
    <vt:lpwstr/>
  </property>
  <property fmtid="{D5CDD505-2E9C-101B-9397-08002B2CF9AE}" pid="42" name="_dlc_DocIdItemGuid">
    <vt:lpwstr>0802329b-6b8e-491c-9ee1-1ae8637de871</vt:lpwstr>
  </property>
  <property fmtid="{D5CDD505-2E9C-101B-9397-08002B2CF9AE}" pid="43" name="MSPhysicalGeography">
    <vt:lpwstr/>
  </property>
</Properties>
</file>