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 id="2147483710" r:id="rId7"/>
    <p:sldMasterId id="2147483746" r:id="rId8"/>
    <p:sldMasterId id="2147483786" r:id="rId9"/>
  </p:sldMasterIdLst>
  <p:notesMasterIdLst>
    <p:notesMasterId r:id="rId57"/>
  </p:notesMasterIdLst>
  <p:sldIdLst>
    <p:sldId id="302" r:id="rId10"/>
    <p:sldId id="298" r:id="rId11"/>
    <p:sldId id="299" r:id="rId12"/>
    <p:sldId id="300" r:id="rId13"/>
    <p:sldId id="321" r:id="rId14"/>
    <p:sldId id="261" r:id="rId15"/>
    <p:sldId id="315" r:id="rId16"/>
    <p:sldId id="262" r:id="rId17"/>
    <p:sldId id="322" r:id="rId18"/>
    <p:sldId id="326" r:id="rId19"/>
    <p:sldId id="327" r:id="rId20"/>
    <p:sldId id="329" r:id="rId21"/>
    <p:sldId id="323" r:id="rId22"/>
    <p:sldId id="265" r:id="rId23"/>
    <p:sldId id="324" r:id="rId24"/>
    <p:sldId id="325" r:id="rId25"/>
    <p:sldId id="267" r:id="rId26"/>
    <p:sldId id="328" r:id="rId27"/>
    <p:sldId id="330" r:id="rId28"/>
    <p:sldId id="331" r:id="rId29"/>
    <p:sldId id="337" r:id="rId30"/>
    <p:sldId id="340" r:id="rId31"/>
    <p:sldId id="341" r:id="rId32"/>
    <p:sldId id="342" r:id="rId33"/>
    <p:sldId id="306" r:id="rId34"/>
    <p:sldId id="309" r:id="rId35"/>
    <p:sldId id="310" r:id="rId36"/>
    <p:sldId id="332" r:id="rId37"/>
    <p:sldId id="333" r:id="rId38"/>
    <p:sldId id="334" r:id="rId39"/>
    <p:sldId id="335" r:id="rId40"/>
    <p:sldId id="343" r:id="rId41"/>
    <p:sldId id="344" r:id="rId42"/>
    <p:sldId id="345" r:id="rId43"/>
    <p:sldId id="350" r:id="rId44"/>
    <p:sldId id="336" r:id="rId45"/>
    <p:sldId id="348" r:id="rId46"/>
    <p:sldId id="317" r:id="rId47"/>
    <p:sldId id="349" r:id="rId48"/>
    <p:sldId id="351" r:id="rId49"/>
    <p:sldId id="358" r:id="rId50"/>
    <p:sldId id="353" r:id="rId51"/>
    <p:sldId id="354" r:id="rId52"/>
    <p:sldId id="355" r:id="rId53"/>
    <p:sldId id="356" r:id="rId54"/>
    <p:sldId id="352" r:id="rId55"/>
    <p:sldId id="35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62238" autoAdjust="0"/>
  </p:normalViewPr>
  <p:slideViewPr>
    <p:cSldViewPr snapToGrid="0">
      <p:cViewPr varScale="1">
        <p:scale>
          <a:sx n="37" d="100"/>
          <a:sy n="37" d="100"/>
        </p:scale>
        <p:origin x="106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3.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Enterprise</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7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AED4-4D43-B9D6-60E5FA4A85B7}"/>
              </c:ext>
            </c:extLst>
          </c:dPt>
          <c:dLbls>
            <c:dLbl>
              <c:idx val="0"/>
              <c:layout>
                <c:manualLayout>
                  <c:x val="2.2583559168925021E-3"/>
                  <c:y val="-4.0229885057471368E-2"/>
                </c:manualLayout>
              </c:layout>
              <c:tx>
                <c:rich>
                  <a:bodyPr/>
                  <a:lstStyle/>
                  <a:p>
                    <a:r>
                      <a:rPr lang="en-US"/>
                      <a:t>Enterprise</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D4-4D43-B9D6-60E5FA4A85B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CRM</c:v>
                </c:pt>
                <c:pt idx="1">
                  <c:v>Dynamics 365</c:v>
                </c:pt>
                <c:pt idx="2">
                  <c:v>Upsell Oppt</c:v>
                </c:pt>
              </c:strCache>
            </c:strRef>
          </c:cat>
          <c:val>
            <c:numRef>
              <c:f>Sheet1!$B$2:$B$4</c:f>
              <c:numCache>
                <c:formatCode>General</c:formatCode>
                <c:ptCount val="3"/>
                <c:pt idx="0">
                  <c:v>200</c:v>
                </c:pt>
              </c:numCache>
            </c:numRef>
          </c:val>
          <c:extLst>
            <c:ext xmlns:c16="http://schemas.microsoft.com/office/drawing/2014/chart" uri="{C3380CC4-5D6E-409C-BE32-E72D297353CC}">
              <c16:uniqueId val="{00000000-AED4-4D43-B9D6-60E5FA4A85B7}"/>
            </c:ext>
          </c:extLst>
        </c:ser>
        <c:ser>
          <c:idx val="1"/>
          <c:order val="1"/>
          <c:tx>
            <c:strRef>
              <c:f>Sheet1!$C$1</c:f>
              <c:strCache>
                <c:ptCount val="1"/>
                <c:pt idx="0">
                  <c:v>Pro</c:v>
                </c:pt>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60000"/>
                  <a:lumOff val="4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6-AED4-4D43-B9D6-60E5FA4A85B7}"/>
              </c:ext>
            </c:extLst>
          </c:dPt>
          <c:dLbls>
            <c:dLbl>
              <c:idx val="0"/>
              <c:tx>
                <c:rich>
                  <a:bodyPr/>
                  <a:lstStyle/>
                  <a:p>
                    <a:r>
                      <a:rPr lang="en-US" dirty="0"/>
                      <a:t>Pro</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D4-4D43-B9D6-60E5FA4A85B7}"/>
                </c:ext>
              </c:extLst>
            </c:dLbl>
            <c:dLbl>
              <c:idx val="1"/>
              <c:tx>
                <c:rich>
                  <a:bodyPr/>
                  <a:lstStyle/>
                  <a:p>
                    <a:r>
                      <a:rPr lang="en-US" dirty="0"/>
                      <a:t>Plan 1</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4-4D43-B9D6-60E5FA4A85B7}"/>
                </c:ext>
              </c:extLst>
            </c:dLbl>
            <c:dLbl>
              <c:idx val="2"/>
              <c:layout>
                <c:manualLayout>
                  <c:x val="8.8911650271358357E-8"/>
                  <c:y val="2.01150556611457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dirty="0"/>
                      <a:t>Plan 1</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9.1734417344173425E-2"/>
                      <c:h val="3.9999999999999994E-2"/>
                    </c:manualLayout>
                  </c15:layout>
                </c:ext>
                <c:ext xmlns:c16="http://schemas.microsoft.com/office/drawing/2014/chart" uri="{C3380CC4-5D6E-409C-BE32-E72D297353CC}">
                  <c16:uniqueId val="{00000006-3337-4976-8E10-1D372D4117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CRM</c:v>
                </c:pt>
                <c:pt idx="1">
                  <c:v>Dynamics 365</c:v>
                </c:pt>
                <c:pt idx="2">
                  <c:v>Upsell Oppt</c:v>
                </c:pt>
              </c:strCache>
            </c:strRef>
          </c:cat>
          <c:val>
            <c:numRef>
              <c:f>Sheet1!$C$2:$C$4</c:f>
              <c:numCache>
                <c:formatCode>General</c:formatCode>
                <c:ptCount val="3"/>
                <c:pt idx="0">
                  <c:v>42900</c:v>
                </c:pt>
                <c:pt idx="1">
                  <c:v>52570</c:v>
                </c:pt>
                <c:pt idx="2">
                  <c:v>7000</c:v>
                </c:pt>
              </c:numCache>
            </c:numRef>
          </c:val>
          <c:extLst>
            <c:ext xmlns:c16="http://schemas.microsoft.com/office/drawing/2014/chart" uri="{C3380CC4-5D6E-409C-BE32-E72D297353CC}">
              <c16:uniqueId val="{00000001-AED4-4D43-B9D6-60E5FA4A85B7}"/>
            </c:ext>
          </c:extLst>
        </c:ser>
        <c:ser>
          <c:idx val="2"/>
          <c:order val="2"/>
          <c:tx>
            <c:strRef>
              <c:f>Sheet1!$D$1</c:f>
              <c:strCache>
                <c:ptCount val="1"/>
                <c:pt idx="0">
                  <c:v>Basic</c:v>
                </c:pt>
              </c:strCache>
            </c:strRef>
          </c:tx>
          <c:spPr>
            <a:solidFill>
              <a:schemeClr val="accent3">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40000"/>
                  <a:lumOff val="6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AED4-4D43-B9D6-60E5FA4A85B7}"/>
              </c:ext>
            </c:extLst>
          </c:dPt>
          <c:dLbls>
            <c:dLbl>
              <c:idx val="0"/>
              <c:tx>
                <c:rich>
                  <a:bodyPr/>
                  <a:lstStyle/>
                  <a:p>
                    <a:r>
                      <a:rPr lang="en-US" dirty="0"/>
                      <a:t>Basic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D4-4D43-B9D6-60E5FA4A85B7}"/>
                </c:ext>
              </c:extLst>
            </c:dLbl>
            <c:dLbl>
              <c:idx val="1"/>
              <c:layout>
                <c:manualLayout>
                  <c:x val="4.5168007454351932E-3"/>
                  <c:y val="1.1313241017286632E-7"/>
                </c:manualLayout>
              </c:layout>
              <c:tx>
                <c:rich>
                  <a:bodyPr/>
                  <a:lstStyle/>
                  <a:p>
                    <a:r>
                      <a:rPr lang="en-US"/>
                      <a:t>Team Members</a:t>
                    </a:r>
                  </a:p>
                </c:rich>
              </c:tx>
              <c:dLblPos val="ctr"/>
              <c:showLegendKey val="0"/>
              <c:showVal val="1"/>
              <c:showCatName val="0"/>
              <c:showSerName val="0"/>
              <c:showPercent val="0"/>
              <c:showBubbleSize val="0"/>
              <c:extLst>
                <c:ext xmlns:c15="http://schemas.microsoft.com/office/drawing/2012/chart" uri="{CE6537A1-D6FC-4f65-9D91-7224C49458BB}">
                  <c15:layout>
                    <c:manualLayout>
                      <c:w val="0.32480795083541381"/>
                      <c:h val="0.10011494252873562"/>
                    </c:manualLayout>
                  </c15:layout>
                </c:ext>
                <c:ext xmlns:c16="http://schemas.microsoft.com/office/drawing/2014/chart" uri="{C3380CC4-5D6E-409C-BE32-E72D297353CC}">
                  <c16:uniqueId val="{00000004-AED4-4D43-B9D6-60E5FA4A85B7}"/>
                </c:ext>
              </c:extLst>
            </c:dLbl>
            <c:dLbl>
              <c:idx val="2"/>
              <c:tx>
                <c:rich>
                  <a:bodyPr/>
                  <a:lstStyle/>
                  <a:p>
                    <a:r>
                      <a:rPr lang="en-US"/>
                      <a:t>Team Members</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7-4976-8E10-1D372D4117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CRM</c:v>
                </c:pt>
                <c:pt idx="1">
                  <c:v>Dynamics 365</c:v>
                </c:pt>
                <c:pt idx="2">
                  <c:v>Upsell Oppt</c:v>
                </c:pt>
              </c:strCache>
            </c:strRef>
          </c:cat>
          <c:val>
            <c:numRef>
              <c:f>Sheet1!$D$2:$D$4</c:f>
              <c:numCache>
                <c:formatCode>General</c:formatCode>
                <c:ptCount val="3"/>
                <c:pt idx="0">
                  <c:v>2700</c:v>
                </c:pt>
              </c:numCache>
            </c:numRef>
          </c:val>
          <c:extLst>
            <c:ext xmlns:c16="http://schemas.microsoft.com/office/drawing/2014/chart" uri="{C3380CC4-5D6E-409C-BE32-E72D297353CC}">
              <c16:uniqueId val="{00000002-AED4-4D43-B9D6-60E5FA4A85B7}"/>
            </c:ext>
          </c:extLst>
        </c:ser>
        <c:ser>
          <c:idx val="3"/>
          <c:order val="3"/>
          <c:tx>
            <c:strRef>
              <c:f>Sheet1!$E$1</c:f>
              <c:strCache>
                <c:ptCount val="1"/>
                <c:pt idx="0">
                  <c:v>Essential</c:v>
                </c:pt>
              </c:strCache>
            </c:strRef>
          </c:tx>
          <c:spPr>
            <a:solidFill>
              <a:schemeClr val="accent4">
                <a:alpha val="85000"/>
              </a:schemeClr>
            </a:solidFill>
            <a:ln w="9525" cap="flat" cmpd="sng" algn="ctr">
              <a:solidFill>
                <a:schemeClr val="lt1">
                  <a:alpha val="50000"/>
                </a:schemeClr>
              </a:solidFill>
              <a:round/>
            </a:ln>
            <a:effectLst/>
          </c:spPr>
          <c:invertIfNegative val="0"/>
          <c:dLbls>
            <c:dLbl>
              <c:idx val="1"/>
              <c:tx>
                <c:rich>
                  <a:bodyPr/>
                  <a:lstStyle/>
                  <a:p>
                    <a:r>
                      <a:rPr lang="en-US"/>
                      <a:t>Team Members</a:t>
                    </a:r>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97F-4EF4-A3BD-450789833F30}"/>
                </c:ext>
              </c:extLst>
            </c:dLbl>
            <c:dLbl>
              <c:idx val="2"/>
              <c:tx>
                <c:rich>
                  <a:bodyPr/>
                  <a:lstStyle/>
                  <a:p>
                    <a:r>
                      <a:rPr lang="en-US"/>
                      <a:t>Team Members</a:t>
                    </a:r>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97F-4EF4-A3BD-450789833F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CRM</c:v>
                </c:pt>
                <c:pt idx="1">
                  <c:v>Dynamics 365</c:v>
                </c:pt>
                <c:pt idx="2">
                  <c:v>Upsell Oppt</c:v>
                </c:pt>
              </c:strCache>
            </c:strRef>
          </c:cat>
          <c:val>
            <c:numRef>
              <c:f>Sheet1!$E$2:$E$4</c:f>
              <c:numCache>
                <c:formatCode>General</c:formatCode>
                <c:ptCount val="3"/>
                <c:pt idx="0">
                  <c:v>18750</c:v>
                </c:pt>
                <c:pt idx="1">
                  <c:v>5000</c:v>
                </c:pt>
                <c:pt idx="2">
                  <c:v>5000</c:v>
                </c:pt>
              </c:numCache>
            </c:numRef>
          </c:val>
          <c:extLst>
            <c:ext xmlns:c16="http://schemas.microsoft.com/office/drawing/2014/chart" uri="{C3380CC4-5D6E-409C-BE32-E72D297353CC}">
              <c16:uniqueId val="{00000000-197F-4EF4-A3BD-450789833F30}"/>
            </c:ext>
          </c:extLst>
        </c:ser>
        <c:dLbls>
          <c:showLegendKey val="0"/>
          <c:showVal val="0"/>
          <c:showCatName val="0"/>
          <c:showSerName val="0"/>
          <c:showPercent val="0"/>
          <c:showBubbleSize val="0"/>
        </c:dLbls>
        <c:gapWidth val="37"/>
        <c:overlap val="100"/>
        <c:axId val="789838784"/>
        <c:axId val="789835504"/>
      </c:barChart>
      <c:catAx>
        <c:axId val="789838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89835504"/>
        <c:crosses val="autoZero"/>
        <c:auto val="1"/>
        <c:lblAlgn val="ctr"/>
        <c:lblOffset val="100"/>
        <c:noMultiLvlLbl val="0"/>
      </c:catAx>
      <c:valAx>
        <c:axId val="789835504"/>
        <c:scaling>
          <c:orientation val="minMax"/>
        </c:scaling>
        <c:delete val="1"/>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crossAx val="789838784"/>
        <c:crosses val="autoZero"/>
        <c:crossBetween val="between"/>
      </c:valAx>
      <c:spPr>
        <a:noFill/>
        <a:ln>
          <a:solidFill>
            <a:schemeClr val="bg2">
              <a:lumMod val="75000"/>
              <a:alpha val="95000"/>
            </a:schemeClr>
          </a:solidFill>
        </a:ln>
        <a:effectLst/>
      </c:spPr>
    </c:plotArea>
    <c:plotVisOnly val="1"/>
    <c:dispBlanksAs val="gap"/>
    <c:showDLblsOverMax val="0"/>
  </c:chart>
  <c:spPr>
    <a:solidFill>
      <a:schemeClr val="bg1">
        <a:lumMod val="8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Enterprise</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7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AED4-4D43-B9D6-60E5FA4A85B7}"/>
              </c:ext>
            </c:extLst>
          </c:dPt>
          <c:dLbls>
            <c:dLbl>
              <c:idx val="0"/>
              <c:tx>
                <c:rich>
                  <a:bodyPr/>
                  <a:lstStyle/>
                  <a:p>
                    <a:r>
                      <a:rPr lang="en-US"/>
                      <a:t>Enterprise</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D4-4D43-B9D6-60E5FA4A85B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AX</c:v>
                </c:pt>
                <c:pt idx="1">
                  <c:v>Dynamics 365</c:v>
                </c:pt>
                <c:pt idx="2">
                  <c:v>Total w/ Upsell </c:v>
                </c:pt>
              </c:strCache>
            </c:strRef>
          </c:cat>
          <c:val>
            <c:numRef>
              <c:f>Sheet1!$B$2:$B$4</c:f>
              <c:numCache>
                <c:formatCode>General</c:formatCode>
                <c:ptCount val="3"/>
                <c:pt idx="0">
                  <c:v>45600</c:v>
                </c:pt>
              </c:numCache>
            </c:numRef>
          </c:val>
          <c:extLst>
            <c:ext xmlns:c16="http://schemas.microsoft.com/office/drawing/2014/chart" uri="{C3380CC4-5D6E-409C-BE32-E72D297353CC}">
              <c16:uniqueId val="{00000000-AED4-4D43-B9D6-60E5FA4A85B7}"/>
            </c:ext>
          </c:extLst>
        </c:ser>
        <c:ser>
          <c:idx val="1"/>
          <c:order val="1"/>
          <c:tx>
            <c:strRef>
              <c:f>Sheet1!$C$1</c:f>
              <c:strCache>
                <c:ptCount val="1"/>
                <c:pt idx="0">
                  <c:v>Task</c:v>
                </c:pt>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60000"/>
                  <a:lumOff val="4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6-AED4-4D43-B9D6-60E5FA4A85B7}"/>
              </c:ext>
            </c:extLst>
          </c:dPt>
          <c:dLbls>
            <c:dLbl>
              <c:idx val="0"/>
              <c:tx>
                <c:rich>
                  <a:bodyPr/>
                  <a:lstStyle/>
                  <a:p>
                    <a:r>
                      <a:rPr lang="en-US"/>
                      <a:t>Task</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D4-4D43-B9D6-60E5FA4A85B7}"/>
                </c:ext>
              </c:extLst>
            </c:dLbl>
            <c:dLbl>
              <c:idx val="1"/>
              <c:tx>
                <c:rich>
                  <a:bodyPr/>
                  <a:lstStyle/>
                  <a:p>
                    <a:r>
                      <a:rPr lang="en-US"/>
                      <a:t>For Ops App</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4-4D43-B9D6-60E5FA4A85B7}"/>
                </c:ext>
              </c:extLst>
            </c:dLbl>
            <c:dLbl>
              <c:idx val="2"/>
              <c:tx>
                <c:rich>
                  <a:bodyPr/>
                  <a:lstStyle/>
                  <a:p>
                    <a:r>
                      <a:rPr lang="en-US" dirty="0"/>
                      <a:t>For Ops App &amp; Plan 2</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7-4976-8E10-1D372D4117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AX</c:v>
                </c:pt>
                <c:pt idx="1">
                  <c:v>Dynamics 365</c:v>
                </c:pt>
                <c:pt idx="2">
                  <c:v>Total w/ Upsell </c:v>
                </c:pt>
              </c:strCache>
            </c:strRef>
          </c:cat>
          <c:val>
            <c:numRef>
              <c:f>Sheet1!$C$2:$C$4</c:f>
              <c:numCache>
                <c:formatCode>General</c:formatCode>
                <c:ptCount val="3"/>
                <c:pt idx="0">
                  <c:v>16800</c:v>
                </c:pt>
                <c:pt idx="1">
                  <c:v>45600</c:v>
                </c:pt>
                <c:pt idx="2">
                  <c:v>50400</c:v>
                </c:pt>
              </c:numCache>
            </c:numRef>
          </c:val>
          <c:extLst>
            <c:ext xmlns:c16="http://schemas.microsoft.com/office/drawing/2014/chart" uri="{C3380CC4-5D6E-409C-BE32-E72D297353CC}">
              <c16:uniqueId val="{00000001-AED4-4D43-B9D6-60E5FA4A85B7}"/>
            </c:ext>
          </c:extLst>
        </c:ser>
        <c:ser>
          <c:idx val="2"/>
          <c:order val="2"/>
          <c:tx>
            <c:strRef>
              <c:f>Sheet1!$D$1</c:f>
              <c:strCache>
                <c:ptCount val="1"/>
                <c:pt idx="0">
                  <c:v>Self Serve</c:v>
                </c:pt>
              </c:strCache>
            </c:strRef>
          </c:tx>
          <c:spPr>
            <a:solidFill>
              <a:schemeClr val="accent3">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40000"/>
                  <a:lumOff val="6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AED4-4D43-B9D6-60E5FA4A85B7}"/>
              </c:ext>
            </c:extLst>
          </c:dPt>
          <c:dLbls>
            <c:dLbl>
              <c:idx val="0"/>
              <c:tx>
                <c:rich>
                  <a:bodyPr/>
                  <a:lstStyle/>
                  <a:p>
                    <a:r>
                      <a:rPr lang="en-US"/>
                      <a:t>Self Serve</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D4-4D43-B9D6-60E5FA4A85B7}"/>
                </c:ext>
              </c:extLst>
            </c:dLbl>
            <c:dLbl>
              <c:idx val="1"/>
              <c:layout>
                <c:manualLayout>
                  <c:x val="4.5168007454351932E-3"/>
                  <c:y val="1.1313241017286632E-7"/>
                </c:manualLayout>
              </c:layout>
              <c:tx>
                <c:rich>
                  <a:bodyPr/>
                  <a:lstStyle/>
                  <a:p>
                    <a:r>
                      <a:rPr lang="en-US"/>
                      <a:t>Team Members</a:t>
                    </a:r>
                  </a:p>
                </c:rich>
              </c:tx>
              <c:dLblPos val="ctr"/>
              <c:showLegendKey val="0"/>
              <c:showVal val="1"/>
              <c:showCatName val="0"/>
              <c:showSerName val="0"/>
              <c:showPercent val="0"/>
              <c:showBubbleSize val="0"/>
              <c:extLst>
                <c:ext xmlns:c15="http://schemas.microsoft.com/office/drawing/2012/chart" uri="{CE6537A1-D6FC-4f65-9D91-7224C49458BB}">
                  <c15:layout>
                    <c:manualLayout>
                      <c:w val="0.32480795083541381"/>
                      <c:h val="0.10011494252873562"/>
                    </c:manualLayout>
                  </c15:layout>
                </c:ext>
                <c:ext xmlns:c16="http://schemas.microsoft.com/office/drawing/2014/chart" uri="{C3380CC4-5D6E-409C-BE32-E72D297353CC}">
                  <c16:uniqueId val="{00000004-AED4-4D43-B9D6-60E5FA4A85B7}"/>
                </c:ext>
              </c:extLst>
            </c:dLbl>
            <c:dLbl>
              <c:idx val="2"/>
              <c:tx>
                <c:rich>
                  <a:bodyPr/>
                  <a:lstStyle/>
                  <a:p>
                    <a:r>
                      <a:rPr lang="en-US"/>
                      <a:t>Team Members</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7-4976-8E10-1D372D4117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AX</c:v>
                </c:pt>
                <c:pt idx="1">
                  <c:v>Dynamics 365</c:v>
                </c:pt>
                <c:pt idx="2">
                  <c:v>Total w/ Upsell </c:v>
                </c:pt>
              </c:strCache>
            </c:strRef>
          </c:cat>
          <c:val>
            <c:numRef>
              <c:f>Sheet1!$D$2:$D$4</c:f>
              <c:numCache>
                <c:formatCode>General</c:formatCode>
                <c:ptCount val="3"/>
                <c:pt idx="0">
                  <c:v>4480</c:v>
                </c:pt>
                <c:pt idx="1">
                  <c:v>4480</c:v>
                </c:pt>
                <c:pt idx="2">
                  <c:v>18000</c:v>
                </c:pt>
              </c:numCache>
            </c:numRef>
          </c:val>
          <c:extLst>
            <c:ext xmlns:c16="http://schemas.microsoft.com/office/drawing/2014/chart" uri="{C3380CC4-5D6E-409C-BE32-E72D297353CC}">
              <c16:uniqueId val="{00000002-AED4-4D43-B9D6-60E5FA4A85B7}"/>
            </c:ext>
          </c:extLst>
        </c:ser>
        <c:dLbls>
          <c:showLegendKey val="0"/>
          <c:showVal val="0"/>
          <c:showCatName val="0"/>
          <c:showSerName val="0"/>
          <c:showPercent val="0"/>
          <c:showBubbleSize val="0"/>
        </c:dLbls>
        <c:gapWidth val="37"/>
        <c:overlap val="100"/>
        <c:axId val="789838784"/>
        <c:axId val="789835504"/>
      </c:barChart>
      <c:catAx>
        <c:axId val="789838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89835504"/>
        <c:crosses val="autoZero"/>
        <c:auto val="1"/>
        <c:lblAlgn val="ctr"/>
        <c:lblOffset val="100"/>
        <c:noMultiLvlLbl val="0"/>
      </c:catAx>
      <c:valAx>
        <c:axId val="789835504"/>
        <c:scaling>
          <c:orientation val="minMax"/>
        </c:scaling>
        <c:delete val="1"/>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crossAx val="789838784"/>
        <c:crosses val="autoZero"/>
        <c:crossBetween val="between"/>
      </c:valAx>
      <c:spPr>
        <a:noFill/>
        <a:ln>
          <a:solidFill>
            <a:schemeClr val="bg2">
              <a:lumMod val="75000"/>
              <a:alpha val="95000"/>
            </a:schemeClr>
          </a:solidFill>
        </a:ln>
        <a:effectLst/>
      </c:spPr>
    </c:plotArea>
    <c:plotVisOnly val="1"/>
    <c:dispBlanksAs val="gap"/>
    <c:showDLblsOverMax val="0"/>
  </c:chart>
  <c:spPr>
    <a:solidFill>
      <a:schemeClr val="bg1">
        <a:lumMod val="8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Enterprise</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7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AED4-4D43-B9D6-60E5FA4A85B7}"/>
              </c:ext>
            </c:extLst>
          </c:dPt>
          <c:dLbls>
            <c:dLbl>
              <c:idx val="0"/>
              <c:tx>
                <c:rich>
                  <a:bodyPr/>
                  <a:lstStyle/>
                  <a:p>
                    <a:r>
                      <a:rPr lang="en-US"/>
                      <a:t>Enterprise</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D4-4D43-B9D6-60E5FA4A85B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AX</c:v>
                </c:pt>
                <c:pt idx="1">
                  <c:v>Dynamics 365</c:v>
                </c:pt>
                <c:pt idx="2">
                  <c:v>Total w/ Upsell </c:v>
                </c:pt>
              </c:strCache>
            </c:strRef>
          </c:cat>
          <c:val>
            <c:numRef>
              <c:f>Sheet1!$B$2:$B$4</c:f>
              <c:numCache>
                <c:formatCode>General</c:formatCode>
                <c:ptCount val="3"/>
                <c:pt idx="0">
                  <c:v>45600</c:v>
                </c:pt>
              </c:numCache>
            </c:numRef>
          </c:val>
          <c:extLst>
            <c:ext xmlns:c16="http://schemas.microsoft.com/office/drawing/2014/chart" uri="{C3380CC4-5D6E-409C-BE32-E72D297353CC}">
              <c16:uniqueId val="{00000000-AED4-4D43-B9D6-60E5FA4A85B7}"/>
            </c:ext>
          </c:extLst>
        </c:ser>
        <c:ser>
          <c:idx val="1"/>
          <c:order val="1"/>
          <c:tx>
            <c:strRef>
              <c:f>Sheet1!$C$1</c:f>
              <c:strCache>
                <c:ptCount val="1"/>
                <c:pt idx="0">
                  <c:v>Task</c:v>
                </c:pt>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60000"/>
                  <a:lumOff val="4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6-AED4-4D43-B9D6-60E5FA4A85B7}"/>
              </c:ext>
            </c:extLst>
          </c:dPt>
          <c:dLbls>
            <c:dLbl>
              <c:idx val="0"/>
              <c:tx>
                <c:rich>
                  <a:bodyPr/>
                  <a:lstStyle/>
                  <a:p>
                    <a:r>
                      <a:rPr lang="en-US"/>
                      <a:t>Task</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D4-4D43-B9D6-60E5FA4A85B7}"/>
                </c:ext>
              </c:extLst>
            </c:dLbl>
            <c:dLbl>
              <c:idx val="1"/>
              <c:tx>
                <c:rich>
                  <a:bodyPr/>
                  <a:lstStyle/>
                  <a:p>
                    <a:r>
                      <a:rPr lang="en-US"/>
                      <a:t>For Ops App</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4-4D43-B9D6-60E5FA4A85B7}"/>
                </c:ext>
              </c:extLst>
            </c:dLbl>
            <c:dLbl>
              <c:idx val="2"/>
              <c:tx>
                <c:rich>
                  <a:bodyPr/>
                  <a:lstStyle/>
                  <a:p>
                    <a:r>
                      <a:rPr lang="en-US" dirty="0"/>
                      <a:t>For Ops App &amp; Plan 2</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7-4976-8E10-1D372D4117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AX</c:v>
                </c:pt>
                <c:pt idx="1">
                  <c:v>Dynamics 365</c:v>
                </c:pt>
                <c:pt idx="2">
                  <c:v>Total w/ Upsell </c:v>
                </c:pt>
              </c:strCache>
            </c:strRef>
          </c:cat>
          <c:val>
            <c:numRef>
              <c:f>Sheet1!$C$2:$C$4</c:f>
              <c:numCache>
                <c:formatCode>General</c:formatCode>
                <c:ptCount val="3"/>
                <c:pt idx="0">
                  <c:v>16800</c:v>
                </c:pt>
                <c:pt idx="1">
                  <c:v>45600</c:v>
                </c:pt>
                <c:pt idx="2">
                  <c:v>50400</c:v>
                </c:pt>
              </c:numCache>
            </c:numRef>
          </c:val>
          <c:extLst>
            <c:ext xmlns:c16="http://schemas.microsoft.com/office/drawing/2014/chart" uri="{C3380CC4-5D6E-409C-BE32-E72D297353CC}">
              <c16:uniqueId val="{00000001-AED4-4D43-B9D6-60E5FA4A85B7}"/>
            </c:ext>
          </c:extLst>
        </c:ser>
        <c:ser>
          <c:idx val="2"/>
          <c:order val="2"/>
          <c:tx>
            <c:strRef>
              <c:f>Sheet1!$D$1</c:f>
              <c:strCache>
                <c:ptCount val="1"/>
                <c:pt idx="0">
                  <c:v>Self Serve</c:v>
                </c:pt>
              </c:strCache>
            </c:strRef>
          </c:tx>
          <c:spPr>
            <a:solidFill>
              <a:schemeClr val="accent3">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lumMod val="40000"/>
                  <a:lumOff val="6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AED4-4D43-B9D6-60E5FA4A85B7}"/>
              </c:ext>
            </c:extLst>
          </c:dPt>
          <c:dLbls>
            <c:dLbl>
              <c:idx val="0"/>
              <c:tx>
                <c:rich>
                  <a:bodyPr/>
                  <a:lstStyle/>
                  <a:p>
                    <a:r>
                      <a:rPr lang="en-US"/>
                      <a:t>Self Serve</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D4-4D43-B9D6-60E5FA4A85B7}"/>
                </c:ext>
              </c:extLst>
            </c:dLbl>
            <c:dLbl>
              <c:idx val="1"/>
              <c:layout>
                <c:manualLayout>
                  <c:x val="4.5168007454351932E-3"/>
                  <c:y val="1.1313241017286632E-7"/>
                </c:manualLayout>
              </c:layout>
              <c:tx>
                <c:rich>
                  <a:bodyPr/>
                  <a:lstStyle/>
                  <a:p>
                    <a:r>
                      <a:rPr lang="en-US"/>
                      <a:t>Team Members</a:t>
                    </a:r>
                  </a:p>
                </c:rich>
              </c:tx>
              <c:dLblPos val="ctr"/>
              <c:showLegendKey val="0"/>
              <c:showVal val="1"/>
              <c:showCatName val="0"/>
              <c:showSerName val="0"/>
              <c:showPercent val="0"/>
              <c:showBubbleSize val="0"/>
              <c:extLst>
                <c:ext xmlns:c15="http://schemas.microsoft.com/office/drawing/2012/chart" uri="{CE6537A1-D6FC-4f65-9D91-7224C49458BB}">
                  <c15:layout>
                    <c:manualLayout>
                      <c:w val="0.32480795083541381"/>
                      <c:h val="0.10011494252873562"/>
                    </c:manualLayout>
                  </c15:layout>
                </c:ext>
                <c:ext xmlns:c16="http://schemas.microsoft.com/office/drawing/2014/chart" uri="{C3380CC4-5D6E-409C-BE32-E72D297353CC}">
                  <c16:uniqueId val="{00000004-AED4-4D43-B9D6-60E5FA4A85B7}"/>
                </c:ext>
              </c:extLst>
            </c:dLbl>
            <c:dLbl>
              <c:idx val="2"/>
              <c:tx>
                <c:rich>
                  <a:bodyPr/>
                  <a:lstStyle/>
                  <a:p>
                    <a:r>
                      <a:rPr lang="en-US"/>
                      <a:t>Team Members</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7-4976-8E10-1D372D4117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Current AX</c:v>
                </c:pt>
                <c:pt idx="1">
                  <c:v>Dynamics 365</c:v>
                </c:pt>
                <c:pt idx="2">
                  <c:v>Total w/ Upsell </c:v>
                </c:pt>
              </c:strCache>
            </c:strRef>
          </c:cat>
          <c:val>
            <c:numRef>
              <c:f>Sheet1!$D$2:$D$4</c:f>
              <c:numCache>
                <c:formatCode>General</c:formatCode>
                <c:ptCount val="3"/>
                <c:pt idx="0">
                  <c:v>4480</c:v>
                </c:pt>
                <c:pt idx="1">
                  <c:v>4480</c:v>
                </c:pt>
                <c:pt idx="2">
                  <c:v>18000</c:v>
                </c:pt>
              </c:numCache>
            </c:numRef>
          </c:val>
          <c:extLst>
            <c:ext xmlns:c16="http://schemas.microsoft.com/office/drawing/2014/chart" uri="{C3380CC4-5D6E-409C-BE32-E72D297353CC}">
              <c16:uniqueId val="{00000002-AED4-4D43-B9D6-60E5FA4A85B7}"/>
            </c:ext>
          </c:extLst>
        </c:ser>
        <c:dLbls>
          <c:showLegendKey val="0"/>
          <c:showVal val="0"/>
          <c:showCatName val="0"/>
          <c:showSerName val="0"/>
          <c:showPercent val="0"/>
          <c:showBubbleSize val="0"/>
        </c:dLbls>
        <c:gapWidth val="37"/>
        <c:overlap val="100"/>
        <c:axId val="789838784"/>
        <c:axId val="789835504"/>
      </c:barChart>
      <c:catAx>
        <c:axId val="789838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89835504"/>
        <c:crosses val="autoZero"/>
        <c:auto val="1"/>
        <c:lblAlgn val="ctr"/>
        <c:lblOffset val="100"/>
        <c:noMultiLvlLbl val="0"/>
      </c:catAx>
      <c:valAx>
        <c:axId val="789835504"/>
        <c:scaling>
          <c:orientation val="minMax"/>
        </c:scaling>
        <c:delete val="1"/>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crossAx val="789838784"/>
        <c:crosses val="autoZero"/>
        <c:crossBetween val="between"/>
      </c:valAx>
      <c:spPr>
        <a:noFill/>
        <a:ln>
          <a:solidFill>
            <a:schemeClr val="bg2">
              <a:lumMod val="75000"/>
              <a:alpha val="95000"/>
            </a:schemeClr>
          </a:solidFill>
        </a:ln>
        <a:effectLst/>
      </c:spPr>
    </c:plotArea>
    <c:plotVisOnly val="1"/>
    <c:dispBlanksAs val="gap"/>
    <c:showDLblsOverMax val="0"/>
  </c:chart>
  <c:spPr>
    <a:solidFill>
      <a:schemeClr val="bg1">
        <a:lumMod val="8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0.34102</cdr:x>
      <cdr:y>0.06697</cdr:y>
    </cdr:from>
    <cdr:to>
      <cdr:x>0.65897</cdr:x>
      <cdr:y>0.19023</cdr:y>
    </cdr:to>
    <cdr:sp macro="" textlink="">
      <cdr:nvSpPr>
        <cdr:cNvPr id="2" name="TextBox 1"/>
        <cdr:cNvSpPr txBox="1"/>
      </cdr:nvSpPr>
      <cdr:spPr>
        <a:xfrm xmlns:a="http://schemas.openxmlformats.org/drawingml/2006/main">
          <a:off x="1917774" y="295983"/>
          <a:ext cx="1787990" cy="544765"/>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$58K/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dr:relSizeAnchor xmlns:cdr="http://schemas.openxmlformats.org/drawingml/2006/chartDrawing">
    <cdr:from>
      <cdr:x>0.02721</cdr:x>
      <cdr:y>0.00675</cdr:y>
    </cdr:from>
    <cdr:to>
      <cdr:x>0.34516</cdr:x>
      <cdr:y>0.13001</cdr:y>
    </cdr:to>
    <cdr:sp macro="" textlink="">
      <cdr:nvSpPr>
        <cdr:cNvPr id="3" name="TextBox 2"/>
        <cdr:cNvSpPr txBox="1"/>
      </cdr:nvSpPr>
      <cdr:spPr>
        <a:xfrm xmlns:a="http://schemas.openxmlformats.org/drawingml/2006/main">
          <a:off x="153017" y="29827"/>
          <a:ext cx="1787990" cy="544765"/>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$65K/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0.34088</cdr:x>
      <cdr:y>0.2593</cdr:y>
    </cdr:from>
    <cdr:to>
      <cdr:x>0.65883</cdr:x>
      <cdr:y>0.38256</cdr:y>
    </cdr:to>
    <cdr:sp macro="" textlink="">
      <cdr:nvSpPr>
        <cdr:cNvPr id="2" name="TextBox 1"/>
        <cdr:cNvSpPr txBox="1"/>
      </cdr:nvSpPr>
      <cdr:spPr>
        <a:xfrm xmlns:a="http://schemas.openxmlformats.org/drawingml/2006/main">
          <a:off x="1916965" y="1145998"/>
          <a:ext cx="1787990" cy="544765"/>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$50K/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dr:relSizeAnchor xmlns:cdr="http://schemas.openxmlformats.org/drawingml/2006/chartDrawing">
    <cdr:from>
      <cdr:x>0.02721</cdr:x>
      <cdr:y>0.07716</cdr:y>
    </cdr:from>
    <cdr:to>
      <cdr:x>0.34515</cdr:x>
      <cdr:y>0.20042</cdr:y>
    </cdr:to>
    <cdr:sp macro="" textlink="">
      <cdr:nvSpPr>
        <cdr:cNvPr id="3" name="TextBox 2"/>
        <cdr:cNvSpPr txBox="1"/>
      </cdr:nvSpPr>
      <cdr:spPr>
        <a:xfrm xmlns:a="http://schemas.openxmlformats.org/drawingml/2006/main">
          <a:off x="152992" y="341016"/>
          <a:ext cx="1787990" cy="544765"/>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$66K/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dr:relSizeAnchor xmlns:cdr="http://schemas.openxmlformats.org/drawingml/2006/chartDrawing">
    <cdr:from>
      <cdr:x>0.66205</cdr:x>
      <cdr:y>0.06843</cdr:y>
    </cdr:from>
    <cdr:to>
      <cdr:x>0.98</cdr:x>
      <cdr:y>0.19169</cdr:y>
    </cdr:to>
    <cdr:sp macro="" textlink="">
      <cdr:nvSpPr>
        <cdr:cNvPr id="4" name="TextBox 1"/>
        <cdr:cNvSpPr txBox="1"/>
      </cdr:nvSpPr>
      <cdr:spPr>
        <a:xfrm xmlns:a="http://schemas.openxmlformats.org/drawingml/2006/main">
          <a:off x="3723086" y="302428"/>
          <a:ext cx="1787990" cy="5447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$68K/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0.34088</cdr:x>
      <cdr:y>0.2593</cdr:y>
    </cdr:from>
    <cdr:to>
      <cdr:x>0.65883</cdr:x>
      <cdr:y>0.38256</cdr:y>
    </cdr:to>
    <cdr:sp macro="" textlink="">
      <cdr:nvSpPr>
        <cdr:cNvPr id="2" name="TextBox 1"/>
        <cdr:cNvSpPr txBox="1"/>
      </cdr:nvSpPr>
      <cdr:spPr>
        <a:xfrm xmlns:a="http://schemas.openxmlformats.org/drawingml/2006/main">
          <a:off x="1916965" y="1145998"/>
          <a:ext cx="1787990" cy="544765"/>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$50K/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dr:relSizeAnchor xmlns:cdr="http://schemas.openxmlformats.org/drawingml/2006/chartDrawing">
    <cdr:from>
      <cdr:x>0.02721</cdr:x>
      <cdr:y>0.07716</cdr:y>
    </cdr:from>
    <cdr:to>
      <cdr:x>0.34515</cdr:x>
      <cdr:y>0.20042</cdr:y>
    </cdr:to>
    <cdr:sp macro="" textlink="">
      <cdr:nvSpPr>
        <cdr:cNvPr id="3" name="TextBox 2"/>
        <cdr:cNvSpPr txBox="1"/>
      </cdr:nvSpPr>
      <cdr:spPr>
        <a:xfrm xmlns:a="http://schemas.openxmlformats.org/drawingml/2006/main">
          <a:off x="152992" y="341016"/>
          <a:ext cx="1787990" cy="544765"/>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$66K/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dr:relSizeAnchor xmlns:cdr="http://schemas.openxmlformats.org/drawingml/2006/chartDrawing">
    <cdr:from>
      <cdr:x>0.66205</cdr:x>
      <cdr:y>0.06843</cdr:y>
    </cdr:from>
    <cdr:to>
      <cdr:x>0.98</cdr:x>
      <cdr:y>0.19169</cdr:y>
    </cdr:to>
    <cdr:sp macro="" textlink="">
      <cdr:nvSpPr>
        <cdr:cNvPr id="4" name="TextBox 1"/>
        <cdr:cNvSpPr txBox="1"/>
      </cdr:nvSpPr>
      <cdr:spPr>
        <a:xfrm xmlns:a="http://schemas.openxmlformats.org/drawingml/2006/main">
          <a:off x="3723086" y="302428"/>
          <a:ext cx="1787990" cy="5447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Aft>
              <a:spcPts val="600"/>
            </a:spcAft>
          </a:pPr>
          <a:r>
            <a:rPr lang="en-US" sz="1800" dirty="0">
              <a:gradFill>
                <a:gsLst>
                  <a:gs pos="2917">
                    <a:schemeClr val="tx1"/>
                  </a:gs>
                  <a:gs pos="30000">
                    <a:schemeClr val="tx1"/>
                  </a:gs>
                </a:gsLst>
                <a:lin ang="5400000" scaled="0"/>
              </a:gradFill>
            </a:rPr>
            <a:t>List $68K/</a:t>
          </a:r>
          <a:r>
            <a:rPr lang="en-US" sz="1800" dirty="0" err="1">
              <a:gradFill>
                <a:gsLst>
                  <a:gs pos="2917">
                    <a:schemeClr val="tx1"/>
                  </a:gs>
                  <a:gs pos="30000">
                    <a:schemeClr val="tx1"/>
                  </a:gs>
                </a:gsLst>
                <a:lin ang="5400000" scaled="0"/>
              </a:gradFill>
            </a:rPr>
            <a:t>Mth</a:t>
          </a:r>
          <a:endParaRPr lang="en-US" sz="1800" dirty="0">
            <a:gradFill>
              <a:gsLst>
                <a:gs pos="2917">
                  <a:schemeClr val="tx1"/>
                </a:gs>
                <a:gs pos="30000">
                  <a:schemeClr val="tx1"/>
                </a:gs>
              </a:gsLst>
              <a:lin ang="5400000" scaled="0"/>
            </a:gra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7FA09-061B-4E2E-9C33-BF5FB94E03E4}"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AB59D-CD10-4CB0-A198-2851FF2B63A3}" type="slidenum">
              <a:rPr lang="en-US" smtClean="0"/>
              <a:t>‹#›</a:t>
            </a:fld>
            <a:endParaRPr lang="en-US"/>
          </a:p>
        </p:txBody>
      </p:sp>
    </p:spTree>
    <p:extLst>
      <p:ext uri="{BB962C8B-B14F-4D97-AF65-F5344CB8AC3E}">
        <p14:creationId xmlns:p14="http://schemas.microsoft.com/office/powerpoint/2010/main" val="101876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pa.org/pubs/journals/releases/xhp274763.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kern="1200" dirty="0">
                <a:solidFill>
                  <a:schemeClr val="tx1"/>
                </a:solidFill>
                <a:effectLst/>
                <a:latin typeface="Segoe UI Light" pitchFamily="34" charset="0"/>
                <a:ea typeface="+mn-ea"/>
                <a:cs typeface="+mn-cs"/>
              </a:rPr>
              <a:t>Today, we are taking the first step to bring our customers next</a:t>
            </a:r>
            <a:r>
              <a:rPr lang="en-US" sz="800" kern="1200" baseline="0" dirty="0">
                <a:solidFill>
                  <a:schemeClr val="tx1"/>
                </a:solidFill>
                <a:effectLst/>
                <a:latin typeface="Segoe UI Light" pitchFamily="34" charset="0"/>
                <a:ea typeface="+mn-ea"/>
                <a:cs typeface="+mn-cs"/>
              </a:rPr>
              <a:t> generation</a:t>
            </a:r>
            <a:r>
              <a:rPr lang="en-US" sz="800" kern="1200" dirty="0">
                <a:solidFill>
                  <a:schemeClr val="tx1"/>
                </a:solidFill>
                <a:effectLst/>
                <a:latin typeface="Segoe UI Light" pitchFamily="34" charset="0"/>
                <a:ea typeface="+mn-ea"/>
                <a:cs typeface="+mn-cs"/>
              </a:rPr>
              <a:t>, modern, enterprise-ready intelligent business apps with the introduction of Microsoft Dynamics 365.</a:t>
            </a:r>
          </a:p>
          <a:p>
            <a:r>
              <a:rPr lang="en-US" sz="800" kern="1200" dirty="0">
                <a:solidFill>
                  <a:schemeClr val="tx1"/>
                </a:solidFill>
                <a:effectLst/>
                <a:latin typeface="Segoe UI Light" pitchFamily="34" charset="0"/>
                <a:ea typeface="+mn-ea"/>
                <a:cs typeface="+mn-cs"/>
              </a:rPr>
              <a:t> </a:t>
            </a:r>
          </a:p>
          <a:p>
            <a:pPr lvl="0"/>
            <a:r>
              <a:rPr lang="en-US" sz="800" kern="1200" dirty="0">
                <a:solidFill>
                  <a:schemeClr val="tx1"/>
                </a:solidFill>
                <a:effectLst/>
                <a:latin typeface="Segoe UI Light" pitchFamily="34" charset="0"/>
                <a:ea typeface="+mn-ea"/>
                <a:cs typeface="+mn-cs"/>
              </a:rPr>
              <a:t>Technology is transforming our personal lives with apps and services that are simple and intuitive, and deliver helpful assistance to improve our lives.</a:t>
            </a:r>
          </a:p>
          <a:p>
            <a:r>
              <a:rPr lang="en-US" sz="800" kern="1200" dirty="0">
                <a:solidFill>
                  <a:schemeClr val="tx1"/>
                </a:solidFill>
                <a:effectLst/>
                <a:latin typeface="Segoe UI Light" pitchFamily="34" charset="0"/>
                <a:ea typeface="+mn-ea"/>
                <a:cs typeface="+mn-cs"/>
              </a:rPr>
              <a:t> </a:t>
            </a:r>
          </a:p>
          <a:p>
            <a:pPr lvl="0"/>
            <a:r>
              <a:rPr lang="en-US" sz="800" kern="1200" dirty="0">
                <a:solidFill>
                  <a:schemeClr val="tx1"/>
                </a:solidFill>
                <a:effectLst/>
                <a:latin typeface="Segoe UI Light" pitchFamily="34" charset="0"/>
                <a:ea typeface="+mn-ea"/>
                <a:cs typeface="+mn-cs"/>
              </a:rPr>
              <a:t>In contrast the apps and services we use to drive business process are often difficult to use, try and deploy.  Some even make you pay extra for capabilities like visualization, workflow automation and predictive insights.</a:t>
            </a:r>
          </a:p>
          <a:p>
            <a:r>
              <a:rPr lang="en-US" sz="800" kern="1200" dirty="0">
                <a:solidFill>
                  <a:schemeClr val="tx1"/>
                </a:solidFill>
                <a:effectLst/>
                <a:latin typeface="Segoe UI Light" pitchFamily="34" charset="0"/>
                <a:ea typeface="+mn-ea"/>
                <a:cs typeface="+mn-cs"/>
              </a:rPr>
              <a:t> </a:t>
            </a:r>
          </a:p>
          <a:p>
            <a:r>
              <a:rPr lang="en-US" sz="800" kern="1200" dirty="0">
                <a:solidFill>
                  <a:schemeClr val="tx1"/>
                </a:solidFill>
                <a:effectLst/>
                <a:latin typeface="Segoe UI Light" pitchFamily="34" charset="0"/>
                <a:ea typeface="+mn-ea"/>
                <a:cs typeface="+mn-cs"/>
              </a:rPr>
              <a:t>We imagine a better world for business users everywhere. One where  there is no artificial divide between CRM and ERP,</a:t>
            </a:r>
            <a:r>
              <a:rPr lang="en-US" sz="800" kern="1200" baseline="0" dirty="0">
                <a:solidFill>
                  <a:schemeClr val="tx1"/>
                </a:solidFill>
                <a:effectLst/>
                <a:latin typeface="Segoe UI Light" pitchFamily="34" charset="0"/>
                <a:ea typeface="+mn-ea"/>
                <a:cs typeface="+mn-cs"/>
              </a:rPr>
              <a:t> where </a:t>
            </a:r>
            <a:r>
              <a:rPr lang="en-US" sz="800" kern="1200" dirty="0">
                <a:solidFill>
                  <a:schemeClr val="tx1"/>
                </a:solidFill>
                <a:effectLst/>
                <a:latin typeface="Segoe UI Light" pitchFamily="34" charset="0"/>
                <a:ea typeface="+mn-ea"/>
                <a:cs typeface="+mn-cs"/>
              </a:rPr>
              <a:t>you have integrated solutions</a:t>
            </a:r>
            <a:r>
              <a:rPr lang="en-US" sz="800" kern="1200" baseline="0" dirty="0">
                <a:solidFill>
                  <a:schemeClr val="tx1"/>
                </a:solidFill>
                <a:effectLst/>
                <a:latin typeface="Segoe UI Light" pitchFamily="34" charset="0"/>
                <a:ea typeface="+mn-ea"/>
                <a:cs typeface="+mn-cs"/>
              </a:rPr>
              <a:t> so you</a:t>
            </a:r>
            <a:r>
              <a:rPr lang="en-US" sz="800" kern="1200" dirty="0">
                <a:solidFill>
                  <a:schemeClr val="tx1"/>
                </a:solidFill>
                <a:effectLst/>
                <a:latin typeface="Segoe UI Light" pitchFamily="34" charset="0"/>
                <a:ea typeface="+mn-ea"/>
                <a:cs typeface="+mn-cs"/>
              </a:rPr>
              <a:t> can track leads, automate field service, drive sales and improve operations using modern, mobile, enterprise-ready intelligent business apps from the cloud that are as easy to use as the consumer apps that help us all get rides, book rooms, listen to music and take actions to improve our health.</a:t>
            </a:r>
            <a:endParaRPr lang="en-US" sz="800" dirty="0"/>
          </a:p>
          <a:p>
            <a:pPr defTabSz="959813">
              <a:defRPr/>
            </a:pPr>
            <a:endParaRPr lang="en-US" sz="800" dirty="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6D6C9-6BBF-4D11-A799-488066A7E7FC}"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83640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7C59907-4A03-46A6-B21D-785D30F6DD31}"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Office365</a:t>
            </a:r>
          </a:p>
        </p:txBody>
      </p:sp>
      <p:sp>
        <p:nvSpPr>
          <p:cNvPr id="7" name="Footer Placeholder 6"/>
          <p:cNvSpPr>
            <a:spLocks noGrp="1"/>
          </p:cNvSpPr>
          <p:nvPr>
            <p:ph type="ftr" sz="quarter" idx="13"/>
          </p:nvPr>
        </p:nvSpPr>
        <p:spPr/>
        <p:txBody>
          <a:bodyPr/>
          <a:lstStyle/>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5121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sz="1200" dirty="0"/>
              <a:t>Dynamics 365, Enterprise edition will launch into the </a:t>
            </a:r>
            <a:r>
              <a:rPr lang="en-US" sz="1200" b="1" dirty="0">
                <a:solidFill>
                  <a:schemeClr val="accent5"/>
                </a:solidFill>
              </a:rPr>
              <a:t>same markets and languages </a:t>
            </a:r>
            <a:r>
              <a:rPr lang="en-US" sz="1200" dirty="0"/>
              <a:t>as available today for </a:t>
            </a:r>
            <a:r>
              <a:rPr lang="en-US" sz="1200" dirty="0" err="1"/>
              <a:t>CRMOL</a:t>
            </a:r>
            <a:r>
              <a:rPr lang="en-US" sz="1200" dirty="0"/>
              <a:t> &amp; ‘AX7’. So your market coverage won’t change. </a:t>
            </a:r>
            <a:endParaRPr lang="en-US" dirty="0"/>
          </a:p>
          <a:p>
            <a:endParaRPr lang="en-US" dirty="0"/>
          </a:p>
          <a:p>
            <a:r>
              <a:rPr lang="en-US" baseline="0" dirty="0"/>
              <a:t> </a:t>
            </a:r>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9E6AFC-60EB-4D09-A54B-A9C6E246809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9068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Additional elements were coming soon.</a:t>
            </a:r>
          </a:p>
          <a:p>
            <a:endParaRPr lang="da-DK" dirty="0"/>
          </a:p>
          <a:p>
            <a:r>
              <a:rPr lang="da-DK" dirty="0"/>
              <a:t>Key dates to note on the roadmap are the following</a:t>
            </a:r>
          </a:p>
          <a:p>
            <a:pPr marL="228600" indent="-228600">
              <a:buFont typeface="+mj-lt"/>
              <a:buAutoNum type="arabicPeriod"/>
            </a:pPr>
            <a:r>
              <a:rPr lang="da-DK" dirty="0"/>
              <a:t>When financials launches in November it will be available in the US &amp; Canada, it will expand to 4 additional markets in Fy17</a:t>
            </a:r>
          </a:p>
          <a:p>
            <a:pPr marL="228600" indent="-228600">
              <a:buFont typeface="+mj-lt"/>
              <a:buAutoNum type="arabicPeriod"/>
            </a:pPr>
            <a:r>
              <a:rPr lang="da-DK" dirty="0"/>
              <a:t>The plan offering, Sales, and Marketing are slated to come in 2017, likely in Spring</a:t>
            </a: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6703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gradFill>
                <a:gsLst>
                  <a:gs pos="2917">
                    <a:schemeClr val="tx1"/>
                  </a:gs>
                  <a:gs pos="30000">
                    <a:schemeClr val="tx1"/>
                  </a:gs>
                </a:gsLst>
                <a:lin ang="5400000" scaled="0"/>
              </a:gradFill>
            </a:endParaRPr>
          </a:p>
          <a:p>
            <a:pPr marL="171450" indent="-171450">
              <a:buFont typeface="Arial" panose="020B0604020202020204" pitchFamily="34" charset="0"/>
              <a:buChar char="•"/>
            </a:pPr>
            <a:r>
              <a:rPr lang="en-US" dirty="0">
                <a:gradFill>
                  <a:gsLst>
                    <a:gs pos="2917">
                      <a:schemeClr val="tx1"/>
                    </a:gs>
                    <a:gs pos="30000">
                      <a:schemeClr val="tx1"/>
                    </a:gs>
                  </a:gsLst>
                  <a:lin ang="5400000" scaled="0"/>
                </a:gradFill>
              </a:rPr>
              <a:t>First, In the future, the full functionality of AX7 will be referred to and sold as an app called “Operations”. Note also that the packaging is very similar to what we have today.  </a:t>
            </a:r>
          </a:p>
          <a:p>
            <a:pPr marL="171450" indent="-171450">
              <a:buFont typeface="Arial" panose="020B0604020202020204" pitchFamily="34" charset="0"/>
              <a:buChar char="•"/>
            </a:pPr>
            <a:r>
              <a:rPr lang="en-US" dirty="0">
                <a:gradFill>
                  <a:gsLst>
                    <a:gs pos="2917">
                      <a:schemeClr val="tx1"/>
                    </a:gs>
                    <a:gs pos="30000">
                      <a:schemeClr val="tx1"/>
                    </a:gs>
                  </a:gsLst>
                  <a:lin ang="5400000" scaled="0"/>
                </a:gradFill>
              </a:rPr>
              <a:t>Second, The full capabilities of the current CRM Online Suite in the future will be unpacked into 5 individual apps known as Sales, Field Service, Customer Service, Project Service Automation, and (in the future) Marketing. These will collectively be referred to as “Plan 1 Business Apps”</a:t>
            </a:r>
          </a:p>
          <a:p>
            <a:pPr marL="171450" indent="-171450">
              <a:buFont typeface="Arial" panose="020B0604020202020204" pitchFamily="34" charset="0"/>
              <a:buChar char="•"/>
            </a:pPr>
            <a:r>
              <a:rPr lang="en-US" dirty="0">
                <a:gradFill>
                  <a:gsLst>
                    <a:gs pos="2917">
                      <a:schemeClr val="tx1"/>
                    </a:gs>
                    <a:gs pos="30000">
                      <a:schemeClr val="tx1"/>
                    </a:gs>
                  </a:gsLst>
                  <a:lin ang="5400000" scaled="0"/>
                </a:gradFill>
              </a:rPr>
              <a:t>Last, we have a new platform app called “Power apps”, which also includes flow.</a:t>
            </a:r>
          </a:p>
          <a:p>
            <a:pPr marL="171450" indent="-171450">
              <a:buFont typeface="Arial" panose="020B0604020202020204" pitchFamily="34" charset="0"/>
              <a:buChar char="•"/>
            </a:pPr>
            <a:endParaRPr lang="en-US" dirty="0">
              <a:gradFill>
                <a:gsLst>
                  <a:gs pos="2917">
                    <a:schemeClr val="tx1"/>
                  </a:gs>
                  <a:gs pos="30000">
                    <a:schemeClr val="tx1"/>
                  </a:gs>
                </a:gsLst>
                <a:lin ang="5400000" scaled="0"/>
              </a:gradFill>
            </a:endParaRPr>
          </a:p>
          <a:p>
            <a:r>
              <a:rPr lang="en-US" baseline="0" dirty="0"/>
              <a:t>This new naming is worth noting as it will be used throughout the modules when referencing this functionality within Dynamics 365. </a:t>
            </a:r>
          </a:p>
        </p:txBody>
      </p:sp>
      <p:sp>
        <p:nvSpPr>
          <p:cNvPr id="4" name="Slide Number Placeholder 3"/>
          <p:cNvSpPr>
            <a:spLocks noGrp="1"/>
          </p:cNvSpPr>
          <p:nvPr>
            <p:ph type="sldNum" sz="quarter" idx="10"/>
          </p:nvPr>
        </p:nvSpPr>
        <p:spPr/>
        <p:txBody>
          <a:bodyPr/>
          <a:lstStyle/>
          <a:p>
            <a:pPr marL="0" marR="0" lvl="0" indent="0" defTabSz="906902"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rPr>
              <a:pPr marL="0" marR="0" lvl="0" indent="0" defTabSz="906902"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2014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Segoe UI Light" pitchFamily="34" charset="0"/>
                <a:ea typeface="+mn-ea"/>
                <a:cs typeface="+mn-cs"/>
              </a:rPr>
              <a:t>With Dynamics 365, we’re not only evolving our product strategy, we’re also reinventing our approach to pricing and packaging – </a:t>
            </a:r>
            <a:r>
              <a:rPr lang="en-GB" sz="900" b="1" kern="1200" dirty="0">
                <a:solidFill>
                  <a:schemeClr val="tx1"/>
                </a:solidFill>
                <a:effectLst/>
                <a:latin typeface="Segoe UI Light" pitchFamily="34" charset="0"/>
                <a:ea typeface="+mn-ea"/>
                <a:cs typeface="+mn-cs"/>
              </a:rPr>
              <a:t>liberating customers from traditional business app licensing. </a:t>
            </a:r>
          </a:p>
          <a:p>
            <a:endParaRPr lang="en-GB" sz="900" b="1" kern="1200" dirty="0">
              <a:solidFill>
                <a:schemeClr val="tx1"/>
              </a:solidFill>
              <a:effectLst/>
              <a:latin typeface="Segoe UI Light" pitchFamily="34" charset="0"/>
              <a:ea typeface="+mn-ea"/>
              <a:cs typeface="+mn-cs"/>
            </a:endParaRPr>
          </a:p>
          <a:p>
            <a:r>
              <a:rPr lang="en-GB" sz="900" b="1" kern="1200" dirty="0">
                <a:solidFill>
                  <a:schemeClr val="tx1"/>
                </a:solidFill>
                <a:effectLst/>
                <a:latin typeface="Segoe UI Light" pitchFamily="34" charset="0"/>
                <a:ea typeface="+mn-ea"/>
                <a:cs typeface="+mn-cs"/>
              </a:rPr>
              <a:t>First</a:t>
            </a:r>
            <a:r>
              <a:rPr lang="en-GB" sz="900" b="1" kern="1200" baseline="0" dirty="0">
                <a:solidFill>
                  <a:schemeClr val="tx1"/>
                </a:solidFill>
                <a:effectLst/>
                <a:latin typeface="Segoe UI Light" pitchFamily="34" charset="0"/>
                <a:ea typeface="+mn-ea"/>
                <a:cs typeface="+mn-cs"/>
              </a:rPr>
              <a:t> thing to know: </a:t>
            </a:r>
            <a:r>
              <a:rPr lang="en-GB" sz="900" b="0" kern="1200" baseline="0" dirty="0">
                <a:solidFill>
                  <a:schemeClr val="tx1"/>
                </a:solidFill>
                <a:effectLst/>
                <a:latin typeface="Segoe UI Light" pitchFamily="34" charset="0"/>
                <a:ea typeface="+mn-ea"/>
                <a:cs typeface="+mn-cs"/>
              </a:rPr>
              <a:t>With </a:t>
            </a:r>
            <a:r>
              <a:rPr lang="en-GB" sz="900" kern="1200" dirty="0">
                <a:solidFill>
                  <a:schemeClr val="tx1"/>
                </a:solidFill>
                <a:effectLst/>
                <a:latin typeface="Segoe UI Light" pitchFamily="34" charset="0"/>
                <a:ea typeface="+mn-ea"/>
                <a:cs typeface="+mn-cs"/>
              </a:rPr>
              <a:t>Dynamics</a:t>
            </a:r>
            <a:r>
              <a:rPr lang="en-GB" sz="900" kern="1200" baseline="0" dirty="0">
                <a:solidFill>
                  <a:schemeClr val="tx1"/>
                </a:solidFill>
                <a:effectLst/>
                <a:latin typeface="Segoe UI Light" pitchFamily="34" charset="0"/>
                <a:ea typeface="+mn-ea"/>
                <a:cs typeface="+mn-cs"/>
              </a:rPr>
              <a:t> 365 the predominate licensing motion will continue to be per user. </a:t>
            </a:r>
          </a:p>
          <a:p>
            <a:endParaRPr lang="en-GB" sz="900" kern="1200" baseline="0" dirty="0">
              <a:solidFill>
                <a:schemeClr val="tx1"/>
              </a:solidFill>
              <a:effectLst/>
              <a:latin typeface="Segoe UI Light" pitchFamily="34" charset="0"/>
              <a:ea typeface="+mn-ea"/>
              <a:cs typeface="+mn-cs"/>
            </a:endParaRPr>
          </a:p>
          <a:p>
            <a:r>
              <a:rPr lang="en-GB" sz="900" b="1" kern="1200" baseline="0" dirty="0">
                <a:solidFill>
                  <a:schemeClr val="tx1"/>
                </a:solidFill>
                <a:effectLst/>
                <a:latin typeface="Segoe UI Light" pitchFamily="34" charset="0"/>
                <a:ea typeface="+mn-ea"/>
                <a:cs typeface="+mn-cs"/>
              </a:rPr>
              <a:t>2</a:t>
            </a:r>
            <a:r>
              <a:rPr lang="en-GB" sz="900" b="1" kern="1200" baseline="30000" dirty="0">
                <a:solidFill>
                  <a:schemeClr val="tx1"/>
                </a:solidFill>
                <a:effectLst/>
                <a:latin typeface="Segoe UI Light" pitchFamily="34" charset="0"/>
                <a:ea typeface="+mn-ea"/>
                <a:cs typeface="+mn-cs"/>
              </a:rPr>
              <a:t>nd</a:t>
            </a:r>
            <a:r>
              <a:rPr lang="en-GB" sz="900" b="1" kern="1200" baseline="0" dirty="0">
                <a:solidFill>
                  <a:schemeClr val="tx1"/>
                </a:solidFill>
                <a:effectLst/>
                <a:latin typeface="Segoe UI Light" pitchFamily="34" charset="0"/>
                <a:ea typeface="+mn-ea"/>
                <a:cs typeface="+mn-cs"/>
              </a:rPr>
              <a:t> thing to know: </a:t>
            </a:r>
            <a:r>
              <a:rPr lang="en-GB" sz="900" kern="1200" baseline="0" dirty="0">
                <a:solidFill>
                  <a:schemeClr val="tx1"/>
                </a:solidFill>
                <a:effectLst/>
                <a:latin typeface="Segoe UI Light" pitchFamily="34" charset="0"/>
                <a:ea typeface="+mn-ea"/>
                <a:cs typeface="+mn-cs"/>
              </a:rPr>
              <a:t>2 broad </a:t>
            </a:r>
            <a:r>
              <a:rPr lang="en-GB" sz="900" kern="1200" baseline="0" dirty="0" err="1">
                <a:solidFill>
                  <a:schemeClr val="tx1"/>
                </a:solidFill>
                <a:effectLst/>
                <a:latin typeface="Segoe UI Light" pitchFamily="34" charset="0"/>
                <a:ea typeface="+mn-ea"/>
                <a:cs typeface="+mn-cs"/>
              </a:rPr>
              <a:t>catagories</a:t>
            </a:r>
            <a:r>
              <a:rPr lang="en-GB" sz="900" kern="1200" baseline="0" dirty="0">
                <a:solidFill>
                  <a:schemeClr val="tx1"/>
                </a:solidFill>
                <a:effectLst/>
                <a:latin typeface="Segoe UI Light" pitchFamily="34" charset="0"/>
                <a:ea typeface="+mn-ea"/>
                <a:cs typeface="+mn-cs"/>
              </a:rPr>
              <a:t> of users: </a:t>
            </a:r>
            <a:r>
              <a:rPr lang="en-GB" sz="900" b="1" kern="1200" baseline="0" dirty="0">
                <a:solidFill>
                  <a:schemeClr val="tx1"/>
                </a:solidFill>
                <a:effectLst/>
                <a:latin typeface="Segoe UI Light" pitchFamily="34" charset="0"/>
                <a:ea typeface="+mn-ea"/>
                <a:cs typeface="+mn-cs"/>
              </a:rPr>
              <a:t>Light &amp; Full</a:t>
            </a:r>
          </a:p>
          <a:p>
            <a:endParaRPr lang="en-GB" sz="900" b="1" kern="1200" baseline="0" dirty="0">
              <a:solidFill>
                <a:schemeClr val="tx1"/>
              </a:solidFill>
              <a:effectLst/>
              <a:latin typeface="Segoe UI Light" pitchFamily="34" charset="0"/>
              <a:ea typeface="+mn-ea"/>
              <a:cs typeface="+mn-cs"/>
            </a:endParaRPr>
          </a:p>
          <a:p>
            <a:r>
              <a:rPr lang="en-GB" sz="900" b="1" kern="1200" baseline="0" dirty="0">
                <a:solidFill>
                  <a:schemeClr val="tx1"/>
                </a:solidFill>
                <a:effectLst/>
                <a:latin typeface="Segoe UI Light" pitchFamily="34" charset="0"/>
                <a:ea typeface="+mn-ea"/>
                <a:cs typeface="+mn-cs"/>
              </a:rPr>
              <a:t>Two Types of FULL USERS</a:t>
            </a:r>
            <a:endParaRPr lang="en-GB" sz="900" b="1" kern="1200" dirty="0">
              <a:solidFill>
                <a:schemeClr val="tx1"/>
              </a:solidFill>
              <a:effectLst/>
              <a:latin typeface="Segoe UI Light" pitchFamily="34" charset="0"/>
              <a:ea typeface="+mn-ea"/>
              <a:cs typeface="+mn-cs"/>
            </a:endParaRPr>
          </a:p>
          <a:p>
            <a:pPr marL="171450" indent="-171450">
              <a:buFont typeface="Arial" panose="020B0604020202020204" pitchFamily="34" charset="0"/>
              <a:buChar char="•"/>
            </a:pPr>
            <a:r>
              <a:rPr lang="en-GB" sz="900" b="1" kern="1200" dirty="0">
                <a:solidFill>
                  <a:schemeClr val="tx1"/>
                </a:solidFill>
                <a:effectLst/>
                <a:latin typeface="Segoe UI Light" pitchFamily="34" charset="0"/>
                <a:ea typeface="+mn-ea"/>
                <a:cs typeface="+mn-cs"/>
              </a:rPr>
              <a:t>Light </a:t>
            </a:r>
            <a:r>
              <a:rPr lang="en-GB" sz="900" kern="1200" dirty="0">
                <a:solidFill>
                  <a:schemeClr val="tx1"/>
                </a:solidFill>
                <a:effectLst/>
                <a:latin typeface="Segoe UI Light" pitchFamily="34" charset="0"/>
                <a:ea typeface="+mn-ea"/>
                <a:cs typeface="+mn-cs"/>
              </a:rPr>
              <a:t>Inclusive of most of the people</a:t>
            </a:r>
            <a:r>
              <a:rPr lang="en-GB" sz="900" kern="1200" baseline="0" dirty="0">
                <a:solidFill>
                  <a:schemeClr val="tx1"/>
                </a:solidFill>
                <a:effectLst/>
                <a:latin typeface="Segoe UI Light" pitchFamily="34" charset="0"/>
                <a:ea typeface="+mn-ea"/>
                <a:cs typeface="+mn-cs"/>
              </a:rPr>
              <a:t> within a </a:t>
            </a:r>
            <a:r>
              <a:rPr lang="en-GB" sz="900" kern="1200" dirty="0">
                <a:solidFill>
                  <a:schemeClr val="tx1"/>
                </a:solidFill>
                <a:effectLst/>
                <a:latin typeface="Segoe UI Light" pitchFamily="34" charset="0"/>
                <a:ea typeface="+mn-ea"/>
                <a:cs typeface="+mn-cs"/>
              </a:rPr>
              <a:t>company, …they read, they consume knowledge, they run reports, they complete light tasks like </a:t>
            </a:r>
            <a:r>
              <a:rPr lang="en-GB" sz="900" kern="1200" dirty="0" err="1">
                <a:solidFill>
                  <a:schemeClr val="tx1"/>
                </a:solidFill>
                <a:effectLst/>
                <a:latin typeface="Segoe UI Light" pitchFamily="34" charset="0"/>
                <a:ea typeface="+mn-ea"/>
                <a:cs typeface="+mn-cs"/>
              </a:rPr>
              <a:t>T&amp;E</a:t>
            </a:r>
            <a:r>
              <a:rPr lang="en-GB" sz="900" kern="1200" baseline="0" dirty="0">
                <a:solidFill>
                  <a:schemeClr val="tx1"/>
                </a:solidFill>
                <a:effectLst/>
                <a:latin typeface="Segoe UI Light" pitchFamily="34" charset="0"/>
                <a:ea typeface="+mn-ea"/>
                <a:cs typeface="+mn-cs"/>
              </a:rPr>
              <a:t> &amp; Creating accounts &amp; contacts. </a:t>
            </a:r>
          </a:p>
          <a:p>
            <a:pPr marL="628650" lvl="1" indent="-171450">
              <a:buFont typeface="Arial" panose="020B0604020202020204" pitchFamily="34" charset="0"/>
              <a:buChar char="•"/>
            </a:pPr>
            <a:r>
              <a:rPr lang="en-GB" sz="900" kern="1200" baseline="0" dirty="0">
                <a:solidFill>
                  <a:schemeClr val="tx1"/>
                </a:solidFill>
                <a:effectLst/>
                <a:latin typeface="Segoe UI Light" pitchFamily="34" charset="0"/>
                <a:ea typeface="+mn-ea"/>
                <a:cs typeface="+mn-cs"/>
              </a:rPr>
              <a:t>Also where your enterprise wide scenarios sit. </a:t>
            </a:r>
          </a:p>
          <a:p>
            <a:pPr marL="628650" lvl="1" indent="-171450">
              <a:buFont typeface="Arial" panose="020B0604020202020204" pitchFamily="34" charset="0"/>
              <a:buChar char="•"/>
            </a:pPr>
            <a:endParaRPr lang="en-GB" sz="900" kern="1200" baseline="0" dirty="0">
              <a:solidFill>
                <a:schemeClr val="tx1"/>
              </a:solidFill>
              <a:effectLst/>
              <a:latin typeface="Segoe UI Light" pitchFamily="34" charset="0"/>
              <a:ea typeface="+mn-ea"/>
              <a:cs typeface="+mn-cs"/>
            </a:endParaRPr>
          </a:p>
          <a:p>
            <a:pPr marL="628650" lvl="1" indent="-171450">
              <a:buFont typeface="Arial" panose="020B0604020202020204" pitchFamily="34" charset="0"/>
              <a:buChar char="•"/>
            </a:pPr>
            <a:endParaRPr lang="en-GB" sz="900" kern="1200" baseline="0" dirty="0">
              <a:solidFill>
                <a:schemeClr val="tx1"/>
              </a:solidFill>
              <a:effectLst/>
              <a:latin typeface="Segoe UI Light" pitchFamily="34" charset="0"/>
              <a:ea typeface="+mn-ea"/>
              <a:cs typeface="+mn-cs"/>
            </a:endParaRPr>
          </a:p>
          <a:p>
            <a:pPr marL="171450" indent="-171450">
              <a:buFont typeface="Arial" panose="020B0604020202020204" pitchFamily="34" charset="0"/>
              <a:buChar char="•"/>
            </a:pPr>
            <a:r>
              <a:rPr lang="en-GB" sz="900" b="1" kern="1200" dirty="0">
                <a:solidFill>
                  <a:schemeClr val="tx1"/>
                </a:solidFill>
                <a:effectLst/>
                <a:latin typeface="Segoe UI Light" pitchFamily="34" charset="0"/>
                <a:ea typeface="+mn-ea"/>
                <a:cs typeface="+mn-cs"/>
              </a:rPr>
              <a:t>Full:</a:t>
            </a:r>
            <a:r>
              <a:rPr lang="en-GB" sz="900" b="1" kern="1200" baseline="0" dirty="0">
                <a:solidFill>
                  <a:schemeClr val="tx1"/>
                </a:solidFill>
                <a:effectLst/>
                <a:latin typeface="Segoe UI Light" pitchFamily="34" charset="0"/>
                <a:ea typeface="+mn-ea"/>
                <a:cs typeface="+mn-cs"/>
              </a:rPr>
              <a:t> </a:t>
            </a:r>
            <a:r>
              <a:rPr lang="en-GB" sz="900" b="0" kern="1200" baseline="0" dirty="0">
                <a:solidFill>
                  <a:schemeClr val="tx1"/>
                </a:solidFill>
                <a:effectLst/>
                <a:latin typeface="Segoe UI Light" pitchFamily="34" charset="0"/>
                <a:ea typeface="+mn-ea"/>
                <a:cs typeface="+mn-cs"/>
              </a:rPr>
              <a:t>These are the users who leverage the majority of biz apps functionality. They also been referred to as Pros, Power Users, etc. </a:t>
            </a:r>
            <a:endParaRPr lang="en-GB" sz="900" b="1" kern="1200" baseline="0" dirty="0">
              <a:solidFill>
                <a:schemeClr val="tx1"/>
              </a:solidFill>
              <a:effectLst/>
              <a:latin typeface="Segoe UI Light" pitchFamily="34" charset="0"/>
              <a:ea typeface="+mn-ea"/>
              <a:cs typeface="+mn-cs"/>
            </a:endParaRPr>
          </a:p>
          <a:p>
            <a:pPr marL="628650" lvl="1" indent="-171450">
              <a:buFont typeface="Arial" panose="020B0604020202020204" pitchFamily="34" charset="0"/>
              <a:buChar char="•"/>
            </a:pPr>
            <a:r>
              <a:rPr lang="en-GB" sz="900" b="0" kern="1200" baseline="0" dirty="0">
                <a:solidFill>
                  <a:schemeClr val="tx1"/>
                </a:solidFill>
                <a:effectLst/>
                <a:latin typeface="Segoe UI Light" pitchFamily="34" charset="0"/>
                <a:ea typeface="+mn-ea"/>
                <a:cs typeface="+mn-cs"/>
              </a:rPr>
              <a:t>They can </a:t>
            </a:r>
            <a:r>
              <a:rPr lang="en-GB" sz="900" b="1" kern="1200" baseline="0" dirty="0">
                <a:solidFill>
                  <a:schemeClr val="tx1"/>
                </a:solidFill>
                <a:effectLst/>
                <a:latin typeface="Segoe UI Light" pitchFamily="34" charset="0"/>
                <a:ea typeface="+mn-ea"/>
                <a:cs typeface="+mn-cs"/>
              </a:rPr>
              <a:t>PURCHASE TWO </a:t>
            </a:r>
            <a:r>
              <a:rPr lang="en-GB" sz="900" b="1" kern="1200" baseline="0" dirty="0" err="1">
                <a:solidFill>
                  <a:schemeClr val="tx1"/>
                </a:solidFill>
                <a:effectLst/>
                <a:latin typeface="Segoe UI Light" pitchFamily="34" charset="0"/>
                <a:ea typeface="+mn-ea"/>
                <a:cs typeface="+mn-cs"/>
              </a:rPr>
              <a:t>WAYs</a:t>
            </a:r>
            <a:endParaRPr lang="en-GB" sz="900" b="1" kern="1200" baseline="0" dirty="0">
              <a:solidFill>
                <a:schemeClr val="tx1"/>
              </a:solidFill>
              <a:effectLst/>
              <a:latin typeface="Segoe UI Light" pitchFamily="34" charset="0"/>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Segoe UI Light" pitchFamily="34" charset="0"/>
                <a:ea typeface="+mn-ea"/>
                <a:cs typeface="+mn-cs"/>
              </a:rPr>
              <a:t>APPS BASED </a:t>
            </a:r>
            <a:r>
              <a:rPr lang="en-GB" sz="900" b="0" kern="1200" baseline="0" dirty="0">
                <a:solidFill>
                  <a:schemeClr val="tx1"/>
                </a:solidFill>
                <a:effectLst/>
                <a:latin typeface="Segoe UI Light" pitchFamily="34" charset="0"/>
                <a:ea typeface="+mn-ea"/>
                <a:cs typeface="+mn-cs"/>
              </a:rPr>
              <a:t>– </a:t>
            </a:r>
            <a:r>
              <a:rPr lang="en-US" sz="900" kern="1200" baseline="0" dirty="0">
                <a:solidFill>
                  <a:schemeClr val="tx1"/>
                </a:solidFill>
                <a:effectLst/>
                <a:latin typeface="Segoe UI Light" pitchFamily="34" charset="0"/>
                <a:ea typeface="+mn-ea"/>
                <a:cs typeface="+mn-cs"/>
              </a:rPr>
              <a:t>A customer can license an user at an individual application level – How biz apps is largely licensed today. </a:t>
            </a:r>
            <a:r>
              <a:rPr lang="en-GB" sz="900" kern="1200" dirty="0">
                <a:solidFill>
                  <a:schemeClr val="tx1"/>
                </a:solidFill>
                <a:effectLst/>
                <a:latin typeface="Segoe UI Light" pitchFamily="34" charset="0"/>
                <a:ea typeface="+mn-ea"/>
                <a:cs typeface="+mn-cs"/>
              </a:rPr>
              <a:t>We will continue to support this traditional model of licensing.</a:t>
            </a:r>
          </a:p>
          <a:p>
            <a:pPr marL="1085850" lvl="2" indent="-171450">
              <a:buFont typeface="Arial" panose="020B0604020202020204" pitchFamily="34" charset="0"/>
              <a:buChar char="•"/>
            </a:pPr>
            <a:r>
              <a:rPr lang="en-GB" sz="900" b="1" u="sng" kern="1200" dirty="0">
                <a:solidFill>
                  <a:schemeClr val="tx1"/>
                </a:solidFill>
                <a:effectLst/>
                <a:latin typeface="Segoe UI Light" pitchFamily="34" charset="0"/>
                <a:ea typeface="+mn-ea"/>
                <a:cs typeface="+mn-cs"/>
              </a:rPr>
              <a:t>PLAN BASED:</a:t>
            </a:r>
            <a:r>
              <a:rPr lang="en-GB" sz="900" b="1" u="sng" kern="1200" baseline="0" dirty="0">
                <a:solidFill>
                  <a:schemeClr val="tx1"/>
                </a:solidFill>
                <a:effectLst/>
                <a:latin typeface="Segoe UI Light" pitchFamily="34" charset="0"/>
                <a:ea typeface="+mn-ea"/>
                <a:cs typeface="+mn-cs"/>
              </a:rPr>
              <a:t> New Licencing model we are very excited about</a:t>
            </a:r>
            <a:r>
              <a:rPr lang="en-GB" sz="900" b="1" kern="1200" baseline="0" dirty="0">
                <a:solidFill>
                  <a:schemeClr val="tx1"/>
                </a:solidFill>
                <a:effectLst/>
                <a:latin typeface="Segoe UI Light" pitchFamily="34" charset="0"/>
                <a:ea typeface="+mn-ea"/>
                <a:cs typeface="+mn-cs"/>
              </a:rPr>
              <a:t>: - </a:t>
            </a:r>
            <a:r>
              <a:rPr lang="en-GB" sz="900" b="0" kern="1200" baseline="0" dirty="0">
                <a:solidFill>
                  <a:schemeClr val="tx1"/>
                </a:solidFill>
                <a:effectLst/>
                <a:latin typeface="Segoe UI Light" pitchFamily="34" charset="0"/>
                <a:ea typeface="+mn-ea"/>
                <a:cs typeface="+mn-cs"/>
              </a:rPr>
              <a:t>Plan based user licences allow a customer, with a single licence, the flexibility to leverage whatever functionality they need to fit their specific user types from that functionality included in their plan. EXAMPLES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Segoe UI Light" pitchFamily="34" charset="0"/>
                <a:ea typeface="+mn-ea"/>
                <a:cs typeface="+mn-cs"/>
              </a:rPr>
              <a:t>Why are we excited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Segoe UI Light" pitchFamily="34" charset="0"/>
                <a:ea typeface="+mn-ea"/>
                <a:cs typeface="+mn-cs"/>
              </a:rPr>
              <a:t>It is simple,</a:t>
            </a:r>
            <a:r>
              <a:rPr lang="en-GB" sz="900" kern="1200" baseline="0" dirty="0">
                <a:solidFill>
                  <a:schemeClr val="tx1"/>
                </a:solidFill>
                <a:effectLst/>
                <a:latin typeface="Segoe UI Light" pitchFamily="34" charset="0"/>
                <a:ea typeface="+mn-ea"/>
                <a:cs typeface="+mn-cs"/>
              </a:rPr>
              <a:t> flexible,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Segoe UI Light" pitchFamily="34" charset="0"/>
                <a:ea typeface="+mn-ea"/>
                <a:cs typeface="+mn-cs"/>
              </a:rPr>
              <a:t>It</a:t>
            </a:r>
            <a:r>
              <a:rPr lang="en-GB" sz="900" kern="1200" baseline="0" dirty="0">
                <a:solidFill>
                  <a:schemeClr val="tx1"/>
                </a:solidFill>
                <a:effectLst/>
                <a:latin typeface="Segoe UI Light" pitchFamily="34" charset="0"/>
                <a:ea typeface="+mn-ea"/>
                <a:cs typeface="+mn-cs"/>
              </a:rPr>
              <a:t> </a:t>
            </a:r>
            <a:r>
              <a:rPr lang="en-GB" sz="900" kern="1200" dirty="0">
                <a:solidFill>
                  <a:schemeClr val="tx1"/>
                </a:solidFill>
                <a:effectLst/>
                <a:latin typeface="Segoe UI Light" pitchFamily="34" charset="0"/>
                <a:ea typeface="+mn-ea"/>
                <a:cs typeface="+mn-cs"/>
              </a:rPr>
              <a:t>Improves</a:t>
            </a:r>
            <a:r>
              <a:rPr lang="en-GB" sz="900" kern="1200" baseline="0" dirty="0">
                <a:solidFill>
                  <a:schemeClr val="tx1"/>
                </a:solidFill>
                <a:effectLst/>
                <a:latin typeface="Segoe UI Light" pitchFamily="34" charset="0"/>
                <a:ea typeface="+mn-ea"/>
                <a:cs typeface="+mn-cs"/>
              </a:rPr>
              <a:t> ROI – buy one license</a:t>
            </a:r>
          </a:p>
          <a:p>
            <a:pPr marL="1543050" lvl="3" indent="-171450">
              <a:buFont typeface="Arial" panose="020B0604020202020204" pitchFamily="34" charset="0"/>
              <a:buChar char="•"/>
            </a:pPr>
            <a:r>
              <a:rPr lang="en-GB" sz="900" kern="1200" dirty="0">
                <a:solidFill>
                  <a:schemeClr val="tx1"/>
                </a:solidFill>
                <a:effectLst/>
                <a:latin typeface="Segoe UI Light" pitchFamily="34" charset="0"/>
                <a:ea typeface="+mn-ea"/>
                <a:cs typeface="+mn-cs"/>
              </a:rPr>
              <a:t>HIGHLIGHT</a:t>
            </a:r>
            <a:r>
              <a:rPr lang="en-GB" sz="900" kern="1200" baseline="0" dirty="0">
                <a:solidFill>
                  <a:schemeClr val="tx1"/>
                </a:solidFill>
                <a:effectLst/>
                <a:latin typeface="Segoe UI Light" pitchFamily="34" charset="0"/>
                <a:ea typeface="+mn-ea"/>
                <a:cs typeface="+mn-cs"/>
              </a:rPr>
              <a:t> – </a:t>
            </a:r>
            <a:r>
              <a:rPr lang="en-GB" sz="900" kern="1200" dirty="0">
                <a:solidFill>
                  <a:schemeClr val="tx1"/>
                </a:solidFill>
                <a:effectLst/>
                <a:latin typeface="Segoe UI Light" pitchFamily="34" charset="0"/>
                <a:ea typeface="+mn-ea"/>
                <a:cs typeface="+mn-cs"/>
              </a:rPr>
              <a:t>Role-based licensing provides users with full</a:t>
            </a:r>
            <a:r>
              <a:rPr lang="en-GB" sz="900" kern="1200" baseline="0" dirty="0">
                <a:solidFill>
                  <a:schemeClr val="tx1"/>
                </a:solidFill>
                <a:effectLst/>
                <a:latin typeface="Segoe UI Light" pitchFamily="34" charset="0"/>
                <a:ea typeface="+mn-ea"/>
                <a:cs typeface="+mn-cs"/>
              </a:rPr>
              <a:t> usage rights to PowerApps and Microsoft Flow to </a:t>
            </a:r>
            <a:r>
              <a:rPr lang="en-US" sz="900" dirty="0">
                <a:effectLst/>
                <a:latin typeface="Segoe UI Light" panose="020B0502040204020203" pitchFamily="34" charset="0"/>
              </a:rPr>
              <a:t>compose new apps and easily extend and modify existing ones. </a:t>
            </a:r>
            <a:endParaRPr lang="en-GB" sz="900" kern="1200" dirty="0">
              <a:solidFill>
                <a:schemeClr val="tx1"/>
              </a:solidFill>
              <a:effectLst/>
              <a:latin typeface="Segoe UI Light" pitchFamily="34" charset="0"/>
              <a:ea typeface="+mn-ea"/>
              <a:cs typeface="+mn-cs"/>
            </a:endParaRPr>
          </a:p>
          <a:p>
            <a:pPr marL="0" indent="0">
              <a:buFont typeface="Arial" panose="020B0604020202020204" pitchFamily="34" charset="0"/>
              <a:buNone/>
            </a:pPr>
            <a:endParaRPr lang="en-GB" sz="900" kern="1200" dirty="0">
              <a:solidFill>
                <a:schemeClr val="tx1"/>
              </a:solidFill>
              <a:effectLst/>
              <a:latin typeface="Segoe UI Light" pitchFamily="34" charset="0"/>
              <a:ea typeface="+mn-ea"/>
              <a:cs typeface="+mn-cs"/>
            </a:endParaRPr>
          </a:p>
          <a:p>
            <a:pPr marL="0" indent="0">
              <a:buFont typeface="Arial" panose="020B0604020202020204" pitchFamily="34" charset="0"/>
              <a:buNone/>
            </a:pPr>
            <a:r>
              <a:rPr lang="en-GB" sz="900" kern="1200" dirty="0">
                <a:solidFill>
                  <a:schemeClr val="tx1"/>
                </a:solidFill>
                <a:effectLst/>
                <a:latin typeface="Segoe UI Light" pitchFamily="34" charset="0"/>
                <a:ea typeface="+mn-ea"/>
                <a:cs typeface="+mn-cs"/>
              </a:rPr>
              <a:t>Recap: </a:t>
            </a:r>
          </a:p>
          <a:p>
            <a:r>
              <a:rPr lang="en-GB" sz="900" kern="1200" dirty="0">
                <a:solidFill>
                  <a:schemeClr val="tx1"/>
                </a:solidFill>
                <a:effectLst/>
                <a:latin typeface="Segoe UI Light" pitchFamily="34" charset="0"/>
                <a:ea typeface="+mn-ea"/>
                <a:cs typeface="+mn-cs"/>
              </a:rPr>
              <a:t> </a:t>
            </a:r>
            <a:endParaRPr lang="en-US" sz="900" kern="1200" dirty="0">
              <a:solidFill>
                <a:schemeClr val="tx1"/>
              </a:solidFill>
              <a:effectLst/>
              <a:latin typeface="Segoe UI Light" pitchFamily="34" charset="0"/>
              <a:ea typeface="+mn-ea"/>
              <a:cs typeface="+mn-cs"/>
            </a:endParaRPr>
          </a:p>
          <a:p>
            <a:r>
              <a:rPr lang="en-GB" sz="900" b="1" kern="1200" dirty="0">
                <a:solidFill>
                  <a:schemeClr val="tx1"/>
                </a:solidFill>
                <a:effectLst/>
                <a:latin typeface="Segoe UI Light" pitchFamily="34" charset="0"/>
                <a:ea typeface="+mn-ea"/>
                <a:cs typeface="+mn-cs"/>
              </a:rPr>
              <a:t>Team Member</a:t>
            </a:r>
            <a:r>
              <a:rPr lang="en-GB" sz="900" b="1" kern="1200" baseline="0" dirty="0">
                <a:solidFill>
                  <a:schemeClr val="tx1"/>
                </a:solidFill>
                <a:effectLst/>
                <a:latin typeface="Segoe UI Light" pitchFamily="34" charset="0"/>
                <a:ea typeface="+mn-ea"/>
                <a:cs typeface="+mn-cs"/>
              </a:rPr>
              <a:t> License</a:t>
            </a:r>
            <a:r>
              <a:rPr lang="en-GB" sz="900" b="0" kern="1200" baseline="0" dirty="0">
                <a:solidFill>
                  <a:schemeClr val="tx1"/>
                </a:solidFill>
                <a:effectLst/>
                <a:latin typeface="Segoe UI Light" pitchFamily="34" charset="0"/>
                <a:ea typeface="+mn-ea"/>
                <a:cs typeface="+mn-cs"/>
              </a:rPr>
              <a:t>:</a:t>
            </a:r>
            <a:r>
              <a:rPr lang="en-GB" sz="900" kern="1200" baseline="0" dirty="0">
                <a:solidFill>
                  <a:schemeClr val="tx1"/>
                </a:solidFill>
                <a:effectLst/>
                <a:latin typeface="Segoe UI Light" pitchFamily="34" charset="0"/>
                <a:ea typeface="+mn-ea"/>
                <a:cs typeface="+mn-cs"/>
              </a:rPr>
              <a:t>  </a:t>
            </a:r>
          </a:p>
          <a:p>
            <a:r>
              <a:rPr lang="en-GB" sz="900" kern="1200" dirty="0">
                <a:solidFill>
                  <a:schemeClr val="tx1"/>
                </a:solidFill>
                <a:effectLst/>
                <a:latin typeface="Segoe UI Light" pitchFamily="34" charset="0"/>
                <a:ea typeface="+mn-ea"/>
                <a:cs typeface="+mn-cs"/>
              </a:rPr>
              <a:t>Dynamics 365 licencing is also designed to be inclusive – to meet the needs of employees who may not need to be full users of any business application.  On a day-to-day basis, these employees need to book travel, change their personnel information, update a customer record, or review sales data.  </a:t>
            </a:r>
          </a:p>
          <a:p>
            <a:endParaRPr lang="en-GB" sz="900" kern="1200" dirty="0">
              <a:solidFill>
                <a:schemeClr val="tx1"/>
              </a:solidFill>
              <a:effectLst/>
              <a:latin typeface="Segoe UI Light" pitchFamily="34" charset="0"/>
              <a:ea typeface="+mn-ea"/>
              <a:cs typeface="+mn-cs"/>
            </a:endParaRPr>
          </a:p>
          <a:p>
            <a:r>
              <a:rPr lang="en-GB" sz="900" b="1" kern="1200" dirty="0">
                <a:solidFill>
                  <a:schemeClr val="tx1"/>
                </a:solidFill>
                <a:effectLst/>
                <a:latin typeface="Segoe UI Light" pitchFamily="34" charset="0"/>
                <a:ea typeface="+mn-ea"/>
                <a:cs typeface="+mn-cs"/>
              </a:rPr>
              <a:t>TRANSITION:</a:t>
            </a:r>
            <a:r>
              <a:rPr lang="en-GB" sz="900" b="1" kern="1200" baseline="0" dirty="0">
                <a:solidFill>
                  <a:schemeClr val="tx1"/>
                </a:solidFill>
                <a:effectLst/>
                <a:latin typeface="Segoe UI Light" pitchFamily="34" charset="0"/>
                <a:ea typeface="+mn-ea"/>
                <a:cs typeface="+mn-cs"/>
              </a:rPr>
              <a:t> Now that we know the basics…lets look at our enterprise offer line up</a:t>
            </a:r>
            <a:endParaRPr lang="en-US" b="1"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2450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we’ll go through at a high level the Enterprise packaging structure.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We’ll start at the bottom with our Team Members offering, which is single offering that is the foundation for the packaging structure. As you heard a minute ago this offer targets our light user base and supports an enterprise sales motion.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 top of that we have our comprehensive offerings called apps.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First is Operations, [Click] as a reminder this used to be called AX7 {Click}</a:t>
            </a:r>
          </a:p>
          <a:p>
            <a:pPr marL="0" indent="0">
              <a:buFont typeface="Arial" panose="020B0604020202020204" pitchFamily="34" charset="0"/>
              <a:buNone/>
            </a:pPr>
            <a:r>
              <a:rPr lang="en-US" dirty="0"/>
              <a:t>Second we have our new Plan 1 Business apps, these [CLICK] , as we discussed earlier are the new packaging for the current CRM Online components.</a:t>
            </a:r>
          </a:p>
          <a:p>
            <a:pPr marL="0" indent="0">
              <a:buFont typeface="Arial" panose="020B0604020202020204" pitchFamily="34" charset="0"/>
              <a:buNone/>
            </a:pPr>
            <a:r>
              <a:rPr lang="en-US" dirty="0"/>
              <a:t>Both operations &amp; the Plan 1 Business apps contain Team Members rights.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we have our new power apps [Click] offering which includes Flow. This is the full power apps + flow service which includes extended functionality and extensibility beyond that which is included in the each of the individual biz apps and team members licenses.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 top that we have our hero plans offerings </a:t>
            </a:r>
          </a:p>
          <a:p>
            <a:pPr marL="0" indent="0">
              <a:buFont typeface="Arial" panose="020B0604020202020204" pitchFamily="34" charset="0"/>
              <a:buNone/>
            </a:pPr>
            <a:r>
              <a:rPr lang="en-US" dirty="0"/>
              <a:t>We have two plans [CLICK]</a:t>
            </a:r>
          </a:p>
          <a:p>
            <a:pPr marL="0" indent="0">
              <a:buFont typeface="Arial" panose="020B0604020202020204" pitchFamily="34" charset="0"/>
              <a:buNone/>
            </a:pPr>
            <a:r>
              <a:rPr lang="en-US" dirty="0"/>
              <a:t>The first Plan is called Plan 1 and includes [Click] all the existing CRM Online components in their new app packaging and full Power Apps and Team Members. [CLICK]</a:t>
            </a:r>
          </a:p>
          <a:p>
            <a:pPr marL="0" indent="0">
              <a:buFont typeface="Arial" panose="020B0604020202020204" pitchFamily="34" charset="0"/>
              <a:buNone/>
            </a:pPr>
            <a:r>
              <a:rPr lang="en-US" dirty="0"/>
              <a:t>The second plan is Plan 2. Plan two is Plan 1 + Operations.</a:t>
            </a:r>
          </a:p>
          <a:p>
            <a:pPr marL="0" indent="0">
              <a:buFont typeface="Arial" panose="020B0604020202020204" pitchFamily="34" charset="0"/>
              <a:buNone/>
            </a:pPr>
            <a:endParaRPr lang="en-US" dirty="0"/>
          </a:p>
          <a:p>
            <a:pPr>
              <a:spcAft>
                <a:spcPts val="490"/>
              </a:spcAft>
              <a:defRPr/>
            </a:pPr>
            <a:r>
              <a:rPr lang="en-US" dirty="0"/>
              <a:t>The last thing I want to point out is [Click] tiered pricing. </a:t>
            </a:r>
            <a:r>
              <a:rPr lang="en-US" sz="1200" b="1" dirty="0"/>
              <a:t>Tiered pricing is </a:t>
            </a:r>
            <a:r>
              <a:rPr lang="en-US" sz="1200" dirty="0"/>
              <a:t>Discounted Pricing For Customers Who Purchase More Seats Of Select SKUS (Plan 1 and Team Members). We’ve added this exciting new pricing </a:t>
            </a:r>
            <a:r>
              <a:rPr lang="en-US" sz="1200" kern="0" dirty="0">
                <a:solidFill>
                  <a:schemeClr val="tx2"/>
                </a:solidFill>
              </a:rPr>
              <a:t>mechanism to help incent customers to expand seats of existing or new workloads.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Couple of items I’ll highlight before we move on to pricing. </a:t>
            </a:r>
          </a:p>
          <a:p>
            <a:pPr marL="228600" indent="-228600">
              <a:buFont typeface="+mj-lt"/>
              <a:buAutoNum type="arabicPeriod"/>
            </a:pPr>
            <a:r>
              <a:rPr lang="en-US" dirty="0"/>
              <a:t>All of these are user based licenses, which is our lead licensing model. </a:t>
            </a:r>
          </a:p>
          <a:p>
            <a:pPr marL="228600" indent="-228600">
              <a:buFont typeface="+mj-lt"/>
              <a:buAutoNum type="arabicPeriod"/>
            </a:pPr>
            <a:r>
              <a:rPr lang="en-US" dirty="0"/>
              <a:t>You’ll notice we now have two licensing levels. A single light user offering and a Full user offering available in app and plan varieties. This is change over today</a:t>
            </a:r>
          </a:p>
          <a:p>
            <a:pPr marL="228600" indent="-228600">
              <a:buFont typeface="+mj-lt"/>
              <a:buAutoNum type="arabicPeriod"/>
            </a:pPr>
            <a:r>
              <a:rPr lang="en-US" dirty="0"/>
              <a:t>Each of these boxes represent a single SKU. </a:t>
            </a:r>
          </a:p>
          <a:p>
            <a:pPr marL="228600" indent="-228600">
              <a:buFont typeface="+mj-lt"/>
              <a:buAutoNum type="arabicPeriod"/>
            </a:pPr>
            <a:r>
              <a:rPr lang="en-US" dirty="0"/>
              <a:t>There are a limited number of add-ons also available but they are not listed here. They are predominately resource extension related. </a:t>
            </a:r>
          </a:p>
          <a:p>
            <a:pPr marL="228600" indent="-228600">
              <a:buFont typeface="+mj-lt"/>
              <a:buAutoNum type="arabicPeriod"/>
            </a:pPr>
            <a:r>
              <a:rPr lang="en-US" dirty="0"/>
              <a:t>Customers can buy any combination of these offerings, which is consistent with existing licensing rules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06902"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rPr>
              <a:pPr marL="0" marR="0" lvl="0" indent="0" defTabSz="906902"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9524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gradFill>
                  <a:gsLst>
                    <a:gs pos="2917">
                      <a:schemeClr val="tx1"/>
                    </a:gs>
                    <a:gs pos="30000">
                      <a:schemeClr val="tx1"/>
                    </a:gs>
                  </a:gsLst>
                  <a:lin ang="5400000" scaled="0"/>
                </a:gradFill>
              </a:rPr>
              <a:t>Let’s combine the pricing and the packaging now and look at some of the key step-up motions embedded in the pricing and packaging strategy that can help you upsell customers to our hero plan offerings. </a:t>
            </a:r>
          </a:p>
          <a:p>
            <a:endParaRPr lang="en-US" dirty="0">
              <a:gradFill>
                <a:gsLst>
                  <a:gs pos="2917">
                    <a:schemeClr val="tx1"/>
                  </a:gs>
                  <a:gs pos="30000">
                    <a:schemeClr val="tx1"/>
                  </a:gs>
                </a:gsLst>
                <a:lin ang="5400000" scaled="0"/>
              </a:gradFill>
            </a:endParaRPr>
          </a:p>
          <a:p>
            <a:pPr marL="0" marR="0" lvl="0" indent="0" defTabSz="914400" eaLnBrk="1" fontAlgn="auto" latinLnBrk="0" hangingPunct="1">
              <a:lnSpc>
                <a:spcPct val="90000"/>
              </a:lnSpc>
              <a:spcBef>
                <a:spcPts val="0"/>
              </a:spcBef>
              <a:spcAft>
                <a:spcPts val="600"/>
              </a:spcAft>
              <a:buClrTx/>
              <a:buSzTx/>
              <a:buFontTx/>
              <a:buNone/>
              <a:tabLst/>
              <a:defRPr/>
            </a:pPr>
            <a:r>
              <a:rPr lang="en-US" dirty="0">
                <a:gradFill>
                  <a:gsLst>
                    <a:gs pos="2917">
                      <a:schemeClr val="tx1"/>
                    </a:gs>
                    <a:gs pos="30000">
                      <a:schemeClr val="tx1"/>
                    </a:gs>
                  </a:gsLst>
                  <a:lin ang="5400000" scaled="0"/>
                </a:gradFill>
              </a:rPr>
              <a:t>First, for enterprise customers the cost of the </a:t>
            </a:r>
            <a:r>
              <a:rPr lang="en-US" b="1" dirty="0">
                <a:gradFill>
                  <a:gsLst>
                    <a:gs pos="2917">
                      <a:schemeClr val="tx1"/>
                    </a:gs>
                    <a:gs pos="30000">
                      <a:schemeClr val="tx1"/>
                    </a:gs>
                  </a:gsLst>
                  <a:lin ang="5400000" scaled="0"/>
                </a:gradFill>
              </a:rPr>
              <a:t>s</a:t>
            </a:r>
            <a:r>
              <a:rPr kumimoji="0" lang="en-US" sz="1200" b="1" i="0" u="none" strike="noStrike" kern="0" cap="none" spc="0" normalizeH="0" baseline="0" noProof="0" dirty="0" err="1">
                <a:ln>
                  <a:noFill/>
                </a:ln>
                <a:effectLst/>
                <a:uLnTx/>
                <a:uFillTx/>
              </a:rPr>
              <a:t>tep</a:t>
            </a:r>
            <a:r>
              <a:rPr kumimoji="0" lang="en-US" sz="1200" b="1" i="0" u="none" strike="noStrike" kern="0" cap="none" spc="0" normalizeH="0" baseline="0" noProof="0" dirty="0">
                <a:ln>
                  <a:noFill/>
                </a:ln>
                <a:effectLst/>
                <a:uLnTx/>
                <a:uFillTx/>
              </a:rPr>
              <a:t> up from applications to the plan is $20. </a:t>
            </a:r>
            <a:r>
              <a:rPr lang="en-US" sz="1200" kern="0" dirty="0"/>
              <a:t>[Click]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200" b="1" i="0" u="none" strike="noStrike" kern="0" cap="none" spc="0" normalizeH="0" baseline="0" noProof="0" dirty="0">
                <a:ln>
                  <a:noFill/>
                </a:ln>
                <a:effectLst/>
                <a:uLnTx/>
                <a:uFillTx/>
              </a:rPr>
              <a:t>This is for both </a:t>
            </a:r>
            <a:r>
              <a:rPr lang="en-US" sz="1200" kern="0" dirty="0"/>
              <a:t>Plan 1 Business Apps </a:t>
            </a:r>
            <a:r>
              <a:rPr lang="en-US" sz="1200" kern="0" dirty="0">
                <a:sym typeface="Wingdings" panose="05000000000000000000" pitchFamily="2" charset="2"/>
              </a:rPr>
              <a:t>to Plan 1 and </a:t>
            </a:r>
            <a:r>
              <a:rPr kumimoji="0" lang="en-US" sz="1200" b="0" i="0" u="none" strike="noStrike" kern="0" cap="none" spc="0" normalizeH="0" baseline="0" noProof="0" dirty="0">
                <a:ln>
                  <a:noFill/>
                </a:ln>
                <a:effectLst/>
                <a:uLnTx/>
                <a:uFillTx/>
                <a:sym typeface="Wingdings" panose="05000000000000000000" pitchFamily="2" charset="2"/>
              </a:rPr>
              <a:t>Operations to Plan 2. </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200" b="0" i="0" u="none" strike="noStrike" kern="0" cap="none" spc="0" normalizeH="0" baseline="0" noProof="0" dirty="0">
              <a:ln>
                <a:noFill/>
              </a:ln>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lang="en-US" sz="1200" b="1" kern="0" dirty="0"/>
              <a:t>Second, there customer purchasing situations where Plans will be A Better Value for customers</a:t>
            </a:r>
          </a:p>
          <a:p>
            <a:pPr marL="457200" indent="-457200">
              <a:lnSpc>
                <a:spcPct val="90000"/>
              </a:lnSpc>
              <a:spcAft>
                <a:spcPts val="600"/>
              </a:spcAft>
              <a:buFont typeface="+mj-lt"/>
              <a:buAutoNum type="arabicPeriod"/>
              <a:defRPr/>
            </a:pPr>
            <a:r>
              <a:rPr lang="en-US" sz="1200" kern="0" dirty="0"/>
              <a:t>Purchasing any App + </a:t>
            </a:r>
            <a:r>
              <a:rPr lang="en-US" sz="1200" kern="0" dirty="0" err="1"/>
              <a:t>PowerApps</a:t>
            </a:r>
            <a:r>
              <a:rPr lang="en-US" sz="1200" kern="0" dirty="0"/>
              <a:t> [Click]</a:t>
            </a:r>
          </a:p>
          <a:p>
            <a:pPr marL="457200" indent="-457200">
              <a:lnSpc>
                <a:spcPct val="90000"/>
              </a:lnSpc>
              <a:spcAft>
                <a:spcPts val="600"/>
              </a:spcAft>
              <a:buFont typeface="+mj-lt"/>
              <a:buAutoNum type="arabicPeriod"/>
              <a:defRPr/>
            </a:pPr>
            <a:r>
              <a:rPr lang="en-US" sz="1200" kern="0" dirty="0"/>
              <a:t>Purchasing more than 1 app for a single user[Click]</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1200" b="0" i="0" u="none" strike="noStrike" kern="0" cap="none" spc="0" normalizeH="0" baseline="0" noProof="0" dirty="0">
                <a:ln>
                  <a:noFill/>
                </a:ln>
                <a:effectLst/>
                <a:uLnTx/>
                <a:uFillTx/>
              </a:rPr>
              <a:t>A customer needs Plan 1 &amp; </a:t>
            </a:r>
            <a:r>
              <a:rPr lang="en-US" sz="1200" kern="0" dirty="0"/>
              <a:t>qualifies for tiered pricing[Click]</a:t>
            </a:r>
            <a:endParaRPr kumimoji="0" lang="en-US" sz="1200" b="0" i="0" u="none" strike="noStrike" kern="0" cap="none" spc="0" normalizeH="0" baseline="0" noProof="0" dirty="0">
              <a:ln>
                <a:noFill/>
              </a:ln>
              <a:effectLst/>
              <a:uLnTx/>
              <a:uFillTx/>
            </a:endParaRPr>
          </a:p>
          <a:p>
            <a:endParaRPr lang="en-US" dirty="0"/>
          </a:p>
          <a:p>
            <a:r>
              <a:rPr lang="en-US" dirty="0"/>
              <a:t>These are motions to keep in mind when talking to customers about options</a:t>
            </a:r>
          </a:p>
          <a:p>
            <a:endParaRPr lang="en-US" dirty="0"/>
          </a:p>
        </p:txBody>
      </p:sp>
      <p:sp>
        <p:nvSpPr>
          <p:cNvPr id="4" name="Slide Number Placeholder 3"/>
          <p:cNvSpPr>
            <a:spLocks noGrp="1"/>
          </p:cNvSpPr>
          <p:nvPr>
            <p:ph type="sldNum" sz="quarter" idx="10"/>
          </p:nvPr>
        </p:nvSpPr>
        <p:spPr/>
        <p:txBody>
          <a:bodyPr/>
          <a:lstStyle/>
          <a:p>
            <a:pPr marL="0" marR="0" lvl="0" indent="0" defTabSz="906902"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rPr>
              <a:pPr marL="0" marR="0" lvl="0" indent="0" defTabSz="906902"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6474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Team member offer</a:t>
            </a:r>
          </a:p>
          <a:p>
            <a:r>
              <a:rPr lang="en-US" dirty="0"/>
              <a:t>1</a:t>
            </a:r>
            <a:r>
              <a:rPr lang="en-US" baseline="30000" dirty="0"/>
              <a:t>st</a:t>
            </a:r>
            <a:r>
              <a:rPr lang="en-US" dirty="0"/>
              <a:t> thing </a:t>
            </a:r>
            <a:r>
              <a:rPr lang="en-US" dirty="0">
                <a:sym typeface="Wingdings" panose="05000000000000000000" pitchFamily="2" charset="2"/>
              </a:rPr>
              <a:t> You can cover all your light user scenarios </a:t>
            </a:r>
            <a:r>
              <a:rPr lang="en-US" b="1" dirty="0">
                <a:sym typeface="Wingdings" panose="05000000000000000000" pitchFamily="2" charset="2"/>
              </a:rPr>
              <a:t>with only one SKU</a:t>
            </a:r>
            <a:r>
              <a:rPr lang="en-US" dirty="0">
                <a:sym typeface="Wingdings" panose="05000000000000000000" pitchFamily="2" charset="2"/>
              </a:rPr>
              <a:t>. Change from the past when you had to buy multiple</a:t>
            </a:r>
          </a:p>
          <a:p>
            <a:r>
              <a:rPr lang="en-US" dirty="0">
                <a:sym typeface="Wingdings" panose="05000000000000000000" pitchFamily="2" charset="2"/>
              </a:rPr>
              <a:t>2</a:t>
            </a:r>
            <a:r>
              <a:rPr lang="en-US" baseline="30000" dirty="0">
                <a:sym typeface="Wingdings" panose="05000000000000000000" pitchFamily="2" charset="2"/>
              </a:rPr>
              <a:t>nd</a:t>
            </a:r>
            <a:r>
              <a:rPr lang="en-US" dirty="0">
                <a:sym typeface="Wingdings" panose="05000000000000000000" pitchFamily="2" charset="2"/>
              </a:rPr>
              <a:t> thing  It offers a rich feature seat of collaboration tools and rights including embedded </a:t>
            </a:r>
            <a:r>
              <a:rPr lang="en-US" dirty="0" err="1">
                <a:sym typeface="Wingdings" panose="05000000000000000000" pitchFamily="2" charset="2"/>
              </a:rPr>
              <a:t>PBI</a:t>
            </a:r>
            <a:r>
              <a:rPr lang="en-US" dirty="0">
                <a:sym typeface="Wingdings" panose="05000000000000000000" pitchFamily="2" charset="2"/>
              </a:rPr>
              <a:t>,</a:t>
            </a:r>
            <a:r>
              <a:rPr lang="en-US" baseline="0" dirty="0">
                <a:sym typeface="Wingdings" panose="05000000000000000000" pitchFamily="2" charset="2"/>
              </a:rPr>
              <a:t> and limited extensibility and workflow rights. FOR EXAMPLE: GRANTS </a:t>
            </a:r>
            <a:r>
              <a:rPr lang="en-US" b="1" baseline="0" dirty="0">
                <a:sym typeface="Wingdings" panose="05000000000000000000" pitchFamily="2" charset="2"/>
              </a:rPr>
              <a:t>READ RIGHTS TO ALL THE ABOVE APPS and it includes FULL knowledge mgmt. </a:t>
            </a:r>
          </a:p>
          <a:p>
            <a:r>
              <a:rPr lang="en-US" baseline="0" dirty="0">
                <a:sym typeface="Wingdings" panose="05000000000000000000" pitchFamily="2" charset="2"/>
              </a:rPr>
              <a:t>3</a:t>
            </a:r>
            <a:r>
              <a:rPr lang="en-US" baseline="30000" dirty="0">
                <a:sym typeface="Wingdings" panose="05000000000000000000" pitchFamily="2" charset="2"/>
              </a:rPr>
              <a:t>rd</a:t>
            </a:r>
            <a:r>
              <a:rPr lang="en-US" baseline="0" dirty="0">
                <a:sym typeface="Wingdings" panose="05000000000000000000" pitchFamily="2" charset="2"/>
              </a:rPr>
              <a:t> thing  The offer includes tiered pricing which means the more seats you purchase, the lower your price is. I’ll tell you more about this later.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TRANSITION </a:t>
            </a:r>
            <a:r>
              <a:rPr lang="en-US" b="1" baseline="0" dirty="0">
                <a:sym typeface="Wingdings" panose="05000000000000000000" pitchFamily="2" charset="2"/>
              </a:rPr>
              <a:t> Let me pause and ask, raise your hands if you know what knowledge base is?</a:t>
            </a:r>
            <a:endParaRPr lang="en-US" b="1"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06902"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rPr>
              <a:pPr marL="0" marR="0" lvl="0" indent="0" defTabSz="906902"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821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the packing structure for Dynamics 365, Business edition. </a:t>
            </a:r>
          </a:p>
          <a:p>
            <a:r>
              <a:rPr lang="en-US" dirty="0"/>
              <a:t>The Business edition is separate offering from enterprise offering, with applications and rights built specifically around SMB customers.</a:t>
            </a:r>
          </a:p>
          <a:p>
            <a:endParaRPr lang="en-US" dirty="0"/>
          </a:p>
          <a:p>
            <a:pPr>
              <a:defRPr/>
            </a:pPr>
            <a:r>
              <a:rPr lang="en-US" dirty="0"/>
              <a:t>On the bottom you have </a:t>
            </a:r>
            <a:r>
              <a:rPr kumimoji="0" lang="en-US" sz="12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FOR TEAM MEMBERS, BUSINESS EDITION. </a:t>
            </a:r>
            <a:endParaRPr lang="en-US" b="1" kern="0" dirty="0">
              <a:gradFill>
                <a:gsLst>
                  <a:gs pos="2917">
                    <a:schemeClr val="bg1"/>
                  </a:gs>
                  <a:gs pos="30000">
                    <a:schemeClr val="bg1"/>
                  </a:gs>
                </a:gsLst>
                <a:lin ang="5400000" scaled="0"/>
              </a:gradFill>
              <a:latin typeface="Segoe UI Semibold" panose="020B0702040204020203" pitchFamily="34" charset="0"/>
              <a:ea typeface="Segoe UI" pitchFamily="34" charset="0"/>
              <a:cs typeface="Segoe UI Semibold" panose="020B0702040204020203" pitchFamily="34" charset="0"/>
            </a:endParaRPr>
          </a:p>
          <a:p>
            <a:r>
              <a:rPr lang="en-US" dirty="0"/>
              <a:t>Team members is a new offering within the Dynamics 365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offer can provide value to an organization’s entire user base with services and rights that help users s</a:t>
            </a:r>
            <a:r>
              <a:rPr lang="en-US" sz="1200" kern="0" dirty="0">
                <a:gradFill>
                  <a:gsLst>
                    <a:gs pos="23214">
                      <a:schemeClr val="tx2"/>
                    </a:gs>
                    <a:gs pos="74000">
                      <a:schemeClr val="tx2"/>
                    </a:gs>
                  </a:gsLst>
                  <a:lin ang="5400000" scaled="1"/>
                </a:gradFill>
              </a:rPr>
              <a:t>hare knowledge across their organization, deliver </a:t>
            </a:r>
            <a:r>
              <a:rPr kumimoji="0" lang="en-US" sz="1200" b="0" i="0" u="none" strike="noStrike" kern="0" cap="none" spc="0" normalizeH="0" baseline="0" noProof="0" dirty="0">
                <a:ln>
                  <a:noFill/>
                </a:ln>
                <a:gradFill>
                  <a:gsLst>
                    <a:gs pos="23214">
                      <a:schemeClr val="tx2"/>
                    </a:gs>
                    <a:gs pos="74000">
                      <a:schemeClr val="tx2"/>
                    </a:gs>
                  </a:gsLst>
                  <a:lin ang="5400000" scaled="1"/>
                </a:gradFill>
                <a:effectLst/>
                <a:uLnTx/>
                <a:uFillTx/>
                <a:latin typeface="Segoe UI Semibold" panose="020B0702040204020203" pitchFamily="34" charset="0"/>
                <a:cs typeface="Segoe UI Semibold" panose="020B0702040204020203" pitchFamily="34" charset="0"/>
              </a:rPr>
              <a:t>valuable insights, and execute basic customer and business processes. Other key things to know are 1) This single offer supports all the above apps, a user only needs to buy one, 2) the offer is included in all the apps and plans. </a:t>
            </a:r>
          </a:p>
          <a:p>
            <a:endParaRPr lang="en-US" baseline="0" dirty="0"/>
          </a:p>
          <a:p>
            <a:r>
              <a:rPr lang="en-US" baseline="0" dirty="0"/>
              <a:t>Now let’s move on to the apps and plans. </a:t>
            </a:r>
            <a:endParaRPr lang="en-US" dirty="0"/>
          </a:p>
          <a:p>
            <a:r>
              <a:rPr lang="en-US" baseline="0" dirty="0"/>
              <a:t>Initially in fall you’ll see the Financials app ( formally Maderia) launch as well as a new offering for Power Apps which includes flow. </a:t>
            </a:r>
            <a:endParaRPr lang="en-US" dirty="0"/>
          </a:p>
          <a:p>
            <a:r>
              <a:rPr lang="en-US" baseline="0" dirty="0"/>
              <a:t>In the future you’ll see us filling out this packing structure with additional built for SMB apps like sales and marketing and a plan offering that will include rights to functionality listed below it.</a:t>
            </a:r>
          </a:p>
          <a:p>
            <a:endParaRPr lang="en-US" baseline="0" dirty="0"/>
          </a:p>
          <a:p>
            <a:r>
              <a:rPr lang="en-US" dirty="0"/>
              <a:t>Couple of additional items I’ll highlight before we move on to pricing. </a:t>
            </a:r>
          </a:p>
          <a:p>
            <a:pPr marL="228600" indent="-228600">
              <a:buFont typeface="+mj-lt"/>
              <a:buAutoNum type="arabicPeriod"/>
            </a:pPr>
            <a:r>
              <a:rPr lang="en-US" dirty="0"/>
              <a:t>As a reminder, All of these are user based licenses, which is our lead licensing model. </a:t>
            </a:r>
          </a:p>
          <a:p>
            <a:pPr marL="228600" indent="-228600">
              <a:buFont typeface="+mj-lt"/>
              <a:buAutoNum type="arabicPeriod"/>
            </a:pPr>
            <a:r>
              <a:rPr lang="en-US" dirty="0"/>
              <a:t>You’ll notice we now have two licensing levels. A single light user offering and a Full user offering available in app and plan varieties. </a:t>
            </a:r>
          </a:p>
          <a:p>
            <a:pPr marL="228600" indent="-228600">
              <a:buFont typeface="+mj-lt"/>
              <a:buAutoNum type="arabicPeriod"/>
            </a:pPr>
            <a:r>
              <a:rPr lang="en-US" dirty="0"/>
              <a:t>Each of these boxes represent a single SKU. </a:t>
            </a:r>
          </a:p>
          <a:p>
            <a:pPr marL="228600" indent="-228600">
              <a:buFont typeface="+mj-lt"/>
              <a:buAutoNum type="arabicPeriod"/>
            </a:pPr>
            <a:r>
              <a:rPr lang="en-US" dirty="0"/>
              <a:t>Customers can buy any combination of these offerings, consistent with existing licensing rules</a:t>
            </a:r>
          </a:p>
        </p:txBody>
      </p:sp>
      <p:sp>
        <p:nvSpPr>
          <p:cNvPr id="4" name="Slide Number Placeholder 3"/>
          <p:cNvSpPr>
            <a:spLocks noGrp="1"/>
          </p:cNvSpPr>
          <p:nvPr>
            <p:ph type="sldNum" sz="quarter" idx="10"/>
          </p:nvPr>
        </p:nvSpPr>
        <p:spPr/>
        <p:txBody>
          <a:bodyPr/>
          <a:lstStyle/>
          <a:p>
            <a:pPr marL="0" marR="0" lvl="0" indent="0" defTabSz="906902"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rPr>
              <a:pPr marL="0" marR="0" lvl="0" indent="0" defTabSz="906902"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333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dirty="0"/>
              <a:t> </a:t>
            </a:r>
            <a:r>
              <a:rPr lang="en-US" dirty="0"/>
              <a:t> that we’re starting to understand the new user licensing model, I’m going to walk through how this maps to current CRM Online licensing at a high level.</a:t>
            </a:r>
            <a:r>
              <a:rPr lang="EN-US" dirty="0"/>
              <a:t> </a:t>
            </a:r>
            <a:r>
              <a:rPr lang="en-US" dirty="0"/>
              <a:t> </a:t>
            </a:r>
            <a:r>
              <a:rPr lang="en-US" b="1" dirty="0"/>
              <a:t>&lt;CLICK&gt;</a:t>
            </a:r>
            <a:endParaRPr lang="en-US" dirty="0"/>
          </a:p>
          <a:p>
            <a:r>
              <a:rPr lang="en-US" dirty="0"/>
              <a:t>CRM Enterprise users will be best aligned to Plan 1, as this will include all Dynamics 365 functionality except Operations. Note, Plan 1 does exclude Microsoft Dynamics Marketing and Microsoft Parature, as these are not considered part of Dynamics 365. More on those later. </a:t>
            </a:r>
            <a:r>
              <a:rPr lang="en-US" b="1" dirty="0"/>
              <a:t>&lt;CLICK&gt;</a:t>
            </a:r>
          </a:p>
          <a:p>
            <a:r>
              <a:rPr lang="en-US" dirty="0"/>
              <a:t>One of the major changes for CRM Online is that we are no longer selling rights from multiple workloads in one blended role, but separating that functionality into distinct applications. In alignment, CRM Professional functionality has been split across the new Sales and Customer Service Applications. This split is a fairly logical one, with Opportunities, competitors and such going to sales, and Cases, SLAs &amp; Entitlements and so on going to Customer Service. We’ll have more detail on that later in the module. Users who need functionality across both apps should move to Enterprise Plan 1. As you can see, this will be a price increase, but many managed customers, those with at least 100 seats, will benefit from moving to enterprise plan 1 to take advantage of tiered pricing, as it drops to $90 at that point and can go as low as $60. </a:t>
            </a:r>
            <a:r>
              <a:rPr lang="en-US" b="1" dirty="0"/>
              <a:t>&lt;CLICK&gt;</a:t>
            </a:r>
          </a:p>
          <a:p>
            <a:r>
              <a:rPr lang="en-US" dirty="0"/>
              <a:t>The second big changes to existing CRM licensing is that we have flattened the number of user tiers to only 2: Full users with Apps or Plans, and Light users with the Team Members license. This means loss of a few tiers for CRM, including the Basic license. Basic functionality that mapped to a particular type of role was moved into that application. Every other use right went down into Team Members. Essentially, this means that case management is now only available in the Customer Service license, and Leads are only in the Sales offer. Everything else – read-only rights, dashboards, et-cetera, has moved into Team Members. Basic users will also potentially benefit from the plan if they were using both cases and leads, or had custom use rights. </a:t>
            </a:r>
            <a:r>
              <a:rPr lang="en-US" b="1" dirty="0"/>
              <a:t>&lt;CLICK&gt;</a:t>
            </a:r>
          </a:p>
          <a:p>
            <a:r>
              <a:rPr lang="en-US" dirty="0"/>
              <a:t>Next, we have Essential and Employee Self Service. These map very cleanly into the new Team Members offer. You can see this is a stepdown in the base price vs. Essential, and even more of a reduction with tiered pricing. For Employee Self Service deployments, which in my experience are typically well in excess of the highest 1,000 tier, the base price is now $4. </a:t>
            </a:r>
            <a:r>
              <a:rPr lang="en-US" b="1" dirty="0"/>
              <a:t>&lt;CLICK&gt;&lt;CLICK&gt;</a:t>
            </a:r>
          </a:p>
          <a:p>
            <a:pPr>
              <a:defRPr/>
            </a:pPr>
            <a:r>
              <a:rPr lang="en-US" dirty="0"/>
              <a:t>Field Service and Project Service Automation were recently introduced as add-ons to Basic, at the very beginning of our pivot to a more workload-oriented point of view. For each offer, the contents of the add-ons will map fairly cleanly to the standalone offers. In instances where case management, from Basic, was still needed, or where the Add-on was added to the Professional license, the best option is to move to Plan 1. Additionally, larger deployments will economically be better off with Plan 1 with the tiered pricing. </a:t>
            </a:r>
            <a:r>
              <a:rPr lang="en-US" b="1" dirty="0"/>
              <a:t>&lt;CLICK&gt;</a:t>
            </a:r>
          </a:p>
          <a:p>
            <a:pPr>
              <a:defRPr/>
            </a:pPr>
            <a:r>
              <a:rPr lang="en-US" dirty="0"/>
              <a:t>Finally, you will have noticed in Module 1 that there was no standalone user license for Social Engagement in the Dynamics 365 model. That is because we are no longer selling it standalone, but including the full functionality of what was previously Social Engagement Enterprise within each of the Plan 1 business apps. The additional posts option will still be available.</a:t>
            </a:r>
            <a:r>
              <a:rPr lang="EN-US" dirty="0"/>
              <a:t> </a:t>
            </a:r>
            <a:endParaRPr lang="en-US" dirty="0"/>
          </a:p>
          <a:p>
            <a:r>
              <a:rPr lang="en-US" dirty="0"/>
              <a:t>Members </a:t>
            </a:r>
            <a:r>
              <a:rPr lang="en-US" dirty="0" err="1"/>
              <a:t>members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3BD413-3388-4FF7-8FAB-3A0BD66ADD6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1120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mn-lt"/>
              </a:rPr>
              <a:t>There are some key market trends are driving changes to how companies think about business transformation and the applications that power it:</a:t>
            </a:r>
          </a:p>
          <a:p>
            <a:endParaRPr lang="en-US" sz="900" dirty="0">
              <a:latin typeface="+mn-lt"/>
            </a:endParaRPr>
          </a:p>
          <a:p>
            <a:pPr marL="232898" indent="-232898">
              <a:buFont typeface="+mj-lt"/>
              <a:buAutoNum type="arabicPeriod"/>
            </a:pPr>
            <a:r>
              <a:rPr lang="en-US" sz="900" b="1" dirty="0">
                <a:latin typeface="+mn-lt"/>
              </a:rPr>
              <a:t>Customer engagement is evolving</a:t>
            </a:r>
            <a:r>
              <a:rPr lang="en-US" sz="900" dirty="0">
                <a:latin typeface="+mn-lt"/>
              </a:rPr>
              <a:t>: Everyone is mobile, everyone is social, people trust opinions from their friends and peers more than they trust brands.  And it’s easier than ever to switch to a competitor.  At the same time, now devices are increasingly connected.  It’s a whole new world where the customer has control. Having a deep understanding of customers and being</a:t>
            </a:r>
            <a:r>
              <a:rPr lang="en-US" sz="900" baseline="0" dirty="0">
                <a:latin typeface="+mn-lt"/>
              </a:rPr>
              <a:t> able to create a compelling experience </a:t>
            </a:r>
            <a:r>
              <a:rPr lang="en-US" sz="900" dirty="0">
                <a:latin typeface="+mn-lt"/>
              </a:rPr>
              <a:t>is critical to any company’s business strategy. In fact, </a:t>
            </a:r>
            <a:r>
              <a:rPr lang="en-US" sz="900" b="1" dirty="0">
                <a:latin typeface="+mn-lt"/>
              </a:rPr>
              <a:t>by 2020, customer experience will overtake price &amp; product as the key brand differentiator.</a:t>
            </a:r>
          </a:p>
          <a:p>
            <a:pPr marL="232898" indent="-232898">
              <a:buFont typeface="+mj-lt"/>
              <a:buAutoNum type="arabicPeriod"/>
            </a:pPr>
            <a:endParaRPr lang="en-US" sz="900" b="1" kern="0" dirty="0">
              <a:solidFill>
                <a:srgbClr val="FFFFFF"/>
              </a:solidFill>
              <a:latin typeface="+mn-lt"/>
            </a:endParaRPr>
          </a:p>
          <a:p>
            <a:pPr marL="232898" indent="-232898">
              <a:buFont typeface="+mj-lt"/>
              <a:buAutoNum type="arabicPeriod"/>
            </a:pPr>
            <a:r>
              <a:rPr lang="en-US" sz="900" b="1" kern="0" dirty="0">
                <a:solidFill>
                  <a:srgbClr val="FFFFFF"/>
                </a:solidFill>
                <a:latin typeface="+mn-lt"/>
              </a:rPr>
              <a:t>With finite resources, productivity is critical for businesses to scale</a:t>
            </a:r>
            <a:r>
              <a:rPr lang="en-US" sz="900" b="1" dirty="0">
                <a:latin typeface="+mn-lt"/>
              </a:rPr>
              <a:t>.  </a:t>
            </a:r>
            <a:r>
              <a:rPr lang="en-US" sz="900" dirty="0">
                <a:latin typeface="+mn-lt"/>
              </a:rPr>
              <a:t>40% of worker’s productivity time is lost when switching tasks. This costs the global economy $450B per year. Companies have automated business processes.  Now they are looking to embed productivity tools directly into business processes to save time and get more productivity out of their employees.  </a:t>
            </a:r>
            <a:r>
              <a:rPr lang="en-US" sz="900" i="1" dirty="0">
                <a:latin typeface="+mn-lt"/>
              </a:rPr>
              <a:t>Source:  The 40% loss of productivity when switching tasks comes from a study done by the American Psychological Association back in 2001: </a:t>
            </a:r>
            <a:r>
              <a:rPr lang="en-US" sz="900" i="1" u="sng" dirty="0">
                <a:latin typeface="+mn-lt"/>
                <a:hlinkClick r:id="rId3"/>
              </a:rPr>
              <a:t>http://www.apa.org/pubs/journals/releases/xhp274763.pdf</a:t>
            </a:r>
            <a:endParaRPr lang="en-US" sz="900" i="1" u="sng" dirty="0">
              <a:latin typeface="+mn-lt"/>
            </a:endParaRPr>
          </a:p>
          <a:p>
            <a:pPr marL="232898" indent="-232898">
              <a:buFont typeface="+mj-lt"/>
              <a:buAutoNum type="arabicPeriod"/>
            </a:pPr>
            <a:endParaRPr lang="en-US" sz="900" dirty="0">
              <a:latin typeface="+mn-lt"/>
            </a:endParaRPr>
          </a:p>
          <a:p>
            <a:pPr marL="232898" indent="-232898" defTabSz="950276">
              <a:lnSpc>
                <a:spcPct val="90000"/>
              </a:lnSpc>
              <a:spcAft>
                <a:spcPts val="346"/>
              </a:spcAft>
              <a:buFont typeface="+mj-lt"/>
              <a:buAutoNum type="arabicPeriod"/>
              <a:defRPr/>
            </a:pPr>
            <a:r>
              <a:rPr lang="en-US" sz="900" b="1" kern="0" dirty="0">
                <a:solidFill>
                  <a:srgbClr val="FFFFFF"/>
                </a:solidFill>
                <a:latin typeface="+mn-lt"/>
              </a:rPr>
              <a:t>Lastly, there is a new speed of business and companies need to adapt. </a:t>
            </a:r>
            <a:r>
              <a:rPr lang="en-US" sz="900" dirty="0">
                <a:latin typeface="+mn-lt"/>
              </a:rPr>
              <a:t>New technology is not only enabling new business models, it’s at a much faster rate than ever before. To be successful, companies need to enable their people and processes to respond quickly to changes in the market to capture new revenue opportunities. Organizations embracing digital transformation generate an average of $100 million (or 8% points) more operating income each year than those who lag behind.  </a:t>
            </a:r>
          </a:p>
          <a:p>
            <a:pPr defTabSz="950276">
              <a:lnSpc>
                <a:spcPct val="90000"/>
              </a:lnSpc>
              <a:spcAft>
                <a:spcPts val="346"/>
              </a:spcAft>
              <a:defRPr/>
            </a:pPr>
            <a:endParaRPr lang="en-US" sz="900" dirty="0">
              <a:latin typeface="Segoe UI Light"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7611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already familiar with the licensing for AX7, it will be easy to understand the mapping to Microsoft Dynamics 365.  On the left you will see the subscription licenses we have for AX7.  The users include Enterprise, Task and Self-serve and of course we also have a device license. </a:t>
            </a:r>
            <a:r>
              <a:rPr lang="en-US" b="1" dirty="0">
                <a:solidFill>
                  <a:srgbClr val="FF0000"/>
                </a:solidFill>
              </a:rPr>
              <a:t>CLICK</a:t>
            </a:r>
            <a:r>
              <a:rPr lang="en-US" dirty="0"/>
              <a:t>. As mentioned on the previous slide, the</a:t>
            </a:r>
            <a:r>
              <a:rPr lang="en-US" baseline="0" dirty="0"/>
              <a:t> Enterprise User type maps directly to Dynamics 365 for Operations. You will notice that pricing remains the same at $190 per user per month.  </a:t>
            </a:r>
            <a:r>
              <a:rPr lang="en-US" b="1" baseline="0" dirty="0"/>
              <a:t>CLICK</a:t>
            </a:r>
            <a:r>
              <a:rPr lang="en-US" baseline="0" dirty="0"/>
              <a:t>. Of course, these users might also want to upgrade to Plan 2.  For an additional $20 per month users can add Plan 2 and gain access to Full </a:t>
            </a:r>
            <a:r>
              <a:rPr lang="en-US" baseline="0" err="1"/>
              <a:t>PowerApps</a:t>
            </a:r>
            <a:r>
              <a:rPr lang="en-US" baseline="0"/>
              <a:t> plus </a:t>
            </a:r>
            <a:r>
              <a:rPr lang="en-US" baseline="0" dirty="0"/>
              <a:t>all </a:t>
            </a:r>
            <a:r>
              <a:rPr lang="en-US" baseline="0"/>
              <a:t>the </a:t>
            </a:r>
            <a:r>
              <a:rPr lang="en-US" dirty="0"/>
              <a:t>Plan</a:t>
            </a:r>
            <a:r>
              <a:rPr lang="en-US"/>
              <a:t> </a:t>
            </a:r>
            <a:r>
              <a:rPr lang="en-US" dirty="0"/>
              <a:t>1 </a:t>
            </a:r>
            <a:r>
              <a:rPr lang="en-US"/>
              <a:t>Business </a:t>
            </a:r>
            <a:r>
              <a:rPr lang="en-US" baseline="0"/>
              <a:t>Apps</a:t>
            </a:r>
            <a:r>
              <a:rPr lang="en-US" baseline="0" dirty="0"/>
              <a:t>. </a:t>
            </a:r>
            <a:r>
              <a:rPr lang="en-US" b="1" baseline="0" dirty="0"/>
              <a:t>CLICK</a:t>
            </a:r>
            <a:r>
              <a:rPr lang="en-US" baseline="0" dirty="0"/>
              <a:t>. Next let’s talk about the Task and Self-serve users.  These light users will map </a:t>
            </a:r>
            <a:r>
              <a:rPr lang="en-US" baseline="0"/>
              <a:t>to </a:t>
            </a:r>
            <a:r>
              <a:rPr lang="en-US" dirty="0"/>
              <a:t>the</a:t>
            </a:r>
            <a:r>
              <a:rPr lang="en-US"/>
              <a:t> </a:t>
            </a:r>
            <a:r>
              <a:rPr lang="en-US" baseline="0"/>
              <a:t>Team Members</a:t>
            </a:r>
            <a:r>
              <a:rPr lang="en-US" dirty="0"/>
              <a:t> </a:t>
            </a:r>
            <a:r>
              <a:rPr lang="en-US"/>
              <a:t>SKU</a:t>
            </a:r>
            <a:r>
              <a:rPr lang="en-US" baseline="0"/>
              <a:t>. </a:t>
            </a:r>
            <a:r>
              <a:rPr lang="en-US" baseline="0" dirty="0"/>
              <a:t>That means the entire functionality currently included in task and </a:t>
            </a:r>
            <a:r>
              <a:rPr lang="en-US" baseline="0" dirty="0" err="1"/>
              <a:t>selfserve</a:t>
            </a:r>
            <a:r>
              <a:rPr lang="en-US" baseline="0" dirty="0"/>
              <a:t> will be added to the use rights of the Team Members SKU.  This will be a great value especially for the current Task Users.  Keep in mind that the Team Members SKU includes tiered pricing so at higher users counts this will even be a price reduction for self-serve users.  Don’t forget that the Team Members SKUs includes much more than this light AX functionality.  It also includes read access to all the Dynamics 365 Apps and light write functionality to CRM. </a:t>
            </a:r>
            <a:r>
              <a:rPr lang="en-US" b="1" baseline="0" dirty="0"/>
              <a:t>CLICK</a:t>
            </a:r>
            <a:r>
              <a:rPr lang="en-US" baseline="0" dirty="0"/>
              <a:t>. The device SKUs will map directly to the Operations device SKU.  It includes the same use rights as the AX7 device SKU – for example POS and manufacturing devices are included in this SKU. </a:t>
            </a:r>
            <a:r>
              <a:rPr lang="en-US" b="1" baseline="0" dirty="0"/>
              <a:t>CLICK</a:t>
            </a:r>
            <a:r>
              <a:rPr lang="en-US" baseline="0"/>
              <a:t>. </a:t>
            </a:r>
            <a:r>
              <a:rPr lang="en-US" dirty="0"/>
              <a:t>As</a:t>
            </a:r>
            <a:r>
              <a:rPr lang="en-US"/>
              <a:t> a reminder</a:t>
            </a:r>
            <a:r>
              <a:rPr lang="en-US" baseline="0"/>
              <a:t> </a:t>
            </a:r>
            <a:r>
              <a:rPr lang="en-US" baseline="0" dirty="0"/>
              <a:t>the Operations App and Plan 2 both have a 20 User minimum.</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074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prior slides I’ve highlight that we have a new pricing construct called Pricing tiers but we haven’t gone into them in depth. We’ll do that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pricing tiers? Simply put they are </a:t>
            </a:r>
            <a:r>
              <a:rPr lang="en-US" sz="1200" dirty="0"/>
              <a:t>Discounted Pricing For Customers Who Purchase More Seats Of Select SKUS.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Specifically Plan 1 and Team Members in the Enterprise edition.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have them? Well the answer is to </a:t>
            </a:r>
            <a:r>
              <a:rPr lang="en-US" sz="1200" kern="0" dirty="0">
                <a:solidFill>
                  <a:schemeClr val="tx2"/>
                </a:solidFill>
              </a:rPr>
              <a:t>incent customers to expand seats of existing or new workloads, helping increase penetration with organizations and drive share growth. </a:t>
            </a:r>
            <a:endParaRPr lang="en-US" sz="1200" dirty="0"/>
          </a:p>
          <a:p>
            <a:endParaRPr lang="en-US" dirty="0"/>
          </a:p>
          <a:p>
            <a:r>
              <a:rPr lang="en-US" dirty="0"/>
              <a:t>Let’s learn more…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5749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490"/>
              </a:spcAft>
              <a:buClrTx/>
              <a:buSzTx/>
              <a:buFont typeface="Wingdings" panose="05000000000000000000" pitchFamily="2" charset="2"/>
              <a:buNone/>
              <a:tabLst/>
              <a:defRPr/>
            </a:pPr>
            <a:r>
              <a:rPr kumimoji="0" lang="en-US" sz="2000" b="0" i="0" u="none" strike="noStrike" kern="0" cap="none" spc="0" normalizeH="0" baseline="0" noProof="0" dirty="0">
                <a:ln>
                  <a:noFill/>
                </a:ln>
                <a:effectLst/>
                <a:uLnTx/>
                <a:uFillTx/>
              </a:rPr>
              <a:t>Let’s get into a bit more detail on the tiered pricing. </a:t>
            </a:r>
          </a:p>
          <a:p>
            <a:pPr marL="0" marR="0" lvl="0" indent="0" defTabSz="914400" eaLnBrk="1" fontAlgn="auto" latinLnBrk="0" hangingPunct="1">
              <a:lnSpc>
                <a:spcPct val="100000"/>
              </a:lnSpc>
              <a:spcBef>
                <a:spcPts val="0"/>
              </a:spcBef>
              <a:spcAft>
                <a:spcPts val="490"/>
              </a:spcAft>
              <a:buClrTx/>
              <a:buSzTx/>
              <a:buFont typeface="Wingdings" panose="05000000000000000000" pitchFamily="2" charset="2"/>
              <a:buNone/>
              <a:tabLst/>
              <a:defRPr/>
            </a:pPr>
            <a:endParaRPr kumimoji="0" lang="en-US" sz="2000" b="0" i="0" u="none" strike="noStrike" kern="0" cap="none" spc="0" normalizeH="0" baseline="0" noProof="0" dirty="0">
              <a:ln>
                <a:noFill/>
              </a:ln>
              <a:effectLst/>
              <a:uLnTx/>
              <a:uFillTx/>
            </a:endParaRPr>
          </a:p>
          <a:p>
            <a:pPr marL="457200" marR="0" lvl="0" indent="-457200" defTabSz="914400" eaLnBrk="1" fontAlgn="auto" latinLnBrk="0" hangingPunct="1">
              <a:lnSpc>
                <a:spcPct val="100000"/>
              </a:lnSpc>
              <a:spcBef>
                <a:spcPts val="0"/>
              </a:spcBef>
              <a:spcAft>
                <a:spcPts val="490"/>
              </a:spcAft>
              <a:buClrTx/>
              <a:buSzTx/>
              <a:buFont typeface="+mj-lt"/>
              <a:buAutoNum type="arabicPeriod"/>
              <a:tabLst/>
              <a:defRPr/>
            </a:pPr>
            <a:r>
              <a:rPr kumimoji="0" lang="en-US" sz="2000" b="0" i="0" u="none" strike="noStrike" kern="0" cap="none" spc="0" normalizeH="0" baseline="0" noProof="0" dirty="0">
                <a:ln>
                  <a:noFill/>
                </a:ln>
                <a:effectLst/>
                <a:uLnTx/>
                <a:uFillTx/>
              </a:rPr>
              <a:t>Tiered pricing is available on Plan 1 and Team Members, Enterprise edition – Not on apps or Plan 2</a:t>
            </a:r>
          </a:p>
          <a:p>
            <a:pPr marL="457200" marR="0" lvl="0" indent="-457200" defTabSz="914400" eaLnBrk="1" fontAlgn="auto" latinLnBrk="0" hangingPunct="1">
              <a:lnSpc>
                <a:spcPct val="100000"/>
              </a:lnSpc>
              <a:spcBef>
                <a:spcPts val="0"/>
              </a:spcBef>
              <a:spcAft>
                <a:spcPts val="490"/>
              </a:spcAft>
              <a:buClrTx/>
              <a:buSzTx/>
              <a:buFont typeface="+mj-lt"/>
              <a:buAutoNum type="arabicPeriod"/>
              <a:tabLst/>
              <a:defRPr/>
            </a:pPr>
            <a:r>
              <a:rPr lang="en-US" sz="2000" kern="0" dirty="0"/>
              <a:t>Price tier is </a:t>
            </a:r>
            <a:r>
              <a:rPr kumimoji="0" lang="en-US" sz="2000" b="0" i="0" u="none" strike="noStrike" kern="0" cap="none" spc="0" normalizeH="0" baseline="0" noProof="0" dirty="0">
                <a:ln>
                  <a:noFill/>
                </a:ln>
                <a:effectLst/>
                <a:uLnTx/>
                <a:uFillTx/>
              </a:rPr>
              <a:t>determined by </a:t>
            </a:r>
            <a:r>
              <a:rPr lang="en-US" sz="2000" kern="0" dirty="0"/>
              <a:t>adding existing Plan 1 and Plan 2 seats plus new seats – example. If you own 50 seats and plan to buy 50 seats then you look the price tier that contains 100 seats.</a:t>
            </a:r>
            <a:endParaRPr kumimoji="0" lang="en-US" sz="2000" b="0" i="0" u="none" strike="noStrike" kern="0" cap="none" spc="0" normalizeH="0" baseline="0" noProof="0" dirty="0">
              <a:ln>
                <a:noFill/>
              </a:ln>
              <a:effectLst/>
              <a:uLnTx/>
              <a:uFillTx/>
            </a:endParaRPr>
          </a:p>
          <a:p>
            <a:pPr marL="457200" indent="-457200">
              <a:spcAft>
                <a:spcPts val="490"/>
              </a:spcAft>
              <a:buFont typeface="+mj-lt"/>
              <a:buAutoNum type="arabicPeriod"/>
              <a:defRPr/>
            </a:pPr>
            <a:r>
              <a:rPr lang="en-US" sz="2000" kern="0" dirty="0"/>
              <a:t>Qualification rules:</a:t>
            </a:r>
          </a:p>
          <a:p>
            <a:pPr marL="914400" lvl="1" indent="-457200">
              <a:spcAft>
                <a:spcPts val="490"/>
              </a:spcAft>
              <a:buFont typeface="+mj-lt"/>
              <a:buAutoNum type="arabicPeriod"/>
              <a:defRPr/>
            </a:pPr>
            <a:r>
              <a:rPr lang="en-US" sz="2000" kern="0" dirty="0"/>
              <a:t>Plan 1 and Plan 2 seats both count toward Plan 1 tiers</a:t>
            </a:r>
          </a:p>
          <a:p>
            <a:pPr marL="914400" lvl="1" indent="-457200">
              <a:spcAft>
                <a:spcPts val="490"/>
              </a:spcAft>
              <a:buFont typeface="+mj-lt"/>
              <a:buAutoNum type="arabicPeriod"/>
              <a:defRPr/>
            </a:pPr>
            <a:r>
              <a:rPr lang="en-US" sz="2000" kern="0" dirty="0"/>
              <a:t>Team Members seats count toward Team Members tiers</a:t>
            </a:r>
          </a:p>
          <a:p>
            <a:pPr lvl="1">
              <a:spcAft>
                <a:spcPts val="490"/>
              </a:spcAft>
              <a:defRPr/>
            </a:pPr>
            <a:endParaRPr lang="en-US" sz="2000" kern="0" dirty="0"/>
          </a:p>
          <a:p>
            <a:pPr marL="457200" lvl="0" indent="-457200">
              <a:spcAft>
                <a:spcPts val="490"/>
              </a:spcAft>
              <a:buFont typeface="+mj-lt"/>
              <a:buAutoNum type="arabicPeriod"/>
              <a:defRPr/>
            </a:pPr>
            <a:r>
              <a:rPr lang="en-US" sz="2000" kern="0" dirty="0"/>
              <a:t>Seats remain at their purchase price until renewal. At renewal, all seats may renew into a single lowest tier. – Prior purchased seats don’t move to a lower price. This can be an incentive to purchase more seats earlier. </a:t>
            </a:r>
          </a:p>
          <a:p>
            <a:pPr marL="457200" marR="0" lvl="0" indent="-457200" defTabSz="914400" eaLnBrk="1" fontAlgn="auto" latinLnBrk="0" hangingPunct="1">
              <a:lnSpc>
                <a:spcPct val="100000"/>
              </a:lnSpc>
              <a:spcBef>
                <a:spcPts val="0"/>
              </a:spcBef>
              <a:spcAft>
                <a:spcPts val="490"/>
              </a:spcAft>
              <a:buClrTx/>
              <a:buSzTx/>
              <a:buFont typeface="+mj-lt"/>
              <a:buAutoNum type="arabicPeriod"/>
              <a:tabLst/>
              <a:defRPr/>
            </a:pPr>
            <a:r>
              <a:rPr lang="en-US" sz="2000" kern="0" dirty="0"/>
              <a:t>Seat true downs should occur on a LIFO method (Last seats purchased are the first trued-down) basis. So if a customer buys a 100 seats at tier 1 and 500 seats at tier 2 and then trues down 400 seats at their next anniversary they have to true down from the 500 seats before they can true down the higher priced 100 seats. </a:t>
            </a:r>
            <a:endParaRPr kumimoji="0" lang="en-US" sz="2000" b="0" i="0" u="none" strike="noStrike" kern="0" cap="none" spc="0" normalizeH="0" baseline="0" noProof="0" dirty="0">
              <a:ln>
                <a:noFill/>
              </a:ln>
              <a:effectLst/>
              <a:uLnTx/>
              <a:uFillTx/>
            </a:endParaRPr>
          </a:p>
          <a:p>
            <a:pPr marL="457200" indent="-457200">
              <a:spcAft>
                <a:spcPts val="490"/>
              </a:spcAft>
              <a:buFont typeface="+mj-lt"/>
              <a:buAutoNum type="arabicPeriod"/>
              <a:defRPr/>
            </a:pPr>
            <a:r>
              <a:rPr lang="en-US" sz="2000" kern="0" dirty="0"/>
              <a:t>Tiered pricing is in </a:t>
            </a:r>
            <a:r>
              <a:rPr kumimoji="0" lang="en-US" sz="2000" b="0" i="0" u="none" strike="noStrike" kern="0" cap="none" spc="0" normalizeH="0" baseline="0" noProof="0" dirty="0">
                <a:ln>
                  <a:noFill/>
                </a:ln>
                <a:effectLst/>
                <a:uLnTx/>
                <a:uFillTx/>
              </a:rPr>
              <a:t>addition to programmatic discounts,</a:t>
            </a:r>
            <a:r>
              <a:rPr kumimoji="0" lang="en-US" sz="2000" b="0" i="0" u="none" strike="noStrike" kern="0" cap="none" spc="0" normalizeH="0" noProof="0" dirty="0">
                <a:ln>
                  <a:noFill/>
                </a:ln>
                <a:effectLst/>
                <a:uLnTx/>
                <a:uFillTx/>
              </a:rPr>
              <a:t> where available – So in EA programs your waterfalls will be on top of tiered pricing discounts</a:t>
            </a:r>
            <a:endParaRPr kumimoji="0" lang="en-US" sz="2000" b="0" i="0" u="none" strike="noStrike" kern="0" cap="none" spc="0" normalizeH="0" baseline="0" noProof="0" dirty="0">
              <a:ln>
                <a:noFill/>
              </a:ln>
              <a:effectLst/>
              <a:uLnTx/>
              <a:uFillTx/>
            </a:endParaRPr>
          </a:p>
          <a:p>
            <a:pPr marL="457200" indent="-457200">
              <a:spcAft>
                <a:spcPts val="490"/>
              </a:spcAft>
              <a:buFont typeface="+mj-lt"/>
              <a:buAutoNum type="arabicPeriod"/>
              <a:defRPr/>
            </a:pPr>
            <a:r>
              <a:rPr lang="en-US" sz="2000" kern="0" dirty="0"/>
              <a:t>Not available in </a:t>
            </a:r>
            <a:r>
              <a:rPr lang="en-US" sz="2000" kern="0" dirty="0" err="1"/>
              <a:t>MOSP</a:t>
            </a:r>
            <a:r>
              <a:rPr lang="en-US" sz="2000" kern="0" dirty="0"/>
              <a:t>, EDU and charity</a:t>
            </a:r>
          </a:p>
          <a:p>
            <a:pPr marL="457200" indent="-457200">
              <a:spcAft>
                <a:spcPts val="490"/>
              </a:spcAft>
              <a:buFont typeface="+mj-lt"/>
              <a:buAutoNum type="arabicPeriod"/>
              <a:defRPr/>
            </a:pPr>
            <a:r>
              <a:rPr lang="en-US" sz="2000" kern="0" dirty="0"/>
              <a:t>Each tier is transacted via a separate SKU, partners are responsible for selecting the appropriate tier level prior to transacting seats. </a:t>
            </a:r>
          </a:p>
          <a:p>
            <a:pPr marL="457200" indent="-457200">
              <a:spcAft>
                <a:spcPts val="490"/>
              </a:spcAft>
              <a:buFont typeface="+mj-lt"/>
              <a:buAutoNum type="arabicPeriod"/>
              <a:defRPr/>
            </a:pPr>
            <a:r>
              <a:rPr lang="en-US" sz="2000" kern="0" dirty="0"/>
              <a:t>This means for sellers in EA programs we would recommend adding all tiers to your customer’s CPS so you have them available in the future if you customer moves to them.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0264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great picture that provides a recap of everything we have talked about.</a:t>
            </a:r>
          </a:p>
          <a:p>
            <a:r>
              <a:rPr lang="en-US" dirty="0"/>
              <a:t>Let me walk you through it starting at the top.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3BD413-3388-4FF7-8FAB-3A0BD66ADD6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04294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through a example of an enterprise customer who qualifies for Plan 1 tiered pricing. </a:t>
            </a:r>
          </a:p>
          <a:p>
            <a:endParaRPr lang="en-US" dirty="0"/>
          </a:p>
          <a:p>
            <a:r>
              <a:rPr lang="en-US" dirty="0"/>
              <a:t>Let’s say on the first purchase they by 50 seats of plan 1 and 30 seats of plan 2. Since both plan 1 and plan 2 contribute toward the price tier they use for plan 1 we’ll use 80 seats. In this case 80 seats put them in tier 1. They pay $210 for the 30 seats of plan 2 (No </a:t>
            </a:r>
            <a:r>
              <a:rPr lang="en-US" dirty="0" err="1"/>
              <a:t>tiering</a:t>
            </a:r>
            <a:r>
              <a:rPr lang="en-US" dirty="0"/>
              <a:t> on those) and $115 for the 50 seats of plan 1.</a:t>
            </a:r>
          </a:p>
          <a:p>
            <a:endParaRPr lang="en-US" dirty="0"/>
          </a:p>
          <a:p>
            <a:r>
              <a:rPr lang="en-US" dirty="0"/>
              <a:t>Now let’s say they do another purchase of 120 seats of Plan 1 and 50 seats of plan two. That’s 170 new plan seats in total. Add this to the prior 80 plan seats and you have a total of 250 plan seats. This is the total you use to determine you plan 1 seat price for the second purchase, which is Tier 3 at $80 for the 120 new PLAN 1 SEATS. They would again pay $210 for the new plan 2 seats. Note that the customer now owns plan 1 seats at two different seat prices. Prior purchased seats don’t change their price before renewal. Let’s look at how that works</a:t>
            </a:r>
          </a:p>
          <a:p>
            <a:endParaRPr lang="en-US" dirty="0"/>
          </a:p>
          <a:p>
            <a:r>
              <a:rPr lang="en-US" dirty="0"/>
              <a:t>At  renewal a customer can renew their tier 1 seats into a single price tier. They would add up all their plan 1 and 2 seats again, in this case 250 (If they were buying new ones they would add those it also) and that is the rate they use. In this case all 170 plan 1 seats renew into Tier 3 at $80. Again, Plan 2 seats are at $250</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523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step back from future opportunities and looking back to existing customers, the last pricing related slide to touch in is around how the new licensing will land for existing customers. The answer is it will depend on the particular customer’s SKU mix, but in general, if a customer has a deal size of $500K or higher, annually, they are likely to benefit from the new model when you compare list prices. </a:t>
            </a:r>
          </a:p>
          <a:p>
            <a:r>
              <a:rPr lang="en-US" b="1" dirty="0"/>
              <a:t>&lt;CLICK&gt;</a:t>
            </a:r>
            <a:r>
              <a:rPr lang="en-US" dirty="0"/>
              <a:t>For example, take customer 1. They have 660 professional licenses for Sales, and 90 basic licenses for supporting staff. An additional 1250 leverage essential and perform some custom tasks. All of the 660 pro licenses will map to Sales, as well as the supporting 90 basic users who were leveraging leads.  </a:t>
            </a:r>
            <a:r>
              <a:rPr lang="en-US" b="1" dirty="0"/>
              <a:t>&lt;CLICK&gt; </a:t>
            </a:r>
            <a:r>
              <a:rPr lang="en-US" dirty="0"/>
              <a:t>All of these convert to the Enterprise Plan 1 for $70 per user. You can see in the graph at right that indeed the price for the set of Pro and Basic users has increased vs. the total for Plan 1. Do note however that these users all also have new functionality options. However, with 1,250 essential licenses mapping to team members, they get to take advantage of Tier 5 pricing on team members and get a price of $4 per user. This turns out to be much less expensive from a list price comparison perspective, making the overall purchase less costly for the end customer. </a:t>
            </a:r>
          </a:p>
          <a:p>
            <a:r>
              <a:rPr lang="en-US" b="1" dirty="0"/>
              <a:t>&lt;CLICK&gt;</a:t>
            </a:r>
            <a:r>
              <a:rPr lang="en-US" b="0" dirty="0"/>
              <a:t>Upsell opportunity also exists with the customer as they could potentially add additional Plan 1 users for other departments to take advantage of deeper tiered pricing by hitting the 1000 user mark  and making their price point $60. If they also leverage Dynamics 365 for Operations, they could potentially upsell some of these users to Plan 2. Finally, expanding the reach of team members with this budget is also an opportunity. </a:t>
            </a:r>
            <a:endParaRPr lang="en-US" b="1" dirty="0"/>
          </a:p>
        </p:txBody>
      </p:sp>
      <p:sp>
        <p:nvSpPr>
          <p:cNvPr id="4" name="Slide Number Placeholder 3"/>
          <p:cNvSpPr>
            <a:spLocks noGrp="1"/>
          </p:cNvSpPr>
          <p:nvPr>
            <p:ph type="sldNum" sz="quarter" idx="10"/>
          </p:nvPr>
        </p:nvSpPr>
        <p:spPr/>
        <p:txBody>
          <a:bodyPr/>
          <a:lstStyle/>
          <a:p>
            <a:fld id="{BB65F9A6-8207-4CDE-A501-093AFE88231B}" type="slidenum">
              <a:rPr lang="en-US" smtClean="0"/>
              <a:t>25</a:t>
            </a:fld>
            <a:endParaRPr lang="en-US"/>
          </a:p>
        </p:txBody>
      </p:sp>
    </p:spTree>
    <p:extLst>
      <p:ext uri="{BB962C8B-B14F-4D97-AF65-F5344CB8AC3E}">
        <p14:creationId xmlns:p14="http://schemas.microsoft.com/office/powerpoint/2010/main" val="37643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build upon</a:t>
            </a:r>
            <a:r>
              <a:rPr lang="en-US" baseline="0" dirty="0"/>
              <a:t> the previous slide with a real example.  Last year we closed an AX7 deal and the customer purchased 240 Enterprise, 560 Task and 560 self serve users.  The list price of this offer is $66K/month</a:t>
            </a:r>
            <a:r>
              <a:rPr lang="en-US" baseline="0"/>
              <a:t>.  </a:t>
            </a:r>
            <a:r>
              <a:rPr lang="en-US" b="1" dirty="0"/>
              <a:t>CLICK</a:t>
            </a:r>
            <a:r>
              <a:rPr lang="en-US"/>
              <a:t> </a:t>
            </a:r>
            <a:r>
              <a:rPr lang="en-US" baseline="0"/>
              <a:t>If </a:t>
            </a:r>
            <a:r>
              <a:rPr lang="en-US"/>
              <a:t>that </a:t>
            </a:r>
            <a:r>
              <a:rPr lang="en-US" baseline="0"/>
              <a:t>same </a:t>
            </a:r>
            <a:r>
              <a:rPr lang="en-US" baseline="0" dirty="0"/>
              <a:t>customer purchased from the Dynamics 365 price list they would have only paid $50K list price. This is mainly due to the fact that Task and Self </a:t>
            </a:r>
            <a:r>
              <a:rPr lang="en-US" baseline="0"/>
              <a:t>Serve </a:t>
            </a:r>
            <a:r>
              <a:rPr lang="en-US" dirty="0"/>
              <a:t>users</a:t>
            </a:r>
            <a:r>
              <a:rPr lang="en-US"/>
              <a:t> </a:t>
            </a:r>
            <a:r>
              <a:rPr lang="en-US" baseline="0"/>
              <a:t>move </a:t>
            </a:r>
            <a:r>
              <a:rPr lang="en-US" baseline="0" dirty="0"/>
              <a:t>to team </a:t>
            </a:r>
            <a:r>
              <a:rPr lang="en-US" baseline="0"/>
              <a:t>members </a:t>
            </a:r>
            <a:r>
              <a:rPr lang="en-US" dirty="0"/>
              <a:t>license</a:t>
            </a:r>
            <a:r>
              <a:rPr lang="en-US"/>
              <a:t> </a:t>
            </a:r>
            <a:r>
              <a:rPr lang="en-US" baseline="0"/>
              <a:t>and </a:t>
            </a:r>
            <a:r>
              <a:rPr lang="en-US" baseline="0" dirty="0"/>
              <a:t>their 1,120 users hit the tier </a:t>
            </a:r>
            <a:r>
              <a:rPr lang="en-US" baseline="0"/>
              <a:t>5 pricing. </a:t>
            </a:r>
            <a:r>
              <a:rPr lang="en-US" baseline="0" dirty="0"/>
              <a:t>What becomes even more interesting is the potential upsell to this customer</a:t>
            </a:r>
            <a:r>
              <a:rPr lang="en-US" baseline="0"/>
              <a:t>. </a:t>
            </a:r>
            <a:r>
              <a:rPr lang="en-US" dirty="0"/>
              <a:t> </a:t>
            </a:r>
            <a:r>
              <a:rPr lang="en-US" b="1"/>
              <a:t>CLICK</a:t>
            </a:r>
            <a:r>
              <a:rPr lang="en-US" baseline="0"/>
              <a:t> </a:t>
            </a:r>
            <a:r>
              <a:rPr lang="en-US" baseline="0" dirty="0"/>
              <a:t>Some of the AX users might want to move up to Plan 2 </a:t>
            </a:r>
            <a:r>
              <a:rPr lang="en-US" baseline="0"/>
              <a:t>for </a:t>
            </a:r>
            <a:r>
              <a:rPr lang="en-US" dirty="0"/>
              <a:t>just</a:t>
            </a:r>
            <a:r>
              <a:rPr lang="en-US"/>
              <a:t> </a:t>
            </a:r>
            <a:r>
              <a:rPr lang="en-US" dirty="0"/>
              <a:t>an additional</a:t>
            </a:r>
            <a:r>
              <a:rPr lang="en-US"/>
              <a:t> </a:t>
            </a:r>
            <a:r>
              <a:rPr lang="en-US" baseline="0"/>
              <a:t>$</a:t>
            </a:r>
            <a:r>
              <a:rPr lang="en-US" baseline="0" dirty="0"/>
              <a:t>20 </a:t>
            </a:r>
            <a:r>
              <a:rPr lang="en-US" baseline="0"/>
              <a:t>to </a:t>
            </a:r>
            <a:r>
              <a:rPr lang="en-US"/>
              <a:t>obtain </a:t>
            </a:r>
            <a:r>
              <a:rPr lang="en-US" baseline="0"/>
              <a:t>access </a:t>
            </a:r>
            <a:r>
              <a:rPr lang="en-US" baseline="0" dirty="0"/>
              <a:t>to CRM and </a:t>
            </a:r>
            <a:r>
              <a:rPr lang="en-US" baseline="0"/>
              <a:t>Power Apps.  </a:t>
            </a:r>
            <a:r>
              <a:rPr lang="en-US" baseline="0" dirty="0"/>
              <a:t>In addition, not all users in this company are licensed with Dynamics, this presents a great opportunity to add their users to a team members SKU for only $4/user since they </a:t>
            </a:r>
            <a:r>
              <a:rPr lang="en-US" baseline="0"/>
              <a:t>are </a:t>
            </a:r>
            <a:r>
              <a:rPr lang="en-US"/>
              <a:t>at</a:t>
            </a:r>
            <a:r>
              <a:rPr lang="en-US" baseline="0"/>
              <a:t> </a:t>
            </a:r>
            <a:r>
              <a:rPr lang="en-US" baseline="0" dirty="0"/>
              <a:t>tier 5.  As you can see by providing some upsell the total potential Dynamics 365 opportunity could be $68K per month instead of the original $66K.</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26</a:t>
            </a:fld>
            <a:endParaRPr lang="en-US"/>
          </a:p>
        </p:txBody>
      </p:sp>
    </p:spTree>
    <p:extLst>
      <p:ext uri="{BB962C8B-B14F-4D97-AF65-F5344CB8AC3E}">
        <p14:creationId xmlns:p14="http://schemas.microsoft.com/office/powerpoint/2010/main" val="3032875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build upon</a:t>
            </a:r>
            <a:r>
              <a:rPr lang="en-US" baseline="0" dirty="0"/>
              <a:t> the previous slide with a real example.  Last year we closed an AX7 deal and the customer purchased 240 Enterprise, 560 Task and 560 self serve users.  The list price of this offer is $66K/month</a:t>
            </a:r>
            <a:r>
              <a:rPr lang="en-US" baseline="0"/>
              <a:t>.  </a:t>
            </a:r>
            <a:r>
              <a:rPr lang="en-US" b="1" dirty="0"/>
              <a:t>CLICK</a:t>
            </a:r>
            <a:r>
              <a:rPr lang="en-US"/>
              <a:t> </a:t>
            </a:r>
            <a:r>
              <a:rPr lang="en-US" baseline="0"/>
              <a:t>If </a:t>
            </a:r>
            <a:r>
              <a:rPr lang="en-US"/>
              <a:t>that </a:t>
            </a:r>
            <a:r>
              <a:rPr lang="en-US" baseline="0"/>
              <a:t>same </a:t>
            </a:r>
            <a:r>
              <a:rPr lang="en-US" baseline="0" dirty="0"/>
              <a:t>customer purchased from the Dynamics 365 price list they would have only paid $50K list price. This is mainly due to the fact that Task and Self </a:t>
            </a:r>
            <a:r>
              <a:rPr lang="en-US" baseline="0"/>
              <a:t>Serve </a:t>
            </a:r>
            <a:r>
              <a:rPr lang="en-US" dirty="0"/>
              <a:t>users</a:t>
            </a:r>
            <a:r>
              <a:rPr lang="en-US"/>
              <a:t> </a:t>
            </a:r>
            <a:r>
              <a:rPr lang="en-US" baseline="0"/>
              <a:t>move </a:t>
            </a:r>
            <a:r>
              <a:rPr lang="en-US" baseline="0" dirty="0"/>
              <a:t>to team </a:t>
            </a:r>
            <a:r>
              <a:rPr lang="en-US" baseline="0"/>
              <a:t>members </a:t>
            </a:r>
            <a:r>
              <a:rPr lang="en-US" dirty="0"/>
              <a:t>license</a:t>
            </a:r>
            <a:r>
              <a:rPr lang="en-US"/>
              <a:t> </a:t>
            </a:r>
            <a:r>
              <a:rPr lang="en-US" baseline="0"/>
              <a:t>and </a:t>
            </a:r>
            <a:r>
              <a:rPr lang="en-US" baseline="0" dirty="0"/>
              <a:t>their 1,120 users hit the tier </a:t>
            </a:r>
            <a:r>
              <a:rPr lang="en-US" baseline="0"/>
              <a:t>5 pricing. </a:t>
            </a:r>
            <a:r>
              <a:rPr lang="en-US" baseline="0" dirty="0"/>
              <a:t>What becomes even more interesting is the potential upsell to this customer</a:t>
            </a:r>
            <a:r>
              <a:rPr lang="en-US" baseline="0"/>
              <a:t>. </a:t>
            </a:r>
            <a:r>
              <a:rPr lang="en-US" dirty="0"/>
              <a:t> </a:t>
            </a:r>
            <a:r>
              <a:rPr lang="en-US" b="1"/>
              <a:t>CLICK</a:t>
            </a:r>
            <a:r>
              <a:rPr lang="en-US" baseline="0"/>
              <a:t> </a:t>
            </a:r>
            <a:r>
              <a:rPr lang="en-US" baseline="0" dirty="0"/>
              <a:t>Some of the AX users might want to move up to Plan 2 </a:t>
            </a:r>
            <a:r>
              <a:rPr lang="en-US" baseline="0"/>
              <a:t>for </a:t>
            </a:r>
            <a:r>
              <a:rPr lang="en-US" dirty="0"/>
              <a:t>just</a:t>
            </a:r>
            <a:r>
              <a:rPr lang="en-US"/>
              <a:t> </a:t>
            </a:r>
            <a:r>
              <a:rPr lang="en-US" dirty="0"/>
              <a:t>an additional</a:t>
            </a:r>
            <a:r>
              <a:rPr lang="en-US"/>
              <a:t> </a:t>
            </a:r>
            <a:r>
              <a:rPr lang="en-US" baseline="0"/>
              <a:t>$</a:t>
            </a:r>
            <a:r>
              <a:rPr lang="en-US" baseline="0" dirty="0"/>
              <a:t>20 </a:t>
            </a:r>
            <a:r>
              <a:rPr lang="en-US" baseline="0"/>
              <a:t>to </a:t>
            </a:r>
            <a:r>
              <a:rPr lang="en-US"/>
              <a:t>obtain </a:t>
            </a:r>
            <a:r>
              <a:rPr lang="en-US" baseline="0"/>
              <a:t>access </a:t>
            </a:r>
            <a:r>
              <a:rPr lang="en-US" baseline="0" dirty="0"/>
              <a:t>to CRM and </a:t>
            </a:r>
            <a:r>
              <a:rPr lang="en-US" baseline="0"/>
              <a:t>Power Apps.  </a:t>
            </a:r>
            <a:r>
              <a:rPr lang="en-US" baseline="0" dirty="0"/>
              <a:t>In addition, not all users in this company are licensed with Dynamics, this presents a great opportunity to add their users to a team members SKU for only $4/user since they </a:t>
            </a:r>
            <a:r>
              <a:rPr lang="en-US" baseline="0"/>
              <a:t>are </a:t>
            </a:r>
            <a:r>
              <a:rPr lang="en-US"/>
              <a:t>at</a:t>
            </a:r>
            <a:r>
              <a:rPr lang="en-US" baseline="0"/>
              <a:t> </a:t>
            </a:r>
            <a:r>
              <a:rPr lang="en-US" baseline="0" dirty="0"/>
              <a:t>tier 5.  As you can see by providing some upsell the total potential Dynamics 365 opportunity could be $68K per month instead of the original $66K.</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27</a:t>
            </a:fld>
            <a:endParaRPr lang="en-US"/>
          </a:p>
        </p:txBody>
      </p:sp>
    </p:spTree>
    <p:extLst>
      <p:ext uri="{BB962C8B-B14F-4D97-AF65-F5344CB8AC3E}">
        <p14:creationId xmlns:p14="http://schemas.microsoft.com/office/powerpoint/2010/main" val="189955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talk about some guidance around deals that are currently in process.  We will start with online deals first.  Between now and November</a:t>
            </a:r>
            <a:r>
              <a:rPr lang="en-US" baseline="0" dirty="0"/>
              <a:t> 1</a:t>
            </a:r>
            <a:r>
              <a:rPr lang="en-US" baseline="30000" dirty="0"/>
              <a:t>st</a:t>
            </a:r>
            <a:r>
              <a:rPr lang="en-US" baseline="0" dirty="0"/>
              <a:t> only CRMOL and AX7 SKUs can be transacted.  Starting October 1</a:t>
            </a:r>
            <a:r>
              <a:rPr lang="en-US" baseline="30000" dirty="0"/>
              <a:t>st</a:t>
            </a:r>
            <a:r>
              <a:rPr lang="en-US" baseline="0" dirty="0"/>
              <a:t> the preview price list will be available for Dynamics 365 and you can begin quoting the new SKUs.  As a reminder on November 1</a:t>
            </a:r>
            <a:r>
              <a:rPr lang="en-US" baseline="30000" dirty="0"/>
              <a:t>st</a:t>
            </a:r>
            <a:r>
              <a:rPr lang="en-US" baseline="0" dirty="0"/>
              <a:t> the existing CRMOL and AX7 SKUs will be removed and replaced with the Dynamics 365 SKUs, at that time you can start transacting the new SKUs.  We understand that in some cases the Dynamics 365 pricing will be more attractive for customers so feel free to work with the business desk if you have specific concerns as we want to ensure that customers do not delay their purchases.  As a reminder existing EA customers can continue with CRMOL/AX7 SKUs on their </a:t>
            </a:r>
            <a:r>
              <a:rPr lang="en-US" dirty="0"/>
              <a:t>CPS </a:t>
            </a:r>
            <a:r>
              <a:rPr lang="en-US" baseline="0" dirty="0"/>
              <a:t>until the end of their agreement.  These SKUs have locked pricing for the remainder of their term so customers should feel confident in their purchase</a:t>
            </a:r>
            <a:r>
              <a:rPr lang="en-US" dirty="0"/>
              <a:t> decision</a:t>
            </a:r>
            <a:r>
              <a:rPr lang="en-US" baseline="0" dirty="0"/>
              <a:t>. One final note, beginning November 1</a:t>
            </a:r>
            <a:r>
              <a:rPr lang="en-US" baseline="30000" dirty="0"/>
              <a:t>st</a:t>
            </a:r>
            <a:r>
              <a:rPr lang="en-US" baseline="0" dirty="0"/>
              <a:t>, existing CRMOL customers will have special transition pricing</a:t>
            </a:r>
            <a:r>
              <a:rPr lang="en-US" dirty="0"/>
              <a:t> options</a:t>
            </a:r>
            <a:r>
              <a:rPr lang="en-US" baseline="0" dirty="0"/>
              <a:t>.  Please make sure to review module 7 to get additional details about online customer options and offers.</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28</a:t>
            </a:fld>
            <a:endParaRPr lang="en-US"/>
          </a:p>
        </p:txBody>
      </p:sp>
    </p:spTree>
    <p:extLst>
      <p:ext uri="{BB962C8B-B14F-4D97-AF65-F5344CB8AC3E}">
        <p14:creationId xmlns:p14="http://schemas.microsoft.com/office/powerpoint/2010/main" val="3479696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the price change smoother for our existing customers we will have these transition offers available for those renewing in the next calendar year. The options will depend on and be limited to the number of prior licenses owned. Previously professional users, or Basic users with a Field or Project Service Automation add-on can leverage options to move to any of the standalone Sales, Customer Service, Field Service, or Project Service apps at a discounted price of $76 per user per month. Our best transition offer is for those Pro customers who will move to Plan 1 and can do so for a discounted price of $86. </a:t>
            </a:r>
          </a:p>
          <a:p>
            <a:r>
              <a:rPr lang="en-US" dirty="0"/>
              <a:t>For users who were previously only using basic at $30, we will have more aggressive discounts available. These users can move to the Sales or Customer Service offers for $50, or to Plan 1 for $57, our best offer. </a:t>
            </a:r>
          </a:p>
          <a:p>
            <a:r>
              <a:rPr lang="en-US" dirty="0"/>
              <a:t>These transition offers will be applicable for the term of the customer agreement after renewal.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07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72">
              <a:defRPr/>
            </a:pPr>
            <a:r>
              <a:rPr lang="en-US" dirty="0"/>
              <a:t>Microsoft is unifying all its business applications. Breaking down the artificial silo’s of ERP and CRM and</a:t>
            </a:r>
            <a:r>
              <a:rPr lang="en-US" baseline="0" dirty="0"/>
              <a:t> </a:t>
            </a:r>
            <a:r>
              <a:rPr lang="en-US" dirty="0"/>
              <a:t>delivering new purpose-built applications in the cloud. </a:t>
            </a:r>
          </a:p>
          <a:p>
            <a:pPr defTabSz="932672">
              <a:defRPr/>
            </a:pPr>
            <a:endParaRPr lang="en-US" dirty="0"/>
          </a:p>
          <a:p>
            <a:pPr defTabSz="932672">
              <a:defRPr/>
            </a:pPr>
            <a:endParaRPr lang="en-US" dirty="0"/>
          </a:p>
          <a:p>
            <a:pPr lvl="0"/>
            <a:endParaRPr lang="en-US" dirty="0"/>
          </a:p>
        </p:txBody>
      </p:sp>
      <p:sp>
        <p:nvSpPr>
          <p:cNvPr id="4" name="Header Placeholder 3"/>
          <p:cNvSpPr>
            <a:spLocks noGrp="1"/>
          </p:cNvSpPr>
          <p:nvPr>
            <p:ph type="hdr" sz="quarter" idx="10"/>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31"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rPr>
              <a:pPr marL="0" marR="0" lvl="0" indent="0" defTabSz="91433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rPr>
              <a:pPr marL="0" marR="0" lvl="0" indent="0" defTabSz="91433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95434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previous slide we discussed an offer to</a:t>
            </a:r>
            <a:r>
              <a:rPr lang="en-US" dirty="0"/>
              <a:t> encourage our customers to take this opportunity to move from their On-premises deployment to Dynamics 365 cloud</a:t>
            </a:r>
            <a:r>
              <a:rPr lang="en-US"/>
              <a:t>.</a:t>
            </a:r>
            <a:r>
              <a:rPr lang="en-US" baseline="0"/>
              <a:t> </a:t>
            </a:r>
            <a:r>
              <a:rPr lang="en-US"/>
              <a:t>Let’s </a:t>
            </a:r>
            <a:r>
              <a:rPr lang="en-US" dirty="0"/>
              <a:t>discuss how this offer</a:t>
            </a:r>
            <a:r>
              <a:rPr lang="en-US" baseline="0" dirty="0"/>
              <a:t> will benefit </a:t>
            </a:r>
            <a:r>
              <a:rPr lang="en-US" baseline="0"/>
              <a:t>CRM </a:t>
            </a:r>
            <a:r>
              <a:rPr lang="en-US"/>
              <a:t>on-prem</a:t>
            </a:r>
            <a:r>
              <a:rPr lang="en-US" baseline="0"/>
              <a:t> </a:t>
            </a:r>
            <a:r>
              <a:rPr lang="en-US" baseline="0" dirty="0"/>
              <a:t>customers.  </a:t>
            </a:r>
            <a:r>
              <a:rPr lang="en-US" dirty="0"/>
              <a:t>Professional users have a great opportunity to move to Enterprise Plan 1 for $69, less than the Tier </a:t>
            </a:r>
            <a:r>
              <a:rPr lang="en-US"/>
              <a:t>4 price</a:t>
            </a:r>
            <a:r>
              <a:rPr lang="en-US" dirty="0"/>
              <a:t>.</a:t>
            </a:r>
            <a:r>
              <a:rPr lang="en-US"/>
              <a:t> </a:t>
            </a:r>
            <a:r>
              <a:rPr lang="en-US" dirty="0"/>
              <a:t>They can achieve </a:t>
            </a:r>
            <a:r>
              <a:rPr lang="en-US"/>
              <a:t>this through </a:t>
            </a:r>
            <a:r>
              <a:rPr lang="en-US" dirty="0"/>
              <a:t>either a From SA USL or keeping SA and leveraging a cloud-add on option. Basic CAL users have options to move to Sales or Customer service for $35, or to Plan 1 for $40, our best deal available.  Finally, Essential CAL users will also get a discounted price to move to Dynamics 365 for </a:t>
            </a:r>
            <a:r>
              <a:rPr lang="en-US"/>
              <a:t>Team Members </a:t>
            </a:r>
            <a:r>
              <a:rPr lang="en-US" dirty="0"/>
              <a:t>for </a:t>
            </a:r>
            <a:r>
              <a:rPr lang="en-US"/>
              <a:t>$6.</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6042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 existing customer offer will work for </a:t>
            </a:r>
            <a:r>
              <a:rPr lang="en-US"/>
              <a:t>AX on-</a:t>
            </a:r>
            <a:r>
              <a:rPr lang="en-US" err="1"/>
              <a:t>prem</a:t>
            </a:r>
            <a:r>
              <a:rPr lang="en-US"/>
              <a:t> </a:t>
            </a:r>
            <a:r>
              <a:rPr lang="en-US" baseline="0"/>
              <a:t>customers</a:t>
            </a:r>
            <a:r>
              <a:rPr lang="en-US" baseline="0" dirty="0"/>
              <a:t>.  All existing </a:t>
            </a:r>
            <a:r>
              <a:rPr lang="en-US" baseline="0"/>
              <a:t>AX </a:t>
            </a:r>
            <a:r>
              <a:rPr lang="en-US"/>
              <a:t>on-</a:t>
            </a:r>
            <a:r>
              <a:rPr lang="en-US" err="1"/>
              <a:t>prem</a:t>
            </a:r>
            <a:r>
              <a:rPr lang="en-US"/>
              <a:t> </a:t>
            </a:r>
            <a:r>
              <a:rPr lang="en-US" baseline="0"/>
              <a:t>CALs </a:t>
            </a:r>
            <a:r>
              <a:rPr lang="en-US" baseline="0" dirty="0"/>
              <a:t>will receive 40% off the From SA and Cloud Add-on.  The Enterprise and functional users will actually receive the 40% off the Plan and not the Operations App.  The Operations App will only have the standard 15% discount.  However, this offer will make migrating to the plan significantly cheaper than moving to the Operations App. In addition to being a better deal, the user will also get access </a:t>
            </a:r>
            <a:r>
              <a:rPr lang="en-US" baseline="0"/>
              <a:t>to CRM</a:t>
            </a:r>
            <a:r>
              <a:rPr lang="en-US" dirty="0"/>
              <a:t> </a:t>
            </a:r>
            <a:r>
              <a:rPr lang="en-US"/>
              <a:t>and </a:t>
            </a:r>
            <a:r>
              <a:rPr lang="en-US" baseline="0"/>
              <a:t>Power Apps.  </a:t>
            </a:r>
            <a:r>
              <a:rPr lang="en-US" baseline="0" dirty="0"/>
              <a:t>The </a:t>
            </a:r>
            <a:r>
              <a:rPr lang="en-US" baseline="0"/>
              <a:t>Ax </a:t>
            </a:r>
            <a:r>
              <a:rPr lang="en-US"/>
              <a:t>on-prem</a:t>
            </a:r>
            <a:r>
              <a:rPr lang="en-US" baseline="0"/>
              <a:t> </a:t>
            </a:r>
            <a:r>
              <a:rPr lang="en-US" baseline="0" dirty="0"/>
              <a:t>Task and Self Serve CALs will use the From SA and Cloud Add-on SKUs to migrate to the Dynamics 365 for Team Members USL also with a 40% discount.  Finally we have the Task Device license – this license will </a:t>
            </a:r>
            <a:r>
              <a:rPr lang="en-US" baseline="0"/>
              <a:t>also get </a:t>
            </a:r>
            <a:r>
              <a:rPr lang="en-US" baseline="0" dirty="0"/>
              <a:t>a 40% discount on the </a:t>
            </a:r>
            <a:r>
              <a:rPr lang="en-US" baseline="0"/>
              <a:t>transition </a:t>
            </a:r>
            <a:r>
              <a:rPr lang="en-US" dirty="0"/>
              <a:t>SKU</a:t>
            </a:r>
            <a:r>
              <a:rPr lang="en-US"/>
              <a:t> </a:t>
            </a:r>
            <a:r>
              <a:rPr lang="en-US" dirty="0"/>
              <a:t>to </a:t>
            </a:r>
            <a:r>
              <a:rPr lang="en-US"/>
              <a:t>Dynamics 365</a:t>
            </a:r>
            <a:r>
              <a:rPr lang="en-US" baseline="0"/>
              <a: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7713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advantages of Dynamics 365 is the option to deploy either in Microsoft’s Cloud as or in a private on-premises or partner-hosted cloud. In some cases, customers may want to deploy both modes simultaneously, for migrating a CRM Server or AX deployment to Dynamics 365. &lt;CLICK&gt; </a:t>
            </a:r>
          </a:p>
          <a:p>
            <a:r>
              <a:rPr lang="en-US" sz="1200" kern="1200" dirty="0">
                <a:solidFill>
                  <a:schemeClr val="tx1"/>
                </a:solidFill>
                <a:effectLst/>
                <a:latin typeface="+mn-lt"/>
                <a:ea typeface="+mn-ea"/>
                <a:cs typeface="+mn-cs"/>
              </a:rPr>
              <a:t>Users licensed with Microsoft Dynamics 365 USLs have use rights to an equivalent CAL for the purpose of accessing equivalent on premises workloads. That is to say, there must be an equivalent CAL or product to leverage dual use rights - Dual Use Rights does not imply equivalent capabilities between online and on-premises. &lt;CLICK&gt;Dynamics CRM Server instances no longer need to be licensed separately, they will be included in the USL rights. Other related CALs and supporting servers, such as Windows Server and CALs, must still be licensed normally. </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32</a:t>
            </a:fld>
            <a:endParaRPr lang="en-US"/>
          </a:p>
        </p:txBody>
      </p:sp>
    </p:spTree>
    <p:extLst>
      <p:ext uri="{BB962C8B-B14F-4D97-AF65-F5344CB8AC3E}">
        <p14:creationId xmlns:p14="http://schemas.microsoft.com/office/powerpoint/2010/main" val="357923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shows how these dual use rights for Sales and Customer Service map to our future on-</a:t>
            </a:r>
            <a:r>
              <a:rPr lang="en-US" baseline="0" dirty="0" err="1"/>
              <a:t>prem</a:t>
            </a:r>
            <a:r>
              <a:rPr lang="en-US" baseline="0" dirty="0"/>
              <a:t> product. A customer with the Dynamics 365 for Sales SKU also has rights to access the Microsoft Dynamics 365 for Sales (on-premises) SKU – User USL to user CAL, or Device USL to device CAL. The same applies for Customer Service. The Team members license has rights to access with Team Members user CAL rights. &lt;CLICK&gt;</a:t>
            </a:r>
          </a:p>
          <a:p>
            <a:endParaRPr lang="en-US" baseline="0" dirty="0"/>
          </a:p>
          <a:p>
            <a:r>
              <a:rPr lang="en-US" baseline="0" dirty="0"/>
              <a:t>The release of Dynamics 365 for On </a:t>
            </a:r>
            <a:r>
              <a:rPr lang="en-US" baseline="0" dirty="0" err="1"/>
              <a:t>Prem</a:t>
            </a:r>
            <a:r>
              <a:rPr lang="en-US" baseline="0" dirty="0"/>
              <a:t> may trail the release for online by a month or two. In the interim, dual use rights for Sales and Customer Service will include CRM Professional CAL rights, and for Team Members it will include Essential CAL rights. </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33</a:t>
            </a:fld>
            <a:endParaRPr lang="en-US"/>
          </a:p>
        </p:txBody>
      </p:sp>
    </p:spTree>
    <p:extLst>
      <p:ext uri="{BB962C8B-B14F-4D97-AF65-F5344CB8AC3E}">
        <p14:creationId xmlns:p14="http://schemas.microsoft.com/office/powerpoint/2010/main" val="2703887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the Dynamics</a:t>
            </a:r>
            <a:r>
              <a:rPr lang="en-US" baseline="0" dirty="0"/>
              <a:t> 365 SKUs provide dual use rights.  This slide shows how these dual use right for Operations map to our current on-</a:t>
            </a:r>
            <a:r>
              <a:rPr lang="en-US" baseline="0" dirty="0" err="1"/>
              <a:t>prem</a:t>
            </a:r>
            <a:r>
              <a:rPr lang="en-US" baseline="0" dirty="0"/>
              <a:t> product. A customer with the Dynamics 365 for Operations SKU also has rights to access the Microsoft Dynamics AX 2012 R3 Enterprise or Functional User CAL.  The Dynamics 365 for Team Members SKU maps to either the Microsoft Dynamics AX 2012 R3 Task or Self Serve User CAL. And finally the Operations device </a:t>
            </a:r>
            <a:r>
              <a:rPr lang="en-US" baseline="0"/>
              <a:t>provides </a:t>
            </a:r>
            <a:r>
              <a:rPr lang="en-US"/>
              <a:t>on-prem</a:t>
            </a:r>
            <a:r>
              <a:rPr lang="en-US" baseline="0"/>
              <a:t> </a:t>
            </a:r>
            <a:r>
              <a:rPr lang="en-US" baseline="0" dirty="0"/>
              <a:t>rights for the AX 2012 Task Device.</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34</a:t>
            </a:fld>
            <a:endParaRPr lang="en-US"/>
          </a:p>
        </p:txBody>
      </p:sp>
    </p:spTree>
    <p:extLst>
      <p:ext uri="{BB962C8B-B14F-4D97-AF65-F5344CB8AC3E}">
        <p14:creationId xmlns:p14="http://schemas.microsoft.com/office/powerpoint/2010/main" val="3521501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5F9A6-8207-4CDE-A501-093AFE882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262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597"/>
            <a:r>
              <a:rPr lang="en-US" sz="900" b="1" kern="0" dirty="0">
                <a:solidFill>
                  <a:sysClr val="windowText" lastClr="000000"/>
                </a:solidFill>
              </a:rPr>
              <a:t>Key Points</a:t>
            </a:r>
          </a:p>
          <a:p>
            <a:pPr marL="291436" indent="-291436" defTabSz="932597">
              <a:buFont typeface="Arial" panose="020B0604020202020204" pitchFamily="34" charset="0"/>
              <a:buChar char="•"/>
            </a:pPr>
            <a:r>
              <a:rPr lang="en-US" sz="900" kern="0" dirty="0">
                <a:solidFill>
                  <a:sysClr val="windowText" lastClr="000000"/>
                </a:solidFill>
              </a:rPr>
              <a:t>Plans and workloads with an element of ERP will be aligned to the AX7 incentive rate (65%)</a:t>
            </a:r>
          </a:p>
          <a:p>
            <a:pPr marL="291436" indent="-291436" defTabSz="932597">
              <a:buFont typeface="Arial" panose="020B0604020202020204" pitchFamily="34" charset="0"/>
              <a:buChar char="•"/>
            </a:pPr>
            <a:r>
              <a:rPr lang="en-US" sz="900" kern="0" dirty="0">
                <a:solidFill>
                  <a:sysClr val="windowText" lastClr="000000"/>
                </a:solidFill>
              </a:rPr>
              <a:t>Plans and workloads with only CRM will be aligned to the CRMOL incentive rate (26% for EA and 12% for Web Direct)</a:t>
            </a:r>
          </a:p>
          <a:p>
            <a:endParaRPr lang="en-US" dirty="0"/>
          </a:p>
        </p:txBody>
      </p:sp>
      <p:sp>
        <p:nvSpPr>
          <p:cNvPr id="4" name="Header Placeholder 3"/>
          <p:cNvSpPr>
            <a:spLocks noGrp="1"/>
          </p:cNvSpPr>
          <p:nvPr>
            <p:ph type="hdr" sz="quarter" idx="10"/>
          </p:nvPr>
        </p:nvSpPr>
        <p:spPr/>
        <p:txBody>
          <a:bodyPr/>
          <a:lstStyle/>
          <a:p>
            <a:r>
              <a:rPr lang="en-US"/>
              <a:t>Worldwide Partner Conference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11/17/2016 8:42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876242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MPN Competencies have already</a:t>
            </a:r>
            <a:r>
              <a:rPr lang="en-US" baseline="0" dirty="0"/>
              <a:t> changed to support the partners move to the cloud, and the evolution to Dynamics 365 will certainly bring more changes, but rest assured that </a:t>
            </a:r>
          </a:p>
          <a:p>
            <a:pPr marL="228600" indent="-228600">
              <a:buAutoNum type="alphaLcParenR"/>
            </a:pPr>
            <a:r>
              <a:rPr lang="en-US" baseline="0" dirty="0"/>
              <a:t>The knowledge that you currently have or are obtaining for the current competencies are directly attributable to Dynamics 365</a:t>
            </a:r>
          </a:p>
          <a:p>
            <a:pPr marL="228600" indent="-228600">
              <a:buAutoNum type="alphaLcParenR"/>
            </a:pPr>
            <a:r>
              <a:rPr lang="en-US" baseline="0" dirty="0"/>
              <a:t>Any changes in requirements for the competencies will provide plenty of time for partners to get up to speed, and will be accompanied by the new benefits and opportunities</a:t>
            </a:r>
          </a:p>
          <a:p>
            <a:pPr marL="228600" indent="-228600">
              <a:buAutoNum type="alphaLcParenR"/>
            </a:pPr>
            <a:r>
              <a:rPr lang="en-US" baseline="0" dirty="0"/>
              <a:t>There is already a rich and expanding level of training that is there to enable partners to take advantage of Dynamics 365</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11/17/2016 8:42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692910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11/17/2016 8:42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490148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a:t>
            </a:r>
            <a:r>
              <a:rPr lang="en-US"/>
              <a:t> </a:t>
            </a:r>
            <a:r>
              <a:rPr lang="en-US" dirty="0"/>
              <a:t>will be available on MSFT.com until closer to launch</a:t>
            </a:r>
          </a:p>
          <a:p>
            <a:r>
              <a:rPr lang="en-US"/>
              <a:t>PartnerSource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9403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kern="1200" dirty="0">
                <a:solidFill>
                  <a:schemeClr val="tx1"/>
                </a:solidFill>
                <a:effectLst/>
                <a:latin typeface="Segoe UI Light" pitchFamily="34" charset="0"/>
                <a:ea typeface="+mn-ea"/>
                <a:cs typeface="+mn-cs"/>
              </a:rPr>
              <a:t>These applications work seamlessly together to manage specific business processes across, Sales, Customer Service, Field Service, Operations,</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Project Service Automation  and Marketing. </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S</a:t>
            </a:r>
            <a:r>
              <a:rPr lang="en-US" sz="900" kern="1200" baseline="0" dirty="0">
                <a:solidFill>
                  <a:schemeClr val="tx1"/>
                </a:solidFill>
                <a:effectLst/>
                <a:latin typeface="Segoe UI Light" pitchFamily="34" charset="0"/>
                <a:ea typeface="+mn-ea"/>
                <a:cs typeface="+mn-cs"/>
              </a:rPr>
              <a:t>pecifically on the </a:t>
            </a:r>
            <a:r>
              <a:rPr lang="en-US" sz="900" b="1" kern="1200" baseline="0" dirty="0">
                <a:solidFill>
                  <a:schemeClr val="tx1"/>
                </a:solidFill>
                <a:effectLst/>
                <a:latin typeface="Segoe UI Light" pitchFamily="34" charset="0"/>
                <a:ea typeface="+mn-ea"/>
                <a:cs typeface="+mn-cs"/>
              </a:rPr>
              <a:t>marketing front, we want to note out our recent announcement with Adobe</a:t>
            </a:r>
            <a:r>
              <a:rPr lang="en-US" sz="900" kern="1200" baseline="0" dirty="0">
                <a:solidFill>
                  <a:schemeClr val="tx1"/>
                </a:solidFill>
                <a:effectLst/>
                <a:latin typeface="Segoe UI Light" pitchFamily="34" charset="0"/>
                <a:ea typeface="+mn-ea"/>
                <a:cs typeface="+mn-cs"/>
              </a:rPr>
              <a:t>, that we are partnering with them to make </a:t>
            </a:r>
            <a:r>
              <a:rPr lang="en-US" sz="900" kern="1200" dirty="0">
                <a:solidFill>
                  <a:schemeClr val="tx1"/>
                </a:solidFill>
                <a:effectLst/>
                <a:latin typeface="Segoe UI Light" pitchFamily="34" charset="0"/>
                <a:ea typeface="+mn-ea"/>
                <a:cs typeface="+mn-cs"/>
              </a:rPr>
              <a:t>Adobe Marketing Cloud our preferred marketing service for Dynamics 365 for</a:t>
            </a:r>
            <a:r>
              <a:rPr lang="en-US" sz="900" kern="1200" baseline="0" dirty="0">
                <a:solidFill>
                  <a:schemeClr val="tx1"/>
                </a:solidFill>
                <a:effectLst/>
                <a:latin typeface="Segoe UI Light" pitchFamily="34" charset="0"/>
                <a:ea typeface="+mn-ea"/>
                <a:cs typeface="+mn-cs"/>
              </a:rPr>
              <a:t> the Enterprise Edition</a:t>
            </a:r>
            <a:r>
              <a:rPr lang="en-US" sz="900" kern="1200" dirty="0">
                <a:solidFill>
                  <a:schemeClr val="tx1"/>
                </a:solidFill>
                <a:effectLst/>
                <a:latin typeface="Segoe UI Light" pitchFamily="34" charset="0"/>
                <a:ea typeface="+mn-ea"/>
                <a:cs typeface="+mn-cs"/>
              </a:rPr>
              <a:t>.  This is exciting as we help businesses deliver compelling and personalized experiences through every phase of their customer relationships.    </a:t>
            </a:r>
            <a:endParaRPr lang="en-US" sz="900" dirty="0"/>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Now</a:t>
            </a:r>
            <a:r>
              <a:rPr lang="en-US" sz="900" baseline="0" dirty="0"/>
              <a:t> what </a:t>
            </a:r>
            <a:r>
              <a:rPr lang="en-US" sz="900" dirty="0"/>
              <a:t>makes Dynamics</a:t>
            </a:r>
            <a:r>
              <a:rPr lang="en-US" sz="900" baseline="0" dirty="0"/>
              <a:t> 365 unique is that it harnesses the power of One Microsoft. </a:t>
            </a:r>
            <a:r>
              <a:rPr lang="en-US" i="0" dirty="0"/>
              <a:t>Data has become the new currency, and organizations create and have access to more of it, and faster than ever before. The challenge is how to transform it into intelligence that generates action and drive outcomes. </a:t>
            </a:r>
            <a:r>
              <a:rPr lang="en-US" b="1" i="0" dirty="0"/>
              <a:t>Dynamics 365 will allow organizations to adopt individual business apps such as Marketing, Sales, Service and Operations, but as organizations adopt more of the apps, synergies will be unleashed in the form ‘Intelligent Business Processes’.  </a:t>
            </a:r>
            <a:r>
              <a:rPr lang="en-US" i="0" dirty="0"/>
              <a:t>This will help proactively guide employees &amp; customers to generate optimal outcomes.</a:t>
            </a:r>
          </a:p>
          <a:p>
            <a:r>
              <a:rPr lang="en-US" i="0" dirty="0"/>
              <a:t> </a:t>
            </a:r>
          </a:p>
          <a:p>
            <a:r>
              <a:rPr lang="en-US" i="0" dirty="0"/>
              <a:t>Take</a:t>
            </a:r>
            <a:r>
              <a:rPr lang="en-US" i="0" baseline="0" dirty="0"/>
              <a:t> </a:t>
            </a:r>
            <a:r>
              <a:rPr lang="en-US" i="0" dirty="0"/>
              <a:t>Project Service Automation as an example. Project teams can use it as standalone app in close alignment with Office 365, but when combined with Operations, the time and expense reports that project members submit, will automatically go to accounting, HR and Payroll systems, and Project Accounts will be automatically updated for Finance in the Operations App.</a:t>
            </a:r>
          </a:p>
          <a:p>
            <a:r>
              <a:rPr lang="en-US" i="0" dirty="0"/>
              <a:t> </a:t>
            </a:r>
          </a:p>
          <a:p>
            <a:r>
              <a:rPr lang="en-US" i="0" dirty="0"/>
              <a:t>It sounds basic… but the fact is that the classic delineation between CRM and ERP has created a separation in data and processes. Dynamics 365 breaks down this separation, and our business platform strategy together with CIT and IOT is centered on enabling this to new levels.</a:t>
            </a:r>
          </a:p>
          <a:p>
            <a:r>
              <a:rPr lang="en-US" dirty="0"/>
              <a:t> </a:t>
            </a:r>
          </a:p>
          <a:p>
            <a:pPr lvl="0"/>
            <a:endParaRPr lang="en-US" dirty="0"/>
          </a:p>
        </p:txBody>
      </p:sp>
      <p:sp>
        <p:nvSpPr>
          <p:cNvPr id="4" name="Header Placeholder 3"/>
          <p:cNvSpPr>
            <a:spLocks noGrp="1"/>
          </p:cNvSpPr>
          <p:nvPr>
            <p:ph type="hdr" sz="quarter" idx="10"/>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31"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rPr>
              <a:pPr marL="0" marR="0" lvl="0" indent="0" defTabSz="91433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rPr>
              <a:pPr marL="0" marR="0" lvl="0" indent="0" defTabSz="91433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77183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92732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41</a:t>
            </a:fld>
            <a:endParaRPr lang="en-US"/>
          </a:p>
        </p:txBody>
      </p:sp>
    </p:spTree>
    <p:extLst>
      <p:ext uri="{BB962C8B-B14F-4D97-AF65-F5344CB8AC3E}">
        <p14:creationId xmlns:p14="http://schemas.microsoft.com/office/powerpoint/2010/main" val="2671566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Sales App is intended for users who will be engaging in field sales, inside sales, sales management, partner sales, or any other full sales role. </a:t>
            </a:r>
            <a:r>
              <a:rPr lang="en-US" b="1" dirty="0"/>
              <a:t>&lt;CLICK&gt;</a:t>
            </a:r>
            <a:endParaRPr lang="en-US" dirty="0"/>
          </a:p>
          <a:p>
            <a:r>
              <a:rPr lang="en-US" dirty="0"/>
              <a:t>This will include all the baseline items covered as part of team members. In this view, you’ll be able to see a comparison of some of those Team Members rights vs. Sales, but these are a shortened version </a:t>
            </a:r>
            <a:r>
              <a:rPr lang="en-US" b="1" dirty="0"/>
              <a:t>&lt;CLICK&gt;</a:t>
            </a:r>
          </a:p>
          <a:p>
            <a:r>
              <a:rPr lang="en-US" dirty="0"/>
              <a:t>This license includes all of the core sales functionality – Opportunity &amp; Lead Management, Product &amp; Price Lists management, competitor tracking, Quote/Order/Invoice, lightweight marketing capabilities, and unified service desk. This also includes the functionality needed to manage Sales performance, as well as the enhancements noted previously, including </a:t>
            </a:r>
            <a:r>
              <a:rPr lang="en-US" dirty="0" err="1"/>
              <a:t>PowerPpps</a:t>
            </a:r>
            <a:r>
              <a:rPr lang="en-US" dirty="0"/>
              <a:t>.</a:t>
            </a:r>
            <a:r>
              <a:rPr lang="EN-US" dirty="0"/>
              <a:t> </a:t>
            </a:r>
            <a:r>
              <a:rPr lang="en-US" dirty="0"/>
              <a:t> </a:t>
            </a:r>
            <a:r>
              <a:rPr lang="en-US" b="1" dirty="0"/>
              <a:t>&lt;CLICK&gt;</a:t>
            </a:r>
            <a:br>
              <a:rPr lang="en-US" dirty="0">
                <a:latin typeface="+mn-ea"/>
              </a:rPr>
            </a:br>
            <a:r>
              <a:rPr lang="en-US" dirty="0"/>
              <a:t>The device license may have some functionality gaps vs. the user license for capabilities that do not translate well to a non-user model, such as only accessing via one device.</a:t>
            </a:r>
            <a:r>
              <a:rPr lang="EN-US" dirty="0"/>
              <a:t> </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42</a:t>
            </a:fld>
            <a:endParaRPr lang="en-US"/>
          </a:p>
        </p:txBody>
      </p:sp>
    </p:spTree>
    <p:extLst>
      <p:ext uri="{BB962C8B-B14F-4D97-AF65-F5344CB8AC3E}">
        <p14:creationId xmlns:p14="http://schemas.microsoft.com/office/powerpoint/2010/main" val="211730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Customer Service App is intended for users who will be engaging in any kind of customer service role, from basic call centers to more advanced support scenarios, focused on case management.  </a:t>
            </a:r>
            <a:r>
              <a:rPr lang="en-US" b="1" dirty="0"/>
              <a:t>&lt;CLICK&gt;</a:t>
            </a:r>
            <a:endParaRPr lang="en-US" dirty="0"/>
          </a:p>
          <a:p>
            <a:r>
              <a:rPr lang="en-US" dirty="0"/>
              <a:t>As with Sales, this will include all the baseline items covered as part of </a:t>
            </a:r>
            <a:r>
              <a:rPr lang="en-US"/>
              <a:t>team members.</a:t>
            </a:r>
            <a:r>
              <a:rPr lang="EN-US" dirty="0"/>
              <a:t> </a:t>
            </a:r>
            <a:r>
              <a:rPr lang="en-US"/>
              <a:t> </a:t>
            </a:r>
            <a:r>
              <a:rPr lang="en-US" b="1"/>
              <a:t>&lt;</a:t>
            </a:r>
            <a:r>
              <a:rPr lang="en-US" b="1" dirty="0"/>
              <a:t>CLICK&gt;</a:t>
            </a:r>
          </a:p>
          <a:p>
            <a:r>
              <a:rPr lang="en-US" dirty="0"/>
              <a:t>This license includes all of the core Customer Service functionality – Case Management, Unified Service Desk and scripts, and SLAs and Entitlements management. Items needed to manage a service business are also included, </a:t>
            </a:r>
            <a:r>
              <a:rPr lang="en-US" b="1" dirty="0"/>
              <a:t>&lt;CLICK&gt; </a:t>
            </a:r>
            <a:r>
              <a:rPr lang="en-US" dirty="0"/>
              <a:t>as well as the enhancements noted previously, </a:t>
            </a:r>
            <a:r>
              <a:rPr lang="en-US"/>
              <a:t>including Powerapps.</a:t>
            </a:r>
            <a:r>
              <a:rPr lang="EN-US" dirty="0"/>
              <a:t> </a:t>
            </a:r>
            <a:r>
              <a:rPr lang="EN-US"/>
              <a:t> </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43</a:t>
            </a:fld>
            <a:endParaRPr lang="en-US"/>
          </a:p>
        </p:txBody>
      </p:sp>
    </p:spTree>
    <p:extLst>
      <p:ext uri="{BB962C8B-B14F-4D97-AF65-F5344CB8AC3E}">
        <p14:creationId xmlns:p14="http://schemas.microsoft.com/office/powerpoint/2010/main" val="146158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Service App is intended for users who will be engaging in any kind of Field Technician, scheduler, or dispatcher role. </a:t>
            </a:r>
            <a:r>
              <a:rPr lang="en-US" b="1" dirty="0"/>
              <a:t>&lt;CLICK&gt;</a:t>
            </a:r>
            <a:endParaRPr lang="en-US" dirty="0"/>
          </a:p>
          <a:p>
            <a:r>
              <a:rPr lang="en-US" dirty="0"/>
              <a:t>As with Sales, this will include all the baseline items covered as part of </a:t>
            </a:r>
            <a:r>
              <a:rPr lang="en-US"/>
              <a:t>team members, </a:t>
            </a:r>
            <a:r>
              <a:rPr lang="en-US" dirty="0"/>
              <a:t>such as reading inventory data from Operations </a:t>
            </a:r>
            <a:r>
              <a:rPr lang="en-US" b="1" dirty="0"/>
              <a:t>&lt;CLICK&gt;</a:t>
            </a:r>
          </a:p>
          <a:p>
            <a:r>
              <a:rPr lang="en-US" dirty="0"/>
              <a:t>This license includes all of the core Field Service functionality, centralizing around Work Order Management. In addition, this includes the resource scheduling engine including the schedule assistant and drag-and-drop scheduling. This also includes repairs and returns processing, inventory and customer asset management, and Field Service invoicing. Customer Agreements functionality provides the framework to automatically generate Work Orders and field service invoices. Finally, there is an application specific to Field service that is available to these users. As it leverages 3</a:t>
            </a:r>
            <a:r>
              <a:rPr lang="en-US" baseline="30000" dirty="0"/>
              <a:t>rd</a:t>
            </a:r>
            <a:r>
              <a:rPr lang="en-US" dirty="0"/>
              <a:t> party technology, the customer must contact support to get this activated. Otherwise, the customer can also use the standard Dynamics 365 mobile application. </a:t>
            </a:r>
            <a:r>
              <a:rPr lang="en-US" b="1" dirty="0"/>
              <a:t>&lt;CLICK&gt;</a:t>
            </a:r>
            <a:r>
              <a:rPr lang="en-US" dirty="0"/>
              <a:t>Finally, all the enhancements noted previously, </a:t>
            </a:r>
            <a:r>
              <a:rPr lang="en-US"/>
              <a:t>including Powerapps.  </a:t>
            </a:r>
            <a:endParaRPr lang="en-US" dirty="0"/>
          </a:p>
          <a:p>
            <a:endParaRPr lang="en-US" dirty="0">
              <a:solidFill>
                <a:srgbClr val="000000"/>
              </a:solidFill>
              <a:latin typeface="Calibri"/>
            </a:endParaRPr>
          </a:p>
          <a:p>
            <a:r>
              <a:rPr lang="en-US" dirty="0"/>
              <a:t>Just a few </a:t>
            </a:r>
            <a:r>
              <a:rPr lang="en-US" dirty="0" err="1"/>
              <a:t>sidenotes</a:t>
            </a:r>
            <a:r>
              <a:rPr lang="en-US" dirty="0"/>
              <a:t> - Field Service agents who also want to manage cases should step up to the Enterprise Plan 1, but if they only need to read case data they are covered with this </a:t>
            </a:r>
            <a:r>
              <a:rPr lang="en-US"/>
              <a:t>App.</a:t>
            </a:r>
            <a:r>
              <a:rPr lang="EN-US"/>
              <a:t> </a:t>
            </a:r>
            <a:endParaRPr lang="en-US" dirty="0"/>
          </a:p>
          <a:p>
            <a:r>
              <a:rPr lang="en-US" dirty="0"/>
              <a:t>Likewise, Field Techs who may engage in longer term Project based work might also benefit from Plan 1. Also, there will be limited work order management via portal for more casual contractors who are not in a dedicated outsource relationship with the customer. Final terminology to come in the licensing guide.</a:t>
            </a:r>
          </a:p>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BB65F9A6-8207-4CDE-A501-093AFE88231B}" type="slidenum">
              <a:rPr lang="en-US" smtClean="0"/>
              <a:t>44</a:t>
            </a:fld>
            <a:endParaRPr lang="en-US"/>
          </a:p>
        </p:txBody>
      </p:sp>
    </p:spTree>
    <p:extLst>
      <p:ext uri="{BB962C8B-B14F-4D97-AF65-F5344CB8AC3E}">
        <p14:creationId xmlns:p14="http://schemas.microsoft.com/office/powerpoint/2010/main" val="2048105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Service App is intended for users who will be engaging in Project or Resource management roles. </a:t>
            </a:r>
            <a:r>
              <a:rPr lang="en-US" b="1" dirty="0"/>
              <a:t>&lt;CLICK&gt;</a:t>
            </a:r>
            <a:endParaRPr lang="en-US" dirty="0"/>
          </a:p>
          <a:p>
            <a:r>
              <a:rPr lang="en-US" dirty="0"/>
              <a:t>As with Sales, this will include all the baseline items covered as part of </a:t>
            </a:r>
            <a:r>
              <a:rPr lang="en-US"/>
              <a:t>team members, </a:t>
            </a:r>
            <a:r>
              <a:rPr lang="en-US" dirty="0"/>
              <a:t>but I want to highlight that this also includes the rights to submit project time and expense, and apply for projects. This means that for project workers who will only do basic task updates and T&amp;E, the Team Members license may be more appropriate. See the team members slide for the deeper details. </a:t>
            </a:r>
            <a:r>
              <a:rPr lang="en-US" b="1" dirty="0"/>
              <a:t>&lt;CLICK&gt;</a:t>
            </a:r>
          </a:p>
          <a:p>
            <a:r>
              <a:rPr lang="en-US" dirty="0"/>
              <a:t>This license includes all of the core Project Service Automation functionality, centralizing around Project Management. This includes functionality spanning the project lifecycle, from obtaining estimates and expenses, to estimating and scheduling project resources, to finalizing engagements with Project Contracts, Project Price Lists, and Project Invoice management. Project practice management functionality is also included with the ability to </a:t>
            </a:r>
            <a:r>
              <a:rPr lang="en-US" dirty="0" err="1"/>
              <a:t>manae</a:t>
            </a:r>
            <a:r>
              <a:rPr lang="en-US" dirty="0"/>
              <a:t> services, resources, competencies, and work hours. </a:t>
            </a:r>
            <a:r>
              <a:rPr lang="en-US" b="1" dirty="0"/>
              <a:t>&lt;CLICK&gt;</a:t>
            </a:r>
            <a:r>
              <a:rPr lang="en-US" dirty="0"/>
              <a:t>Finally, once more, all the enhancements noted previously, </a:t>
            </a:r>
            <a:r>
              <a:rPr lang="en-US"/>
              <a:t>including Powerapps.</a:t>
            </a:r>
            <a:r>
              <a:rPr lang="EN-US" dirty="0"/>
              <a:t> </a:t>
            </a:r>
            <a:r>
              <a:rPr lang="EN-US"/>
              <a:t> </a:t>
            </a:r>
            <a:endParaRPr lang="en-US" dirty="0"/>
          </a:p>
          <a:p>
            <a:endParaRPr lang="en-US" dirty="0">
              <a:solidFill>
                <a:srgbClr val="000000"/>
              </a:solidFill>
              <a:latin typeface="Calibri"/>
            </a:endParaRPr>
          </a:p>
          <a:p>
            <a:r>
              <a:rPr lang="en-US" dirty="0"/>
              <a:t>For Project managers who are also more involved in the up-front sales process, landing customer accounts and leveraging opportunities functionality, the user should leverage the Plan 1 offer which includes all of this functionality. </a:t>
            </a:r>
          </a:p>
          <a:p>
            <a:endParaRPr lang="en-US" dirty="0">
              <a:solidFill>
                <a:srgbClr val="000000"/>
              </a:solidFill>
              <a:latin typeface="Calibri"/>
            </a:endParaRPr>
          </a:p>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BB65F9A6-8207-4CDE-A501-093AFE88231B}" type="slidenum">
              <a:rPr lang="en-US" smtClean="0"/>
              <a:t>45</a:t>
            </a:fld>
            <a:endParaRPr lang="en-US"/>
          </a:p>
        </p:txBody>
      </p:sp>
    </p:spTree>
    <p:extLst>
      <p:ext uri="{BB962C8B-B14F-4D97-AF65-F5344CB8AC3E}">
        <p14:creationId xmlns:p14="http://schemas.microsoft.com/office/powerpoint/2010/main" val="142999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into a little more detail on the use rights included from the Plan 1 Apps Side</a:t>
            </a:r>
          </a:p>
          <a:p>
            <a:endParaRPr lang="en-US" dirty="0"/>
          </a:p>
          <a:p>
            <a:r>
              <a:rPr lang="en-US" dirty="0"/>
              <a:t>First of All, team members will have a significantly different value prop from Essentials. I won’t drain this slide, but let me make a few comments and highlights. </a:t>
            </a:r>
          </a:p>
          <a:p>
            <a:r>
              <a:rPr lang="en-US" b="1" dirty="0"/>
              <a:t>&lt;CLICK&gt;</a:t>
            </a:r>
          </a:p>
          <a:p>
            <a:r>
              <a:rPr lang="en-US" b="0" dirty="0"/>
              <a:t>First of all, Team Members will have full Dynamics 365 access, via any access interface. Likewise, it will have the same capabilities Essential did in terms of using the system – they will be able run workflows and run on-demand processes. </a:t>
            </a:r>
          </a:p>
          <a:p>
            <a:r>
              <a:rPr lang="en-US" b="1" dirty="0"/>
              <a:t>&lt;CLICK&gt;</a:t>
            </a:r>
          </a:p>
          <a:p>
            <a:r>
              <a:rPr lang="en-US" b="0" dirty="0"/>
              <a:t>The next big item is that team members can read all Dynamics 365 data. With this release, we are taking the stance that a customer should be able to easily and broadly view their own data, without paying an excessive sum. As a right of team members, all Apps – Sales, Customer Service, </a:t>
            </a:r>
            <a:r>
              <a:rPr lang="en-US" b="0" dirty="0" err="1"/>
              <a:t>etc</a:t>
            </a:r>
            <a:r>
              <a:rPr lang="en-US" b="0" dirty="0"/>
              <a:t>, likewise have full data visibility to Dynamics 365. </a:t>
            </a:r>
            <a:r>
              <a:rPr lang="en-US" b="1" dirty="0"/>
              <a:t>&lt;CLICK&gt;</a:t>
            </a:r>
          </a:p>
          <a:p>
            <a:r>
              <a:rPr lang="en-US" b="0" dirty="0"/>
              <a:t>Next, there will be some important write capabilities with Team Members. They will have the standard accounts, contacts, and activities, as well as some app-specific functionality like updating project time and expense, or applying for a project. New to Team Members, previously in Pro, will be the ability to perform full knowledge management. This comes as part of the story to democratize data and knowledge across the organization. They will also have the same level of custom entities rights was in Essential.  </a:t>
            </a:r>
          </a:p>
          <a:p>
            <a:r>
              <a:rPr lang="en-US" b="1" dirty="0"/>
              <a:t>&lt;CLICK&gt;</a:t>
            </a:r>
          </a:p>
          <a:p>
            <a:r>
              <a:rPr lang="en-US" b="0" dirty="0"/>
              <a:t>Next, there are a few special items we are adding to the Team Members entitlement. These will have very explicit use rights defined around them in the final licensing guide limiting them to a very specific use case, as they are intended to solve for very targeted licensing issues. First is a set of rights oriented on scenarios where an employee may be acting in the context of a support customer. In cases where they have an issue, they have rights to submit their own support case or initiate a support chat via an API or portal only. Second is also a scenario where an employee is acting as a customer responding to voice of the customer surveys. We wanted to clearly call out that your team </a:t>
            </a:r>
            <a:r>
              <a:rPr lang="en-US" dirty="0"/>
              <a:t>members </a:t>
            </a:r>
            <a:r>
              <a:rPr lang="en-US" b="0" dirty="0"/>
              <a:t>includes rights to respond to these Azure hosted surveys. Finally, the last item is new for this fall, and is meant to enable PRM scenarios or agent scenarios where a user would be working on behalf of the Microsoft customer, and thus be considered an internal user and requiring a license. These rights in this license will only be applicable if the user meets a few qualifications: they cannot be a legal employee of the customer, and they cannot be acting as an outsourced or dedicated resource. For example, a call center where the labor is employed on contract for the Microsoft customer, but they work full time on their behalf would not qualify to leverage this license. If these requirements are met, the Team Members license gives rights, via portal or other API only, to create and update Sales Opportunities, and to update Field Service Work Orders. Again, you’ll want to look to the licensing guide on these. </a:t>
            </a:r>
          </a:p>
          <a:p>
            <a:r>
              <a:rPr lang="en-US" b="1" dirty="0"/>
              <a:t>&lt;CLICK&gt;</a:t>
            </a:r>
          </a:p>
          <a:p>
            <a:r>
              <a:rPr lang="en-US" b="0" dirty="0"/>
              <a:t>Finally, a major part of Team Members is again having those light use rights to the Operations App, what use to be Task and Self Service users for ‘AX7’, as well as a version of </a:t>
            </a:r>
            <a:r>
              <a:rPr lang="en-US" b="0" dirty="0" err="1"/>
              <a:t>PowerApps</a:t>
            </a:r>
            <a:r>
              <a:rPr lang="en-US" b="0" dirty="0"/>
              <a:t> for Team </a:t>
            </a:r>
            <a:r>
              <a:rPr lang="en-US" dirty="0"/>
              <a:t>Members</a:t>
            </a:r>
            <a:r>
              <a:rPr lang="en-US" b="0" dirty="0"/>
              <a:t>, which is similar to what is included in the full user apps, but without the ability to share or publish apps.</a:t>
            </a:r>
          </a:p>
        </p:txBody>
      </p:sp>
      <p:sp>
        <p:nvSpPr>
          <p:cNvPr id="4" name="Slide Number Placeholder 3"/>
          <p:cNvSpPr>
            <a:spLocks noGrp="1"/>
          </p:cNvSpPr>
          <p:nvPr>
            <p:ph type="sldNum" sz="quarter" idx="10"/>
          </p:nvPr>
        </p:nvSpPr>
        <p:spPr/>
        <p:txBody>
          <a:bodyPr/>
          <a:lstStyle/>
          <a:p>
            <a:pPr marL="0" marR="0" lvl="0" indent="0" defTabSz="906902"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rPr>
              <a:pPr marL="0" marR="0" lvl="0" indent="0" defTabSz="906902"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27031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seen how AX7 maps to Dynamics 365 let’s go a little deeper on the functionality that is included in the Operations SKUs.  As we talked about on the previous slide the Team Members SKU includes the previous functionality found in the Self Serve and Task User</a:t>
            </a:r>
            <a:r>
              <a:rPr lang="en-US" baseline="0" dirty="0"/>
              <a:t> types. This includes edit rights to some of our lighter functionality plus approval of invoices.  In addition the Team Members SKU has light edit access to </a:t>
            </a:r>
            <a:r>
              <a:rPr lang="en-US" dirty="0"/>
              <a:t>Plan 1</a:t>
            </a:r>
            <a:r>
              <a:rPr lang="en-US" baseline="0" dirty="0"/>
              <a:t> apps and full read access to all Dynamics 365 Apps.  </a:t>
            </a:r>
            <a:r>
              <a:rPr lang="en-US" dirty="0"/>
              <a:t>(slight pause) </a:t>
            </a:r>
            <a:r>
              <a:rPr lang="en-US" baseline="0" dirty="0"/>
              <a:t>The Operations apps </a:t>
            </a:r>
            <a:r>
              <a:rPr lang="en-US" dirty="0"/>
              <a:t>includes </a:t>
            </a:r>
            <a:r>
              <a:rPr lang="en-US" baseline="0" dirty="0"/>
              <a:t>full read, edit and approval access across the entire ERP.  </a:t>
            </a:r>
            <a:r>
              <a:rPr lang="en-US" dirty="0"/>
              <a:t>(slight pause) </a:t>
            </a:r>
            <a:r>
              <a:rPr lang="en-US" baseline="0" dirty="0"/>
              <a:t>With the Operations device license multiple users can access through a device to operate a point of sale device, warehouse device or store manager device. I would also like to point out that the use rights of the device SKU are also being added to the team members</a:t>
            </a:r>
            <a:r>
              <a:rPr lang="en-US" dirty="0"/>
              <a:t> SKU</a:t>
            </a:r>
            <a:r>
              <a:rPr lang="en-US" baseline="0" dirty="0"/>
              <a:t>.  This means that customers that have device type scenarios will need to look at the economics of weather they should use the Team members users license or the </a:t>
            </a:r>
            <a:r>
              <a:rPr lang="en-US" dirty="0"/>
              <a:t>Operations </a:t>
            </a:r>
            <a:r>
              <a:rPr lang="en-US" baseline="0" dirty="0"/>
              <a:t>device license. In addition, Team Members and the Operations App and</a:t>
            </a:r>
            <a:r>
              <a:rPr lang="en-US" dirty="0"/>
              <a:t> the Operations</a:t>
            </a:r>
            <a:r>
              <a:rPr lang="en-US" baseline="0" dirty="0"/>
              <a:t> Device include </a:t>
            </a:r>
            <a:r>
              <a:rPr lang="en-US" baseline="0" dirty="0" err="1"/>
              <a:t>PowerApps</a:t>
            </a:r>
            <a:r>
              <a:rPr lang="en-US" baseline="0" dirty="0"/>
              <a:t> for </a:t>
            </a:r>
            <a:r>
              <a:rPr lang="en-US" dirty="0"/>
              <a:t>Operations</a:t>
            </a:r>
            <a:r>
              <a:rPr lang="en-US" baseline="0" dirty="0"/>
              <a:t> and embedded </a:t>
            </a:r>
            <a:r>
              <a:rPr lang="en-US" baseline="0" dirty="0" err="1"/>
              <a:t>PowerBI</a:t>
            </a:r>
            <a:r>
              <a:rPr lang="en-US" baseline="0" dirty="0"/>
              <a:t>.</a:t>
            </a:r>
            <a:endParaRPr lang="en-US" dirty="0"/>
          </a:p>
        </p:txBody>
      </p:sp>
      <p:sp>
        <p:nvSpPr>
          <p:cNvPr id="4" name="Slide Number Placeholder 3"/>
          <p:cNvSpPr>
            <a:spLocks noGrp="1"/>
          </p:cNvSpPr>
          <p:nvPr>
            <p:ph type="sldNum" sz="quarter" idx="10"/>
          </p:nvPr>
        </p:nvSpPr>
        <p:spPr/>
        <p:txBody>
          <a:bodyPr/>
          <a:lstStyle/>
          <a:p>
            <a:fld id="{BB65F9A6-8207-4CDE-A501-093AFE88231B}" type="slidenum">
              <a:rPr lang="en-US" smtClean="0"/>
              <a:t>47</a:t>
            </a:fld>
            <a:endParaRPr lang="en-US"/>
          </a:p>
        </p:txBody>
      </p:sp>
    </p:spTree>
    <p:extLst>
      <p:ext uri="{BB962C8B-B14F-4D97-AF65-F5344CB8AC3E}">
        <p14:creationId xmlns:p14="http://schemas.microsoft.com/office/powerpoint/2010/main" val="408857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What is Dynamics 365?</a:t>
            </a:r>
          </a:p>
          <a:p>
            <a:r>
              <a:rPr lang="en-US" sz="900" kern="1200" dirty="0">
                <a:solidFill>
                  <a:schemeClr val="tx1"/>
                </a:solidFill>
                <a:effectLst/>
                <a:latin typeface="Segoe UI Light" pitchFamily="34" charset="0"/>
                <a:ea typeface="+mn-ea"/>
                <a:cs typeface="+mn-cs"/>
              </a:rPr>
              <a:t>Dynamics 365 is Microsoft’s new approach to end-to-end intelligent business applications in the cloud.  </a:t>
            </a:r>
          </a:p>
          <a:p>
            <a:r>
              <a:rPr lang="en-US" sz="900" kern="1200" dirty="0">
                <a:solidFill>
                  <a:schemeClr val="tx1"/>
                </a:solidFill>
                <a:effectLst/>
                <a:latin typeface="Segoe UI Light" pitchFamily="34" charset="0"/>
                <a:ea typeface="+mn-ea"/>
                <a:cs typeface="+mn-cs"/>
              </a:rPr>
              <a:t>The reason this new offering is so exciting is that it enables companies to do four things with their business applications:</a:t>
            </a:r>
          </a:p>
          <a:p>
            <a:endParaRPr lang="en-US" sz="1050" kern="1200" dirty="0">
              <a:solidFill>
                <a:schemeClr val="tx1"/>
              </a:solidFill>
              <a:effectLst/>
              <a:latin typeface="Segoe UI Light" pitchFamily="34" charset="0"/>
              <a:ea typeface="+mn-ea"/>
              <a:cs typeface="+mn-cs"/>
            </a:endParaRPr>
          </a:p>
          <a:p>
            <a:pPr marL="228600" lvl="0" indent="-228600">
              <a:buFont typeface="+mj-lt"/>
              <a:buAutoNum type="arabicPeriod"/>
            </a:pPr>
            <a:r>
              <a:rPr lang="en-US" sz="900" b="1" kern="1200" dirty="0">
                <a:solidFill>
                  <a:schemeClr val="tx1"/>
                </a:solidFill>
                <a:effectLst/>
                <a:latin typeface="Segoe UI Light" pitchFamily="34" charset="0"/>
                <a:ea typeface="+mn-ea"/>
                <a:cs typeface="+mn-cs"/>
              </a:rPr>
              <a:t>Start with what you need - </a:t>
            </a:r>
            <a:r>
              <a:rPr lang="en-US" sz="900" kern="1200" dirty="0">
                <a:solidFill>
                  <a:schemeClr val="tx1"/>
                </a:solidFill>
                <a:effectLst/>
                <a:latin typeface="Segoe UI Light" pitchFamily="34" charset="0"/>
                <a:ea typeface="+mn-ea"/>
                <a:cs typeface="+mn-cs"/>
              </a:rPr>
              <a:t>Dynamics 365 apps are designed so they can be easily and independently deployed. That means you can start small with the right fit for your role, industry and business and pay only for what you need. But they also work together seamlessly and fit with your existing systems, so as your business demands, you can grow into additional capabilities with ease and run your entire business in the trusted Microsoft cloud. </a:t>
            </a:r>
            <a:endParaRPr lang="en-US" sz="1050" kern="1200" dirty="0">
              <a:solidFill>
                <a:schemeClr val="tx1"/>
              </a:solidFill>
              <a:effectLst/>
              <a:latin typeface="Segoe UI Light" pitchFamily="34" charset="0"/>
              <a:ea typeface="+mn-ea"/>
              <a:cs typeface="+mn-cs"/>
            </a:endParaRPr>
          </a:p>
          <a:p>
            <a:pPr marL="228600" lvl="0" indent="-228600">
              <a:buFont typeface="+mj-lt"/>
              <a:buAutoNum type="arabicPeriod"/>
            </a:pPr>
            <a:r>
              <a:rPr lang="en-US" sz="900" b="1" kern="1200" dirty="0">
                <a:solidFill>
                  <a:schemeClr val="tx1"/>
                </a:solidFill>
                <a:effectLst/>
                <a:latin typeface="Segoe UI Light" pitchFamily="34" charset="0"/>
                <a:ea typeface="+mn-ea"/>
                <a:cs typeface="+mn-cs"/>
              </a:rPr>
              <a:t>Productivity where you need it – </a:t>
            </a:r>
            <a:r>
              <a:rPr lang="en-US" sz="900" kern="1200" dirty="0">
                <a:solidFill>
                  <a:schemeClr val="tx1"/>
                </a:solidFill>
                <a:effectLst/>
                <a:latin typeface="Segoe UI Light" pitchFamily="34" charset="0"/>
                <a:ea typeface="+mn-ea"/>
                <a:cs typeface="+mn-cs"/>
              </a:rPr>
              <a:t>Deep integration between Dynamics 365 and Office 365</a:t>
            </a:r>
            <a:r>
              <a:rPr lang="en-US" sz="900" b="1" kern="120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connects the structured workflow of business applications and processes with the unstructured work of collaboration and productivity.  So your employees are empowered with productivity tools surfaced in the context of their business processes. For example, a sales person receives an email, and can respond directly in Office with a quote that is created based on information from both Finance and Sales apps, stored back to the right app, with right pricing, discounting etc. All without the user having to leave Outlook.</a:t>
            </a:r>
            <a:endParaRPr lang="en-US" sz="1050" kern="1200" dirty="0">
              <a:solidFill>
                <a:schemeClr val="tx1"/>
              </a:solidFill>
              <a:effectLst/>
              <a:latin typeface="Segoe UI Light" pitchFamily="34" charset="0"/>
              <a:ea typeface="+mn-ea"/>
              <a:cs typeface="+mn-cs"/>
            </a:endParaRPr>
          </a:p>
          <a:p>
            <a:pPr marL="228600" lvl="0" indent="-228600">
              <a:buFont typeface="+mj-lt"/>
              <a:buAutoNum type="arabicPeriod"/>
            </a:pPr>
            <a:r>
              <a:rPr lang="en-US" sz="900" b="1" kern="1200" dirty="0">
                <a:solidFill>
                  <a:schemeClr val="tx1"/>
                </a:solidFill>
                <a:effectLst/>
                <a:latin typeface="Segoe UI Light" pitchFamily="34" charset="0"/>
                <a:ea typeface="+mn-ea"/>
                <a:cs typeface="+mn-cs"/>
              </a:rPr>
              <a:t>Built-in Intelligence –</a:t>
            </a:r>
            <a:r>
              <a:rPr lang="en-US" sz="900" kern="1200" dirty="0">
                <a:solidFill>
                  <a:schemeClr val="tx1"/>
                </a:solidFill>
                <a:effectLst/>
                <a:latin typeface="Segoe UI Light" pitchFamily="34" charset="0"/>
                <a:ea typeface="+mn-ea"/>
                <a:cs typeface="+mn-cs"/>
              </a:rPr>
              <a:t> With Dynamics 365, Microsoft is the only provider of business applications that infuses big data, advanced analytics and </a:t>
            </a:r>
            <a:r>
              <a:rPr lang="en-US" sz="900" kern="1200" dirty="0" err="1">
                <a:solidFill>
                  <a:schemeClr val="tx1"/>
                </a:solidFill>
                <a:effectLst/>
                <a:latin typeface="Segoe UI Light" pitchFamily="34" charset="0"/>
                <a:ea typeface="+mn-ea"/>
                <a:cs typeface="+mn-cs"/>
              </a:rPr>
              <a:t>IoT</a:t>
            </a:r>
            <a:r>
              <a:rPr lang="en-US" sz="900" kern="1200" dirty="0">
                <a:solidFill>
                  <a:schemeClr val="tx1"/>
                </a:solidFill>
                <a:effectLst/>
                <a:latin typeface="Segoe UI Light" pitchFamily="34" charset="0"/>
                <a:ea typeface="+mn-ea"/>
                <a:cs typeface="+mn-cs"/>
              </a:rPr>
              <a:t> into processes right out-of-the-box to proactively guide employees &amp; customers to optimal outcomes with predictive insights, prescriptive advice and actionable next steps. Data &amp; insights transformed into action for intelligence where its needed. For example, Cortana Intelligence will enable cross-sell recommendations to help sales reps predict which products and services a customer will need. </a:t>
            </a:r>
            <a:endParaRPr lang="en-US" sz="1050" kern="1200" dirty="0">
              <a:solidFill>
                <a:schemeClr val="tx1"/>
              </a:solidFill>
              <a:effectLst/>
              <a:latin typeface="Segoe UI Light" pitchFamily="34" charset="0"/>
              <a:ea typeface="+mn-ea"/>
              <a:cs typeface="+mn-cs"/>
            </a:endParaRPr>
          </a:p>
          <a:p>
            <a:pPr marL="228600" indent="-228600">
              <a:buFont typeface="+mj-lt"/>
              <a:buAutoNum type="arabicPeriod"/>
            </a:pPr>
            <a:r>
              <a:rPr lang="en-US" sz="900" b="1" kern="1200" dirty="0">
                <a:solidFill>
                  <a:schemeClr val="tx1"/>
                </a:solidFill>
                <a:effectLst/>
                <a:latin typeface="Segoe UI Light" pitchFamily="34" charset="0"/>
                <a:ea typeface="+mn-ea"/>
                <a:cs typeface="+mn-cs"/>
              </a:rPr>
              <a:t>Ready for Growth –</a:t>
            </a:r>
            <a:r>
              <a:rPr lang="en-US" sz="900" kern="1200" dirty="0">
                <a:solidFill>
                  <a:schemeClr val="tx1"/>
                </a:solidFill>
                <a:effectLst/>
                <a:latin typeface="Segoe UI Light" pitchFamily="34" charset="0"/>
                <a:ea typeface="+mn-ea"/>
                <a:cs typeface="+mn-cs"/>
              </a:rPr>
              <a:t> Dynamics 365 enables companies to adapt and innovate in real time with nimble, adaptable applications so you can compose, modify and extend processes.  Business users are empowered to change and adapt without IT. A customer can reimagine their business model with a common data model and a flexible, extensible business application platform.</a:t>
            </a:r>
            <a:endParaRPr lang="en-US" sz="900" kern="1200" dirty="0">
              <a:ln>
                <a:solidFill>
                  <a:srgbClr val="FFFFFF">
                    <a:alpha val="0"/>
                  </a:srgbClr>
                </a:solidFill>
              </a:ln>
              <a:solidFill>
                <a:srgbClr val="008272"/>
              </a:solidFill>
              <a:latin typeface="Segoe UI Light" pitchFamily="34" charset="0"/>
              <a:ea typeface="Segoe UI Black" panose="020B0A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1457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4212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a:t>
            </a:r>
            <a:r>
              <a:rPr lang="en-US" baseline="0" dirty="0"/>
              <a:t> vision and strategy around Dynamics 365 really brings the full power of Microsoft behind the Dynamics business, with the clear goal of making Dynamics 365 applications much easier to integrate into compelling new business processes and models at much greater speed and lower cost, while making the development of partner IP easier to build, test, demo, deploy and manage easier than ever before. This is about enabling our partners to both utilize our solutions and create their own IP to deliver compelling solutions to end customers. </a:t>
            </a:r>
          </a:p>
          <a:p>
            <a:pPr lvl="0"/>
            <a:endParaRPr lang="en-US" baseline="0" dirty="0"/>
          </a:p>
          <a:p>
            <a:r>
              <a:rPr lang="en-US" sz="1200" i="1" kern="1200" dirty="0">
                <a:solidFill>
                  <a:schemeClr val="tx1"/>
                </a:solidFill>
                <a:effectLst/>
                <a:latin typeface="Segoe UI Light" pitchFamily="34" charset="0"/>
                <a:ea typeface="+mn-ea"/>
                <a:cs typeface="+mn-cs"/>
              </a:rPr>
              <a:t>Dynamics</a:t>
            </a:r>
            <a:r>
              <a:rPr lang="en-US" sz="1200" i="1" kern="1200" baseline="0" dirty="0">
                <a:solidFill>
                  <a:schemeClr val="tx1"/>
                </a:solidFill>
                <a:effectLst/>
                <a:latin typeface="Segoe UI Light" pitchFamily="34" charset="0"/>
                <a:ea typeface="+mn-ea"/>
                <a:cs typeface="+mn-cs"/>
              </a:rPr>
              <a:t> 365 fits perfectly with the CSP Program, which was designed with the partner at the center, owning the customer solution and end-to-end customer lifecycle. All of the Microsoft technologies you saw on the previous page will be available in Partner Center, where partners can develop, demonstrate, sell, manage and support a complete solution that includes their own IP, dashboards, business processes and customizations. </a:t>
            </a:r>
            <a:r>
              <a:rPr lang="en-US" sz="1200" i="1" kern="1200" dirty="0">
                <a:solidFill>
                  <a:schemeClr val="tx1"/>
                </a:solidFill>
                <a:effectLst/>
                <a:latin typeface="Segoe UI Light" pitchFamily="34" charset="0"/>
                <a:ea typeface="+mn-ea"/>
                <a:cs typeface="+mn-cs"/>
              </a:rPr>
              <a:t>We feel like this program was tailor</a:t>
            </a:r>
            <a:r>
              <a:rPr lang="en-US" sz="1200" i="1" kern="1200" baseline="0" dirty="0">
                <a:solidFill>
                  <a:schemeClr val="tx1"/>
                </a:solidFill>
                <a:effectLst/>
                <a:latin typeface="Segoe UI Light" pitchFamily="34" charset="0"/>
                <a:ea typeface="+mn-ea"/>
                <a:cs typeface="+mn-cs"/>
              </a:rPr>
              <a:t> made for Dynamics. </a:t>
            </a:r>
          </a:p>
          <a:p>
            <a:endParaRPr lang="en-US" sz="1200" i="1" kern="1200" dirty="0">
              <a:solidFill>
                <a:schemeClr val="tx1"/>
              </a:solidFill>
              <a:effectLst/>
              <a:latin typeface="Segoe UI Light" pitchFamily="34" charset="0"/>
              <a:ea typeface="+mn-ea"/>
              <a:cs typeface="+mn-cs"/>
            </a:endParaRPr>
          </a:p>
          <a:p>
            <a:r>
              <a:rPr lang="en-US" sz="1200" i="1" kern="1200" dirty="0">
                <a:solidFill>
                  <a:schemeClr val="tx1"/>
                </a:solidFill>
                <a:effectLst/>
                <a:latin typeface="Segoe UI Light" pitchFamily="34" charset="0"/>
                <a:ea typeface="+mn-ea"/>
                <a:cs typeface="+mn-cs"/>
              </a:rPr>
              <a:t>CSP provides partners with access to new cloud services, more markets, and great platform capabilities. </a:t>
            </a:r>
            <a:endParaRPr lang="en-US" dirty="0"/>
          </a:p>
          <a:p>
            <a:pPr lvl="0"/>
            <a:endParaRPr lang="en-US" dirty="0"/>
          </a:p>
        </p:txBody>
      </p:sp>
      <p:sp>
        <p:nvSpPr>
          <p:cNvPr id="4" name="Slide Number Placeholder 3"/>
          <p:cNvSpPr>
            <a:spLocks noGrp="1"/>
          </p:cNvSpPr>
          <p:nvPr>
            <p:ph type="sldNum" sz="quarter" idx="10"/>
          </p:nvPr>
        </p:nvSpPr>
        <p:spPr/>
        <p:txBody>
          <a:bodyPr/>
          <a:lstStyle/>
          <a:p>
            <a:pPr marL="0" marR="0" lvl="0" indent="0" defTabSz="914330" eaLnBrk="1" fontAlgn="auto" latinLnBrk="0" hangingPunct="1">
              <a:lnSpc>
                <a:spcPct val="100000"/>
              </a:lnSpc>
              <a:spcBef>
                <a:spcPts val="0"/>
              </a:spcBef>
              <a:spcAft>
                <a:spcPts val="0"/>
              </a:spcAft>
              <a:buClrTx/>
              <a:buSzTx/>
              <a:buFontTx/>
              <a:buNone/>
              <a:tabLst/>
              <a:defRPr/>
            </a:pPr>
            <a:fld id="{AEA0F880-A7EF-41F3-86D5-BEE21A383C12}" type="slidenum">
              <a:rPr kumimoji="0" lang="en-US" sz="1800" b="0" i="0" u="none" strike="noStrike" kern="0" cap="none" spc="0" normalizeH="0" baseline="0" noProof="0">
                <a:ln>
                  <a:noFill/>
                </a:ln>
                <a:solidFill>
                  <a:sysClr val="windowText" lastClr="000000"/>
                </a:solidFill>
                <a:effectLst/>
                <a:uLnTx/>
                <a:uFillTx/>
              </a:rPr>
              <a:pPr marL="0" marR="0" lvl="0" indent="0" defTabSz="91433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389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hear today</a:t>
            </a:r>
            <a:r>
              <a:rPr lang="en-US" baseline="0" dirty="0"/>
              <a:t> to walk you through Dynamics 365 Packaging.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Today we’ll cover </a:t>
            </a:r>
            <a:r>
              <a:rPr lang="en-US" b="1" baseline="0" dirty="0"/>
              <a:t>how in the future Dynamics 365 will be sold </a:t>
            </a:r>
            <a:r>
              <a:rPr lang="en-US" baseline="0" dirty="0"/>
              <a:t>in Enterprise &amp; SMB, what </a:t>
            </a:r>
            <a:r>
              <a:rPr lang="en-US" b="1" baseline="0" dirty="0"/>
              <a:t>channels </a:t>
            </a:r>
            <a:r>
              <a:rPr lang="en-US" baseline="0" dirty="0"/>
              <a:t>you can find it and we’ll highlight some of the great ways our new licensing structure </a:t>
            </a:r>
            <a:r>
              <a:rPr lang="en-US" b="1" baseline="0" dirty="0"/>
              <a:t>provides choice, flexibility, simplicity and is inclusive of all user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Areas we won’t cover today are pricing and feature specifics. We’ll make those available in the coming months as we get closer to launch.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TRANSITION: Lets start by grounding ourselves on the basics</a:t>
            </a:r>
            <a:endParaRPr lang="en-US" b="1" dirty="0"/>
          </a:p>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11/17/2016 8:42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702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the Dynamics 365 world there are two editions. A business edition and a enterprise edition.</a:t>
            </a:r>
          </a:p>
          <a:p>
            <a:endParaRPr lang="en-US" b="0" dirty="0"/>
          </a:p>
          <a:p>
            <a:r>
              <a:rPr lang="en-US" b="0" dirty="0"/>
              <a:t>The business edition is…</a:t>
            </a:r>
          </a:p>
          <a:p>
            <a:pPr marL="171450" indent="-171450">
              <a:buFont typeface="Arial" panose="020B0604020202020204" pitchFamily="34" charset="0"/>
              <a:buChar char="•"/>
              <a:defRPr/>
            </a:pPr>
            <a:r>
              <a:rPr lang="en-US" sz="1200" kern="0" dirty="0"/>
              <a:t>Optimized for 10-250 Employees, particularly the 10-100 employee segment</a:t>
            </a:r>
          </a:p>
          <a:p>
            <a:pPr marL="171450" indent="-171450">
              <a:buFont typeface="Arial" panose="020B0604020202020204" pitchFamily="34" charset="0"/>
              <a:buChar char="•"/>
              <a:defRPr/>
            </a:pPr>
            <a:r>
              <a:rPr lang="en-US" sz="1200" kern="0" dirty="0"/>
              <a:t>It will contains Project Madeira (called Financials in the future) and in the future a Sales and Marketing application as well</a:t>
            </a:r>
          </a:p>
          <a:p>
            <a:pPr marL="171450" indent="-171450">
              <a:buFont typeface="Arial" panose="020B0604020202020204" pitchFamily="34" charset="0"/>
              <a:buChar char="•"/>
              <a:defRPr/>
            </a:pPr>
            <a:r>
              <a:rPr lang="en-US" sz="1200" kern="0" dirty="0"/>
              <a:t>It is cloud only</a:t>
            </a:r>
          </a:p>
          <a:p>
            <a:pPr marL="171450" indent="-171450">
              <a:buFont typeface="Arial" panose="020B0604020202020204" pitchFamily="34" charset="0"/>
              <a:buChar char="•"/>
              <a:defRPr/>
            </a:pPr>
            <a:r>
              <a:rPr lang="en-US" sz="1200" kern="0" dirty="0"/>
              <a:t>And it has a 300 seat maximum which aligns to what you are familiar with on the Office 365 side.</a:t>
            </a:r>
          </a:p>
          <a:p>
            <a:pPr marL="171450" indent="-171450">
              <a:buFont typeface="Arial" panose="020B0604020202020204" pitchFamily="34" charset="0"/>
              <a:buChar char="•"/>
              <a:defRPr/>
            </a:pPr>
            <a:endParaRPr lang="en-US" sz="1200" kern="0" dirty="0"/>
          </a:p>
          <a:p>
            <a:pPr>
              <a:defRPr/>
            </a:pPr>
            <a:r>
              <a:rPr lang="en-US" sz="1200" kern="0" dirty="0"/>
              <a:t>The Enterprise edition is </a:t>
            </a:r>
            <a:endParaRPr lang="en-US" kern="0" dirty="0"/>
          </a:p>
          <a:p>
            <a:pPr marL="233363" marR="0" lvl="0" indent="-233363" defTabSz="9327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Optimized for 250+ Employees</a:t>
            </a:r>
          </a:p>
          <a:p>
            <a:pPr marL="233363" marR="0" lvl="0" indent="-233363" defTabSz="9327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It includes the </a:t>
            </a:r>
            <a:r>
              <a:rPr lang="en-US" sz="1200" kern="0" dirty="0" err="1"/>
              <a:t>CRMOL</a:t>
            </a:r>
            <a:r>
              <a:rPr lang="en-US" sz="1200" kern="0" dirty="0"/>
              <a:t> and AX products you know today.</a:t>
            </a:r>
            <a:endParaRPr kumimoji="0" lang="en-US" sz="1200" b="0" i="0" u="none" strike="noStrike" kern="0" cap="none" spc="0" normalizeH="0" baseline="0" noProof="0" dirty="0">
              <a:ln>
                <a:noFill/>
              </a:ln>
              <a:effectLst/>
              <a:uLnTx/>
              <a:uFillTx/>
            </a:endParaRPr>
          </a:p>
          <a:p>
            <a:pPr marL="233363" marR="0" lvl="0" indent="-233363" defTabSz="9327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It includes Online / On premises dual use rights – So customers don’t need to move online to move to Dynamics 365.</a:t>
            </a:r>
          </a:p>
          <a:p>
            <a:pPr marL="233363" marR="0" lvl="0" indent="-233363" defTabSz="9327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And it contains a 20 user minimum on offers which</a:t>
            </a:r>
            <a:r>
              <a:rPr kumimoji="0" lang="en-US" sz="1200" b="0" i="0" u="none" strike="noStrike" kern="0" cap="none" spc="0" normalizeH="0" noProof="0" dirty="0">
                <a:ln>
                  <a:noFill/>
                </a:ln>
                <a:effectLst/>
                <a:uLnTx/>
                <a:uFillTx/>
              </a:rPr>
              <a:t> include AX. There is no CRM seat minimum with this offering. This is a change from today.</a:t>
            </a:r>
          </a:p>
          <a:p>
            <a:pPr marL="233363" marR="0" lvl="0" indent="-233363" defTabSz="932742"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effectLst/>
              <a:uLnTx/>
              <a:uFillTx/>
            </a:endParaRPr>
          </a:p>
          <a:p>
            <a:pPr defTabSz="932742">
              <a:spcAft>
                <a:spcPts val="600"/>
              </a:spcAft>
              <a:defRPr/>
            </a:pPr>
            <a:endParaRPr lang="en-US" kern="0" dirty="0"/>
          </a:p>
          <a:p>
            <a:pPr defTabSz="932742">
              <a:spcAft>
                <a:spcPts val="600"/>
              </a:spcAft>
              <a:defRPr/>
            </a:pPr>
            <a:endParaRPr lang="en-US" kern="0" dirty="0"/>
          </a:p>
          <a:p>
            <a:pPr defTabSz="932742">
              <a:spcAft>
                <a:spcPts val="600"/>
              </a:spcAft>
              <a:defRPr/>
            </a:pPr>
            <a:endParaRPr lang="en-US" kern="0" dirty="0"/>
          </a:p>
          <a:p>
            <a:pPr defTabSz="932742">
              <a:spcAft>
                <a:spcPts val="600"/>
              </a:spcAft>
              <a:defRPr/>
            </a:pPr>
            <a:endParaRPr lang="en-US" kern="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CCD60-2EC0-4CB9-B465-483BA56A2E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9612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87" name="Freeform 16"/>
          <p:cNvSpPr>
            <a:spLocks/>
          </p:cNvSpPr>
          <p:nvPr userDrawn="1"/>
        </p:nvSpPr>
        <p:spPr bwMode="auto">
          <a:xfrm>
            <a:off x="0" y="3953546"/>
            <a:ext cx="5548185" cy="2904455"/>
          </a:xfrm>
          <a:custGeom>
            <a:avLst/>
            <a:gdLst>
              <a:gd name="T0" fmla="*/ 128 w 3565"/>
              <a:gd name="T1" fmla="*/ 957 h 1866"/>
              <a:gd name="T2" fmla="*/ 187 w 3565"/>
              <a:gd name="T3" fmla="*/ 982 h 1866"/>
              <a:gd name="T4" fmla="*/ 246 w 3565"/>
              <a:gd name="T5" fmla="*/ 909 h 1866"/>
              <a:gd name="T6" fmla="*/ 463 w 3565"/>
              <a:gd name="T7" fmla="*/ 816 h 1866"/>
              <a:gd name="T8" fmla="*/ 501 w 3565"/>
              <a:gd name="T9" fmla="*/ 874 h 1866"/>
              <a:gd name="T10" fmla="*/ 543 w 3565"/>
              <a:gd name="T11" fmla="*/ 926 h 1866"/>
              <a:gd name="T12" fmla="*/ 632 w 3565"/>
              <a:gd name="T13" fmla="*/ 677 h 1866"/>
              <a:gd name="T14" fmla="*/ 774 w 3565"/>
              <a:gd name="T15" fmla="*/ 719 h 1866"/>
              <a:gd name="T16" fmla="*/ 822 w 3565"/>
              <a:gd name="T17" fmla="*/ 771 h 1866"/>
              <a:gd name="T18" fmla="*/ 1040 w 3565"/>
              <a:gd name="T19" fmla="*/ 691 h 1866"/>
              <a:gd name="T20" fmla="*/ 1151 w 3565"/>
              <a:gd name="T21" fmla="*/ 823 h 1866"/>
              <a:gd name="T22" fmla="*/ 1209 w 3565"/>
              <a:gd name="T23" fmla="*/ 608 h 1866"/>
              <a:gd name="T24" fmla="*/ 1251 w 3565"/>
              <a:gd name="T25" fmla="*/ 543 h 1866"/>
              <a:gd name="T26" fmla="*/ 1372 w 3565"/>
              <a:gd name="T27" fmla="*/ 608 h 1866"/>
              <a:gd name="T28" fmla="*/ 1413 w 3565"/>
              <a:gd name="T29" fmla="*/ 567 h 1866"/>
              <a:gd name="T30" fmla="*/ 1458 w 3565"/>
              <a:gd name="T31" fmla="*/ 629 h 1866"/>
              <a:gd name="T32" fmla="*/ 1510 w 3565"/>
              <a:gd name="T33" fmla="*/ 871 h 1866"/>
              <a:gd name="T34" fmla="*/ 1548 w 3565"/>
              <a:gd name="T35" fmla="*/ 608 h 1866"/>
              <a:gd name="T36" fmla="*/ 1600 w 3565"/>
              <a:gd name="T37" fmla="*/ 563 h 1866"/>
              <a:gd name="T38" fmla="*/ 1627 w 3565"/>
              <a:gd name="T39" fmla="*/ 619 h 1866"/>
              <a:gd name="T40" fmla="*/ 1648 w 3565"/>
              <a:gd name="T41" fmla="*/ 764 h 1866"/>
              <a:gd name="T42" fmla="*/ 1683 w 3565"/>
              <a:gd name="T43" fmla="*/ 950 h 1866"/>
              <a:gd name="T44" fmla="*/ 1721 w 3565"/>
              <a:gd name="T45" fmla="*/ 847 h 1866"/>
              <a:gd name="T46" fmla="*/ 1752 w 3565"/>
              <a:gd name="T47" fmla="*/ 536 h 1866"/>
              <a:gd name="T48" fmla="*/ 2038 w 3565"/>
              <a:gd name="T49" fmla="*/ 456 h 1866"/>
              <a:gd name="T50" fmla="*/ 2059 w 3565"/>
              <a:gd name="T51" fmla="*/ 539 h 1866"/>
              <a:gd name="T52" fmla="*/ 2173 w 3565"/>
              <a:gd name="T53" fmla="*/ 246 h 1866"/>
              <a:gd name="T54" fmla="*/ 2252 w 3565"/>
              <a:gd name="T55" fmla="*/ 201 h 1866"/>
              <a:gd name="T56" fmla="*/ 2287 w 3565"/>
              <a:gd name="T57" fmla="*/ 259 h 1866"/>
              <a:gd name="T58" fmla="*/ 2356 w 3565"/>
              <a:gd name="T59" fmla="*/ 843 h 1866"/>
              <a:gd name="T60" fmla="*/ 2384 w 3565"/>
              <a:gd name="T61" fmla="*/ 612 h 1866"/>
              <a:gd name="T62" fmla="*/ 2398 w 3565"/>
              <a:gd name="T63" fmla="*/ 432 h 1866"/>
              <a:gd name="T64" fmla="*/ 2436 w 3565"/>
              <a:gd name="T65" fmla="*/ 139 h 1866"/>
              <a:gd name="T66" fmla="*/ 2567 w 3565"/>
              <a:gd name="T67" fmla="*/ 0 h 1866"/>
              <a:gd name="T68" fmla="*/ 2598 w 3565"/>
              <a:gd name="T69" fmla="*/ 121 h 1866"/>
              <a:gd name="T70" fmla="*/ 2629 w 3565"/>
              <a:gd name="T71" fmla="*/ 173 h 1866"/>
              <a:gd name="T72" fmla="*/ 2670 w 3565"/>
              <a:gd name="T73" fmla="*/ 491 h 1866"/>
              <a:gd name="T74" fmla="*/ 2988 w 3565"/>
              <a:gd name="T75" fmla="*/ 346 h 1866"/>
              <a:gd name="T76" fmla="*/ 3071 w 3565"/>
              <a:gd name="T77" fmla="*/ 532 h 1866"/>
              <a:gd name="T78" fmla="*/ 3126 w 3565"/>
              <a:gd name="T79" fmla="*/ 498 h 1866"/>
              <a:gd name="T80" fmla="*/ 3233 w 3565"/>
              <a:gd name="T81" fmla="*/ 550 h 1866"/>
              <a:gd name="T82" fmla="*/ 3320 w 3565"/>
              <a:gd name="T83" fmla="*/ 463 h 1866"/>
              <a:gd name="T84" fmla="*/ 3382 w 3565"/>
              <a:gd name="T85" fmla="*/ 398 h 1866"/>
              <a:gd name="T86" fmla="*/ 3565 w 3565"/>
              <a:gd name="T87" fmla="*/ 446 h 1866"/>
              <a:gd name="T88" fmla="*/ 3565 w 3565"/>
              <a:gd name="T89" fmla="*/ 1866 h 1866"/>
              <a:gd name="T90" fmla="*/ 0 w 3565"/>
              <a:gd name="T91" fmla="*/ 95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5" h="1866">
                <a:moveTo>
                  <a:pt x="0" y="957"/>
                </a:moveTo>
                <a:lnTo>
                  <a:pt x="128" y="957"/>
                </a:lnTo>
                <a:lnTo>
                  <a:pt x="128" y="982"/>
                </a:lnTo>
                <a:lnTo>
                  <a:pt x="187" y="982"/>
                </a:lnTo>
                <a:lnTo>
                  <a:pt x="187" y="909"/>
                </a:lnTo>
                <a:lnTo>
                  <a:pt x="246" y="909"/>
                </a:lnTo>
                <a:lnTo>
                  <a:pt x="246" y="816"/>
                </a:lnTo>
                <a:lnTo>
                  <a:pt x="463" y="816"/>
                </a:lnTo>
                <a:lnTo>
                  <a:pt x="463" y="874"/>
                </a:lnTo>
                <a:lnTo>
                  <a:pt x="501" y="874"/>
                </a:lnTo>
                <a:lnTo>
                  <a:pt x="501" y="926"/>
                </a:lnTo>
                <a:lnTo>
                  <a:pt x="543" y="926"/>
                </a:lnTo>
                <a:lnTo>
                  <a:pt x="543" y="677"/>
                </a:lnTo>
                <a:lnTo>
                  <a:pt x="632" y="677"/>
                </a:lnTo>
                <a:lnTo>
                  <a:pt x="632" y="719"/>
                </a:lnTo>
                <a:lnTo>
                  <a:pt x="774" y="719"/>
                </a:lnTo>
                <a:lnTo>
                  <a:pt x="774" y="771"/>
                </a:lnTo>
                <a:lnTo>
                  <a:pt x="822" y="771"/>
                </a:lnTo>
                <a:lnTo>
                  <a:pt x="822" y="691"/>
                </a:lnTo>
                <a:lnTo>
                  <a:pt x="1040" y="691"/>
                </a:lnTo>
                <a:lnTo>
                  <a:pt x="1040" y="823"/>
                </a:lnTo>
                <a:lnTo>
                  <a:pt x="1151" y="823"/>
                </a:lnTo>
                <a:lnTo>
                  <a:pt x="1151" y="608"/>
                </a:lnTo>
                <a:lnTo>
                  <a:pt x="1209" y="608"/>
                </a:lnTo>
                <a:lnTo>
                  <a:pt x="1209" y="543"/>
                </a:lnTo>
                <a:lnTo>
                  <a:pt x="1251" y="543"/>
                </a:lnTo>
                <a:lnTo>
                  <a:pt x="1251" y="608"/>
                </a:lnTo>
                <a:lnTo>
                  <a:pt x="1372" y="608"/>
                </a:lnTo>
                <a:lnTo>
                  <a:pt x="1372" y="567"/>
                </a:lnTo>
                <a:lnTo>
                  <a:pt x="1413" y="567"/>
                </a:lnTo>
                <a:lnTo>
                  <a:pt x="1413" y="629"/>
                </a:lnTo>
                <a:lnTo>
                  <a:pt x="1458" y="629"/>
                </a:lnTo>
                <a:lnTo>
                  <a:pt x="1458" y="871"/>
                </a:lnTo>
                <a:lnTo>
                  <a:pt x="1510" y="871"/>
                </a:lnTo>
                <a:lnTo>
                  <a:pt x="1510" y="608"/>
                </a:lnTo>
                <a:lnTo>
                  <a:pt x="1548" y="608"/>
                </a:lnTo>
                <a:lnTo>
                  <a:pt x="1548" y="563"/>
                </a:lnTo>
                <a:lnTo>
                  <a:pt x="1600" y="563"/>
                </a:lnTo>
                <a:lnTo>
                  <a:pt x="1600" y="619"/>
                </a:lnTo>
                <a:lnTo>
                  <a:pt x="1627" y="619"/>
                </a:lnTo>
                <a:lnTo>
                  <a:pt x="1627" y="764"/>
                </a:lnTo>
                <a:lnTo>
                  <a:pt x="1648" y="764"/>
                </a:lnTo>
                <a:lnTo>
                  <a:pt x="1648" y="950"/>
                </a:lnTo>
                <a:lnTo>
                  <a:pt x="1683" y="950"/>
                </a:lnTo>
                <a:lnTo>
                  <a:pt x="1683" y="847"/>
                </a:lnTo>
                <a:lnTo>
                  <a:pt x="1721" y="847"/>
                </a:lnTo>
                <a:lnTo>
                  <a:pt x="1721" y="536"/>
                </a:lnTo>
                <a:lnTo>
                  <a:pt x="1752" y="536"/>
                </a:lnTo>
                <a:lnTo>
                  <a:pt x="1752" y="456"/>
                </a:lnTo>
                <a:lnTo>
                  <a:pt x="2038" y="456"/>
                </a:lnTo>
                <a:lnTo>
                  <a:pt x="2038" y="539"/>
                </a:lnTo>
                <a:lnTo>
                  <a:pt x="2059" y="539"/>
                </a:lnTo>
                <a:lnTo>
                  <a:pt x="2059" y="246"/>
                </a:lnTo>
                <a:lnTo>
                  <a:pt x="2173" y="246"/>
                </a:lnTo>
                <a:lnTo>
                  <a:pt x="2173" y="201"/>
                </a:lnTo>
                <a:lnTo>
                  <a:pt x="2252" y="201"/>
                </a:lnTo>
                <a:lnTo>
                  <a:pt x="2252" y="259"/>
                </a:lnTo>
                <a:lnTo>
                  <a:pt x="2287" y="259"/>
                </a:lnTo>
                <a:lnTo>
                  <a:pt x="2287" y="843"/>
                </a:lnTo>
                <a:lnTo>
                  <a:pt x="2356" y="843"/>
                </a:lnTo>
                <a:lnTo>
                  <a:pt x="2356" y="612"/>
                </a:lnTo>
                <a:lnTo>
                  <a:pt x="2384" y="612"/>
                </a:lnTo>
                <a:lnTo>
                  <a:pt x="2384" y="449"/>
                </a:lnTo>
                <a:lnTo>
                  <a:pt x="2398" y="432"/>
                </a:lnTo>
                <a:lnTo>
                  <a:pt x="2398" y="139"/>
                </a:lnTo>
                <a:lnTo>
                  <a:pt x="2436" y="139"/>
                </a:lnTo>
                <a:lnTo>
                  <a:pt x="2436" y="0"/>
                </a:lnTo>
                <a:lnTo>
                  <a:pt x="2567" y="0"/>
                </a:lnTo>
                <a:lnTo>
                  <a:pt x="2567" y="121"/>
                </a:lnTo>
                <a:lnTo>
                  <a:pt x="2598" y="121"/>
                </a:lnTo>
                <a:lnTo>
                  <a:pt x="2598" y="173"/>
                </a:lnTo>
                <a:lnTo>
                  <a:pt x="2629" y="173"/>
                </a:lnTo>
                <a:lnTo>
                  <a:pt x="2629" y="491"/>
                </a:lnTo>
                <a:lnTo>
                  <a:pt x="2670" y="491"/>
                </a:lnTo>
                <a:lnTo>
                  <a:pt x="2670" y="346"/>
                </a:lnTo>
                <a:lnTo>
                  <a:pt x="2988" y="346"/>
                </a:lnTo>
                <a:lnTo>
                  <a:pt x="2988" y="532"/>
                </a:lnTo>
                <a:lnTo>
                  <a:pt x="3071" y="532"/>
                </a:lnTo>
                <a:lnTo>
                  <a:pt x="3071" y="498"/>
                </a:lnTo>
                <a:lnTo>
                  <a:pt x="3126" y="498"/>
                </a:lnTo>
                <a:lnTo>
                  <a:pt x="3126" y="550"/>
                </a:lnTo>
                <a:lnTo>
                  <a:pt x="3233" y="550"/>
                </a:lnTo>
                <a:lnTo>
                  <a:pt x="3233" y="463"/>
                </a:lnTo>
                <a:lnTo>
                  <a:pt x="3320" y="463"/>
                </a:lnTo>
                <a:lnTo>
                  <a:pt x="3320" y="398"/>
                </a:lnTo>
                <a:lnTo>
                  <a:pt x="3382" y="398"/>
                </a:lnTo>
                <a:lnTo>
                  <a:pt x="3382" y="446"/>
                </a:lnTo>
                <a:lnTo>
                  <a:pt x="3565" y="446"/>
                </a:lnTo>
                <a:lnTo>
                  <a:pt x="3565" y="1040"/>
                </a:lnTo>
                <a:lnTo>
                  <a:pt x="3565" y="1866"/>
                </a:lnTo>
                <a:lnTo>
                  <a:pt x="0" y="1866"/>
                </a:lnTo>
                <a:lnTo>
                  <a:pt x="0" y="957"/>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8" name="Freeform 17"/>
          <p:cNvSpPr>
            <a:spLocks/>
          </p:cNvSpPr>
          <p:nvPr userDrawn="1"/>
        </p:nvSpPr>
        <p:spPr bwMode="auto">
          <a:xfrm>
            <a:off x="5395669" y="4470308"/>
            <a:ext cx="3084573" cy="2387692"/>
          </a:xfrm>
          <a:custGeom>
            <a:avLst/>
            <a:gdLst>
              <a:gd name="T0" fmla="*/ 1882 w 1982"/>
              <a:gd name="T1" fmla="*/ 456 h 1534"/>
              <a:gd name="T2" fmla="*/ 1882 w 1982"/>
              <a:gd name="T3" fmla="*/ 546 h 1534"/>
              <a:gd name="T4" fmla="*/ 1830 w 1982"/>
              <a:gd name="T5" fmla="*/ 546 h 1534"/>
              <a:gd name="T6" fmla="*/ 1830 w 1982"/>
              <a:gd name="T7" fmla="*/ 629 h 1534"/>
              <a:gd name="T8" fmla="*/ 1699 w 1982"/>
              <a:gd name="T9" fmla="*/ 629 h 1534"/>
              <a:gd name="T10" fmla="*/ 1699 w 1982"/>
              <a:gd name="T11" fmla="*/ 822 h 1534"/>
              <a:gd name="T12" fmla="*/ 1668 w 1982"/>
              <a:gd name="T13" fmla="*/ 822 h 1534"/>
              <a:gd name="T14" fmla="*/ 1668 w 1982"/>
              <a:gd name="T15" fmla="*/ 59 h 1534"/>
              <a:gd name="T16" fmla="*/ 1388 w 1982"/>
              <a:gd name="T17" fmla="*/ 59 h 1534"/>
              <a:gd name="T18" fmla="*/ 1388 w 1982"/>
              <a:gd name="T19" fmla="*/ 200 h 1534"/>
              <a:gd name="T20" fmla="*/ 1226 w 1982"/>
              <a:gd name="T21" fmla="*/ 200 h 1534"/>
              <a:gd name="T22" fmla="*/ 1226 w 1982"/>
              <a:gd name="T23" fmla="*/ 688 h 1534"/>
              <a:gd name="T24" fmla="*/ 1119 w 1982"/>
              <a:gd name="T25" fmla="*/ 688 h 1534"/>
              <a:gd name="T26" fmla="*/ 1119 w 1982"/>
              <a:gd name="T27" fmla="*/ 629 h 1534"/>
              <a:gd name="T28" fmla="*/ 1043 w 1982"/>
              <a:gd name="T29" fmla="*/ 629 h 1534"/>
              <a:gd name="T30" fmla="*/ 1043 w 1982"/>
              <a:gd name="T31" fmla="*/ 542 h 1534"/>
              <a:gd name="T32" fmla="*/ 839 w 1982"/>
              <a:gd name="T33" fmla="*/ 542 h 1534"/>
              <a:gd name="T34" fmla="*/ 839 w 1982"/>
              <a:gd name="T35" fmla="*/ 629 h 1534"/>
              <a:gd name="T36" fmla="*/ 736 w 1982"/>
              <a:gd name="T37" fmla="*/ 629 h 1534"/>
              <a:gd name="T38" fmla="*/ 736 w 1982"/>
              <a:gd name="T39" fmla="*/ 698 h 1534"/>
              <a:gd name="T40" fmla="*/ 694 w 1982"/>
              <a:gd name="T41" fmla="*/ 698 h 1534"/>
              <a:gd name="T42" fmla="*/ 694 w 1982"/>
              <a:gd name="T43" fmla="*/ 0 h 1534"/>
              <a:gd name="T44" fmla="*/ 331 w 1982"/>
              <a:gd name="T45" fmla="*/ 0 h 1534"/>
              <a:gd name="T46" fmla="*/ 331 w 1982"/>
              <a:gd name="T47" fmla="*/ 663 h 1534"/>
              <a:gd name="T48" fmla="*/ 245 w 1982"/>
              <a:gd name="T49" fmla="*/ 663 h 1534"/>
              <a:gd name="T50" fmla="*/ 245 w 1982"/>
              <a:gd name="T51" fmla="*/ 456 h 1534"/>
              <a:gd name="T52" fmla="*/ 93 w 1982"/>
              <a:gd name="T53" fmla="*/ 456 h 1534"/>
              <a:gd name="T54" fmla="*/ 93 w 1982"/>
              <a:gd name="T55" fmla="*/ 826 h 1534"/>
              <a:gd name="T56" fmla="*/ 0 w 1982"/>
              <a:gd name="T57" fmla="*/ 826 h 1534"/>
              <a:gd name="T58" fmla="*/ 0 w 1982"/>
              <a:gd name="T59" fmla="*/ 1534 h 1534"/>
              <a:gd name="T60" fmla="*/ 1982 w 1982"/>
              <a:gd name="T61" fmla="*/ 1534 h 1534"/>
              <a:gd name="T62" fmla="*/ 1982 w 1982"/>
              <a:gd name="T63" fmla="*/ 456 h 1534"/>
              <a:gd name="T64" fmla="*/ 1882 w 1982"/>
              <a:gd name="T65" fmla="*/ 456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2" h="1534">
                <a:moveTo>
                  <a:pt x="1882" y="456"/>
                </a:moveTo>
                <a:lnTo>
                  <a:pt x="1882" y="546"/>
                </a:lnTo>
                <a:lnTo>
                  <a:pt x="1830" y="546"/>
                </a:lnTo>
                <a:lnTo>
                  <a:pt x="1830" y="629"/>
                </a:lnTo>
                <a:lnTo>
                  <a:pt x="1699" y="629"/>
                </a:lnTo>
                <a:lnTo>
                  <a:pt x="1699" y="822"/>
                </a:lnTo>
                <a:lnTo>
                  <a:pt x="1668" y="822"/>
                </a:lnTo>
                <a:lnTo>
                  <a:pt x="1668" y="59"/>
                </a:lnTo>
                <a:lnTo>
                  <a:pt x="1388" y="59"/>
                </a:lnTo>
                <a:lnTo>
                  <a:pt x="1388" y="200"/>
                </a:lnTo>
                <a:lnTo>
                  <a:pt x="1226" y="200"/>
                </a:lnTo>
                <a:lnTo>
                  <a:pt x="1226" y="688"/>
                </a:lnTo>
                <a:lnTo>
                  <a:pt x="1119" y="688"/>
                </a:lnTo>
                <a:lnTo>
                  <a:pt x="1119" y="629"/>
                </a:lnTo>
                <a:lnTo>
                  <a:pt x="1043" y="629"/>
                </a:lnTo>
                <a:lnTo>
                  <a:pt x="1043" y="542"/>
                </a:lnTo>
                <a:lnTo>
                  <a:pt x="839" y="542"/>
                </a:lnTo>
                <a:lnTo>
                  <a:pt x="839" y="629"/>
                </a:lnTo>
                <a:lnTo>
                  <a:pt x="736" y="629"/>
                </a:lnTo>
                <a:lnTo>
                  <a:pt x="736" y="698"/>
                </a:lnTo>
                <a:lnTo>
                  <a:pt x="694" y="698"/>
                </a:lnTo>
                <a:lnTo>
                  <a:pt x="694" y="0"/>
                </a:lnTo>
                <a:lnTo>
                  <a:pt x="331" y="0"/>
                </a:lnTo>
                <a:lnTo>
                  <a:pt x="331" y="663"/>
                </a:lnTo>
                <a:lnTo>
                  <a:pt x="245" y="663"/>
                </a:lnTo>
                <a:lnTo>
                  <a:pt x="245" y="456"/>
                </a:lnTo>
                <a:lnTo>
                  <a:pt x="93" y="456"/>
                </a:lnTo>
                <a:lnTo>
                  <a:pt x="93" y="826"/>
                </a:lnTo>
                <a:lnTo>
                  <a:pt x="0" y="826"/>
                </a:lnTo>
                <a:lnTo>
                  <a:pt x="0" y="1534"/>
                </a:lnTo>
                <a:lnTo>
                  <a:pt x="1982" y="1534"/>
                </a:lnTo>
                <a:lnTo>
                  <a:pt x="1982" y="456"/>
                </a:lnTo>
                <a:lnTo>
                  <a:pt x="1882" y="456"/>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9" name="Freeform 18"/>
          <p:cNvSpPr>
            <a:spLocks/>
          </p:cNvSpPr>
          <p:nvPr userDrawn="1"/>
        </p:nvSpPr>
        <p:spPr bwMode="auto">
          <a:xfrm flipH="1">
            <a:off x="8466235" y="2965159"/>
            <a:ext cx="3725766" cy="3892842"/>
          </a:xfrm>
          <a:custGeom>
            <a:avLst/>
            <a:gdLst>
              <a:gd name="T0" fmla="*/ 2308 w 2394"/>
              <a:gd name="T1" fmla="*/ 1385 h 2501"/>
              <a:gd name="T2" fmla="*/ 2270 w 2394"/>
              <a:gd name="T3" fmla="*/ 1420 h 2501"/>
              <a:gd name="T4" fmla="*/ 2228 w 2394"/>
              <a:gd name="T5" fmla="*/ 1323 h 2501"/>
              <a:gd name="T6" fmla="*/ 2083 w 2394"/>
              <a:gd name="T7" fmla="*/ 1202 h 2501"/>
              <a:gd name="T8" fmla="*/ 2055 w 2394"/>
              <a:gd name="T9" fmla="*/ 1278 h 2501"/>
              <a:gd name="T10" fmla="*/ 2031 w 2394"/>
              <a:gd name="T11" fmla="*/ 1344 h 2501"/>
              <a:gd name="T12" fmla="*/ 1969 w 2394"/>
              <a:gd name="T13" fmla="*/ 1019 h 2501"/>
              <a:gd name="T14" fmla="*/ 1872 w 2394"/>
              <a:gd name="T15" fmla="*/ 1071 h 2501"/>
              <a:gd name="T16" fmla="*/ 1845 w 2394"/>
              <a:gd name="T17" fmla="*/ 1140 h 2501"/>
              <a:gd name="T18" fmla="*/ 1696 w 2394"/>
              <a:gd name="T19" fmla="*/ 1036 h 2501"/>
              <a:gd name="T20" fmla="*/ 1620 w 2394"/>
              <a:gd name="T21" fmla="*/ 1209 h 2501"/>
              <a:gd name="T22" fmla="*/ 1582 w 2394"/>
              <a:gd name="T23" fmla="*/ 929 h 2501"/>
              <a:gd name="T24" fmla="*/ 1555 w 2394"/>
              <a:gd name="T25" fmla="*/ 843 h 2501"/>
              <a:gd name="T26" fmla="*/ 1472 w 2394"/>
              <a:gd name="T27" fmla="*/ 929 h 2501"/>
              <a:gd name="T28" fmla="*/ 1447 w 2394"/>
              <a:gd name="T29" fmla="*/ 874 h 2501"/>
              <a:gd name="T30" fmla="*/ 1416 w 2394"/>
              <a:gd name="T31" fmla="*/ 953 h 2501"/>
              <a:gd name="T32" fmla="*/ 1382 w 2394"/>
              <a:gd name="T33" fmla="*/ 1274 h 2501"/>
              <a:gd name="T34" fmla="*/ 1354 w 2394"/>
              <a:gd name="T35" fmla="*/ 929 h 2501"/>
              <a:gd name="T36" fmla="*/ 1320 w 2394"/>
              <a:gd name="T37" fmla="*/ 867 h 2501"/>
              <a:gd name="T38" fmla="*/ 1302 w 2394"/>
              <a:gd name="T39" fmla="*/ 939 h 2501"/>
              <a:gd name="T40" fmla="*/ 1285 w 2394"/>
              <a:gd name="T41" fmla="*/ 1133 h 2501"/>
              <a:gd name="T42" fmla="*/ 1264 w 2394"/>
              <a:gd name="T43" fmla="*/ 1378 h 2501"/>
              <a:gd name="T44" fmla="*/ 1240 w 2394"/>
              <a:gd name="T45" fmla="*/ 1243 h 2501"/>
              <a:gd name="T46" fmla="*/ 1216 w 2394"/>
              <a:gd name="T47" fmla="*/ 701 h 2501"/>
              <a:gd name="T48" fmla="*/ 1026 w 2394"/>
              <a:gd name="T49" fmla="*/ 597 h 2501"/>
              <a:gd name="T50" fmla="*/ 1009 w 2394"/>
              <a:gd name="T51" fmla="*/ 708 h 2501"/>
              <a:gd name="T52" fmla="*/ 933 w 2394"/>
              <a:gd name="T53" fmla="*/ 324 h 2501"/>
              <a:gd name="T54" fmla="*/ 881 w 2394"/>
              <a:gd name="T55" fmla="*/ 262 h 2501"/>
              <a:gd name="T56" fmla="*/ 857 w 2394"/>
              <a:gd name="T57" fmla="*/ 338 h 2501"/>
              <a:gd name="T58" fmla="*/ 812 w 2394"/>
              <a:gd name="T59" fmla="*/ 1243 h 2501"/>
              <a:gd name="T60" fmla="*/ 795 w 2394"/>
              <a:gd name="T61" fmla="*/ 939 h 2501"/>
              <a:gd name="T62" fmla="*/ 784 w 2394"/>
              <a:gd name="T63" fmla="*/ 566 h 2501"/>
              <a:gd name="T64" fmla="*/ 757 w 2394"/>
              <a:gd name="T65" fmla="*/ 183 h 2501"/>
              <a:gd name="T66" fmla="*/ 670 w 2394"/>
              <a:gd name="T67" fmla="*/ 0 h 2501"/>
              <a:gd name="T68" fmla="*/ 646 w 2394"/>
              <a:gd name="T69" fmla="*/ 155 h 2501"/>
              <a:gd name="T70" fmla="*/ 629 w 2394"/>
              <a:gd name="T71" fmla="*/ 228 h 2501"/>
              <a:gd name="T72" fmla="*/ 598 w 2394"/>
              <a:gd name="T73" fmla="*/ 642 h 2501"/>
              <a:gd name="T74" fmla="*/ 387 w 2394"/>
              <a:gd name="T75" fmla="*/ 456 h 2501"/>
              <a:gd name="T76" fmla="*/ 332 w 2394"/>
              <a:gd name="T77" fmla="*/ 698 h 2501"/>
              <a:gd name="T78" fmla="*/ 294 w 2394"/>
              <a:gd name="T79" fmla="*/ 653 h 2501"/>
              <a:gd name="T80" fmla="*/ 221 w 2394"/>
              <a:gd name="T81" fmla="*/ 722 h 2501"/>
              <a:gd name="T82" fmla="*/ 163 w 2394"/>
              <a:gd name="T83" fmla="*/ 604 h 2501"/>
              <a:gd name="T84" fmla="*/ 121 w 2394"/>
              <a:gd name="T85" fmla="*/ 521 h 2501"/>
              <a:gd name="T86" fmla="*/ 0 w 2394"/>
              <a:gd name="T87" fmla="*/ 587 h 2501"/>
              <a:gd name="T88" fmla="*/ 0 w 2394"/>
              <a:gd name="T89" fmla="*/ 2501 h 2501"/>
              <a:gd name="T90" fmla="*/ 2394 w 2394"/>
              <a:gd name="T91" fmla="*/ 1385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4" h="2501">
                <a:moveTo>
                  <a:pt x="2394" y="1385"/>
                </a:moveTo>
                <a:lnTo>
                  <a:pt x="2308" y="1385"/>
                </a:lnTo>
                <a:lnTo>
                  <a:pt x="2308" y="1420"/>
                </a:lnTo>
                <a:lnTo>
                  <a:pt x="2270" y="1420"/>
                </a:lnTo>
                <a:lnTo>
                  <a:pt x="2270" y="1323"/>
                </a:lnTo>
                <a:lnTo>
                  <a:pt x="2228" y="1323"/>
                </a:lnTo>
                <a:lnTo>
                  <a:pt x="2228" y="1202"/>
                </a:lnTo>
                <a:lnTo>
                  <a:pt x="2083" y="1202"/>
                </a:lnTo>
                <a:lnTo>
                  <a:pt x="2083" y="1278"/>
                </a:lnTo>
                <a:lnTo>
                  <a:pt x="2055" y="1278"/>
                </a:lnTo>
                <a:lnTo>
                  <a:pt x="2055" y="1344"/>
                </a:lnTo>
                <a:lnTo>
                  <a:pt x="2031" y="1344"/>
                </a:lnTo>
                <a:lnTo>
                  <a:pt x="2031" y="1019"/>
                </a:lnTo>
                <a:lnTo>
                  <a:pt x="1969" y="1019"/>
                </a:lnTo>
                <a:lnTo>
                  <a:pt x="1969" y="1071"/>
                </a:lnTo>
                <a:lnTo>
                  <a:pt x="1872" y="1071"/>
                </a:lnTo>
                <a:lnTo>
                  <a:pt x="1872" y="1140"/>
                </a:lnTo>
                <a:lnTo>
                  <a:pt x="1845" y="1140"/>
                </a:lnTo>
                <a:lnTo>
                  <a:pt x="1845" y="1036"/>
                </a:lnTo>
                <a:lnTo>
                  <a:pt x="1696" y="1036"/>
                </a:lnTo>
                <a:lnTo>
                  <a:pt x="1696" y="1209"/>
                </a:lnTo>
                <a:lnTo>
                  <a:pt x="1620" y="1209"/>
                </a:lnTo>
                <a:lnTo>
                  <a:pt x="1620" y="929"/>
                </a:lnTo>
                <a:lnTo>
                  <a:pt x="1582" y="929"/>
                </a:lnTo>
                <a:lnTo>
                  <a:pt x="1582" y="843"/>
                </a:lnTo>
                <a:lnTo>
                  <a:pt x="1555" y="843"/>
                </a:lnTo>
                <a:lnTo>
                  <a:pt x="1555" y="929"/>
                </a:lnTo>
                <a:lnTo>
                  <a:pt x="1472" y="929"/>
                </a:lnTo>
                <a:lnTo>
                  <a:pt x="1472" y="874"/>
                </a:lnTo>
                <a:lnTo>
                  <a:pt x="1447" y="874"/>
                </a:lnTo>
                <a:lnTo>
                  <a:pt x="1447" y="953"/>
                </a:lnTo>
                <a:lnTo>
                  <a:pt x="1416" y="953"/>
                </a:lnTo>
                <a:lnTo>
                  <a:pt x="1416" y="1274"/>
                </a:lnTo>
                <a:lnTo>
                  <a:pt x="1382" y="1274"/>
                </a:lnTo>
                <a:lnTo>
                  <a:pt x="1382" y="929"/>
                </a:lnTo>
                <a:lnTo>
                  <a:pt x="1354" y="929"/>
                </a:lnTo>
                <a:lnTo>
                  <a:pt x="1354" y="867"/>
                </a:lnTo>
                <a:lnTo>
                  <a:pt x="1320" y="867"/>
                </a:lnTo>
                <a:lnTo>
                  <a:pt x="1320" y="939"/>
                </a:lnTo>
                <a:lnTo>
                  <a:pt x="1302" y="939"/>
                </a:lnTo>
                <a:lnTo>
                  <a:pt x="1302" y="1133"/>
                </a:lnTo>
                <a:lnTo>
                  <a:pt x="1285" y="1133"/>
                </a:lnTo>
                <a:lnTo>
                  <a:pt x="1285" y="1378"/>
                </a:lnTo>
                <a:lnTo>
                  <a:pt x="1264" y="1378"/>
                </a:lnTo>
                <a:lnTo>
                  <a:pt x="1264" y="1243"/>
                </a:lnTo>
                <a:lnTo>
                  <a:pt x="1240" y="1243"/>
                </a:lnTo>
                <a:lnTo>
                  <a:pt x="1240" y="701"/>
                </a:lnTo>
                <a:lnTo>
                  <a:pt x="1216" y="701"/>
                </a:lnTo>
                <a:lnTo>
                  <a:pt x="1216" y="597"/>
                </a:lnTo>
                <a:lnTo>
                  <a:pt x="1026" y="597"/>
                </a:lnTo>
                <a:lnTo>
                  <a:pt x="1026" y="708"/>
                </a:lnTo>
                <a:lnTo>
                  <a:pt x="1009" y="708"/>
                </a:lnTo>
                <a:lnTo>
                  <a:pt x="1009" y="324"/>
                </a:lnTo>
                <a:lnTo>
                  <a:pt x="933" y="324"/>
                </a:lnTo>
                <a:lnTo>
                  <a:pt x="933" y="262"/>
                </a:lnTo>
                <a:lnTo>
                  <a:pt x="881" y="262"/>
                </a:lnTo>
                <a:lnTo>
                  <a:pt x="881" y="338"/>
                </a:lnTo>
                <a:lnTo>
                  <a:pt x="857" y="338"/>
                </a:lnTo>
                <a:lnTo>
                  <a:pt x="857" y="1243"/>
                </a:lnTo>
                <a:lnTo>
                  <a:pt x="812" y="1243"/>
                </a:lnTo>
                <a:lnTo>
                  <a:pt x="812" y="939"/>
                </a:lnTo>
                <a:lnTo>
                  <a:pt x="795" y="939"/>
                </a:lnTo>
                <a:lnTo>
                  <a:pt x="795" y="590"/>
                </a:lnTo>
                <a:lnTo>
                  <a:pt x="784" y="566"/>
                </a:lnTo>
                <a:lnTo>
                  <a:pt x="784" y="183"/>
                </a:lnTo>
                <a:lnTo>
                  <a:pt x="757" y="183"/>
                </a:lnTo>
                <a:lnTo>
                  <a:pt x="757" y="0"/>
                </a:lnTo>
                <a:lnTo>
                  <a:pt x="670" y="0"/>
                </a:lnTo>
                <a:lnTo>
                  <a:pt x="670" y="155"/>
                </a:lnTo>
                <a:lnTo>
                  <a:pt x="646" y="155"/>
                </a:lnTo>
                <a:lnTo>
                  <a:pt x="646" y="228"/>
                </a:lnTo>
                <a:lnTo>
                  <a:pt x="629" y="228"/>
                </a:lnTo>
                <a:lnTo>
                  <a:pt x="629" y="642"/>
                </a:lnTo>
                <a:lnTo>
                  <a:pt x="598" y="642"/>
                </a:lnTo>
                <a:lnTo>
                  <a:pt x="598" y="456"/>
                </a:lnTo>
                <a:lnTo>
                  <a:pt x="387" y="456"/>
                </a:lnTo>
                <a:lnTo>
                  <a:pt x="387" y="698"/>
                </a:lnTo>
                <a:lnTo>
                  <a:pt x="332" y="698"/>
                </a:lnTo>
                <a:lnTo>
                  <a:pt x="332" y="653"/>
                </a:lnTo>
                <a:lnTo>
                  <a:pt x="294" y="653"/>
                </a:lnTo>
                <a:lnTo>
                  <a:pt x="294" y="722"/>
                </a:lnTo>
                <a:lnTo>
                  <a:pt x="221" y="722"/>
                </a:lnTo>
                <a:lnTo>
                  <a:pt x="221" y="604"/>
                </a:lnTo>
                <a:lnTo>
                  <a:pt x="163" y="604"/>
                </a:lnTo>
                <a:lnTo>
                  <a:pt x="163" y="521"/>
                </a:lnTo>
                <a:lnTo>
                  <a:pt x="121" y="521"/>
                </a:lnTo>
                <a:lnTo>
                  <a:pt x="121" y="587"/>
                </a:lnTo>
                <a:lnTo>
                  <a:pt x="0" y="587"/>
                </a:lnTo>
                <a:lnTo>
                  <a:pt x="0" y="1503"/>
                </a:lnTo>
                <a:lnTo>
                  <a:pt x="0" y="2501"/>
                </a:lnTo>
                <a:lnTo>
                  <a:pt x="2394" y="2501"/>
                </a:lnTo>
                <a:lnTo>
                  <a:pt x="2394" y="1385"/>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lvl="0"/>
            <a:endParaRPr lang="en-US" sz="1765"/>
          </a:p>
        </p:txBody>
      </p:sp>
      <p:sp>
        <p:nvSpPr>
          <p:cNvPr id="91" name="Freeform 20"/>
          <p:cNvSpPr>
            <a:spLocks noEditPoints="1"/>
          </p:cNvSpPr>
          <p:nvPr userDrawn="1"/>
        </p:nvSpPr>
        <p:spPr bwMode="auto">
          <a:xfrm>
            <a:off x="8105463" y="303197"/>
            <a:ext cx="535365" cy="5781420"/>
          </a:xfrm>
          <a:custGeom>
            <a:avLst/>
            <a:gdLst>
              <a:gd name="T0" fmla="*/ 51 w 93"/>
              <a:gd name="T1" fmla="*/ 1003 h 1003"/>
              <a:gd name="T2" fmla="*/ 51 w 93"/>
              <a:gd name="T3" fmla="*/ 1002 h 1003"/>
              <a:gd name="T4" fmla="*/ 42 w 93"/>
              <a:gd name="T5" fmla="*/ 1002 h 1003"/>
              <a:gd name="T6" fmla="*/ 42 w 93"/>
              <a:gd name="T7" fmla="*/ 1003 h 1003"/>
              <a:gd name="T8" fmla="*/ 0 w 93"/>
              <a:gd name="T9" fmla="*/ 1003 h 1003"/>
              <a:gd name="T10" fmla="*/ 34 w 93"/>
              <a:gd name="T11" fmla="*/ 384 h 1003"/>
              <a:gd name="T12" fmla="*/ 4 w 93"/>
              <a:gd name="T13" fmla="*/ 370 h 1003"/>
              <a:gd name="T14" fmla="*/ 13 w 93"/>
              <a:gd name="T15" fmla="*/ 360 h 1003"/>
              <a:gd name="T16" fmla="*/ 3 w 93"/>
              <a:gd name="T17" fmla="*/ 344 h 1003"/>
              <a:gd name="T18" fmla="*/ 15 w 93"/>
              <a:gd name="T19" fmla="*/ 325 h 1003"/>
              <a:gd name="T20" fmla="*/ 15 w 93"/>
              <a:gd name="T21" fmla="*/ 324 h 1003"/>
              <a:gd name="T22" fmla="*/ 29 w 93"/>
              <a:gd name="T23" fmla="*/ 309 h 1003"/>
              <a:gd name="T24" fmla="*/ 35 w 93"/>
              <a:gd name="T25" fmla="*/ 309 h 1003"/>
              <a:gd name="T26" fmla="*/ 35 w 93"/>
              <a:gd name="T27" fmla="*/ 300 h 1003"/>
              <a:gd name="T28" fmla="*/ 35 w 93"/>
              <a:gd name="T29" fmla="*/ 300 h 1003"/>
              <a:gd name="T30" fmla="*/ 29 w 93"/>
              <a:gd name="T31" fmla="*/ 294 h 1003"/>
              <a:gd name="T32" fmla="*/ 35 w 93"/>
              <a:gd name="T33" fmla="*/ 288 h 1003"/>
              <a:gd name="T34" fmla="*/ 35 w 93"/>
              <a:gd name="T35" fmla="*/ 288 h 1003"/>
              <a:gd name="T36" fmla="*/ 35 w 93"/>
              <a:gd name="T37" fmla="*/ 178 h 1003"/>
              <a:gd name="T38" fmla="*/ 58 w 93"/>
              <a:gd name="T39" fmla="*/ 178 h 1003"/>
              <a:gd name="T40" fmla="*/ 58 w 93"/>
              <a:gd name="T41" fmla="*/ 288 h 1003"/>
              <a:gd name="T42" fmla="*/ 58 w 93"/>
              <a:gd name="T43" fmla="*/ 288 h 1003"/>
              <a:gd name="T44" fmla="*/ 64 w 93"/>
              <a:gd name="T45" fmla="*/ 294 h 1003"/>
              <a:gd name="T46" fmla="*/ 58 w 93"/>
              <a:gd name="T47" fmla="*/ 300 h 1003"/>
              <a:gd name="T48" fmla="*/ 58 w 93"/>
              <a:gd name="T49" fmla="*/ 300 h 1003"/>
              <a:gd name="T50" fmla="*/ 58 w 93"/>
              <a:gd name="T51" fmla="*/ 309 h 1003"/>
              <a:gd name="T52" fmla="*/ 63 w 93"/>
              <a:gd name="T53" fmla="*/ 309 h 1003"/>
              <a:gd name="T54" fmla="*/ 78 w 93"/>
              <a:gd name="T55" fmla="*/ 324 h 1003"/>
              <a:gd name="T56" fmla="*/ 78 w 93"/>
              <a:gd name="T57" fmla="*/ 325 h 1003"/>
              <a:gd name="T58" fmla="*/ 90 w 93"/>
              <a:gd name="T59" fmla="*/ 344 h 1003"/>
              <a:gd name="T60" fmla="*/ 80 w 93"/>
              <a:gd name="T61" fmla="*/ 360 h 1003"/>
              <a:gd name="T62" fmla="*/ 89 w 93"/>
              <a:gd name="T63" fmla="*/ 370 h 1003"/>
              <a:gd name="T64" fmla="*/ 59 w 93"/>
              <a:gd name="T65" fmla="*/ 384 h 1003"/>
              <a:gd name="T66" fmla="*/ 93 w 93"/>
              <a:gd name="T67" fmla="*/ 1003 h 1003"/>
              <a:gd name="T68" fmla="*/ 51 w 93"/>
              <a:gd name="T69" fmla="*/ 1003 h 1003"/>
              <a:gd name="T70" fmla="*/ 63 w 93"/>
              <a:gd name="T71" fmla="*/ 177 h 1003"/>
              <a:gd name="T72" fmla="*/ 53 w 93"/>
              <a:gd name="T73" fmla="*/ 165 h 1003"/>
              <a:gd name="T74" fmla="*/ 53 w 93"/>
              <a:gd name="T75" fmla="*/ 94 h 1003"/>
              <a:gd name="T76" fmla="*/ 51 w 93"/>
              <a:gd name="T77" fmla="*/ 94 h 1003"/>
              <a:gd name="T78" fmla="*/ 51 w 93"/>
              <a:gd name="T79" fmla="*/ 66 h 1003"/>
              <a:gd name="T80" fmla="*/ 50 w 93"/>
              <a:gd name="T81" fmla="*/ 66 h 1003"/>
              <a:gd name="T82" fmla="*/ 50 w 93"/>
              <a:gd name="T83" fmla="*/ 35 h 1003"/>
              <a:gd name="T84" fmla="*/ 49 w 93"/>
              <a:gd name="T85" fmla="*/ 35 h 1003"/>
              <a:gd name="T86" fmla="*/ 49 w 93"/>
              <a:gd name="T87" fmla="*/ 0 h 1003"/>
              <a:gd name="T88" fmla="*/ 44 w 93"/>
              <a:gd name="T89" fmla="*/ 0 h 1003"/>
              <a:gd name="T90" fmla="*/ 44 w 93"/>
              <a:gd name="T91" fmla="*/ 35 h 1003"/>
              <a:gd name="T92" fmla="*/ 43 w 93"/>
              <a:gd name="T93" fmla="*/ 35 h 1003"/>
              <a:gd name="T94" fmla="*/ 43 w 93"/>
              <a:gd name="T95" fmla="*/ 66 h 1003"/>
              <a:gd name="T96" fmla="*/ 42 w 93"/>
              <a:gd name="T97" fmla="*/ 66 h 1003"/>
              <a:gd name="T98" fmla="*/ 42 w 93"/>
              <a:gd name="T99" fmla="*/ 94 h 1003"/>
              <a:gd name="T100" fmla="*/ 40 w 93"/>
              <a:gd name="T101" fmla="*/ 94 h 1003"/>
              <a:gd name="T102" fmla="*/ 40 w 93"/>
              <a:gd name="T103" fmla="*/ 165 h 1003"/>
              <a:gd name="T104" fmla="*/ 29 w 93"/>
              <a:gd name="T105" fmla="*/ 177 h 1003"/>
              <a:gd name="T106" fmla="*/ 29 w 93"/>
              <a:gd name="T107" fmla="*/ 177 h 1003"/>
              <a:gd name="T108" fmla="*/ 63 w 93"/>
              <a:gd name="T109" fmla="*/ 177 h 1003"/>
              <a:gd name="T110" fmla="*/ 63 w 93"/>
              <a:gd name="T111" fmla="*/ 17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003">
                <a:moveTo>
                  <a:pt x="51" y="1003"/>
                </a:moveTo>
                <a:cubicBezTo>
                  <a:pt x="51" y="1002"/>
                  <a:pt x="51" y="1002"/>
                  <a:pt x="51" y="1002"/>
                </a:cubicBezTo>
                <a:cubicBezTo>
                  <a:pt x="42" y="1002"/>
                  <a:pt x="42" y="1002"/>
                  <a:pt x="42" y="1002"/>
                </a:cubicBezTo>
                <a:cubicBezTo>
                  <a:pt x="42" y="1003"/>
                  <a:pt x="42" y="1003"/>
                  <a:pt x="42" y="1003"/>
                </a:cubicBezTo>
                <a:cubicBezTo>
                  <a:pt x="0" y="1003"/>
                  <a:pt x="0" y="1003"/>
                  <a:pt x="0" y="1003"/>
                </a:cubicBezTo>
                <a:cubicBezTo>
                  <a:pt x="0" y="1003"/>
                  <a:pt x="25" y="599"/>
                  <a:pt x="34" y="384"/>
                </a:cubicBezTo>
                <a:cubicBezTo>
                  <a:pt x="17" y="382"/>
                  <a:pt x="4" y="377"/>
                  <a:pt x="4" y="370"/>
                </a:cubicBezTo>
                <a:cubicBezTo>
                  <a:pt x="4" y="366"/>
                  <a:pt x="8" y="363"/>
                  <a:pt x="13" y="360"/>
                </a:cubicBezTo>
                <a:cubicBezTo>
                  <a:pt x="7" y="356"/>
                  <a:pt x="3" y="350"/>
                  <a:pt x="3" y="344"/>
                </a:cubicBezTo>
                <a:cubicBezTo>
                  <a:pt x="3" y="336"/>
                  <a:pt x="8" y="330"/>
                  <a:pt x="15" y="325"/>
                </a:cubicBezTo>
                <a:cubicBezTo>
                  <a:pt x="15" y="324"/>
                  <a:pt x="15" y="324"/>
                  <a:pt x="15" y="324"/>
                </a:cubicBezTo>
                <a:cubicBezTo>
                  <a:pt x="15" y="316"/>
                  <a:pt x="22" y="309"/>
                  <a:pt x="29" y="309"/>
                </a:cubicBezTo>
                <a:cubicBezTo>
                  <a:pt x="35" y="309"/>
                  <a:pt x="35" y="309"/>
                  <a:pt x="35" y="309"/>
                </a:cubicBezTo>
                <a:cubicBezTo>
                  <a:pt x="35" y="300"/>
                  <a:pt x="35" y="300"/>
                  <a:pt x="35" y="300"/>
                </a:cubicBezTo>
                <a:cubicBezTo>
                  <a:pt x="35" y="300"/>
                  <a:pt x="35" y="300"/>
                  <a:pt x="35" y="300"/>
                </a:cubicBezTo>
                <a:cubicBezTo>
                  <a:pt x="31" y="300"/>
                  <a:pt x="29" y="297"/>
                  <a:pt x="29" y="294"/>
                </a:cubicBezTo>
                <a:cubicBezTo>
                  <a:pt x="29" y="291"/>
                  <a:pt x="31" y="288"/>
                  <a:pt x="35" y="288"/>
                </a:cubicBezTo>
                <a:cubicBezTo>
                  <a:pt x="35" y="288"/>
                  <a:pt x="35" y="288"/>
                  <a:pt x="35" y="288"/>
                </a:cubicBezTo>
                <a:cubicBezTo>
                  <a:pt x="35" y="178"/>
                  <a:pt x="35" y="178"/>
                  <a:pt x="35" y="178"/>
                </a:cubicBezTo>
                <a:cubicBezTo>
                  <a:pt x="58" y="178"/>
                  <a:pt x="58" y="178"/>
                  <a:pt x="58" y="178"/>
                </a:cubicBezTo>
                <a:cubicBezTo>
                  <a:pt x="58" y="288"/>
                  <a:pt x="58" y="288"/>
                  <a:pt x="58" y="288"/>
                </a:cubicBezTo>
                <a:cubicBezTo>
                  <a:pt x="58" y="288"/>
                  <a:pt x="58" y="288"/>
                  <a:pt x="58" y="288"/>
                </a:cubicBezTo>
                <a:cubicBezTo>
                  <a:pt x="62" y="288"/>
                  <a:pt x="64" y="291"/>
                  <a:pt x="64" y="294"/>
                </a:cubicBezTo>
                <a:cubicBezTo>
                  <a:pt x="64" y="297"/>
                  <a:pt x="62" y="300"/>
                  <a:pt x="58" y="300"/>
                </a:cubicBezTo>
                <a:cubicBezTo>
                  <a:pt x="58" y="300"/>
                  <a:pt x="58" y="300"/>
                  <a:pt x="58" y="300"/>
                </a:cubicBezTo>
                <a:cubicBezTo>
                  <a:pt x="58" y="309"/>
                  <a:pt x="58" y="309"/>
                  <a:pt x="58" y="309"/>
                </a:cubicBezTo>
                <a:cubicBezTo>
                  <a:pt x="63" y="309"/>
                  <a:pt x="63" y="309"/>
                  <a:pt x="63" y="309"/>
                </a:cubicBezTo>
                <a:cubicBezTo>
                  <a:pt x="71" y="309"/>
                  <a:pt x="78" y="316"/>
                  <a:pt x="78" y="324"/>
                </a:cubicBezTo>
                <a:cubicBezTo>
                  <a:pt x="78" y="325"/>
                  <a:pt x="78" y="325"/>
                  <a:pt x="78" y="325"/>
                </a:cubicBezTo>
                <a:cubicBezTo>
                  <a:pt x="85" y="330"/>
                  <a:pt x="90" y="336"/>
                  <a:pt x="90" y="344"/>
                </a:cubicBezTo>
                <a:cubicBezTo>
                  <a:pt x="90" y="350"/>
                  <a:pt x="86" y="356"/>
                  <a:pt x="80" y="360"/>
                </a:cubicBezTo>
                <a:cubicBezTo>
                  <a:pt x="85" y="363"/>
                  <a:pt x="89" y="366"/>
                  <a:pt x="89" y="370"/>
                </a:cubicBezTo>
                <a:cubicBezTo>
                  <a:pt x="89" y="377"/>
                  <a:pt x="76" y="382"/>
                  <a:pt x="59" y="384"/>
                </a:cubicBezTo>
                <a:cubicBezTo>
                  <a:pt x="68" y="599"/>
                  <a:pt x="93" y="1003"/>
                  <a:pt x="93" y="1003"/>
                </a:cubicBezTo>
                <a:lnTo>
                  <a:pt x="51" y="1003"/>
                </a:lnTo>
                <a:close/>
                <a:moveTo>
                  <a:pt x="63" y="177"/>
                </a:moveTo>
                <a:cubicBezTo>
                  <a:pt x="63" y="171"/>
                  <a:pt x="59" y="167"/>
                  <a:pt x="53" y="165"/>
                </a:cubicBezTo>
                <a:cubicBezTo>
                  <a:pt x="53" y="94"/>
                  <a:pt x="53" y="94"/>
                  <a:pt x="53" y="94"/>
                </a:cubicBezTo>
                <a:cubicBezTo>
                  <a:pt x="51" y="94"/>
                  <a:pt x="51" y="94"/>
                  <a:pt x="51" y="94"/>
                </a:cubicBezTo>
                <a:cubicBezTo>
                  <a:pt x="51" y="66"/>
                  <a:pt x="51" y="66"/>
                  <a:pt x="51" y="66"/>
                </a:cubicBezTo>
                <a:cubicBezTo>
                  <a:pt x="50" y="66"/>
                  <a:pt x="50" y="66"/>
                  <a:pt x="50" y="66"/>
                </a:cubicBezTo>
                <a:cubicBezTo>
                  <a:pt x="50" y="35"/>
                  <a:pt x="50" y="35"/>
                  <a:pt x="50" y="35"/>
                </a:cubicBezTo>
                <a:cubicBezTo>
                  <a:pt x="49" y="35"/>
                  <a:pt x="49" y="35"/>
                  <a:pt x="49" y="35"/>
                </a:cubicBezTo>
                <a:cubicBezTo>
                  <a:pt x="49" y="0"/>
                  <a:pt x="49" y="0"/>
                  <a:pt x="49" y="0"/>
                </a:cubicBezTo>
                <a:cubicBezTo>
                  <a:pt x="44" y="0"/>
                  <a:pt x="44" y="0"/>
                  <a:pt x="44" y="0"/>
                </a:cubicBezTo>
                <a:cubicBezTo>
                  <a:pt x="44" y="35"/>
                  <a:pt x="44" y="35"/>
                  <a:pt x="44" y="35"/>
                </a:cubicBezTo>
                <a:cubicBezTo>
                  <a:pt x="43" y="35"/>
                  <a:pt x="43" y="35"/>
                  <a:pt x="43" y="35"/>
                </a:cubicBezTo>
                <a:cubicBezTo>
                  <a:pt x="43" y="66"/>
                  <a:pt x="43" y="66"/>
                  <a:pt x="43" y="66"/>
                </a:cubicBezTo>
                <a:cubicBezTo>
                  <a:pt x="42" y="66"/>
                  <a:pt x="42" y="66"/>
                  <a:pt x="42" y="66"/>
                </a:cubicBezTo>
                <a:cubicBezTo>
                  <a:pt x="42" y="94"/>
                  <a:pt x="42" y="94"/>
                  <a:pt x="42" y="94"/>
                </a:cubicBezTo>
                <a:cubicBezTo>
                  <a:pt x="40" y="94"/>
                  <a:pt x="40" y="94"/>
                  <a:pt x="40" y="94"/>
                </a:cubicBezTo>
                <a:cubicBezTo>
                  <a:pt x="40" y="165"/>
                  <a:pt x="40" y="165"/>
                  <a:pt x="40" y="165"/>
                </a:cubicBezTo>
                <a:cubicBezTo>
                  <a:pt x="34" y="167"/>
                  <a:pt x="29" y="171"/>
                  <a:pt x="29" y="177"/>
                </a:cubicBezTo>
                <a:cubicBezTo>
                  <a:pt x="29" y="177"/>
                  <a:pt x="29" y="177"/>
                  <a:pt x="29" y="177"/>
                </a:cubicBezTo>
                <a:cubicBezTo>
                  <a:pt x="63" y="177"/>
                  <a:pt x="63" y="177"/>
                  <a:pt x="63" y="177"/>
                </a:cubicBezTo>
                <a:cubicBezTo>
                  <a:pt x="63" y="177"/>
                  <a:pt x="63" y="177"/>
                  <a:pt x="63" y="177"/>
                </a:cubicBezTo>
                <a:close/>
              </a:path>
            </a:pathLst>
          </a:custGeom>
          <a:solidFill>
            <a:schemeClr val="accent4">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grpSp>
        <p:nvGrpSpPr>
          <p:cNvPr id="6" name="Group 4"/>
          <p:cNvGrpSpPr>
            <a:grpSpLocks noChangeAspect="1"/>
          </p:cNvGrpSpPr>
          <p:nvPr userDrawn="1"/>
        </p:nvGrpSpPr>
        <p:grpSpPr bwMode="auto">
          <a:xfrm>
            <a:off x="386689" y="1299380"/>
            <a:ext cx="2541690" cy="2909434"/>
            <a:chOff x="1343" y="-743"/>
            <a:chExt cx="5148" cy="5892"/>
          </a:xfrm>
          <a:solidFill>
            <a:schemeClr val="tx1"/>
          </a:solidFill>
        </p:grpSpPr>
        <p:sp>
          <p:nvSpPr>
            <p:cNvPr id="11" name="Freeform 5"/>
            <p:cNvSpPr>
              <a:spLocks/>
            </p:cNvSpPr>
            <p:nvPr userDrawn="1"/>
          </p:nvSpPr>
          <p:spPr bwMode="auto">
            <a:xfrm>
              <a:off x="1426" y="-689"/>
              <a:ext cx="745" cy="743"/>
            </a:xfrm>
            <a:custGeom>
              <a:avLst/>
              <a:gdLst>
                <a:gd name="T0" fmla="*/ 315 w 315"/>
                <a:gd name="T1" fmla="*/ 314 h 314"/>
                <a:gd name="T2" fmla="*/ 279 w 315"/>
                <a:gd name="T3" fmla="*/ 314 h 314"/>
                <a:gd name="T4" fmla="*/ 279 w 315"/>
                <a:gd name="T5" fmla="*/ 103 h 314"/>
                <a:gd name="T6" fmla="*/ 282 w 315"/>
                <a:gd name="T7" fmla="*/ 42 h 314"/>
                <a:gd name="T8" fmla="*/ 281 w 315"/>
                <a:gd name="T9" fmla="*/ 42 h 314"/>
                <a:gd name="T10" fmla="*/ 272 w 315"/>
                <a:gd name="T11" fmla="*/ 72 h 314"/>
                <a:gd name="T12" fmla="*/ 166 w 315"/>
                <a:gd name="T13" fmla="*/ 314 h 314"/>
                <a:gd name="T14" fmla="*/ 149 w 315"/>
                <a:gd name="T15" fmla="*/ 314 h 314"/>
                <a:gd name="T16" fmla="*/ 43 w 315"/>
                <a:gd name="T17" fmla="*/ 74 h 314"/>
                <a:gd name="T18" fmla="*/ 34 w 315"/>
                <a:gd name="T19" fmla="*/ 42 h 314"/>
                <a:gd name="T20" fmla="*/ 33 w 315"/>
                <a:gd name="T21" fmla="*/ 42 h 314"/>
                <a:gd name="T22" fmla="*/ 35 w 315"/>
                <a:gd name="T23" fmla="*/ 103 h 314"/>
                <a:gd name="T24" fmla="*/ 35 w 315"/>
                <a:gd name="T25" fmla="*/ 314 h 314"/>
                <a:gd name="T26" fmla="*/ 0 w 315"/>
                <a:gd name="T27" fmla="*/ 314 h 314"/>
                <a:gd name="T28" fmla="*/ 0 w 315"/>
                <a:gd name="T29" fmla="*/ 0 h 314"/>
                <a:gd name="T30" fmla="*/ 48 w 315"/>
                <a:gd name="T31" fmla="*/ 0 h 314"/>
                <a:gd name="T32" fmla="*/ 142 w 315"/>
                <a:gd name="T33" fmla="*/ 219 h 314"/>
                <a:gd name="T34" fmla="*/ 156 w 315"/>
                <a:gd name="T35" fmla="*/ 256 h 314"/>
                <a:gd name="T36" fmla="*/ 158 w 315"/>
                <a:gd name="T37" fmla="*/ 256 h 314"/>
                <a:gd name="T38" fmla="*/ 173 w 315"/>
                <a:gd name="T39" fmla="*/ 218 h 314"/>
                <a:gd name="T40" fmla="*/ 270 w 315"/>
                <a:gd name="T41" fmla="*/ 0 h 314"/>
                <a:gd name="T42" fmla="*/ 315 w 315"/>
                <a:gd name="T43" fmla="*/ 0 h 314"/>
                <a:gd name="T44" fmla="*/ 315 w 315"/>
                <a:gd name="T4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14">
                  <a:moveTo>
                    <a:pt x="315" y="314"/>
                  </a:moveTo>
                  <a:cubicBezTo>
                    <a:pt x="279" y="314"/>
                    <a:pt x="279" y="314"/>
                    <a:pt x="279" y="314"/>
                  </a:cubicBezTo>
                  <a:cubicBezTo>
                    <a:pt x="279" y="103"/>
                    <a:pt x="279" y="103"/>
                    <a:pt x="279" y="103"/>
                  </a:cubicBezTo>
                  <a:cubicBezTo>
                    <a:pt x="279" y="86"/>
                    <a:pt x="280" y="66"/>
                    <a:pt x="282" y="42"/>
                  </a:cubicBezTo>
                  <a:cubicBezTo>
                    <a:pt x="281" y="42"/>
                    <a:pt x="281" y="42"/>
                    <a:pt x="281" y="42"/>
                  </a:cubicBezTo>
                  <a:cubicBezTo>
                    <a:pt x="277" y="56"/>
                    <a:pt x="274" y="66"/>
                    <a:pt x="272" y="72"/>
                  </a:cubicBezTo>
                  <a:cubicBezTo>
                    <a:pt x="166" y="314"/>
                    <a:pt x="166" y="314"/>
                    <a:pt x="166" y="314"/>
                  </a:cubicBezTo>
                  <a:cubicBezTo>
                    <a:pt x="149" y="314"/>
                    <a:pt x="149" y="314"/>
                    <a:pt x="149" y="314"/>
                  </a:cubicBezTo>
                  <a:cubicBezTo>
                    <a:pt x="43" y="74"/>
                    <a:pt x="43" y="74"/>
                    <a:pt x="43" y="74"/>
                  </a:cubicBezTo>
                  <a:cubicBezTo>
                    <a:pt x="40" y="68"/>
                    <a:pt x="37" y="57"/>
                    <a:pt x="34" y="42"/>
                  </a:cubicBezTo>
                  <a:cubicBezTo>
                    <a:pt x="33" y="42"/>
                    <a:pt x="33" y="42"/>
                    <a:pt x="33" y="42"/>
                  </a:cubicBezTo>
                  <a:cubicBezTo>
                    <a:pt x="34" y="54"/>
                    <a:pt x="35" y="75"/>
                    <a:pt x="35" y="103"/>
                  </a:cubicBezTo>
                  <a:cubicBezTo>
                    <a:pt x="35" y="314"/>
                    <a:pt x="35" y="314"/>
                    <a:pt x="35" y="314"/>
                  </a:cubicBezTo>
                  <a:cubicBezTo>
                    <a:pt x="0" y="314"/>
                    <a:pt x="0" y="314"/>
                    <a:pt x="0" y="314"/>
                  </a:cubicBezTo>
                  <a:cubicBezTo>
                    <a:pt x="0" y="0"/>
                    <a:pt x="0" y="0"/>
                    <a:pt x="0" y="0"/>
                  </a:cubicBezTo>
                  <a:cubicBezTo>
                    <a:pt x="48" y="0"/>
                    <a:pt x="48" y="0"/>
                    <a:pt x="48" y="0"/>
                  </a:cubicBezTo>
                  <a:cubicBezTo>
                    <a:pt x="142" y="219"/>
                    <a:pt x="142" y="219"/>
                    <a:pt x="142" y="219"/>
                  </a:cubicBezTo>
                  <a:cubicBezTo>
                    <a:pt x="150" y="235"/>
                    <a:pt x="154" y="248"/>
                    <a:pt x="156" y="256"/>
                  </a:cubicBezTo>
                  <a:cubicBezTo>
                    <a:pt x="158" y="256"/>
                    <a:pt x="158" y="256"/>
                    <a:pt x="158" y="256"/>
                  </a:cubicBezTo>
                  <a:cubicBezTo>
                    <a:pt x="165" y="236"/>
                    <a:pt x="170" y="223"/>
                    <a:pt x="173" y="218"/>
                  </a:cubicBezTo>
                  <a:cubicBezTo>
                    <a:pt x="270" y="0"/>
                    <a:pt x="270" y="0"/>
                    <a:pt x="270" y="0"/>
                  </a:cubicBezTo>
                  <a:cubicBezTo>
                    <a:pt x="315" y="0"/>
                    <a:pt x="315" y="0"/>
                    <a:pt x="315" y="0"/>
                  </a:cubicBezTo>
                  <a:lnTo>
                    <a:pt x="315"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 name="Freeform 6"/>
            <p:cNvSpPr>
              <a:spLocks noEditPoints="1"/>
            </p:cNvSpPr>
            <p:nvPr userDrawn="1"/>
          </p:nvSpPr>
          <p:spPr bwMode="auto">
            <a:xfrm>
              <a:off x="2339" y="-722"/>
              <a:ext cx="111" cy="776"/>
            </a:xfrm>
            <a:custGeom>
              <a:avLst/>
              <a:gdLst>
                <a:gd name="T0" fmla="*/ 47 w 47"/>
                <a:gd name="T1" fmla="*/ 23 h 328"/>
                <a:gd name="T2" fmla="*/ 40 w 47"/>
                <a:gd name="T3" fmla="*/ 40 h 328"/>
                <a:gd name="T4" fmla="*/ 23 w 47"/>
                <a:gd name="T5" fmla="*/ 46 h 328"/>
                <a:gd name="T6" fmla="*/ 7 w 47"/>
                <a:gd name="T7" fmla="*/ 40 h 328"/>
                <a:gd name="T8" fmla="*/ 0 w 47"/>
                <a:gd name="T9" fmla="*/ 23 h 328"/>
                <a:gd name="T10" fmla="*/ 7 w 47"/>
                <a:gd name="T11" fmla="*/ 7 h 328"/>
                <a:gd name="T12" fmla="*/ 23 w 47"/>
                <a:gd name="T13" fmla="*/ 0 h 328"/>
                <a:gd name="T14" fmla="*/ 40 w 47"/>
                <a:gd name="T15" fmla="*/ 7 h 328"/>
                <a:gd name="T16" fmla="*/ 47 w 47"/>
                <a:gd name="T17" fmla="*/ 23 h 328"/>
                <a:gd name="T18" fmla="*/ 41 w 47"/>
                <a:gd name="T19" fmla="*/ 328 h 328"/>
                <a:gd name="T20" fmla="*/ 5 w 47"/>
                <a:gd name="T21" fmla="*/ 328 h 328"/>
                <a:gd name="T22" fmla="*/ 5 w 47"/>
                <a:gd name="T23" fmla="*/ 103 h 328"/>
                <a:gd name="T24" fmla="*/ 41 w 47"/>
                <a:gd name="T25" fmla="*/ 103 h 328"/>
                <a:gd name="T26" fmla="*/ 41 w 47"/>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28">
                  <a:moveTo>
                    <a:pt x="47" y="23"/>
                  </a:moveTo>
                  <a:cubicBezTo>
                    <a:pt x="47" y="30"/>
                    <a:pt x="44" y="35"/>
                    <a:pt x="40" y="40"/>
                  </a:cubicBezTo>
                  <a:cubicBezTo>
                    <a:pt x="35" y="44"/>
                    <a:pt x="30" y="46"/>
                    <a:pt x="23" y="46"/>
                  </a:cubicBezTo>
                  <a:cubicBezTo>
                    <a:pt x="17" y="46"/>
                    <a:pt x="11" y="44"/>
                    <a:pt x="7" y="40"/>
                  </a:cubicBezTo>
                  <a:cubicBezTo>
                    <a:pt x="3" y="36"/>
                    <a:pt x="0" y="30"/>
                    <a:pt x="0" y="23"/>
                  </a:cubicBezTo>
                  <a:cubicBezTo>
                    <a:pt x="0" y="17"/>
                    <a:pt x="2" y="11"/>
                    <a:pt x="7" y="7"/>
                  </a:cubicBezTo>
                  <a:cubicBezTo>
                    <a:pt x="11" y="2"/>
                    <a:pt x="17" y="0"/>
                    <a:pt x="23" y="0"/>
                  </a:cubicBezTo>
                  <a:cubicBezTo>
                    <a:pt x="30" y="0"/>
                    <a:pt x="35" y="2"/>
                    <a:pt x="40" y="7"/>
                  </a:cubicBezTo>
                  <a:cubicBezTo>
                    <a:pt x="44" y="11"/>
                    <a:pt x="47" y="17"/>
                    <a:pt x="47" y="23"/>
                  </a:cubicBezTo>
                  <a:close/>
                  <a:moveTo>
                    <a:pt x="41" y="328"/>
                  </a:moveTo>
                  <a:cubicBezTo>
                    <a:pt x="5" y="328"/>
                    <a:pt x="5" y="328"/>
                    <a:pt x="5" y="328"/>
                  </a:cubicBezTo>
                  <a:cubicBezTo>
                    <a:pt x="5" y="103"/>
                    <a:pt x="5" y="103"/>
                    <a:pt x="5" y="103"/>
                  </a:cubicBezTo>
                  <a:cubicBezTo>
                    <a:pt x="41" y="103"/>
                    <a:pt x="41" y="103"/>
                    <a:pt x="41" y="103"/>
                  </a:cubicBezTo>
                  <a:lnTo>
                    <a:pt x="41"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2564" y="-490"/>
              <a:ext cx="393" cy="555"/>
            </a:xfrm>
            <a:custGeom>
              <a:avLst/>
              <a:gdLst>
                <a:gd name="T0" fmla="*/ 166 w 166"/>
                <a:gd name="T1" fmla="*/ 219 h 235"/>
                <a:gd name="T2" fmla="*/ 105 w 166"/>
                <a:gd name="T3" fmla="*/ 235 h 235"/>
                <a:gd name="T4" fmla="*/ 51 w 166"/>
                <a:gd name="T5" fmla="*/ 221 h 235"/>
                <a:gd name="T6" fmla="*/ 14 w 166"/>
                <a:gd name="T7" fmla="*/ 181 h 235"/>
                <a:gd name="T8" fmla="*/ 0 w 166"/>
                <a:gd name="T9" fmla="*/ 123 h 235"/>
                <a:gd name="T10" fmla="*/ 32 w 166"/>
                <a:gd name="T11" fmla="*/ 34 h 235"/>
                <a:gd name="T12" fmla="*/ 115 w 166"/>
                <a:gd name="T13" fmla="*/ 0 h 235"/>
                <a:gd name="T14" fmla="*/ 166 w 166"/>
                <a:gd name="T15" fmla="*/ 11 h 235"/>
                <a:gd name="T16" fmla="*/ 166 w 166"/>
                <a:gd name="T17" fmla="*/ 48 h 235"/>
                <a:gd name="T18" fmla="*/ 114 w 166"/>
                <a:gd name="T19" fmla="*/ 31 h 235"/>
                <a:gd name="T20" fmla="*/ 58 w 166"/>
                <a:gd name="T21" fmla="*/ 55 h 235"/>
                <a:gd name="T22" fmla="*/ 37 w 166"/>
                <a:gd name="T23" fmla="*/ 120 h 235"/>
                <a:gd name="T24" fmla="*/ 57 w 166"/>
                <a:gd name="T25" fmla="*/ 182 h 235"/>
                <a:gd name="T26" fmla="*/ 111 w 166"/>
                <a:gd name="T27" fmla="*/ 204 h 235"/>
                <a:gd name="T28" fmla="*/ 166 w 166"/>
                <a:gd name="T29" fmla="*/ 185 h 235"/>
                <a:gd name="T30" fmla="*/ 166 w 166"/>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5">
                  <a:moveTo>
                    <a:pt x="166" y="219"/>
                  </a:moveTo>
                  <a:cubicBezTo>
                    <a:pt x="149" y="230"/>
                    <a:pt x="129" y="235"/>
                    <a:pt x="105" y="235"/>
                  </a:cubicBezTo>
                  <a:cubicBezTo>
                    <a:pt x="85" y="235"/>
                    <a:pt x="67" y="230"/>
                    <a:pt x="51" y="221"/>
                  </a:cubicBezTo>
                  <a:cubicBezTo>
                    <a:pt x="35" y="212"/>
                    <a:pt x="23" y="198"/>
                    <a:pt x="14" y="181"/>
                  </a:cubicBezTo>
                  <a:cubicBezTo>
                    <a:pt x="5" y="164"/>
                    <a:pt x="0" y="144"/>
                    <a:pt x="0" y="123"/>
                  </a:cubicBezTo>
                  <a:cubicBezTo>
                    <a:pt x="0" y="86"/>
                    <a:pt x="11" y="56"/>
                    <a:pt x="32" y="34"/>
                  </a:cubicBezTo>
                  <a:cubicBezTo>
                    <a:pt x="53" y="11"/>
                    <a:pt x="80" y="0"/>
                    <a:pt x="115" y="0"/>
                  </a:cubicBezTo>
                  <a:cubicBezTo>
                    <a:pt x="134" y="0"/>
                    <a:pt x="151" y="4"/>
                    <a:pt x="166" y="11"/>
                  </a:cubicBezTo>
                  <a:cubicBezTo>
                    <a:pt x="166" y="48"/>
                    <a:pt x="166" y="48"/>
                    <a:pt x="166" y="48"/>
                  </a:cubicBezTo>
                  <a:cubicBezTo>
                    <a:pt x="150" y="36"/>
                    <a:pt x="132" y="31"/>
                    <a:pt x="114" y="31"/>
                  </a:cubicBezTo>
                  <a:cubicBezTo>
                    <a:pt x="91" y="31"/>
                    <a:pt x="72" y="39"/>
                    <a:pt x="58" y="55"/>
                  </a:cubicBezTo>
                  <a:cubicBezTo>
                    <a:pt x="44" y="72"/>
                    <a:pt x="37" y="93"/>
                    <a:pt x="37" y="120"/>
                  </a:cubicBezTo>
                  <a:cubicBezTo>
                    <a:pt x="37" y="146"/>
                    <a:pt x="43" y="166"/>
                    <a:pt x="57" y="182"/>
                  </a:cubicBezTo>
                  <a:cubicBezTo>
                    <a:pt x="70" y="197"/>
                    <a:pt x="89" y="204"/>
                    <a:pt x="111" y="204"/>
                  </a:cubicBezTo>
                  <a:cubicBezTo>
                    <a:pt x="131" y="204"/>
                    <a:pt x="149" y="198"/>
                    <a:pt x="166" y="185"/>
                  </a:cubicBezTo>
                  <a:lnTo>
                    <a:pt x="166"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3082" y="-488"/>
              <a:ext cx="272" cy="542"/>
            </a:xfrm>
            <a:custGeom>
              <a:avLst/>
              <a:gdLst>
                <a:gd name="T0" fmla="*/ 115 w 115"/>
                <a:gd name="T1" fmla="*/ 41 h 229"/>
                <a:gd name="T2" fmla="*/ 88 w 115"/>
                <a:gd name="T3" fmla="*/ 33 h 229"/>
                <a:gd name="T4" fmla="*/ 50 w 115"/>
                <a:gd name="T5" fmla="*/ 56 h 229"/>
                <a:gd name="T6" fmla="*/ 36 w 115"/>
                <a:gd name="T7" fmla="*/ 114 h 229"/>
                <a:gd name="T8" fmla="*/ 36 w 115"/>
                <a:gd name="T9" fmla="*/ 229 h 229"/>
                <a:gd name="T10" fmla="*/ 0 w 115"/>
                <a:gd name="T11" fmla="*/ 229 h 229"/>
                <a:gd name="T12" fmla="*/ 0 w 115"/>
                <a:gd name="T13" fmla="*/ 4 h 229"/>
                <a:gd name="T14" fmla="*/ 36 w 115"/>
                <a:gd name="T15" fmla="*/ 4 h 229"/>
                <a:gd name="T16" fmla="*/ 36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9" y="36"/>
                    <a:pt x="100" y="33"/>
                    <a:pt x="88" y="33"/>
                  </a:cubicBezTo>
                  <a:cubicBezTo>
                    <a:pt x="73" y="33"/>
                    <a:pt x="60" y="41"/>
                    <a:pt x="50" y="56"/>
                  </a:cubicBezTo>
                  <a:cubicBezTo>
                    <a:pt x="40"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6" y="51"/>
                    <a:pt x="36" y="51"/>
                    <a:pt x="36" y="51"/>
                  </a:cubicBezTo>
                  <a:cubicBezTo>
                    <a:pt x="41" y="35"/>
                    <a:pt x="49" y="23"/>
                    <a:pt x="59" y="14"/>
                  </a:cubicBezTo>
                  <a:cubicBezTo>
                    <a:pt x="69" y="5"/>
                    <a:pt x="81"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noEditPoints="1"/>
            </p:cNvSpPr>
            <p:nvPr userDrawn="1"/>
          </p:nvSpPr>
          <p:spPr bwMode="auto">
            <a:xfrm>
              <a:off x="3392" y="-490"/>
              <a:ext cx="513" cy="555"/>
            </a:xfrm>
            <a:custGeom>
              <a:avLst/>
              <a:gdLst>
                <a:gd name="T0" fmla="*/ 217 w 217"/>
                <a:gd name="T1" fmla="*/ 117 h 235"/>
                <a:gd name="T2" fmla="*/ 188 w 217"/>
                <a:gd name="T3" fmla="*/ 203 h 235"/>
                <a:gd name="T4" fmla="*/ 108 w 217"/>
                <a:gd name="T5" fmla="*/ 235 h 235"/>
                <a:gd name="T6" fmla="*/ 29 w 217"/>
                <a:gd name="T7" fmla="*/ 203 h 235"/>
                <a:gd name="T8" fmla="*/ 0 w 217"/>
                <a:gd name="T9" fmla="*/ 120 h 235"/>
                <a:gd name="T10" fmla="*/ 30 w 217"/>
                <a:gd name="T11" fmla="*/ 32 h 235"/>
                <a:gd name="T12" fmla="*/ 113 w 217"/>
                <a:gd name="T13" fmla="*/ 0 h 235"/>
                <a:gd name="T14" fmla="*/ 190 w 217"/>
                <a:gd name="T15" fmla="*/ 31 h 235"/>
                <a:gd name="T16" fmla="*/ 217 w 217"/>
                <a:gd name="T17" fmla="*/ 117 h 235"/>
                <a:gd name="T18" fmla="*/ 181 w 217"/>
                <a:gd name="T19" fmla="*/ 118 h 235"/>
                <a:gd name="T20" fmla="*/ 163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8" y="203"/>
                  </a:cubicBezTo>
                  <a:cubicBezTo>
                    <a:pt x="168" y="224"/>
                    <a:pt x="141" y="235"/>
                    <a:pt x="108" y="235"/>
                  </a:cubicBezTo>
                  <a:cubicBezTo>
                    <a:pt x="75" y="235"/>
                    <a:pt x="49" y="225"/>
                    <a:pt x="29" y="203"/>
                  </a:cubicBezTo>
                  <a:cubicBezTo>
                    <a:pt x="10" y="182"/>
                    <a:pt x="0" y="155"/>
                    <a:pt x="0" y="120"/>
                  </a:cubicBezTo>
                  <a:cubicBezTo>
                    <a:pt x="0" y="83"/>
                    <a:pt x="10" y="54"/>
                    <a:pt x="30" y="32"/>
                  </a:cubicBezTo>
                  <a:cubicBezTo>
                    <a:pt x="50" y="11"/>
                    <a:pt x="78" y="0"/>
                    <a:pt x="113" y="0"/>
                  </a:cubicBezTo>
                  <a:cubicBezTo>
                    <a:pt x="145" y="0"/>
                    <a:pt x="171" y="10"/>
                    <a:pt x="190" y="31"/>
                  </a:cubicBezTo>
                  <a:cubicBezTo>
                    <a:pt x="208" y="52"/>
                    <a:pt x="217" y="80"/>
                    <a:pt x="217" y="117"/>
                  </a:cubicBezTo>
                  <a:close/>
                  <a:moveTo>
                    <a:pt x="181" y="118"/>
                  </a:moveTo>
                  <a:cubicBezTo>
                    <a:pt x="181" y="90"/>
                    <a:pt x="175" y="68"/>
                    <a:pt x="163" y="53"/>
                  </a:cubicBezTo>
                  <a:cubicBezTo>
                    <a:pt x="151" y="38"/>
                    <a:pt x="133" y="31"/>
                    <a:pt x="110" y="31"/>
                  </a:cubicBezTo>
                  <a:cubicBezTo>
                    <a:pt x="87" y="31"/>
                    <a:pt x="69" y="38"/>
                    <a:pt x="56" y="54"/>
                  </a:cubicBezTo>
                  <a:cubicBezTo>
                    <a:pt x="43" y="69"/>
                    <a:pt x="36" y="91"/>
                    <a:pt x="36" y="119"/>
                  </a:cubicBezTo>
                  <a:cubicBezTo>
                    <a:pt x="36" y="146"/>
                    <a:pt x="43" y="167"/>
                    <a:pt x="56"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4000" y="-490"/>
              <a:ext cx="322" cy="555"/>
            </a:xfrm>
            <a:custGeom>
              <a:avLst/>
              <a:gdLst>
                <a:gd name="T0" fmla="*/ 136 w 136"/>
                <a:gd name="T1" fmla="*/ 170 h 235"/>
                <a:gd name="T2" fmla="*/ 113 w 136"/>
                <a:gd name="T3" fmla="*/ 217 h 235"/>
                <a:gd name="T4" fmla="*/ 55 w 136"/>
                <a:gd name="T5" fmla="*/ 235 h 235"/>
                <a:gd name="T6" fmla="*/ 0 w 136"/>
                <a:gd name="T7" fmla="*/ 222 h 235"/>
                <a:gd name="T8" fmla="*/ 0 w 136"/>
                <a:gd name="T9" fmla="*/ 183 h 235"/>
                <a:gd name="T10" fmla="*/ 57 w 136"/>
                <a:gd name="T11" fmla="*/ 204 h 235"/>
                <a:gd name="T12" fmla="*/ 99 w 136"/>
                <a:gd name="T13" fmla="*/ 173 h 235"/>
                <a:gd name="T14" fmla="*/ 91 w 136"/>
                <a:gd name="T15" fmla="*/ 152 h 235"/>
                <a:gd name="T16" fmla="*/ 54 w 136"/>
                <a:gd name="T17" fmla="*/ 131 h 235"/>
                <a:gd name="T18" fmla="*/ 13 w 136"/>
                <a:gd name="T19" fmla="*/ 104 h 235"/>
                <a:gd name="T20" fmla="*/ 0 w 136"/>
                <a:gd name="T21" fmla="*/ 65 h 235"/>
                <a:gd name="T22" fmla="*/ 22 w 136"/>
                <a:gd name="T23" fmla="*/ 18 h 235"/>
                <a:gd name="T24" fmla="*/ 78 w 136"/>
                <a:gd name="T25" fmla="*/ 0 h 235"/>
                <a:gd name="T26" fmla="*/ 125 w 136"/>
                <a:gd name="T27" fmla="*/ 10 h 235"/>
                <a:gd name="T28" fmla="*/ 125 w 136"/>
                <a:gd name="T29" fmla="*/ 47 h 235"/>
                <a:gd name="T30" fmla="*/ 75 w 136"/>
                <a:gd name="T31" fmla="*/ 31 h 235"/>
                <a:gd name="T32" fmla="*/ 47 w 136"/>
                <a:gd name="T33" fmla="*/ 39 h 235"/>
                <a:gd name="T34" fmla="*/ 37 w 136"/>
                <a:gd name="T35" fmla="*/ 62 h 235"/>
                <a:gd name="T36" fmla="*/ 45 w 136"/>
                <a:gd name="T37" fmla="*/ 85 h 235"/>
                <a:gd name="T38" fmla="*/ 79 w 136"/>
                <a:gd name="T39" fmla="*/ 104 h 235"/>
                <a:gd name="T40" fmla="*/ 123 w 136"/>
                <a:gd name="T41" fmla="*/ 132 h 235"/>
                <a:gd name="T42" fmla="*/ 136 w 136"/>
                <a:gd name="T43"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35">
                  <a:moveTo>
                    <a:pt x="136" y="170"/>
                  </a:moveTo>
                  <a:cubicBezTo>
                    <a:pt x="136" y="189"/>
                    <a:pt x="128" y="205"/>
                    <a:pt x="113" y="217"/>
                  </a:cubicBezTo>
                  <a:cubicBezTo>
                    <a:pt x="99" y="229"/>
                    <a:pt x="79" y="235"/>
                    <a:pt x="55" y="235"/>
                  </a:cubicBezTo>
                  <a:cubicBezTo>
                    <a:pt x="34" y="235"/>
                    <a:pt x="16" y="231"/>
                    <a:pt x="0" y="222"/>
                  </a:cubicBezTo>
                  <a:cubicBezTo>
                    <a:pt x="0" y="183"/>
                    <a:pt x="0" y="183"/>
                    <a:pt x="0" y="183"/>
                  </a:cubicBezTo>
                  <a:cubicBezTo>
                    <a:pt x="17" y="197"/>
                    <a:pt x="37" y="204"/>
                    <a:pt x="57" y="204"/>
                  </a:cubicBezTo>
                  <a:cubicBezTo>
                    <a:pt x="85" y="204"/>
                    <a:pt x="99" y="194"/>
                    <a:pt x="99" y="173"/>
                  </a:cubicBezTo>
                  <a:cubicBezTo>
                    <a:pt x="99" y="165"/>
                    <a:pt x="97" y="158"/>
                    <a:pt x="91" y="152"/>
                  </a:cubicBezTo>
                  <a:cubicBezTo>
                    <a:pt x="86" y="147"/>
                    <a:pt x="73" y="140"/>
                    <a:pt x="54" y="131"/>
                  </a:cubicBezTo>
                  <a:cubicBezTo>
                    <a:pt x="34" y="122"/>
                    <a:pt x="21" y="113"/>
                    <a:pt x="13" y="104"/>
                  </a:cubicBezTo>
                  <a:cubicBezTo>
                    <a:pt x="5" y="94"/>
                    <a:pt x="0" y="81"/>
                    <a:pt x="0" y="65"/>
                  </a:cubicBezTo>
                  <a:cubicBezTo>
                    <a:pt x="0" y="46"/>
                    <a:pt x="8" y="31"/>
                    <a:pt x="22" y="18"/>
                  </a:cubicBezTo>
                  <a:cubicBezTo>
                    <a:pt x="37" y="6"/>
                    <a:pt x="56" y="0"/>
                    <a:pt x="78" y="0"/>
                  </a:cubicBezTo>
                  <a:cubicBezTo>
                    <a:pt x="96" y="0"/>
                    <a:pt x="111" y="3"/>
                    <a:pt x="125" y="10"/>
                  </a:cubicBezTo>
                  <a:cubicBezTo>
                    <a:pt x="125" y="47"/>
                    <a:pt x="125" y="47"/>
                    <a:pt x="125" y="47"/>
                  </a:cubicBezTo>
                  <a:cubicBezTo>
                    <a:pt x="111" y="36"/>
                    <a:pt x="94" y="31"/>
                    <a:pt x="75" y="31"/>
                  </a:cubicBezTo>
                  <a:cubicBezTo>
                    <a:pt x="64" y="31"/>
                    <a:pt x="54" y="33"/>
                    <a:pt x="47" y="39"/>
                  </a:cubicBezTo>
                  <a:cubicBezTo>
                    <a:pt x="40" y="45"/>
                    <a:pt x="37" y="53"/>
                    <a:pt x="37" y="62"/>
                  </a:cubicBezTo>
                  <a:cubicBezTo>
                    <a:pt x="37" y="72"/>
                    <a:pt x="39" y="79"/>
                    <a:pt x="45" y="85"/>
                  </a:cubicBezTo>
                  <a:cubicBezTo>
                    <a:pt x="50" y="90"/>
                    <a:pt x="62" y="96"/>
                    <a:pt x="79" y="104"/>
                  </a:cubicBezTo>
                  <a:cubicBezTo>
                    <a:pt x="100" y="113"/>
                    <a:pt x="114" y="122"/>
                    <a:pt x="123" y="132"/>
                  </a:cubicBezTo>
                  <a:cubicBezTo>
                    <a:pt x="131" y="142"/>
                    <a:pt x="136" y="155"/>
                    <a:pt x="13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noEditPoints="1"/>
            </p:cNvSpPr>
            <p:nvPr userDrawn="1"/>
          </p:nvSpPr>
          <p:spPr bwMode="auto">
            <a:xfrm>
              <a:off x="4402" y="-490"/>
              <a:ext cx="516" cy="555"/>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7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7"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2"/>
            <p:cNvSpPr>
              <a:spLocks/>
            </p:cNvSpPr>
            <p:nvPr userDrawn="1"/>
          </p:nvSpPr>
          <p:spPr bwMode="auto">
            <a:xfrm>
              <a:off x="4970" y="-743"/>
              <a:ext cx="314" cy="797"/>
            </a:xfrm>
            <a:custGeom>
              <a:avLst/>
              <a:gdLst>
                <a:gd name="T0" fmla="*/ 133 w 133"/>
                <a:gd name="T1" fmla="*/ 36 h 337"/>
                <a:gd name="T2" fmla="*/ 110 w 133"/>
                <a:gd name="T3" fmla="*/ 30 h 337"/>
                <a:gd name="T4" fmla="*/ 73 w 133"/>
                <a:gd name="T5" fmla="*/ 78 h 337"/>
                <a:gd name="T6" fmla="*/ 73 w 133"/>
                <a:gd name="T7" fmla="*/ 112 h 337"/>
                <a:gd name="T8" fmla="*/ 125 w 133"/>
                <a:gd name="T9" fmla="*/ 112 h 337"/>
                <a:gd name="T10" fmla="*/ 125 w 133"/>
                <a:gd name="T11" fmla="*/ 143 h 337"/>
                <a:gd name="T12" fmla="*/ 73 w 133"/>
                <a:gd name="T13" fmla="*/ 143 h 337"/>
                <a:gd name="T14" fmla="*/ 73 w 133"/>
                <a:gd name="T15" fmla="*/ 337 h 337"/>
                <a:gd name="T16" fmla="*/ 38 w 133"/>
                <a:gd name="T17" fmla="*/ 337 h 337"/>
                <a:gd name="T18" fmla="*/ 38 w 133"/>
                <a:gd name="T19" fmla="*/ 143 h 337"/>
                <a:gd name="T20" fmla="*/ 0 w 133"/>
                <a:gd name="T21" fmla="*/ 143 h 337"/>
                <a:gd name="T22" fmla="*/ 0 w 133"/>
                <a:gd name="T23" fmla="*/ 112 h 337"/>
                <a:gd name="T24" fmla="*/ 38 w 133"/>
                <a:gd name="T25" fmla="*/ 112 h 337"/>
                <a:gd name="T26" fmla="*/ 38 w 133"/>
                <a:gd name="T27" fmla="*/ 76 h 337"/>
                <a:gd name="T28" fmla="*/ 57 w 133"/>
                <a:gd name="T29" fmla="*/ 21 h 337"/>
                <a:gd name="T30" fmla="*/ 108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7" y="32"/>
                    <a:pt x="119" y="30"/>
                    <a:pt x="110" y="30"/>
                  </a:cubicBezTo>
                  <a:cubicBezTo>
                    <a:pt x="85" y="30"/>
                    <a:pt x="73" y="46"/>
                    <a:pt x="73" y="78"/>
                  </a:cubicBezTo>
                  <a:cubicBezTo>
                    <a:pt x="73" y="112"/>
                    <a:pt x="73" y="112"/>
                    <a:pt x="73" y="112"/>
                  </a:cubicBezTo>
                  <a:cubicBezTo>
                    <a:pt x="125" y="112"/>
                    <a:pt x="125" y="112"/>
                    <a:pt x="125" y="112"/>
                  </a:cubicBezTo>
                  <a:cubicBezTo>
                    <a:pt x="125" y="143"/>
                    <a:pt x="125" y="143"/>
                    <a:pt x="125" y="143"/>
                  </a:cubicBezTo>
                  <a:cubicBezTo>
                    <a:pt x="73" y="143"/>
                    <a:pt x="73" y="143"/>
                    <a:pt x="73" y="143"/>
                  </a:cubicBezTo>
                  <a:cubicBezTo>
                    <a:pt x="73" y="337"/>
                    <a:pt x="73" y="337"/>
                    <a:pt x="73" y="337"/>
                  </a:cubicBezTo>
                  <a:cubicBezTo>
                    <a:pt x="38" y="337"/>
                    <a:pt x="38" y="337"/>
                    <a:pt x="38" y="337"/>
                  </a:cubicBezTo>
                  <a:cubicBezTo>
                    <a:pt x="38" y="143"/>
                    <a:pt x="38" y="143"/>
                    <a:pt x="38" y="143"/>
                  </a:cubicBezTo>
                  <a:cubicBezTo>
                    <a:pt x="0" y="143"/>
                    <a:pt x="0" y="143"/>
                    <a:pt x="0" y="143"/>
                  </a:cubicBezTo>
                  <a:cubicBezTo>
                    <a:pt x="0" y="112"/>
                    <a:pt x="0" y="112"/>
                    <a:pt x="0" y="112"/>
                  </a:cubicBezTo>
                  <a:cubicBezTo>
                    <a:pt x="38" y="112"/>
                    <a:pt x="38" y="112"/>
                    <a:pt x="38" y="112"/>
                  </a:cubicBezTo>
                  <a:cubicBezTo>
                    <a:pt x="38" y="76"/>
                    <a:pt x="38" y="76"/>
                    <a:pt x="38" y="76"/>
                  </a:cubicBezTo>
                  <a:cubicBezTo>
                    <a:pt x="38" y="53"/>
                    <a:pt x="44" y="35"/>
                    <a:pt x="57" y="21"/>
                  </a:cubicBezTo>
                  <a:cubicBezTo>
                    <a:pt x="71" y="7"/>
                    <a:pt x="87" y="0"/>
                    <a:pt x="108" y="0"/>
                  </a:cubicBezTo>
                  <a:cubicBezTo>
                    <a:pt x="119"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3"/>
            <p:cNvSpPr>
              <a:spLocks/>
            </p:cNvSpPr>
            <p:nvPr userDrawn="1"/>
          </p:nvSpPr>
          <p:spPr bwMode="auto">
            <a:xfrm>
              <a:off x="5310" y="-635"/>
              <a:ext cx="305" cy="700"/>
            </a:xfrm>
            <a:custGeom>
              <a:avLst/>
              <a:gdLst>
                <a:gd name="T0" fmla="*/ 129 w 129"/>
                <a:gd name="T1" fmla="*/ 288 h 296"/>
                <a:gd name="T2" fmla="*/ 96 w 129"/>
                <a:gd name="T3" fmla="*/ 296 h 296"/>
                <a:gd name="T4" fmla="*/ 38 w 129"/>
                <a:gd name="T5" fmla="*/ 230 h 296"/>
                <a:gd name="T6" fmla="*/ 38 w 129"/>
                <a:gd name="T7" fmla="*/ 97 h 296"/>
                <a:gd name="T8" fmla="*/ 0 w 129"/>
                <a:gd name="T9" fmla="*/ 97 h 296"/>
                <a:gd name="T10" fmla="*/ 0 w 129"/>
                <a:gd name="T11" fmla="*/ 66 h 296"/>
                <a:gd name="T12" fmla="*/ 38 w 129"/>
                <a:gd name="T13" fmla="*/ 66 h 296"/>
                <a:gd name="T14" fmla="*/ 38 w 129"/>
                <a:gd name="T15" fmla="*/ 12 h 296"/>
                <a:gd name="T16" fmla="*/ 73 w 129"/>
                <a:gd name="T17" fmla="*/ 0 h 296"/>
                <a:gd name="T18" fmla="*/ 73 w 129"/>
                <a:gd name="T19" fmla="*/ 66 h 296"/>
                <a:gd name="T20" fmla="*/ 129 w 129"/>
                <a:gd name="T21" fmla="*/ 66 h 296"/>
                <a:gd name="T22" fmla="*/ 129 w 129"/>
                <a:gd name="T23" fmla="*/ 97 h 296"/>
                <a:gd name="T24" fmla="*/ 73 w 129"/>
                <a:gd name="T25" fmla="*/ 97 h 296"/>
                <a:gd name="T26" fmla="*/ 73 w 129"/>
                <a:gd name="T27" fmla="*/ 223 h 296"/>
                <a:gd name="T28" fmla="*/ 81 w 129"/>
                <a:gd name="T29" fmla="*/ 255 h 296"/>
                <a:gd name="T30" fmla="*/ 106 w 129"/>
                <a:gd name="T31" fmla="*/ 265 h 296"/>
                <a:gd name="T32" fmla="*/ 129 w 129"/>
                <a:gd name="T33" fmla="*/ 258 h 296"/>
                <a:gd name="T34" fmla="*/ 129 w 129"/>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96">
                  <a:moveTo>
                    <a:pt x="129" y="288"/>
                  </a:moveTo>
                  <a:cubicBezTo>
                    <a:pt x="120" y="293"/>
                    <a:pt x="109" y="296"/>
                    <a:pt x="96" y="296"/>
                  </a:cubicBezTo>
                  <a:cubicBezTo>
                    <a:pt x="57" y="296"/>
                    <a:pt x="38" y="274"/>
                    <a:pt x="38" y="230"/>
                  </a:cubicBezTo>
                  <a:cubicBezTo>
                    <a:pt x="38" y="97"/>
                    <a:pt x="38" y="97"/>
                    <a:pt x="38" y="97"/>
                  </a:cubicBezTo>
                  <a:cubicBezTo>
                    <a:pt x="0" y="97"/>
                    <a:pt x="0" y="97"/>
                    <a:pt x="0" y="97"/>
                  </a:cubicBezTo>
                  <a:cubicBezTo>
                    <a:pt x="0" y="66"/>
                    <a:pt x="0" y="66"/>
                    <a:pt x="0" y="66"/>
                  </a:cubicBezTo>
                  <a:cubicBezTo>
                    <a:pt x="38" y="66"/>
                    <a:pt x="38" y="66"/>
                    <a:pt x="38" y="66"/>
                  </a:cubicBezTo>
                  <a:cubicBezTo>
                    <a:pt x="38" y="12"/>
                    <a:pt x="38" y="12"/>
                    <a:pt x="38" y="12"/>
                  </a:cubicBezTo>
                  <a:cubicBezTo>
                    <a:pt x="73" y="0"/>
                    <a:pt x="73" y="0"/>
                    <a:pt x="73" y="0"/>
                  </a:cubicBezTo>
                  <a:cubicBezTo>
                    <a:pt x="73" y="66"/>
                    <a:pt x="73" y="66"/>
                    <a:pt x="73" y="66"/>
                  </a:cubicBezTo>
                  <a:cubicBezTo>
                    <a:pt x="129" y="66"/>
                    <a:pt x="129" y="66"/>
                    <a:pt x="129" y="66"/>
                  </a:cubicBezTo>
                  <a:cubicBezTo>
                    <a:pt x="129" y="97"/>
                    <a:pt x="129" y="97"/>
                    <a:pt x="129" y="97"/>
                  </a:cubicBezTo>
                  <a:cubicBezTo>
                    <a:pt x="73" y="97"/>
                    <a:pt x="73" y="97"/>
                    <a:pt x="73" y="97"/>
                  </a:cubicBezTo>
                  <a:cubicBezTo>
                    <a:pt x="73" y="223"/>
                    <a:pt x="73" y="223"/>
                    <a:pt x="73" y="223"/>
                  </a:cubicBezTo>
                  <a:cubicBezTo>
                    <a:pt x="73" y="238"/>
                    <a:pt x="76" y="249"/>
                    <a:pt x="81" y="255"/>
                  </a:cubicBezTo>
                  <a:cubicBezTo>
                    <a:pt x="86" y="262"/>
                    <a:pt x="94" y="265"/>
                    <a:pt x="106" y="265"/>
                  </a:cubicBezTo>
                  <a:cubicBezTo>
                    <a:pt x="115" y="265"/>
                    <a:pt x="122" y="263"/>
                    <a:pt x="129" y="258"/>
                  </a:cubicBezTo>
                  <a:lnTo>
                    <a:pt x="12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4"/>
            <p:cNvSpPr>
              <a:spLocks/>
            </p:cNvSpPr>
            <p:nvPr userDrawn="1"/>
          </p:nvSpPr>
          <p:spPr bwMode="auto">
            <a:xfrm>
              <a:off x="1343" y="434"/>
              <a:ext cx="949" cy="743"/>
            </a:xfrm>
            <a:custGeom>
              <a:avLst/>
              <a:gdLst>
                <a:gd name="T0" fmla="*/ 401 w 401"/>
                <a:gd name="T1" fmla="*/ 0 h 314"/>
                <a:gd name="T2" fmla="*/ 314 w 401"/>
                <a:gd name="T3" fmla="*/ 314 h 314"/>
                <a:gd name="T4" fmla="*/ 271 w 401"/>
                <a:gd name="T5" fmla="*/ 314 h 314"/>
                <a:gd name="T6" fmla="*/ 208 w 401"/>
                <a:gd name="T7" fmla="*/ 84 h 314"/>
                <a:gd name="T8" fmla="*/ 203 w 401"/>
                <a:gd name="T9" fmla="*/ 52 h 314"/>
                <a:gd name="T10" fmla="*/ 202 w 401"/>
                <a:gd name="T11" fmla="*/ 52 h 314"/>
                <a:gd name="T12" fmla="*/ 196 w 401"/>
                <a:gd name="T13" fmla="*/ 83 h 314"/>
                <a:gd name="T14" fmla="*/ 132 w 401"/>
                <a:gd name="T15" fmla="*/ 314 h 314"/>
                <a:gd name="T16" fmla="*/ 90 w 401"/>
                <a:gd name="T17" fmla="*/ 314 h 314"/>
                <a:gd name="T18" fmla="*/ 0 w 401"/>
                <a:gd name="T19" fmla="*/ 0 h 314"/>
                <a:gd name="T20" fmla="*/ 40 w 401"/>
                <a:gd name="T21" fmla="*/ 0 h 314"/>
                <a:gd name="T22" fmla="*/ 105 w 401"/>
                <a:gd name="T23" fmla="*/ 240 h 314"/>
                <a:gd name="T24" fmla="*/ 111 w 401"/>
                <a:gd name="T25" fmla="*/ 272 h 314"/>
                <a:gd name="T26" fmla="*/ 112 w 401"/>
                <a:gd name="T27" fmla="*/ 272 h 314"/>
                <a:gd name="T28" fmla="*/ 118 w 401"/>
                <a:gd name="T29" fmla="*/ 240 h 314"/>
                <a:gd name="T30" fmla="*/ 187 w 401"/>
                <a:gd name="T31" fmla="*/ 0 h 314"/>
                <a:gd name="T32" fmla="*/ 222 w 401"/>
                <a:gd name="T33" fmla="*/ 0 h 314"/>
                <a:gd name="T34" fmla="*/ 287 w 401"/>
                <a:gd name="T35" fmla="*/ 242 h 314"/>
                <a:gd name="T36" fmla="*/ 292 w 401"/>
                <a:gd name="T37" fmla="*/ 271 h 314"/>
                <a:gd name="T38" fmla="*/ 293 w 401"/>
                <a:gd name="T39" fmla="*/ 271 h 314"/>
                <a:gd name="T40" fmla="*/ 299 w 401"/>
                <a:gd name="T41" fmla="*/ 241 h 314"/>
                <a:gd name="T42" fmla="*/ 362 w 401"/>
                <a:gd name="T43" fmla="*/ 0 h 314"/>
                <a:gd name="T44" fmla="*/ 401 w 401"/>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314">
                  <a:moveTo>
                    <a:pt x="401" y="0"/>
                  </a:moveTo>
                  <a:cubicBezTo>
                    <a:pt x="314" y="314"/>
                    <a:pt x="314" y="314"/>
                    <a:pt x="314" y="314"/>
                  </a:cubicBezTo>
                  <a:cubicBezTo>
                    <a:pt x="271" y="314"/>
                    <a:pt x="271" y="314"/>
                    <a:pt x="271" y="314"/>
                  </a:cubicBezTo>
                  <a:cubicBezTo>
                    <a:pt x="208" y="84"/>
                    <a:pt x="208" y="84"/>
                    <a:pt x="208" y="84"/>
                  </a:cubicBezTo>
                  <a:cubicBezTo>
                    <a:pt x="205" y="75"/>
                    <a:pt x="204" y="65"/>
                    <a:pt x="203" y="52"/>
                  </a:cubicBezTo>
                  <a:cubicBezTo>
                    <a:pt x="202" y="52"/>
                    <a:pt x="202" y="52"/>
                    <a:pt x="202" y="52"/>
                  </a:cubicBezTo>
                  <a:cubicBezTo>
                    <a:pt x="201" y="63"/>
                    <a:pt x="199" y="73"/>
                    <a:pt x="196" y="83"/>
                  </a:cubicBezTo>
                  <a:cubicBezTo>
                    <a:pt x="132" y="314"/>
                    <a:pt x="132" y="314"/>
                    <a:pt x="132" y="314"/>
                  </a:cubicBezTo>
                  <a:cubicBezTo>
                    <a:pt x="90" y="314"/>
                    <a:pt x="90" y="314"/>
                    <a:pt x="90" y="314"/>
                  </a:cubicBezTo>
                  <a:cubicBezTo>
                    <a:pt x="0" y="0"/>
                    <a:pt x="0" y="0"/>
                    <a:pt x="0" y="0"/>
                  </a:cubicBezTo>
                  <a:cubicBezTo>
                    <a:pt x="40" y="0"/>
                    <a:pt x="40" y="0"/>
                    <a:pt x="40" y="0"/>
                  </a:cubicBezTo>
                  <a:cubicBezTo>
                    <a:pt x="105" y="240"/>
                    <a:pt x="105" y="240"/>
                    <a:pt x="105" y="240"/>
                  </a:cubicBezTo>
                  <a:cubicBezTo>
                    <a:pt x="108" y="251"/>
                    <a:pt x="110" y="262"/>
                    <a:pt x="111" y="272"/>
                  </a:cubicBezTo>
                  <a:cubicBezTo>
                    <a:pt x="112" y="272"/>
                    <a:pt x="112" y="272"/>
                    <a:pt x="112" y="272"/>
                  </a:cubicBezTo>
                  <a:cubicBezTo>
                    <a:pt x="112" y="263"/>
                    <a:pt x="115" y="253"/>
                    <a:pt x="118" y="240"/>
                  </a:cubicBezTo>
                  <a:cubicBezTo>
                    <a:pt x="187" y="0"/>
                    <a:pt x="187" y="0"/>
                    <a:pt x="187" y="0"/>
                  </a:cubicBezTo>
                  <a:cubicBezTo>
                    <a:pt x="222" y="0"/>
                    <a:pt x="222" y="0"/>
                    <a:pt x="222" y="0"/>
                  </a:cubicBezTo>
                  <a:cubicBezTo>
                    <a:pt x="287" y="242"/>
                    <a:pt x="287" y="242"/>
                    <a:pt x="287" y="242"/>
                  </a:cubicBezTo>
                  <a:cubicBezTo>
                    <a:pt x="289" y="251"/>
                    <a:pt x="291" y="261"/>
                    <a:pt x="292" y="271"/>
                  </a:cubicBezTo>
                  <a:cubicBezTo>
                    <a:pt x="293" y="271"/>
                    <a:pt x="293" y="271"/>
                    <a:pt x="293" y="271"/>
                  </a:cubicBezTo>
                  <a:cubicBezTo>
                    <a:pt x="294" y="264"/>
                    <a:pt x="296" y="254"/>
                    <a:pt x="299" y="241"/>
                  </a:cubicBezTo>
                  <a:cubicBezTo>
                    <a:pt x="362" y="0"/>
                    <a:pt x="362" y="0"/>
                    <a:pt x="362" y="0"/>
                  </a:cubicBez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5"/>
            <p:cNvSpPr>
              <a:spLocks noEditPoints="1"/>
            </p:cNvSpPr>
            <p:nvPr userDrawn="1"/>
          </p:nvSpPr>
          <p:spPr bwMode="auto">
            <a:xfrm>
              <a:off x="2325" y="633"/>
              <a:ext cx="513" cy="556"/>
            </a:xfrm>
            <a:custGeom>
              <a:avLst/>
              <a:gdLst>
                <a:gd name="T0" fmla="*/ 217 w 217"/>
                <a:gd name="T1" fmla="*/ 117 h 235"/>
                <a:gd name="T2" fmla="*/ 187 w 217"/>
                <a:gd name="T3" fmla="*/ 203 h 235"/>
                <a:gd name="T4" fmla="*/ 107 w 217"/>
                <a:gd name="T5" fmla="*/ 235 h 235"/>
                <a:gd name="T6" fmla="*/ 29 w 217"/>
                <a:gd name="T7" fmla="*/ 203 h 235"/>
                <a:gd name="T8" fmla="*/ 0 w 217"/>
                <a:gd name="T9" fmla="*/ 120 h 235"/>
                <a:gd name="T10" fmla="*/ 30 w 217"/>
                <a:gd name="T11" fmla="*/ 32 h 235"/>
                <a:gd name="T12" fmla="*/ 112 w 217"/>
                <a:gd name="T13" fmla="*/ 0 h 235"/>
                <a:gd name="T14" fmla="*/ 189 w 217"/>
                <a:gd name="T15" fmla="*/ 31 h 235"/>
                <a:gd name="T16" fmla="*/ 217 w 217"/>
                <a:gd name="T17" fmla="*/ 117 h 235"/>
                <a:gd name="T18" fmla="*/ 181 w 217"/>
                <a:gd name="T19" fmla="*/ 118 h 235"/>
                <a:gd name="T20" fmla="*/ 162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7" y="203"/>
                  </a:cubicBezTo>
                  <a:cubicBezTo>
                    <a:pt x="167" y="224"/>
                    <a:pt x="141" y="235"/>
                    <a:pt x="107" y="235"/>
                  </a:cubicBezTo>
                  <a:cubicBezTo>
                    <a:pt x="75" y="235"/>
                    <a:pt x="48" y="225"/>
                    <a:pt x="29" y="203"/>
                  </a:cubicBezTo>
                  <a:cubicBezTo>
                    <a:pt x="10" y="182"/>
                    <a:pt x="0" y="155"/>
                    <a:pt x="0" y="120"/>
                  </a:cubicBezTo>
                  <a:cubicBezTo>
                    <a:pt x="0" y="83"/>
                    <a:pt x="10" y="54"/>
                    <a:pt x="30" y="32"/>
                  </a:cubicBezTo>
                  <a:cubicBezTo>
                    <a:pt x="50" y="11"/>
                    <a:pt x="77" y="0"/>
                    <a:pt x="112" y="0"/>
                  </a:cubicBezTo>
                  <a:cubicBezTo>
                    <a:pt x="145" y="0"/>
                    <a:pt x="171" y="10"/>
                    <a:pt x="189" y="31"/>
                  </a:cubicBezTo>
                  <a:cubicBezTo>
                    <a:pt x="208" y="52"/>
                    <a:pt x="217" y="80"/>
                    <a:pt x="217" y="117"/>
                  </a:cubicBezTo>
                  <a:close/>
                  <a:moveTo>
                    <a:pt x="181" y="118"/>
                  </a:moveTo>
                  <a:cubicBezTo>
                    <a:pt x="181" y="90"/>
                    <a:pt x="175" y="68"/>
                    <a:pt x="162" y="53"/>
                  </a:cubicBezTo>
                  <a:cubicBezTo>
                    <a:pt x="150" y="38"/>
                    <a:pt x="133" y="31"/>
                    <a:pt x="110" y="31"/>
                  </a:cubicBezTo>
                  <a:cubicBezTo>
                    <a:pt x="87" y="31"/>
                    <a:pt x="69" y="38"/>
                    <a:pt x="56" y="54"/>
                  </a:cubicBezTo>
                  <a:cubicBezTo>
                    <a:pt x="43" y="69"/>
                    <a:pt x="36" y="91"/>
                    <a:pt x="36" y="119"/>
                  </a:cubicBezTo>
                  <a:cubicBezTo>
                    <a:pt x="36" y="146"/>
                    <a:pt x="43" y="167"/>
                    <a:pt x="56" y="182"/>
                  </a:cubicBezTo>
                  <a:cubicBezTo>
                    <a:pt x="69" y="197"/>
                    <a:pt x="87" y="204"/>
                    <a:pt x="110" y="204"/>
                  </a:cubicBezTo>
                  <a:cubicBezTo>
                    <a:pt x="133" y="204"/>
                    <a:pt x="150"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6"/>
            <p:cNvSpPr>
              <a:spLocks/>
            </p:cNvSpPr>
            <p:nvPr userDrawn="1"/>
          </p:nvSpPr>
          <p:spPr bwMode="auto">
            <a:xfrm>
              <a:off x="2968" y="635"/>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100"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Rectangle 17"/>
            <p:cNvSpPr>
              <a:spLocks noChangeArrowheads="1"/>
            </p:cNvSpPr>
            <p:nvPr userDrawn="1"/>
          </p:nvSpPr>
          <p:spPr bwMode="auto">
            <a:xfrm>
              <a:off x="3330" y="392"/>
              <a:ext cx="86" cy="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8"/>
            <p:cNvSpPr>
              <a:spLocks noEditPoints="1"/>
            </p:cNvSpPr>
            <p:nvPr userDrawn="1"/>
          </p:nvSpPr>
          <p:spPr bwMode="auto">
            <a:xfrm>
              <a:off x="3543" y="392"/>
              <a:ext cx="483" cy="797"/>
            </a:xfrm>
            <a:custGeom>
              <a:avLst/>
              <a:gdLst>
                <a:gd name="T0" fmla="*/ 204 w 204"/>
                <a:gd name="T1" fmla="*/ 332 h 337"/>
                <a:gd name="T2" fmla="*/ 168 w 204"/>
                <a:gd name="T3" fmla="*/ 332 h 337"/>
                <a:gd name="T4" fmla="*/ 168 w 204"/>
                <a:gd name="T5" fmla="*/ 294 h 337"/>
                <a:gd name="T6" fmla="*/ 168 w 204"/>
                <a:gd name="T7" fmla="*/ 294 h 337"/>
                <a:gd name="T8" fmla="*/ 92 w 204"/>
                <a:gd name="T9" fmla="*/ 337 h 337"/>
                <a:gd name="T10" fmla="*/ 25 w 204"/>
                <a:gd name="T11" fmla="*/ 307 h 337"/>
                <a:gd name="T12" fmla="*/ 0 w 204"/>
                <a:gd name="T13" fmla="*/ 225 h 337"/>
                <a:gd name="T14" fmla="*/ 28 w 204"/>
                <a:gd name="T15" fmla="*/ 136 h 337"/>
                <a:gd name="T16" fmla="*/ 101 w 204"/>
                <a:gd name="T17" fmla="*/ 102 h 337"/>
                <a:gd name="T18" fmla="*/ 168 w 204"/>
                <a:gd name="T19" fmla="*/ 138 h 337"/>
                <a:gd name="T20" fmla="*/ 168 w 204"/>
                <a:gd name="T21" fmla="*/ 138 h 337"/>
                <a:gd name="T22" fmla="*/ 168 w 204"/>
                <a:gd name="T23" fmla="*/ 0 h 337"/>
                <a:gd name="T24" fmla="*/ 204 w 204"/>
                <a:gd name="T25" fmla="*/ 0 h 337"/>
                <a:gd name="T26" fmla="*/ 204 w 204"/>
                <a:gd name="T27" fmla="*/ 332 h 337"/>
                <a:gd name="T28" fmla="*/ 168 w 204"/>
                <a:gd name="T29" fmla="*/ 230 h 337"/>
                <a:gd name="T30" fmla="*/ 168 w 204"/>
                <a:gd name="T31" fmla="*/ 197 h 337"/>
                <a:gd name="T32" fmla="*/ 150 w 204"/>
                <a:gd name="T33" fmla="*/ 151 h 337"/>
                <a:gd name="T34" fmla="*/ 106 w 204"/>
                <a:gd name="T35" fmla="*/ 133 h 337"/>
                <a:gd name="T36" fmla="*/ 55 w 204"/>
                <a:gd name="T37" fmla="*/ 157 h 337"/>
                <a:gd name="T38" fmla="*/ 37 w 204"/>
                <a:gd name="T39" fmla="*/ 223 h 337"/>
                <a:gd name="T40" fmla="*/ 54 w 204"/>
                <a:gd name="T41" fmla="*/ 284 h 337"/>
                <a:gd name="T42" fmla="*/ 102 w 204"/>
                <a:gd name="T43" fmla="*/ 306 h 337"/>
                <a:gd name="T44" fmla="*/ 150 w 204"/>
                <a:gd name="T45" fmla="*/ 285 h 337"/>
                <a:gd name="T46" fmla="*/ 168 w 204"/>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37">
                  <a:moveTo>
                    <a:pt x="204" y="332"/>
                  </a:moveTo>
                  <a:cubicBezTo>
                    <a:pt x="168" y="332"/>
                    <a:pt x="168" y="332"/>
                    <a:pt x="168" y="332"/>
                  </a:cubicBezTo>
                  <a:cubicBezTo>
                    <a:pt x="168" y="294"/>
                    <a:pt x="168" y="294"/>
                    <a:pt x="168" y="294"/>
                  </a:cubicBezTo>
                  <a:cubicBezTo>
                    <a:pt x="168" y="294"/>
                    <a:pt x="168" y="294"/>
                    <a:pt x="168" y="294"/>
                  </a:cubicBezTo>
                  <a:cubicBezTo>
                    <a:pt x="151" y="323"/>
                    <a:pt x="126" y="337"/>
                    <a:pt x="92" y="337"/>
                  </a:cubicBezTo>
                  <a:cubicBezTo>
                    <a:pt x="64" y="337"/>
                    <a:pt x="42" y="327"/>
                    <a:pt x="25" y="307"/>
                  </a:cubicBezTo>
                  <a:cubicBezTo>
                    <a:pt x="9" y="286"/>
                    <a:pt x="0" y="259"/>
                    <a:pt x="0" y="225"/>
                  </a:cubicBezTo>
                  <a:cubicBezTo>
                    <a:pt x="0" y="188"/>
                    <a:pt x="10" y="158"/>
                    <a:pt x="28" y="136"/>
                  </a:cubicBezTo>
                  <a:cubicBezTo>
                    <a:pt x="46" y="113"/>
                    <a:pt x="71" y="102"/>
                    <a:pt x="101" y="102"/>
                  </a:cubicBezTo>
                  <a:cubicBezTo>
                    <a:pt x="132" y="102"/>
                    <a:pt x="154" y="114"/>
                    <a:pt x="168" y="138"/>
                  </a:cubicBezTo>
                  <a:cubicBezTo>
                    <a:pt x="168" y="138"/>
                    <a:pt x="168" y="138"/>
                    <a:pt x="168" y="138"/>
                  </a:cubicBezTo>
                  <a:cubicBezTo>
                    <a:pt x="168" y="0"/>
                    <a:pt x="168" y="0"/>
                    <a:pt x="168" y="0"/>
                  </a:cubicBezTo>
                  <a:cubicBezTo>
                    <a:pt x="204" y="0"/>
                    <a:pt x="204" y="0"/>
                    <a:pt x="204" y="0"/>
                  </a:cubicBezTo>
                  <a:lnTo>
                    <a:pt x="204" y="332"/>
                  </a:lnTo>
                  <a:close/>
                  <a:moveTo>
                    <a:pt x="168" y="230"/>
                  </a:moveTo>
                  <a:cubicBezTo>
                    <a:pt x="168" y="197"/>
                    <a:pt x="168" y="197"/>
                    <a:pt x="168" y="197"/>
                  </a:cubicBezTo>
                  <a:cubicBezTo>
                    <a:pt x="168" y="179"/>
                    <a:pt x="162" y="163"/>
                    <a:pt x="150" y="151"/>
                  </a:cubicBezTo>
                  <a:cubicBezTo>
                    <a:pt x="138" y="139"/>
                    <a:pt x="123" y="133"/>
                    <a:pt x="106" y="133"/>
                  </a:cubicBezTo>
                  <a:cubicBezTo>
                    <a:pt x="85" y="133"/>
                    <a:pt x="68" y="141"/>
                    <a:pt x="55" y="157"/>
                  </a:cubicBezTo>
                  <a:cubicBezTo>
                    <a:pt x="43" y="173"/>
                    <a:pt x="37" y="195"/>
                    <a:pt x="37" y="223"/>
                  </a:cubicBezTo>
                  <a:cubicBezTo>
                    <a:pt x="37" y="249"/>
                    <a:pt x="43" y="269"/>
                    <a:pt x="54" y="284"/>
                  </a:cubicBezTo>
                  <a:cubicBezTo>
                    <a:pt x="66" y="299"/>
                    <a:pt x="82" y="306"/>
                    <a:pt x="102" y="306"/>
                  </a:cubicBezTo>
                  <a:cubicBezTo>
                    <a:pt x="121" y="306"/>
                    <a:pt x="137" y="299"/>
                    <a:pt x="150" y="285"/>
                  </a:cubicBezTo>
                  <a:cubicBezTo>
                    <a:pt x="162"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19"/>
            <p:cNvSpPr>
              <a:spLocks/>
            </p:cNvSpPr>
            <p:nvPr userDrawn="1"/>
          </p:nvSpPr>
          <p:spPr bwMode="auto">
            <a:xfrm>
              <a:off x="4123" y="645"/>
              <a:ext cx="728" cy="532"/>
            </a:xfrm>
            <a:custGeom>
              <a:avLst/>
              <a:gdLst>
                <a:gd name="T0" fmla="*/ 308 w 308"/>
                <a:gd name="T1" fmla="*/ 0 h 225"/>
                <a:gd name="T2" fmla="*/ 242 w 308"/>
                <a:gd name="T3" fmla="*/ 225 h 225"/>
                <a:gd name="T4" fmla="*/ 206 w 308"/>
                <a:gd name="T5" fmla="*/ 225 h 225"/>
                <a:gd name="T6" fmla="*/ 160 w 308"/>
                <a:gd name="T7" fmla="*/ 64 h 225"/>
                <a:gd name="T8" fmla="*/ 157 w 308"/>
                <a:gd name="T9" fmla="*/ 43 h 225"/>
                <a:gd name="T10" fmla="*/ 156 w 308"/>
                <a:gd name="T11" fmla="*/ 43 h 225"/>
                <a:gd name="T12" fmla="*/ 151 w 308"/>
                <a:gd name="T13" fmla="*/ 64 h 225"/>
                <a:gd name="T14" fmla="*/ 102 w 308"/>
                <a:gd name="T15" fmla="*/ 225 h 225"/>
                <a:gd name="T16" fmla="*/ 67 w 308"/>
                <a:gd name="T17" fmla="*/ 225 h 225"/>
                <a:gd name="T18" fmla="*/ 0 w 308"/>
                <a:gd name="T19" fmla="*/ 0 h 225"/>
                <a:gd name="T20" fmla="*/ 37 w 308"/>
                <a:gd name="T21" fmla="*/ 0 h 225"/>
                <a:gd name="T22" fmla="*/ 83 w 308"/>
                <a:gd name="T23" fmla="*/ 169 h 225"/>
                <a:gd name="T24" fmla="*/ 86 w 308"/>
                <a:gd name="T25" fmla="*/ 189 h 225"/>
                <a:gd name="T26" fmla="*/ 87 w 308"/>
                <a:gd name="T27" fmla="*/ 189 h 225"/>
                <a:gd name="T28" fmla="*/ 91 w 308"/>
                <a:gd name="T29" fmla="*/ 169 h 225"/>
                <a:gd name="T30" fmla="*/ 142 w 308"/>
                <a:gd name="T31" fmla="*/ 0 h 225"/>
                <a:gd name="T32" fmla="*/ 174 w 308"/>
                <a:gd name="T33" fmla="*/ 0 h 225"/>
                <a:gd name="T34" fmla="*/ 220 w 308"/>
                <a:gd name="T35" fmla="*/ 169 h 225"/>
                <a:gd name="T36" fmla="*/ 223 w 308"/>
                <a:gd name="T37" fmla="*/ 190 h 225"/>
                <a:gd name="T38" fmla="*/ 225 w 308"/>
                <a:gd name="T39" fmla="*/ 190 h 225"/>
                <a:gd name="T40" fmla="*/ 228 w 308"/>
                <a:gd name="T41" fmla="*/ 169 h 225"/>
                <a:gd name="T42" fmla="*/ 273 w 308"/>
                <a:gd name="T43" fmla="*/ 0 h 225"/>
                <a:gd name="T44" fmla="*/ 308 w 308"/>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225">
                  <a:moveTo>
                    <a:pt x="308" y="0"/>
                  </a:moveTo>
                  <a:cubicBezTo>
                    <a:pt x="242" y="225"/>
                    <a:pt x="242" y="225"/>
                    <a:pt x="242" y="225"/>
                  </a:cubicBezTo>
                  <a:cubicBezTo>
                    <a:pt x="206" y="225"/>
                    <a:pt x="206" y="225"/>
                    <a:pt x="206" y="225"/>
                  </a:cubicBezTo>
                  <a:cubicBezTo>
                    <a:pt x="160" y="64"/>
                    <a:pt x="160" y="64"/>
                    <a:pt x="160" y="64"/>
                  </a:cubicBezTo>
                  <a:cubicBezTo>
                    <a:pt x="158" y="59"/>
                    <a:pt x="157" y="52"/>
                    <a:pt x="157" y="43"/>
                  </a:cubicBezTo>
                  <a:cubicBezTo>
                    <a:pt x="156" y="43"/>
                    <a:pt x="156" y="43"/>
                    <a:pt x="156" y="43"/>
                  </a:cubicBezTo>
                  <a:cubicBezTo>
                    <a:pt x="155" y="49"/>
                    <a:pt x="154" y="55"/>
                    <a:pt x="151" y="64"/>
                  </a:cubicBezTo>
                  <a:cubicBezTo>
                    <a:pt x="102" y="225"/>
                    <a:pt x="102" y="225"/>
                    <a:pt x="102" y="225"/>
                  </a:cubicBezTo>
                  <a:cubicBezTo>
                    <a:pt x="67" y="225"/>
                    <a:pt x="67" y="225"/>
                    <a:pt x="67" y="225"/>
                  </a:cubicBezTo>
                  <a:cubicBezTo>
                    <a:pt x="0" y="0"/>
                    <a:pt x="0" y="0"/>
                    <a:pt x="0" y="0"/>
                  </a:cubicBezTo>
                  <a:cubicBezTo>
                    <a:pt x="37" y="0"/>
                    <a:pt x="37" y="0"/>
                    <a:pt x="37" y="0"/>
                  </a:cubicBezTo>
                  <a:cubicBezTo>
                    <a:pt x="83" y="169"/>
                    <a:pt x="83" y="169"/>
                    <a:pt x="83" y="169"/>
                  </a:cubicBezTo>
                  <a:cubicBezTo>
                    <a:pt x="84" y="175"/>
                    <a:pt x="85" y="182"/>
                    <a:pt x="86" y="189"/>
                  </a:cubicBezTo>
                  <a:cubicBezTo>
                    <a:pt x="87" y="189"/>
                    <a:pt x="87" y="189"/>
                    <a:pt x="87" y="189"/>
                  </a:cubicBezTo>
                  <a:cubicBezTo>
                    <a:pt x="88" y="184"/>
                    <a:pt x="89" y="177"/>
                    <a:pt x="91" y="169"/>
                  </a:cubicBezTo>
                  <a:cubicBezTo>
                    <a:pt x="142" y="0"/>
                    <a:pt x="142" y="0"/>
                    <a:pt x="142" y="0"/>
                  </a:cubicBezTo>
                  <a:cubicBezTo>
                    <a:pt x="174" y="0"/>
                    <a:pt x="174" y="0"/>
                    <a:pt x="174" y="0"/>
                  </a:cubicBezTo>
                  <a:cubicBezTo>
                    <a:pt x="220" y="169"/>
                    <a:pt x="220" y="169"/>
                    <a:pt x="220" y="169"/>
                  </a:cubicBezTo>
                  <a:cubicBezTo>
                    <a:pt x="222" y="175"/>
                    <a:pt x="223" y="182"/>
                    <a:pt x="223" y="190"/>
                  </a:cubicBezTo>
                  <a:cubicBezTo>
                    <a:pt x="225" y="190"/>
                    <a:pt x="225" y="190"/>
                    <a:pt x="225" y="190"/>
                  </a:cubicBezTo>
                  <a:cubicBezTo>
                    <a:pt x="225" y="183"/>
                    <a:pt x="226" y="176"/>
                    <a:pt x="228" y="169"/>
                  </a:cubicBezTo>
                  <a:cubicBezTo>
                    <a:pt x="273" y="0"/>
                    <a:pt x="273" y="0"/>
                    <a:pt x="273" y="0"/>
                  </a:cubicBezTo>
                  <a:lnTo>
                    <a:pt x="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0"/>
            <p:cNvSpPr>
              <a:spLocks noEditPoints="1"/>
            </p:cNvSpPr>
            <p:nvPr userDrawn="1"/>
          </p:nvSpPr>
          <p:spPr bwMode="auto">
            <a:xfrm>
              <a:off x="4939" y="401"/>
              <a:ext cx="109" cy="776"/>
            </a:xfrm>
            <a:custGeom>
              <a:avLst/>
              <a:gdLst>
                <a:gd name="T0" fmla="*/ 46 w 46"/>
                <a:gd name="T1" fmla="*/ 23 h 328"/>
                <a:gd name="T2" fmla="*/ 39 w 46"/>
                <a:gd name="T3" fmla="*/ 40 h 328"/>
                <a:gd name="T4" fmla="*/ 23 w 46"/>
                <a:gd name="T5" fmla="*/ 46 h 328"/>
                <a:gd name="T6" fmla="*/ 6 w 46"/>
                <a:gd name="T7" fmla="*/ 40 h 328"/>
                <a:gd name="T8" fmla="*/ 0 w 46"/>
                <a:gd name="T9" fmla="*/ 23 h 328"/>
                <a:gd name="T10" fmla="*/ 6 w 46"/>
                <a:gd name="T11" fmla="*/ 7 h 328"/>
                <a:gd name="T12" fmla="*/ 23 w 46"/>
                <a:gd name="T13" fmla="*/ 0 h 328"/>
                <a:gd name="T14" fmla="*/ 39 w 46"/>
                <a:gd name="T15" fmla="*/ 7 h 328"/>
                <a:gd name="T16" fmla="*/ 46 w 46"/>
                <a:gd name="T17" fmla="*/ 23 h 328"/>
                <a:gd name="T18" fmla="*/ 40 w 46"/>
                <a:gd name="T19" fmla="*/ 328 h 328"/>
                <a:gd name="T20" fmla="*/ 4 w 46"/>
                <a:gd name="T21" fmla="*/ 328 h 328"/>
                <a:gd name="T22" fmla="*/ 4 w 46"/>
                <a:gd name="T23" fmla="*/ 103 h 328"/>
                <a:gd name="T24" fmla="*/ 40 w 46"/>
                <a:gd name="T25" fmla="*/ 103 h 328"/>
                <a:gd name="T26" fmla="*/ 40 w 46"/>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28">
                  <a:moveTo>
                    <a:pt x="46" y="23"/>
                  </a:moveTo>
                  <a:cubicBezTo>
                    <a:pt x="46" y="30"/>
                    <a:pt x="44" y="35"/>
                    <a:pt x="39" y="40"/>
                  </a:cubicBezTo>
                  <a:cubicBezTo>
                    <a:pt x="34" y="44"/>
                    <a:pt x="29" y="46"/>
                    <a:pt x="23" y="46"/>
                  </a:cubicBezTo>
                  <a:cubicBezTo>
                    <a:pt x="16" y="46"/>
                    <a:pt x="11" y="44"/>
                    <a:pt x="6" y="40"/>
                  </a:cubicBezTo>
                  <a:cubicBezTo>
                    <a:pt x="2" y="36"/>
                    <a:pt x="0" y="30"/>
                    <a:pt x="0" y="23"/>
                  </a:cubicBezTo>
                  <a:cubicBezTo>
                    <a:pt x="0" y="17"/>
                    <a:pt x="2" y="11"/>
                    <a:pt x="6" y="7"/>
                  </a:cubicBezTo>
                  <a:cubicBezTo>
                    <a:pt x="10" y="2"/>
                    <a:pt x="16" y="0"/>
                    <a:pt x="23" y="0"/>
                  </a:cubicBezTo>
                  <a:cubicBezTo>
                    <a:pt x="29" y="0"/>
                    <a:pt x="35" y="2"/>
                    <a:pt x="39" y="7"/>
                  </a:cubicBezTo>
                  <a:cubicBezTo>
                    <a:pt x="44" y="11"/>
                    <a:pt x="46" y="17"/>
                    <a:pt x="46" y="23"/>
                  </a:cubicBezTo>
                  <a:close/>
                  <a:moveTo>
                    <a:pt x="40" y="328"/>
                  </a:moveTo>
                  <a:cubicBezTo>
                    <a:pt x="4" y="328"/>
                    <a:pt x="4" y="328"/>
                    <a:pt x="4" y="328"/>
                  </a:cubicBezTo>
                  <a:cubicBezTo>
                    <a:pt x="4" y="103"/>
                    <a:pt x="4" y="103"/>
                    <a:pt x="4" y="103"/>
                  </a:cubicBezTo>
                  <a:cubicBezTo>
                    <a:pt x="40" y="103"/>
                    <a:pt x="40" y="103"/>
                    <a:pt x="40" y="103"/>
                  </a:cubicBezTo>
                  <a:lnTo>
                    <a:pt x="40"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1"/>
            <p:cNvSpPr>
              <a:spLocks noEditPoints="1"/>
            </p:cNvSpPr>
            <p:nvPr userDrawn="1"/>
          </p:nvSpPr>
          <p:spPr bwMode="auto">
            <a:xfrm>
              <a:off x="5164" y="392"/>
              <a:ext cx="480" cy="797"/>
            </a:xfrm>
            <a:custGeom>
              <a:avLst/>
              <a:gdLst>
                <a:gd name="T0" fmla="*/ 203 w 203"/>
                <a:gd name="T1" fmla="*/ 332 h 337"/>
                <a:gd name="T2" fmla="*/ 168 w 203"/>
                <a:gd name="T3" fmla="*/ 332 h 337"/>
                <a:gd name="T4" fmla="*/ 168 w 203"/>
                <a:gd name="T5" fmla="*/ 294 h 337"/>
                <a:gd name="T6" fmla="*/ 167 w 203"/>
                <a:gd name="T7" fmla="*/ 294 h 337"/>
                <a:gd name="T8" fmla="*/ 91 w 203"/>
                <a:gd name="T9" fmla="*/ 337 h 337"/>
                <a:gd name="T10" fmla="*/ 24 w 203"/>
                <a:gd name="T11" fmla="*/ 307 h 337"/>
                <a:gd name="T12" fmla="*/ 0 w 203"/>
                <a:gd name="T13" fmla="*/ 225 h 337"/>
                <a:gd name="T14" fmla="*/ 27 w 203"/>
                <a:gd name="T15" fmla="*/ 136 h 337"/>
                <a:gd name="T16" fmla="*/ 101 w 203"/>
                <a:gd name="T17" fmla="*/ 102 h 337"/>
                <a:gd name="T18" fmla="*/ 167 w 203"/>
                <a:gd name="T19" fmla="*/ 138 h 337"/>
                <a:gd name="T20" fmla="*/ 168 w 203"/>
                <a:gd name="T21" fmla="*/ 138 h 337"/>
                <a:gd name="T22" fmla="*/ 168 w 203"/>
                <a:gd name="T23" fmla="*/ 0 h 337"/>
                <a:gd name="T24" fmla="*/ 203 w 203"/>
                <a:gd name="T25" fmla="*/ 0 h 337"/>
                <a:gd name="T26" fmla="*/ 203 w 203"/>
                <a:gd name="T27" fmla="*/ 332 h 337"/>
                <a:gd name="T28" fmla="*/ 168 w 203"/>
                <a:gd name="T29" fmla="*/ 230 h 337"/>
                <a:gd name="T30" fmla="*/ 168 w 203"/>
                <a:gd name="T31" fmla="*/ 197 h 337"/>
                <a:gd name="T32" fmla="*/ 149 w 203"/>
                <a:gd name="T33" fmla="*/ 151 h 337"/>
                <a:gd name="T34" fmla="*/ 105 w 203"/>
                <a:gd name="T35" fmla="*/ 133 h 337"/>
                <a:gd name="T36" fmla="*/ 54 w 203"/>
                <a:gd name="T37" fmla="*/ 157 h 337"/>
                <a:gd name="T38" fmla="*/ 36 w 203"/>
                <a:gd name="T39" fmla="*/ 223 h 337"/>
                <a:gd name="T40" fmla="*/ 53 w 203"/>
                <a:gd name="T41" fmla="*/ 284 h 337"/>
                <a:gd name="T42" fmla="*/ 101 w 203"/>
                <a:gd name="T43" fmla="*/ 306 h 337"/>
                <a:gd name="T44" fmla="*/ 149 w 203"/>
                <a:gd name="T45" fmla="*/ 285 h 337"/>
                <a:gd name="T46" fmla="*/ 168 w 203"/>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37">
                  <a:moveTo>
                    <a:pt x="203" y="332"/>
                  </a:moveTo>
                  <a:cubicBezTo>
                    <a:pt x="168" y="332"/>
                    <a:pt x="168" y="332"/>
                    <a:pt x="168" y="332"/>
                  </a:cubicBezTo>
                  <a:cubicBezTo>
                    <a:pt x="168" y="294"/>
                    <a:pt x="168" y="294"/>
                    <a:pt x="168" y="294"/>
                  </a:cubicBezTo>
                  <a:cubicBezTo>
                    <a:pt x="167" y="294"/>
                    <a:pt x="167" y="294"/>
                    <a:pt x="167" y="294"/>
                  </a:cubicBezTo>
                  <a:cubicBezTo>
                    <a:pt x="150" y="323"/>
                    <a:pt x="125" y="337"/>
                    <a:pt x="91" y="337"/>
                  </a:cubicBezTo>
                  <a:cubicBezTo>
                    <a:pt x="63" y="337"/>
                    <a:pt x="41" y="327"/>
                    <a:pt x="24" y="307"/>
                  </a:cubicBezTo>
                  <a:cubicBezTo>
                    <a:pt x="8" y="286"/>
                    <a:pt x="0" y="259"/>
                    <a:pt x="0" y="225"/>
                  </a:cubicBezTo>
                  <a:cubicBezTo>
                    <a:pt x="0" y="188"/>
                    <a:pt x="9" y="158"/>
                    <a:pt x="27" y="136"/>
                  </a:cubicBezTo>
                  <a:cubicBezTo>
                    <a:pt x="45" y="113"/>
                    <a:pt x="70" y="102"/>
                    <a:pt x="101" y="102"/>
                  </a:cubicBezTo>
                  <a:cubicBezTo>
                    <a:pt x="131" y="102"/>
                    <a:pt x="153" y="114"/>
                    <a:pt x="167" y="138"/>
                  </a:cubicBezTo>
                  <a:cubicBezTo>
                    <a:pt x="168" y="138"/>
                    <a:pt x="168" y="138"/>
                    <a:pt x="168" y="138"/>
                  </a:cubicBezTo>
                  <a:cubicBezTo>
                    <a:pt x="168" y="0"/>
                    <a:pt x="168" y="0"/>
                    <a:pt x="168" y="0"/>
                  </a:cubicBezTo>
                  <a:cubicBezTo>
                    <a:pt x="203" y="0"/>
                    <a:pt x="203" y="0"/>
                    <a:pt x="203" y="0"/>
                  </a:cubicBezTo>
                  <a:lnTo>
                    <a:pt x="203" y="332"/>
                  </a:lnTo>
                  <a:close/>
                  <a:moveTo>
                    <a:pt x="168" y="230"/>
                  </a:moveTo>
                  <a:cubicBezTo>
                    <a:pt x="168" y="197"/>
                    <a:pt x="168" y="197"/>
                    <a:pt x="168" y="197"/>
                  </a:cubicBezTo>
                  <a:cubicBezTo>
                    <a:pt x="168" y="179"/>
                    <a:pt x="162" y="163"/>
                    <a:pt x="149" y="151"/>
                  </a:cubicBezTo>
                  <a:cubicBezTo>
                    <a:pt x="137" y="139"/>
                    <a:pt x="122" y="133"/>
                    <a:pt x="105" y="133"/>
                  </a:cubicBezTo>
                  <a:cubicBezTo>
                    <a:pt x="84" y="133"/>
                    <a:pt x="67" y="141"/>
                    <a:pt x="54" y="157"/>
                  </a:cubicBezTo>
                  <a:cubicBezTo>
                    <a:pt x="42" y="173"/>
                    <a:pt x="36" y="195"/>
                    <a:pt x="36" y="223"/>
                  </a:cubicBezTo>
                  <a:cubicBezTo>
                    <a:pt x="36" y="249"/>
                    <a:pt x="42" y="269"/>
                    <a:pt x="53" y="284"/>
                  </a:cubicBezTo>
                  <a:cubicBezTo>
                    <a:pt x="65" y="299"/>
                    <a:pt x="81" y="306"/>
                    <a:pt x="101" y="306"/>
                  </a:cubicBezTo>
                  <a:cubicBezTo>
                    <a:pt x="120" y="306"/>
                    <a:pt x="136" y="299"/>
                    <a:pt x="149" y="285"/>
                  </a:cubicBezTo>
                  <a:cubicBezTo>
                    <a:pt x="161"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2"/>
            <p:cNvSpPr>
              <a:spLocks noEditPoints="1"/>
            </p:cNvSpPr>
            <p:nvPr userDrawn="1"/>
          </p:nvSpPr>
          <p:spPr bwMode="auto">
            <a:xfrm>
              <a:off x="5774" y="633"/>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8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8"/>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3"/>
            <p:cNvSpPr>
              <a:spLocks noEditPoints="1"/>
            </p:cNvSpPr>
            <p:nvPr userDrawn="1"/>
          </p:nvSpPr>
          <p:spPr bwMode="auto">
            <a:xfrm>
              <a:off x="1426" y="1557"/>
              <a:ext cx="447" cy="743"/>
            </a:xfrm>
            <a:custGeom>
              <a:avLst/>
              <a:gdLst>
                <a:gd name="T0" fmla="*/ 189 w 189"/>
                <a:gd name="T1" fmla="*/ 93 h 314"/>
                <a:gd name="T2" fmla="*/ 158 w 189"/>
                <a:gd name="T3" fmla="*/ 167 h 314"/>
                <a:gd name="T4" fmla="*/ 77 w 189"/>
                <a:gd name="T5" fmla="*/ 195 h 314"/>
                <a:gd name="T6" fmla="*/ 36 w 189"/>
                <a:gd name="T7" fmla="*/ 195 h 314"/>
                <a:gd name="T8" fmla="*/ 36 w 189"/>
                <a:gd name="T9" fmla="*/ 314 h 314"/>
                <a:gd name="T10" fmla="*/ 0 w 189"/>
                <a:gd name="T11" fmla="*/ 314 h 314"/>
                <a:gd name="T12" fmla="*/ 0 w 189"/>
                <a:gd name="T13" fmla="*/ 0 h 314"/>
                <a:gd name="T14" fmla="*/ 85 w 189"/>
                <a:gd name="T15" fmla="*/ 0 h 314"/>
                <a:gd name="T16" fmla="*/ 161 w 189"/>
                <a:gd name="T17" fmla="*/ 24 h 314"/>
                <a:gd name="T18" fmla="*/ 189 w 189"/>
                <a:gd name="T19" fmla="*/ 93 h 314"/>
                <a:gd name="T20" fmla="*/ 151 w 189"/>
                <a:gd name="T21" fmla="*/ 95 h 314"/>
                <a:gd name="T22" fmla="*/ 78 w 189"/>
                <a:gd name="T23" fmla="*/ 33 h 314"/>
                <a:gd name="T24" fmla="*/ 36 w 189"/>
                <a:gd name="T25" fmla="*/ 33 h 314"/>
                <a:gd name="T26" fmla="*/ 36 w 189"/>
                <a:gd name="T27" fmla="*/ 162 h 314"/>
                <a:gd name="T28" fmla="*/ 74 w 189"/>
                <a:gd name="T29" fmla="*/ 162 h 314"/>
                <a:gd name="T30" fmla="*/ 131 w 189"/>
                <a:gd name="T31" fmla="*/ 144 h 314"/>
                <a:gd name="T32" fmla="*/ 151 w 189"/>
                <a:gd name="T33" fmla="*/ 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4">
                  <a:moveTo>
                    <a:pt x="189" y="93"/>
                  </a:moveTo>
                  <a:cubicBezTo>
                    <a:pt x="189" y="124"/>
                    <a:pt x="178" y="148"/>
                    <a:pt x="158" y="167"/>
                  </a:cubicBezTo>
                  <a:cubicBezTo>
                    <a:pt x="137" y="185"/>
                    <a:pt x="110" y="195"/>
                    <a:pt x="77" y="195"/>
                  </a:cubicBezTo>
                  <a:cubicBezTo>
                    <a:pt x="36" y="195"/>
                    <a:pt x="36" y="195"/>
                    <a:pt x="36" y="195"/>
                  </a:cubicBezTo>
                  <a:cubicBezTo>
                    <a:pt x="36" y="314"/>
                    <a:pt x="36" y="314"/>
                    <a:pt x="36" y="314"/>
                  </a:cubicBezTo>
                  <a:cubicBezTo>
                    <a:pt x="0" y="314"/>
                    <a:pt x="0" y="314"/>
                    <a:pt x="0" y="314"/>
                  </a:cubicBezTo>
                  <a:cubicBezTo>
                    <a:pt x="0" y="0"/>
                    <a:pt x="0" y="0"/>
                    <a:pt x="0" y="0"/>
                  </a:cubicBezTo>
                  <a:cubicBezTo>
                    <a:pt x="85" y="0"/>
                    <a:pt x="85" y="0"/>
                    <a:pt x="85" y="0"/>
                  </a:cubicBezTo>
                  <a:cubicBezTo>
                    <a:pt x="118" y="0"/>
                    <a:pt x="143" y="8"/>
                    <a:pt x="161" y="24"/>
                  </a:cubicBezTo>
                  <a:cubicBezTo>
                    <a:pt x="180" y="41"/>
                    <a:pt x="189" y="64"/>
                    <a:pt x="189" y="93"/>
                  </a:cubicBezTo>
                  <a:close/>
                  <a:moveTo>
                    <a:pt x="151" y="95"/>
                  </a:moveTo>
                  <a:cubicBezTo>
                    <a:pt x="151" y="54"/>
                    <a:pt x="127" y="33"/>
                    <a:pt x="78" y="33"/>
                  </a:cubicBezTo>
                  <a:cubicBezTo>
                    <a:pt x="36" y="33"/>
                    <a:pt x="36" y="33"/>
                    <a:pt x="36" y="33"/>
                  </a:cubicBezTo>
                  <a:cubicBezTo>
                    <a:pt x="36" y="162"/>
                    <a:pt x="36" y="162"/>
                    <a:pt x="36" y="162"/>
                  </a:cubicBezTo>
                  <a:cubicBezTo>
                    <a:pt x="74" y="162"/>
                    <a:pt x="74" y="162"/>
                    <a:pt x="74" y="162"/>
                  </a:cubicBezTo>
                  <a:cubicBezTo>
                    <a:pt x="99" y="162"/>
                    <a:pt x="118" y="156"/>
                    <a:pt x="131" y="144"/>
                  </a:cubicBezTo>
                  <a:cubicBezTo>
                    <a:pt x="144" y="133"/>
                    <a:pt x="151" y="117"/>
                    <a:pt x="15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4"/>
            <p:cNvSpPr>
              <a:spLocks noEditPoints="1"/>
            </p:cNvSpPr>
            <p:nvPr userDrawn="1"/>
          </p:nvSpPr>
          <p:spPr bwMode="auto">
            <a:xfrm>
              <a:off x="1923" y="1756"/>
              <a:ext cx="411" cy="556"/>
            </a:xfrm>
            <a:custGeom>
              <a:avLst/>
              <a:gdLst>
                <a:gd name="T0" fmla="*/ 174 w 174"/>
                <a:gd name="T1" fmla="*/ 230 h 235"/>
                <a:gd name="T2" fmla="*/ 139 w 174"/>
                <a:gd name="T3" fmla="*/ 230 h 235"/>
                <a:gd name="T4" fmla="*/ 139 w 174"/>
                <a:gd name="T5" fmla="*/ 195 h 235"/>
                <a:gd name="T6" fmla="*/ 138 w 174"/>
                <a:gd name="T7" fmla="*/ 195 h 235"/>
                <a:gd name="T8" fmla="*/ 70 w 174"/>
                <a:gd name="T9" fmla="*/ 235 h 235"/>
                <a:gd name="T10" fmla="*/ 19 w 174"/>
                <a:gd name="T11" fmla="*/ 218 h 235"/>
                <a:gd name="T12" fmla="*/ 0 w 174"/>
                <a:gd name="T13" fmla="*/ 170 h 235"/>
                <a:gd name="T14" fmla="*/ 73 w 174"/>
                <a:gd name="T15" fmla="*/ 97 h 235"/>
                <a:gd name="T16" fmla="*/ 139 w 174"/>
                <a:gd name="T17" fmla="*/ 87 h 235"/>
                <a:gd name="T18" fmla="*/ 93 w 174"/>
                <a:gd name="T19" fmla="*/ 31 h 235"/>
                <a:gd name="T20" fmla="*/ 21 w 174"/>
                <a:gd name="T21" fmla="*/ 58 h 235"/>
                <a:gd name="T22" fmla="*/ 21 w 174"/>
                <a:gd name="T23" fmla="*/ 21 h 235"/>
                <a:gd name="T24" fmla="*/ 55 w 174"/>
                <a:gd name="T25" fmla="*/ 7 h 235"/>
                <a:gd name="T26" fmla="*/ 96 w 174"/>
                <a:gd name="T27" fmla="*/ 0 h 235"/>
                <a:gd name="T28" fmla="*/ 174 w 174"/>
                <a:gd name="T29" fmla="*/ 84 h 235"/>
                <a:gd name="T30" fmla="*/ 174 w 174"/>
                <a:gd name="T31" fmla="*/ 230 h 235"/>
                <a:gd name="T32" fmla="*/ 139 w 174"/>
                <a:gd name="T33" fmla="*/ 116 h 235"/>
                <a:gd name="T34" fmla="*/ 85 w 174"/>
                <a:gd name="T35" fmla="*/ 124 h 235"/>
                <a:gd name="T36" fmla="*/ 47 w 174"/>
                <a:gd name="T37" fmla="*/ 137 h 235"/>
                <a:gd name="T38" fmla="*/ 36 w 174"/>
                <a:gd name="T39" fmla="*/ 167 h 235"/>
                <a:gd name="T40" fmla="*/ 48 w 174"/>
                <a:gd name="T41" fmla="*/ 194 h 235"/>
                <a:gd name="T42" fmla="*/ 78 w 174"/>
                <a:gd name="T43" fmla="*/ 204 h 235"/>
                <a:gd name="T44" fmla="*/ 122 w 174"/>
                <a:gd name="T45" fmla="*/ 186 h 235"/>
                <a:gd name="T46" fmla="*/ 139 w 174"/>
                <a:gd name="T47" fmla="*/ 139 h 235"/>
                <a:gd name="T48" fmla="*/ 139 w 174"/>
                <a:gd name="T4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35">
                  <a:moveTo>
                    <a:pt x="174" y="230"/>
                  </a:moveTo>
                  <a:cubicBezTo>
                    <a:pt x="139" y="230"/>
                    <a:pt x="139" y="230"/>
                    <a:pt x="139" y="230"/>
                  </a:cubicBezTo>
                  <a:cubicBezTo>
                    <a:pt x="139" y="195"/>
                    <a:pt x="139" y="195"/>
                    <a:pt x="139" y="195"/>
                  </a:cubicBezTo>
                  <a:cubicBezTo>
                    <a:pt x="138" y="195"/>
                    <a:pt x="138" y="195"/>
                    <a:pt x="138" y="195"/>
                  </a:cubicBezTo>
                  <a:cubicBezTo>
                    <a:pt x="123" y="222"/>
                    <a:pt x="100" y="235"/>
                    <a:pt x="70" y="235"/>
                  </a:cubicBezTo>
                  <a:cubicBezTo>
                    <a:pt x="49" y="235"/>
                    <a:pt x="32" y="229"/>
                    <a:pt x="19" y="218"/>
                  </a:cubicBezTo>
                  <a:cubicBezTo>
                    <a:pt x="6" y="206"/>
                    <a:pt x="0" y="190"/>
                    <a:pt x="0" y="170"/>
                  </a:cubicBezTo>
                  <a:cubicBezTo>
                    <a:pt x="0" y="128"/>
                    <a:pt x="24" y="104"/>
                    <a:pt x="73" y="97"/>
                  </a:cubicBezTo>
                  <a:cubicBezTo>
                    <a:pt x="139" y="87"/>
                    <a:pt x="139" y="87"/>
                    <a:pt x="139" y="87"/>
                  </a:cubicBezTo>
                  <a:cubicBezTo>
                    <a:pt x="139" y="50"/>
                    <a:pt x="124" y="31"/>
                    <a:pt x="93" y="31"/>
                  </a:cubicBezTo>
                  <a:cubicBezTo>
                    <a:pt x="67" y="31"/>
                    <a:pt x="43" y="40"/>
                    <a:pt x="21" y="58"/>
                  </a:cubicBezTo>
                  <a:cubicBezTo>
                    <a:pt x="21" y="21"/>
                    <a:pt x="21" y="21"/>
                    <a:pt x="21" y="21"/>
                  </a:cubicBezTo>
                  <a:cubicBezTo>
                    <a:pt x="28" y="16"/>
                    <a:pt x="39" y="11"/>
                    <a:pt x="55" y="7"/>
                  </a:cubicBezTo>
                  <a:cubicBezTo>
                    <a:pt x="70" y="2"/>
                    <a:pt x="84" y="0"/>
                    <a:pt x="96" y="0"/>
                  </a:cubicBezTo>
                  <a:cubicBezTo>
                    <a:pt x="148" y="0"/>
                    <a:pt x="174" y="28"/>
                    <a:pt x="174" y="84"/>
                  </a:cubicBezTo>
                  <a:lnTo>
                    <a:pt x="174" y="230"/>
                  </a:lnTo>
                  <a:close/>
                  <a:moveTo>
                    <a:pt x="139" y="116"/>
                  </a:moveTo>
                  <a:cubicBezTo>
                    <a:pt x="85" y="124"/>
                    <a:pt x="85" y="124"/>
                    <a:pt x="85" y="124"/>
                  </a:cubicBezTo>
                  <a:cubicBezTo>
                    <a:pt x="67" y="126"/>
                    <a:pt x="54" y="131"/>
                    <a:pt x="47" y="137"/>
                  </a:cubicBezTo>
                  <a:cubicBezTo>
                    <a:pt x="40" y="143"/>
                    <a:pt x="36" y="153"/>
                    <a:pt x="36" y="167"/>
                  </a:cubicBezTo>
                  <a:cubicBezTo>
                    <a:pt x="36" y="178"/>
                    <a:pt x="40" y="187"/>
                    <a:pt x="48" y="194"/>
                  </a:cubicBezTo>
                  <a:cubicBezTo>
                    <a:pt x="56" y="201"/>
                    <a:pt x="66" y="204"/>
                    <a:pt x="78" y="204"/>
                  </a:cubicBezTo>
                  <a:cubicBezTo>
                    <a:pt x="96" y="204"/>
                    <a:pt x="110" y="198"/>
                    <a:pt x="122" y="186"/>
                  </a:cubicBezTo>
                  <a:cubicBezTo>
                    <a:pt x="133" y="173"/>
                    <a:pt x="139" y="157"/>
                    <a:pt x="139" y="139"/>
                  </a:cubicBezTo>
                  <a:lnTo>
                    <a:pt x="139"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5"/>
            <p:cNvSpPr>
              <a:spLocks/>
            </p:cNvSpPr>
            <p:nvPr userDrawn="1"/>
          </p:nvSpPr>
          <p:spPr bwMode="auto">
            <a:xfrm>
              <a:off x="2493"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6"/>
            <p:cNvSpPr>
              <a:spLocks/>
            </p:cNvSpPr>
            <p:nvPr userDrawn="1"/>
          </p:nvSpPr>
          <p:spPr bwMode="auto">
            <a:xfrm>
              <a:off x="2824" y="1612"/>
              <a:ext cx="303" cy="700"/>
            </a:xfrm>
            <a:custGeom>
              <a:avLst/>
              <a:gdLst>
                <a:gd name="T0" fmla="*/ 128 w 128"/>
                <a:gd name="T1" fmla="*/ 288 h 296"/>
                <a:gd name="T2" fmla="*/ 95 w 128"/>
                <a:gd name="T3" fmla="*/ 296 h 296"/>
                <a:gd name="T4" fmla="*/ 37 w 128"/>
                <a:gd name="T5" fmla="*/ 230 h 296"/>
                <a:gd name="T6" fmla="*/ 37 w 128"/>
                <a:gd name="T7" fmla="*/ 97 h 296"/>
                <a:gd name="T8" fmla="*/ 0 w 128"/>
                <a:gd name="T9" fmla="*/ 97 h 296"/>
                <a:gd name="T10" fmla="*/ 0 w 128"/>
                <a:gd name="T11" fmla="*/ 66 h 296"/>
                <a:gd name="T12" fmla="*/ 37 w 128"/>
                <a:gd name="T13" fmla="*/ 66 h 296"/>
                <a:gd name="T14" fmla="*/ 37 w 128"/>
                <a:gd name="T15" fmla="*/ 12 h 296"/>
                <a:gd name="T16" fmla="*/ 73 w 128"/>
                <a:gd name="T17" fmla="*/ 0 h 296"/>
                <a:gd name="T18" fmla="*/ 73 w 128"/>
                <a:gd name="T19" fmla="*/ 66 h 296"/>
                <a:gd name="T20" fmla="*/ 128 w 128"/>
                <a:gd name="T21" fmla="*/ 66 h 296"/>
                <a:gd name="T22" fmla="*/ 128 w 128"/>
                <a:gd name="T23" fmla="*/ 97 h 296"/>
                <a:gd name="T24" fmla="*/ 73 w 128"/>
                <a:gd name="T25" fmla="*/ 97 h 296"/>
                <a:gd name="T26" fmla="*/ 73 w 128"/>
                <a:gd name="T27" fmla="*/ 223 h 296"/>
                <a:gd name="T28" fmla="*/ 80 w 128"/>
                <a:gd name="T29" fmla="*/ 256 h 296"/>
                <a:gd name="T30" fmla="*/ 106 w 128"/>
                <a:gd name="T31" fmla="*/ 265 h 296"/>
                <a:gd name="T32" fmla="*/ 128 w 128"/>
                <a:gd name="T33" fmla="*/ 258 h 296"/>
                <a:gd name="T34" fmla="*/ 128 w 128"/>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96">
                  <a:moveTo>
                    <a:pt x="128" y="288"/>
                  </a:moveTo>
                  <a:cubicBezTo>
                    <a:pt x="120" y="293"/>
                    <a:pt x="109" y="296"/>
                    <a:pt x="95" y="296"/>
                  </a:cubicBezTo>
                  <a:cubicBezTo>
                    <a:pt x="57" y="296"/>
                    <a:pt x="37" y="274"/>
                    <a:pt x="37" y="230"/>
                  </a:cubicBezTo>
                  <a:cubicBezTo>
                    <a:pt x="37" y="97"/>
                    <a:pt x="37" y="97"/>
                    <a:pt x="37" y="97"/>
                  </a:cubicBezTo>
                  <a:cubicBezTo>
                    <a:pt x="0" y="97"/>
                    <a:pt x="0" y="97"/>
                    <a:pt x="0" y="97"/>
                  </a:cubicBezTo>
                  <a:cubicBezTo>
                    <a:pt x="0" y="66"/>
                    <a:pt x="0" y="66"/>
                    <a:pt x="0" y="66"/>
                  </a:cubicBezTo>
                  <a:cubicBezTo>
                    <a:pt x="37" y="66"/>
                    <a:pt x="37" y="66"/>
                    <a:pt x="37" y="66"/>
                  </a:cubicBezTo>
                  <a:cubicBezTo>
                    <a:pt x="37" y="12"/>
                    <a:pt x="37" y="12"/>
                    <a:pt x="37" y="12"/>
                  </a:cubicBezTo>
                  <a:cubicBezTo>
                    <a:pt x="73" y="0"/>
                    <a:pt x="73" y="0"/>
                    <a:pt x="73" y="0"/>
                  </a:cubicBezTo>
                  <a:cubicBezTo>
                    <a:pt x="73" y="66"/>
                    <a:pt x="73" y="66"/>
                    <a:pt x="73" y="66"/>
                  </a:cubicBezTo>
                  <a:cubicBezTo>
                    <a:pt x="128" y="66"/>
                    <a:pt x="128" y="66"/>
                    <a:pt x="128" y="66"/>
                  </a:cubicBezTo>
                  <a:cubicBezTo>
                    <a:pt x="128" y="97"/>
                    <a:pt x="128" y="97"/>
                    <a:pt x="128" y="97"/>
                  </a:cubicBezTo>
                  <a:cubicBezTo>
                    <a:pt x="73" y="97"/>
                    <a:pt x="73" y="97"/>
                    <a:pt x="73" y="97"/>
                  </a:cubicBezTo>
                  <a:cubicBezTo>
                    <a:pt x="73" y="223"/>
                    <a:pt x="73" y="223"/>
                    <a:pt x="73" y="223"/>
                  </a:cubicBezTo>
                  <a:cubicBezTo>
                    <a:pt x="73" y="238"/>
                    <a:pt x="75" y="249"/>
                    <a:pt x="80" y="256"/>
                  </a:cubicBezTo>
                  <a:cubicBezTo>
                    <a:pt x="85" y="262"/>
                    <a:pt x="94" y="265"/>
                    <a:pt x="106" y="265"/>
                  </a:cubicBezTo>
                  <a:cubicBezTo>
                    <a:pt x="114" y="265"/>
                    <a:pt x="122" y="263"/>
                    <a:pt x="128" y="258"/>
                  </a:cubicBezTo>
                  <a:lnTo>
                    <a:pt x="128"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7"/>
            <p:cNvSpPr>
              <a:spLocks/>
            </p:cNvSpPr>
            <p:nvPr userDrawn="1"/>
          </p:nvSpPr>
          <p:spPr bwMode="auto">
            <a:xfrm>
              <a:off x="3240" y="1756"/>
              <a:ext cx="433"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8"/>
            <p:cNvSpPr>
              <a:spLocks noEditPoints="1"/>
            </p:cNvSpPr>
            <p:nvPr userDrawn="1"/>
          </p:nvSpPr>
          <p:spPr bwMode="auto">
            <a:xfrm>
              <a:off x="3789" y="1756"/>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2"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29"/>
            <p:cNvSpPr>
              <a:spLocks/>
            </p:cNvSpPr>
            <p:nvPr userDrawn="1"/>
          </p:nvSpPr>
          <p:spPr bwMode="auto">
            <a:xfrm>
              <a:off x="4369"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8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8"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0"/>
            <p:cNvSpPr>
              <a:spLocks/>
            </p:cNvSpPr>
            <p:nvPr userDrawn="1"/>
          </p:nvSpPr>
          <p:spPr bwMode="auto">
            <a:xfrm>
              <a:off x="1379" y="2666"/>
              <a:ext cx="544" cy="769"/>
            </a:xfrm>
            <a:custGeom>
              <a:avLst/>
              <a:gdLst>
                <a:gd name="T0" fmla="*/ 230 w 230"/>
                <a:gd name="T1" fmla="*/ 307 h 325"/>
                <a:gd name="T2" fmla="*/ 145 w 230"/>
                <a:gd name="T3" fmla="*/ 325 h 325"/>
                <a:gd name="T4" fmla="*/ 69 w 230"/>
                <a:gd name="T5" fmla="*/ 306 h 325"/>
                <a:gd name="T6" fmla="*/ 17 w 230"/>
                <a:gd name="T7" fmla="*/ 250 h 325"/>
                <a:gd name="T8" fmla="*/ 0 w 230"/>
                <a:gd name="T9" fmla="*/ 169 h 325"/>
                <a:gd name="T10" fmla="*/ 20 w 230"/>
                <a:gd name="T11" fmla="*/ 82 h 325"/>
                <a:gd name="T12" fmla="*/ 76 w 230"/>
                <a:gd name="T13" fmla="*/ 22 h 325"/>
                <a:gd name="T14" fmla="*/ 157 w 230"/>
                <a:gd name="T15" fmla="*/ 0 h 325"/>
                <a:gd name="T16" fmla="*/ 230 w 230"/>
                <a:gd name="T17" fmla="*/ 13 h 325"/>
                <a:gd name="T18" fmla="*/ 230 w 230"/>
                <a:gd name="T19" fmla="*/ 52 h 325"/>
                <a:gd name="T20" fmla="*/ 157 w 230"/>
                <a:gd name="T21" fmla="*/ 33 h 325"/>
                <a:gd name="T22" fmla="*/ 95 w 230"/>
                <a:gd name="T23" fmla="*/ 50 h 325"/>
                <a:gd name="T24" fmla="*/ 52 w 230"/>
                <a:gd name="T25" fmla="*/ 97 h 325"/>
                <a:gd name="T26" fmla="*/ 37 w 230"/>
                <a:gd name="T27" fmla="*/ 166 h 325"/>
                <a:gd name="T28" fmla="*/ 51 w 230"/>
                <a:gd name="T29" fmla="*/ 232 h 325"/>
                <a:gd name="T30" fmla="*/ 91 w 230"/>
                <a:gd name="T31" fmla="*/ 276 h 325"/>
                <a:gd name="T32" fmla="*/ 150 w 230"/>
                <a:gd name="T33" fmla="*/ 292 h 325"/>
                <a:gd name="T34" fmla="*/ 230 w 230"/>
                <a:gd name="T35" fmla="*/ 271 h 325"/>
                <a:gd name="T36" fmla="*/ 230 w 230"/>
                <a:gd name="T3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325">
                  <a:moveTo>
                    <a:pt x="230" y="307"/>
                  </a:moveTo>
                  <a:cubicBezTo>
                    <a:pt x="207" y="319"/>
                    <a:pt x="179" y="325"/>
                    <a:pt x="145" y="325"/>
                  </a:cubicBezTo>
                  <a:cubicBezTo>
                    <a:pt x="116" y="325"/>
                    <a:pt x="91" y="319"/>
                    <a:pt x="69" y="306"/>
                  </a:cubicBezTo>
                  <a:cubicBezTo>
                    <a:pt x="47" y="293"/>
                    <a:pt x="29" y="274"/>
                    <a:pt x="17" y="250"/>
                  </a:cubicBezTo>
                  <a:cubicBezTo>
                    <a:pt x="6" y="226"/>
                    <a:pt x="0" y="199"/>
                    <a:pt x="0" y="169"/>
                  </a:cubicBezTo>
                  <a:cubicBezTo>
                    <a:pt x="0" y="137"/>
                    <a:pt x="6" y="108"/>
                    <a:pt x="20" y="82"/>
                  </a:cubicBezTo>
                  <a:cubicBezTo>
                    <a:pt x="33" y="56"/>
                    <a:pt x="52" y="36"/>
                    <a:pt x="76" y="22"/>
                  </a:cubicBezTo>
                  <a:cubicBezTo>
                    <a:pt x="100" y="7"/>
                    <a:pt x="127" y="0"/>
                    <a:pt x="157" y="0"/>
                  </a:cubicBezTo>
                  <a:cubicBezTo>
                    <a:pt x="186" y="0"/>
                    <a:pt x="210" y="5"/>
                    <a:pt x="230" y="13"/>
                  </a:cubicBezTo>
                  <a:cubicBezTo>
                    <a:pt x="230" y="52"/>
                    <a:pt x="230" y="52"/>
                    <a:pt x="230" y="52"/>
                  </a:cubicBezTo>
                  <a:cubicBezTo>
                    <a:pt x="208" y="40"/>
                    <a:pt x="183" y="33"/>
                    <a:pt x="157" y="33"/>
                  </a:cubicBezTo>
                  <a:cubicBezTo>
                    <a:pt x="133" y="33"/>
                    <a:pt x="113" y="39"/>
                    <a:pt x="95" y="50"/>
                  </a:cubicBezTo>
                  <a:cubicBezTo>
                    <a:pt x="76" y="61"/>
                    <a:pt x="62" y="76"/>
                    <a:pt x="52" y="97"/>
                  </a:cubicBezTo>
                  <a:cubicBezTo>
                    <a:pt x="42" y="117"/>
                    <a:pt x="37" y="140"/>
                    <a:pt x="37" y="166"/>
                  </a:cubicBezTo>
                  <a:cubicBezTo>
                    <a:pt x="37" y="191"/>
                    <a:pt x="42" y="213"/>
                    <a:pt x="51" y="232"/>
                  </a:cubicBezTo>
                  <a:cubicBezTo>
                    <a:pt x="61" y="251"/>
                    <a:pt x="74" y="266"/>
                    <a:pt x="91" y="276"/>
                  </a:cubicBezTo>
                  <a:cubicBezTo>
                    <a:pt x="108" y="287"/>
                    <a:pt x="128" y="292"/>
                    <a:pt x="150" y="292"/>
                  </a:cubicBezTo>
                  <a:cubicBezTo>
                    <a:pt x="181" y="292"/>
                    <a:pt x="207" y="285"/>
                    <a:pt x="230" y="271"/>
                  </a:cubicBezTo>
                  <a:lnTo>
                    <a:pt x="230"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1"/>
            <p:cNvSpPr>
              <a:spLocks noEditPoints="1"/>
            </p:cNvSpPr>
            <p:nvPr userDrawn="1"/>
          </p:nvSpPr>
          <p:spPr bwMode="auto">
            <a:xfrm>
              <a:off x="2020" y="2879"/>
              <a:ext cx="516" cy="556"/>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6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6"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2"/>
            <p:cNvSpPr>
              <a:spLocks/>
            </p:cNvSpPr>
            <p:nvPr userDrawn="1"/>
          </p:nvSpPr>
          <p:spPr bwMode="auto">
            <a:xfrm>
              <a:off x="2663" y="2879"/>
              <a:ext cx="433" cy="544"/>
            </a:xfrm>
            <a:custGeom>
              <a:avLst/>
              <a:gdLst>
                <a:gd name="T0" fmla="*/ 183 w 183"/>
                <a:gd name="T1" fmla="*/ 230 h 230"/>
                <a:gd name="T2" fmla="*/ 148 w 183"/>
                <a:gd name="T3" fmla="*/ 230 h 230"/>
                <a:gd name="T4" fmla="*/ 148 w 183"/>
                <a:gd name="T5" fmla="*/ 102 h 230"/>
                <a:gd name="T6" fmla="*/ 97 w 183"/>
                <a:gd name="T7" fmla="*/ 31 h 230"/>
                <a:gd name="T8" fmla="*/ 53 w 183"/>
                <a:gd name="T9" fmla="*/ 51 h 230"/>
                <a:gd name="T10" fmla="*/ 36 w 183"/>
                <a:gd name="T11" fmla="*/ 102 h 230"/>
                <a:gd name="T12" fmla="*/ 36 w 183"/>
                <a:gd name="T13" fmla="*/ 230 h 230"/>
                <a:gd name="T14" fmla="*/ 0 w 183"/>
                <a:gd name="T15" fmla="*/ 230 h 230"/>
                <a:gd name="T16" fmla="*/ 0 w 183"/>
                <a:gd name="T17" fmla="*/ 5 h 230"/>
                <a:gd name="T18" fmla="*/ 36 w 183"/>
                <a:gd name="T19" fmla="*/ 5 h 230"/>
                <a:gd name="T20" fmla="*/ 36 w 183"/>
                <a:gd name="T21" fmla="*/ 43 h 230"/>
                <a:gd name="T22" fmla="*/ 37 w 183"/>
                <a:gd name="T23" fmla="*/ 43 h 230"/>
                <a:gd name="T24" fmla="*/ 109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8" y="230"/>
                    <a:pt x="148" y="230"/>
                    <a:pt x="148" y="230"/>
                  </a:cubicBezTo>
                  <a:cubicBezTo>
                    <a:pt x="148" y="102"/>
                    <a:pt x="148" y="102"/>
                    <a:pt x="148" y="102"/>
                  </a:cubicBezTo>
                  <a:cubicBezTo>
                    <a:pt x="148" y="54"/>
                    <a:pt x="131" y="31"/>
                    <a:pt x="97" y="31"/>
                  </a:cubicBezTo>
                  <a:cubicBezTo>
                    <a:pt x="79" y="31"/>
                    <a:pt x="65" y="37"/>
                    <a:pt x="53" y="51"/>
                  </a:cubicBezTo>
                  <a:cubicBezTo>
                    <a:pt x="42" y="64"/>
                    <a:pt x="36" y="81"/>
                    <a:pt x="36" y="102"/>
                  </a:cubicBezTo>
                  <a:cubicBezTo>
                    <a:pt x="36" y="230"/>
                    <a:pt x="36" y="230"/>
                    <a:pt x="36" y="230"/>
                  </a:cubicBezTo>
                  <a:cubicBezTo>
                    <a:pt x="0" y="230"/>
                    <a:pt x="0" y="230"/>
                    <a:pt x="0" y="230"/>
                  </a:cubicBezTo>
                  <a:cubicBezTo>
                    <a:pt x="0" y="5"/>
                    <a:pt x="0" y="5"/>
                    <a:pt x="0" y="5"/>
                  </a:cubicBezTo>
                  <a:cubicBezTo>
                    <a:pt x="36" y="5"/>
                    <a:pt x="36" y="5"/>
                    <a:pt x="36" y="5"/>
                  </a:cubicBezTo>
                  <a:cubicBezTo>
                    <a:pt x="36" y="43"/>
                    <a:pt x="36" y="43"/>
                    <a:pt x="36" y="43"/>
                  </a:cubicBezTo>
                  <a:cubicBezTo>
                    <a:pt x="37" y="43"/>
                    <a:pt x="37" y="43"/>
                    <a:pt x="37" y="43"/>
                  </a:cubicBezTo>
                  <a:cubicBezTo>
                    <a:pt x="53" y="14"/>
                    <a:pt x="77" y="0"/>
                    <a:pt x="109" y="0"/>
                  </a:cubicBezTo>
                  <a:cubicBezTo>
                    <a:pt x="133" y="0"/>
                    <a:pt x="152" y="8"/>
                    <a:pt x="164" y="24"/>
                  </a:cubicBezTo>
                  <a:cubicBezTo>
                    <a:pt x="177"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3"/>
            <p:cNvSpPr>
              <a:spLocks/>
            </p:cNvSpPr>
            <p:nvPr userDrawn="1"/>
          </p:nvSpPr>
          <p:spPr bwMode="auto">
            <a:xfrm>
              <a:off x="3198" y="2626"/>
              <a:ext cx="315" cy="797"/>
            </a:xfrm>
            <a:custGeom>
              <a:avLst/>
              <a:gdLst>
                <a:gd name="T0" fmla="*/ 133 w 133"/>
                <a:gd name="T1" fmla="*/ 36 h 337"/>
                <a:gd name="T2" fmla="*/ 110 w 133"/>
                <a:gd name="T3" fmla="*/ 30 h 337"/>
                <a:gd name="T4" fmla="*/ 73 w 133"/>
                <a:gd name="T5" fmla="*/ 78 h 337"/>
                <a:gd name="T6" fmla="*/ 73 w 133"/>
                <a:gd name="T7" fmla="*/ 112 h 337"/>
                <a:gd name="T8" fmla="*/ 124 w 133"/>
                <a:gd name="T9" fmla="*/ 112 h 337"/>
                <a:gd name="T10" fmla="*/ 124 w 133"/>
                <a:gd name="T11" fmla="*/ 143 h 337"/>
                <a:gd name="T12" fmla="*/ 73 w 133"/>
                <a:gd name="T13" fmla="*/ 143 h 337"/>
                <a:gd name="T14" fmla="*/ 73 w 133"/>
                <a:gd name="T15" fmla="*/ 337 h 337"/>
                <a:gd name="T16" fmla="*/ 37 w 133"/>
                <a:gd name="T17" fmla="*/ 337 h 337"/>
                <a:gd name="T18" fmla="*/ 37 w 133"/>
                <a:gd name="T19" fmla="*/ 143 h 337"/>
                <a:gd name="T20" fmla="*/ 0 w 133"/>
                <a:gd name="T21" fmla="*/ 143 h 337"/>
                <a:gd name="T22" fmla="*/ 0 w 133"/>
                <a:gd name="T23" fmla="*/ 112 h 337"/>
                <a:gd name="T24" fmla="*/ 37 w 133"/>
                <a:gd name="T25" fmla="*/ 112 h 337"/>
                <a:gd name="T26" fmla="*/ 37 w 133"/>
                <a:gd name="T27" fmla="*/ 76 h 337"/>
                <a:gd name="T28" fmla="*/ 57 w 133"/>
                <a:gd name="T29" fmla="*/ 21 h 337"/>
                <a:gd name="T30" fmla="*/ 107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6" y="32"/>
                    <a:pt x="118" y="30"/>
                    <a:pt x="110" y="30"/>
                  </a:cubicBezTo>
                  <a:cubicBezTo>
                    <a:pt x="85" y="30"/>
                    <a:pt x="73" y="46"/>
                    <a:pt x="73" y="78"/>
                  </a:cubicBezTo>
                  <a:cubicBezTo>
                    <a:pt x="73" y="112"/>
                    <a:pt x="73" y="112"/>
                    <a:pt x="73" y="112"/>
                  </a:cubicBezTo>
                  <a:cubicBezTo>
                    <a:pt x="124" y="112"/>
                    <a:pt x="124" y="112"/>
                    <a:pt x="124" y="112"/>
                  </a:cubicBezTo>
                  <a:cubicBezTo>
                    <a:pt x="124" y="143"/>
                    <a:pt x="124" y="143"/>
                    <a:pt x="124" y="143"/>
                  </a:cubicBezTo>
                  <a:cubicBezTo>
                    <a:pt x="73" y="143"/>
                    <a:pt x="73" y="143"/>
                    <a:pt x="73" y="143"/>
                  </a:cubicBezTo>
                  <a:cubicBezTo>
                    <a:pt x="73" y="337"/>
                    <a:pt x="73" y="337"/>
                    <a:pt x="73" y="337"/>
                  </a:cubicBezTo>
                  <a:cubicBezTo>
                    <a:pt x="37" y="337"/>
                    <a:pt x="37" y="337"/>
                    <a:pt x="37" y="337"/>
                  </a:cubicBezTo>
                  <a:cubicBezTo>
                    <a:pt x="37" y="143"/>
                    <a:pt x="37" y="143"/>
                    <a:pt x="37" y="143"/>
                  </a:cubicBezTo>
                  <a:cubicBezTo>
                    <a:pt x="0" y="143"/>
                    <a:pt x="0" y="143"/>
                    <a:pt x="0" y="143"/>
                  </a:cubicBezTo>
                  <a:cubicBezTo>
                    <a:pt x="0" y="112"/>
                    <a:pt x="0" y="112"/>
                    <a:pt x="0" y="112"/>
                  </a:cubicBezTo>
                  <a:cubicBezTo>
                    <a:pt x="37" y="112"/>
                    <a:pt x="37" y="112"/>
                    <a:pt x="37" y="112"/>
                  </a:cubicBezTo>
                  <a:cubicBezTo>
                    <a:pt x="37" y="76"/>
                    <a:pt x="37" y="76"/>
                    <a:pt x="37" y="76"/>
                  </a:cubicBezTo>
                  <a:cubicBezTo>
                    <a:pt x="37" y="53"/>
                    <a:pt x="44" y="35"/>
                    <a:pt x="57" y="21"/>
                  </a:cubicBezTo>
                  <a:cubicBezTo>
                    <a:pt x="70" y="7"/>
                    <a:pt x="87" y="0"/>
                    <a:pt x="107" y="0"/>
                  </a:cubicBezTo>
                  <a:cubicBezTo>
                    <a:pt x="118"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4"/>
            <p:cNvSpPr>
              <a:spLocks noEditPoints="1"/>
            </p:cNvSpPr>
            <p:nvPr userDrawn="1"/>
          </p:nvSpPr>
          <p:spPr bwMode="auto">
            <a:xfrm>
              <a:off x="3541" y="2879"/>
              <a:ext cx="456"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1 w 193"/>
                <a:gd name="T35" fmla="*/ 31 h 235"/>
                <a:gd name="T36" fmla="*/ 59 w 193"/>
                <a:gd name="T37" fmla="*/ 49 h 235"/>
                <a:gd name="T38" fmla="*/ 37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2" y="235"/>
                    <a:pt x="101" y="235"/>
                  </a:cubicBezTo>
                  <a:cubicBezTo>
                    <a:pt x="69" y="235"/>
                    <a:pt x="45" y="225"/>
                    <a:pt x="27" y="204"/>
                  </a:cubicBezTo>
                  <a:cubicBezTo>
                    <a:pt x="9" y="183"/>
                    <a:pt x="0" y="155"/>
                    <a:pt x="0" y="118"/>
                  </a:cubicBezTo>
                  <a:cubicBezTo>
                    <a:pt x="0" y="96"/>
                    <a:pt x="5" y="76"/>
                    <a:pt x="14" y="58"/>
                  </a:cubicBezTo>
                  <a:cubicBezTo>
                    <a:pt x="22" y="39"/>
                    <a:pt x="35" y="25"/>
                    <a:pt x="50" y="15"/>
                  </a:cubicBezTo>
                  <a:cubicBezTo>
                    <a:pt x="66" y="5"/>
                    <a:pt x="83" y="0"/>
                    <a:pt x="102" y="0"/>
                  </a:cubicBezTo>
                  <a:cubicBezTo>
                    <a:pt x="130" y="0"/>
                    <a:pt x="153" y="9"/>
                    <a:pt x="169" y="28"/>
                  </a:cubicBezTo>
                  <a:cubicBezTo>
                    <a:pt x="185" y="47"/>
                    <a:pt x="193" y="74"/>
                    <a:pt x="193" y="108"/>
                  </a:cubicBezTo>
                  <a:lnTo>
                    <a:pt x="193" y="126"/>
                  </a:lnTo>
                  <a:close/>
                  <a:moveTo>
                    <a:pt x="157" y="96"/>
                  </a:moveTo>
                  <a:cubicBezTo>
                    <a:pt x="156" y="75"/>
                    <a:pt x="151" y="59"/>
                    <a:pt x="142" y="48"/>
                  </a:cubicBezTo>
                  <a:cubicBezTo>
                    <a:pt x="132" y="36"/>
                    <a:pt x="119" y="31"/>
                    <a:pt x="101" y="31"/>
                  </a:cubicBezTo>
                  <a:cubicBezTo>
                    <a:pt x="85" y="31"/>
                    <a:pt x="71" y="37"/>
                    <a:pt x="59" y="49"/>
                  </a:cubicBezTo>
                  <a:cubicBezTo>
                    <a:pt x="48" y="60"/>
                    <a:pt x="40" y="76"/>
                    <a:pt x="37"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5"/>
            <p:cNvSpPr>
              <a:spLocks/>
            </p:cNvSpPr>
            <p:nvPr userDrawn="1"/>
          </p:nvSpPr>
          <p:spPr bwMode="auto">
            <a:xfrm>
              <a:off x="4118" y="2882"/>
              <a:ext cx="274" cy="541"/>
            </a:xfrm>
            <a:custGeom>
              <a:avLst/>
              <a:gdLst>
                <a:gd name="T0" fmla="*/ 116 w 116"/>
                <a:gd name="T1" fmla="*/ 41 h 229"/>
                <a:gd name="T2" fmla="*/ 89 w 116"/>
                <a:gd name="T3" fmla="*/ 33 h 229"/>
                <a:gd name="T4" fmla="*/ 50 w 116"/>
                <a:gd name="T5" fmla="*/ 56 h 229"/>
                <a:gd name="T6" fmla="*/ 36 w 116"/>
                <a:gd name="T7" fmla="*/ 114 h 229"/>
                <a:gd name="T8" fmla="*/ 36 w 116"/>
                <a:gd name="T9" fmla="*/ 229 h 229"/>
                <a:gd name="T10" fmla="*/ 0 w 116"/>
                <a:gd name="T11" fmla="*/ 229 h 229"/>
                <a:gd name="T12" fmla="*/ 0 w 116"/>
                <a:gd name="T13" fmla="*/ 4 h 229"/>
                <a:gd name="T14" fmla="*/ 36 w 116"/>
                <a:gd name="T15" fmla="*/ 4 h 229"/>
                <a:gd name="T16" fmla="*/ 36 w 116"/>
                <a:gd name="T17" fmla="*/ 51 h 229"/>
                <a:gd name="T18" fmla="*/ 37 w 116"/>
                <a:gd name="T19" fmla="*/ 51 h 229"/>
                <a:gd name="T20" fmla="*/ 59 w 116"/>
                <a:gd name="T21" fmla="*/ 14 h 229"/>
                <a:gd name="T22" fmla="*/ 94 w 116"/>
                <a:gd name="T23" fmla="*/ 0 h 229"/>
                <a:gd name="T24" fmla="*/ 116 w 116"/>
                <a:gd name="T25" fmla="*/ 3 h 229"/>
                <a:gd name="T26" fmla="*/ 116 w 116"/>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29">
                  <a:moveTo>
                    <a:pt x="116" y="41"/>
                  </a:moveTo>
                  <a:cubicBezTo>
                    <a:pt x="109" y="36"/>
                    <a:pt x="100" y="33"/>
                    <a:pt x="89" y="33"/>
                  </a:cubicBezTo>
                  <a:cubicBezTo>
                    <a:pt x="73" y="33"/>
                    <a:pt x="60" y="41"/>
                    <a:pt x="50" y="56"/>
                  </a:cubicBezTo>
                  <a:cubicBezTo>
                    <a:pt x="41"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7" y="51"/>
                    <a:pt x="37" y="51"/>
                    <a:pt x="37" y="51"/>
                  </a:cubicBezTo>
                  <a:cubicBezTo>
                    <a:pt x="42" y="35"/>
                    <a:pt x="49" y="23"/>
                    <a:pt x="59" y="14"/>
                  </a:cubicBezTo>
                  <a:cubicBezTo>
                    <a:pt x="69" y="5"/>
                    <a:pt x="81" y="0"/>
                    <a:pt x="94" y="0"/>
                  </a:cubicBezTo>
                  <a:cubicBezTo>
                    <a:pt x="104" y="0"/>
                    <a:pt x="111" y="1"/>
                    <a:pt x="116" y="3"/>
                  </a:cubicBezTo>
                  <a:lnTo>
                    <a:pt x="11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6"/>
            <p:cNvSpPr>
              <a:spLocks noEditPoints="1"/>
            </p:cNvSpPr>
            <p:nvPr userDrawn="1"/>
          </p:nvSpPr>
          <p:spPr bwMode="auto">
            <a:xfrm>
              <a:off x="4428" y="2879"/>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1"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7"/>
            <p:cNvSpPr>
              <a:spLocks/>
            </p:cNvSpPr>
            <p:nvPr userDrawn="1"/>
          </p:nvSpPr>
          <p:spPr bwMode="auto">
            <a:xfrm>
              <a:off x="5008" y="2879"/>
              <a:ext cx="432"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8"/>
            <p:cNvSpPr>
              <a:spLocks/>
            </p:cNvSpPr>
            <p:nvPr userDrawn="1"/>
          </p:nvSpPr>
          <p:spPr bwMode="auto">
            <a:xfrm>
              <a:off x="5559" y="2879"/>
              <a:ext cx="390" cy="556"/>
            </a:xfrm>
            <a:custGeom>
              <a:avLst/>
              <a:gdLst>
                <a:gd name="T0" fmla="*/ 165 w 165"/>
                <a:gd name="T1" fmla="*/ 219 h 235"/>
                <a:gd name="T2" fmla="*/ 104 w 165"/>
                <a:gd name="T3" fmla="*/ 235 h 235"/>
                <a:gd name="T4" fmla="*/ 50 w 165"/>
                <a:gd name="T5" fmla="*/ 221 h 235"/>
                <a:gd name="T6" fmla="*/ 13 w 165"/>
                <a:gd name="T7" fmla="*/ 181 h 235"/>
                <a:gd name="T8" fmla="*/ 0 w 165"/>
                <a:gd name="T9" fmla="*/ 123 h 235"/>
                <a:gd name="T10" fmla="*/ 31 w 165"/>
                <a:gd name="T11" fmla="*/ 34 h 235"/>
                <a:gd name="T12" fmla="*/ 114 w 165"/>
                <a:gd name="T13" fmla="*/ 0 h 235"/>
                <a:gd name="T14" fmla="*/ 165 w 165"/>
                <a:gd name="T15" fmla="*/ 11 h 235"/>
                <a:gd name="T16" fmla="*/ 165 w 165"/>
                <a:gd name="T17" fmla="*/ 48 h 235"/>
                <a:gd name="T18" fmla="*/ 113 w 165"/>
                <a:gd name="T19" fmla="*/ 31 h 235"/>
                <a:gd name="T20" fmla="*/ 57 w 165"/>
                <a:gd name="T21" fmla="*/ 55 h 235"/>
                <a:gd name="T22" fmla="*/ 36 w 165"/>
                <a:gd name="T23" fmla="*/ 120 h 235"/>
                <a:gd name="T24" fmla="*/ 56 w 165"/>
                <a:gd name="T25" fmla="*/ 182 h 235"/>
                <a:gd name="T26" fmla="*/ 111 w 165"/>
                <a:gd name="T27" fmla="*/ 204 h 235"/>
                <a:gd name="T28" fmla="*/ 165 w 165"/>
                <a:gd name="T29" fmla="*/ 185 h 235"/>
                <a:gd name="T30" fmla="*/ 165 w 165"/>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35">
                  <a:moveTo>
                    <a:pt x="165" y="219"/>
                  </a:moveTo>
                  <a:cubicBezTo>
                    <a:pt x="148" y="230"/>
                    <a:pt x="128" y="235"/>
                    <a:pt x="104" y="235"/>
                  </a:cubicBezTo>
                  <a:cubicBezTo>
                    <a:pt x="84" y="235"/>
                    <a:pt x="66" y="230"/>
                    <a:pt x="50" y="221"/>
                  </a:cubicBezTo>
                  <a:cubicBezTo>
                    <a:pt x="34" y="212"/>
                    <a:pt x="22" y="198"/>
                    <a:pt x="13" y="181"/>
                  </a:cubicBezTo>
                  <a:cubicBezTo>
                    <a:pt x="4" y="164"/>
                    <a:pt x="0" y="144"/>
                    <a:pt x="0" y="123"/>
                  </a:cubicBezTo>
                  <a:cubicBezTo>
                    <a:pt x="0" y="86"/>
                    <a:pt x="10" y="56"/>
                    <a:pt x="31" y="34"/>
                  </a:cubicBezTo>
                  <a:cubicBezTo>
                    <a:pt x="52" y="11"/>
                    <a:pt x="80" y="0"/>
                    <a:pt x="114" y="0"/>
                  </a:cubicBezTo>
                  <a:cubicBezTo>
                    <a:pt x="134" y="0"/>
                    <a:pt x="151" y="4"/>
                    <a:pt x="165" y="11"/>
                  </a:cubicBezTo>
                  <a:cubicBezTo>
                    <a:pt x="165" y="48"/>
                    <a:pt x="165" y="48"/>
                    <a:pt x="165" y="48"/>
                  </a:cubicBezTo>
                  <a:cubicBezTo>
                    <a:pt x="149" y="36"/>
                    <a:pt x="131" y="31"/>
                    <a:pt x="113" y="31"/>
                  </a:cubicBezTo>
                  <a:cubicBezTo>
                    <a:pt x="90" y="31"/>
                    <a:pt x="71" y="39"/>
                    <a:pt x="57" y="55"/>
                  </a:cubicBezTo>
                  <a:cubicBezTo>
                    <a:pt x="43" y="72"/>
                    <a:pt x="36" y="93"/>
                    <a:pt x="36" y="120"/>
                  </a:cubicBezTo>
                  <a:cubicBezTo>
                    <a:pt x="36" y="146"/>
                    <a:pt x="42" y="167"/>
                    <a:pt x="56" y="182"/>
                  </a:cubicBezTo>
                  <a:cubicBezTo>
                    <a:pt x="70" y="197"/>
                    <a:pt x="88" y="204"/>
                    <a:pt x="111" y="204"/>
                  </a:cubicBezTo>
                  <a:cubicBezTo>
                    <a:pt x="130" y="204"/>
                    <a:pt x="148" y="198"/>
                    <a:pt x="165" y="185"/>
                  </a:cubicBezTo>
                  <a:lnTo>
                    <a:pt x="16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39"/>
            <p:cNvSpPr>
              <a:spLocks noEditPoints="1"/>
            </p:cNvSpPr>
            <p:nvPr userDrawn="1"/>
          </p:nvSpPr>
          <p:spPr bwMode="auto">
            <a:xfrm>
              <a:off x="6037" y="2879"/>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9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9"/>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0"/>
            <p:cNvSpPr>
              <a:spLocks/>
            </p:cNvSpPr>
            <p:nvPr userDrawn="1"/>
          </p:nvSpPr>
          <p:spPr bwMode="auto">
            <a:xfrm>
              <a:off x="1388" y="3830"/>
              <a:ext cx="282" cy="404"/>
            </a:xfrm>
            <a:custGeom>
              <a:avLst/>
              <a:gdLst>
                <a:gd name="T0" fmla="*/ 282 w 282"/>
                <a:gd name="T1" fmla="*/ 42 h 404"/>
                <a:gd name="T2" fmla="*/ 166 w 282"/>
                <a:gd name="T3" fmla="*/ 42 h 404"/>
                <a:gd name="T4" fmla="*/ 166 w 282"/>
                <a:gd name="T5" fmla="*/ 404 h 404"/>
                <a:gd name="T6" fmla="*/ 119 w 282"/>
                <a:gd name="T7" fmla="*/ 404 h 404"/>
                <a:gd name="T8" fmla="*/ 119 w 282"/>
                <a:gd name="T9" fmla="*/ 42 h 404"/>
                <a:gd name="T10" fmla="*/ 0 w 282"/>
                <a:gd name="T11" fmla="*/ 42 h 404"/>
                <a:gd name="T12" fmla="*/ 0 w 282"/>
                <a:gd name="T13" fmla="*/ 0 h 404"/>
                <a:gd name="T14" fmla="*/ 282 w 282"/>
                <a:gd name="T15" fmla="*/ 0 h 404"/>
                <a:gd name="T16" fmla="*/ 282 w 282"/>
                <a:gd name="T17" fmla="*/ 4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404">
                  <a:moveTo>
                    <a:pt x="282" y="42"/>
                  </a:moveTo>
                  <a:lnTo>
                    <a:pt x="166" y="42"/>
                  </a:lnTo>
                  <a:lnTo>
                    <a:pt x="166" y="404"/>
                  </a:lnTo>
                  <a:lnTo>
                    <a:pt x="119" y="404"/>
                  </a:lnTo>
                  <a:lnTo>
                    <a:pt x="119" y="42"/>
                  </a:lnTo>
                  <a:lnTo>
                    <a:pt x="0" y="42"/>
                  </a:lnTo>
                  <a:lnTo>
                    <a:pt x="0" y="0"/>
                  </a:lnTo>
                  <a:lnTo>
                    <a:pt x="282" y="0"/>
                  </a:lnTo>
                  <a:lnTo>
                    <a:pt x="28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1"/>
            <p:cNvSpPr>
              <a:spLocks noEditPoints="1"/>
            </p:cNvSpPr>
            <p:nvPr userDrawn="1"/>
          </p:nvSpPr>
          <p:spPr bwMode="auto">
            <a:xfrm>
              <a:off x="1646"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2"/>
            <p:cNvSpPr>
              <a:spLocks/>
            </p:cNvSpPr>
            <p:nvPr userDrawn="1"/>
          </p:nvSpPr>
          <p:spPr bwMode="auto">
            <a:xfrm>
              <a:off x="2001" y="3941"/>
              <a:ext cx="151" cy="293"/>
            </a:xfrm>
            <a:custGeom>
              <a:avLst/>
              <a:gdLst>
                <a:gd name="T0" fmla="*/ 64 w 64"/>
                <a:gd name="T1" fmla="*/ 22 h 124"/>
                <a:gd name="T2" fmla="*/ 49 w 64"/>
                <a:gd name="T3" fmla="*/ 18 h 124"/>
                <a:gd name="T4" fmla="*/ 28 w 64"/>
                <a:gd name="T5" fmla="*/ 30 h 124"/>
                <a:gd name="T6" fmla="*/ 20 w 64"/>
                <a:gd name="T7" fmla="*/ 62 h 124"/>
                <a:gd name="T8" fmla="*/ 20 w 64"/>
                <a:gd name="T9" fmla="*/ 124 h 124"/>
                <a:gd name="T10" fmla="*/ 0 w 64"/>
                <a:gd name="T11" fmla="*/ 124 h 124"/>
                <a:gd name="T12" fmla="*/ 0 w 64"/>
                <a:gd name="T13" fmla="*/ 2 h 124"/>
                <a:gd name="T14" fmla="*/ 20 w 64"/>
                <a:gd name="T15" fmla="*/ 2 h 124"/>
                <a:gd name="T16" fmla="*/ 20 w 64"/>
                <a:gd name="T17" fmla="*/ 27 h 124"/>
                <a:gd name="T18" fmla="*/ 20 w 64"/>
                <a:gd name="T19" fmla="*/ 27 h 124"/>
                <a:gd name="T20" fmla="*/ 33 w 64"/>
                <a:gd name="T21" fmla="*/ 7 h 124"/>
                <a:gd name="T22" fmla="*/ 52 w 64"/>
                <a:gd name="T23" fmla="*/ 0 h 124"/>
                <a:gd name="T24" fmla="*/ 64 w 64"/>
                <a:gd name="T25" fmla="*/ 2 h 124"/>
                <a:gd name="T26" fmla="*/ 64 w 64"/>
                <a:gd name="T27" fmla="*/ 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4">
                  <a:moveTo>
                    <a:pt x="64" y="22"/>
                  </a:moveTo>
                  <a:cubicBezTo>
                    <a:pt x="61" y="19"/>
                    <a:pt x="56" y="18"/>
                    <a:pt x="49" y="18"/>
                  </a:cubicBezTo>
                  <a:cubicBezTo>
                    <a:pt x="40" y="18"/>
                    <a:pt x="33" y="22"/>
                    <a:pt x="28" y="30"/>
                  </a:cubicBezTo>
                  <a:cubicBezTo>
                    <a:pt x="23" y="38"/>
                    <a:pt x="20" y="49"/>
                    <a:pt x="20" y="62"/>
                  </a:cubicBezTo>
                  <a:cubicBezTo>
                    <a:pt x="20" y="124"/>
                    <a:pt x="20" y="124"/>
                    <a:pt x="20" y="124"/>
                  </a:cubicBezTo>
                  <a:cubicBezTo>
                    <a:pt x="0" y="124"/>
                    <a:pt x="0" y="124"/>
                    <a:pt x="0" y="124"/>
                  </a:cubicBezTo>
                  <a:cubicBezTo>
                    <a:pt x="0" y="2"/>
                    <a:pt x="0" y="2"/>
                    <a:pt x="0" y="2"/>
                  </a:cubicBezTo>
                  <a:cubicBezTo>
                    <a:pt x="20" y="2"/>
                    <a:pt x="20" y="2"/>
                    <a:pt x="20" y="2"/>
                  </a:cubicBezTo>
                  <a:cubicBezTo>
                    <a:pt x="20" y="27"/>
                    <a:pt x="20" y="27"/>
                    <a:pt x="20" y="27"/>
                  </a:cubicBezTo>
                  <a:cubicBezTo>
                    <a:pt x="20" y="27"/>
                    <a:pt x="20" y="27"/>
                    <a:pt x="20" y="27"/>
                  </a:cubicBezTo>
                  <a:cubicBezTo>
                    <a:pt x="23" y="19"/>
                    <a:pt x="27" y="12"/>
                    <a:pt x="33" y="7"/>
                  </a:cubicBezTo>
                  <a:cubicBezTo>
                    <a:pt x="39" y="2"/>
                    <a:pt x="45" y="0"/>
                    <a:pt x="52" y="0"/>
                  </a:cubicBezTo>
                  <a:cubicBezTo>
                    <a:pt x="57" y="0"/>
                    <a:pt x="61" y="0"/>
                    <a:pt x="64" y="2"/>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3"/>
            <p:cNvSpPr>
              <a:spLocks noEditPoints="1"/>
            </p:cNvSpPr>
            <p:nvPr userDrawn="1"/>
          </p:nvSpPr>
          <p:spPr bwMode="auto">
            <a:xfrm>
              <a:off x="2174" y="3939"/>
              <a:ext cx="283"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4"/>
            <p:cNvSpPr>
              <a:spLocks/>
            </p:cNvSpPr>
            <p:nvPr userDrawn="1"/>
          </p:nvSpPr>
          <p:spPr bwMode="auto">
            <a:xfrm>
              <a:off x="2528" y="3939"/>
              <a:ext cx="242" cy="295"/>
            </a:xfrm>
            <a:custGeom>
              <a:avLst/>
              <a:gdLst>
                <a:gd name="T0" fmla="*/ 102 w 102"/>
                <a:gd name="T1" fmla="*/ 125 h 125"/>
                <a:gd name="T2" fmla="*/ 82 w 102"/>
                <a:gd name="T3" fmla="*/ 125 h 125"/>
                <a:gd name="T4" fmla="*/ 82 w 102"/>
                <a:gd name="T5" fmla="*/ 55 h 125"/>
                <a:gd name="T6" fmla="*/ 54 w 102"/>
                <a:gd name="T7" fmla="*/ 17 h 125"/>
                <a:gd name="T8" fmla="*/ 30 w 102"/>
                <a:gd name="T9" fmla="*/ 28 h 125"/>
                <a:gd name="T10" fmla="*/ 20 w 102"/>
                <a:gd name="T11" fmla="*/ 55 h 125"/>
                <a:gd name="T12" fmla="*/ 20 w 102"/>
                <a:gd name="T13" fmla="*/ 125 h 125"/>
                <a:gd name="T14" fmla="*/ 0 w 102"/>
                <a:gd name="T15" fmla="*/ 125 h 125"/>
                <a:gd name="T16" fmla="*/ 0 w 102"/>
                <a:gd name="T17" fmla="*/ 3 h 125"/>
                <a:gd name="T18" fmla="*/ 20 w 102"/>
                <a:gd name="T19" fmla="*/ 3 h 125"/>
                <a:gd name="T20" fmla="*/ 20 w 102"/>
                <a:gd name="T21" fmla="*/ 23 h 125"/>
                <a:gd name="T22" fmla="*/ 20 w 102"/>
                <a:gd name="T23" fmla="*/ 23 h 125"/>
                <a:gd name="T24" fmla="*/ 60 w 102"/>
                <a:gd name="T25" fmla="*/ 0 h 125"/>
                <a:gd name="T26" fmla="*/ 91 w 102"/>
                <a:gd name="T27" fmla="*/ 13 h 125"/>
                <a:gd name="T28" fmla="*/ 102 w 102"/>
                <a:gd name="T29" fmla="*/ 50 h 125"/>
                <a:gd name="T30" fmla="*/ 102 w 102"/>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5">
                  <a:moveTo>
                    <a:pt x="102" y="125"/>
                  </a:moveTo>
                  <a:cubicBezTo>
                    <a:pt x="82" y="125"/>
                    <a:pt x="82" y="125"/>
                    <a:pt x="82" y="125"/>
                  </a:cubicBezTo>
                  <a:cubicBezTo>
                    <a:pt x="82" y="55"/>
                    <a:pt x="82" y="55"/>
                    <a:pt x="82" y="55"/>
                  </a:cubicBezTo>
                  <a:cubicBezTo>
                    <a:pt x="82" y="30"/>
                    <a:pt x="73" y="17"/>
                    <a:pt x="54" y="17"/>
                  </a:cubicBezTo>
                  <a:cubicBezTo>
                    <a:pt x="44" y="17"/>
                    <a:pt x="36" y="20"/>
                    <a:pt x="30" y="28"/>
                  </a:cubicBezTo>
                  <a:cubicBezTo>
                    <a:pt x="23" y="35"/>
                    <a:pt x="20" y="44"/>
                    <a:pt x="20" y="55"/>
                  </a:cubicBezTo>
                  <a:cubicBezTo>
                    <a:pt x="20" y="125"/>
                    <a:pt x="20" y="125"/>
                    <a:pt x="20" y="125"/>
                  </a:cubicBezTo>
                  <a:cubicBezTo>
                    <a:pt x="0" y="125"/>
                    <a:pt x="0" y="125"/>
                    <a:pt x="0" y="125"/>
                  </a:cubicBezTo>
                  <a:cubicBezTo>
                    <a:pt x="0" y="3"/>
                    <a:pt x="0" y="3"/>
                    <a:pt x="0" y="3"/>
                  </a:cubicBezTo>
                  <a:cubicBezTo>
                    <a:pt x="20" y="3"/>
                    <a:pt x="20" y="3"/>
                    <a:pt x="20" y="3"/>
                  </a:cubicBezTo>
                  <a:cubicBezTo>
                    <a:pt x="20" y="23"/>
                    <a:pt x="20" y="23"/>
                    <a:pt x="20" y="23"/>
                  </a:cubicBezTo>
                  <a:cubicBezTo>
                    <a:pt x="20" y="23"/>
                    <a:pt x="20" y="23"/>
                    <a:pt x="20" y="23"/>
                  </a:cubicBezTo>
                  <a:cubicBezTo>
                    <a:pt x="29" y="8"/>
                    <a:pt x="43" y="0"/>
                    <a:pt x="60" y="0"/>
                  </a:cubicBezTo>
                  <a:cubicBezTo>
                    <a:pt x="74" y="0"/>
                    <a:pt x="84" y="4"/>
                    <a:pt x="91" y="13"/>
                  </a:cubicBezTo>
                  <a:cubicBezTo>
                    <a:pt x="98" y="22"/>
                    <a:pt x="102" y="34"/>
                    <a:pt x="102" y="50"/>
                  </a:cubicBez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5"/>
            <p:cNvSpPr>
              <a:spLocks/>
            </p:cNvSpPr>
            <p:nvPr userDrawn="1"/>
          </p:nvSpPr>
          <p:spPr bwMode="auto">
            <a:xfrm>
              <a:off x="2822" y="3861"/>
              <a:ext cx="168" cy="380"/>
            </a:xfrm>
            <a:custGeom>
              <a:avLst/>
              <a:gdLst>
                <a:gd name="T0" fmla="*/ 71 w 71"/>
                <a:gd name="T1" fmla="*/ 157 h 161"/>
                <a:gd name="T2" fmla="*/ 53 w 71"/>
                <a:gd name="T3" fmla="*/ 161 h 161"/>
                <a:gd name="T4" fmla="*/ 21 w 71"/>
                <a:gd name="T5" fmla="*/ 125 h 161"/>
                <a:gd name="T6" fmla="*/ 21 w 71"/>
                <a:gd name="T7" fmla="*/ 53 h 161"/>
                <a:gd name="T8" fmla="*/ 0 w 71"/>
                <a:gd name="T9" fmla="*/ 53 h 161"/>
                <a:gd name="T10" fmla="*/ 0 w 71"/>
                <a:gd name="T11" fmla="*/ 36 h 161"/>
                <a:gd name="T12" fmla="*/ 21 w 71"/>
                <a:gd name="T13" fmla="*/ 36 h 161"/>
                <a:gd name="T14" fmla="*/ 21 w 71"/>
                <a:gd name="T15" fmla="*/ 6 h 161"/>
                <a:gd name="T16" fmla="*/ 40 w 71"/>
                <a:gd name="T17" fmla="*/ 0 h 161"/>
                <a:gd name="T18" fmla="*/ 40 w 71"/>
                <a:gd name="T19" fmla="*/ 36 h 161"/>
                <a:gd name="T20" fmla="*/ 71 w 71"/>
                <a:gd name="T21" fmla="*/ 36 h 161"/>
                <a:gd name="T22" fmla="*/ 71 w 71"/>
                <a:gd name="T23" fmla="*/ 53 h 161"/>
                <a:gd name="T24" fmla="*/ 40 w 71"/>
                <a:gd name="T25" fmla="*/ 53 h 161"/>
                <a:gd name="T26" fmla="*/ 40 w 71"/>
                <a:gd name="T27" fmla="*/ 122 h 161"/>
                <a:gd name="T28" fmla="*/ 45 w 71"/>
                <a:gd name="T29" fmla="*/ 139 h 161"/>
                <a:gd name="T30" fmla="*/ 59 w 71"/>
                <a:gd name="T31" fmla="*/ 144 h 161"/>
                <a:gd name="T32" fmla="*/ 71 w 71"/>
                <a:gd name="T33" fmla="*/ 140 h 161"/>
                <a:gd name="T34" fmla="*/ 71 w 71"/>
                <a:gd name="T35"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61">
                  <a:moveTo>
                    <a:pt x="71" y="157"/>
                  </a:moveTo>
                  <a:cubicBezTo>
                    <a:pt x="66" y="160"/>
                    <a:pt x="60" y="161"/>
                    <a:pt x="53" y="161"/>
                  </a:cubicBezTo>
                  <a:cubicBezTo>
                    <a:pt x="31" y="161"/>
                    <a:pt x="21" y="149"/>
                    <a:pt x="21" y="125"/>
                  </a:cubicBezTo>
                  <a:cubicBezTo>
                    <a:pt x="21" y="53"/>
                    <a:pt x="21" y="53"/>
                    <a:pt x="21" y="53"/>
                  </a:cubicBezTo>
                  <a:cubicBezTo>
                    <a:pt x="0" y="53"/>
                    <a:pt x="0" y="53"/>
                    <a:pt x="0" y="53"/>
                  </a:cubicBezTo>
                  <a:cubicBezTo>
                    <a:pt x="0" y="36"/>
                    <a:pt x="0" y="36"/>
                    <a:pt x="0" y="36"/>
                  </a:cubicBezTo>
                  <a:cubicBezTo>
                    <a:pt x="21" y="36"/>
                    <a:pt x="21" y="36"/>
                    <a:pt x="21" y="36"/>
                  </a:cubicBezTo>
                  <a:cubicBezTo>
                    <a:pt x="21" y="6"/>
                    <a:pt x="21" y="6"/>
                    <a:pt x="21" y="6"/>
                  </a:cubicBezTo>
                  <a:cubicBezTo>
                    <a:pt x="40" y="0"/>
                    <a:pt x="40" y="0"/>
                    <a:pt x="40" y="0"/>
                  </a:cubicBezTo>
                  <a:cubicBezTo>
                    <a:pt x="40" y="36"/>
                    <a:pt x="40" y="36"/>
                    <a:pt x="40" y="36"/>
                  </a:cubicBezTo>
                  <a:cubicBezTo>
                    <a:pt x="71" y="36"/>
                    <a:pt x="71" y="36"/>
                    <a:pt x="71" y="36"/>
                  </a:cubicBezTo>
                  <a:cubicBezTo>
                    <a:pt x="71" y="53"/>
                    <a:pt x="71" y="53"/>
                    <a:pt x="71" y="53"/>
                  </a:cubicBezTo>
                  <a:cubicBezTo>
                    <a:pt x="40" y="53"/>
                    <a:pt x="40" y="53"/>
                    <a:pt x="40" y="53"/>
                  </a:cubicBezTo>
                  <a:cubicBezTo>
                    <a:pt x="40" y="122"/>
                    <a:pt x="40" y="122"/>
                    <a:pt x="40" y="122"/>
                  </a:cubicBezTo>
                  <a:cubicBezTo>
                    <a:pt x="40" y="130"/>
                    <a:pt x="42" y="136"/>
                    <a:pt x="45" y="139"/>
                  </a:cubicBezTo>
                  <a:cubicBezTo>
                    <a:pt x="47" y="142"/>
                    <a:pt x="52" y="144"/>
                    <a:pt x="59" y="144"/>
                  </a:cubicBezTo>
                  <a:cubicBezTo>
                    <a:pt x="63" y="144"/>
                    <a:pt x="68" y="143"/>
                    <a:pt x="71" y="140"/>
                  </a:cubicBezTo>
                  <a:lnTo>
                    <a:pt x="71"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6"/>
            <p:cNvSpPr>
              <a:spLocks noEditPoints="1"/>
            </p:cNvSpPr>
            <p:nvPr userDrawn="1"/>
          </p:nvSpPr>
          <p:spPr bwMode="auto">
            <a:xfrm>
              <a:off x="3030"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7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7" y="18"/>
                  </a:cubicBezTo>
                  <a:cubicBezTo>
                    <a:pt x="28" y="6"/>
                    <a:pt x="43" y="0"/>
                    <a:pt x="62" y="0"/>
                  </a:cubicBezTo>
                  <a:cubicBezTo>
                    <a:pt x="80" y="0"/>
                    <a:pt x="95"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4"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7"/>
            <p:cNvSpPr>
              <a:spLocks/>
            </p:cNvSpPr>
            <p:nvPr userDrawn="1"/>
          </p:nvSpPr>
          <p:spPr bwMode="auto">
            <a:xfrm>
              <a:off x="3349" y="4170"/>
              <a:ext cx="78" cy="140"/>
            </a:xfrm>
            <a:custGeom>
              <a:avLst/>
              <a:gdLst>
                <a:gd name="T0" fmla="*/ 78 w 78"/>
                <a:gd name="T1" fmla="*/ 0 h 140"/>
                <a:gd name="T2" fmla="*/ 33 w 78"/>
                <a:gd name="T3" fmla="*/ 140 h 140"/>
                <a:gd name="T4" fmla="*/ 0 w 78"/>
                <a:gd name="T5" fmla="*/ 140 h 140"/>
                <a:gd name="T6" fmla="*/ 33 w 78"/>
                <a:gd name="T7" fmla="*/ 0 h 140"/>
                <a:gd name="T8" fmla="*/ 78 w 78"/>
                <a:gd name="T9" fmla="*/ 0 h 140"/>
              </a:gdLst>
              <a:ahLst/>
              <a:cxnLst>
                <a:cxn ang="0">
                  <a:pos x="T0" y="T1"/>
                </a:cxn>
                <a:cxn ang="0">
                  <a:pos x="T2" y="T3"/>
                </a:cxn>
                <a:cxn ang="0">
                  <a:pos x="T4" y="T5"/>
                </a:cxn>
                <a:cxn ang="0">
                  <a:pos x="T6" y="T7"/>
                </a:cxn>
                <a:cxn ang="0">
                  <a:pos x="T8" y="T9"/>
                </a:cxn>
              </a:cxnLst>
              <a:rect l="0" t="0" r="r" b="b"/>
              <a:pathLst>
                <a:path w="78" h="140">
                  <a:moveTo>
                    <a:pt x="78" y="0"/>
                  </a:moveTo>
                  <a:lnTo>
                    <a:pt x="33" y="140"/>
                  </a:lnTo>
                  <a:lnTo>
                    <a:pt x="0" y="140"/>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8"/>
            <p:cNvSpPr>
              <a:spLocks/>
            </p:cNvSpPr>
            <p:nvPr userDrawn="1"/>
          </p:nvSpPr>
          <p:spPr bwMode="auto">
            <a:xfrm>
              <a:off x="3626" y="3823"/>
              <a:ext cx="300" cy="418"/>
            </a:xfrm>
            <a:custGeom>
              <a:avLst/>
              <a:gdLst>
                <a:gd name="T0" fmla="*/ 127 w 127"/>
                <a:gd name="T1" fmla="*/ 167 h 177"/>
                <a:gd name="T2" fmla="*/ 80 w 127"/>
                <a:gd name="T3" fmla="*/ 177 h 177"/>
                <a:gd name="T4" fmla="*/ 38 w 127"/>
                <a:gd name="T5" fmla="*/ 166 h 177"/>
                <a:gd name="T6" fmla="*/ 10 w 127"/>
                <a:gd name="T7" fmla="*/ 136 h 177"/>
                <a:gd name="T8" fmla="*/ 0 w 127"/>
                <a:gd name="T9" fmla="*/ 92 h 177"/>
                <a:gd name="T10" fmla="*/ 11 w 127"/>
                <a:gd name="T11" fmla="*/ 45 h 177"/>
                <a:gd name="T12" fmla="*/ 42 w 127"/>
                <a:gd name="T13" fmla="*/ 12 h 177"/>
                <a:gd name="T14" fmla="*/ 87 w 127"/>
                <a:gd name="T15" fmla="*/ 0 h 177"/>
                <a:gd name="T16" fmla="*/ 127 w 127"/>
                <a:gd name="T17" fmla="*/ 7 h 177"/>
                <a:gd name="T18" fmla="*/ 127 w 127"/>
                <a:gd name="T19" fmla="*/ 29 h 177"/>
                <a:gd name="T20" fmla="*/ 87 w 127"/>
                <a:gd name="T21" fmla="*/ 18 h 177"/>
                <a:gd name="T22" fmla="*/ 52 w 127"/>
                <a:gd name="T23" fmla="*/ 27 h 177"/>
                <a:gd name="T24" fmla="*/ 29 w 127"/>
                <a:gd name="T25" fmla="*/ 53 h 177"/>
                <a:gd name="T26" fmla="*/ 21 w 127"/>
                <a:gd name="T27" fmla="*/ 91 h 177"/>
                <a:gd name="T28" fmla="*/ 28 w 127"/>
                <a:gd name="T29" fmla="*/ 127 h 177"/>
                <a:gd name="T30" fmla="*/ 50 w 127"/>
                <a:gd name="T31" fmla="*/ 151 h 177"/>
                <a:gd name="T32" fmla="*/ 83 w 127"/>
                <a:gd name="T33" fmla="*/ 159 h 177"/>
                <a:gd name="T34" fmla="*/ 127 w 127"/>
                <a:gd name="T35" fmla="*/ 148 h 177"/>
                <a:gd name="T36" fmla="*/ 127 w 127"/>
                <a:gd name="T37"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7">
                  <a:moveTo>
                    <a:pt x="127" y="167"/>
                  </a:moveTo>
                  <a:cubicBezTo>
                    <a:pt x="115" y="174"/>
                    <a:pt x="99" y="177"/>
                    <a:pt x="80" y="177"/>
                  </a:cubicBezTo>
                  <a:cubicBezTo>
                    <a:pt x="64" y="177"/>
                    <a:pt x="50" y="174"/>
                    <a:pt x="38" y="166"/>
                  </a:cubicBezTo>
                  <a:cubicBezTo>
                    <a:pt x="26" y="159"/>
                    <a:pt x="16" y="149"/>
                    <a:pt x="10" y="136"/>
                  </a:cubicBezTo>
                  <a:cubicBezTo>
                    <a:pt x="3" y="123"/>
                    <a:pt x="0" y="109"/>
                    <a:pt x="0" y="92"/>
                  </a:cubicBezTo>
                  <a:cubicBezTo>
                    <a:pt x="0" y="74"/>
                    <a:pt x="3" y="59"/>
                    <a:pt x="11" y="45"/>
                  </a:cubicBezTo>
                  <a:cubicBezTo>
                    <a:pt x="18" y="31"/>
                    <a:pt x="29" y="20"/>
                    <a:pt x="42" y="12"/>
                  </a:cubicBezTo>
                  <a:cubicBezTo>
                    <a:pt x="55" y="4"/>
                    <a:pt x="70" y="0"/>
                    <a:pt x="87" y="0"/>
                  </a:cubicBezTo>
                  <a:cubicBezTo>
                    <a:pt x="103" y="0"/>
                    <a:pt x="116" y="3"/>
                    <a:pt x="127" y="7"/>
                  </a:cubicBezTo>
                  <a:cubicBezTo>
                    <a:pt x="127" y="29"/>
                    <a:pt x="127" y="29"/>
                    <a:pt x="127" y="29"/>
                  </a:cubicBezTo>
                  <a:cubicBezTo>
                    <a:pt x="115" y="22"/>
                    <a:pt x="101" y="18"/>
                    <a:pt x="87" y="18"/>
                  </a:cubicBezTo>
                  <a:cubicBezTo>
                    <a:pt x="74" y="18"/>
                    <a:pt x="62" y="21"/>
                    <a:pt x="52" y="27"/>
                  </a:cubicBezTo>
                  <a:cubicBezTo>
                    <a:pt x="42" y="33"/>
                    <a:pt x="34" y="42"/>
                    <a:pt x="29" y="53"/>
                  </a:cubicBezTo>
                  <a:cubicBezTo>
                    <a:pt x="23" y="64"/>
                    <a:pt x="21" y="76"/>
                    <a:pt x="21" y="91"/>
                  </a:cubicBezTo>
                  <a:cubicBezTo>
                    <a:pt x="21" y="104"/>
                    <a:pt x="23" y="116"/>
                    <a:pt x="28" y="127"/>
                  </a:cubicBezTo>
                  <a:cubicBezTo>
                    <a:pt x="34" y="137"/>
                    <a:pt x="41" y="145"/>
                    <a:pt x="50" y="151"/>
                  </a:cubicBezTo>
                  <a:cubicBezTo>
                    <a:pt x="60" y="156"/>
                    <a:pt x="71" y="159"/>
                    <a:pt x="83" y="159"/>
                  </a:cubicBezTo>
                  <a:cubicBezTo>
                    <a:pt x="100" y="159"/>
                    <a:pt x="115" y="155"/>
                    <a:pt x="127" y="148"/>
                  </a:cubicBezTo>
                  <a:lnTo>
                    <a:pt x="12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49"/>
            <p:cNvSpPr>
              <a:spLocks noEditPoints="1"/>
            </p:cNvSpPr>
            <p:nvPr userDrawn="1"/>
          </p:nvSpPr>
          <p:spPr bwMode="auto">
            <a:xfrm>
              <a:off x="3979"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1 w 97"/>
                <a:gd name="T15" fmla="*/ 53 h 128"/>
                <a:gd name="T16" fmla="*/ 77 w 97"/>
                <a:gd name="T17" fmla="*/ 48 h 128"/>
                <a:gd name="T18" fmla="*/ 52 w 97"/>
                <a:gd name="T19" fmla="*/ 17 h 128"/>
                <a:gd name="T20" fmla="*/ 12 w 97"/>
                <a:gd name="T21" fmla="*/ 32 h 128"/>
                <a:gd name="T22" fmla="*/ 12 w 97"/>
                <a:gd name="T23" fmla="*/ 12 h 128"/>
                <a:gd name="T24" fmla="*/ 31 w 97"/>
                <a:gd name="T25" fmla="*/ 4 h 128"/>
                <a:gd name="T26" fmla="*/ 54 w 97"/>
                <a:gd name="T27" fmla="*/ 0 h 128"/>
                <a:gd name="T28" fmla="*/ 97 w 97"/>
                <a:gd name="T29" fmla="*/ 46 h 128"/>
                <a:gd name="T30" fmla="*/ 97 w 97"/>
                <a:gd name="T31" fmla="*/ 125 h 128"/>
                <a:gd name="T32" fmla="*/ 77 w 97"/>
                <a:gd name="T33" fmla="*/ 63 h 128"/>
                <a:gd name="T34" fmla="*/ 48 w 97"/>
                <a:gd name="T35" fmla="*/ 68 h 128"/>
                <a:gd name="T36" fmla="*/ 27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8" y="128"/>
                    <a:pt x="18" y="125"/>
                    <a:pt x="11" y="118"/>
                  </a:cubicBezTo>
                  <a:cubicBezTo>
                    <a:pt x="4" y="112"/>
                    <a:pt x="0" y="103"/>
                    <a:pt x="0" y="93"/>
                  </a:cubicBezTo>
                  <a:cubicBezTo>
                    <a:pt x="0" y="70"/>
                    <a:pt x="14" y="57"/>
                    <a:pt x="41" y="53"/>
                  </a:cubicBezTo>
                  <a:cubicBezTo>
                    <a:pt x="77" y="48"/>
                    <a:pt x="77" y="48"/>
                    <a:pt x="77" y="48"/>
                  </a:cubicBezTo>
                  <a:cubicBezTo>
                    <a:pt x="77" y="27"/>
                    <a:pt x="69" y="17"/>
                    <a:pt x="52" y="17"/>
                  </a:cubicBezTo>
                  <a:cubicBezTo>
                    <a:pt x="38" y="17"/>
                    <a:pt x="24" y="22"/>
                    <a:pt x="12" y="32"/>
                  </a:cubicBezTo>
                  <a:cubicBezTo>
                    <a:pt x="12" y="12"/>
                    <a:pt x="12" y="12"/>
                    <a:pt x="12" y="12"/>
                  </a:cubicBezTo>
                  <a:cubicBezTo>
                    <a:pt x="16" y="9"/>
                    <a:pt x="22" y="6"/>
                    <a:pt x="31" y="4"/>
                  </a:cubicBezTo>
                  <a:cubicBezTo>
                    <a:pt x="39" y="1"/>
                    <a:pt x="47" y="0"/>
                    <a:pt x="54" y="0"/>
                  </a:cubicBezTo>
                  <a:cubicBezTo>
                    <a:pt x="83" y="0"/>
                    <a:pt x="97" y="15"/>
                    <a:pt x="97" y="46"/>
                  </a:cubicBezTo>
                  <a:lnTo>
                    <a:pt x="97" y="125"/>
                  </a:lnTo>
                  <a:close/>
                  <a:moveTo>
                    <a:pt x="77" y="63"/>
                  </a:moveTo>
                  <a:cubicBezTo>
                    <a:pt x="48" y="68"/>
                    <a:pt x="48" y="68"/>
                    <a:pt x="48" y="68"/>
                  </a:cubicBezTo>
                  <a:cubicBezTo>
                    <a:pt x="38" y="69"/>
                    <a:pt x="31" y="71"/>
                    <a:pt x="27" y="75"/>
                  </a:cubicBezTo>
                  <a:cubicBezTo>
                    <a:pt x="23" y="78"/>
                    <a:pt x="20" y="84"/>
                    <a:pt x="20" y="91"/>
                  </a:cubicBezTo>
                  <a:cubicBezTo>
                    <a:pt x="20" y="97"/>
                    <a:pt x="23" y="102"/>
                    <a:pt x="27" y="106"/>
                  </a:cubicBezTo>
                  <a:cubicBezTo>
                    <a:pt x="31" y="110"/>
                    <a:pt x="37" y="111"/>
                    <a:pt x="44" y="111"/>
                  </a:cubicBezTo>
                  <a:cubicBezTo>
                    <a:pt x="54" y="111"/>
                    <a:pt x="62"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Freeform 50"/>
            <p:cNvSpPr>
              <a:spLocks/>
            </p:cNvSpPr>
            <p:nvPr userDrawn="1"/>
          </p:nvSpPr>
          <p:spPr bwMode="auto">
            <a:xfrm>
              <a:off x="4296" y="3939"/>
              <a:ext cx="238" cy="295"/>
            </a:xfrm>
            <a:custGeom>
              <a:avLst/>
              <a:gdLst>
                <a:gd name="T0" fmla="*/ 101 w 101"/>
                <a:gd name="T1" fmla="*/ 125 h 125"/>
                <a:gd name="T2" fmla="*/ 82 w 101"/>
                <a:gd name="T3" fmla="*/ 125 h 125"/>
                <a:gd name="T4" fmla="*/ 82 w 101"/>
                <a:gd name="T5" fmla="*/ 55 h 125"/>
                <a:gd name="T6" fmla="*/ 53 w 101"/>
                <a:gd name="T7" fmla="*/ 17 h 125"/>
                <a:gd name="T8" fmla="*/ 29 w 101"/>
                <a:gd name="T9" fmla="*/ 28 h 125"/>
                <a:gd name="T10" fmla="*/ 19 w 101"/>
                <a:gd name="T11" fmla="*/ 55 h 125"/>
                <a:gd name="T12" fmla="*/ 19 w 101"/>
                <a:gd name="T13" fmla="*/ 125 h 125"/>
                <a:gd name="T14" fmla="*/ 0 w 101"/>
                <a:gd name="T15" fmla="*/ 125 h 125"/>
                <a:gd name="T16" fmla="*/ 0 w 101"/>
                <a:gd name="T17" fmla="*/ 3 h 125"/>
                <a:gd name="T18" fmla="*/ 19 w 101"/>
                <a:gd name="T19" fmla="*/ 3 h 125"/>
                <a:gd name="T20" fmla="*/ 19 w 101"/>
                <a:gd name="T21" fmla="*/ 23 h 125"/>
                <a:gd name="T22" fmla="*/ 20 w 101"/>
                <a:gd name="T23" fmla="*/ 23 h 125"/>
                <a:gd name="T24" fmla="*/ 60 w 101"/>
                <a:gd name="T25" fmla="*/ 0 h 125"/>
                <a:gd name="T26" fmla="*/ 91 w 101"/>
                <a:gd name="T27" fmla="*/ 13 h 125"/>
                <a:gd name="T28" fmla="*/ 101 w 101"/>
                <a:gd name="T29" fmla="*/ 50 h 125"/>
                <a:gd name="T30" fmla="*/ 101 w 101"/>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5">
                  <a:moveTo>
                    <a:pt x="101" y="125"/>
                  </a:moveTo>
                  <a:cubicBezTo>
                    <a:pt x="82" y="125"/>
                    <a:pt x="82" y="125"/>
                    <a:pt x="82" y="125"/>
                  </a:cubicBezTo>
                  <a:cubicBezTo>
                    <a:pt x="82" y="55"/>
                    <a:pt x="82" y="55"/>
                    <a:pt x="82" y="55"/>
                  </a:cubicBezTo>
                  <a:cubicBezTo>
                    <a:pt x="82" y="30"/>
                    <a:pt x="72" y="17"/>
                    <a:pt x="53" y="17"/>
                  </a:cubicBezTo>
                  <a:cubicBezTo>
                    <a:pt x="44" y="17"/>
                    <a:pt x="36" y="20"/>
                    <a:pt x="29" y="28"/>
                  </a:cubicBezTo>
                  <a:cubicBezTo>
                    <a:pt x="23" y="35"/>
                    <a:pt x="19" y="44"/>
                    <a:pt x="19" y="55"/>
                  </a:cubicBezTo>
                  <a:cubicBezTo>
                    <a:pt x="19" y="125"/>
                    <a:pt x="19" y="125"/>
                    <a:pt x="19" y="125"/>
                  </a:cubicBezTo>
                  <a:cubicBezTo>
                    <a:pt x="0" y="125"/>
                    <a:pt x="0" y="125"/>
                    <a:pt x="0" y="125"/>
                  </a:cubicBezTo>
                  <a:cubicBezTo>
                    <a:pt x="0" y="3"/>
                    <a:pt x="0" y="3"/>
                    <a:pt x="0" y="3"/>
                  </a:cubicBezTo>
                  <a:cubicBezTo>
                    <a:pt x="19" y="3"/>
                    <a:pt x="19" y="3"/>
                    <a:pt x="19" y="3"/>
                  </a:cubicBezTo>
                  <a:cubicBezTo>
                    <a:pt x="19" y="23"/>
                    <a:pt x="19" y="23"/>
                    <a:pt x="19" y="23"/>
                  </a:cubicBezTo>
                  <a:cubicBezTo>
                    <a:pt x="20" y="23"/>
                    <a:pt x="20" y="23"/>
                    <a:pt x="20" y="23"/>
                  </a:cubicBezTo>
                  <a:cubicBezTo>
                    <a:pt x="29" y="8"/>
                    <a:pt x="42" y="0"/>
                    <a:pt x="60" y="0"/>
                  </a:cubicBezTo>
                  <a:cubicBezTo>
                    <a:pt x="73" y="0"/>
                    <a:pt x="84" y="4"/>
                    <a:pt x="91" y="13"/>
                  </a:cubicBezTo>
                  <a:cubicBezTo>
                    <a:pt x="98" y="22"/>
                    <a:pt x="101" y="34"/>
                    <a:pt x="101" y="50"/>
                  </a:cubicBezTo>
                  <a:lnTo>
                    <a:pt x="10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1"/>
            <p:cNvSpPr>
              <a:spLocks noEditPoints="1"/>
            </p:cNvSpPr>
            <p:nvPr userDrawn="1"/>
          </p:nvSpPr>
          <p:spPr bwMode="auto">
            <a:xfrm>
              <a:off x="4598" y="3939"/>
              <a:ext cx="227" cy="302"/>
            </a:xfrm>
            <a:custGeom>
              <a:avLst/>
              <a:gdLst>
                <a:gd name="T0" fmla="*/ 96 w 96"/>
                <a:gd name="T1" fmla="*/ 125 h 128"/>
                <a:gd name="T2" fmla="*/ 77 w 96"/>
                <a:gd name="T3" fmla="*/ 125 h 128"/>
                <a:gd name="T4" fmla="*/ 77 w 96"/>
                <a:gd name="T5" fmla="*/ 106 h 128"/>
                <a:gd name="T6" fmla="*/ 76 w 96"/>
                <a:gd name="T7" fmla="*/ 106 h 128"/>
                <a:gd name="T8" fmla="*/ 39 w 96"/>
                <a:gd name="T9" fmla="*/ 128 h 128"/>
                <a:gd name="T10" fmla="*/ 11 w 96"/>
                <a:gd name="T11" fmla="*/ 118 h 128"/>
                <a:gd name="T12" fmla="*/ 0 w 96"/>
                <a:gd name="T13" fmla="*/ 93 h 128"/>
                <a:gd name="T14" fmla="*/ 40 w 96"/>
                <a:gd name="T15" fmla="*/ 53 h 128"/>
                <a:gd name="T16" fmla="*/ 77 w 96"/>
                <a:gd name="T17" fmla="*/ 48 h 128"/>
                <a:gd name="T18" fmla="*/ 52 w 96"/>
                <a:gd name="T19" fmla="*/ 17 h 128"/>
                <a:gd name="T20" fmla="*/ 12 w 96"/>
                <a:gd name="T21" fmla="*/ 32 h 128"/>
                <a:gd name="T22" fmla="*/ 12 w 96"/>
                <a:gd name="T23" fmla="*/ 12 h 128"/>
                <a:gd name="T24" fmla="*/ 30 w 96"/>
                <a:gd name="T25" fmla="*/ 4 h 128"/>
                <a:gd name="T26" fmla="*/ 53 w 96"/>
                <a:gd name="T27" fmla="*/ 0 h 128"/>
                <a:gd name="T28" fmla="*/ 96 w 96"/>
                <a:gd name="T29" fmla="*/ 46 h 128"/>
                <a:gd name="T30" fmla="*/ 96 w 96"/>
                <a:gd name="T31" fmla="*/ 125 h 128"/>
                <a:gd name="T32" fmla="*/ 77 w 96"/>
                <a:gd name="T33" fmla="*/ 63 h 128"/>
                <a:gd name="T34" fmla="*/ 47 w 96"/>
                <a:gd name="T35" fmla="*/ 68 h 128"/>
                <a:gd name="T36" fmla="*/ 26 w 96"/>
                <a:gd name="T37" fmla="*/ 75 h 128"/>
                <a:gd name="T38" fmla="*/ 20 w 96"/>
                <a:gd name="T39" fmla="*/ 91 h 128"/>
                <a:gd name="T40" fmla="*/ 27 w 96"/>
                <a:gd name="T41" fmla="*/ 106 h 128"/>
                <a:gd name="T42" fmla="*/ 43 w 96"/>
                <a:gd name="T43" fmla="*/ 111 h 128"/>
                <a:gd name="T44" fmla="*/ 67 w 96"/>
                <a:gd name="T45" fmla="*/ 101 h 128"/>
                <a:gd name="T46" fmla="*/ 77 w 96"/>
                <a:gd name="T47" fmla="*/ 76 h 128"/>
                <a:gd name="T48" fmla="*/ 77 w 96"/>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128">
                  <a:moveTo>
                    <a:pt x="96" y="125"/>
                  </a:moveTo>
                  <a:cubicBezTo>
                    <a:pt x="77" y="125"/>
                    <a:pt x="77" y="125"/>
                    <a:pt x="77" y="125"/>
                  </a:cubicBezTo>
                  <a:cubicBezTo>
                    <a:pt x="77" y="106"/>
                    <a:pt x="77" y="106"/>
                    <a:pt x="77" y="106"/>
                  </a:cubicBezTo>
                  <a:cubicBezTo>
                    <a:pt x="76" y="106"/>
                    <a:pt x="76" y="106"/>
                    <a:pt x="76" y="106"/>
                  </a:cubicBezTo>
                  <a:cubicBezTo>
                    <a:pt x="68" y="121"/>
                    <a:pt x="55" y="128"/>
                    <a:pt x="39" y="128"/>
                  </a:cubicBezTo>
                  <a:cubicBezTo>
                    <a:pt x="27" y="128"/>
                    <a:pt x="18" y="125"/>
                    <a:pt x="11" y="118"/>
                  </a:cubicBezTo>
                  <a:cubicBezTo>
                    <a:pt x="3" y="112"/>
                    <a:pt x="0" y="103"/>
                    <a:pt x="0" y="93"/>
                  </a:cubicBezTo>
                  <a:cubicBezTo>
                    <a:pt x="0" y="70"/>
                    <a:pt x="13" y="57"/>
                    <a:pt x="40" y="53"/>
                  </a:cubicBezTo>
                  <a:cubicBezTo>
                    <a:pt x="77" y="48"/>
                    <a:pt x="77" y="48"/>
                    <a:pt x="77" y="48"/>
                  </a:cubicBezTo>
                  <a:cubicBezTo>
                    <a:pt x="77" y="27"/>
                    <a:pt x="68" y="17"/>
                    <a:pt x="52" y="17"/>
                  </a:cubicBezTo>
                  <a:cubicBezTo>
                    <a:pt x="37" y="17"/>
                    <a:pt x="24" y="22"/>
                    <a:pt x="12" y="32"/>
                  </a:cubicBezTo>
                  <a:cubicBezTo>
                    <a:pt x="12" y="12"/>
                    <a:pt x="12" y="12"/>
                    <a:pt x="12" y="12"/>
                  </a:cubicBezTo>
                  <a:cubicBezTo>
                    <a:pt x="15" y="9"/>
                    <a:pt x="22" y="6"/>
                    <a:pt x="30" y="4"/>
                  </a:cubicBezTo>
                  <a:cubicBezTo>
                    <a:pt x="39" y="1"/>
                    <a:pt x="47" y="0"/>
                    <a:pt x="53" y="0"/>
                  </a:cubicBezTo>
                  <a:cubicBezTo>
                    <a:pt x="82" y="0"/>
                    <a:pt x="96" y="15"/>
                    <a:pt x="96" y="46"/>
                  </a:cubicBezTo>
                  <a:lnTo>
                    <a:pt x="96"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3" y="111"/>
                  </a:cubicBezTo>
                  <a:cubicBezTo>
                    <a:pt x="53" y="111"/>
                    <a:pt x="61" y="108"/>
                    <a:pt x="67"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2"/>
            <p:cNvSpPr>
              <a:spLocks noEditPoints="1"/>
            </p:cNvSpPr>
            <p:nvPr userDrawn="1"/>
          </p:nvSpPr>
          <p:spPr bwMode="auto">
            <a:xfrm>
              <a:off x="4892" y="3806"/>
              <a:ext cx="267" cy="435"/>
            </a:xfrm>
            <a:custGeom>
              <a:avLst/>
              <a:gdLst>
                <a:gd name="T0" fmla="*/ 113 w 113"/>
                <a:gd name="T1" fmla="*/ 181 h 184"/>
                <a:gd name="T2" fmla="*/ 93 w 113"/>
                <a:gd name="T3" fmla="*/ 181 h 184"/>
                <a:gd name="T4" fmla="*/ 93 w 113"/>
                <a:gd name="T5" fmla="*/ 160 h 184"/>
                <a:gd name="T6" fmla="*/ 92 w 113"/>
                <a:gd name="T7" fmla="*/ 160 h 184"/>
                <a:gd name="T8" fmla="*/ 51 w 113"/>
                <a:gd name="T9" fmla="*/ 184 h 184"/>
                <a:gd name="T10" fmla="*/ 14 w 113"/>
                <a:gd name="T11" fmla="*/ 167 h 184"/>
                <a:gd name="T12" fmla="*/ 0 w 113"/>
                <a:gd name="T13" fmla="*/ 123 h 184"/>
                <a:gd name="T14" fmla="*/ 15 w 113"/>
                <a:gd name="T15" fmla="*/ 74 h 184"/>
                <a:gd name="T16" fmla="*/ 56 w 113"/>
                <a:gd name="T17" fmla="*/ 56 h 184"/>
                <a:gd name="T18" fmla="*/ 92 w 113"/>
                <a:gd name="T19" fmla="*/ 76 h 184"/>
                <a:gd name="T20" fmla="*/ 93 w 113"/>
                <a:gd name="T21" fmla="*/ 76 h 184"/>
                <a:gd name="T22" fmla="*/ 93 w 113"/>
                <a:gd name="T23" fmla="*/ 0 h 184"/>
                <a:gd name="T24" fmla="*/ 113 w 113"/>
                <a:gd name="T25" fmla="*/ 0 h 184"/>
                <a:gd name="T26" fmla="*/ 113 w 113"/>
                <a:gd name="T27" fmla="*/ 181 h 184"/>
                <a:gd name="T28" fmla="*/ 93 w 113"/>
                <a:gd name="T29" fmla="*/ 126 h 184"/>
                <a:gd name="T30" fmla="*/ 93 w 113"/>
                <a:gd name="T31" fmla="*/ 108 h 184"/>
                <a:gd name="T32" fmla="*/ 83 w 113"/>
                <a:gd name="T33" fmla="*/ 83 h 184"/>
                <a:gd name="T34" fmla="*/ 58 w 113"/>
                <a:gd name="T35" fmla="*/ 73 h 184"/>
                <a:gd name="T36" fmla="*/ 30 w 113"/>
                <a:gd name="T37" fmla="*/ 86 h 184"/>
                <a:gd name="T38" fmla="*/ 20 w 113"/>
                <a:gd name="T39" fmla="*/ 122 h 184"/>
                <a:gd name="T40" fmla="*/ 30 w 113"/>
                <a:gd name="T41" fmla="*/ 155 h 184"/>
                <a:gd name="T42" fmla="*/ 56 w 113"/>
                <a:gd name="T43" fmla="*/ 167 h 184"/>
                <a:gd name="T44" fmla="*/ 83 w 113"/>
                <a:gd name="T45" fmla="*/ 156 h 184"/>
                <a:gd name="T46" fmla="*/ 93 w 113"/>
                <a:gd name="T47"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84">
                  <a:moveTo>
                    <a:pt x="113" y="181"/>
                  </a:moveTo>
                  <a:cubicBezTo>
                    <a:pt x="93" y="181"/>
                    <a:pt x="93" y="181"/>
                    <a:pt x="93" y="181"/>
                  </a:cubicBezTo>
                  <a:cubicBezTo>
                    <a:pt x="93" y="160"/>
                    <a:pt x="93" y="160"/>
                    <a:pt x="93" y="160"/>
                  </a:cubicBezTo>
                  <a:cubicBezTo>
                    <a:pt x="92" y="160"/>
                    <a:pt x="92" y="160"/>
                    <a:pt x="92" y="160"/>
                  </a:cubicBezTo>
                  <a:cubicBezTo>
                    <a:pt x="83" y="176"/>
                    <a:pt x="69" y="184"/>
                    <a:pt x="51" y="184"/>
                  </a:cubicBezTo>
                  <a:cubicBezTo>
                    <a:pt x="35" y="184"/>
                    <a:pt x="23" y="179"/>
                    <a:pt x="14" y="167"/>
                  </a:cubicBezTo>
                  <a:cubicBezTo>
                    <a:pt x="5" y="156"/>
                    <a:pt x="0" y="142"/>
                    <a:pt x="0" y="123"/>
                  </a:cubicBezTo>
                  <a:cubicBezTo>
                    <a:pt x="0" y="103"/>
                    <a:pt x="5" y="87"/>
                    <a:pt x="15" y="74"/>
                  </a:cubicBezTo>
                  <a:cubicBezTo>
                    <a:pt x="25" y="62"/>
                    <a:pt x="39" y="56"/>
                    <a:pt x="56" y="56"/>
                  </a:cubicBezTo>
                  <a:cubicBezTo>
                    <a:pt x="73" y="56"/>
                    <a:pt x="85" y="63"/>
                    <a:pt x="92" y="76"/>
                  </a:cubicBezTo>
                  <a:cubicBezTo>
                    <a:pt x="93" y="76"/>
                    <a:pt x="93" y="76"/>
                    <a:pt x="93" y="76"/>
                  </a:cubicBezTo>
                  <a:cubicBezTo>
                    <a:pt x="93" y="0"/>
                    <a:pt x="93" y="0"/>
                    <a:pt x="93" y="0"/>
                  </a:cubicBezTo>
                  <a:cubicBezTo>
                    <a:pt x="113" y="0"/>
                    <a:pt x="113" y="0"/>
                    <a:pt x="113" y="0"/>
                  </a:cubicBezTo>
                  <a:lnTo>
                    <a:pt x="113" y="181"/>
                  </a:lnTo>
                  <a:close/>
                  <a:moveTo>
                    <a:pt x="93" y="126"/>
                  </a:moveTo>
                  <a:cubicBezTo>
                    <a:pt x="93" y="108"/>
                    <a:pt x="93" y="108"/>
                    <a:pt x="93" y="108"/>
                  </a:cubicBezTo>
                  <a:cubicBezTo>
                    <a:pt x="93" y="98"/>
                    <a:pt x="90" y="89"/>
                    <a:pt x="83" y="83"/>
                  </a:cubicBezTo>
                  <a:cubicBezTo>
                    <a:pt x="76" y="76"/>
                    <a:pt x="68" y="73"/>
                    <a:pt x="58" y="73"/>
                  </a:cubicBezTo>
                  <a:cubicBezTo>
                    <a:pt x="47" y="73"/>
                    <a:pt x="37" y="77"/>
                    <a:pt x="30" y="86"/>
                  </a:cubicBezTo>
                  <a:cubicBezTo>
                    <a:pt x="23" y="94"/>
                    <a:pt x="20" y="107"/>
                    <a:pt x="20" y="122"/>
                  </a:cubicBezTo>
                  <a:cubicBezTo>
                    <a:pt x="20" y="136"/>
                    <a:pt x="23" y="147"/>
                    <a:pt x="30" y="155"/>
                  </a:cubicBezTo>
                  <a:cubicBezTo>
                    <a:pt x="36" y="163"/>
                    <a:pt x="45" y="167"/>
                    <a:pt x="56" y="167"/>
                  </a:cubicBezTo>
                  <a:cubicBezTo>
                    <a:pt x="67" y="167"/>
                    <a:pt x="76" y="164"/>
                    <a:pt x="83" y="156"/>
                  </a:cubicBezTo>
                  <a:cubicBezTo>
                    <a:pt x="90" y="148"/>
                    <a:pt x="93" y="138"/>
                    <a:pt x="9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3"/>
            <p:cNvSpPr>
              <a:spLocks noEditPoints="1"/>
            </p:cNvSpPr>
            <p:nvPr userDrawn="1"/>
          </p:nvSpPr>
          <p:spPr bwMode="auto">
            <a:xfrm>
              <a:off x="5228"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0 w 97"/>
                <a:gd name="T15" fmla="*/ 53 h 128"/>
                <a:gd name="T16" fmla="*/ 77 w 97"/>
                <a:gd name="T17" fmla="*/ 48 h 128"/>
                <a:gd name="T18" fmla="*/ 52 w 97"/>
                <a:gd name="T19" fmla="*/ 17 h 128"/>
                <a:gd name="T20" fmla="*/ 12 w 97"/>
                <a:gd name="T21" fmla="*/ 32 h 128"/>
                <a:gd name="T22" fmla="*/ 12 w 97"/>
                <a:gd name="T23" fmla="*/ 12 h 128"/>
                <a:gd name="T24" fmla="*/ 30 w 97"/>
                <a:gd name="T25" fmla="*/ 4 h 128"/>
                <a:gd name="T26" fmla="*/ 54 w 97"/>
                <a:gd name="T27" fmla="*/ 0 h 128"/>
                <a:gd name="T28" fmla="*/ 97 w 97"/>
                <a:gd name="T29" fmla="*/ 46 h 128"/>
                <a:gd name="T30" fmla="*/ 97 w 97"/>
                <a:gd name="T31" fmla="*/ 125 h 128"/>
                <a:gd name="T32" fmla="*/ 77 w 97"/>
                <a:gd name="T33" fmla="*/ 63 h 128"/>
                <a:gd name="T34" fmla="*/ 47 w 97"/>
                <a:gd name="T35" fmla="*/ 68 h 128"/>
                <a:gd name="T36" fmla="*/ 26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7" y="128"/>
                    <a:pt x="18" y="125"/>
                    <a:pt x="11" y="118"/>
                  </a:cubicBezTo>
                  <a:cubicBezTo>
                    <a:pt x="4" y="112"/>
                    <a:pt x="0" y="103"/>
                    <a:pt x="0" y="93"/>
                  </a:cubicBezTo>
                  <a:cubicBezTo>
                    <a:pt x="0" y="70"/>
                    <a:pt x="14" y="57"/>
                    <a:pt x="40" y="53"/>
                  </a:cubicBezTo>
                  <a:cubicBezTo>
                    <a:pt x="77" y="48"/>
                    <a:pt x="77" y="48"/>
                    <a:pt x="77" y="48"/>
                  </a:cubicBezTo>
                  <a:cubicBezTo>
                    <a:pt x="77" y="27"/>
                    <a:pt x="69" y="17"/>
                    <a:pt x="52" y="17"/>
                  </a:cubicBezTo>
                  <a:cubicBezTo>
                    <a:pt x="37" y="17"/>
                    <a:pt x="24" y="22"/>
                    <a:pt x="12" y="32"/>
                  </a:cubicBezTo>
                  <a:cubicBezTo>
                    <a:pt x="12" y="12"/>
                    <a:pt x="12" y="12"/>
                    <a:pt x="12" y="12"/>
                  </a:cubicBezTo>
                  <a:cubicBezTo>
                    <a:pt x="16" y="9"/>
                    <a:pt x="22" y="6"/>
                    <a:pt x="30" y="4"/>
                  </a:cubicBezTo>
                  <a:cubicBezTo>
                    <a:pt x="39" y="1"/>
                    <a:pt x="47" y="0"/>
                    <a:pt x="54" y="0"/>
                  </a:cubicBezTo>
                  <a:cubicBezTo>
                    <a:pt x="82" y="0"/>
                    <a:pt x="97" y="15"/>
                    <a:pt x="97" y="46"/>
                  </a:cubicBezTo>
                  <a:lnTo>
                    <a:pt x="97"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4" y="111"/>
                  </a:cubicBezTo>
                  <a:cubicBezTo>
                    <a:pt x="53" y="111"/>
                    <a:pt x="61"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4"/>
            <p:cNvSpPr>
              <a:spLocks/>
            </p:cNvSpPr>
            <p:nvPr userDrawn="1"/>
          </p:nvSpPr>
          <p:spPr bwMode="auto">
            <a:xfrm>
              <a:off x="1386" y="4610"/>
              <a:ext cx="151" cy="412"/>
            </a:xfrm>
            <a:custGeom>
              <a:avLst/>
              <a:gdLst>
                <a:gd name="T0" fmla="*/ 64 w 64"/>
                <a:gd name="T1" fmla="*/ 110 h 174"/>
                <a:gd name="T2" fmla="*/ 51 w 64"/>
                <a:gd name="T3" fmla="*/ 157 h 174"/>
                <a:gd name="T4" fmla="*/ 16 w 64"/>
                <a:gd name="T5" fmla="*/ 174 h 174"/>
                <a:gd name="T6" fmla="*/ 0 w 64"/>
                <a:gd name="T7" fmla="*/ 171 h 174"/>
                <a:gd name="T8" fmla="*/ 0 w 64"/>
                <a:gd name="T9" fmla="*/ 151 h 174"/>
                <a:gd name="T10" fmla="*/ 17 w 64"/>
                <a:gd name="T11" fmla="*/ 156 h 174"/>
                <a:gd name="T12" fmla="*/ 44 w 64"/>
                <a:gd name="T13" fmla="*/ 110 h 174"/>
                <a:gd name="T14" fmla="*/ 44 w 64"/>
                <a:gd name="T15" fmla="*/ 0 h 174"/>
                <a:gd name="T16" fmla="*/ 64 w 64"/>
                <a:gd name="T17" fmla="*/ 0 h 174"/>
                <a:gd name="T18" fmla="*/ 64 w 64"/>
                <a:gd name="T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74">
                  <a:moveTo>
                    <a:pt x="64" y="110"/>
                  </a:moveTo>
                  <a:cubicBezTo>
                    <a:pt x="64" y="129"/>
                    <a:pt x="59" y="145"/>
                    <a:pt x="51" y="157"/>
                  </a:cubicBezTo>
                  <a:cubicBezTo>
                    <a:pt x="43" y="168"/>
                    <a:pt x="31" y="174"/>
                    <a:pt x="16" y="174"/>
                  </a:cubicBezTo>
                  <a:cubicBezTo>
                    <a:pt x="10" y="174"/>
                    <a:pt x="4" y="173"/>
                    <a:pt x="0" y="171"/>
                  </a:cubicBezTo>
                  <a:cubicBezTo>
                    <a:pt x="0" y="151"/>
                    <a:pt x="0" y="151"/>
                    <a:pt x="0" y="151"/>
                  </a:cubicBezTo>
                  <a:cubicBezTo>
                    <a:pt x="4" y="154"/>
                    <a:pt x="10" y="156"/>
                    <a:pt x="17" y="156"/>
                  </a:cubicBezTo>
                  <a:cubicBezTo>
                    <a:pt x="35" y="156"/>
                    <a:pt x="44" y="140"/>
                    <a:pt x="44" y="110"/>
                  </a:cubicBezTo>
                  <a:cubicBezTo>
                    <a:pt x="44" y="0"/>
                    <a:pt x="44" y="0"/>
                    <a:pt x="44" y="0"/>
                  </a:cubicBezTo>
                  <a:cubicBezTo>
                    <a:pt x="64" y="0"/>
                    <a:pt x="64" y="0"/>
                    <a:pt x="64" y="0"/>
                  </a:cubicBezTo>
                  <a:lnTo>
                    <a:pt x="6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5"/>
            <p:cNvSpPr>
              <a:spLocks/>
            </p:cNvSpPr>
            <p:nvPr userDrawn="1"/>
          </p:nvSpPr>
          <p:spPr bwMode="auto">
            <a:xfrm>
              <a:off x="1627" y="4726"/>
              <a:ext cx="239" cy="296"/>
            </a:xfrm>
            <a:custGeom>
              <a:avLst/>
              <a:gdLst>
                <a:gd name="T0" fmla="*/ 101 w 101"/>
                <a:gd name="T1" fmla="*/ 122 h 125"/>
                <a:gd name="T2" fmla="*/ 82 w 101"/>
                <a:gd name="T3" fmla="*/ 122 h 125"/>
                <a:gd name="T4" fmla="*/ 82 w 101"/>
                <a:gd name="T5" fmla="*/ 103 h 125"/>
                <a:gd name="T6" fmla="*/ 81 w 101"/>
                <a:gd name="T7" fmla="*/ 103 h 125"/>
                <a:gd name="T8" fmla="*/ 43 w 101"/>
                <a:gd name="T9" fmla="*/ 125 h 125"/>
                <a:gd name="T10" fmla="*/ 0 w 101"/>
                <a:gd name="T11" fmla="*/ 73 h 125"/>
                <a:gd name="T12" fmla="*/ 0 w 101"/>
                <a:gd name="T13" fmla="*/ 0 h 125"/>
                <a:gd name="T14" fmla="*/ 19 w 101"/>
                <a:gd name="T15" fmla="*/ 0 h 125"/>
                <a:gd name="T16" fmla="*/ 19 w 101"/>
                <a:gd name="T17" fmla="*/ 70 h 125"/>
                <a:gd name="T18" fmla="*/ 49 w 101"/>
                <a:gd name="T19" fmla="*/ 108 h 125"/>
                <a:gd name="T20" fmla="*/ 72 w 101"/>
                <a:gd name="T21" fmla="*/ 98 h 125"/>
                <a:gd name="T22" fmla="*/ 82 w 101"/>
                <a:gd name="T23" fmla="*/ 70 h 125"/>
                <a:gd name="T24" fmla="*/ 82 w 101"/>
                <a:gd name="T25" fmla="*/ 0 h 125"/>
                <a:gd name="T26" fmla="*/ 101 w 101"/>
                <a:gd name="T27" fmla="*/ 0 h 125"/>
                <a:gd name="T28" fmla="*/ 101 w 101"/>
                <a:gd name="T29"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25">
                  <a:moveTo>
                    <a:pt x="101" y="122"/>
                  </a:moveTo>
                  <a:cubicBezTo>
                    <a:pt x="82" y="122"/>
                    <a:pt x="82" y="122"/>
                    <a:pt x="82" y="122"/>
                  </a:cubicBezTo>
                  <a:cubicBezTo>
                    <a:pt x="82" y="103"/>
                    <a:pt x="82" y="103"/>
                    <a:pt x="82" y="103"/>
                  </a:cubicBezTo>
                  <a:cubicBezTo>
                    <a:pt x="81" y="103"/>
                    <a:pt x="81" y="103"/>
                    <a:pt x="81" y="103"/>
                  </a:cubicBezTo>
                  <a:cubicBezTo>
                    <a:pt x="73" y="117"/>
                    <a:pt x="60" y="125"/>
                    <a:pt x="43" y="125"/>
                  </a:cubicBezTo>
                  <a:cubicBezTo>
                    <a:pt x="14" y="125"/>
                    <a:pt x="0" y="108"/>
                    <a:pt x="0" y="73"/>
                  </a:cubicBezTo>
                  <a:cubicBezTo>
                    <a:pt x="0" y="0"/>
                    <a:pt x="0" y="0"/>
                    <a:pt x="0" y="0"/>
                  </a:cubicBezTo>
                  <a:cubicBezTo>
                    <a:pt x="19" y="0"/>
                    <a:pt x="19" y="0"/>
                    <a:pt x="19" y="0"/>
                  </a:cubicBezTo>
                  <a:cubicBezTo>
                    <a:pt x="19" y="70"/>
                    <a:pt x="19" y="70"/>
                    <a:pt x="19" y="70"/>
                  </a:cubicBezTo>
                  <a:cubicBezTo>
                    <a:pt x="19" y="95"/>
                    <a:pt x="29" y="108"/>
                    <a:pt x="49" y="108"/>
                  </a:cubicBezTo>
                  <a:cubicBezTo>
                    <a:pt x="59" y="108"/>
                    <a:pt x="66" y="105"/>
                    <a:pt x="72" y="98"/>
                  </a:cubicBezTo>
                  <a:cubicBezTo>
                    <a:pt x="78" y="91"/>
                    <a:pt x="82" y="81"/>
                    <a:pt x="82" y="70"/>
                  </a:cubicBezTo>
                  <a:cubicBezTo>
                    <a:pt x="82" y="0"/>
                    <a:pt x="82" y="0"/>
                    <a:pt x="82" y="0"/>
                  </a:cubicBezTo>
                  <a:cubicBezTo>
                    <a:pt x="101" y="0"/>
                    <a:pt x="101" y="0"/>
                    <a:pt x="101" y="0"/>
                  </a:cubicBezTo>
                  <a:lnTo>
                    <a:pt x="10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Rectangle 56"/>
            <p:cNvSpPr>
              <a:spLocks noChangeArrowheads="1"/>
            </p:cNvSpPr>
            <p:nvPr userDrawn="1"/>
          </p:nvSpPr>
          <p:spPr bwMode="auto">
            <a:xfrm>
              <a:off x="1961" y="4587"/>
              <a:ext cx="45" cy="4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7"/>
            <p:cNvSpPr>
              <a:spLocks/>
            </p:cNvSpPr>
            <p:nvPr userDrawn="1"/>
          </p:nvSpPr>
          <p:spPr bwMode="auto">
            <a:xfrm>
              <a:off x="2058" y="4726"/>
              <a:ext cx="272" cy="423"/>
            </a:xfrm>
            <a:custGeom>
              <a:avLst/>
              <a:gdLst>
                <a:gd name="T0" fmla="*/ 115 w 115"/>
                <a:gd name="T1" fmla="*/ 0 h 179"/>
                <a:gd name="T2" fmla="*/ 59 w 115"/>
                <a:gd name="T3" fmla="*/ 141 h 179"/>
                <a:gd name="T4" fmla="*/ 17 w 115"/>
                <a:gd name="T5" fmla="*/ 179 h 179"/>
                <a:gd name="T6" fmla="*/ 4 w 115"/>
                <a:gd name="T7" fmla="*/ 178 h 179"/>
                <a:gd name="T8" fmla="*/ 4 w 115"/>
                <a:gd name="T9" fmla="*/ 160 h 179"/>
                <a:gd name="T10" fmla="*/ 15 w 115"/>
                <a:gd name="T11" fmla="*/ 162 h 179"/>
                <a:gd name="T12" fmla="*/ 38 w 115"/>
                <a:gd name="T13" fmla="*/ 145 h 179"/>
                <a:gd name="T14" fmla="*/ 47 w 115"/>
                <a:gd name="T15" fmla="*/ 122 h 179"/>
                <a:gd name="T16" fmla="*/ 0 w 115"/>
                <a:gd name="T17" fmla="*/ 0 h 179"/>
                <a:gd name="T18" fmla="*/ 21 w 115"/>
                <a:gd name="T19" fmla="*/ 0 h 179"/>
                <a:gd name="T20" fmla="*/ 54 w 115"/>
                <a:gd name="T21" fmla="*/ 94 h 179"/>
                <a:gd name="T22" fmla="*/ 57 w 115"/>
                <a:gd name="T23" fmla="*/ 103 h 179"/>
                <a:gd name="T24" fmla="*/ 58 w 115"/>
                <a:gd name="T25" fmla="*/ 103 h 179"/>
                <a:gd name="T26" fmla="*/ 60 w 115"/>
                <a:gd name="T27" fmla="*/ 94 h 179"/>
                <a:gd name="T28" fmla="*/ 95 w 115"/>
                <a:gd name="T29" fmla="*/ 0 h 179"/>
                <a:gd name="T30" fmla="*/ 115 w 115"/>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79">
                  <a:moveTo>
                    <a:pt x="115" y="0"/>
                  </a:moveTo>
                  <a:cubicBezTo>
                    <a:pt x="59" y="141"/>
                    <a:pt x="59" y="141"/>
                    <a:pt x="59" y="141"/>
                  </a:cubicBezTo>
                  <a:cubicBezTo>
                    <a:pt x="49" y="167"/>
                    <a:pt x="35" y="179"/>
                    <a:pt x="17" y="179"/>
                  </a:cubicBezTo>
                  <a:cubicBezTo>
                    <a:pt x="11" y="179"/>
                    <a:pt x="7" y="179"/>
                    <a:pt x="4" y="178"/>
                  </a:cubicBezTo>
                  <a:cubicBezTo>
                    <a:pt x="4" y="160"/>
                    <a:pt x="4" y="160"/>
                    <a:pt x="4" y="160"/>
                  </a:cubicBezTo>
                  <a:cubicBezTo>
                    <a:pt x="8" y="162"/>
                    <a:pt x="12" y="162"/>
                    <a:pt x="15" y="162"/>
                  </a:cubicBezTo>
                  <a:cubicBezTo>
                    <a:pt x="25" y="162"/>
                    <a:pt x="33" y="157"/>
                    <a:pt x="38" y="145"/>
                  </a:cubicBezTo>
                  <a:cubicBezTo>
                    <a:pt x="47" y="122"/>
                    <a:pt x="47" y="122"/>
                    <a:pt x="47" y="122"/>
                  </a:cubicBezTo>
                  <a:cubicBezTo>
                    <a:pt x="0" y="0"/>
                    <a:pt x="0" y="0"/>
                    <a:pt x="0" y="0"/>
                  </a:cubicBezTo>
                  <a:cubicBezTo>
                    <a:pt x="21" y="0"/>
                    <a:pt x="21" y="0"/>
                    <a:pt x="21" y="0"/>
                  </a:cubicBezTo>
                  <a:cubicBezTo>
                    <a:pt x="54" y="94"/>
                    <a:pt x="54" y="94"/>
                    <a:pt x="54" y="94"/>
                  </a:cubicBezTo>
                  <a:cubicBezTo>
                    <a:pt x="57" y="103"/>
                    <a:pt x="57" y="103"/>
                    <a:pt x="57" y="103"/>
                  </a:cubicBezTo>
                  <a:cubicBezTo>
                    <a:pt x="58" y="103"/>
                    <a:pt x="58" y="103"/>
                    <a:pt x="58" y="103"/>
                  </a:cubicBezTo>
                  <a:cubicBezTo>
                    <a:pt x="58" y="101"/>
                    <a:pt x="59" y="98"/>
                    <a:pt x="60" y="94"/>
                  </a:cubicBezTo>
                  <a:cubicBezTo>
                    <a:pt x="95" y="0"/>
                    <a:pt x="95" y="0"/>
                    <a:pt x="9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8"/>
            <p:cNvSpPr>
              <a:spLocks/>
            </p:cNvSpPr>
            <p:nvPr userDrawn="1"/>
          </p:nvSpPr>
          <p:spPr bwMode="auto">
            <a:xfrm>
              <a:off x="2469" y="4601"/>
              <a:ext cx="140" cy="414"/>
            </a:xfrm>
            <a:custGeom>
              <a:avLst/>
              <a:gdLst>
                <a:gd name="T0" fmla="*/ 40 w 59"/>
                <a:gd name="T1" fmla="*/ 175 h 175"/>
                <a:gd name="T2" fmla="*/ 40 w 59"/>
                <a:gd name="T3" fmla="*/ 27 h 175"/>
                <a:gd name="T4" fmla="*/ 22 w 59"/>
                <a:gd name="T5" fmla="*/ 39 h 175"/>
                <a:gd name="T6" fmla="*/ 0 w 59"/>
                <a:gd name="T7" fmla="*/ 47 h 175"/>
                <a:gd name="T8" fmla="*/ 0 w 59"/>
                <a:gd name="T9" fmla="*/ 28 h 175"/>
                <a:gd name="T10" fmla="*/ 28 w 59"/>
                <a:gd name="T11" fmla="*/ 16 h 175"/>
                <a:gd name="T12" fmla="*/ 52 w 59"/>
                <a:gd name="T13" fmla="*/ 0 h 175"/>
                <a:gd name="T14" fmla="*/ 59 w 59"/>
                <a:gd name="T15" fmla="*/ 0 h 175"/>
                <a:gd name="T16" fmla="*/ 59 w 59"/>
                <a:gd name="T17" fmla="*/ 175 h 175"/>
                <a:gd name="T18" fmla="*/ 40 w 59"/>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75">
                  <a:moveTo>
                    <a:pt x="40" y="175"/>
                  </a:moveTo>
                  <a:cubicBezTo>
                    <a:pt x="40" y="27"/>
                    <a:pt x="40" y="27"/>
                    <a:pt x="40" y="27"/>
                  </a:cubicBezTo>
                  <a:cubicBezTo>
                    <a:pt x="36" y="31"/>
                    <a:pt x="30" y="34"/>
                    <a:pt x="22" y="39"/>
                  </a:cubicBezTo>
                  <a:cubicBezTo>
                    <a:pt x="14" y="43"/>
                    <a:pt x="7" y="46"/>
                    <a:pt x="0" y="47"/>
                  </a:cubicBezTo>
                  <a:cubicBezTo>
                    <a:pt x="0" y="28"/>
                    <a:pt x="0" y="28"/>
                    <a:pt x="0" y="28"/>
                  </a:cubicBezTo>
                  <a:cubicBezTo>
                    <a:pt x="9" y="25"/>
                    <a:pt x="18" y="21"/>
                    <a:pt x="28" y="16"/>
                  </a:cubicBezTo>
                  <a:cubicBezTo>
                    <a:pt x="38" y="11"/>
                    <a:pt x="46" y="5"/>
                    <a:pt x="52" y="0"/>
                  </a:cubicBezTo>
                  <a:cubicBezTo>
                    <a:pt x="59" y="0"/>
                    <a:pt x="59" y="0"/>
                    <a:pt x="59" y="0"/>
                  </a:cubicBezTo>
                  <a:cubicBezTo>
                    <a:pt x="59" y="175"/>
                    <a:pt x="59" y="175"/>
                    <a:pt x="59"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59"/>
            <p:cNvSpPr>
              <a:spLocks noEditPoints="1"/>
            </p:cNvSpPr>
            <p:nvPr userDrawn="1"/>
          </p:nvSpPr>
          <p:spPr bwMode="auto">
            <a:xfrm>
              <a:off x="2696" y="4603"/>
              <a:ext cx="263" cy="419"/>
            </a:xfrm>
            <a:custGeom>
              <a:avLst/>
              <a:gdLst>
                <a:gd name="T0" fmla="*/ 111 w 111"/>
                <a:gd name="T1" fmla="*/ 88 h 177"/>
                <a:gd name="T2" fmla="*/ 96 w 111"/>
                <a:gd name="T3" fmla="*/ 153 h 177"/>
                <a:gd name="T4" fmla="*/ 54 w 111"/>
                <a:gd name="T5" fmla="*/ 177 h 177"/>
                <a:gd name="T6" fmla="*/ 14 w 111"/>
                <a:gd name="T7" fmla="*/ 155 h 177"/>
                <a:gd name="T8" fmla="*/ 0 w 111"/>
                <a:gd name="T9" fmla="*/ 92 h 177"/>
                <a:gd name="T10" fmla="*/ 14 w 111"/>
                <a:gd name="T11" fmla="*/ 24 h 177"/>
                <a:gd name="T12" fmla="*/ 57 w 111"/>
                <a:gd name="T13" fmla="*/ 0 h 177"/>
                <a:gd name="T14" fmla="*/ 111 w 111"/>
                <a:gd name="T15" fmla="*/ 88 h 177"/>
                <a:gd name="T16" fmla="*/ 91 w 111"/>
                <a:gd name="T17" fmla="*/ 90 h 177"/>
                <a:gd name="T18" fmla="*/ 56 w 111"/>
                <a:gd name="T19" fmla="*/ 17 h 177"/>
                <a:gd name="T20" fmla="*/ 20 w 111"/>
                <a:gd name="T21" fmla="*/ 91 h 177"/>
                <a:gd name="T22" fmla="*/ 55 w 111"/>
                <a:gd name="T23" fmla="*/ 160 h 177"/>
                <a:gd name="T24" fmla="*/ 91 w 111"/>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77">
                  <a:moveTo>
                    <a:pt x="111" y="88"/>
                  </a:moveTo>
                  <a:cubicBezTo>
                    <a:pt x="111" y="116"/>
                    <a:pt x="106" y="138"/>
                    <a:pt x="96" y="153"/>
                  </a:cubicBezTo>
                  <a:cubicBezTo>
                    <a:pt x="86" y="169"/>
                    <a:pt x="72" y="177"/>
                    <a:pt x="54" y="177"/>
                  </a:cubicBezTo>
                  <a:cubicBezTo>
                    <a:pt x="36" y="177"/>
                    <a:pt x="23" y="170"/>
                    <a:pt x="14" y="155"/>
                  </a:cubicBezTo>
                  <a:cubicBezTo>
                    <a:pt x="4" y="140"/>
                    <a:pt x="0" y="119"/>
                    <a:pt x="0" y="92"/>
                  </a:cubicBezTo>
                  <a:cubicBezTo>
                    <a:pt x="0" y="62"/>
                    <a:pt x="4" y="39"/>
                    <a:pt x="14" y="24"/>
                  </a:cubicBezTo>
                  <a:cubicBezTo>
                    <a:pt x="24" y="8"/>
                    <a:pt x="38" y="0"/>
                    <a:pt x="57" y="0"/>
                  </a:cubicBezTo>
                  <a:cubicBezTo>
                    <a:pt x="93" y="0"/>
                    <a:pt x="111" y="29"/>
                    <a:pt x="111" y="88"/>
                  </a:cubicBezTo>
                  <a:close/>
                  <a:moveTo>
                    <a:pt x="91" y="90"/>
                  </a:moveTo>
                  <a:cubicBezTo>
                    <a:pt x="91" y="41"/>
                    <a:pt x="79" y="17"/>
                    <a:pt x="56" y="17"/>
                  </a:cubicBezTo>
                  <a:cubicBezTo>
                    <a:pt x="32" y="17"/>
                    <a:pt x="20" y="41"/>
                    <a:pt x="20" y="91"/>
                  </a:cubicBezTo>
                  <a:cubicBezTo>
                    <a:pt x="20" y="137"/>
                    <a:pt x="32" y="160"/>
                    <a:pt x="55" y="160"/>
                  </a:cubicBezTo>
                  <a:cubicBezTo>
                    <a:pt x="79" y="160"/>
                    <a:pt x="91" y="137"/>
                    <a:pt x="91"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Rectangle 60"/>
            <p:cNvSpPr>
              <a:spLocks noChangeArrowheads="1"/>
            </p:cNvSpPr>
            <p:nvPr userDrawn="1"/>
          </p:nvSpPr>
          <p:spPr bwMode="auto">
            <a:xfrm>
              <a:off x="3030" y="4835"/>
              <a:ext cx="154" cy="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1"/>
            <p:cNvSpPr>
              <a:spLocks/>
            </p:cNvSpPr>
            <p:nvPr userDrawn="1"/>
          </p:nvSpPr>
          <p:spPr bwMode="auto">
            <a:xfrm>
              <a:off x="3236"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4"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2"/>
            <p:cNvSpPr>
              <a:spLocks noEditPoints="1"/>
            </p:cNvSpPr>
            <p:nvPr userDrawn="1"/>
          </p:nvSpPr>
          <p:spPr bwMode="auto">
            <a:xfrm>
              <a:off x="3453" y="4610"/>
              <a:ext cx="298" cy="405"/>
            </a:xfrm>
            <a:custGeom>
              <a:avLst/>
              <a:gdLst>
                <a:gd name="T0" fmla="*/ 99 w 126"/>
                <a:gd name="T1" fmla="*/ 0 h 171"/>
                <a:gd name="T2" fmla="*/ 99 w 126"/>
                <a:gd name="T3" fmla="*/ 113 h 171"/>
                <a:gd name="T4" fmla="*/ 126 w 126"/>
                <a:gd name="T5" fmla="*/ 113 h 171"/>
                <a:gd name="T6" fmla="*/ 126 w 126"/>
                <a:gd name="T7" fmla="*/ 131 h 171"/>
                <a:gd name="T8" fmla="*/ 99 w 126"/>
                <a:gd name="T9" fmla="*/ 131 h 171"/>
                <a:gd name="T10" fmla="*/ 99 w 126"/>
                <a:gd name="T11" fmla="*/ 171 h 171"/>
                <a:gd name="T12" fmla="*/ 80 w 126"/>
                <a:gd name="T13" fmla="*/ 171 h 171"/>
                <a:gd name="T14" fmla="*/ 80 w 126"/>
                <a:gd name="T15" fmla="*/ 131 h 171"/>
                <a:gd name="T16" fmla="*/ 0 w 126"/>
                <a:gd name="T17" fmla="*/ 131 h 171"/>
                <a:gd name="T18" fmla="*/ 0 w 126"/>
                <a:gd name="T19" fmla="*/ 114 h 171"/>
                <a:gd name="T20" fmla="*/ 46 w 126"/>
                <a:gd name="T21" fmla="*/ 55 h 171"/>
                <a:gd name="T22" fmla="*/ 78 w 126"/>
                <a:gd name="T23" fmla="*/ 0 h 171"/>
                <a:gd name="T24" fmla="*/ 99 w 126"/>
                <a:gd name="T25" fmla="*/ 0 h 171"/>
                <a:gd name="T26" fmla="*/ 22 w 126"/>
                <a:gd name="T27" fmla="*/ 113 h 171"/>
                <a:gd name="T28" fmla="*/ 80 w 126"/>
                <a:gd name="T29" fmla="*/ 113 h 171"/>
                <a:gd name="T30" fmla="*/ 80 w 126"/>
                <a:gd name="T31" fmla="*/ 29 h 171"/>
                <a:gd name="T32" fmla="*/ 34 w 126"/>
                <a:gd name="T33" fmla="*/ 97 h 171"/>
                <a:gd name="T34" fmla="*/ 22 w 126"/>
                <a:gd name="T35" fmla="*/ 11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71">
                  <a:moveTo>
                    <a:pt x="99" y="0"/>
                  </a:moveTo>
                  <a:cubicBezTo>
                    <a:pt x="99" y="113"/>
                    <a:pt x="99" y="113"/>
                    <a:pt x="99" y="113"/>
                  </a:cubicBezTo>
                  <a:cubicBezTo>
                    <a:pt x="126" y="113"/>
                    <a:pt x="126" y="113"/>
                    <a:pt x="126" y="113"/>
                  </a:cubicBezTo>
                  <a:cubicBezTo>
                    <a:pt x="126" y="131"/>
                    <a:pt x="126" y="131"/>
                    <a:pt x="126" y="131"/>
                  </a:cubicBezTo>
                  <a:cubicBezTo>
                    <a:pt x="99" y="131"/>
                    <a:pt x="99" y="131"/>
                    <a:pt x="99" y="131"/>
                  </a:cubicBezTo>
                  <a:cubicBezTo>
                    <a:pt x="99" y="171"/>
                    <a:pt x="99" y="171"/>
                    <a:pt x="99" y="171"/>
                  </a:cubicBezTo>
                  <a:cubicBezTo>
                    <a:pt x="80" y="171"/>
                    <a:pt x="80" y="171"/>
                    <a:pt x="80" y="171"/>
                  </a:cubicBezTo>
                  <a:cubicBezTo>
                    <a:pt x="80" y="131"/>
                    <a:pt x="80" y="131"/>
                    <a:pt x="80" y="131"/>
                  </a:cubicBezTo>
                  <a:cubicBezTo>
                    <a:pt x="0" y="131"/>
                    <a:pt x="0" y="131"/>
                    <a:pt x="0" y="131"/>
                  </a:cubicBezTo>
                  <a:cubicBezTo>
                    <a:pt x="0" y="114"/>
                    <a:pt x="0" y="114"/>
                    <a:pt x="0" y="114"/>
                  </a:cubicBezTo>
                  <a:cubicBezTo>
                    <a:pt x="17" y="95"/>
                    <a:pt x="32" y="75"/>
                    <a:pt x="46" y="55"/>
                  </a:cubicBezTo>
                  <a:cubicBezTo>
                    <a:pt x="60" y="34"/>
                    <a:pt x="71" y="16"/>
                    <a:pt x="78" y="0"/>
                  </a:cubicBezTo>
                  <a:lnTo>
                    <a:pt x="99" y="0"/>
                  </a:lnTo>
                  <a:close/>
                  <a:moveTo>
                    <a:pt x="22" y="113"/>
                  </a:moveTo>
                  <a:cubicBezTo>
                    <a:pt x="80" y="113"/>
                    <a:pt x="80" y="113"/>
                    <a:pt x="80" y="113"/>
                  </a:cubicBezTo>
                  <a:cubicBezTo>
                    <a:pt x="80" y="29"/>
                    <a:pt x="80" y="29"/>
                    <a:pt x="80" y="29"/>
                  </a:cubicBezTo>
                  <a:cubicBezTo>
                    <a:pt x="65" y="56"/>
                    <a:pt x="50" y="78"/>
                    <a:pt x="34" y="97"/>
                  </a:cubicBezTo>
                  <a:lnTo>
                    <a:pt x="2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3"/>
            <p:cNvSpPr>
              <a:spLocks/>
            </p:cNvSpPr>
            <p:nvPr userDrawn="1"/>
          </p:nvSpPr>
          <p:spPr bwMode="auto">
            <a:xfrm>
              <a:off x="3773" y="4951"/>
              <a:ext cx="78" cy="137"/>
            </a:xfrm>
            <a:custGeom>
              <a:avLst/>
              <a:gdLst>
                <a:gd name="T0" fmla="*/ 78 w 78"/>
                <a:gd name="T1" fmla="*/ 0 h 137"/>
                <a:gd name="T2" fmla="*/ 33 w 78"/>
                <a:gd name="T3" fmla="*/ 137 h 137"/>
                <a:gd name="T4" fmla="*/ 0 w 78"/>
                <a:gd name="T5" fmla="*/ 137 h 137"/>
                <a:gd name="T6" fmla="*/ 33 w 78"/>
                <a:gd name="T7" fmla="*/ 0 h 137"/>
                <a:gd name="T8" fmla="*/ 78 w 78"/>
                <a:gd name="T9" fmla="*/ 0 h 137"/>
              </a:gdLst>
              <a:ahLst/>
              <a:cxnLst>
                <a:cxn ang="0">
                  <a:pos x="T0" y="T1"/>
                </a:cxn>
                <a:cxn ang="0">
                  <a:pos x="T2" y="T3"/>
                </a:cxn>
                <a:cxn ang="0">
                  <a:pos x="T4" y="T5"/>
                </a:cxn>
                <a:cxn ang="0">
                  <a:pos x="T6" y="T7"/>
                </a:cxn>
                <a:cxn ang="0">
                  <a:pos x="T8" y="T9"/>
                </a:cxn>
              </a:cxnLst>
              <a:rect l="0" t="0" r="r" b="b"/>
              <a:pathLst>
                <a:path w="78" h="137">
                  <a:moveTo>
                    <a:pt x="78" y="0"/>
                  </a:moveTo>
                  <a:lnTo>
                    <a:pt x="33" y="137"/>
                  </a:lnTo>
                  <a:lnTo>
                    <a:pt x="0" y="137"/>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4"/>
            <p:cNvSpPr>
              <a:spLocks/>
            </p:cNvSpPr>
            <p:nvPr userDrawn="1"/>
          </p:nvSpPr>
          <p:spPr bwMode="auto">
            <a:xfrm>
              <a:off x="4052" y="4603"/>
              <a:ext cx="251" cy="412"/>
            </a:xfrm>
            <a:custGeom>
              <a:avLst/>
              <a:gdLst>
                <a:gd name="T0" fmla="*/ 79 w 106"/>
                <a:gd name="T1" fmla="*/ 48 h 174"/>
                <a:gd name="T2" fmla="*/ 71 w 106"/>
                <a:gd name="T3" fmla="*/ 25 h 174"/>
                <a:gd name="T4" fmla="*/ 48 w 106"/>
                <a:gd name="T5" fmla="*/ 17 h 174"/>
                <a:gd name="T6" fmla="*/ 27 w 106"/>
                <a:gd name="T7" fmla="*/ 22 h 174"/>
                <a:gd name="T8" fmla="*/ 7 w 106"/>
                <a:gd name="T9" fmla="*/ 38 h 174"/>
                <a:gd name="T10" fmla="*/ 7 w 106"/>
                <a:gd name="T11" fmla="*/ 17 h 174"/>
                <a:gd name="T12" fmla="*/ 25 w 106"/>
                <a:gd name="T13" fmla="*/ 4 h 174"/>
                <a:gd name="T14" fmla="*/ 50 w 106"/>
                <a:gd name="T15" fmla="*/ 0 h 174"/>
                <a:gd name="T16" fmla="*/ 86 w 106"/>
                <a:gd name="T17" fmla="*/ 13 h 174"/>
                <a:gd name="T18" fmla="*/ 99 w 106"/>
                <a:gd name="T19" fmla="*/ 46 h 174"/>
                <a:gd name="T20" fmla="*/ 91 w 106"/>
                <a:gd name="T21" fmla="*/ 78 h 174"/>
                <a:gd name="T22" fmla="*/ 61 w 106"/>
                <a:gd name="T23" fmla="*/ 108 h 174"/>
                <a:gd name="T24" fmla="*/ 33 w 106"/>
                <a:gd name="T25" fmla="*/ 129 h 174"/>
                <a:gd name="T26" fmla="*/ 24 w 106"/>
                <a:gd name="T27" fmla="*/ 142 h 174"/>
                <a:gd name="T28" fmla="*/ 21 w 106"/>
                <a:gd name="T29" fmla="*/ 156 h 174"/>
                <a:gd name="T30" fmla="*/ 106 w 106"/>
                <a:gd name="T31" fmla="*/ 156 h 174"/>
                <a:gd name="T32" fmla="*/ 106 w 106"/>
                <a:gd name="T33" fmla="*/ 174 h 174"/>
                <a:gd name="T34" fmla="*/ 0 w 106"/>
                <a:gd name="T35" fmla="*/ 174 h 174"/>
                <a:gd name="T36" fmla="*/ 0 w 106"/>
                <a:gd name="T37" fmla="*/ 165 h 174"/>
                <a:gd name="T38" fmla="*/ 4 w 106"/>
                <a:gd name="T39" fmla="*/ 142 h 174"/>
                <a:gd name="T40" fmla="*/ 16 w 106"/>
                <a:gd name="T41" fmla="*/ 124 h 174"/>
                <a:gd name="T42" fmla="*/ 47 w 106"/>
                <a:gd name="T43" fmla="*/ 98 h 174"/>
                <a:gd name="T44" fmla="*/ 72 w 106"/>
                <a:gd name="T45" fmla="*/ 74 h 174"/>
                <a:gd name="T46" fmla="*/ 79 w 106"/>
                <a:gd name="T47" fmla="*/ 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74">
                  <a:moveTo>
                    <a:pt x="79" y="48"/>
                  </a:moveTo>
                  <a:cubicBezTo>
                    <a:pt x="79" y="38"/>
                    <a:pt x="77" y="31"/>
                    <a:pt x="71" y="25"/>
                  </a:cubicBezTo>
                  <a:cubicBezTo>
                    <a:pt x="65" y="19"/>
                    <a:pt x="58" y="17"/>
                    <a:pt x="48" y="17"/>
                  </a:cubicBezTo>
                  <a:cubicBezTo>
                    <a:pt x="41" y="17"/>
                    <a:pt x="34" y="19"/>
                    <a:pt x="27" y="22"/>
                  </a:cubicBezTo>
                  <a:cubicBezTo>
                    <a:pt x="19" y="26"/>
                    <a:pt x="13" y="31"/>
                    <a:pt x="7" y="38"/>
                  </a:cubicBezTo>
                  <a:cubicBezTo>
                    <a:pt x="7" y="17"/>
                    <a:pt x="7" y="17"/>
                    <a:pt x="7" y="17"/>
                  </a:cubicBezTo>
                  <a:cubicBezTo>
                    <a:pt x="13" y="11"/>
                    <a:pt x="19" y="7"/>
                    <a:pt x="25" y="4"/>
                  </a:cubicBezTo>
                  <a:cubicBezTo>
                    <a:pt x="32" y="2"/>
                    <a:pt x="41" y="0"/>
                    <a:pt x="50" y="0"/>
                  </a:cubicBezTo>
                  <a:cubicBezTo>
                    <a:pt x="65" y="0"/>
                    <a:pt x="77" y="4"/>
                    <a:pt x="86" y="13"/>
                  </a:cubicBezTo>
                  <a:cubicBezTo>
                    <a:pt x="95" y="21"/>
                    <a:pt x="99" y="32"/>
                    <a:pt x="99" y="46"/>
                  </a:cubicBezTo>
                  <a:cubicBezTo>
                    <a:pt x="99" y="58"/>
                    <a:pt x="97" y="69"/>
                    <a:pt x="91" y="78"/>
                  </a:cubicBezTo>
                  <a:cubicBezTo>
                    <a:pt x="85" y="88"/>
                    <a:pt x="75" y="97"/>
                    <a:pt x="61" y="108"/>
                  </a:cubicBezTo>
                  <a:cubicBezTo>
                    <a:pt x="47" y="118"/>
                    <a:pt x="38" y="125"/>
                    <a:pt x="33" y="129"/>
                  </a:cubicBezTo>
                  <a:cubicBezTo>
                    <a:pt x="29" y="133"/>
                    <a:pt x="25" y="138"/>
                    <a:pt x="24" y="142"/>
                  </a:cubicBezTo>
                  <a:cubicBezTo>
                    <a:pt x="22" y="146"/>
                    <a:pt x="21" y="151"/>
                    <a:pt x="21" y="156"/>
                  </a:cubicBezTo>
                  <a:cubicBezTo>
                    <a:pt x="106" y="156"/>
                    <a:pt x="106" y="156"/>
                    <a:pt x="106" y="156"/>
                  </a:cubicBezTo>
                  <a:cubicBezTo>
                    <a:pt x="106" y="174"/>
                    <a:pt x="106" y="174"/>
                    <a:pt x="106" y="174"/>
                  </a:cubicBezTo>
                  <a:cubicBezTo>
                    <a:pt x="0" y="174"/>
                    <a:pt x="0" y="174"/>
                    <a:pt x="0" y="174"/>
                  </a:cubicBezTo>
                  <a:cubicBezTo>
                    <a:pt x="0" y="165"/>
                    <a:pt x="0" y="165"/>
                    <a:pt x="0" y="165"/>
                  </a:cubicBezTo>
                  <a:cubicBezTo>
                    <a:pt x="0" y="156"/>
                    <a:pt x="2" y="149"/>
                    <a:pt x="4" y="142"/>
                  </a:cubicBezTo>
                  <a:cubicBezTo>
                    <a:pt x="6" y="136"/>
                    <a:pt x="10" y="130"/>
                    <a:pt x="16" y="124"/>
                  </a:cubicBezTo>
                  <a:cubicBezTo>
                    <a:pt x="22" y="118"/>
                    <a:pt x="32" y="109"/>
                    <a:pt x="47" y="98"/>
                  </a:cubicBezTo>
                  <a:cubicBezTo>
                    <a:pt x="59" y="90"/>
                    <a:pt x="67" y="82"/>
                    <a:pt x="72" y="74"/>
                  </a:cubicBezTo>
                  <a:cubicBezTo>
                    <a:pt x="77" y="66"/>
                    <a:pt x="79" y="58"/>
                    <a:pt x="7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5"/>
            <p:cNvSpPr>
              <a:spLocks noEditPoints="1"/>
            </p:cNvSpPr>
            <p:nvPr userDrawn="1"/>
          </p:nvSpPr>
          <p:spPr bwMode="auto">
            <a:xfrm>
              <a:off x="4357" y="4603"/>
              <a:ext cx="265" cy="419"/>
            </a:xfrm>
            <a:custGeom>
              <a:avLst/>
              <a:gdLst>
                <a:gd name="T0" fmla="*/ 112 w 112"/>
                <a:gd name="T1" fmla="*/ 88 h 177"/>
                <a:gd name="T2" fmla="*/ 97 w 112"/>
                <a:gd name="T3" fmla="*/ 153 h 177"/>
                <a:gd name="T4" fmla="*/ 54 w 112"/>
                <a:gd name="T5" fmla="*/ 177 h 177"/>
                <a:gd name="T6" fmla="*/ 14 w 112"/>
                <a:gd name="T7" fmla="*/ 155 h 177"/>
                <a:gd name="T8" fmla="*/ 0 w 112"/>
                <a:gd name="T9" fmla="*/ 92 h 177"/>
                <a:gd name="T10" fmla="*/ 15 w 112"/>
                <a:gd name="T11" fmla="*/ 24 h 177"/>
                <a:gd name="T12" fmla="*/ 58 w 112"/>
                <a:gd name="T13" fmla="*/ 0 h 177"/>
                <a:gd name="T14" fmla="*/ 112 w 112"/>
                <a:gd name="T15" fmla="*/ 88 h 177"/>
                <a:gd name="T16" fmla="*/ 92 w 112"/>
                <a:gd name="T17" fmla="*/ 90 h 177"/>
                <a:gd name="T18" fmla="*/ 57 w 112"/>
                <a:gd name="T19" fmla="*/ 17 h 177"/>
                <a:gd name="T20" fmla="*/ 20 w 112"/>
                <a:gd name="T21" fmla="*/ 91 h 177"/>
                <a:gd name="T22" fmla="*/ 56 w 112"/>
                <a:gd name="T23" fmla="*/ 160 h 177"/>
                <a:gd name="T24" fmla="*/ 92 w 112"/>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112" y="88"/>
                  </a:moveTo>
                  <a:cubicBezTo>
                    <a:pt x="112" y="116"/>
                    <a:pt x="107" y="138"/>
                    <a:pt x="97" y="153"/>
                  </a:cubicBezTo>
                  <a:cubicBezTo>
                    <a:pt x="87" y="169"/>
                    <a:pt x="73" y="177"/>
                    <a:pt x="54" y="177"/>
                  </a:cubicBezTo>
                  <a:cubicBezTo>
                    <a:pt x="37" y="177"/>
                    <a:pt x="24" y="170"/>
                    <a:pt x="14" y="155"/>
                  </a:cubicBezTo>
                  <a:cubicBezTo>
                    <a:pt x="5" y="140"/>
                    <a:pt x="0" y="119"/>
                    <a:pt x="0" y="92"/>
                  </a:cubicBezTo>
                  <a:cubicBezTo>
                    <a:pt x="0" y="62"/>
                    <a:pt x="5" y="39"/>
                    <a:pt x="15" y="24"/>
                  </a:cubicBezTo>
                  <a:cubicBezTo>
                    <a:pt x="25" y="8"/>
                    <a:pt x="39" y="0"/>
                    <a:pt x="58" y="0"/>
                  </a:cubicBezTo>
                  <a:cubicBezTo>
                    <a:pt x="94" y="0"/>
                    <a:pt x="112" y="29"/>
                    <a:pt x="112" y="88"/>
                  </a:cubicBezTo>
                  <a:close/>
                  <a:moveTo>
                    <a:pt x="92" y="90"/>
                  </a:moveTo>
                  <a:cubicBezTo>
                    <a:pt x="92" y="41"/>
                    <a:pt x="80" y="17"/>
                    <a:pt x="57" y="17"/>
                  </a:cubicBezTo>
                  <a:cubicBezTo>
                    <a:pt x="32" y="17"/>
                    <a:pt x="20" y="41"/>
                    <a:pt x="20" y="91"/>
                  </a:cubicBezTo>
                  <a:cubicBezTo>
                    <a:pt x="20" y="137"/>
                    <a:pt x="32" y="160"/>
                    <a:pt x="56" y="160"/>
                  </a:cubicBezTo>
                  <a:cubicBezTo>
                    <a:pt x="80" y="160"/>
                    <a:pt x="92" y="137"/>
                    <a:pt x="9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6"/>
            <p:cNvSpPr>
              <a:spLocks/>
            </p:cNvSpPr>
            <p:nvPr userDrawn="1"/>
          </p:nvSpPr>
          <p:spPr bwMode="auto">
            <a:xfrm>
              <a:off x="4667"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5"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7"/>
            <p:cNvSpPr>
              <a:spLocks noEditPoints="1"/>
            </p:cNvSpPr>
            <p:nvPr userDrawn="1"/>
          </p:nvSpPr>
          <p:spPr bwMode="auto">
            <a:xfrm>
              <a:off x="4901" y="4603"/>
              <a:ext cx="258" cy="419"/>
            </a:xfrm>
            <a:custGeom>
              <a:avLst/>
              <a:gdLst>
                <a:gd name="T0" fmla="*/ 109 w 109"/>
                <a:gd name="T1" fmla="*/ 120 h 177"/>
                <a:gd name="T2" fmla="*/ 102 w 109"/>
                <a:gd name="T3" fmla="*/ 149 h 177"/>
                <a:gd name="T4" fmla="*/ 82 w 109"/>
                <a:gd name="T5" fmla="*/ 170 h 177"/>
                <a:gd name="T6" fmla="*/ 55 w 109"/>
                <a:gd name="T7" fmla="*/ 177 h 177"/>
                <a:gd name="T8" fmla="*/ 15 w 109"/>
                <a:gd name="T9" fmla="*/ 156 h 177"/>
                <a:gd name="T10" fmla="*/ 0 w 109"/>
                <a:gd name="T11" fmla="*/ 99 h 177"/>
                <a:gd name="T12" fmla="*/ 9 w 109"/>
                <a:gd name="T13" fmla="*/ 47 h 177"/>
                <a:gd name="T14" fmla="*/ 33 w 109"/>
                <a:gd name="T15" fmla="*/ 12 h 177"/>
                <a:gd name="T16" fmla="*/ 70 w 109"/>
                <a:gd name="T17" fmla="*/ 0 h 177"/>
                <a:gd name="T18" fmla="*/ 98 w 109"/>
                <a:gd name="T19" fmla="*/ 5 h 177"/>
                <a:gd name="T20" fmla="*/ 98 w 109"/>
                <a:gd name="T21" fmla="*/ 23 h 177"/>
                <a:gd name="T22" fmla="*/ 70 w 109"/>
                <a:gd name="T23" fmla="*/ 17 h 177"/>
                <a:gd name="T24" fmla="*/ 34 w 109"/>
                <a:gd name="T25" fmla="*/ 37 h 177"/>
                <a:gd name="T26" fmla="*/ 20 w 109"/>
                <a:gd name="T27" fmla="*/ 91 h 177"/>
                <a:gd name="T28" fmla="*/ 21 w 109"/>
                <a:gd name="T29" fmla="*/ 91 h 177"/>
                <a:gd name="T30" fmla="*/ 60 w 109"/>
                <a:gd name="T31" fmla="*/ 67 h 177"/>
                <a:gd name="T32" fmla="*/ 95 w 109"/>
                <a:gd name="T33" fmla="*/ 81 h 177"/>
                <a:gd name="T34" fmla="*/ 109 w 109"/>
                <a:gd name="T35" fmla="*/ 120 h 177"/>
                <a:gd name="T36" fmla="*/ 89 w 109"/>
                <a:gd name="T37" fmla="*/ 122 h 177"/>
                <a:gd name="T38" fmla="*/ 80 w 109"/>
                <a:gd name="T39" fmla="*/ 94 h 177"/>
                <a:gd name="T40" fmla="*/ 55 w 109"/>
                <a:gd name="T41" fmla="*/ 84 h 177"/>
                <a:gd name="T42" fmla="*/ 31 w 109"/>
                <a:gd name="T43" fmla="*/ 94 h 177"/>
                <a:gd name="T44" fmla="*/ 21 w 109"/>
                <a:gd name="T45" fmla="*/ 118 h 177"/>
                <a:gd name="T46" fmla="*/ 31 w 109"/>
                <a:gd name="T47" fmla="*/ 148 h 177"/>
                <a:gd name="T48" fmla="*/ 56 w 109"/>
                <a:gd name="T49" fmla="*/ 160 h 177"/>
                <a:gd name="T50" fmla="*/ 79 w 109"/>
                <a:gd name="T51" fmla="*/ 150 h 177"/>
                <a:gd name="T52" fmla="*/ 89 w 109"/>
                <a:gd name="T53" fmla="*/ 1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77">
                  <a:moveTo>
                    <a:pt x="109" y="120"/>
                  </a:moveTo>
                  <a:cubicBezTo>
                    <a:pt x="109" y="130"/>
                    <a:pt x="106" y="140"/>
                    <a:pt x="102" y="149"/>
                  </a:cubicBezTo>
                  <a:cubicBezTo>
                    <a:pt x="97" y="158"/>
                    <a:pt x="90" y="165"/>
                    <a:pt x="82" y="170"/>
                  </a:cubicBezTo>
                  <a:cubicBezTo>
                    <a:pt x="74" y="174"/>
                    <a:pt x="65" y="177"/>
                    <a:pt x="55" y="177"/>
                  </a:cubicBezTo>
                  <a:cubicBezTo>
                    <a:pt x="38" y="177"/>
                    <a:pt x="24" y="170"/>
                    <a:pt x="15" y="156"/>
                  </a:cubicBezTo>
                  <a:cubicBezTo>
                    <a:pt x="5" y="143"/>
                    <a:pt x="0" y="123"/>
                    <a:pt x="0" y="99"/>
                  </a:cubicBezTo>
                  <a:cubicBezTo>
                    <a:pt x="0" y="79"/>
                    <a:pt x="3" y="62"/>
                    <a:pt x="9" y="47"/>
                  </a:cubicBezTo>
                  <a:cubicBezTo>
                    <a:pt x="14" y="32"/>
                    <a:pt x="23" y="20"/>
                    <a:pt x="33" y="12"/>
                  </a:cubicBezTo>
                  <a:cubicBezTo>
                    <a:pt x="44" y="4"/>
                    <a:pt x="56" y="0"/>
                    <a:pt x="70" y="0"/>
                  </a:cubicBezTo>
                  <a:cubicBezTo>
                    <a:pt x="81" y="0"/>
                    <a:pt x="91" y="2"/>
                    <a:pt x="98" y="5"/>
                  </a:cubicBezTo>
                  <a:cubicBezTo>
                    <a:pt x="98" y="23"/>
                    <a:pt x="98" y="23"/>
                    <a:pt x="98" y="23"/>
                  </a:cubicBezTo>
                  <a:cubicBezTo>
                    <a:pt x="89" y="19"/>
                    <a:pt x="80" y="17"/>
                    <a:pt x="70" y="17"/>
                  </a:cubicBezTo>
                  <a:cubicBezTo>
                    <a:pt x="55" y="17"/>
                    <a:pt x="43" y="23"/>
                    <a:pt x="34" y="37"/>
                  </a:cubicBezTo>
                  <a:cubicBezTo>
                    <a:pt x="25" y="51"/>
                    <a:pt x="20" y="69"/>
                    <a:pt x="20" y="91"/>
                  </a:cubicBezTo>
                  <a:cubicBezTo>
                    <a:pt x="21" y="91"/>
                    <a:pt x="21" y="91"/>
                    <a:pt x="21" y="91"/>
                  </a:cubicBezTo>
                  <a:cubicBezTo>
                    <a:pt x="29" y="75"/>
                    <a:pt x="42" y="67"/>
                    <a:pt x="60" y="67"/>
                  </a:cubicBezTo>
                  <a:cubicBezTo>
                    <a:pt x="74" y="67"/>
                    <a:pt x="86" y="72"/>
                    <a:pt x="95" y="81"/>
                  </a:cubicBezTo>
                  <a:cubicBezTo>
                    <a:pt x="104" y="91"/>
                    <a:pt x="109" y="104"/>
                    <a:pt x="109" y="120"/>
                  </a:cubicBezTo>
                  <a:close/>
                  <a:moveTo>
                    <a:pt x="89" y="122"/>
                  </a:moveTo>
                  <a:cubicBezTo>
                    <a:pt x="89" y="110"/>
                    <a:pt x="86" y="101"/>
                    <a:pt x="80" y="94"/>
                  </a:cubicBezTo>
                  <a:cubicBezTo>
                    <a:pt x="74" y="87"/>
                    <a:pt x="66" y="84"/>
                    <a:pt x="55" y="84"/>
                  </a:cubicBezTo>
                  <a:cubicBezTo>
                    <a:pt x="46" y="84"/>
                    <a:pt x="38" y="87"/>
                    <a:pt x="31" y="94"/>
                  </a:cubicBezTo>
                  <a:cubicBezTo>
                    <a:pt x="25" y="100"/>
                    <a:pt x="21" y="108"/>
                    <a:pt x="21" y="118"/>
                  </a:cubicBezTo>
                  <a:cubicBezTo>
                    <a:pt x="21" y="130"/>
                    <a:pt x="25" y="140"/>
                    <a:pt x="31" y="148"/>
                  </a:cubicBezTo>
                  <a:cubicBezTo>
                    <a:pt x="38" y="156"/>
                    <a:pt x="46" y="160"/>
                    <a:pt x="56" y="160"/>
                  </a:cubicBezTo>
                  <a:cubicBezTo>
                    <a:pt x="65" y="160"/>
                    <a:pt x="73" y="157"/>
                    <a:pt x="79" y="150"/>
                  </a:cubicBezTo>
                  <a:cubicBezTo>
                    <a:pt x="85" y="143"/>
                    <a:pt x="89" y="133"/>
                    <a:pt x="8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76" name="Freeform 6"/>
          <p:cNvSpPr>
            <a:spLocks/>
          </p:cNvSpPr>
          <p:nvPr userDrawn="1"/>
        </p:nvSpPr>
        <p:spPr bwMode="auto">
          <a:xfrm>
            <a:off x="8433553" y="605950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0" name="Freeform 19"/>
          <p:cNvSpPr>
            <a:spLocks/>
          </p:cNvSpPr>
          <p:nvPr userDrawn="1"/>
        </p:nvSpPr>
        <p:spPr bwMode="auto">
          <a:xfrm>
            <a:off x="8402428" y="562679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nvGrpSpPr>
          <p:cNvPr id="103" name="Group 102"/>
          <p:cNvGrpSpPr/>
          <p:nvPr userDrawn="1"/>
        </p:nvGrpSpPr>
        <p:grpSpPr>
          <a:xfrm>
            <a:off x="0" y="4244614"/>
            <a:ext cx="12192000" cy="2613387"/>
            <a:chOff x="0" y="4329113"/>
            <a:chExt cx="12436475" cy="2665413"/>
          </a:xfrm>
        </p:grpSpPr>
        <p:sp>
          <p:nvSpPr>
            <p:cNvPr id="92" name="Freeform 21"/>
            <p:cNvSpPr>
              <a:spLocks noEditPoints="1"/>
            </p:cNvSpPr>
            <p:nvPr userDrawn="1"/>
          </p:nvSpPr>
          <p:spPr bwMode="auto">
            <a:xfrm>
              <a:off x="3273425" y="4329113"/>
              <a:ext cx="9163050" cy="2665413"/>
            </a:xfrm>
            <a:custGeom>
              <a:avLst/>
              <a:gdLst>
                <a:gd name="T0" fmla="*/ 1597 w 1671"/>
                <a:gd name="T1" fmla="*/ 16 h 486"/>
                <a:gd name="T2" fmla="*/ 1574 w 1671"/>
                <a:gd name="T3" fmla="*/ 67 h 486"/>
                <a:gd name="T4" fmla="*/ 1470 w 1671"/>
                <a:gd name="T5" fmla="*/ 142 h 486"/>
                <a:gd name="T6" fmla="*/ 1369 w 1671"/>
                <a:gd name="T7" fmla="*/ 200 h 486"/>
                <a:gd name="T8" fmla="*/ 1309 w 1671"/>
                <a:gd name="T9" fmla="*/ 219 h 486"/>
                <a:gd name="T10" fmla="*/ 1241 w 1671"/>
                <a:gd name="T11" fmla="*/ 220 h 486"/>
                <a:gd name="T12" fmla="*/ 1143 w 1671"/>
                <a:gd name="T13" fmla="*/ 240 h 486"/>
                <a:gd name="T14" fmla="*/ 952 w 1671"/>
                <a:gd name="T15" fmla="*/ 283 h 486"/>
                <a:gd name="T16" fmla="*/ 898 w 1671"/>
                <a:gd name="T17" fmla="*/ 291 h 486"/>
                <a:gd name="T18" fmla="*/ 647 w 1671"/>
                <a:gd name="T19" fmla="*/ 226 h 486"/>
                <a:gd name="T20" fmla="*/ 248 w 1671"/>
                <a:gd name="T21" fmla="*/ 223 h 486"/>
                <a:gd name="T22" fmla="*/ 114 w 1671"/>
                <a:gd name="T23" fmla="*/ 239 h 486"/>
                <a:gd name="T24" fmla="*/ 50 w 1671"/>
                <a:gd name="T25" fmla="*/ 239 h 486"/>
                <a:gd name="T26" fmla="*/ 64 w 1671"/>
                <a:gd name="T27" fmla="*/ 486 h 486"/>
                <a:gd name="T28" fmla="*/ 114 w 1671"/>
                <a:gd name="T29" fmla="*/ 486 h 486"/>
                <a:gd name="T30" fmla="*/ 185 w 1671"/>
                <a:gd name="T31" fmla="*/ 486 h 486"/>
                <a:gd name="T32" fmla="*/ 248 w 1671"/>
                <a:gd name="T33" fmla="*/ 486 h 486"/>
                <a:gd name="T34" fmla="*/ 653 w 1671"/>
                <a:gd name="T35" fmla="*/ 486 h 486"/>
                <a:gd name="T36" fmla="*/ 727 w 1671"/>
                <a:gd name="T37" fmla="*/ 486 h 486"/>
                <a:gd name="T38" fmla="*/ 917 w 1671"/>
                <a:gd name="T39" fmla="*/ 486 h 486"/>
                <a:gd name="T40" fmla="*/ 952 w 1671"/>
                <a:gd name="T41" fmla="*/ 486 h 486"/>
                <a:gd name="T42" fmla="*/ 1091 w 1671"/>
                <a:gd name="T43" fmla="*/ 486 h 486"/>
                <a:gd name="T44" fmla="*/ 1491 w 1671"/>
                <a:gd name="T45" fmla="*/ 486 h 486"/>
                <a:gd name="T46" fmla="*/ 1571 w 1671"/>
                <a:gd name="T47" fmla="*/ 486 h 486"/>
                <a:gd name="T48" fmla="*/ 304 w 1671"/>
                <a:gd name="T49" fmla="*/ 376 h 486"/>
                <a:gd name="T50" fmla="*/ 304 w 1671"/>
                <a:gd name="T51" fmla="*/ 365 h 486"/>
                <a:gd name="T52" fmla="*/ 304 w 1671"/>
                <a:gd name="T53" fmla="*/ 354 h 486"/>
                <a:gd name="T54" fmla="*/ 334 w 1671"/>
                <a:gd name="T55" fmla="*/ 376 h 486"/>
                <a:gd name="T56" fmla="*/ 334 w 1671"/>
                <a:gd name="T57" fmla="*/ 365 h 486"/>
                <a:gd name="T58" fmla="*/ 334 w 1671"/>
                <a:gd name="T59" fmla="*/ 354 h 486"/>
                <a:gd name="T60" fmla="*/ 364 w 1671"/>
                <a:gd name="T61" fmla="*/ 376 h 486"/>
                <a:gd name="T62" fmla="*/ 364 w 1671"/>
                <a:gd name="T63" fmla="*/ 365 h 486"/>
                <a:gd name="T64" fmla="*/ 364 w 1671"/>
                <a:gd name="T65" fmla="*/ 354 h 486"/>
                <a:gd name="T66" fmla="*/ 447 w 1671"/>
                <a:gd name="T67" fmla="*/ 376 h 486"/>
                <a:gd name="T68" fmla="*/ 447 w 1671"/>
                <a:gd name="T69" fmla="*/ 365 h 486"/>
                <a:gd name="T70" fmla="*/ 447 w 1671"/>
                <a:gd name="T71" fmla="*/ 354 h 486"/>
                <a:gd name="T72" fmla="*/ 477 w 1671"/>
                <a:gd name="T73" fmla="*/ 376 h 486"/>
                <a:gd name="T74" fmla="*/ 477 w 1671"/>
                <a:gd name="T75" fmla="*/ 365 h 486"/>
                <a:gd name="T76" fmla="*/ 477 w 1671"/>
                <a:gd name="T77" fmla="*/ 354 h 486"/>
                <a:gd name="T78" fmla="*/ 507 w 1671"/>
                <a:gd name="T79" fmla="*/ 376 h 486"/>
                <a:gd name="T80" fmla="*/ 507 w 1671"/>
                <a:gd name="T81" fmla="*/ 365 h 486"/>
                <a:gd name="T82" fmla="*/ 507 w 1671"/>
                <a:gd name="T83" fmla="*/ 354 h 486"/>
                <a:gd name="T84" fmla="*/ 416 w 1671"/>
                <a:gd name="T85" fmla="*/ 246 h 486"/>
                <a:gd name="T86" fmla="*/ 568 w 1671"/>
                <a:gd name="T87" fmla="*/ 376 h 486"/>
                <a:gd name="T88" fmla="*/ 568 w 1671"/>
                <a:gd name="T89" fmla="*/ 365 h 486"/>
                <a:gd name="T90" fmla="*/ 568 w 1671"/>
                <a:gd name="T91" fmla="*/ 354 h 486"/>
                <a:gd name="T92" fmla="*/ 598 w 1671"/>
                <a:gd name="T93" fmla="*/ 376 h 486"/>
                <a:gd name="T94" fmla="*/ 598 w 1671"/>
                <a:gd name="T95" fmla="*/ 365 h 486"/>
                <a:gd name="T96" fmla="*/ 598 w 1671"/>
                <a:gd name="T97" fmla="*/ 354 h 486"/>
                <a:gd name="T98" fmla="*/ 628 w 1671"/>
                <a:gd name="T99" fmla="*/ 376 h 486"/>
                <a:gd name="T100" fmla="*/ 628 w 1671"/>
                <a:gd name="T101" fmla="*/ 365 h 486"/>
                <a:gd name="T102" fmla="*/ 628 w 1671"/>
                <a:gd name="T103" fmla="*/ 3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1" h="486">
                  <a:moveTo>
                    <a:pt x="1607" y="78"/>
                  </a:moveTo>
                  <a:cubicBezTo>
                    <a:pt x="1607" y="67"/>
                    <a:pt x="1607" y="67"/>
                    <a:pt x="1607" y="67"/>
                  </a:cubicBezTo>
                  <a:cubicBezTo>
                    <a:pt x="1598" y="67"/>
                    <a:pt x="1598" y="67"/>
                    <a:pt x="1598" y="67"/>
                  </a:cubicBezTo>
                  <a:cubicBezTo>
                    <a:pt x="1598" y="16"/>
                    <a:pt x="1598" y="16"/>
                    <a:pt x="1598" y="16"/>
                  </a:cubicBezTo>
                  <a:cubicBezTo>
                    <a:pt x="1597" y="16"/>
                    <a:pt x="1597" y="16"/>
                    <a:pt x="1597" y="16"/>
                  </a:cubicBezTo>
                  <a:cubicBezTo>
                    <a:pt x="1597" y="67"/>
                    <a:pt x="1597" y="67"/>
                    <a:pt x="1597" y="67"/>
                  </a:cubicBezTo>
                  <a:cubicBezTo>
                    <a:pt x="1577" y="67"/>
                    <a:pt x="1577" y="67"/>
                    <a:pt x="1577" y="67"/>
                  </a:cubicBezTo>
                  <a:cubicBezTo>
                    <a:pt x="1577" y="0"/>
                    <a:pt x="1577" y="0"/>
                    <a:pt x="1577" y="0"/>
                  </a:cubicBezTo>
                  <a:cubicBezTo>
                    <a:pt x="1574" y="0"/>
                    <a:pt x="1574" y="0"/>
                    <a:pt x="1574" y="0"/>
                  </a:cubicBezTo>
                  <a:cubicBezTo>
                    <a:pt x="1574" y="67"/>
                    <a:pt x="1574" y="67"/>
                    <a:pt x="1574" y="67"/>
                  </a:cubicBezTo>
                  <a:cubicBezTo>
                    <a:pt x="1567" y="67"/>
                    <a:pt x="1567" y="67"/>
                    <a:pt x="1567" y="67"/>
                  </a:cubicBezTo>
                  <a:cubicBezTo>
                    <a:pt x="1567" y="78"/>
                    <a:pt x="1567" y="78"/>
                    <a:pt x="1567" y="78"/>
                  </a:cubicBezTo>
                  <a:cubicBezTo>
                    <a:pt x="1559" y="78"/>
                    <a:pt x="1559" y="78"/>
                    <a:pt x="1559" y="78"/>
                  </a:cubicBezTo>
                  <a:cubicBezTo>
                    <a:pt x="1543" y="84"/>
                    <a:pt x="1543" y="84"/>
                    <a:pt x="1543" y="84"/>
                  </a:cubicBezTo>
                  <a:cubicBezTo>
                    <a:pt x="1470" y="142"/>
                    <a:pt x="1470" y="142"/>
                    <a:pt x="1470" y="142"/>
                  </a:cubicBezTo>
                  <a:cubicBezTo>
                    <a:pt x="1437" y="147"/>
                    <a:pt x="1437" y="147"/>
                    <a:pt x="1437" y="147"/>
                  </a:cubicBezTo>
                  <a:cubicBezTo>
                    <a:pt x="1437" y="207"/>
                    <a:pt x="1437" y="207"/>
                    <a:pt x="1437" y="207"/>
                  </a:cubicBezTo>
                  <a:cubicBezTo>
                    <a:pt x="1387" y="207"/>
                    <a:pt x="1387" y="207"/>
                    <a:pt x="1387" y="207"/>
                  </a:cubicBezTo>
                  <a:cubicBezTo>
                    <a:pt x="1380" y="200"/>
                    <a:pt x="1380" y="200"/>
                    <a:pt x="1380" y="200"/>
                  </a:cubicBezTo>
                  <a:cubicBezTo>
                    <a:pt x="1369" y="200"/>
                    <a:pt x="1369" y="200"/>
                    <a:pt x="1369" y="200"/>
                  </a:cubicBezTo>
                  <a:cubicBezTo>
                    <a:pt x="1369" y="189"/>
                    <a:pt x="1369" y="189"/>
                    <a:pt x="1369" y="189"/>
                  </a:cubicBezTo>
                  <a:cubicBezTo>
                    <a:pt x="1325" y="189"/>
                    <a:pt x="1325" y="189"/>
                    <a:pt x="1325" y="189"/>
                  </a:cubicBezTo>
                  <a:cubicBezTo>
                    <a:pt x="1325" y="199"/>
                    <a:pt x="1325" y="199"/>
                    <a:pt x="1325" y="199"/>
                  </a:cubicBezTo>
                  <a:cubicBezTo>
                    <a:pt x="1309" y="206"/>
                    <a:pt x="1309" y="206"/>
                    <a:pt x="1309" y="206"/>
                  </a:cubicBezTo>
                  <a:cubicBezTo>
                    <a:pt x="1309" y="219"/>
                    <a:pt x="1309" y="219"/>
                    <a:pt x="1309" y="219"/>
                  </a:cubicBezTo>
                  <a:cubicBezTo>
                    <a:pt x="1284" y="219"/>
                    <a:pt x="1284" y="219"/>
                    <a:pt x="1284" y="219"/>
                  </a:cubicBezTo>
                  <a:cubicBezTo>
                    <a:pt x="1284" y="205"/>
                    <a:pt x="1284" y="205"/>
                    <a:pt x="1284" y="205"/>
                  </a:cubicBezTo>
                  <a:cubicBezTo>
                    <a:pt x="1262" y="205"/>
                    <a:pt x="1262" y="205"/>
                    <a:pt x="1262" y="205"/>
                  </a:cubicBezTo>
                  <a:cubicBezTo>
                    <a:pt x="1262" y="220"/>
                    <a:pt x="1262" y="220"/>
                    <a:pt x="1262" y="220"/>
                  </a:cubicBezTo>
                  <a:cubicBezTo>
                    <a:pt x="1241" y="220"/>
                    <a:pt x="1241" y="220"/>
                    <a:pt x="1241" y="220"/>
                  </a:cubicBezTo>
                  <a:cubicBezTo>
                    <a:pt x="1241" y="234"/>
                    <a:pt x="1241" y="234"/>
                    <a:pt x="1241" y="234"/>
                  </a:cubicBezTo>
                  <a:cubicBezTo>
                    <a:pt x="1183" y="234"/>
                    <a:pt x="1183" y="234"/>
                    <a:pt x="1183" y="234"/>
                  </a:cubicBezTo>
                  <a:cubicBezTo>
                    <a:pt x="1183" y="226"/>
                    <a:pt x="1183" y="226"/>
                    <a:pt x="1183" y="226"/>
                  </a:cubicBezTo>
                  <a:cubicBezTo>
                    <a:pt x="1143" y="226"/>
                    <a:pt x="1143" y="226"/>
                    <a:pt x="1143" y="226"/>
                  </a:cubicBezTo>
                  <a:cubicBezTo>
                    <a:pt x="1143" y="240"/>
                    <a:pt x="1143" y="240"/>
                    <a:pt x="1143" y="240"/>
                  </a:cubicBezTo>
                  <a:cubicBezTo>
                    <a:pt x="1091" y="240"/>
                    <a:pt x="1091" y="240"/>
                    <a:pt x="1091" y="240"/>
                  </a:cubicBezTo>
                  <a:cubicBezTo>
                    <a:pt x="1091" y="141"/>
                    <a:pt x="1091" y="141"/>
                    <a:pt x="1091" y="141"/>
                  </a:cubicBezTo>
                  <a:cubicBezTo>
                    <a:pt x="970" y="141"/>
                    <a:pt x="970" y="141"/>
                    <a:pt x="970" y="141"/>
                  </a:cubicBezTo>
                  <a:cubicBezTo>
                    <a:pt x="970" y="283"/>
                    <a:pt x="970" y="283"/>
                    <a:pt x="970" y="283"/>
                  </a:cubicBezTo>
                  <a:cubicBezTo>
                    <a:pt x="952" y="283"/>
                    <a:pt x="952" y="283"/>
                    <a:pt x="952" y="283"/>
                  </a:cubicBezTo>
                  <a:cubicBezTo>
                    <a:pt x="952" y="294"/>
                    <a:pt x="952" y="294"/>
                    <a:pt x="952" y="294"/>
                  </a:cubicBezTo>
                  <a:cubicBezTo>
                    <a:pt x="917" y="294"/>
                    <a:pt x="917" y="294"/>
                    <a:pt x="917" y="294"/>
                  </a:cubicBezTo>
                  <a:cubicBezTo>
                    <a:pt x="917" y="316"/>
                    <a:pt x="917" y="316"/>
                    <a:pt x="917" y="316"/>
                  </a:cubicBezTo>
                  <a:cubicBezTo>
                    <a:pt x="898" y="316"/>
                    <a:pt x="898" y="316"/>
                    <a:pt x="898" y="316"/>
                  </a:cubicBezTo>
                  <a:cubicBezTo>
                    <a:pt x="898" y="291"/>
                    <a:pt x="898" y="291"/>
                    <a:pt x="898" y="291"/>
                  </a:cubicBezTo>
                  <a:cubicBezTo>
                    <a:pt x="761" y="291"/>
                    <a:pt x="761" y="291"/>
                    <a:pt x="761" y="291"/>
                  </a:cubicBezTo>
                  <a:cubicBezTo>
                    <a:pt x="761" y="281"/>
                    <a:pt x="761" y="281"/>
                    <a:pt x="761" y="281"/>
                  </a:cubicBezTo>
                  <a:cubicBezTo>
                    <a:pt x="727" y="281"/>
                    <a:pt x="727" y="281"/>
                    <a:pt x="727" y="281"/>
                  </a:cubicBezTo>
                  <a:cubicBezTo>
                    <a:pt x="727" y="226"/>
                    <a:pt x="727" y="226"/>
                    <a:pt x="727" y="226"/>
                  </a:cubicBezTo>
                  <a:cubicBezTo>
                    <a:pt x="647" y="226"/>
                    <a:pt x="647" y="226"/>
                    <a:pt x="647" y="226"/>
                  </a:cubicBezTo>
                  <a:cubicBezTo>
                    <a:pt x="647" y="294"/>
                    <a:pt x="647" y="294"/>
                    <a:pt x="647" y="294"/>
                  </a:cubicBezTo>
                  <a:cubicBezTo>
                    <a:pt x="477" y="154"/>
                    <a:pt x="326" y="244"/>
                    <a:pt x="276" y="283"/>
                  </a:cubicBezTo>
                  <a:cubicBezTo>
                    <a:pt x="276" y="247"/>
                    <a:pt x="276" y="247"/>
                    <a:pt x="276" y="247"/>
                  </a:cubicBezTo>
                  <a:cubicBezTo>
                    <a:pt x="248" y="247"/>
                    <a:pt x="248" y="247"/>
                    <a:pt x="248" y="247"/>
                  </a:cubicBezTo>
                  <a:cubicBezTo>
                    <a:pt x="248" y="223"/>
                    <a:pt x="248" y="223"/>
                    <a:pt x="248" y="223"/>
                  </a:cubicBezTo>
                  <a:cubicBezTo>
                    <a:pt x="185" y="223"/>
                    <a:pt x="185" y="223"/>
                    <a:pt x="185" y="223"/>
                  </a:cubicBezTo>
                  <a:cubicBezTo>
                    <a:pt x="185" y="353"/>
                    <a:pt x="185" y="353"/>
                    <a:pt x="185" y="353"/>
                  </a:cubicBezTo>
                  <a:cubicBezTo>
                    <a:pt x="153" y="353"/>
                    <a:pt x="153" y="353"/>
                    <a:pt x="153" y="353"/>
                  </a:cubicBezTo>
                  <a:cubicBezTo>
                    <a:pt x="153" y="239"/>
                    <a:pt x="153" y="239"/>
                    <a:pt x="153" y="239"/>
                  </a:cubicBezTo>
                  <a:cubicBezTo>
                    <a:pt x="114" y="239"/>
                    <a:pt x="114" y="239"/>
                    <a:pt x="114" y="239"/>
                  </a:cubicBezTo>
                  <a:cubicBezTo>
                    <a:pt x="114" y="199"/>
                    <a:pt x="114" y="199"/>
                    <a:pt x="114" y="199"/>
                  </a:cubicBezTo>
                  <a:cubicBezTo>
                    <a:pt x="64" y="199"/>
                    <a:pt x="64" y="199"/>
                    <a:pt x="64" y="199"/>
                  </a:cubicBezTo>
                  <a:cubicBezTo>
                    <a:pt x="64" y="343"/>
                    <a:pt x="64" y="343"/>
                    <a:pt x="64" y="343"/>
                  </a:cubicBezTo>
                  <a:cubicBezTo>
                    <a:pt x="50" y="343"/>
                    <a:pt x="50" y="343"/>
                    <a:pt x="50" y="343"/>
                  </a:cubicBezTo>
                  <a:cubicBezTo>
                    <a:pt x="50" y="239"/>
                    <a:pt x="50" y="239"/>
                    <a:pt x="50" y="239"/>
                  </a:cubicBezTo>
                  <a:cubicBezTo>
                    <a:pt x="0" y="239"/>
                    <a:pt x="0" y="239"/>
                    <a:pt x="0" y="239"/>
                  </a:cubicBezTo>
                  <a:cubicBezTo>
                    <a:pt x="0" y="486"/>
                    <a:pt x="0" y="486"/>
                    <a:pt x="0" y="486"/>
                  </a:cubicBezTo>
                  <a:cubicBezTo>
                    <a:pt x="36" y="486"/>
                    <a:pt x="36" y="486"/>
                    <a:pt x="36" y="486"/>
                  </a:cubicBezTo>
                  <a:cubicBezTo>
                    <a:pt x="50" y="486"/>
                    <a:pt x="50" y="486"/>
                    <a:pt x="50" y="486"/>
                  </a:cubicBezTo>
                  <a:cubicBezTo>
                    <a:pt x="64" y="486"/>
                    <a:pt x="64" y="486"/>
                    <a:pt x="64" y="486"/>
                  </a:cubicBezTo>
                  <a:cubicBezTo>
                    <a:pt x="66" y="486"/>
                    <a:pt x="66" y="486"/>
                    <a:pt x="66" y="486"/>
                  </a:cubicBezTo>
                  <a:cubicBezTo>
                    <a:pt x="75" y="486"/>
                    <a:pt x="75" y="486"/>
                    <a:pt x="75" y="486"/>
                  </a:cubicBezTo>
                  <a:cubicBezTo>
                    <a:pt x="103" y="486"/>
                    <a:pt x="103" y="486"/>
                    <a:pt x="103" y="486"/>
                  </a:cubicBezTo>
                  <a:cubicBezTo>
                    <a:pt x="112" y="486"/>
                    <a:pt x="112" y="486"/>
                    <a:pt x="112" y="486"/>
                  </a:cubicBezTo>
                  <a:cubicBezTo>
                    <a:pt x="114" y="486"/>
                    <a:pt x="114" y="486"/>
                    <a:pt x="114" y="486"/>
                  </a:cubicBezTo>
                  <a:cubicBezTo>
                    <a:pt x="125" y="486"/>
                    <a:pt x="125" y="486"/>
                    <a:pt x="125" y="486"/>
                  </a:cubicBezTo>
                  <a:cubicBezTo>
                    <a:pt x="141" y="486"/>
                    <a:pt x="141" y="486"/>
                    <a:pt x="141" y="486"/>
                  </a:cubicBezTo>
                  <a:cubicBezTo>
                    <a:pt x="153" y="486"/>
                    <a:pt x="153" y="486"/>
                    <a:pt x="153" y="486"/>
                  </a:cubicBezTo>
                  <a:cubicBezTo>
                    <a:pt x="165" y="486"/>
                    <a:pt x="165" y="486"/>
                    <a:pt x="165" y="486"/>
                  </a:cubicBezTo>
                  <a:cubicBezTo>
                    <a:pt x="185" y="486"/>
                    <a:pt x="185" y="486"/>
                    <a:pt x="185" y="486"/>
                  </a:cubicBezTo>
                  <a:cubicBezTo>
                    <a:pt x="192" y="486"/>
                    <a:pt x="192" y="486"/>
                    <a:pt x="192" y="486"/>
                  </a:cubicBezTo>
                  <a:cubicBezTo>
                    <a:pt x="197" y="486"/>
                    <a:pt x="197" y="486"/>
                    <a:pt x="197" y="486"/>
                  </a:cubicBezTo>
                  <a:cubicBezTo>
                    <a:pt x="219" y="486"/>
                    <a:pt x="219" y="486"/>
                    <a:pt x="219" y="486"/>
                  </a:cubicBezTo>
                  <a:cubicBezTo>
                    <a:pt x="239" y="486"/>
                    <a:pt x="239" y="486"/>
                    <a:pt x="239" y="486"/>
                  </a:cubicBezTo>
                  <a:cubicBezTo>
                    <a:pt x="248" y="486"/>
                    <a:pt x="248" y="486"/>
                    <a:pt x="248" y="486"/>
                  </a:cubicBezTo>
                  <a:cubicBezTo>
                    <a:pt x="268" y="486"/>
                    <a:pt x="268" y="486"/>
                    <a:pt x="268" y="486"/>
                  </a:cubicBezTo>
                  <a:cubicBezTo>
                    <a:pt x="276" y="486"/>
                    <a:pt x="276" y="486"/>
                    <a:pt x="276" y="486"/>
                  </a:cubicBezTo>
                  <a:cubicBezTo>
                    <a:pt x="635" y="486"/>
                    <a:pt x="635" y="486"/>
                    <a:pt x="635" y="486"/>
                  </a:cubicBezTo>
                  <a:cubicBezTo>
                    <a:pt x="647" y="486"/>
                    <a:pt x="647" y="486"/>
                    <a:pt x="647" y="486"/>
                  </a:cubicBezTo>
                  <a:cubicBezTo>
                    <a:pt x="653" y="486"/>
                    <a:pt x="653" y="486"/>
                    <a:pt x="653" y="486"/>
                  </a:cubicBezTo>
                  <a:cubicBezTo>
                    <a:pt x="665" y="486"/>
                    <a:pt x="665" y="486"/>
                    <a:pt x="665" y="486"/>
                  </a:cubicBezTo>
                  <a:cubicBezTo>
                    <a:pt x="673" y="486"/>
                    <a:pt x="673" y="486"/>
                    <a:pt x="673" y="486"/>
                  </a:cubicBezTo>
                  <a:cubicBezTo>
                    <a:pt x="703" y="486"/>
                    <a:pt x="703" y="486"/>
                    <a:pt x="703" y="486"/>
                  </a:cubicBezTo>
                  <a:cubicBezTo>
                    <a:pt x="717" y="486"/>
                    <a:pt x="717" y="486"/>
                    <a:pt x="717" y="486"/>
                  </a:cubicBezTo>
                  <a:cubicBezTo>
                    <a:pt x="727" y="486"/>
                    <a:pt x="727" y="486"/>
                    <a:pt x="727" y="486"/>
                  </a:cubicBezTo>
                  <a:cubicBezTo>
                    <a:pt x="751" y="486"/>
                    <a:pt x="751" y="486"/>
                    <a:pt x="751" y="486"/>
                  </a:cubicBezTo>
                  <a:cubicBezTo>
                    <a:pt x="761" y="486"/>
                    <a:pt x="761" y="486"/>
                    <a:pt x="761" y="486"/>
                  </a:cubicBezTo>
                  <a:cubicBezTo>
                    <a:pt x="888" y="486"/>
                    <a:pt x="888" y="486"/>
                    <a:pt x="888" y="486"/>
                  </a:cubicBezTo>
                  <a:cubicBezTo>
                    <a:pt x="898" y="486"/>
                    <a:pt x="898" y="486"/>
                    <a:pt x="898" y="486"/>
                  </a:cubicBezTo>
                  <a:cubicBezTo>
                    <a:pt x="917" y="486"/>
                    <a:pt x="917" y="486"/>
                    <a:pt x="917" y="486"/>
                  </a:cubicBezTo>
                  <a:cubicBezTo>
                    <a:pt x="926" y="486"/>
                    <a:pt x="926" y="486"/>
                    <a:pt x="926" y="486"/>
                  </a:cubicBezTo>
                  <a:cubicBezTo>
                    <a:pt x="929" y="486"/>
                    <a:pt x="929" y="486"/>
                    <a:pt x="929" y="486"/>
                  </a:cubicBezTo>
                  <a:cubicBezTo>
                    <a:pt x="930" y="486"/>
                    <a:pt x="930" y="486"/>
                    <a:pt x="930" y="486"/>
                  </a:cubicBezTo>
                  <a:cubicBezTo>
                    <a:pt x="945" y="486"/>
                    <a:pt x="945" y="486"/>
                    <a:pt x="945" y="486"/>
                  </a:cubicBezTo>
                  <a:cubicBezTo>
                    <a:pt x="952" y="486"/>
                    <a:pt x="952" y="486"/>
                    <a:pt x="952" y="486"/>
                  </a:cubicBezTo>
                  <a:cubicBezTo>
                    <a:pt x="961" y="486"/>
                    <a:pt x="961" y="486"/>
                    <a:pt x="961" y="486"/>
                  </a:cubicBezTo>
                  <a:cubicBezTo>
                    <a:pt x="970" y="486"/>
                    <a:pt x="970" y="486"/>
                    <a:pt x="970" y="486"/>
                  </a:cubicBezTo>
                  <a:cubicBezTo>
                    <a:pt x="977" y="486"/>
                    <a:pt x="977" y="486"/>
                    <a:pt x="977" y="486"/>
                  </a:cubicBezTo>
                  <a:cubicBezTo>
                    <a:pt x="1087" y="486"/>
                    <a:pt x="1087" y="486"/>
                    <a:pt x="1087" y="486"/>
                  </a:cubicBezTo>
                  <a:cubicBezTo>
                    <a:pt x="1091" y="486"/>
                    <a:pt x="1091" y="486"/>
                    <a:pt x="1091" y="486"/>
                  </a:cubicBezTo>
                  <a:cubicBezTo>
                    <a:pt x="1143" y="486"/>
                    <a:pt x="1143" y="486"/>
                    <a:pt x="1143" y="486"/>
                  </a:cubicBezTo>
                  <a:cubicBezTo>
                    <a:pt x="1147" y="486"/>
                    <a:pt x="1147" y="486"/>
                    <a:pt x="1147" y="486"/>
                  </a:cubicBezTo>
                  <a:cubicBezTo>
                    <a:pt x="1183" y="486"/>
                    <a:pt x="1183" y="486"/>
                    <a:pt x="1183" y="486"/>
                  </a:cubicBezTo>
                  <a:cubicBezTo>
                    <a:pt x="1484" y="486"/>
                    <a:pt x="1484" y="486"/>
                    <a:pt x="1484" y="486"/>
                  </a:cubicBezTo>
                  <a:cubicBezTo>
                    <a:pt x="1491" y="486"/>
                    <a:pt x="1491" y="486"/>
                    <a:pt x="1491" y="486"/>
                  </a:cubicBezTo>
                  <a:cubicBezTo>
                    <a:pt x="1494" y="486"/>
                    <a:pt x="1494" y="486"/>
                    <a:pt x="1494" y="486"/>
                  </a:cubicBezTo>
                  <a:cubicBezTo>
                    <a:pt x="1514" y="486"/>
                    <a:pt x="1514" y="486"/>
                    <a:pt x="1514" y="486"/>
                  </a:cubicBezTo>
                  <a:cubicBezTo>
                    <a:pt x="1515" y="486"/>
                    <a:pt x="1515" y="486"/>
                    <a:pt x="1515" y="486"/>
                  </a:cubicBezTo>
                  <a:cubicBezTo>
                    <a:pt x="1524" y="486"/>
                    <a:pt x="1524" y="486"/>
                    <a:pt x="1524" y="486"/>
                  </a:cubicBezTo>
                  <a:cubicBezTo>
                    <a:pt x="1571" y="486"/>
                    <a:pt x="1571" y="486"/>
                    <a:pt x="1571" y="486"/>
                  </a:cubicBezTo>
                  <a:cubicBezTo>
                    <a:pt x="1603" y="486"/>
                    <a:pt x="1603" y="486"/>
                    <a:pt x="1603" y="486"/>
                  </a:cubicBezTo>
                  <a:cubicBezTo>
                    <a:pt x="1671" y="486"/>
                    <a:pt x="1671" y="486"/>
                    <a:pt x="1671" y="486"/>
                  </a:cubicBezTo>
                  <a:cubicBezTo>
                    <a:pt x="1671" y="78"/>
                    <a:pt x="1671" y="78"/>
                    <a:pt x="1671" y="78"/>
                  </a:cubicBezTo>
                  <a:lnTo>
                    <a:pt x="1607" y="78"/>
                  </a:lnTo>
                  <a:close/>
                  <a:moveTo>
                    <a:pt x="304" y="376"/>
                  </a:moveTo>
                  <a:cubicBezTo>
                    <a:pt x="281" y="376"/>
                    <a:pt x="281" y="376"/>
                    <a:pt x="281" y="376"/>
                  </a:cubicBezTo>
                  <a:cubicBezTo>
                    <a:pt x="281" y="369"/>
                    <a:pt x="281" y="369"/>
                    <a:pt x="281" y="369"/>
                  </a:cubicBezTo>
                  <a:cubicBezTo>
                    <a:pt x="304" y="369"/>
                    <a:pt x="304" y="369"/>
                    <a:pt x="304" y="369"/>
                  </a:cubicBezTo>
                  <a:lnTo>
                    <a:pt x="304" y="376"/>
                  </a:lnTo>
                  <a:close/>
                  <a:moveTo>
                    <a:pt x="304" y="365"/>
                  </a:moveTo>
                  <a:cubicBezTo>
                    <a:pt x="281" y="365"/>
                    <a:pt x="281" y="365"/>
                    <a:pt x="281" y="365"/>
                  </a:cubicBezTo>
                  <a:cubicBezTo>
                    <a:pt x="281" y="357"/>
                    <a:pt x="281" y="357"/>
                    <a:pt x="281" y="357"/>
                  </a:cubicBezTo>
                  <a:cubicBezTo>
                    <a:pt x="304" y="357"/>
                    <a:pt x="304" y="357"/>
                    <a:pt x="304" y="357"/>
                  </a:cubicBezTo>
                  <a:lnTo>
                    <a:pt x="304" y="365"/>
                  </a:lnTo>
                  <a:close/>
                  <a:moveTo>
                    <a:pt x="304" y="354"/>
                  </a:moveTo>
                  <a:cubicBezTo>
                    <a:pt x="281" y="354"/>
                    <a:pt x="281" y="354"/>
                    <a:pt x="281" y="354"/>
                  </a:cubicBezTo>
                  <a:cubicBezTo>
                    <a:pt x="281" y="346"/>
                    <a:pt x="281" y="346"/>
                    <a:pt x="281" y="346"/>
                  </a:cubicBezTo>
                  <a:cubicBezTo>
                    <a:pt x="304" y="346"/>
                    <a:pt x="304" y="346"/>
                    <a:pt x="304" y="346"/>
                  </a:cubicBezTo>
                  <a:lnTo>
                    <a:pt x="304" y="354"/>
                  </a:lnTo>
                  <a:close/>
                  <a:moveTo>
                    <a:pt x="334" y="376"/>
                  </a:moveTo>
                  <a:cubicBezTo>
                    <a:pt x="311" y="376"/>
                    <a:pt x="311" y="376"/>
                    <a:pt x="311" y="376"/>
                  </a:cubicBezTo>
                  <a:cubicBezTo>
                    <a:pt x="311" y="369"/>
                    <a:pt x="311" y="369"/>
                    <a:pt x="311" y="369"/>
                  </a:cubicBezTo>
                  <a:cubicBezTo>
                    <a:pt x="334" y="369"/>
                    <a:pt x="334" y="369"/>
                    <a:pt x="334" y="369"/>
                  </a:cubicBezTo>
                  <a:lnTo>
                    <a:pt x="334" y="376"/>
                  </a:lnTo>
                  <a:close/>
                  <a:moveTo>
                    <a:pt x="334" y="365"/>
                  </a:moveTo>
                  <a:cubicBezTo>
                    <a:pt x="311" y="365"/>
                    <a:pt x="311" y="365"/>
                    <a:pt x="311" y="365"/>
                  </a:cubicBezTo>
                  <a:cubicBezTo>
                    <a:pt x="311" y="357"/>
                    <a:pt x="311" y="357"/>
                    <a:pt x="311" y="357"/>
                  </a:cubicBezTo>
                  <a:cubicBezTo>
                    <a:pt x="334" y="357"/>
                    <a:pt x="334" y="357"/>
                    <a:pt x="334" y="357"/>
                  </a:cubicBezTo>
                  <a:lnTo>
                    <a:pt x="334" y="365"/>
                  </a:lnTo>
                  <a:close/>
                  <a:moveTo>
                    <a:pt x="334" y="354"/>
                  </a:moveTo>
                  <a:cubicBezTo>
                    <a:pt x="311" y="354"/>
                    <a:pt x="311" y="354"/>
                    <a:pt x="311" y="354"/>
                  </a:cubicBezTo>
                  <a:cubicBezTo>
                    <a:pt x="311" y="346"/>
                    <a:pt x="311" y="346"/>
                    <a:pt x="311" y="346"/>
                  </a:cubicBezTo>
                  <a:cubicBezTo>
                    <a:pt x="334" y="346"/>
                    <a:pt x="334" y="346"/>
                    <a:pt x="334" y="346"/>
                  </a:cubicBezTo>
                  <a:lnTo>
                    <a:pt x="334" y="354"/>
                  </a:lnTo>
                  <a:close/>
                  <a:moveTo>
                    <a:pt x="364" y="376"/>
                  </a:moveTo>
                  <a:cubicBezTo>
                    <a:pt x="341" y="376"/>
                    <a:pt x="341" y="376"/>
                    <a:pt x="341" y="376"/>
                  </a:cubicBezTo>
                  <a:cubicBezTo>
                    <a:pt x="341" y="369"/>
                    <a:pt x="341" y="369"/>
                    <a:pt x="341" y="369"/>
                  </a:cubicBezTo>
                  <a:cubicBezTo>
                    <a:pt x="364" y="369"/>
                    <a:pt x="364" y="369"/>
                    <a:pt x="364" y="369"/>
                  </a:cubicBezTo>
                  <a:lnTo>
                    <a:pt x="364" y="376"/>
                  </a:lnTo>
                  <a:close/>
                  <a:moveTo>
                    <a:pt x="364" y="365"/>
                  </a:moveTo>
                  <a:cubicBezTo>
                    <a:pt x="341" y="365"/>
                    <a:pt x="341" y="365"/>
                    <a:pt x="341" y="365"/>
                  </a:cubicBezTo>
                  <a:cubicBezTo>
                    <a:pt x="341" y="357"/>
                    <a:pt x="341" y="357"/>
                    <a:pt x="341" y="357"/>
                  </a:cubicBezTo>
                  <a:cubicBezTo>
                    <a:pt x="364" y="357"/>
                    <a:pt x="364" y="357"/>
                    <a:pt x="364" y="357"/>
                  </a:cubicBezTo>
                  <a:lnTo>
                    <a:pt x="364" y="365"/>
                  </a:lnTo>
                  <a:close/>
                  <a:moveTo>
                    <a:pt x="364" y="354"/>
                  </a:moveTo>
                  <a:cubicBezTo>
                    <a:pt x="341" y="354"/>
                    <a:pt x="341" y="354"/>
                    <a:pt x="341" y="354"/>
                  </a:cubicBezTo>
                  <a:cubicBezTo>
                    <a:pt x="341" y="346"/>
                    <a:pt x="341" y="346"/>
                    <a:pt x="341" y="346"/>
                  </a:cubicBezTo>
                  <a:cubicBezTo>
                    <a:pt x="364" y="346"/>
                    <a:pt x="364" y="346"/>
                    <a:pt x="364" y="346"/>
                  </a:cubicBezTo>
                  <a:lnTo>
                    <a:pt x="364" y="354"/>
                  </a:lnTo>
                  <a:close/>
                  <a:moveTo>
                    <a:pt x="447" y="376"/>
                  </a:moveTo>
                  <a:cubicBezTo>
                    <a:pt x="424" y="376"/>
                    <a:pt x="424" y="376"/>
                    <a:pt x="424" y="376"/>
                  </a:cubicBezTo>
                  <a:cubicBezTo>
                    <a:pt x="424" y="369"/>
                    <a:pt x="424" y="369"/>
                    <a:pt x="424" y="369"/>
                  </a:cubicBezTo>
                  <a:cubicBezTo>
                    <a:pt x="447" y="369"/>
                    <a:pt x="447" y="369"/>
                    <a:pt x="447" y="369"/>
                  </a:cubicBezTo>
                  <a:lnTo>
                    <a:pt x="447" y="376"/>
                  </a:lnTo>
                  <a:close/>
                  <a:moveTo>
                    <a:pt x="447" y="365"/>
                  </a:moveTo>
                  <a:cubicBezTo>
                    <a:pt x="424" y="365"/>
                    <a:pt x="424" y="365"/>
                    <a:pt x="424" y="365"/>
                  </a:cubicBezTo>
                  <a:cubicBezTo>
                    <a:pt x="424" y="357"/>
                    <a:pt x="424" y="357"/>
                    <a:pt x="424" y="357"/>
                  </a:cubicBezTo>
                  <a:cubicBezTo>
                    <a:pt x="447" y="357"/>
                    <a:pt x="447" y="357"/>
                    <a:pt x="447" y="357"/>
                  </a:cubicBezTo>
                  <a:lnTo>
                    <a:pt x="447" y="365"/>
                  </a:lnTo>
                  <a:close/>
                  <a:moveTo>
                    <a:pt x="447" y="354"/>
                  </a:moveTo>
                  <a:cubicBezTo>
                    <a:pt x="424" y="354"/>
                    <a:pt x="424" y="354"/>
                    <a:pt x="424" y="354"/>
                  </a:cubicBezTo>
                  <a:cubicBezTo>
                    <a:pt x="424" y="346"/>
                    <a:pt x="424" y="346"/>
                    <a:pt x="424" y="346"/>
                  </a:cubicBezTo>
                  <a:cubicBezTo>
                    <a:pt x="447" y="346"/>
                    <a:pt x="447" y="346"/>
                    <a:pt x="447" y="346"/>
                  </a:cubicBezTo>
                  <a:lnTo>
                    <a:pt x="447" y="354"/>
                  </a:lnTo>
                  <a:close/>
                  <a:moveTo>
                    <a:pt x="477" y="376"/>
                  </a:moveTo>
                  <a:cubicBezTo>
                    <a:pt x="454" y="376"/>
                    <a:pt x="454" y="376"/>
                    <a:pt x="454" y="376"/>
                  </a:cubicBezTo>
                  <a:cubicBezTo>
                    <a:pt x="454" y="369"/>
                    <a:pt x="454" y="369"/>
                    <a:pt x="454" y="369"/>
                  </a:cubicBezTo>
                  <a:cubicBezTo>
                    <a:pt x="477" y="369"/>
                    <a:pt x="477" y="369"/>
                    <a:pt x="477" y="369"/>
                  </a:cubicBezTo>
                  <a:lnTo>
                    <a:pt x="477" y="376"/>
                  </a:lnTo>
                  <a:close/>
                  <a:moveTo>
                    <a:pt x="477" y="365"/>
                  </a:moveTo>
                  <a:cubicBezTo>
                    <a:pt x="454" y="365"/>
                    <a:pt x="454" y="365"/>
                    <a:pt x="454" y="365"/>
                  </a:cubicBezTo>
                  <a:cubicBezTo>
                    <a:pt x="454" y="357"/>
                    <a:pt x="454" y="357"/>
                    <a:pt x="454" y="357"/>
                  </a:cubicBezTo>
                  <a:cubicBezTo>
                    <a:pt x="477" y="357"/>
                    <a:pt x="477" y="357"/>
                    <a:pt x="477" y="357"/>
                  </a:cubicBezTo>
                  <a:lnTo>
                    <a:pt x="477" y="365"/>
                  </a:lnTo>
                  <a:close/>
                  <a:moveTo>
                    <a:pt x="477" y="354"/>
                  </a:moveTo>
                  <a:cubicBezTo>
                    <a:pt x="454" y="354"/>
                    <a:pt x="454" y="354"/>
                    <a:pt x="454" y="354"/>
                  </a:cubicBezTo>
                  <a:cubicBezTo>
                    <a:pt x="454" y="346"/>
                    <a:pt x="454" y="346"/>
                    <a:pt x="454" y="346"/>
                  </a:cubicBezTo>
                  <a:cubicBezTo>
                    <a:pt x="477" y="346"/>
                    <a:pt x="477" y="346"/>
                    <a:pt x="477" y="346"/>
                  </a:cubicBezTo>
                  <a:lnTo>
                    <a:pt x="477" y="354"/>
                  </a:lnTo>
                  <a:close/>
                  <a:moveTo>
                    <a:pt x="507" y="376"/>
                  </a:moveTo>
                  <a:cubicBezTo>
                    <a:pt x="484" y="376"/>
                    <a:pt x="484" y="376"/>
                    <a:pt x="484" y="376"/>
                  </a:cubicBezTo>
                  <a:cubicBezTo>
                    <a:pt x="484" y="369"/>
                    <a:pt x="484" y="369"/>
                    <a:pt x="484" y="369"/>
                  </a:cubicBezTo>
                  <a:cubicBezTo>
                    <a:pt x="507" y="369"/>
                    <a:pt x="507" y="369"/>
                    <a:pt x="507" y="369"/>
                  </a:cubicBezTo>
                  <a:lnTo>
                    <a:pt x="507" y="376"/>
                  </a:lnTo>
                  <a:close/>
                  <a:moveTo>
                    <a:pt x="507" y="365"/>
                  </a:moveTo>
                  <a:cubicBezTo>
                    <a:pt x="484" y="365"/>
                    <a:pt x="484" y="365"/>
                    <a:pt x="484" y="365"/>
                  </a:cubicBezTo>
                  <a:cubicBezTo>
                    <a:pt x="484" y="357"/>
                    <a:pt x="484" y="357"/>
                    <a:pt x="484" y="357"/>
                  </a:cubicBezTo>
                  <a:cubicBezTo>
                    <a:pt x="507" y="357"/>
                    <a:pt x="507" y="357"/>
                    <a:pt x="507" y="357"/>
                  </a:cubicBezTo>
                  <a:lnTo>
                    <a:pt x="507" y="365"/>
                  </a:lnTo>
                  <a:close/>
                  <a:moveTo>
                    <a:pt x="507" y="354"/>
                  </a:moveTo>
                  <a:cubicBezTo>
                    <a:pt x="484" y="354"/>
                    <a:pt x="484" y="354"/>
                    <a:pt x="484" y="354"/>
                  </a:cubicBezTo>
                  <a:cubicBezTo>
                    <a:pt x="484" y="346"/>
                    <a:pt x="484" y="346"/>
                    <a:pt x="484" y="346"/>
                  </a:cubicBezTo>
                  <a:cubicBezTo>
                    <a:pt x="507" y="346"/>
                    <a:pt x="507" y="346"/>
                    <a:pt x="507" y="346"/>
                  </a:cubicBezTo>
                  <a:lnTo>
                    <a:pt x="507" y="354"/>
                  </a:lnTo>
                  <a:close/>
                  <a:moveTo>
                    <a:pt x="416" y="246"/>
                  </a:moveTo>
                  <a:cubicBezTo>
                    <a:pt x="551" y="224"/>
                    <a:pt x="641" y="326"/>
                    <a:pt x="641" y="326"/>
                  </a:cubicBezTo>
                  <a:cubicBezTo>
                    <a:pt x="511" y="326"/>
                    <a:pt x="511" y="326"/>
                    <a:pt x="511" y="326"/>
                  </a:cubicBezTo>
                  <a:cubicBezTo>
                    <a:pt x="482" y="263"/>
                    <a:pt x="416" y="246"/>
                    <a:pt x="416" y="246"/>
                  </a:cubicBezTo>
                  <a:close/>
                  <a:moveTo>
                    <a:pt x="590" y="376"/>
                  </a:moveTo>
                  <a:cubicBezTo>
                    <a:pt x="568" y="376"/>
                    <a:pt x="568" y="376"/>
                    <a:pt x="568" y="376"/>
                  </a:cubicBezTo>
                  <a:cubicBezTo>
                    <a:pt x="568" y="369"/>
                    <a:pt x="568" y="369"/>
                    <a:pt x="568" y="369"/>
                  </a:cubicBezTo>
                  <a:cubicBezTo>
                    <a:pt x="590" y="369"/>
                    <a:pt x="590" y="369"/>
                    <a:pt x="590" y="369"/>
                  </a:cubicBezTo>
                  <a:lnTo>
                    <a:pt x="590" y="376"/>
                  </a:lnTo>
                  <a:close/>
                  <a:moveTo>
                    <a:pt x="590" y="365"/>
                  </a:moveTo>
                  <a:cubicBezTo>
                    <a:pt x="568" y="365"/>
                    <a:pt x="568" y="365"/>
                    <a:pt x="568" y="365"/>
                  </a:cubicBezTo>
                  <a:cubicBezTo>
                    <a:pt x="568" y="357"/>
                    <a:pt x="568" y="357"/>
                    <a:pt x="568" y="357"/>
                  </a:cubicBezTo>
                  <a:cubicBezTo>
                    <a:pt x="590" y="357"/>
                    <a:pt x="590" y="357"/>
                    <a:pt x="590" y="357"/>
                  </a:cubicBezTo>
                  <a:lnTo>
                    <a:pt x="590" y="365"/>
                  </a:lnTo>
                  <a:close/>
                  <a:moveTo>
                    <a:pt x="590" y="354"/>
                  </a:moveTo>
                  <a:cubicBezTo>
                    <a:pt x="568" y="354"/>
                    <a:pt x="568" y="354"/>
                    <a:pt x="568" y="354"/>
                  </a:cubicBezTo>
                  <a:cubicBezTo>
                    <a:pt x="568" y="346"/>
                    <a:pt x="568" y="346"/>
                    <a:pt x="568" y="346"/>
                  </a:cubicBezTo>
                  <a:cubicBezTo>
                    <a:pt x="590" y="346"/>
                    <a:pt x="590" y="346"/>
                    <a:pt x="590" y="346"/>
                  </a:cubicBezTo>
                  <a:lnTo>
                    <a:pt x="590" y="354"/>
                  </a:lnTo>
                  <a:close/>
                  <a:moveTo>
                    <a:pt x="620" y="376"/>
                  </a:moveTo>
                  <a:cubicBezTo>
                    <a:pt x="598" y="376"/>
                    <a:pt x="598" y="376"/>
                    <a:pt x="598" y="376"/>
                  </a:cubicBezTo>
                  <a:cubicBezTo>
                    <a:pt x="598" y="369"/>
                    <a:pt x="598" y="369"/>
                    <a:pt x="598" y="369"/>
                  </a:cubicBezTo>
                  <a:cubicBezTo>
                    <a:pt x="620" y="369"/>
                    <a:pt x="620" y="369"/>
                    <a:pt x="620" y="369"/>
                  </a:cubicBezTo>
                  <a:lnTo>
                    <a:pt x="620" y="376"/>
                  </a:lnTo>
                  <a:close/>
                  <a:moveTo>
                    <a:pt x="620" y="365"/>
                  </a:moveTo>
                  <a:cubicBezTo>
                    <a:pt x="598" y="365"/>
                    <a:pt x="598" y="365"/>
                    <a:pt x="598" y="365"/>
                  </a:cubicBezTo>
                  <a:cubicBezTo>
                    <a:pt x="598" y="357"/>
                    <a:pt x="598" y="357"/>
                    <a:pt x="598" y="357"/>
                  </a:cubicBezTo>
                  <a:cubicBezTo>
                    <a:pt x="620" y="357"/>
                    <a:pt x="620" y="357"/>
                    <a:pt x="620" y="357"/>
                  </a:cubicBezTo>
                  <a:lnTo>
                    <a:pt x="620" y="365"/>
                  </a:lnTo>
                  <a:close/>
                  <a:moveTo>
                    <a:pt x="620" y="354"/>
                  </a:moveTo>
                  <a:cubicBezTo>
                    <a:pt x="598" y="354"/>
                    <a:pt x="598" y="354"/>
                    <a:pt x="598" y="354"/>
                  </a:cubicBezTo>
                  <a:cubicBezTo>
                    <a:pt x="598" y="346"/>
                    <a:pt x="598" y="346"/>
                    <a:pt x="598" y="346"/>
                  </a:cubicBezTo>
                  <a:cubicBezTo>
                    <a:pt x="620" y="346"/>
                    <a:pt x="620" y="346"/>
                    <a:pt x="620" y="346"/>
                  </a:cubicBezTo>
                  <a:lnTo>
                    <a:pt x="620" y="354"/>
                  </a:lnTo>
                  <a:close/>
                  <a:moveTo>
                    <a:pt x="650" y="376"/>
                  </a:moveTo>
                  <a:cubicBezTo>
                    <a:pt x="628" y="376"/>
                    <a:pt x="628" y="376"/>
                    <a:pt x="628" y="376"/>
                  </a:cubicBezTo>
                  <a:cubicBezTo>
                    <a:pt x="628" y="369"/>
                    <a:pt x="628" y="369"/>
                    <a:pt x="628" y="369"/>
                  </a:cubicBezTo>
                  <a:cubicBezTo>
                    <a:pt x="650" y="369"/>
                    <a:pt x="650" y="369"/>
                    <a:pt x="650" y="369"/>
                  </a:cubicBezTo>
                  <a:lnTo>
                    <a:pt x="650" y="376"/>
                  </a:lnTo>
                  <a:close/>
                  <a:moveTo>
                    <a:pt x="650" y="365"/>
                  </a:moveTo>
                  <a:cubicBezTo>
                    <a:pt x="628" y="365"/>
                    <a:pt x="628" y="365"/>
                    <a:pt x="628" y="365"/>
                  </a:cubicBezTo>
                  <a:cubicBezTo>
                    <a:pt x="628" y="357"/>
                    <a:pt x="628" y="357"/>
                    <a:pt x="628" y="357"/>
                  </a:cubicBezTo>
                  <a:cubicBezTo>
                    <a:pt x="650" y="357"/>
                    <a:pt x="650" y="357"/>
                    <a:pt x="650" y="357"/>
                  </a:cubicBezTo>
                  <a:lnTo>
                    <a:pt x="650" y="365"/>
                  </a:lnTo>
                  <a:close/>
                  <a:moveTo>
                    <a:pt x="650" y="354"/>
                  </a:moveTo>
                  <a:cubicBezTo>
                    <a:pt x="628" y="354"/>
                    <a:pt x="628" y="354"/>
                    <a:pt x="628" y="354"/>
                  </a:cubicBezTo>
                  <a:cubicBezTo>
                    <a:pt x="628" y="346"/>
                    <a:pt x="628" y="346"/>
                    <a:pt x="628" y="346"/>
                  </a:cubicBezTo>
                  <a:cubicBezTo>
                    <a:pt x="650" y="346"/>
                    <a:pt x="650" y="346"/>
                    <a:pt x="650" y="346"/>
                  </a:cubicBezTo>
                  <a:lnTo>
                    <a:pt x="650" y="3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a:p>
          </p:txBody>
        </p:sp>
        <p:grpSp>
          <p:nvGrpSpPr>
            <p:cNvPr id="102" name="Group 101"/>
            <p:cNvGrpSpPr/>
            <p:nvPr userDrawn="1"/>
          </p:nvGrpSpPr>
          <p:grpSpPr>
            <a:xfrm>
              <a:off x="0" y="5397500"/>
              <a:ext cx="3292189" cy="1597025"/>
              <a:chOff x="0" y="5691798"/>
              <a:chExt cx="3292189" cy="1302727"/>
            </a:xfrm>
          </p:grpSpPr>
          <p:sp>
            <p:nvSpPr>
              <p:cNvPr id="94" name="Rectangle 93"/>
              <p:cNvSpPr/>
              <p:nvPr userDrawn="1"/>
            </p:nvSpPr>
            <p:spPr bwMode="auto">
              <a:xfrm>
                <a:off x="2560677" y="6148993"/>
                <a:ext cx="731512" cy="84553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5" name="Rectangle 94"/>
              <p:cNvSpPr/>
              <p:nvPr userDrawn="1"/>
            </p:nvSpPr>
            <p:spPr bwMode="auto">
              <a:xfrm>
                <a:off x="2012043"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6" name="Rectangle 95"/>
              <p:cNvSpPr/>
              <p:nvPr userDrawn="1"/>
            </p:nvSpPr>
            <p:spPr bwMode="auto">
              <a:xfrm>
                <a:off x="1554847" y="5691798"/>
                <a:ext cx="457195"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7" name="Rectangle 96"/>
              <p:cNvSpPr/>
              <p:nvPr userDrawn="1"/>
            </p:nvSpPr>
            <p:spPr bwMode="auto">
              <a:xfrm>
                <a:off x="1097653" y="5966115"/>
                <a:ext cx="457195"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8" name="Rectangle 97"/>
              <p:cNvSpPr/>
              <p:nvPr userDrawn="1"/>
            </p:nvSpPr>
            <p:spPr bwMode="auto">
              <a:xfrm>
                <a:off x="823336" y="5783263"/>
                <a:ext cx="274317" cy="12112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9" name="Rectangle 98"/>
              <p:cNvSpPr/>
              <p:nvPr userDrawn="1"/>
            </p:nvSpPr>
            <p:spPr bwMode="auto">
              <a:xfrm>
                <a:off x="549019" y="5691798"/>
                <a:ext cx="274317"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100" name="Rectangle 99"/>
              <p:cNvSpPr/>
              <p:nvPr userDrawn="1"/>
            </p:nvSpPr>
            <p:spPr bwMode="auto">
              <a:xfrm>
                <a:off x="0"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grpSp>
      </p:grpSp>
      <p:sp>
        <p:nvSpPr>
          <p:cNvPr id="3" name="TextBox 2"/>
          <p:cNvSpPr txBox="1"/>
          <p:nvPr userDrawn="1"/>
        </p:nvSpPr>
        <p:spPr>
          <a:xfrm>
            <a:off x="10418150" y="5950485"/>
            <a:ext cx="1504547" cy="615609"/>
          </a:xfrm>
          <a:prstGeom prst="rect">
            <a:avLst/>
          </a:prstGeom>
          <a:noFill/>
        </p:spPr>
        <p:txBody>
          <a:bodyPr wrap="none" lIns="179285" tIns="143428" rIns="179285" bIns="143428" rtlCol="0" anchor="b">
            <a:spAutoFit/>
          </a:bodyPr>
          <a:lstStyle/>
          <a:p>
            <a:pPr algn="r">
              <a:lnSpc>
                <a:spcPct val="90000"/>
              </a:lnSpc>
              <a:spcAft>
                <a:spcPts val="588"/>
              </a:spcAft>
            </a:pPr>
            <a:r>
              <a:rPr lang="en-US" sz="2353" dirty="0">
                <a:gradFill>
                  <a:gsLst>
                    <a:gs pos="2917">
                      <a:schemeClr val="tx1"/>
                    </a:gs>
                    <a:gs pos="30000">
                      <a:schemeClr val="tx1"/>
                    </a:gs>
                  </a:gsLst>
                  <a:lin ang="5400000" scaled="0"/>
                </a:gradFill>
              </a:rPr>
              <a:t>#WPC16</a:t>
            </a:r>
          </a:p>
        </p:txBody>
      </p:sp>
    </p:spTree>
    <p:extLst>
      <p:ext uri="{BB962C8B-B14F-4D97-AF65-F5344CB8AC3E}">
        <p14:creationId xmlns:p14="http://schemas.microsoft.com/office/powerpoint/2010/main" val="832201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0802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117486660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84014277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356105243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254078587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219484216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222326597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80377070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26454529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a:t>Author Name</a:t>
            </a:r>
          </a:p>
          <a:p>
            <a:pPr lvl="0"/>
            <a:r>
              <a:rPr lang="en-US" dirty="0"/>
              <a:t>Title</a:t>
            </a:r>
          </a:p>
        </p:txBody>
      </p:sp>
      <p:sp>
        <p:nvSpPr>
          <p:cNvPr id="2" name="Slide Number Placeholder 1"/>
          <p:cNvSpPr>
            <a:spLocks noGrp="1"/>
          </p:cNvSpPr>
          <p:nvPr>
            <p:ph type="sldNum" sz="quarter" idx="11"/>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274590309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a:t>Author’s Name</a:t>
            </a:r>
          </a:p>
          <a:p>
            <a:pPr lvl="0"/>
            <a:r>
              <a:rPr lang="en-US" dirty="0"/>
              <a:t>Title</a:t>
            </a:r>
          </a:p>
        </p:txBody>
      </p:sp>
      <p:sp>
        <p:nvSpPr>
          <p:cNvPr id="2" name="Slide Number Placeholder 1"/>
          <p:cNvSpPr>
            <a:spLocks noGrp="1"/>
          </p:cNvSpPr>
          <p:nvPr>
            <p:ph type="sldNum" sz="quarter" idx="11"/>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9119211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855214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dirty="0"/>
              <a:t>Click to edit Master title style</a:t>
            </a:r>
          </a:p>
        </p:txBody>
      </p:sp>
      <p:sp>
        <p:nvSpPr>
          <p:cNvPr id="2" name="Slide Number Placeholder 1"/>
          <p:cNvSpPr>
            <a:spLocks noGrp="1"/>
          </p:cNvSpPr>
          <p:nvPr>
            <p:ph type="sldNum" sz="quarter" idx="11"/>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391745991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763530"/>
          </a:xfrm>
        </p:spPr>
        <p:txBody>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endParaRPr lang="en-US" dirty="0"/>
          </a:p>
        </p:txBody>
      </p:sp>
    </p:spTree>
    <p:extLst>
      <p:ext uri="{BB962C8B-B14F-4D97-AF65-F5344CB8AC3E}">
        <p14:creationId xmlns:p14="http://schemas.microsoft.com/office/powerpoint/2010/main" val="128550905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4214" y="1217195"/>
            <a:ext cx="5378548" cy="899665"/>
          </a:xfrm>
        </p:spPr>
        <p:txBody>
          <a:bodyPr/>
          <a:lstStyle>
            <a:lvl1pPr>
              <a:defRPr sz="6470" baseline="0">
                <a:gradFill>
                  <a:gsLst>
                    <a:gs pos="1250">
                      <a:schemeClr val="tx1"/>
                    </a:gs>
                    <a:gs pos="100000">
                      <a:schemeClr val="tx1"/>
                    </a:gs>
                  </a:gsLst>
                  <a:lin ang="5400000" scaled="0"/>
                </a:gradFill>
              </a:defRPr>
            </a:lvl1pPr>
          </a:lstStyle>
          <a:p>
            <a:r>
              <a:rPr lang="en-US" dirty="0"/>
              <a:t>Click to edit Master title style</a:t>
            </a:r>
          </a:p>
        </p:txBody>
      </p:sp>
      <p:sp>
        <p:nvSpPr>
          <p:cNvPr id="4" name="Picture Placeholder 4"/>
          <p:cNvSpPr>
            <a:spLocks noGrp="1"/>
          </p:cNvSpPr>
          <p:nvPr>
            <p:ph type="pic" sz="quarter" idx="10"/>
          </p:nvPr>
        </p:nvSpPr>
        <p:spPr bwMode="ltGray">
          <a:xfrm>
            <a:off x="0" y="0"/>
            <a:ext cx="6094444" cy="6852151"/>
          </a:xfrm>
          <a:blipFill>
            <a:blip r:embed="rId2"/>
            <a:stretch>
              <a:fillRect/>
            </a:stretch>
          </a:blipFill>
        </p:spPr>
        <p:txBody>
          <a:bodyPr tIns="548640" anchor="ctr" anchorCtr="0">
            <a:noAutofit/>
          </a:bodyPr>
          <a:lstStyle>
            <a:lvl1pPr marL="0" indent="0" algn="ctr">
              <a:buNone/>
              <a:defRPr sz="1372" b="1">
                <a:gradFill>
                  <a:gsLst>
                    <a:gs pos="13139">
                      <a:srgbClr val="FFFFFF"/>
                    </a:gs>
                    <a:gs pos="38000">
                      <a:srgbClr val="FFFFFF"/>
                    </a:gs>
                  </a:gsLst>
                  <a:lin ang="5400000" scaled="0"/>
                </a:gradFill>
                <a:latin typeface="+mn-lt"/>
              </a:defRPr>
            </a:lvl1pPr>
          </a:lstStyle>
          <a:p>
            <a:endParaRPr lang="en-US" dirty="0"/>
          </a:p>
        </p:txBody>
      </p:sp>
    </p:spTree>
    <p:extLst>
      <p:ext uri="{BB962C8B-B14F-4D97-AF65-F5344CB8AC3E}">
        <p14:creationId xmlns:p14="http://schemas.microsoft.com/office/powerpoint/2010/main" val="252916195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275735964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3132772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30780251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32423139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1"/>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182834842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28154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_Data Insights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39" y="2031021"/>
            <a:ext cx="10258286" cy="1686801"/>
          </a:xfrm>
          <a:prstGeom prst="rect">
            <a:avLst/>
          </a:prstGeom>
        </p:spPr>
        <p:txBody>
          <a:bodyPr lIns="146304" tIns="91440" rIns="146304" bIns="91440"/>
          <a:lstStyle>
            <a:lvl1pPr algn="l">
              <a:defRPr sz="5882">
                <a:gradFill>
                  <a:gsLst>
                    <a:gs pos="0">
                      <a:srgbClr val="FFFFFF"/>
                    </a:gs>
                    <a:gs pos="100000">
                      <a:srgbClr val="FFFFFF"/>
                    </a:gs>
                  </a:gsLst>
                  <a:lin ang="5400000" scaled="0"/>
                </a:gradFill>
              </a:defRPr>
            </a:lvl1pPr>
          </a:lstStyle>
          <a:p>
            <a:r>
              <a:rPr lang="en-US" dirty="0"/>
              <a:t>Data insights headline</a:t>
            </a:r>
          </a:p>
        </p:txBody>
      </p:sp>
    </p:spTree>
    <p:extLst>
      <p:ext uri="{BB962C8B-B14F-4D97-AF65-F5344CB8AC3E}">
        <p14:creationId xmlns:p14="http://schemas.microsoft.com/office/powerpoint/2010/main" val="171305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198877" y="438"/>
            <a:ext cx="6991565" cy="6863349"/>
          </a:xfrm>
          <a:prstGeom prst="rect">
            <a:avLst/>
          </a:prstGeom>
        </p:spPr>
      </p:pic>
    </p:spTree>
    <p:extLst>
      <p:ext uri="{BB962C8B-B14F-4D97-AF65-F5344CB8AC3E}">
        <p14:creationId xmlns:p14="http://schemas.microsoft.com/office/powerpoint/2010/main" val="2264981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0pt Title/30pt Sub/White BG">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48212" y="6437243"/>
            <a:ext cx="3859607" cy="134483"/>
          </a:xfrm>
          <a:prstGeom prst="rect">
            <a:avLst/>
          </a:prstGeom>
        </p:spPr>
        <p:txBody>
          <a:bodyPr/>
          <a:lstStyle>
            <a:lvl1pPr>
              <a:defRPr>
                <a:solidFill>
                  <a:srgbClr val="002050"/>
                </a:solidFill>
              </a:defRPr>
            </a:lvl1pPr>
          </a:lstStyle>
          <a:p>
            <a:r>
              <a:rPr dirty="0"/>
              <a:t>Microsoft Confidential</a:t>
            </a:r>
          </a:p>
        </p:txBody>
      </p:sp>
      <p:sp>
        <p:nvSpPr>
          <p:cNvPr id="4" name="Slide Number Placeholder 3"/>
          <p:cNvSpPr>
            <a:spLocks noGrp="1"/>
          </p:cNvSpPr>
          <p:nvPr>
            <p:ph type="sldNum" sz="quarter" idx="11"/>
          </p:nvPr>
        </p:nvSpPr>
        <p:spPr/>
        <p:txBody>
          <a:bodyPr/>
          <a:lstStyle>
            <a:lvl1pPr>
              <a:defRPr>
                <a:solidFill>
                  <a:srgbClr val="002050"/>
                </a:solidFill>
              </a:defRPr>
            </a:lvl1pPr>
          </a:lstStyle>
          <a:p>
            <a:fld id="{27258FFF-F925-446B-8502-81C933981705}" type="slidenum">
              <a:rPr smtClean="0"/>
              <a:pPr/>
              <a:t>‹#›</a:t>
            </a:fld>
            <a:endParaRPr dirty="0"/>
          </a:p>
        </p:txBody>
      </p:sp>
      <p:sp>
        <p:nvSpPr>
          <p:cNvPr id="6" name="Text Placeholder 8"/>
          <p:cNvSpPr>
            <a:spLocks noGrp="1"/>
          </p:cNvSpPr>
          <p:nvPr>
            <p:ph type="body" sz="quarter" idx="12"/>
          </p:nvPr>
        </p:nvSpPr>
        <p:spPr>
          <a:xfrm>
            <a:off x="269239" y="291069"/>
            <a:ext cx="10757098" cy="888769"/>
          </a:xfrm>
          <a:prstGeom prst="rect">
            <a:avLst/>
          </a:prstGeom>
          <a:noFill/>
        </p:spPr>
        <p:txBody>
          <a:bodyPr/>
          <a:lstStyle>
            <a:lvl1pPr marL="0" indent="0">
              <a:lnSpc>
                <a:spcPts val="5392"/>
              </a:lnSpc>
              <a:spcBef>
                <a:spcPts val="0"/>
              </a:spcBef>
              <a:buFontTx/>
              <a:buNone/>
              <a:defRPr sz="5098">
                <a:solidFill>
                  <a:schemeClr val="tx2"/>
                </a:solidFill>
                <a:latin typeface="+mj-lt"/>
              </a:defRPr>
            </a:lvl1pPr>
            <a:lvl2pPr marL="0" indent="0">
              <a:lnSpc>
                <a:spcPts val="2549"/>
              </a:lnSpc>
              <a:spcBef>
                <a:spcPts val="1765"/>
              </a:spcBef>
              <a:spcAft>
                <a:spcPts val="0"/>
              </a:spcAft>
              <a:buFontTx/>
              <a:buNone/>
              <a:defRPr sz="5294">
                <a:solidFill>
                  <a:schemeClr val="tx2"/>
                </a:solidFill>
                <a:latin typeface="+mj-lt"/>
              </a:defRPr>
            </a:lvl2pPr>
            <a:lvl3pPr marL="225653" indent="-224097">
              <a:lnSpc>
                <a:spcPts val="2647"/>
              </a:lnSpc>
              <a:spcBef>
                <a:spcPts val="0"/>
              </a:spcBef>
              <a:defRPr sz="1961">
                <a:solidFill>
                  <a:schemeClr val="bg1"/>
                </a:solidFill>
              </a:defRPr>
            </a:lvl3pPr>
            <a:lvl4pPr marL="225653" indent="-224097">
              <a:lnSpc>
                <a:spcPts val="2647"/>
              </a:lnSpc>
              <a:spcBef>
                <a:spcPts val="0"/>
              </a:spcBef>
              <a:defRPr sz="1961">
                <a:solidFill>
                  <a:schemeClr val="bg1"/>
                </a:solidFill>
              </a:defRPr>
            </a:lvl4pPr>
            <a:lvl5pPr marL="225653" indent="-224097">
              <a:lnSpc>
                <a:spcPts val="2647"/>
              </a:lnSpc>
              <a:spcBef>
                <a:spcPts val="0"/>
              </a:spcBef>
              <a:defRPr sz="196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87889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87" name="Freeform 16"/>
          <p:cNvSpPr>
            <a:spLocks/>
          </p:cNvSpPr>
          <p:nvPr userDrawn="1"/>
        </p:nvSpPr>
        <p:spPr bwMode="auto">
          <a:xfrm>
            <a:off x="0" y="3953546"/>
            <a:ext cx="5548185" cy="2904455"/>
          </a:xfrm>
          <a:custGeom>
            <a:avLst/>
            <a:gdLst>
              <a:gd name="T0" fmla="*/ 128 w 3565"/>
              <a:gd name="T1" fmla="*/ 957 h 1866"/>
              <a:gd name="T2" fmla="*/ 187 w 3565"/>
              <a:gd name="T3" fmla="*/ 982 h 1866"/>
              <a:gd name="T4" fmla="*/ 246 w 3565"/>
              <a:gd name="T5" fmla="*/ 909 h 1866"/>
              <a:gd name="T6" fmla="*/ 463 w 3565"/>
              <a:gd name="T7" fmla="*/ 816 h 1866"/>
              <a:gd name="T8" fmla="*/ 501 w 3565"/>
              <a:gd name="T9" fmla="*/ 874 h 1866"/>
              <a:gd name="T10" fmla="*/ 543 w 3565"/>
              <a:gd name="T11" fmla="*/ 926 h 1866"/>
              <a:gd name="T12" fmla="*/ 632 w 3565"/>
              <a:gd name="T13" fmla="*/ 677 h 1866"/>
              <a:gd name="T14" fmla="*/ 774 w 3565"/>
              <a:gd name="T15" fmla="*/ 719 h 1866"/>
              <a:gd name="T16" fmla="*/ 822 w 3565"/>
              <a:gd name="T17" fmla="*/ 771 h 1866"/>
              <a:gd name="T18" fmla="*/ 1040 w 3565"/>
              <a:gd name="T19" fmla="*/ 691 h 1866"/>
              <a:gd name="T20" fmla="*/ 1151 w 3565"/>
              <a:gd name="T21" fmla="*/ 823 h 1866"/>
              <a:gd name="T22" fmla="*/ 1209 w 3565"/>
              <a:gd name="T23" fmla="*/ 608 h 1866"/>
              <a:gd name="T24" fmla="*/ 1251 w 3565"/>
              <a:gd name="T25" fmla="*/ 543 h 1866"/>
              <a:gd name="T26" fmla="*/ 1372 w 3565"/>
              <a:gd name="T27" fmla="*/ 608 h 1866"/>
              <a:gd name="T28" fmla="*/ 1413 w 3565"/>
              <a:gd name="T29" fmla="*/ 567 h 1866"/>
              <a:gd name="T30" fmla="*/ 1458 w 3565"/>
              <a:gd name="T31" fmla="*/ 629 h 1866"/>
              <a:gd name="T32" fmla="*/ 1510 w 3565"/>
              <a:gd name="T33" fmla="*/ 871 h 1866"/>
              <a:gd name="T34" fmla="*/ 1548 w 3565"/>
              <a:gd name="T35" fmla="*/ 608 h 1866"/>
              <a:gd name="T36" fmla="*/ 1600 w 3565"/>
              <a:gd name="T37" fmla="*/ 563 h 1866"/>
              <a:gd name="T38" fmla="*/ 1627 w 3565"/>
              <a:gd name="T39" fmla="*/ 619 h 1866"/>
              <a:gd name="T40" fmla="*/ 1648 w 3565"/>
              <a:gd name="T41" fmla="*/ 764 h 1866"/>
              <a:gd name="T42" fmla="*/ 1683 w 3565"/>
              <a:gd name="T43" fmla="*/ 950 h 1866"/>
              <a:gd name="T44" fmla="*/ 1721 w 3565"/>
              <a:gd name="T45" fmla="*/ 847 h 1866"/>
              <a:gd name="T46" fmla="*/ 1752 w 3565"/>
              <a:gd name="T47" fmla="*/ 536 h 1866"/>
              <a:gd name="T48" fmla="*/ 2038 w 3565"/>
              <a:gd name="T49" fmla="*/ 456 h 1866"/>
              <a:gd name="T50" fmla="*/ 2059 w 3565"/>
              <a:gd name="T51" fmla="*/ 539 h 1866"/>
              <a:gd name="T52" fmla="*/ 2173 w 3565"/>
              <a:gd name="T53" fmla="*/ 246 h 1866"/>
              <a:gd name="T54" fmla="*/ 2252 w 3565"/>
              <a:gd name="T55" fmla="*/ 201 h 1866"/>
              <a:gd name="T56" fmla="*/ 2287 w 3565"/>
              <a:gd name="T57" fmla="*/ 259 h 1866"/>
              <a:gd name="T58" fmla="*/ 2356 w 3565"/>
              <a:gd name="T59" fmla="*/ 843 h 1866"/>
              <a:gd name="T60" fmla="*/ 2384 w 3565"/>
              <a:gd name="T61" fmla="*/ 612 h 1866"/>
              <a:gd name="T62" fmla="*/ 2398 w 3565"/>
              <a:gd name="T63" fmla="*/ 432 h 1866"/>
              <a:gd name="T64" fmla="*/ 2436 w 3565"/>
              <a:gd name="T65" fmla="*/ 139 h 1866"/>
              <a:gd name="T66" fmla="*/ 2567 w 3565"/>
              <a:gd name="T67" fmla="*/ 0 h 1866"/>
              <a:gd name="T68" fmla="*/ 2598 w 3565"/>
              <a:gd name="T69" fmla="*/ 121 h 1866"/>
              <a:gd name="T70" fmla="*/ 2629 w 3565"/>
              <a:gd name="T71" fmla="*/ 173 h 1866"/>
              <a:gd name="T72" fmla="*/ 2670 w 3565"/>
              <a:gd name="T73" fmla="*/ 491 h 1866"/>
              <a:gd name="T74" fmla="*/ 2988 w 3565"/>
              <a:gd name="T75" fmla="*/ 346 h 1866"/>
              <a:gd name="T76" fmla="*/ 3071 w 3565"/>
              <a:gd name="T77" fmla="*/ 532 h 1866"/>
              <a:gd name="T78" fmla="*/ 3126 w 3565"/>
              <a:gd name="T79" fmla="*/ 498 h 1866"/>
              <a:gd name="T80" fmla="*/ 3233 w 3565"/>
              <a:gd name="T81" fmla="*/ 550 h 1866"/>
              <a:gd name="T82" fmla="*/ 3320 w 3565"/>
              <a:gd name="T83" fmla="*/ 463 h 1866"/>
              <a:gd name="T84" fmla="*/ 3382 w 3565"/>
              <a:gd name="T85" fmla="*/ 398 h 1866"/>
              <a:gd name="T86" fmla="*/ 3565 w 3565"/>
              <a:gd name="T87" fmla="*/ 446 h 1866"/>
              <a:gd name="T88" fmla="*/ 3565 w 3565"/>
              <a:gd name="T89" fmla="*/ 1866 h 1866"/>
              <a:gd name="T90" fmla="*/ 0 w 3565"/>
              <a:gd name="T91" fmla="*/ 95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5" h="1866">
                <a:moveTo>
                  <a:pt x="0" y="957"/>
                </a:moveTo>
                <a:lnTo>
                  <a:pt x="128" y="957"/>
                </a:lnTo>
                <a:lnTo>
                  <a:pt x="128" y="982"/>
                </a:lnTo>
                <a:lnTo>
                  <a:pt x="187" y="982"/>
                </a:lnTo>
                <a:lnTo>
                  <a:pt x="187" y="909"/>
                </a:lnTo>
                <a:lnTo>
                  <a:pt x="246" y="909"/>
                </a:lnTo>
                <a:lnTo>
                  <a:pt x="246" y="816"/>
                </a:lnTo>
                <a:lnTo>
                  <a:pt x="463" y="816"/>
                </a:lnTo>
                <a:lnTo>
                  <a:pt x="463" y="874"/>
                </a:lnTo>
                <a:lnTo>
                  <a:pt x="501" y="874"/>
                </a:lnTo>
                <a:lnTo>
                  <a:pt x="501" y="926"/>
                </a:lnTo>
                <a:lnTo>
                  <a:pt x="543" y="926"/>
                </a:lnTo>
                <a:lnTo>
                  <a:pt x="543" y="677"/>
                </a:lnTo>
                <a:lnTo>
                  <a:pt x="632" y="677"/>
                </a:lnTo>
                <a:lnTo>
                  <a:pt x="632" y="719"/>
                </a:lnTo>
                <a:lnTo>
                  <a:pt x="774" y="719"/>
                </a:lnTo>
                <a:lnTo>
                  <a:pt x="774" y="771"/>
                </a:lnTo>
                <a:lnTo>
                  <a:pt x="822" y="771"/>
                </a:lnTo>
                <a:lnTo>
                  <a:pt x="822" y="691"/>
                </a:lnTo>
                <a:lnTo>
                  <a:pt x="1040" y="691"/>
                </a:lnTo>
                <a:lnTo>
                  <a:pt x="1040" y="823"/>
                </a:lnTo>
                <a:lnTo>
                  <a:pt x="1151" y="823"/>
                </a:lnTo>
                <a:lnTo>
                  <a:pt x="1151" y="608"/>
                </a:lnTo>
                <a:lnTo>
                  <a:pt x="1209" y="608"/>
                </a:lnTo>
                <a:lnTo>
                  <a:pt x="1209" y="543"/>
                </a:lnTo>
                <a:lnTo>
                  <a:pt x="1251" y="543"/>
                </a:lnTo>
                <a:lnTo>
                  <a:pt x="1251" y="608"/>
                </a:lnTo>
                <a:lnTo>
                  <a:pt x="1372" y="608"/>
                </a:lnTo>
                <a:lnTo>
                  <a:pt x="1372" y="567"/>
                </a:lnTo>
                <a:lnTo>
                  <a:pt x="1413" y="567"/>
                </a:lnTo>
                <a:lnTo>
                  <a:pt x="1413" y="629"/>
                </a:lnTo>
                <a:lnTo>
                  <a:pt x="1458" y="629"/>
                </a:lnTo>
                <a:lnTo>
                  <a:pt x="1458" y="871"/>
                </a:lnTo>
                <a:lnTo>
                  <a:pt x="1510" y="871"/>
                </a:lnTo>
                <a:lnTo>
                  <a:pt x="1510" y="608"/>
                </a:lnTo>
                <a:lnTo>
                  <a:pt x="1548" y="608"/>
                </a:lnTo>
                <a:lnTo>
                  <a:pt x="1548" y="563"/>
                </a:lnTo>
                <a:lnTo>
                  <a:pt x="1600" y="563"/>
                </a:lnTo>
                <a:lnTo>
                  <a:pt x="1600" y="619"/>
                </a:lnTo>
                <a:lnTo>
                  <a:pt x="1627" y="619"/>
                </a:lnTo>
                <a:lnTo>
                  <a:pt x="1627" y="764"/>
                </a:lnTo>
                <a:lnTo>
                  <a:pt x="1648" y="764"/>
                </a:lnTo>
                <a:lnTo>
                  <a:pt x="1648" y="950"/>
                </a:lnTo>
                <a:lnTo>
                  <a:pt x="1683" y="950"/>
                </a:lnTo>
                <a:lnTo>
                  <a:pt x="1683" y="847"/>
                </a:lnTo>
                <a:lnTo>
                  <a:pt x="1721" y="847"/>
                </a:lnTo>
                <a:lnTo>
                  <a:pt x="1721" y="536"/>
                </a:lnTo>
                <a:lnTo>
                  <a:pt x="1752" y="536"/>
                </a:lnTo>
                <a:lnTo>
                  <a:pt x="1752" y="456"/>
                </a:lnTo>
                <a:lnTo>
                  <a:pt x="2038" y="456"/>
                </a:lnTo>
                <a:lnTo>
                  <a:pt x="2038" y="539"/>
                </a:lnTo>
                <a:lnTo>
                  <a:pt x="2059" y="539"/>
                </a:lnTo>
                <a:lnTo>
                  <a:pt x="2059" y="246"/>
                </a:lnTo>
                <a:lnTo>
                  <a:pt x="2173" y="246"/>
                </a:lnTo>
                <a:lnTo>
                  <a:pt x="2173" y="201"/>
                </a:lnTo>
                <a:lnTo>
                  <a:pt x="2252" y="201"/>
                </a:lnTo>
                <a:lnTo>
                  <a:pt x="2252" y="259"/>
                </a:lnTo>
                <a:lnTo>
                  <a:pt x="2287" y="259"/>
                </a:lnTo>
                <a:lnTo>
                  <a:pt x="2287" y="843"/>
                </a:lnTo>
                <a:lnTo>
                  <a:pt x="2356" y="843"/>
                </a:lnTo>
                <a:lnTo>
                  <a:pt x="2356" y="612"/>
                </a:lnTo>
                <a:lnTo>
                  <a:pt x="2384" y="612"/>
                </a:lnTo>
                <a:lnTo>
                  <a:pt x="2384" y="449"/>
                </a:lnTo>
                <a:lnTo>
                  <a:pt x="2398" y="432"/>
                </a:lnTo>
                <a:lnTo>
                  <a:pt x="2398" y="139"/>
                </a:lnTo>
                <a:lnTo>
                  <a:pt x="2436" y="139"/>
                </a:lnTo>
                <a:lnTo>
                  <a:pt x="2436" y="0"/>
                </a:lnTo>
                <a:lnTo>
                  <a:pt x="2567" y="0"/>
                </a:lnTo>
                <a:lnTo>
                  <a:pt x="2567" y="121"/>
                </a:lnTo>
                <a:lnTo>
                  <a:pt x="2598" y="121"/>
                </a:lnTo>
                <a:lnTo>
                  <a:pt x="2598" y="173"/>
                </a:lnTo>
                <a:lnTo>
                  <a:pt x="2629" y="173"/>
                </a:lnTo>
                <a:lnTo>
                  <a:pt x="2629" y="491"/>
                </a:lnTo>
                <a:lnTo>
                  <a:pt x="2670" y="491"/>
                </a:lnTo>
                <a:lnTo>
                  <a:pt x="2670" y="346"/>
                </a:lnTo>
                <a:lnTo>
                  <a:pt x="2988" y="346"/>
                </a:lnTo>
                <a:lnTo>
                  <a:pt x="2988" y="532"/>
                </a:lnTo>
                <a:lnTo>
                  <a:pt x="3071" y="532"/>
                </a:lnTo>
                <a:lnTo>
                  <a:pt x="3071" y="498"/>
                </a:lnTo>
                <a:lnTo>
                  <a:pt x="3126" y="498"/>
                </a:lnTo>
                <a:lnTo>
                  <a:pt x="3126" y="550"/>
                </a:lnTo>
                <a:lnTo>
                  <a:pt x="3233" y="550"/>
                </a:lnTo>
                <a:lnTo>
                  <a:pt x="3233" y="463"/>
                </a:lnTo>
                <a:lnTo>
                  <a:pt x="3320" y="463"/>
                </a:lnTo>
                <a:lnTo>
                  <a:pt x="3320" y="398"/>
                </a:lnTo>
                <a:lnTo>
                  <a:pt x="3382" y="398"/>
                </a:lnTo>
                <a:lnTo>
                  <a:pt x="3382" y="446"/>
                </a:lnTo>
                <a:lnTo>
                  <a:pt x="3565" y="446"/>
                </a:lnTo>
                <a:lnTo>
                  <a:pt x="3565" y="1040"/>
                </a:lnTo>
                <a:lnTo>
                  <a:pt x="3565" y="1866"/>
                </a:lnTo>
                <a:lnTo>
                  <a:pt x="0" y="1866"/>
                </a:lnTo>
                <a:lnTo>
                  <a:pt x="0" y="957"/>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8" name="Freeform 17"/>
          <p:cNvSpPr>
            <a:spLocks/>
          </p:cNvSpPr>
          <p:nvPr userDrawn="1"/>
        </p:nvSpPr>
        <p:spPr bwMode="auto">
          <a:xfrm>
            <a:off x="5395669" y="4470308"/>
            <a:ext cx="3084573" cy="2387692"/>
          </a:xfrm>
          <a:custGeom>
            <a:avLst/>
            <a:gdLst>
              <a:gd name="T0" fmla="*/ 1882 w 1982"/>
              <a:gd name="T1" fmla="*/ 456 h 1534"/>
              <a:gd name="T2" fmla="*/ 1882 w 1982"/>
              <a:gd name="T3" fmla="*/ 546 h 1534"/>
              <a:gd name="T4" fmla="*/ 1830 w 1982"/>
              <a:gd name="T5" fmla="*/ 546 h 1534"/>
              <a:gd name="T6" fmla="*/ 1830 w 1982"/>
              <a:gd name="T7" fmla="*/ 629 h 1534"/>
              <a:gd name="T8" fmla="*/ 1699 w 1982"/>
              <a:gd name="T9" fmla="*/ 629 h 1534"/>
              <a:gd name="T10" fmla="*/ 1699 w 1982"/>
              <a:gd name="T11" fmla="*/ 822 h 1534"/>
              <a:gd name="T12" fmla="*/ 1668 w 1982"/>
              <a:gd name="T13" fmla="*/ 822 h 1534"/>
              <a:gd name="T14" fmla="*/ 1668 w 1982"/>
              <a:gd name="T15" fmla="*/ 59 h 1534"/>
              <a:gd name="T16" fmla="*/ 1388 w 1982"/>
              <a:gd name="T17" fmla="*/ 59 h 1534"/>
              <a:gd name="T18" fmla="*/ 1388 w 1982"/>
              <a:gd name="T19" fmla="*/ 200 h 1534"/>
              <a:gd name="T20" fmla="*/ 1226 w 1982"/>
              <a:gd name="T21" fmla="*/ 200 h 1534"/>
              <a:gd name="T22" fmla="*/ 1226 w 1982"/>
              <a:gd name="T23" fmla="*/ 688 h 1534"/>
              <a:gd name="T24" fmla="*/ 1119 w 1982"/>
              <a:gd name="T25" fmla="*/ 688 h 1534"/>
              <a:gd name="T26" fmla="*/ 1119 w 1982"/>
              <a:gd name="T27" fmla="*/ 629 h 1534"/>
              <a:gd name="T28" fmla="*/ 1043 w 1982"/>
              <a:gd name="T29" fmla="*/ 629 h 1534"/>
              <a:gd name="T30" fmla="*/ 1043 w 1982"/>
              <a:gd name="T31" fmla="*/ 542 h 1534"/>
              <a:gd name="T32" fmla="*/ 839 w 1982"/>
              <a:gd name="T33" fmla="*/ 542 h 1534"/>
              <a:gd name="T34" fmla="*/ 839 w 1982"/>
              <a:gd name="T35" fmla="*/ 629 h 1534"/>
              <a:gd name="T36" fmla="*/ 736 w 1982"/>
              <a:gd name="T37" fmla="*/ 629 h 1534"/>
              <a:gd name="T38" fmla="*/ 736 w 1982"/>
              <a:gd name="T39" fmla="*/ 698 h 1534"/>
              <a:gd name="T40" fmla="*/ 694 w 1982"/>
              <a:gd name="T41" fmla="*/ 698 h 1534"/>
              <a:gd name="T42" fmla="*/ 694 w 1982"/>
              <a:gd name="T43" fmla="*/ 0 h 1534"/>
              <a:gd name="T44" fmla="*/ 331 w 1982"/>
              <a:gd name="T45" fmla="*/ 0 h 1534"/>
              <a:gd name="T46" fmla="*/ 331 w 1982"/>
              <a:gd name="T47" fmla="*/ 663 h 1534"/>
              <a:gd name="T48" fmla="*/ 245 w 1982"/>
              <a:gd name="T49" fmla="*/ 663 h 1534"/>
              <a:gd name="T50" fmla="*/ 245 w 1982"/>
              <a:gd name="T51" fmla="*/ 456 h 1534"/>
              <a:gd name="T52" fmla="*/ 93 w 1982"/>
              <a:gd name="T53" fmla="*/ 456 h 1534"/>
              <a:gd name="T54" fmla="*/ 93 w 1982"/>
              <a:gd name="T55" fmla="*/ 826 h 1534"/>
              <a:gd name="T56" fmla="*/ 0 w 1982"/>
              <a:gd name="T57" fmla="*/ 826 h 1534"/>
              <a:gd name="T58" fmla="*/ 0 w 1982"/>
              <a:gd name="T59" fmla="*/ 1534 h 1534"/>
              <a:gd name="T60" fmla="*/ 1982 w 1982"/>
              <a:gd name="T61" fmla="*/ 1534 h 1534"/>
              <a:gd name="T62" fmla="*/ 1982 w 1982"/>
              <a:gd name="T63" fmla="*/ 456 h 1534"/>
              <a:gd name="T64" fmla="*/ 1882 w 1982"/>
              <a:gd name="T65" fmla="*/ 456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2" h="1534">
                <a:moveTo>
                  <a:pt x="1882" y="456"/>
                </a:moveTo>
                <a:lnTo>
                  <a:pt x="1882" y="546"/>
                </a:lnTo>
                <a:lnTo>
                  <a:pt x="1830" y="546"/>
                </a:lnTo>
                <a:lnTo>
                  <a:pt x="1830" y="629"/>
                </a:lnTo>
                <a:lnTo>
                  <a:pt x="1699" y="629"/>
                </a:lnTo>
                <a:lnTo>
                  <a:pt x="1699" y="822"/>
                </a:lnTo>
                <a:lnTo>
                  <a:pt x="1668" y="822"/>
                </a:lnTo>
                <a:lnTo>
                  <a:pt x="1668" y="59"/>
                </a:lnTo>
                <a:lnTo>
                  <a:pt x="1388" y="59"/>
                </a:lnTo>
                <a:lnTo>
                  <a:pt x="1388" y="200"/>
                </a:lnTo>
                <a:lnTo>
                  <a:pt x="1226" y="200"/>
                </a:lnTo>
                <a:lnTo>
                  <a:pt x="1226" y="688"/>
                </a:lnTo>
                <a:lnTo>
                  <a:pt x="1119" y="688"/>
                </a:lnTo>
                <a:lnTo>
                  <a:pt x="1119" y="629"/>
                </a:lnTo>
                <a:lnTo>
                  <a:pt x="1043" y="629"/>
                </a:lnTo>
                <a:lnTo>
                  <a:pt x="1043" y="542"/>
                </a:lnTo>
                <a:lnTo>
                  <a:pt x="839" y="542"/>
                </a:lnTo>
                <a:lnTo>
                  <a:pt x="839" y="629"/>
                </a:lnTo>
                <a:lnTo>
                  <a:pt x="736" y="629"/>
                </a:lnTo>
                <a:lnTo>
                  <a:pt x="736" y="698"/>
                </a:lnTo>
                <a:lnTo>
                  <a:pt x="694" y="698"/>
                </a:lnTo>
                <a:lnTo>
                  <a:pt x="694" y="0"/>
                </a:lnTo>
                <a:lnTo>
                  <a:pt x="331" y="0"/>
                </a:lnTo>
                <a:lnTo>
                  <a:pt x="331" y="663"/>
                </a:lnTo>
                <a:lnTo>
                  <a:pt x="245" y="663"/>
                </a:lnTo>
                <a:lnTo>
                  <a:pt x="245" y="456"/>
                </a:lnTo>
                <a:lnTo>
                  <a:pt x="93" y="456"/>
                </a:lnTo>
                <a:lnTo>
                  <a:pt x="93" y="826"/>
                </a:lnTo>
                <a:lnTo>
                  <a:pt x="0" y="826"/>
                </a:lnTo>
                <a:lnTo>
                  <a:pt x="0" y="1534"/>
                </a:lnTo>
                <a:lnTo>
                  <a:pt x="1982" y="1534"/>
                </a:lnTo>
                <a:lnTo>
                  <a:pt x="1982" y="456"/>
                </a:lnTo>
                <a:lnTo>
                  <a:pt x="1882" y="456"/>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9" name="Freeform 18"/>
          <p:cNvSpPr>
            <a:spLocks/>
          </p:cNvSpPr>
          <p:nvPr userDrawn="1"/>
        </p:nvSpPr>
        <p:spPr bwMode="auto">
          <a:xfrm flipH="1">
            <a:off x="8466235" y="2965159"/>
            <a:ext cx="3725766" cy="3892842"/>
          </a:xfrm>
          <a:custGeom>
            <a:avLst/>
            <a:gdLst>
              <a:gd name="T0" fmla="*/ 2308 w 2394"/>
              <a:gd name="T1" fmla="*/ 1385 h 2501"/>
              <a:gd name="T2" fmla="*/ 2270 w 2394"/>
              <a:gd name="T3" fmla="*/ 1420 h 2501"/>
              <a:gd name="T4" fmla="*/ 2228 w 2394"/>
              <a:gd name="T5" fmla="*/ 1323 h 2501"/>
              <a:gd name="T6" fmla="*/ 2083 w 2394"/>
              <a:gd name="T7" fmla="*/ 1202 h 2501"/>
              <a:gd name="T8" fmla="*/ 2055 w 2394"/>
              <a:gd name="T9" fmla="*/ 1278 h 2501"/>
              <a:gd name="T10" fmla="*/ 2031 w 2394"/>
              <a:gd name="T11" fmla="*/ 1344 h 2501"/>
              <a:gd name="T12" fmla="*/ 1969 w 2394"/>
              <a:gd name="T13" fmla="*/ 1019 h 2501"/>
              <a:gd name="T14" fmla="*/ 1872 w 2394"/>
              <a:gd name="T15" fmla="*/ 1071 h 2501"/>
              <a:gd name="T16" fmla="*/ 1845 w 2394"/>
              <a:gd name="T17" fmla="*/ 1140 h 2501"/>
              <a:gd name="T18" fmla="*/ 1696 w 2394"/>
              <a:gd name="T19" fmla="*/ 1036 h 2501"/>
              <a:gd name="T20" fmla="*/ 1620 w 2394"/>
              <a:gd name="T21" fmla="*/ 1209 h 2501"/>
              <a:gd name="T22" fmla="*/ 1582 w 2394"/>
              <a:gd name="T23" fmla="*/ 929 h 2501"/>
              <a:gd name="T24" fmla="*/ 1555 w 2394"/>
              <a:gd name="T25" fmla="*/ 843 h 2501"/>
              <a:gd name="T26" fmla="*/ 1472 w 2394"/>
              <a:gd name="T27" fmla="*/ 929 h 2501"/>
              <a:gd name="T28" fmla="*/ 1447 w 2394"/>
              <a:gd name="T29" fmla="*/ 874 h 2501"/>
              <a:gd name="T30" fmla="*/ 1416 w 2394"/>
              <a:gd name="T31" fmla="*/ 953 h 2501"/>
              <a:gd name="T32" fmla="*/ 1382 w 2394"/>
              <a:gd name="T33" fmla="*/ 1274 h 2501"/>
              <a:gd name="T34" fmla="*/ 1354 w 2394"/>
              <a:gd name="T35" fmla="*/ 929 h 2501"/>
              <a:gd name="T36" fmla="*/ 1320 w 2394"/>
              <a:gd name="T37" fmla="*/ 867 h 2501"/>
              <a:gd name="T38" fmla="*/ 1302 w 2394"/>
              <a:gd name="T39" fmla="*/ 939 h 2501"/>
              <a:gd name="T40" fmla="*/ 1285 w 2394"/>
              <a:gd name="T41" fmla="*/ 1133 h 2501"/>
              <a:gd name="T42" fmla="*/ 1264 w 2394"/>
              <a:gd name="T43" fmla="*/ 1378 h 2501"/>
              <a:gd name="T44" fmla="*/ 1240 w 2394"/>
              <a:gd name="T45" fmla="*/ 1243 h 2501"/>
              <a:gd name="T46" fmla="*/ 1216 w 2394"/>
              <a:gd name="T47" fmla="*/ 701 h 2501"/>
              <a:gd name="T48" fmla="*/ 1026 w 2394"/>
              <a:gd name="T49" fmla="*/ 597 h 2501"/>
              <a:gd name="T50" fmla="*/ 1009 w 2394"/>
              <a:gd name="T51" fmla="*/ 708 h 2501"/>
              <a:gd name="T52" fmla="*/ 933 w 2394"/>
              <a:gd name="T53" fmla="*/ 324 h 2501"/>
              <a:gd name="T54" fmla="*/ 881 w 2394"/>
              <a:gd name="T55" fmla="*/ 262 h 2501"/>
              <a:gd name="T56" fmla="*/ 857 w 2394"/>
              <a:gd name="T57" fmla="*/ 338 h 2501"/>
              <a:gd name="T58" fmla="*/ 812 w 2394"/>
              <a:gd name="T59" fmla="*/ 1243 h 2501"/>
              <a:gd name="T60" fmla="*/ 795 w 2394"/>
              <a:gd name="T61" fmla="*/ 939 h 2501"/>
              <a:gd name="T62" fmla="*/ 784 w 2394"/>
              <a:gd name="T63" fmla="*/ 566 h 2501"/>
              <a:gd name="T64" fmla="*/ 757 w 2394"/>
              <a:gd name="T65" fmla="*/ 183 h 2501"/>
              <a:gd name="T66" fmla="*/ 670 w 2394"/>
              <a:gd name="T67" fmla="*/ 0 h 2501"/>
              <a:gd name="T68" fmla="*/ 646 w 2394"/>
              <a:gd name="T69" fmla="*/ 155 h 2501"/>
              <a:gd name="T70" fmla="*/ 629 w 2394"/>
              <a:gd name="T71" fmla="*/ 228 h 2501"/>
              <a:gd name="T72" fmla="*/ 598 w 2394"/>
              <a:gd name="T73" fmla="*/ 642 h 2501"/>
              <a:gd name="T74" fmla="*/ 387 w 2394"/>
              <a:gd name="T75" fmla="*/ 456 h 2501"/>
              <a:gd name="T76" fmla="*/ 332 w 2394"/>
              <a:gd name="T77" fmla="*/ 698 h 2501"/>
              <a:gd name="T78" fmla="*/ 294 w 2394"/>
              <a:gd name="T79" fmla="*/ 653 h 2501"/>
              <a:gd name="T80" fmla="*/ 221 w 2394"/>
              <a:gd name="T81" fmla="*/ 722 h 2501"/>
              <a:gd name="T82" fmla="*/ 163 w 2394"/>
              <a:gd name="T83" fmla="*/ 604 h 2501"/>
              <a:gd name="T84" fmla="*/ 121 w 2394"/>
              <a:gd name="T85" fmla="*/ 521 h 2501"/>
              <a:gd name="T86" fmla="*/ 0 w 2394"/>
              <a:gd name="T87" fmla="*/ 587 h 2501"/>
              <a:gd name="T88" fmla="*/ 0 w 2394"/>
              <a:gd name="T89" fmla="*/ 2501 h 2501"/>
              <a:gd name="T90" fmla="*/ 2394 w 2394"/>
              <a:gd name="T91" fmla="*/ 1385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4" h="2501">
                <a:moveTo>
                  <a:pt x="2394" y="1385"/>
                </a:moveTo>
                <a:lnTo>
                  <a:pt x="2308" y="1385"/>
                </a:lnTo>
                <a:lnTo>
                  <a:pt x="2308" y="1420"/>
                </a:lnTo>
                <a:lnTo>
                  <a:pt x="2270" y="1420"/>
                </a:lnTo>
                <a:lnTo>
                  <a:pt x="2270" y="1323"/>
                </a:lnTo>
                <a:lnTo>
                  <a:pt x="2228" y="1323"/>
                </a:lnTo>
                <a:lnTo>
                  <a:pt x="2228" y="1202"/>
                </a:lnTo>
                <a:lnTo>
                  <a:pt x="2083" y="1202"/>
                </a:lnTo>
                <a:lnTo>
                  <a:pt x="2083" y="1278"/>
                </a:lnTo>
                <a:lnTo>
                  <a:pt x="2055" y="1278"/>
                </a:lnTo>
                <a:lnTo>
                  <a:pt x="2055" y="1344"/>
                </a:lnTo>
                <a:lnTo>
                  <a:pt x="2031" y="1344"/>
                </a:lnTo>
                <a:lnTo>
                  <a:pt x="2031" y="1019"/>
                </a:lnTo>
                <a:lnTo>
                  <a:pt x="1969" y="1019"/>
                </a:lnTo>
                <a:lnTo>
                  <a:pt x="1969" y="1071"/>
                </a:lnTo>
                <a:lnTo>
                  <a:pt x="1872" y="1071"/>
                </a:lnTo>
                <a:lnTo>
                  <a:pt x="1872" y="1140"/>
                </a:lnTo>
                <a:lnTo>
                  <a:pt x="1845" y="1140"/>
                </a:lnTo>
                <a:lnTo>
                  <a:pt x="1845" y="1036"/>
                </a:lnTo>
                <a:lnTo>
                  <a:pt x="1696" y="1036"/>
                </a:lnTo>
                <a:lnTo>
                  <a:pt x="1696" y="1209"/>
                </a:lnTo>
                <a:lnTo>
                  <a:pt x="1620" y="1209"/>
                </a:lnTo>
                <a:lnTo>
                  <a:pt x="1620" y="929"/>
                </a:lnTo>
                <a:lnTo>
                  <a:pt x="1582" y="929"/>
                </a:lnTo>
                <a:lnTo>
                  <a:pt x="1582" y="843"/>
                </a:lnTo>
                <a:lnTo>
                  <a:pt x="1555" y="843"/>
                </a:lnTo>
                <a:lnTo>
                  <a:pt x="1555" y="929"/>
                </a:lnTo>
                <a:lnTo>
                  <a:pt x="1472" y="929"/>
                </a:lnTo>
                <a:lnTo>
                  <a:pt x="1472" y="874"/>
                </a:lnTo>
                <a:lnTo>
                  <a:pt x="1447" y="874"/>
                </a:lnTo>
                <a:lnTo>
                  <a:pt x="1447" y="953"/>
                </a:lnTo>
                <a:lnTo>
                  <a:pt x="1416" y="953"/>
                </a:lnTo>
                <a:lnTo>
                  <a:pt x="1416" y="1274"/>
                </a:lnTo>
                <a:lnTo>
                  <a:pt x="1382" y="1274"/>
                </a:lnTo>
                <a:lnTo>
                  <a:pt x="1382" y="929"/>
                </a:lnTo>
                <a:lnTo>
                  <a:pt x="1354" y="929"/>
                </a:lnTo>
                <a:lnTo>
                  <a:pt x="1354" y="867"/>
                </a:lnTo>
                <a:lnTo>
                  <a:pt x="1320" y="867"/>
                </a:lnTo>
                <a:lnTo>
                  <a:pt x="1320" y="939"/>
                </a:lnTo>
                <a:lnTo>
                  <a:pt x="1302" y="939"/>
                </a:lnTo>
                <a:lnTo>
                  <a:pt x="1302" y="1133"/>
                </a:lnTo>
                <a:lnTo>
                  <a:pt x="1285" y="1133"/>
                </a:lnTo>
                <a:lnTo>
                  <a:pt x="1285" y="1378"/>
                </a:lnTo>
                <a:lnTo>
                  <a:pt x="1264" y="1378"/>
                </a:lnTo>
                <a:lnTo>
                  <a:pt x="1264" y="1243"/>
                </a:lnTo>
                <a:lnTo>
                  <a:pt x="1240" y="1243"/>
                </a:lnTo>
                <a:lnTo>
                  <a:pt x="1240" y="701"/>
                </a:lnTo>
                <a:lnTo>
                  <a:pt x="1216" y="701"/>
                </a:lnTo>
                <a:lnTo>
                  <a:pt x="1216" y="597"/>
                </a:lnTo>
                <a:lnTo>
                  <a:pt x="1026" y="597"/>
                </a:lnTo>
                <a:lnTo>
                  <a:pt x="1026" y="708"/>
                </a:lnTo>
                <a:lnTo>
                  <a:pt x="1009" y="708"/>
                </a:lnTo>
                <a:lnTo>
                  <a:pt x="1009" y="324"/>
                </a:lnTo>
                <a:lnTo>
                  <a:pt x="933" y="324"/>
                </a:lnTo>
                <a:lnTo>
                  <a:pt x="933" y="262"/>
                </a:lnTo>
                <a:lnTo>
                  <a:pt x="881" y="262"/>
                </a:lnTo>
                <a:lnTo>
                  <a:pt x="881" y="338"/>
                </a:lnTo>
                <a:lnTo>
                  <a:pt x="857" y="338"/>
                </a:lnTo>
                <a:lnTo>
                  <a:pt x="857" y="1243"/>
                </a:lnTo>
                <a:lnTo>
                  <a:pt x="812" y="1243"/>
                </a:lnTo>
                <a:lnTo>
                  <a:pt x="812" y="939"/>
                </a:lnTo>
                <a:lnTo>
                  <a:pt x="795" y="939"/>
                </a:lnTo>
                <a:lnTo>
                  <a:pt x="795" y="590"/>
                </a:lnTo>
                <a:lnTo>
                  <a:pt x="784" y="566"/>
                </a:lnTo>
                <a:lnTo>
                  <a:pt x="784" y="183"/>
                </a:lnTo>
                <a:lnTo>
                  <a:pt x="757" y="183"/>
                </a:lnTo>
                <a:lnTo>
                  <a:pt x="757" y="0"/>
                </a:lnTo>
                <a:lnTo>
                  <a:pt x="670" y="0"/>
                </a:lnTo>
                <a:lnTo>
                  <a:pt x="670" y="155"/>
                </a:lnTo>
                <a:lnTo>
                  <a:pt x="646" y="155"/>
                </a:lnTo>
                <a:lnTo>
                  <a:pt x="646" y="228"/>
                </a:lnTo>
                <a:lnTo>
                  <a:pt x="629" y="228"/>
                </a:lnTo>
                <a:lnTo>
                  <a:pt x="629" y="642"/>
                </a:lnTo>
                <a:lnTo>
                  <a:pt x="598" y="642"/>
                </a:lnTo>
                <a:lnTo>
                  <a:pt x="598" y="456"/>
                </a:lnTo>
                <a:lnTo>
                  <a:pt x="387" y="456"/>
                </a:lnTo>
                <a:lnTo>
                  <a:pt x="387" y="698"/>
                </a:lnTo>
                <a:lnTo>
                  <a:pt x="332" y="698"/>
                </a:lnTo>
                <a:lnTo>
                  <a:pt x="332" y="653"/>
                </a:lnTo>
                <a:lnTo>
                  <a:pt x="294" y="653"/>
                </a:lnTo>
                <a:lnTo>
                  <a:pt x="294" y="722"/>
                </a:lnTo>
                <a:lnTo>
                  <a:pt x="221" y="722"/>
                </a:lnTo>
                <a:lnTo>
                  <a:pt x="221" y="604"/>
                </a:lnTo>
                <a:lnTo>
                  <a:pt x="163" y="604"/>
                </a:lnTo>
                <a:lnTo>
                  <a:pt x="163" y="521"/>
                </a:lnTo>
                <a:lnTo>
                  <a:pt x="121" y="521"/>
                </a:lnTo>
                <a:lnTo>
                  <a:pt x="121" y="587"/>
                </a:lnTo>
                <a:lnTo>
                  <a:pt x="0" y="587"/>
                </a:lnTo>
                <a:lnTo>
                  <a:pt x="0" y="1503"/>
                </a:lnTo>
                <a:lnTo>
                  <a:pt x="0" y="2501"/>
                </a:lnTo>
                <a:lnTo>
                  <a:pt x="2394" y="2501"/>
                </a:lnTo>
                <a:lnTo>
                  <a:pt x="2394" y="1385"/>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lvl="0"/>
            <a:endParaRPr lang="en-US" sz="1765"/>
          </a:p>
        </p:txBody>
      </p:sp>
      <p:sp>
        <p:nvSpPr>
          <p:cNvPr id="91" name="Freeform 20"/>
          <p:cNvSpPr>
            <a:spLocks noEditPoints="1"/>
          </p:cNvSpPr>
          <p:nvPr userDrawn="1"/>
        </p:nvSpPr>
        <p:spPr bwMode="auto">
          <a:xfrm>
            <a:off x="8105463" y="303197"/>
            <a:ext cx="535365" cy="5781420"/>
          </a:xfrm>
          <a:custGeom>
            <a:avLst/>
            <a:gdLst>
              <a:gd name="T0" fmla="*/ 51 w 93"/>
              <a:gd name="T1" fmla="*/ 1003 h 1003"/>
              <a:gd name="T2" fmla="*/ 51 w 93"/>
              <a:gd name="T3" fmla="*/ 1002 h 1003"/>
              <a:gd name="T4" fmla="*/ 42 w 93"/>
              <a:gd name="T5" fmla="*/ 1002 h 1003"/>
              <a:gd name="T6" fmla="*/ 42 w 93"/>
              <a:gd name="T7" fmla="*/ 1003 h 1003"/>
              <a:gd name="T8" fmla="*/ 0 w 93"/>
              <a:gd name="T9" fmla="*/ 1003 h 1003"/>
              <a:gd name="T10" fmla="*/ 34 w 93"/>
              <a:gd name="T11" fmla="*/ 384 h 1003"/>
              <a:gd name="T12" fmla="*/ 4 w 93"/>
              <a:gd name="T13" fmla="*/ 370 h 1003"/>
              <a:gd name="T14" fmla="*/ 13 w 93"/>
              <a:gd name="T15" fmla="*/ 360 h 1003"/>
              <a:gd name="T16" fmla="*/ 3 w 93"/>
              <a:gd name="T17" fmla="*/ 344 h 1003"/>
              <a:gd name="T18" fmla="*/ 15 w 93"/>
              <a:gd name="T19" fmla="*/ 325 h 1003"/>
              <a:gd name="T20" fmla="*/ 15 w 93"/>
              <a:gd name="T21" fmla="*/ 324 h 1003"/>
              <a:gd name="T22" fmla="*/ 29 w 93"/>
              <a:gd name="T23" fmla="*/ 309 h 1003"/>
              <a:gd name="T24" fmla="*/ 35 w 93"/>
              <a:gd name="T25" fmla="*/ 309 h 1003"/>
              <a:gd name="T26" fmla="*/ 35 w 93"/>
              <a:gd name="T27" fmla="*/ 300 h 1003"/>
              <a:gd name="T28" fmla="*/ 35 w 93"/>
              <a:gd name="T29" fmla="*/ 300 h 1003"/>
              <a:gd name="T30" fmla="*/ 29 w 93"/>
              <a:gd name="T31" fmla="*/ 294 h 1003"/>
              <a:gd name="T32" fmla="*/ 35 w 93"/>
              <a:gd name="T33" fmla="*/ 288 h 1003"/>
              <a:gd name="T34" fmla="*/ 35 w 93"/>
              <a:gd name="T35" fmla="*/ 288 h 1003"/>
              <a:gd name="T36" fmla="*/ 35 w 93"/>
              <a:gd name="T37" fmla="*/ 178 h 1003"/>
              <a:gd name="T38" fmla="*/ 58 w 93"/>
              <a:gd name="T39" fmla="*/ 178 h 1003"/>
              <a:gd name="T40" fmla="*/ 58 w 93"/>
              <a:gd name="T41" fmla="*/ 288 h 1003"/>
              <a:gd name="T42" fmla="*/ 58 w 93"/>
              <a:gd name="T43" fmla="*/ 288 h 1003"/>
              <a:gd name="T44" fmla="*/ 64 w 93"/>
              <a:gd name="T45" fmla="*/ 294 h 1003"/>
              <a:gd name="T46" fmla="*/ 58 w 93"/>
              <a:gd name="T47" fmla="*/ 300 h 1003"/>
              <a:gd name="T48" fmla="*/ 58 w 93"/>
              <a:gd name="T49" fmla="*/ 300 h 1003"/>
              <a:gd name="T50" fmla="*/ 58 w 93"/>
              <a:gd name="T51" fmla="*/ 309 h 1003"/>
              <a:gd name="T52" fmla="*/ 63 w 93"/>
              <a:gd name="T53" fmla="*/ 309 h 1003"/>
              <a:gd name="T54" fmla="*/ 78 w 93"/>
              <a:gd name="T55" fmla="*/ 324 h 1003"/>
              <a:gd name="T56" fmla="*/ 78 w 93"/>
              <a:gd name="T57" fmla="*/ 325 h 1003"/>
              <a:gd name="T58" fmla="*/ 90 w 93"/>
              <a:gd name="T59" fmla="*/ 344 h 1003"/>
              <a:gd name="T60" fmla="*/ 80 w 93"/>
              <a:gd name="T61" fmla="*/ 360 h 1003"/>
              <a:gd name="T62" fmla="*/ 89 w 93"/>
              <a:gd name="T63" fmla="*/ 370 h 1003"/>
              <a:gd name="T64" fmla="*/ 59 w 93"/>
              <a:gd name="T65" fmla="*/ 384 h 1003"/>
              <a:gd name="T66" fmla="*/ 93 w 93"/>
              <a:gd name="T67" fmla="*/ 1003 h 1003"/>
              <a:gd name="T68" fmla="*/ 51 w 93"/>
              <a:gd name="T69" fmla="*/ 1003 h 1003"/>
              <a:gd name="T70" fmla="*/ 63 w 93"/>
              <a:gd name="T71" fmla="*/ 177 h 1003"/>
              <a:gd name="T72" fmla="*/ 53 w 93"/>
              <a:gd name="T73" fmla="*/ 165 h 1003"/>
              <a:gd name="T74" fmla="*/ 53 w 93"/>
              <a:gd name="T75" fmla="*/ 94 h 1003"/>
              <a:gd name="T76" fmla="*/ 51 w 93"/>
              <a:gd name="T77" fmla="*/ 94 h 1003"/>
              <a:gd name="T78" fmla="*/ 51 w 93"/>
              <a:gd name="T79" fmla="*/ 66 h 1003"/>
              <a:gd name="T80" fmla="*/ 50 w 93"/>
              <a:gd name="T81" fmla="*/ 66 h 1003"/>
              <a:gd name="T82" fmla="*/ 50 w 93"/>
              <a:gd name="T83" fmla="*/ 35 h 1003"/>
              <a:gd name="T84" fmla="*/ 49 w 93"/>
              <a:gd name="T85" fmla="*/ 35 h 1003"/>
              <a:gd name="T86" fmla="*/ 49 w 93"/>
              <a:gd name="T87" fmla="*/ 0 h 1003"/>
              <a:gd name="T88" fmla="*/ 44 w 93"/>
              <a:gd name="T89" fmla="*/ 0 h 1003"/>
              <a:gd name="T90" fmla="*/ 44 w 93"/>
              <a:gd name="T91" fmla="*/ 35 h 1003"/>
              <a:gd name="T92" fmla="*/ 43 w 93"/>
              <a:gd name="T93" fmla="*/ 35 h 1003"/>
              <a:gd name="T94" fmla="*/ 43 w 93"/>
              <a:gd name="T95" fmla="*/ 66 h 1003"/>
              <a:gd name="T96" fmla="*/ 42 w 93"/>
              <a:gd name="T97" fmla="*/ 66 h 1003"/>
              <a:gd name="T98" fmla="*/ 42 w 93"/>
              <a:gd name="T99" fmla="*/ 94 h 1003"/>
              <a:gd name="T100" fmla="*/ 40 w 93"/>
              <a:gd name="T101" fmla="*/ 94 h 1003"/>
              <a:gd name="T102" fmla="*/ 40 w 93"/>
              <a:gd name="T103" fmla="*/ 165 h 1003"/>
              <a:gd name="T104" fmla="*/ 29 w 93"/>
              <a:gd name="T105" fmla="*/ 177 h 1003"/>
              <a:gd name="T106" fmla="*/ 29 w 93"/>
              <a:gd name="T107" fmla="*/ 177 h 1003"/>
              <a:gd name="T108" fmla="*/ 63 w 93"/>
              <a:gd name="T109" fmla="*/ 177 h 1003"/>
              <a:gd name="T110" fmla="*/ 63 w 93"/>
              <a:gd name="T111" fmla="*/ 17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003">
                <a:moveTo>
                  <a:pt x="51" y="1003"/>
                </a:moveTo>
                <a:cubicBezTo>
                  <a:pt x="51" y="1002"/>
                  <a:pt x="51" y="1002"/>
                  <a:pt x="51" y="1002"/>
                </a:cubicBezTo>
                <a:cubicBezTo>
                  <a:pt x="42" y="1002"/>
                  <a:pt x="42" y="1002"/>
                  <a:pt x="42" y="1002"/>
                </a:cubicBezTo>
                <a:cubicBezTo>
                  <a:pt x="42" y="1003"/>
                  <a:pt x="42" y="1003"/>
                  <a:pt x="42" y="1003"/>
                </a:cubicBezTo>
                <a:cubicBezTo>
                  <a:pt x="0" y="1003"/>
                  <a:pt x="0" y="1003"/>
                  <a:pt x="0" y="1003"/>
                </a:cubicBezTo>
                <a:cubicBezTo>
                  <a:pt x="0" y="1003"/>
                  <a:pt x="25" y="599"/>
                  <a:pt x="34" y="384"/>
                </a:cubicBezTo>
                <a:cubicBezTo>
                  <a:pt x="17" y="382"/>
                  <a:pt x="4" y="377"/>
                  <a:pt x="4" y="370"/>
                </a:cubicBezTo>
                <a:cubicBezTo>
                  <a:pt x="4" y="366"/>
                  <a:pt x="8" y="363"/>
                  <a:pt x="13" y="360"/>
                </a:cubicBezTo>
                <a:cubicBezTo>
                  <a:pt x="7" y="356"/>
                  <a:pt x="3" y="350"/>
                  <a:pt x="3" y="344"/>
                </a:cubicBezTo>
                <a:cubicBezTo>
                  <a:pt x="3" y="336"/>
                  <a:pt x="8" y="330"/>
                  <a:pt x="15" y="325"/>
                </a:cubicBezTo>
                <a:cubicBezTo>
                  <a:pt x="15" y="324"/>
                  <a:pt x="15" y="324"/>
                  <a:pt x="15" y="324"/>
                </a:cubicBezTo>
                <a:cubicBezTo>
                  <a:pt x="15" y="316"/>
                  <a:pt x="22" y="309"/>
                  <a:pt x="29" y="309"/>
                </a:cubicBezTo>
                <a:cubicBezTo>
                  <a:pt x="35" y="309"/>
                  <a:pt x="35" y="309"/>
                  <a:pt x="35" y="309"/>
                </a:cubicBezTo>
                <a:cubicBezTo>
                  <a:pt x="35" y="300"/>
                  <a:pt x="35" y="300"/>
                  <a:pt x="35" y="300"/>
                </a:cubicBezTo>
                <a:cubicBezTo>
                  <a:pt x="35" y="300"/>
                  <a:pt x="35" y="300"/>
                  <a:pt x="35" y="300"/>
                </a:cubicBezTo>
                <a:cubicBezTo>
                  <a:pt x="31" y="300"/>
                  <a:pt x="29" y="297"/>
                  <a:pt x="29" y="294"/>
                </a:cubicBezTo>
                <a:cubicBezTo>
                  <a:pt x="29" y="291"/>
                  <a:pt x="31" y="288"/>
                  <a:pt x="35" y="288"/>
                </a:cubicBezTo>
                <a:cubicBezTo>
                  <a:pt x="35" y="288"/>
                  <a:pt x="35" y="288"/>
                  <a:pt x="35" y="288"/>
                </a:cubicBezTo>
                <a:cubicBezTo>
                  <a:pt x="35" y="178"/>
                  <a:pt x="35" y="178"/>
                  <a:pt x="35" y="178"/>
                </a:cubicBezTo>
                <a:cubicBezTo>
                  <a:pt x="58" y="178"/>
                  <a:pt x="58" y="178"/>
                  <a:pt x="58" y="178"/>
                </a:cubicBezTo>
                <a:cubicBezTo>
                  <a:pt x="58" y="288"/>
                  <a:pt x="58" y="288"/>
                  <a:pt x="58" y="288"/>
                </a:cubicBezTo>
                <a:cubicBezTo>
                  <a:pt x="58" y="288"/>
                  <a:pt x="58" y="288"/>
                  <a:pt x="58" y="288"/>
                </a:cubicBezTo>
                <a:cubicBezTo>
                  <a:pt x="62" y="288"/>
                  <a:pt x="64" y="291"/>
                  <a:pt x="64" y="294"/>
                </a:cubicBezTo>
                <a:cubicBezTo>
                  <a:pt x="64" y="297"/>
                  <a:pt x="62" y="300"/>
                  <a:pt x="58" y="300"/>
                </a:cubicBezTo>
                <a:cubicBezTo>
                  <a:pt x="58" y="300"/>
                  <a:pt x="58" y="300"/>
                  <a:pt x="58" y="300"/>
                </a:cubicBezTo>
                <a:cubicBezTo>
                  <a:pt x="58" y="309"/>
                  <a:pt x="58" y="309"/>
                  <a:pt x="58" y="309"/>
                </a:cubicBezTo>
                <a:cubicBezTo>
                  <a:pt x="63" y="309"/>
                  <a:pt x="63" y="309"/>
                  <a:pt x="63" y="309"/>
                </a:cubicBezTo>
                <a:cubicBezTo>
                  <a:pt x="71" y="309"/>
                  <a:pt x="78" y="316"/>
                  <a:pt x="78" y="324"/>
                </a:cubicBezTo>
                <a:cubicBezTo>
                  <a:pt x="78" y="325"/>
                  <a:pt x="78" y="325"/>
                  <a:pt x="78" y="325"/>
                </a:cubicBezTo>
                <a:cubicBezTo>
                  <a:pt x="85" y="330"/>
                  <a:pt x="90" y="336"/>
                  <a:pt x="90" y="344"/>
                </a:cubicBezTo>
                <a:cubicBezTo>
                  <a:pt x="90" y="350"/>
                  <a:pt x="86" y="356"/>
                  <a:pt x="80" y="360"/>
                </a:cubicBezTo>
                <a:cubicBezTo>
                  <a:pt x="85" y="363"/>
                  <a:pt x="89" y="366"/>
                  <a:pt x="89" y="370"/>
                </a:cubicBezTo>
                <a:cubicBezTo>
                  <a:pt x="89" y="377"/>
                  <a:pt x="76" y="382"/>
                  <a:pt x="59" y="384"/>
                </a:cubicBezTo>
                <a:cubicBezTo>
                  <a:pt x="68" y="599"/>
                  <a:pt x="93" y="1003"/>
                  <a:pt x="93" y="1003"/>
                </a:cubicBezTo>
                <a:lnTo>
                  <a:pt x="51" y="1003"/>
                </a:lnTo>
                <a:close/>
                <a:moveTo>
                  <a:pt x="63" y="177"/>
                </a:moveTo>
                <a:cubicBezTo>
                  <a:pt x="63" y="171"/>
                  <a:pt x="59" y="167"/>
                  <a:pt x="53" y="165"/>
                </a:cubicBezTo>
                <a:cubicBezTo>
                  <a:pt x="53" y="94"/>
                  <a:pt x="53" y="94"/>
                  <a:pt x="53" y="94"/>
                </a:cubicBezTo>
                <a:cubicBezTo>
                  <a:pt x="51" y="94"/>
                  <a:pt x="51" y="94"/>
                  <a:pt x="51" y="94"/>
                </a:cubicBezTo>
                <a:cubicBezTo>
                  <a:pt x="51" y="66"/>
                  <a:pt x="51" y="66"/>
                  <a:pt x="51" y="66"/>
                </a:cubicBezTo>
                <a:cubicBezTo>
                  <a:pt x="50" y="66"/>
                  <a:pt x="50" y="66"/>
                  <a:pt x="50" y="66"/>
                </a:cubicBezTo>
                <a:cubicBezTo>
                  <a:pt x="50" y="35"/>
                  <a:pt x="50" y="35"/>
                  <a:pt x="50" y="35"/>
                </a:cubicBezTo>
                <a:cubicBezTo>
                  <a:pt x="49" y="35"/>
                  <a:pt x="49" y="35"/>
                  <a:pt x="49" y="35"/>
                </a:cubicBezTo>
                <a:cubicBezTo>
                  <a:pt x="49" y="0"/>
                  <a:pt x="49" y="0"/>
                  <a:pt x="49" y="0"/>
                </a:cubicBezTo>
                <a:cubicBezTo>
                  <a:pt x="44" y="0"/>
                  <a:pt x="44" y="0"/>
                  <a:pt x="44" y="0"/>
                </a:cubicBezTo>
                <a:cubicBezTo>
                  <a:pt x="44" y="35"/>
                  <a:pt x="44" y="35"/>
                  <a:pt x="44" y="35"/>
                </a:cubicBezTo>
                <a:cubicBezTo>
                  <a:pt x="43" y="35"/>
                  <a:pt x="43" y="35"/>
                  <a:pt x="43" y="35"/>
                </a:cubicBezTo>
                <a:cubicBezTo>
                  <a:pt x="43" y="66"/>
                  <a:pt x="43" y="66"/>
                  <a:pt x="43" y="66"/>
                </a:cubicBezTo>
                <a:cubicBezTo>
                  <a:pt x="42" y="66"/>
                  <a:pt x="42" y="66"/>
                  <a:pt x="42" y="66"/>
                </a:cubicBezTo>
                <a:cubicBezTo>
                  <a:pt x="42" y="94"/>
                  <a:pt x="42" y="94"/>
                  <a:pt x="42" y="94"/>
                </a:cubicBezTo>
                <a:cubicBezTo>
                  <a:pt x="40" y="94"/>
                  <a:pt x="40" y="94"/>
                  <a:pt x="40" y="94"/>
                </a:cubicBezTo>
                <a:cubicBezTo>
                  <a:pt x="40" y="165"/>
                  <a:pt x="40" y="165"/>
                  <a:pt x="40" y="165"/>
                </a:cubicBezTo>
                <a:cubicBezTo>
                  <a:pt x="34" y="167"/>
                  <a:pt x="29" y="171"/>
                  <a:pt x="29" y="177"/>
                </a:cubicBezTo>
                <a:cubicBezTo>
                  <a:pt x="29" y="177"/>
                  <a:pt x="29" y="177"/>
                  <a:pt x="29" y="177"/>
                </a:cubicBezTo>
                <a:cubicBezTo>
                  <a:pt x="63" y="177"/>
                  <a:pt x="63" y="177"/>
                  <a:pt x="63" y="177"/>
                </a:cubicBezTo>
                <a:cubicBezTo>
                  <a:pt x="63" y="177"/>
                  <a:pt x="63" y="177"/>
                  <a:pt x="63" y="177"/>
                </a:cubicBezTo>
                <a:close/>
              </a:path>
            </a:pathLst>
          </a:custGeom>
          <a:solidFill>
            <a:schemeClr val="accent4">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grpSp>
        <p:nvGrpSpPr>
          <p:cNvPr id="6" name="Group 4"/>
          <p:cNvGrpSpPr>
            <a:grpSpLocks noChangeAspect="1"/>
          </p:cNvGrpSpPr>
          <p:nvPr userDrawn="1"/>
        </p:nvGrpSpPr>
        <p:grpSpPr bwMode="auto">
          <a:xfrm>
            <a:off x="386689" y="1299380"/>
            <a:ext cx="2541690" cy="2909434"/>
            <a:chOff x="1343" y="-743"/>
            <a:chExt cx="5148" cy="5892"/>
          </a:xfrm>
          <a:solidFill>
            <a:schemeClr val="tx1"/>
          </a:solidFill>
        </p:grpSpPr>
        <p:sp>
          <p:nvSpPr>
            <p:cNvPr id="11" name="Freeform 5"/>
            <p:cNvSpPr>
              <a:spLocks/>
            </p:cNvSpPr>
            <p:nvPr userDrawn="1"/>
          </p:nvSpPr>
          <p:spPr bwMode="auto">
            <a:xfrm>
              <a:off x="1426" y="-689"/>
              <a:ext cx="745" cy="743"/>
            </a:xfrm>
            <a:custGeom>
              <a:avLst/>
              <a:gdLst>
                <a:gd name="T0" fmla="*/ 315 w 315"/>
                <a:gd name="T1" fmla="*/ 314 h 314"/>
                <a:gd name="T2" fmla="*/ 279 w 315"/>
                <a:gd name="T3" fmla="*/ 314 h 314"/>
                <a:gd name="T4" fmla="*/ 279 w 315"/>
                <a:gd name="T5" fmla="*/ 103 h 314"/>
                <a:gd name="T6" fmla="*/ 282 w 315"/>
                <a:gd name="T7" fmla="*/ 42 h 314"/>
                <a:gd name="T8" fmla="*/ 281 w 315"/>
                <a:gd name="T9" fmla="*/ 42 h 314"/>
                <a:gd name="T10" fmla="*/ 272 w 315"/>
                <a:gd name="T11" fmla="*/ 72 h 314"/>
                <a:gd name="T12" fmla="*/ 166 w 315"/>
                <a:gd name="T13" fmla="*/ 314 h 314"/>
                <a:gd name="T14" fmla="*/ 149 w 315"/>
                <a:gd name="T15" fmla="*/ 314 h 314"/>
                <a:gd name="T16" fmla="*/ 43 w 315"/>
                <a:gd name="T17" fmla="*/ 74 h 314"/>
                <a:gd name="T18" fmla="*/ 34 w 315"/>
                <a:gd name="T19" fmla="*/ 42 h 314"/>
                <a:gd name="T20" fmla="*/ 33 w 315"/>
                <a:gd name="T21" fmla="*/ 42 h 314"/>
                <a:gd name="T22" fmla="*/ 35 w 315"/>
                <a:gd name="T23" fmla="*/ 103 h 314"/>
                <a:gd name="T24" fmla="*/ 35 w 315"/>
                <a:gd name="T25" fmla="*/ 314 h 314"/>
                <a:gd name="T26" fmla="*/ 0 w 315"/>
                <a:gd name="T27" fmla="*/ 314 h 314"/>
                <a:gd name="T28" fmla="*/ 0 w 315"/>
                <a:gd name="T29" fmla="*/ 0 h 314"/>
                <a:gd name="T30" fmla="*/ 48 w 315"/>
                <a:gd name="T31" fmla="*/ 0 h 314"/>
                <a:gd name="T32" fmla="*/ 142 w 315"/>
                <a:gd name="T33" fmla="*/ 219 h 314"/>
                <a:gd name="T34" fmla="*/ 156 w 315"/>
                <a:gd name="T35" fmla="*/ 256 h 314"/>
                <a:gd name="T36" fmla="*/ 158 w 315"/>
                <a:gd name="T37" fmla="*/ 256 h 314"/>
                <a:gd name="T38" fmla="*/ 173 w 315"/>
                <a:gd name="T39" fmla="*/ 218 h 314"/>
                <a:gd name="T40" fmla="*/ 270 w 315"/>
                <a:gd name="T41" fmla="*/ 0 h 314"/>
                <a:gd name="T42" fmla="*/ 315 w 315"/>
                <a:gd name="T43" fmla="*/ 0 h 314"/>
                <a:gd name="T44" fmla="*/ 315 w 315"/>
                <a:gd name="T4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14">
                  <a:moveTo>
                    <a:pt x="315" y="314"/>
                  </a:moveTo>
                  <a:cubicBezTo>
                    <a:pt x="279" y="314"/>
                    <a:pt x="279" y="314"/>
                    <a:pt x="279" y="314"/>
                  </a:cubicBezTo>
                  <a:cubicBezTo>
                    <a:pt x="279" y="103"/>
                    <a:pt x="279" y="103"/>
                    <a:pt x="279" y="103"/>
                  </a:cubicBezTo>
                  <a:cubicBezTo>
                    <a:pt x="279" y="86"/>
                    <a:pt x="280" y="66"/>
                    <a:pt x="282" y="42"/>
                  </a:cubicBezTo>
                  <a:cubicBezTo>
                    <a:pt x="281" y="42"/>
                    <a:pt x="281" y="42"/>
                    <a:pt x="281" y="42"/>
                  </a:cubicBezTo>
                  <a:cubicBezTo>
                    <a:pt x="277" y="56"/>
                    <a:pt x="274" y="66"/>
                    <a:pt x="272" y="72"/>
                  </a:cubicBezTo>
                  <a:cubicBezTo>
                    <a:pt x="166" y="314"/>
                    <a:pt x="166" y="314"/>
                    <a:pt x="166" y="314"/>
                  </a:cubicBezTo>
                  <a:cubicBezTo>
                    <a:pt x="149" y="314"/>
                    <a:pt x="149" y="314"/>
                    <a:pt x="149" y="314"/>
                  </a:cubicBezTo>
                  <a:cubicBezTo>
                    <a:pt x="43" y="74"/>
                    <a:pt x="43" y="74"/>
                    <a:pt x="43" y="74"/>
                  </a:cubicBezTo>
                  <a:cubicBezTo>
                    <a:pt x="40" y="68"/>
                    <a:pt x="37" y="57"/>
                    <a:pt x="34" y="42"/>
                  </a:cubicBezTo>
                  <a:cubicBezTo>
                    <a:pt x="33" y="42"/>
                    <a:pt x="33" y="42"/>
                    <a:pt x="33" y="42"/>
                  </a:cubicBezTo>
                  <a:cubicBezTo>
                    <a:pt x="34" y="54"/>
                    <a:pt x="35" y="75"/>
                    <a:pt x="35" y="103"/>
                  </a:cubicBezTo>
                  <a:cubicBezTo>
                    <a:pt x="35" y="314"/>
                    <a:pt x="35" y="314"/>
                    <a:pt x="35" y="314"/>
                  </a:cubicBezTo>
                  <a:cubicBezTo>
                    <a:pt x="0" y="314"/>
                    <a:pt x="0" y="314"/>
                    <a:pt x="0" y="314"/>
                  </a:cubicBezTo>
                  <a:cubicBezTo>
                    <a:pt x="0" y="0"/>
                    <a:pt x="0" y="0"/>
                    <a:pt x="0" y="0"/>
                  </a:cubicBezTo>
                  <a:cubicBezTo>
                    <a:pt x="48" y="0"/>
                    <a:pt x="48" y="0"/>
                    <a:pt x="48" y="0"/>
                  </a:cubicBezTo>
                  <a:cubicBezTo>
                    <a:pt x="142" y="219"/>
                    <a:pt x="142" y="219"/>
                    <a:pt x="142" y="219"/>
                  </a:cubicBezTo>
                  <a:cubicBezTo>
                    <a:pt x="150" y="235"/>
                    <a:pt x="154" y="248"/>
                    <a:pt x="156" y="256"/>
                  </a:cubicBezTo>
                  <a:cubicBezTo>
                    <a:pt x="158" y="256"/>
                    <a:pt x="158" y="256"/>
                    <a:pt x="158" y="256"/>
                  </a:cubicBezTo>
                  <a:cubicBezTo>
                    <a:pt x="165" y="236"/>
                    <a:pt x="170" y="223"/>
                    <a:pt x="173" y="218"/>
                  </a:cubicBezTo>
                  <a:cubicBezTo>
                    <a:pt x="270" y="0"/>
                    <a:pt x="270" y="0"/>
                    <a:pt x="270" y="0"/>
                  </a:cubicBezTo>
                  <a:cubicBezTo>
                    <a:pt x="315" y="0"/>
                    <a:pt x="315" y="0"/>
                    <a:pt x="315" y="0"/>
                  </a:cubicBezTo>
                  <a:lnTo>
                    <a:pt x="315"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 name="Freeform 6"/>
            <p:cNvSpPr>
              <a:spLocks noEditPoints="1"/>
            </p:cNvSpPr>
            <p:nvPr userDrawn="1"/>
          </p:nvSpPr>
          <p:spPr bwMode="auto">
            <a:xfrm>
              <a:off x="2339" y="-722"/>
              <a:ext cx="111" cy="776"/>
            </a:xfrm>
            <a:custGeom>
              <a:avLst/>
              <a:gdLst>
                <a:gd name="T0" fmla="*/ 47 w 47"/>
                <a:gd name="T1" fmla="*/ 23 h 328"/>
                <a:gd name="T2" fmla="*/ 40 w 47"/>
                <a:gd name="T3" fmla="*/ 40 h 328"/>
                <a:gd name="T4" fmla="*/ 23 w 47"/>
                <a:gd name="T5" fmla="*/ 46 h 328"/>
                <a:gd name="T6" fmla="*/ 7 w 47"/>
                <a:gd name="T7" fmla="*/ 40 h 328"/>
                <a:gd name="T8" fmla="*/ 0 w 47"/>
                <a:gd name="T9" fmla="*/ 23 h 328"/>
                <a:gd name="T10" fmla="*/ 7 w 47"/>
                <a:gd name="T11" fmla="*/ 7 h 328"/>
                <a:gd name="T12" fmla="*/ 23 w 47"/>
                <a:gd name="T13" fmla="*/ 0 h 328"/>
                <a:gd name="T14" fmla="*/ 40 w 47"/>
                <a:gd name="T15" fmla="*/ 7 h 328"/>
                <a:gd name="T16" fmla="*/ 47 w 47"/>
                <a:gd name="T17" fmla="*/ 23 h 328"/>
                <a:gd name="T18" fmla="*/ 41 w 47"/>
                <a:gd name="T19" fmla="*/ 328 h 328"/>
                <a:gd name="T20" fmla="*/ 5 w 47"/>
                <a:gd name="T21" fmla="*/ 328 h 328"/>
                <a:gd name="T22" fmla="*/ 5 w 47"/>
                <a:gd name="T23" fmla="*/ 103 h 328"/>
                <a:gd name="T24" fmla="*/ 41 w 47"/>
                <a:gd name="T25" fmla="*/ 103 h 328"/>
                <a:gd name="T26" fmla="*/ 41 w 47"/>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28">
                  <a:moveTo>
                    <a:pt x="47" y="23"/>
                  </a:moveTo>
                  <a:cubicBezTo>
                    <a:pt x="47" y="30"/>
                    <a:pt x="44" y="35"/>
                    <a:pt x="40" y="40"/>
                  </a:cubicBezTo>
                  <a:cubicBezTo>
                    <a:pt x="35" y="44"/>
                    <a:pt x="30" y="46"/>
                    <a:pt x="23" y="46"/>
                  </a:cubicBezTo>
                  <a:cubicBezTo>
                    <a:pt x="17" y="46"/>
                    <a:pt x="11" y="44"/>
                    <a:pt x="7" y="40"/>
                  </a:cubicBezTo>
                  <a:cubicBezTo>
                    <a:pt x="3" y="36"/>
                    <a:pt x="0" y="30"/>
                    <a:pt x="0" y="23"/>
                  </a:cubicBezTo>
                  <a:cubicBezTo>
                    <a:pt x="0" y="17"/>
                    <a:pt x="2" y="11"/>
                    <a:pt x="7" y="7"/>
                  </a:cubicBezTo>
                  <a:cubicBezTo>
                    <a:pt x="11" y="2"/>
                    <a:pt x="17" y="0"/>
                    <a:pt x="23" y="0"/>
                  </a:cubicBezTo>
                  <a:cubicBezTo>
                    <a:pt x="30" y="0"/>
                    <a:pt x="35" y="2"/>
                    <a:pt x="40" y="7"/>
                  </a:cubicBezTo>
                  <a:cubicBezTo>
                    <a:pt x="44" y="11"/>
                    <a:pt x="47" y="17"/>
                    <a:pt x="47" y="23"/>
                  </a:cubicBezTo>
                  <a:close/>
                  <a:moveTo>
                    <a:pt x="41" y="328"/>
                  </a:moveTo>
                  <a:cubicBezTo>
                    <a:pt x="5" y="328"/>
                    <a:pt x="5" y="328"/>
                    <a:pt x="5" y="328"/>
                  </a:cubicBezTo>
                  <a:cubicBezTo>
                    <a:pt x="5" y="103"/>
                    <a:pt x="5" y="103"/>
                    <a:pt x="5" y="103"/>
                  </a:cubicBezTo>
                  <a:cubicBezTo>
                    <a:pt x="41" y="103"/>
                    <a:pt x="41" y="103"/>
                    <a:pt x="41" y="103"/>
                  </a:cubicBezTo>
                  <a:lnTo>
                    <a:pt x="41"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2564" y="-490"/>
              <a:ext cx="393" cy="555"/>
            </a:xfrm>
            <a:custGeom>
              <a:avLst/>
              <a:gdLst>
                <a:gd name="T0" fmla="*/ 166 w 166"/>
                <a:gd name="T1" fmla="*/ 219 h 235"/>
                <a:gd name="T2" fmla="*/ 105 w 166"/>
                <a:gd name="T3" fmla="*/ 235 h 235"/>
                <a:gd name="T4" fmla="*/ 51 w 166"/>
                <a:gd name="T5" fmla="*/ 221 h 235"/>
                <a:gd name="T6" fmla="*/ 14 w 166"/>
                <a:gd name="T7" fmla="*/ 181 h 235"/>
                <a:gd name="T8" fmla="*/ 0 w 166"/>
                <a:gd name="T9" fmla="*/ 123 h 235"/>
                <a:gd name="T10" fmla="*/ 32 w 166"/>
                <a:gd name="T11" fmla="*/ 34 h 235"/>
                <a:gd name="T12" fmla="*/ 115 w 166"/>
                <a:gd name="T13" fmla="*/ 0 h 235"/>
                <a:gd name="T14" fmla="*/ 166 w 166"/>
                <a:gd name="T15" fmla="*/ 11 h 235"/>
                <a:gd name="T16" fmla="*/ 166 w 166"/>
                <a:gd name="T17" fmla="*/ 48 h 235"/>
                <a:gd name="T18" fmla="*/ 114 w 166"/>
                <a:gd name="T19" fmla="*/ 31 h 235"/>
                <a:gd name="T20" fmla="*/ 58 w 166"/>
                <a:gd name="T21" fmla="*/ 55 h 235"/>
                <a:gd name="T22" fmla="*/ 37 w 166"/>
                <a:gd name="T23" fmla="*/ 120 h 235"/>
                <a:gd name="T24" fmla="*/ 57 w 166"/>
                <a:gd name="T25" fmla="*/ 182 h 235"/>
                <a:gd name="T26" fmla="*/ 111 w 166"/>
                <a:gd name="T27" fmla="*/ 204 h 235"/>
                <a:gd name="T28" fmla="*/ 166 w 166"/>
                <a:gd name="T29" fmla="*/ 185 h 235"/>
                <a:gd name="T30" fmla="*/ 166 w 166"/>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5">
                  <a:moveTo>
                    <a:pt x="166" y="219"/>
                  </a:moveTo>
                  <a:cubicBezTo>
                    <a:pt x="149" y="230"/>
                    <a:pt x="129" y="235"/>
                    <a:pt x="105" y="235"/>
                  </a:cubicBezTo>
                  <a:cubicBezTo>
                    <a:pt x="85" y="235"/>
                    <a:pt x="67" y="230"/>
                    <a:pt x="51" y="221"/>
                  </a:cubicBezTo>
                  <a:cubicBezTo>
                    <a:pt x="35" y="212"/>
                    <a:pt x="23" y="198"/>
                    <a:pt x="14" y="181"/>
                  </a:cubicBezTo>
                  <a:cubicBezTo>
                    <a:pt x="5" y="164"/>
                    <a:pt x="0" y="144"/>
                    <a:pt x="0" y="123"/>
                  </a:cubicBezTo>
                  <a:cubicBezTo>
                    <a:pt x="0" y="86"/>
                    <a:pt x="11" y="56"/>
                    <a:pt x="32" y="34"/>
                  </a:cubicBezTo>
                  <a:cubicBezTo>
                    <a:pt x="53" y="11"/>
                    <a:pt x="80" y="0"/>
                    <a:pt x="115" y="0"/>
                  </a:cubicBezTo>
                  <a:cubicBezTo>
                    <a:pt x="134" y="0"/>
                    <a:pt x="151" y="4"/>
                    <a:pt x="166" y="11"/>
                  </a:cubicBezTo>
                  <a:cubicBezTo>
                    <a:pt x="166" y="48"/>
                    <a:pt x="166" y="48"/>
                    <a:pt x="166" y="48"/>
                  </a:cubicBezTo>
                  <a:cubicBezTo>
                    <a:pt x="150" y="36"/>
                    <a:pt x="132" y="31"/>
                    <a:pt x="114" y="31"/>
                  </a:cubicBezTo>
                  <a:cubicBezTo>
                    <a:pt x="91" y="31"/>
                    <a:pt x="72" y="39"/>
                    <a:pt x="58" y="55"/>
                  </a:cubicBezTo>
                  <a:cubicBezTo>
                    <a:pt x="44" y="72"/>
                    <a:pt x="37" y="93"/>
                    <a:pt x="37" y="120"/>
                  </a:cubicBezTo>
                  <a:cubicBezTo>
                    <a:pt x="37" y="146"/>
                    <a:pt x="43" y="166"/>
                    <a:pt x="57" y="182"/>
                  </a:cubicBezTo>
                  <a:cubicBezTo>
                    <a:pt x="70" y="197"/>
                    <a:pt x="89" y="204"/>
                    <a:pt x="111" y="204"/>
                  </a:cubicBezTo>
                  <a:cubicBezTo>
                    <a:pt x="131" y="204"/>
                    <a:pt x="149" y="198"/>
                    <a:pt x="166" y="185"/>
                  </a:cubicBezTo>
                  <a:lnTo>
                    <a:pt x="166"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3082" y="-488"/>
              <a:ext cx="272" cy="542"/>
            </a:xfrm>
            <a:custGeom>
              <a:avLst/>
              <a:gdLst>
                <a:gd name="T0" fmla="*/ 115 w 115"/>
                <a:gd name="T1" fmla="*/ 41 h 229"/>
                <a:gd name="T2" fmla="*/ 88 w 115"/>
                <a:gd name="T3" fmla="*/ 33 h 229"/>
                <a:gd name="T4" fmla="*/ 50 w 115"/>
                <a:gd name="T5" fmla="*/ 56 h 229"/>
                <a:gd name="T6" fmla="*/ 36 w 115"/>
                <a:gd name="T7" fmla="*/ 114 h 229"/>
                <a:gd name="T8" fmla="*/ 36 w 115"/>
                <a:gd name="T9" fmla="*/ 229 h 229"/>
                <a:gd name="T10" fmla="*/ 0 w 115"/>
                <a:gd name="T11" fmla="*/ 229 h 229"/>
                <a:gd name="T12" fmla="*/ 0 w 115"/>
                <a:gd name="T13" fmla="*/ 4 h 229"/>
                <a:gd name="T14" fmla="*/ 36 w 115"/>
                <a:gd name="T15" fmla="*/ 4 h 229"/>
                <a:gd name="T16" fmla="*/ 36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9" y="36"/>
                    <a:pt x="100" y="33"/>
                    <a:pt x="88" y="33"/>
                  </a:cubicBezTo>
                  <a:cubicBezTo>
                    <a:pt x="73" y="33"/>
                    <a:pt x="60" y="41"/>
                    <a:pt x="50" y="56"/>
                  </a:cubicBezTo>
                  <a:cubicBezTo>
                    <a:pt x="40"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6" y="51"/>
                    <a:pt x="36" y="51"/>
                    <a:pt x="36" y="51"/>
                  </a:cubicBezTo>
                  <a:cubicBezTo>
                    <a:pt x="41" y="35"/>
                    <a:pt x="49" y="23"/>
                    <a:pt x="59" y="14"/>
                  </a:cubicBezTo>
                  <a:cubicBezTo>
                    <a:pt x="69" y="5"/>
                    <a:pt x="81"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noEditPoints="1"/>
            </p:cNvSpPr>
            <p:nvPr userDrawn="1"/>
          </p:nvSpPr>
          <p:spPr bwMode="auto">
            <a:xfrm>
              <a:off x="3392" y="-490"/>
              <a:ext cx="513" cy="555"/>
            </a:xfrm>
            <a:custGeom>
              <a:avLst/>
              <a:gdLst>
                <a:gd name="T0" fmla="*/ 217 w 217"/>
                <a:gd name="T1" fmla="*/ 117 h 235"/>
                <a:gd name="T2" fmla="*/ 188 w 217"/>
                <a:gd name="T3" fmla="*/ 203 h 235"/>
                <a:gd name="T4" fmla="*/ 108 w 217"/>
                <a:gd name="T5" fmla="*/ 235 h 235"/>
                <a:gd name="T6" fmla="*/ 29 w 217"/>
                <a:gd name="T7" fmla="*/ 203 h 235"/>
                <a:gd name="T8" fmla="*/ 0 w 217"/>
                <a:gd name="T9" fmla="*/ 120 h 235"/>
                <a:gd name="T10" fmla="*/ 30 w 217"/>
                <a:gd name="T11" fmla="*/ 32 h 235"/>
                <a:gd name="T12" fmla="*/ 113 w 217"/>
                <a:gd name="T13" fmla="*/ 0 h 235"/>
                <a:gd name="T14" fmla="*/ 190 w 217"/>
                <a:gd name="T15" fmla="*/ 31 h 235"/>
                <a:gd name="T16" fmla="*/ 217 w 217"/>
                <a:gd name="T17" fmla="*/ 117 h 235"/>
                <a:gd name="T18" fmla="*/ 181 w 217"/>
                <a:gd name="T19" fmla="*/ 118 h 235"/>
                <a:gd name="T20" fmla="*/ 163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8" y="203"/>
                  </a:cubicBezTo>
                  <a:cubicBezTo>
                    <a:pt x="168" y="224"/>
                    <a:pt x="141" y="235"/>
                    <a:pt x="108" y="235"/>
                  </a:cubicBezTo>
                  <a:cubicBezTo>
                    <a:pt x="75" y="235"/>
                    <a:pt x="49" y="225"/>
                    <a:pt x="29" y="203"/>
                  </a:cubicBezTo>
                  <a:cubicBezTo>
                    <a:pt x="10" y="182"/>
                    <a:pt x="0" y="155"/>
                    <a:pt x="0" y="120"/>
                  </a:cubicBezTo>
                  <a:cubicBezTo>
                    <a:pt x="0" y="83"/>
                    <a:pt x="10" y="54"/>
                    <a:pt x="30" y="32"/>
                  </a:cubicBezTo>
                  <a:cubicBezTo>
                    <a:pt x="50" y="11"/>
                    <a:pt x="78" y="0"/>
                    <a:pt x="113" y="0"/>
                  </a:cubicBezTo>
                  <a:cubicBezTo>
                    <a:pt x="145" y="0"/>
                    <a:pt x="171" y="10"/>
                    <a:pt x="190" y="31"/>
                  </a:cubicBezTo>
                  <a:cubicBezTo>
                    <a:pt x="208" y="52"/>
                    <a:pt x="217" y="80"/>
                    <a:pt x="217" y="117"/>
                  </a:cubicBezTo>
                  <a:close/>
                  <a:moveTo>
                    <a:pt x="181" y="118"/>
                  </a:moveTo>
                  <a:cubicBezTo>
                    <a:pt x="181" y="90"/>
                    <a:pt x="175" y="68"/>
                    <a:pt x="163" y="53"/>
                  </a:cubicBezTo>
                  <a:cubicBezTo>
                    <a:pt x="151" y="38"/>
                    <a:pt x="133" y="31"/>
                    <a:pt x="110" y="31"/>
                  </a:cubicBezTo>
                  <a:cubicBezTo>
                    <a:pt x="87" y="31"/>
                    <a:pt x="69" y="38"/>
                    <a:pt x="56" y="54"/>
                  </a:cubicBezTo>
                  <a:cubicBezTo>
                    <a:pt x="43" y="69"/>
                    <a:pt x="36" y="91"/>
                    <a:pt x="36" y="119"/>
                  </a:cubicBezTo>
                  <a:cubicBezTo>
                    <a:pt x="36" y="146"/>
                    <a:pt x="43" y="167"/>
                    <a:pt x="56"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4000" y="-490"/>
              <a:ext cx="322" cy="555"/>
            </a:xfrm>
            <a:custGeom>
              <a:avLst/>
              <a:gdLst>
                <a:gd name="T0" fmla="*/ 136 w 136"/>
                <a:gd name="T1" fmla="*/ 170 h 235"/>
                <a:gd name="T2" fmla="*/ 113 w 136"/>
                <a:gd name="T3" fmla="*/ 217 h 235"/>
                <a:gd name="T4" fmla="*/ 55 w 136"/>
                <a:gd name="T5" fmla="*/ 235 h 235"/>
                <a:gd name="T6" fmla="*/ 0 w 136"/>
                <a:gd name="T7" fmla="*/ 222 h 235"/>
                <a:gd name="T8" fmla="*/ 0 w 136"/>
                <a:gd name="T9" fmla="*/ 183 h 235"/>
                <a:gd name="T10" fmla="*/ 57 w 136"/>
                <a:gd name="T11" fmla="*/ 204 h 235"/>
                <a:gd name="T12" fmla="*/ 99 w 136"/>
                <a:gd name="T13" fmla="*/ 173 h 235"/>
                <a:gd name="T14" fmla="*/ 91 w 136"/>
                <a:gd name="T15" fmla="*/ 152 h 235"/>
                <a:gd name="T16" fmla="*/ 54 w 136"/>
                <a:gd name="T17" fmla="*/ 131 h 235"/>
                <a:gd name="T18" fmla="*/ 13 w 136"/>
                <a:gd name="T19" fmla="*/ 104 h 235"/>
                <a:gd name="T20" fmla="*/ 0 w 136"/>
                <a:gd name="T21" fmla="*/ 65 h 235"/>
                <a:gd name="T22" fmla="*/ 22 w 136"/>
                <a:gd name="T23" fmla="*/ 18 h 235"/>
                <a:gd name="T24" fmla="*/ 78 w 136"/>
                <a:gd name="T25" fmla="*/ 0 h 235"/>
                <a:gd name="T26" fmla="*/ 125 w 136"/>
                <a:gd name="T27" fmla="*/ 10 h 235"/>
                <a:gd name="T28" fmla="*/ 125 w 136"/>
                <a:gd name="T29" fmla="*/ 47 h 235"/>
                <a:gd name="T30" fmla="*/ 75 w 136"/>
                <a:gd name="T31" fmla="*/ 31 h 235"/>
                <a:gd name="T32" fmla="*/ 47 w 136"/>
                <a:gd name="T33" fmla="*/ 39 h 235"/>
                <a:gd name="T34" fmla="*/ 37 w 136"/>
                <a:gd name="T35" fmla="*/ 62 h 235"/>
                <a:gd name="T36" fmla="*/ 45 w 136"/>
                <a:gd name="T37" fmla="*/ 85 h 235"/>
                <a:gd name="T38" fmla="*/ 79 w 136"/>
                <a:gd name="T39" fmla="*/ 104 h 235"/>
                <a:gd name="T40" fmla="*/ 123 w 136"/>
                <a:gd name="T41" fmla="*/ 132 h 235"/>
                <a:gd name="T42" fmla="*/ 136 w 136"/>
                <a:gd name="T43"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35">
                  <a:moveTo>
                    <a:pt x="136" y="170"/>
                  </a:moveTo>
                  <a:cubicBezTo>
                    <a:pt x="136" y="189"/>
                    <a:pt x="128" y="205"/>
                    <a:pt x="113" y="217"/>
                  </a:cubicBezTo>
                  <a:cubicBezTo>
                    <a:pt x="99" y="229"/>
                    <a:pt x="79" y="235"/>
                    <a:pt x="55" y="235"/>
                  </a:cubicBezTo>
                  <a:cubicBezTo>
                    <a:pt x="34" y="235"/>
                    <a:pt x="16" y="231"/>
                    <a:pt x="0" y="222"/>
                  </a:cubicBezTo>
                  <a:cubicBezTo>
                    <a:pt x="0" y="183"/>
                    <a:pt x="0" y="183"/>
                    <a:pt x="0" y="183"/>
                  </a:cubicBezTo>
                  <a:cubicBezTo>
                    <a:pt x="17" y="197"/>
                    <a:pt x="37" y="204"/>
                    <a:pt x="57" y="204"/>
                  </a:cubicBezTo>
                  <a:cubicBezTo>
                    <a:pt x="85" y="204"/>
                    <a:pt x="99" y="194"/>
                    <a:pt x="99" y="173"/>
                  </a:cubicBezTo>
                  <a:cubicBezTo>
                    <a:pt x="99" y="165"/>
                    <a:pt x="97" y="158"/>
                    <a:pt x="91" y="152"/>
                  </a:cubicBezTo>
                  <a:cubicBezTo>
                    <a:pt x="86" y="147"/>
                    <a:pt x="73" y="140"/>
                    <a:pt x="54" y="131"/>
                  </a:cubicBezTo>
                  <a:cubicBezTo>
                    <a:pt x="34" y="122"/>
                    <a:pt x="21" y="113"/>
                    <a:pt x="13" y="104"/>
                  </a:cubicBezTo>
                  <a:cubicBezTo>
                    <a:pt x="5" y="94"/>
                    <a:pt x="0" y="81"/>
                    <a:pt x="0" y="65"/>
                  </a:cubicBezTo>
                  <a:cubicBezTo>
                    <a:pt x="0" y="46"/>
                    <a:pt x="8" y="31"/>
                    <a:pt x="22" y="18"/>
                  </a:cubicBezTo>
                  <a:cubicBezTo>
                    <a:pt x="37" y="6"/>
                    <a:pt x="56" y="0"/>
                    <a:pt x="78" y="0"/>
                  </a:cubicBezTo>
                  <a:cubicBezTo>
                    <a:pt x="96" y="0"/>
                    <a:pt x="111" y="3"/>
                    <a:pt x="125" y="10"/>
                  </a:cubicBezTo>
                  <a:cubicBezTo>
                    <a:pt x="125" y="47"/>
                    <a:pt x="125" y="47"/>
                    <a:pt x="125" y="47"/>
                  </a:cubicBezTo>
                  <a:cubicBezTo>
                    <a:pt x="111" y="36"/>
                    <a:pt x="94" y="31"/>
                    <a:pt x="75" y="31"/>
                  </a:cubicBezTo>
                  <a:cubicBezTo>
                    <a:pt x="64" y="31"/>
                    <a:pt x="54" y="33"/>
                    <a:pt x="47" y="39"/>
                  </a:cubicBezTo>
                  <a:cubicBezTo>
                    <a:pt x="40" y="45"/>
                    <a:pt x="37" y="53"/>
                    <a:pt x="37" y="62"/>
                  </a:cubicBezTo>
                  <a:cubicBezTo>
                    <a:pt x="37" y="72"/>
                    <a:pt x="39" y="79"/>
                    <a:pt x="45" y="85"/>
                  </a:cubicBezTo>
                  <a:cubicBezTo>
                    <a:pt x="50" y="90"/>
                    <a:pt x="62" y="96"/>
                    <a:pt x="79" y="104"/>
                  </a:cubicBezTo>
                  <a:cubicBezTo>
                    <a:pt x="100" y="113"/>
                    <a:pt x="114" y="122"/>
                    <a:pt x="123" y="132"/>
                  </a:cubicBezTo>
                  <a:cubicBezTo>
                    <a:pt x="131" y="142"/>
                    <a:pt x="136" y="155"/>
                    <a:pt x="13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noEditPoints="1"/>
            </p:cNvSpPr>
            <p:nvPr userDrawn="1"/>
          </p:nvSpPr>
          <p:spPr bwMode="auto">
            <a:xfrm>
              <a:off x="4402" y="-490"/>
              <a:ext cx="516" cy="555"/>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7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7"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2"/>
            <p:cNvSpPr>
              <a:spLocks/>
            </p:cNvSpPr>
            <p:nvPr userDrawn="1"/>
          </p:nvSpPr>
          <p:spPr bwMode="auto">
            <a:xfrm>
              <a:off x="4970" y="-743"/>
              <a:ext cx="314" cy="797"/>
            </a:xfrm>
            <a:custGeom>
              <a:avLst/>
              <a:gdLst>
                <a:gd name="T0" fmla="*/ 133 w 133"/>
                <a:gd name="T1" fmla="*/ 36 h 337"/>
                <a:gd name="T2" fmla="*/ 110 w 133"/>
                <a:gd name="T3" fmla="*/ 30 h 337"/>
                <a:gd name="T4" fmla="*/ 73 w 133"/>
                <a:gd name="T5" fmla="*/ 78 h 337"/>
                <a:gd name="T6" fmla="*/ 73 w 133"/>
                <a:gd name="T7" fmla="*/ 112 h 337"/>
                <a:gd name="T8" fmla="*/ 125 w 133"/>
                <a:gd name="T9" fmla="*/ 112 h 337"/>
                <a:gd name="T10" fmla="*/ 125 w 133"/>
                <a:gd name="T11" fmla="*/ 143 h 337"/>
                <a:gd name="T12" fmla="*/ 73 w 133"/>
                <a:gd name="T13" fmla="*/ 143 h 337"/>
                <a:gd name="T14" fmla="*/ 73 w 133"/>
                <a:gd name="T15" fmla="*/ 337 h 337"/>
                <a:gd name="T16" fmla="*/ 38 w 133"/>
                <a:gd name="T17" fmla="*/ 337 h 337"/>
                <a:gd name="T18" fmla="*/ 38 w 133"/>
                <a:gd name="T19" fmla="*/ 143 h 337"/>
                <a:gd name="T20" fmla="*/ 0 w 133"/>
                <a:gd name="T21" fmla="*/ 143 h 337"/>
                <a:gd name="T22" fmla="*/ 0 w 133"/>
                <a:gd name="T23" fmla="*/ 112 h 337"/>
                <a:gd name="T24" fmla="*/ 38 w 133"/>
                <a:gd name="T25" fmla="*/ 112 h 337"/>
                <a:gd name="T26" fmla="*/ 38 w 133"/>
                <a:gd name="T27" fmla="*/ 76 h 337"/>
                <a:gd name="T28" fmla="*/ 57 w 133"/>
                <a:gd name="T29" fmla="*/ 21 h 337"/>
                <a:gd name="T30" fmla="*/ 108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7" y="32"/>
                    <a:pt x="119" y="30"/>
                    <a:pt x="110" y="30"/>
                  </a:cubicBezTo>
                  <a:cubicBezTo>
                    <a:pt x="85" y="30"/>
                    <a:pt x="73" y="46"/>
                    <a:pt x="73" y="78"/>
                  </a:cubicBezTo>
                  <a:cubicBezTo>
                    <a:pt x="73" y="112"/>
                    <a:pt x="73" y="112"/>
                    <a:pt x="73" y="112"/>
                  </a:cubicBezTo>
                  <a:cubicBezTo>
                    <a:pt x="125" y="112"/>
                    <a:pt x="125" y="112"/>
                    <a:pt x="125" y="112"/>
                  </a:cubicBezTo>
                  <a:cubicBezTo>
                    <a:pt x="125" y="143"/>
                    <a:pt x="125" y="143"/>
                    <a:pt x="125" y="143"/>
                  </a:cubicBezTo>
                  <a:cubicBezTo>
                    <a:pt x="73" y="143"/>
                    <a:pt x="73" y="143"/>
                    <a:pt x="73" y="143"/>
                  </a:cubicBezTo>
                  <a:cubicBezTo>
                    <a:pt x="73" y="337"/>
                    <a:pt x="73" y="337"/>
                    <a:pt x="73" y="337"/>
                  </a:cubicBezTo>
                  <a:cubicBezTo>
                    <a:pt x="38" y="337"/>
                    <a:pt x="38" y="337"/>
                    <a:pt x="38" y="337"/>
                  </a:cubicBezTo>
                  <a:cubicBezTo>
                    <a:pt x="38" y="143"/>
                    <a:pt x="38" y="143"/>
                    <a:pt x="38" y="143"/>
                  </a:cubicBezTo>
                  <a:cubicBezTo>
                    <a:pt x="0" y="143"/>
                    <a:pt x="0" y="143"/>
                    <a:pt x="0" y="143"/>
                  </a:cubicBezTo>
                  <a:cubicBezTo>
                    <a:pt x="0" y="112"/>
                    <a:pt x="0" y="112"/>
                    <a:pt x="0" y="112"/>
                  </a:cubicBezTo>
                  <a:cubicBezTo>
                    <a:pt x="38" y="112"/>
                    <a:pt x="38" y="112"/>
                    <a:pt x="38" y="112"/>
                  </a:cubicBezTo>
                  <a:cubicBezTo>
                    <a:pt x="38" y="76"/>
                    <a:pt x="38" y="76"/>
                    <a:pt x="38" y="76"/>
                  </a:cubicBezTo>
                  <a:cubicBezTo>
                    <a:pt x="38" y="53"/>
                    <a:pt x="44" y="35"/>
                    <a:pt x="57" y="21"/>
                  </a:cubicBezTo>
                  <a:cubicBezTo>
                    <a:pt x="71" y="7"/>
                    <a:pt x="87" y="0"/>
                    <a:pt x="108" y="0"/>
                  </a:cubicBezTo>
                  <a:cubicBezTo>
                    <a:pt x="119"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3"/>
            <p:cNvSpPr>
              <a:spLocks/>
            </p:cNvSpPr>
            <p:nvPr userDrawn="1"/>
          </p:nvSpPr>
          <p:spPr bwMode="auto">
            <a:xfrm>
              <a:off x="5310" y="-635"/>
              <a:ext cx="305" cy="700"/>
            </a:xfrm>
            <a:custGeom>
              <a:avLst/>
              <a:gdLst>
                <a:gd name="T0" fmla="*/ 129 w 129"/>
                <a:gd name="T1" fmla="*/ 288 h 296"/>
                <a:gd name="T2" fmla="*/ 96 w 129"/>
                <a:gd name="T3" fmla="*/ 296 h 296"/>
                <a:gd name="T4" fmla="*/ 38 w 129"/>
                <a:gd name="T5" fmla="*/ 230 h 296"/>
                <a:gd name="T6" fmla="*/ 38 w 129"/>
                <a:gd name="T7" fmla="*/ 97 h 296"/>
                <a:gd name="T8" fmla="*/ 0 w 129"/>
                <a:gd name="T9" fmla="*/ 97 h 296"/>
                <a:gd name="T10" fmla="*/ 0 w 129"/>
                <a:gd name="T11" fmla="*/ 66 h 296"/>
                <a:gd name="T12" fmla="*/ 38 w 129"/>
                <a:gd name="T13" fmla="*/ 66 h 296"/>
                <a:gd name="T14" fmla="*/ 38 w 129"/>
                <a:gd name="T15" fmla="*/ 12 h 296"/>
                <a:gd name="T16" fmla="*/ 73 w 129"/>
                <a:gd name="T17" fmla="*/ 0 h 296"/>
                <a:gd name="T18" fmla="*/ 73 w 129"/>
                <a:gd name="T19" fmla="*/ 66 h 296"/>
                <a:gd name="T20" fmla="*/ 129 w 129"/>
                <a:gd name="T21" fmla="*/ 66 h 296"/>
                <a:gd name="T22" fmla="*/ 129 w 129"/>
                <a:gd name="T23" fmla="*/ 97 h 296"/>
                <a:gd name="T24" fmla="*/ 73 w 129"/>
                <a:gd name="T25" fmla="*/ 97 h 296"/>
                <a:gd name="T26" fmla="*/ 73 w 129"/>
                <a:gd name="T27" fmla="*/ 223 h 296"/>
                <a:gd name="T28" fmla="*/ 81 w 129"/>
                <a:gd name="T29" fmla="*/ 255 h 296"/>
                <a:gd name="T30" fmla="*/ 106 w 129"/>
                <a:gd name="T31" fmla="*/ 265 h 296"/>
                <a:gd name="T32" fmla="*/ 129 w 129"/>
                <a:gd name="T33" fmla="*/ 258 h 296"/>
                <a:gd name="T34" fmla="*/ 129 w 129"/>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96">
                  <a:moveTo>
                    <a:pt x="129" y="288"/>
                  </a:moveTo>
                  <a:cubicBezTo>
                    <a:pt x="120" y="293"/>
                    <a:pt x="109" y="296"/>
                    <a:pt x="96" y="296"/>
                  </a:cubicBezTo>
                  <a:cubicBezTo>
                    <a:pt x="57" y="296"/>
                    <a:pt x="38" y="274"/>
                    <a:pt x="38" y="230"/>
                  </a:cubicBezTo>
                  <a:cubicBezTo>
                    <a:pt x="38" y="97"/>
                    <a:pt x="38" y="97"/>
                    <a:pt x="38" y="97"/>
                  </a:cubicBezTo>
                  <a:cubicBezTo>
                    <a:pt x="0" y="97"/>
                    <a:pt x="0" y="97"/>
                    <a:pt x="0" y="97"/>
                  </a:cubicBezTo>
                  <a:cubicBezTo>
                    <a:pt x="0" y="66"/>
                    <a:pt x="0" y="66"/>
                    <a:pt x="0" y="66"/>
                  </a:cubicBezTo>
                  <a:cubicBezTo>
                    <a:pt x="38" y="66"/>
                    <a:pt x="38" y="66"/>
                    <a:pt x="38" y="66"/>
                  </a:cubicBezTo>
                  <a:cubicBezTo>
                    <a:pt x="38" y="12"/>
                    <a:pt x="38" y="12"/>
                    <a:pt x="38" y="12"/>
                  </a:cubicBezTo>
                  <a:cubicBezTo>
                    <a:pt x="73" y="0"/>
                    <a:pt x="73" y="0"/>
                    <a:pt x="73" y="0"/>
                  </a:cubicBezTo>
                  <a:cubicBezTo>
                    <a:pt x="73" y="66"/>
                    <a:pt x="73" y="66"/>
                    <a:pt x="73" y="66"/>
                  </a:cubicBezTo>
                  <a:cubicBezTo>
                    <a:pt x="129" y="66"/>
                    <a:pt x="129" y="66"/>
                    <a:pt x="129" y="66"/>
                  </a:cubicBezTo>
                  <a:cubicBezTo>
                    <a:pt x="129" y="97"/>
                    <a:pt x="129" y="97"/>
                    <a:pt x="129" y="97"/>
                  </a:cubicBezTo>
                  <a:cubicBezTo>
                    <a:pt x="73" y="97"/>
                    <a:pt x="73" y="97"/>
                    <a:pt x="73" y="97"/>
                  </a:cubicBezTo>
                  <a:cubicBezTo>
                    <a:pt x="73" y="223"/>
                    <a:pt x="73" y="223"/>
                    <a:pt x="73" y="223"/>
                  </a:cubicBezTo>
                  <a:cubicBezTo>
                    <a:pt x="73" y="238"/>
                    <a:pt x="76" y="249"/>
                    <a:pt x="81" y="255"/>
                  </a:cubicBezTo>
                  <a:cubicBezTo>
                    <a:pt x="86" y="262"/>
                    <a:pt x="94" y="265"/>
                    <a:pt x="106" y="265"/>
                  </a:cubicBezTo>
                  <a:cubicBezTo>
                    <a:pt x="115" y="265"/>
                    <a:pt x="122" y="263"/>
                    <a:pt x="129" y="258"/>
                  </a:cubicBezTo>
                  <a:lnTo>
                    <a:pt x="12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4"/>
            <p:cNvSpPr>
              <a:spLocks/>
            </p:cNvSpPr>
            <p:nvPr userDrawn="1"/>
          </p:nvSpPr>
          <p:spPr bwMode="auto">
            <a:xfrm>
              <a:off x="1343" y="434"/>
              <a:ext cx="949" cy="743"/>
            </a:xfrm>
            <a:custGeom>
              <a:avLst/>
              <a:gdLst>
                <a:gd name="T0" fmla="*/ 401 w 401"/>
                <a:gd name="T1" fmla="*/ 0 h 314"/>
                <a:gd name="T2" fmla="*/ 314 w 401"/>
                <a:gd name="T3" fmla="*/ 314 h 314"/>
                <a:gd name="T4" fmla="*/ 271 w 401"/>
                <a:gd name="T5" fmla="*/ 314 h 314"/>
                <a:gd name="T6" fmla="*/ 208 w 401"/>
                <a:gd name="T7" fmla="*/ 84 h 314"/>
                <a:gd name="T8" fmla="*/ 203 w 401"/>
                <a:gd name="T9" fmla="*/ 52 h 314"/>
                <a:gd name="T10" fmla="*/ 202 w 401"/>
                <a:gd name="T11" fmla="*/ 52 h 314"/>
                <a:gd name="T12" fmla="*/ 196 w 401"/>
                <a:gd name="T13" fmla="*/ 83 h 314"/>
                <a:gd name="T14" fmla="*/ 132 w 401"/>
                <a:gd name="T15" fmla="*/ 314 h 314"/>
                <a:gd name="T16" fmla="*/ 90 w 401"/>
                <a:gd name="T17" fmla="*/ 314 h 314"/>
                <a:gd name="T18" fmla="*/ 0 w 401"/>
                <a:gd name="T19" fmla="*/ 0 h 314"/>
                <a:gd name="T20" fmla="*/ 40 w 401"/>
                <a:gd name="T21" fmla="*/ 0 h 314"/>
                <a:gd name="T22" fmla="*/ 105 w 401"/>
                <a:gd name="T23" fmla="*/ 240 h 314"/>
                <a:gd name="T24" fmla="*/ 111 w 401"/>
                <a:gd name="T25" fmla="*/ 272 h 314"/>
                <a:gd name="T26" fmla="*/ 112 w 401"/>
                <a:gd name="T27" fmla="*/ 272 h 314"/>
                <a:gd name="T28" fmla="*/ 118 w 401"/>
                <a:gd name="T29" fmla="*/ 240 h 314"/>
                <a:gd name="T30" fmla="*/ 187 w 401"/>
                <a:gd name="T31" fmla="*/ 0 h 314"/>
                <a:gd name="T32" fmla="*/ 222 w 401"/>
                <a:gd name="T33" fmla="*/ 0 h 314"/>
                <a:gd name="T34" fmla="*/ 287 w 401"/>
                <a:gd name="T35" fmla="*/ 242 h 314"/>
                <a:gd name="T36" fmla="*/ 292 w 401"/>
                <a:gd name="T37" fmla="*/ 271 h 314"/>
                <a:gd name="T38" fmla="*/ 293 w 401"/>
                <a:gd name="T39" fmla="*/ 271 h 314"/>
                <a:gd name="T40" fmla="*/ 299 w 401"/>
                <a:gd name="T41" fmla="*/ 241 h 314"/>
                <a:gd name="T42" fmla="*/ 362 w 401"/>
                <a:gd name="T43" fmla="*/ 0 h 314"/>
                <a:gd name="T44" fmla="*/ 401 w 401"/>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314">
                  <a:moveTo>
                    <a:pt x="401" y="0"/>
                  </a:moveTo>
                  <a:cubicBezTo>
                    <a:pt x="314" y="314"/>
                    <a:pt x="314" y="314"/>
                    <a:pt x="314" y="314"/>
                  </a:cubicBezTo>
                  <a:cubicBezTo>
                    <a:pt x="271" y="314"/>
                    <a:pt x="271" y="314"/>
                    <a:pt x="271" y="314"/>
                  </a:cubicBezTo>
                  <a:cubicBezTo>
                    <a:pt x="208" y="84"/>
                    <a:pt x="208" y="84"/>
                    <a:pt x="208" y="84"/>
                  </a:cubicBezTo>
                  <a:cubicBezTo>
                    <a:pt x="205" y="75"/>
                    <a:pt x="204" y="65"/>
                    <a:pt x="203" y="52"/>
                  </a:cubicBezTo>
                  <a:cubicBezTo>
                    <a:pt x="202" y="52"/>
                    <a:pt x="202" y="52"/>
                    <a:pt x="202" y="52"/>
                  </a:cubicBezTo>
                  <a:cubicBezTo>
                    <a:pt x="201" y="63"/>
                    <a:pt x="199" y="73"/>
                    <a:pt x="196" y="83"/>
                  </a:cubicBezTo>
                  <a:cubicBezTo>
                    <a:pt x="132" y="314"/>
                    <a:pt x="132" y="314"/>
                    <a:pt x="132" y="314"/>
                  </a:cubicBezTo>
                  <a:cubicBezTo>
                    <a:pt x="90" y="314"/>
                    <a:pt x="90" y="314"/>
                    <a:pt x="90" y="314"/>
                  </a:cubicBezTo>
                  <a:cubicBezTo>
                    <a:pt x="0" y="0"/>
                    <a:pt x="0" y="0"/>
                    <a:pt x="0" y="0"/>
                  </a:cubicBezTo>
                  <a:cubicBezTo>
                    <a:pt x="40" y="0"/>
                    <a:pt x="40" y="0"/>
                    <a:pt x="40" y="0"/>
                  </a:cubicBezTo>
                  <a:cubicBezTo>
                    <a:pt x="105" y="240"/>
                    <a:pt x="105" y="240"/>
                    <a:pt x="105" y="240"/>
                  </a:cubicBezTo>
                  <a:cubicBezTo>
                    <a:pt x="108" y="251"/>
                    <a:pt x="110" y="262"/>
                    <a:pt x="111" y="272"/>
                  </a:cubicBezTo>
                  <a:cubicBezTo>
                    <a:pt x="112" y="272"/>
                    <a:pt x="112" y="272"/>
                    <a:pt x="112" y="272"/>
                  </a:cubicBezTo>
                  <a:cubicBezTo>
                    <a:pt x="112" y="263"/>
                    <a:pt x="115" y="253"/>
                    <a:pt x="118" y="240"/>
                  </a:cubicBezTo>
                  <a:cubicBezTo>
                    <a:pt x="187" y="0"/>
                    <a:pt x="187" y="0"/>
                    <a:pt x="187" y="0"/>
                  </a:cubicBezTo>
                  <a:cubicBezTo>
                    <a:pt x="222" y="0"/>
                    <a:pt x="222" y="0"/>
                    <a:pt x="222" y="0"/>
                  </a:cubicBezTo>
                  <a:cubicBezTo>
                    <a:pt x="287" y="242"/>
                    <a:pt x="287" y="242"/>
                    <a:pt x="287" y="242"/>
                  </a:cubicBezTo>
                  <a:cubicBezTo>
                    <a:pt x="289" y="251"/>
                    <a:pt x="291" y="261"/>
                    <a:pt x="292" y="271"/>
                  </a:cubicBezTo>
                  <a:cubicBezTo>
                    <a:pt x="293" y="271"/>
                    <a:pt x="293" y="271"/>
                    <a:pt x="293" y="271"/>
                  </a:cubicBezTo>
                  <a:cubicBezTo>
                    <a:pt x="294" y="264"/>
                    <a:pt x="296" y="254"/>
                    <a:pt x="299" y="241"/>
                  </a:cubicBezTo>
                  <a:cubicBezTo>
                    <a:pt x="362" y="0"/>
                    <a:pt x="362" y="0"/>
                    <a:pt x="362" y="0"/>
                  </a:cubicBez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5"/>
            <p:cNvSpPr>
              <a:spLocks noEditPoints="1"/>
            </p:cNvSpPr>
            <p:nvPr userDrawn="1"/>
          </p:nvSpPr>
          <p:spPr bwMode="auto">
            <a:xfrm>
              <a:off x="2325" y="633"/>
              <a:ext cx="513" cy="556"/>
            </a:xfrm>
            <a:custGeom>
              <a:avLst/>
              <a:gdLst>
                <a:gd name="T0" fmla="*/ 217 w 217"/>
                <a:gd name="T1" fmla="*/ 117 h 235"/>
                <a:gd name="T2" fmla="*/ 187 w 217"/>
                <a:gd name="T3" fmla="*/ 203 h 235"/>
                <a:gd name="T4" fmla="*/ 107 w 217"/>
                <a:gd name="T5" fmla="*/ 235 h 235"/>
                <a:gd name="T6" fmla="*/ 29 w 217"/>
                <a:gd name="T7" fmla="*/ 203 h 235"/>
                <a:gd name="T8" fmla="*/ 0 w 217"/>
                <a:gd name="T9" fmla="*/ 120 h 235"/>
                <a:gd name="T10" fmla="*/ 30 w 217"/>
                <a:gd name="T11" fmla="*/ 32 h 235"/>
                <a:gd name="T12" fmla="*/ 112 w 217"/>
                <a:gd name="T13" fmla="*/ 0 h 235"/>
                <a:gd name="T14" fmla="*/ 189 w 217"/>
                <a:gd name="T15" fmla="*/ 31 h 235"/>
                <a:gd name="T16" fmla="*/ 217 w 217"/>
                <a:gd name="T17" fmla="*/ 117 h 235"/>
                <a:gd name="T18" fmla="*/ 181 w 217"/>
                <a:gd name="T19" fmla="*/ 118 h 235"/>
                <a:gd name="T20" fmla="*/ 162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7" y="203"/>
                  </a:cubicBezTo>
                  <a:cubicBezTo>
                    <a:pt x="167" y="224"/>
                    <a:pt x="141" y="235"/>
                    <a:pt x="107" y="235"/>
                  </a:cubicBezTo>
                  <a:cubicBezTo>
                    <a:pt x="75" y="235"/>
                    <a:pt x="48" y="225"/>
                    <a:pt x="29" y="203"/>
                  </a:cubicBezTo>
                  <a:cubicBezTo>
                    <a:pt x="10" y="182"/>
                    <a:pt x="0" y="155"/>
                    <a:pt x="0" y="120"/>
                  </a:cubicBezTo>
                  <a:cubicBezTo>
                    <a:pt x="0" y="83"/>
                    <a:pt x="10" y="54"/>
                    <a:pt x="30" y="32"/>
                  </a:cubicBezTo>
                  <a:cubicBezTo>
                    <a:pt x="50" y="11"/>
                    <a:pt x="77" y="0"/>
                    <a:pt x="112" y="0"/>
                  </a:cubicBezTo>
                  <a:cubicBezTo>
                    <a:pt x="145" y="0"/>
                    <a:pt x="171" y="10"/>
                    <a:pt x="189" y="31"/>
                  </a:cubicBezTo>
                  <a:cubicBezTo>
                    <a:pt x="208" y="52"/>
                    <a:pt x="217" y="80"/>
                    <a:pt x="217" y="117"/>
                  </a:cubicBezTo>
                  <a:close/>
                  <a:moveTo>
                    <a:pt x="181" y="118"/>
                  </a:moveTo>
                  <a:cubicBezTo>
                    <a:pt x="181" y="90"/>
                    <a:pt x="175" y="68"/>
                    <a:pt x="162" y="53"/>
                  </a:cubicBezTo>
                  <a:cubicBezTo>
                    <a:pt x="150" y="38"/>
                    <a:pt x="133" y="31"/>
                    <a:pt x="110" y="31"/>
                  </a:cubicBezTo>
                  <a:cubicBezTo>
                    <a:pt x="87" y="31"/>
                    <a:pt x="69" y="38"/>
                    <a:pt x="56" y="54"/>
                  </a:cubicBezTo>
                  <a:cubicBezTo>
                    <a:pt x="43" y="69"/>
                    <a:pt x="36" y="91"/>
                    <a:pt x="36" y="119"/>
                  </a:cubicBezTo>
                  <a:cubicBezTo>
                    <a:pt x="36" y="146"/>
                    <a:pt x="43" y="167"/>
                    <a:pt x="56" y="182"/>
                  </a:cubicBezTo>
                  <a:cubicBezTo>
                    <a:pt x="69" y="197"/>
                    <a:pt x="87" y="204"/>
                    <a:pt x="110" y="204"/>
                  </a:cubicBezTo>
                  <a:cubicBezTo>
                    <a:pt x="133" y="204"/>
                    <a:pt x="150"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6"/>
            <p:cNvSpPr>
              <a:spLocks/>
            </p:cNvSpPr>
            <p:nvPr userDrawn="1"/>
          </p:nvSpPr>
          <p:spPr bwMode="auto">
            <a:xfrm>
              <a:off x="2968" y="635"/>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100"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Rectangle 17"/>
            <p:cNvSpPr>
              <a:spLocks noChangeArrowheads="1"/>
            </p:cNvSpPr>
            <p:nvPr userDrawn="1"/>
          </p:nvSpPr>
          <p:spPr bwMode="auto">
            <a:xfrm>
              <a:off x="3330" y="392"/>
              <a:ext cx="86" cy="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8"/>
            <p:cNvSpPr>
              <a:spLocks noEditPoints="1"/>
            </p:cNvSpPr>
            <p:nvPr userDrawn="1"/>
          </p:nvSpPr>
          <p:spPr bwMode="auto">
            <a:xfrm>
              <a:off x="3543" y="392"/>
              <a:ext cx="483" cy="797"/>
            </a:xfrm>
            <a:custGeom>
              <a:avLst/>
              <a:gdLst>
                <a:gd name="T0" fmla="*/ 204 w 204"/>
                <a:gd name="T1" fmla="*/ 332 h 337"/>
                <a:gd name="T2" fmla="*/ 168 w 204"/>
                <a:gd name="T3" fmla="*/ 332 h 337"/>
                <a:gd name="T4" fmla="*/ 168 w 204"/>
                <a:gd name="T5" fmla="*/ 294 h 337"/>
                <a:gd name="T6" fmla="*/ 168 w 204"/>
                <a:gd name="T7" fmla="*/ 294 h 337"/>
                <a:gd name="T8" fmla="*/ 92 w 204"/>
                <a:gd name="T9" fmla="*/ 337 h 337"/>
                <a:gd name="T10" fmla="*/ 25 w 204"/>
                <a:gd name="T11" fmla="*/ 307 h 337"/>
                <a:gd name="T12" fmla="*/ 0 w 204"/>
                <a:gd name="T13" fmla="*/ 225 h 337"/>
                <a:gd name="T14" fmla="*/ 28 w 204"/>
                <a:gd name="T15" fmla="*/ 136 h 337"/>
                <a:gd name="T16" fmla="*/ 101 w 204"/>
                <a:gd name="T17" fmla="*/ 102 h 337"/>
                <a:gd name="T18" fmla="*/ 168 w 204"/>
                <a:gd name="T19" fmla="*/ 138 h 337"/>
                <a:gd name="T20" fmla="*/ 168 w 204"/>
                <a:gd name="T21" fmla="*/ 138 h 337"/>
                <a:gd name="T22" fmla="*/ 168 w 204"/>
                <a:gd name="T23" fmla="*/ 0 h 337"/>
                <a:gd name="T24" fmla="*/ 204 w 204"/>
                <a:gd name="T25" fmla="*/ 0 h 337"/>
                <a:gd name="T26" fmla="*/ 204 w 204"/>
                <a:gd name="T27" fmla="*/ 332 h 337"/>
                <a:gd name="T28" fmla="*/ 168 w 204"/>
                <a:gd name="T29" fmla="*/ 230 h 337"/>
                <a:gd name="T30" fmla="*/ 168 w 204"/>
                <a:gd name="T31" fmla="*/ 197 h 337"/>
                <a:gd name="T32" fmla="*/ 150 w 204"/>
                <a:gd name="T33" fmla="*/ 151 h 337"/>
                <a:gd name="T34" fmla="*/ 106 w 204"/>
                <a:gd name="T35" fmla="*/ 133 h 337"/>
                <a:gd name="T36" fmla="*/ 55 w 204"/>
                <a:gd name="T37" fmla="*/ 157 h 337"/>
                <a:gd name="T38" fmla="*/ 37 w 204"/>
                <a:gd name="T39" fmla="*/ 223 h 337"/>
                <a:gd name="T40" fmla="*/ 54 w 204"/>
                <a:gd name="T41" fmla="*/ 284 h 337"/>
                <a:gd name="T42" fmla="*/ 102 w 204"/>
                <a:gd name="T43" fmla="*/ 306 h 337"/>
                <a:gd name="T44" fmla="*/ 150 w 204"/>
                <a:gd name="T45" fmla="*/ 285 h 337"/>
                <a:gd name="T46" fmla="*/ 168 w 204"/>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37">
                  <a:moveTo>
                    <a:pt x="204" y="332"/>
                  </a:moveTo>
                  <a:cubicBezTo>
                    <a:pt x="168" y="332"/>
                    <a:pt x="168" y="332"/>
                    <a:pt x="168" y="332"/>
                  </a:cubicBezTo>
                  <a:cubicBezTo>
                    <a:pt x="168" y="294"/>
                    <a:pt x="168" y="294"/>
                    <a:pt x="168" y="294"/>
                  </a:cubicBezTo>
                  <a:cubicBezTo>
                    <a:pt x="168" y="294"/>
                    <a:pt x="168" y="294"/>
                    <a:pt x="168" y="294"/>
                  </a:cubicBezTo>
                  <a:cubicBezTo>
                    <a:pt x="151" y="323"/>
                    <a:pt x="126" y="337"/>
                    <a:pt x="92" y="337"/>
                  </a:cubicBezTo>
                  <a:cubicBezTo>
                    <a:pt x="64" y="337"/>
                    <a:pt x="42" y="327"/>
                    <a:pt x="25" y="307"/>
                  </a:cubicBezTo>
                  <a:cubicBezTo>
                    <a:pt x="9" y="286"/>
                    <a:pt x="0" y="259"/>
                    <a:pt x="0" y="225"/>
                  </a:cubicBezTo>
                  <a:cubicBezTo>
                    <a:pt x="0" y="188"/>
                    <a:pt x="10" y="158"/>
                    <a:pt x="28" y="136"/>
                  </a:cubicBezTo>
                  <a:cubicBezTo>
                    <a:pt x="46" y="113"/>
                    <a:pt x="71" y="102"/>
                    <a:pt x="101" y="102"/>
                  </a:cubicBezTo>
                  <a:cubicBezTo>
                    <a:pt x="132" y="102"/>
                    <a:pt x="154" y="114"/>
                    <a:pt x="168" y="138"/>
                  </a:cubicBezTo>
                  <a:cubicBezTo>
                    <a:pt x="168" y="138"/>
                    <a:pt x="168" y="138"/>
                    <a:pt x="168" y="138"/>
                  </a:cubicBezTo>
                  <a:cubicBezTo>
                    <a:pt x="168" y="0"/>
                    <a:pt x="168" y="0"/>
                    <a:pt x="168" y="0"/>
                  </a:cubicBezTo>
                  <a:cubicBezTo>
                    <a:pt x="204" y="0"/>
                    <a:pt x="204" y="0"/>
                    <a:pt x="204" y="0"/>
                  </a:cubicBezTo>
                  <a:lnTo>
                    <a:pt x="204" y="332"/>
                  </a:lnTo>
                  <a:close/>
                  <a:moveTo>
                    <a:pt x="168" y="230"/>
                  </a:moveTo>
                  <a:cubicBezTo>
                    <a:pt x="168" y="197"/>
                    <a:pt x="168" y="197"/>
                    <a:pt x="168" y="197"/>
                  </a:cubicBezTo>
                  <a:cubicBezTo>
                    <a:pt x="168" y="179"/>
                    <a:pt x="162" y="163"/>
                    <a:pt x="150" y="151"/>
                  </a:cubicBezTo>
                  <a:cubicBezTo>
                    <a:pt x="138" y="139"/>
                    <a:pt x="123" y="133"/>
                    <a:pt x="106" y="133"/>
                  </a:cubicBezTo>
                  <a:cubicBezTo>
                    <a:pt x="85" y="133"/>
                    <a:pt x="68" y="141"/>
                    <a:pt x="55" y="157"/>
                  </a:cubicBezTo>
                  <a:cubicBezTo>
                    <a:pt x="43" y="173"/>
                    <a:pt x="37" y="195"/>
                    <a:pt x="37" y="223"/>
                  </a:cubicBezTo>
                  <a:cubicBezTo>
                    <a:pt x="37" y="249"/>
                    <a:pt x="43" y="269"/>
                    <a:pt x="54" y="284"/>
                  </a:cubicBezTo>
                  <a:cubicBezTo>
                    <a:pt x="66" y="299"/>
                    <a:pt x="82" y="306"/>
                    <a:pt x="102" y="306"/>
                  </a:cubicBezTo>
                  <a:cubicBezTo>
                    <a:pt x="121" y="306"/>
                    <a:pt x="137" y="299"/>
                    <a:pt x="150" y="285"/>
                  </a:cubicBezTo>
                  <a:cubicBezTo>
                    <a:pt x="162"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19"/>
            <p:cNvSpPr>
              <a:spLocks/>
            </p:cNvSpPr>
            <p:nvPr userDrawn="1"/>
          </p:nvSpPr>
          <p:spPr bwMode="auto">
            <a:xfrm>
              <a:off x="4123" y="645"/>
              <a:ext cx="728" cy="532"/>
            </a:xfrm>
            <a:custGeom>
              <a:avLst/>
              <a:gdLst>
                <a:gd name="T0" fmla="*/ 308 w 308"/>
                <a:gd name="T1" fmla="*/ 0 h 225"/>
                <a:gd name="T2" fmla="*/ 242 w 308"/>
                <a:gd name="T3" fmla="*/ 225 h 225"/>
                <a:gd name="T4" fmla="*/ 206 w 308"/>
                <a:gd name="T5" fmla="*/ 225 h 225"/>
                <a:gd name="T6" fmla="*/ 160 w 308"/>
                <a:gd name="T7" fmla="*/ 64 h 225"/>
                <a:gd name="T8" fmla="*/ 157 w 308"/>
                <a:gd name="T9" fmla="*/ 43 h 225"/>
                <a:gd name="T10" fmla="*/ 156 w 308"/>
                <a:gd name="T11" fmla="*/ 43 h 225"/>
                <a:gd name="T12" fmla="*/ 151 w 308"/>
                <a:gd name="T13" fmla="*/ 64 h 225"/>
                <a:gd name="T14" fmla="*/ 102 w 308"/>
                <a:gd name="T15" fmla="*/ 225 h 225"/>
                <a:gd name="T16" fmla="*/ 67 w 308"/>
                <a:gd name="T17" fmla="*/ 225 h 225"/>
                <a:gd name="T18" fmla="*/ 0 w 308"/>
                <a:gd name="T19" fmla="*/ 0 h 225"/>
                <a:gd name="T20" fmla="*/ 37 w 308"/>
                <a:gd name="T21" fmla="*/ 0 h 225"/>
                <a:gd name="T22" fmla="*/ 83 w 308"/>
                <a:gd name="T23" fmla="*/ 169 h 225"/>
                <a:gd name="T24" fmla="*/ 86 w 308"/>
                <a:gd name="T25" fmla="*/ 189 h 225"/>
                <a:gd name="T26" fmla="*/ 87 w 308"/>
                <a:gd name="T27" fmla="*/ 189 h 225"/>
                <a:gd name="T28" fmla="*/ 91 w 308"/>
                <a:gd name="T29" fmla="*/ 169 h 225"/>
                <a:gd name="T30" fmla="*/ 142 w 308"/>
                <a:gd name="T31" fmla="*/ 0 h 225"/>
                <a:gd name="T32" fmla="*/ 174 w 308"/>
                <a:gd name="T33" fmla="*/ 0 h 225"/>
                <a:gd name="T34" fmla="*/ 220 w 308"/>
                <a:gd name="T35" fmla="*/ 169 h 225"/>
                <a:gd name="T36" fmla="*/ 223 w 308"/>
                <a:gd name="T37" fmla="*/ 190 h 225"/>
                <a:gd name="T38" fmla="*/ 225 w 308"/>
                <a:gd name="T39" fmla="*/ 190 h 225"/>
                <a:gd name="T40" fmla="*/ 228 w 308"/>
                <a:gd name="T41" fmla="*/ 169 h 225"/>
                <a:gd name="T42" fmla="*/ 273 w 308"/>
                <a:gd name="T43" fmla="*/ 0 h 225"/>
                <a:gd name="T44" fmla="*/ 308 w 308"/>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225">
                  <a:moveTo>
                    <a:pt x="308" y="0"/>
                  </a:moveTo>
                  <a:cubicBezTo>
                    <a:pt x="242" y="225"/>
                    <a:pt x="242" y="225"/>
                    <a:pt x="242" y="225"/>
                  </a:cubicBezTo>
                  <a:cubicBezTo>
                    <a:pt x="206" y="225"/>
                    <a:pt x="206" y="225"/>
                    <a:pt x="206" y="225"/>
                  </a:cubicBezTo>
                  <a:cubicBezTo>
                    <a:pt x="160" y="64"/>
                    <a:pt x="160" y="64"/>
                    <a:pt x="160" y="64"/>
                  </a:cubicBezTo>
                  <a:cubicBezTo>
                    <a:pt x="158" y="59"/>
                    <a:pt x="157" y="52"/>
                    <a:pt x="157" y="43"/>
                  </a:cubicBezTo>
                  <a:cubicBezTo>
                    <a:pt x="156" y="43"/>
                    <a:pt x="156" y="43"/>
                    <a:pt x="156" y="43"/>
                  </a:cubicBezTo>
                  <a:cubicBezTo>
                    <a:pt x="155" y="49"/>
                    <a:pt x="154" y="55"/>
                    <a:pt x="151" y="64"/>
                  </a:cubicBezTo>
                  <a:cubicBezTo>
                    <a:pt x="102" y="225"/>
                    <a:pt x="102" y="225"/>
                    <a:pt x="102" y="225"/>
                  </a:cubicBezTo>
                  <a:cubicBezTo>
                    <a:pt x="67" y="225"/>
                    <a:pt x="67" y="225"/>
                    <a:pt x="67" y="225"/>
                  </a:cubicBezTo>
                  <a:cubicBezTo>
                    <a:pt x="0" y="0"/>
                    <a:pt x="0" y="0"/>
                    <a:pt x="0" y="0"/>
                  </a:cubicBezTo>
                  <a:cubicBezTo>
                    <a:pt x="37" y="0"/>
                    <a:pt x="37" y="0"/>
                    <a:pt x="37" y="0"/>
                  </a:cubicBezTo>
                  <a:cubicBezTo>
                    <a:pt x="83" y="169"/>
                    <a:pt x="83" y="169"/>
                    <a:pt x="83" y="169"/>
                  </a:cubicBezTo>
                  <a:cubicBezTo>
                    <a:pt x="84" y="175"/>
                    <a:pt x="85" y="182"/>
                    <a:pt x="86" y="189"/>
                  </a:cubicBezTo>
                  <a:cubicBezTo>
                    <a:pt x="87" y="189"/>
                    <a:pt x="87" y="189"/>
                    <a:pt x="87" y="189"/>
                  </a:cubicBezTo>
                  <a:cubicBezTo>
                    <a:pt x="88" y="184"/>
                    <a:pt x="89" y="177"/>
                    <a:pt x="91" y="169"/>
                  </a:cubicBezTo>
                  <a:cubicBezTo>
                    <a:pt x="142" y="0"/>
                    <a:pt x="142" y="0"/>
                    <a:pt x="142" y="0"/>
                  </a:cubicBezTo>
                  <a:cubicBezTo>
                    <a:pt x="174" y="0"/>
                    <a:pt x="174" y="0"/>
                    <a:pt x="174" y="0"/>
                  </a:cubicBezTo>
                  <a:cubicBezTo>
                    <a:pt x="220" y="169"/>
                    <a:pt x="220" y="169"/>
                    <a:pt x="220" y="169"/>
                  </a:cubicBezTo>
                  <a:cubicBezTo>
                    <a:pt x="222" y="175"/>
                    <a:pt x="223" y="182"/>
                    <a:pt x="223" y="190"/>
                  </a:cubicBezTo>
                  <a:cubicBezTo>
                    <a:pt x="225" y="190"/>
                    <a:pt x="225" y="190"/>
                    <a:pt x="225" y="190"/>
                  </a:cubicBezTo>
                  <a:cubicBezTo>
                    <a:pt x="225" y="183"/>
                    <a:pt x="226" y="176"/>
                    <a:pt x="228" y="169"/>
                  </a:cubicBezTo>
                  <a:cubicBezTo>
                    <a:pt x="273" y="0"/>
                    <a:pt x="273" y="0"/>
                    <a:pt x="273" y="0"/>
                  </a:cubicBezTo>
                  <a:lnTo>
                    <a:pt x="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0"/>
            <p:cNvSpPr>
              <a:spLocks noEditPoints="1"/>
            </p:cNvSpPr>
            <p:nvPr userDrawn="1"/>
          </p:nvSpPr>
          <p:spPr bwMode="auto">
            <a:xfrm>
              <a:off x="4939" y="401"/>
              <a:ext cx="109" cy="776"/>
            </a:xfrm>
            <a:custGeom>
              <a:avLst/>
              <a:gdLst>
                <a:gd name="T0" fmla="*/ 46 w 46"/>
                <a:gd name="T1" fmla="*/ 23 h 328"/>
                <a:gd name="T2" fmla="*/ 39 w 46"/>
                <a:gd name="T3" fmla="*/ 40 h 328"/>
                <a:gd name="T4" fmla="*/ 23 w 46"/>
                <a:gd name="T5" fmla="*/ 46 h 328"/>
                <a:gd name="T6" fmla="*/ 6 w 46"/>
                <a:gd name="T7" fmla="*/ 40 h 328"/>
                <a:gd name="T8" fmla="*/ 0 w 46"/>
                <a:gd name="T9" fmla="*/ 23 h 328"/>
                <a:gd name="T10" fmla="*/ 6 w 46"/>
                <a:gd name="T11" fmla="*/ 7 h 328"/>
                <a:gd name="T12" fmla="*/ 23 w 46"/>
                <a:gd name="T13" fmla="*/ 0 h 328"/>
                <a:gd name="T14" fmla="*/ 39 w 46"/>
                <a:gd name="T15" fmla="*/ 7 h 328"/>
                <a:gd name="T16" fmla="*/ 46 w 46"/>
                <a:gd name="T17" fmla="*/ 23 h 328"/>
                <a:gd name="T18" fmla="*/ 40 w 46"/>
                <a:gd name="T19" fmla="*/ 328 h 328"/>
                <a:gd name="T20" fmla="*/ 4 w 46"/>
                <a:gd name="T21" fmla="*/ 328 h 328"/>
                <a:gd name="T22" fmla="*/ 4 w 46"/>
                <a:gd name="T23" fmla="*/ 103 h 328"/>
                <a:gd name="T24" fmla="*/ 40 w 46"/>
                <a:gd name="T25" fmla="*/ 103 h 328"/>
                <a:gd name="T26" fmla="*/ 40 w 46"/>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28">
                  <a:moveTo>
                    <a:pt x="46" y="23"/>
                  </a:moveTo>
                  <a:cubicBezTo>
                    <a:pt x="46" y="30"/>
                    <a:pt x="44" y="35"/>
                    <a:pt x="39" y="40"/>
                  </a:cubicBezTo>
                  <a:cubicBezTo>
                    <a:pt x="34" y="44"/>
                    <a:pt x="29" y="46"/>
                    <a:pt x="23" y="46"/>
                  </a:cubicBezTo>
                  <a:cubicBezTo>
                    <a:pt x="16" y="46"/>
                    <a:pt x="11" y="44"/>
                    <a:pt x="6" y="40"/>
                  </a:cubicBezTo>
                  <a:cubicBezTo>
                    <a:pt x="2" y="36"/>
                    <a:pt x="0" y="30"/>
                    <a:pt x="0" y="23"/>
                  </a:cubicBezTo>
                  <a:cubicBezTo>
                    <a:pt x="0" y="17"/>
                    <a:pt x="2" y="11"/>
                    <a:pt x="6" y="7"/>
                  </a:cubicBezTo>
                  <a:cubicBezTo>
                    <a:pt x="10" y="2"/>
                    <a:pt x="16" y="0"/>
                    <a:pt x="23" y="0"/>
                  </a:cubicBezTo>
                  <a:cubicBezTo>
                    <a:pt x="29" y="0"/>
                    <a:pt x="35" y="2"/>
                    <a:pt x="39" y="7"/>
                  </a:cubicBezTo>
                  <a:cubicBezTo>
                    <a:pt x="44" y="11"/>
                    <a:pt x="46" y="17"/>
                    <a:pt x="46" y="23"/>
                  </a:cubicBezTo>
                  <a:close/>
                  <a:moveTo>
                    <a:pt x="40" y="328"/>
                  </a:moveTo>
                  <a:cubicBezTo>
                    <a:pt x="4" y="328"/>
                    <a:pt x="4" y="328"/>
                    <a:pt x="4" y="328"/>
                  </a:cubicBezTo>
                  <a:cubicBezTo>
                    <a:pt x="4" y="103"/>
                    <a:pt x="4" y="103"/>
                    <a:pt x="4" y="103"/>
                  </a:cubicBezTo>
                  <a:cubicBezTo>
                    <a:pt x="40" y="103"/>
                    <a:pt x="40" y="103"/>
                    <a:pt x="40" y="103"/>
                  </a:cubicBezTo>
                  <a:lnTo>
                    <a:pt x="40"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1"/>
            <p:cNvSpPr>
              <a:spLocks noEditPoints="1"/>
            </p:cNvSpPr>
            <p:nvPr userDrawn="1"/>
          </p:nvSpPr>
          <p:spPr bwMode="auto">
            <a:xfrm>
              <a:off x="5164" y="392"/>
              <a:ext cx="480" cy="797"/>
            </a:xfrm>
            <a:custGeom>
              <a:avLst/>
              <a:gdLst>
                <a:gd name="T0" fmla="*/ 203 w 203"/>
                <a:gd name="T1" fmla="*/ 332 h 337"/>
                <a:gd name="T2" fmla="*/ 168 w 203"/>
                <a:gd name="T3" fmla="*/ 332 h 337"/>
                <a:gd name="T4" fmla="*/ 168 w 203"/>
                <a:gd name="T5" fmla="*/ 294 h 337"/>
                <a:gd name="T6" fmla="*/ 167 w 203"/>
                <a:gd name="T7" fmla="*/ 294 h 337"/>
                <a:gd name="T8" fmla="*/ 91 w 203"/>
                <a:gd name="T9" fmla="*/ 337 h 337"/>
                <a:gd name="T10" fmla="*/ 24 w 203"/>
                <a:gd name="T11" fmla="*/ 307 h 337"/>
                <a:gd name="T12" fmla="*/ 0 w 203"/>
                <a:gd name="T13" fmla="*/ 225 h 337"/>
                <a:gd name="T14" fmla="*/ 27 w 203"/>
                <a:gd name="T15" fmla="*/ 136 h 337"/>
                <a:gd name="T16" fmla="*/ 101 w 203"/>
                <a:gd name="T17" fmla="*/ 102 h 337"/>
                <a:gd name="T18" fmla="*/ 167 w 203"/>
                <a:gd name="T19" fmla="*/ 138 h 337"/>
                <a:gd name="T20" fmla="*/ 168 w 203"/>
                <a:gd name="T21" fmla="*/ 138 h 337"/>
                <a:gd name="T22" fmla="*/ 168 w 203"/>
                <a:gd name="T23" fmla="*/ 0 h 337"/>
                <a:gd name="T24" fmla="*/ 203 w 203"/>
                <a:gd name="T25" fmla="*/ 0 h 337"/>
                <a:gd name="T26" fmla="*/ 203 w 203"/>
                <a:gd name="T27" fmla="*/ 332 h 337"/>
                <a:gd name="T28" fmla="*/ 168 w 203"/>
                <a:gd name="T29" fmla="*/ 230 h 337"/>
                <a:gd name="T30" fmla="*/ 168 w 203"/>
                <a:gd name="T31" fmla="*/ 197 h 337"/>
                <a:gd name="T32" fmla="*/ 149 w 203"/>
                <a:gd name="T33" fmla="*/ 151 h 337"/>
                <a:gd name="T34" fmla="*/ 105 w 203"/>
                <a:gd name="T35" fmla="*/ 133 h 337"/>
                <a:gd name="T36" fmla="*/ 54 w 203"/>
                <a:gd name="T37" fmla="*/ 157 h 337"/>
                <a:gd name="T38" fmla="*/ 36 w 203"/>
                <a:gd name="T39" fmla="*/ 223 h 337"/>
                <a:gd name="T40" fmla="*/ 53 w 203"/>
                <a:gd name="T41" fmla="*/ 284 h 337"/>
                <a:gd name="T42" fmla="*/ 101 w 203"/>
                <a:gd name="T43" fmla="*/ 306 h 337"/>
                <a:gd name="T44" fmla="*/ 149 w 203"/>
                <a:gd name="T45" fmla="*/ 285 h 337"/>
                <a:gd name="T46" fmla="*/ 168 w 203"/>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37">
                  <a:moveTo>
                    <a:pt x="203" y="332"/>
                  </a:moveTo>
                  <a:cubicBezTo>
                    <a:pt x="168" y="332"/>
                    <a:pt x="168" y="332"/>
                    <a:pt x="168" y="332"/>
                  </a:cubicBezTo>
                  <a:cubicBezTo>
                    <a:pt x="168" y="294"/>
                    <a:pt x="168" y="294"/>
                    <a:pt x="168" y="294"/>
                  </a:cubicBezTo>
                  <a:cubicBezTo>
                    <a:pt x="167" y="294"/>
                    <a:pt x="167" y="294"/>
                    <a:pt x="167" y="294"/>
                  </a:cubicBezTo>
                  <a:cubicBezTo>
                    <a:pt x="150" y="323"/>
                    <a:pt x="125" y="337"/>
                    <a:pt x="91" y="337"/>
                  </a:cubicBezTo>
                  <a:cubicBezTo>
                    <a:pt x="63" y="337"/>
                    <a:pt x="41" y="327"/>
                    <a:pt x="24" y="307"/>
                  </a:cubicBezTo>
                  <a:cubicBezTo>
                    <a:pt x="8" y="286"/>
                    <a:pt x="0" y="259"/>
                    <a:pt x="0" y="225"/>
                  </a:cubicBezTo>
                  <a:cubicBezTo>
                    <a:pt x="0" y="188"/>
                    <a:pt x="9" y="158"/>
                    <a:pt x="27" y="136"/>
                  </a:cubicBezTo>
                  <a:cubicBezTo>
                    <a:pt x="45" y="113"/>
                    <a:pt x="70" y="102"/>
                    <a:pt x="101" y="102"/>
                  </a:cubicBezTo>
                  <a:cubicBezTo>
                    <a:pt x="131" y="102"/>
                    <a:pt x="153" y="114"/>
                    <a:pt x="167" y="138"/>
                  </a:cubicBezTo>
                  <a:cubicBezTo>
                    <a:pt x="168" y="138"/>
                    <a:pt x="168" y="138"/>
                    <a:pt x="168" y="138"/>
                  </a:cubicBezTo>
                  <a:cubicBezTo>
                    <a:pt x="168" y="0"/>
                    <a:pt x="168" y="0"/>
                    <a:pt x="168" y="0"/>
                  </a:cubicBezTo>
                  <a:cubicBezTo>
                    <a:pt x="203" y="0"/>
                    <a:pt x="203" y="0"/>
                    <a:pt x="203" y="0"/>
                  </a:cubicBezTo>
                  <a:lnTo>
                    <a:pt x="203" y="332"/>
                  </a:lnTo>
                  <a:close/>
                  <a:moveTo>
                    <a:pt x="168" y="230"/>
                  </a:moveTo>
                  <a:cubicBezTo>
                    <a:pt x="168" y="197"/>
                    <a:pt x="168" y="197"/>
                    <a:pt x="168" y="197"/>
                  </a:cubicBezTo>
                  <a:cubicBezTo>
                    <a:pt x="168" y="179"/>
                    <a:pt x="162" y="163"/>
                    <a:pt x="149" y="151"/>
                  </a:cubicBezTo>
                  <a:cubicBezTo>
                    <a:pt x="137" y="139"/>
                    <a:pt x="122" y="133"/>
                    <a:pt x="105" y="133"/>
                  </a:cubicBezTo>
                  <a:cubicBezTo>
                    <a:pt x="84" y="133"/>
                    <a:pt x="67" y="141"/>
                    <a:pt x="54" y="157"/>
                  </a:cubicBezTo>
                  <a:cubicBezTo>
                    <a:pt x="42" y="173"/>
                    <a:pt x="36" y="195"/>
                    <a:pt x="36" y="223"/>
                  </a:cubicBezTo>
                  <a:cubicBezTo>
                    <a:pt x="36" y="249"/>
                    <a:pt x="42" y="269"/>
                    <a:pt x="53" y="284"/>
                  </a:cubicBezTo>
                  <a:cubicBezTo>
                    <a:pt x="65" y="299"/>
                    <a:pt x="81" y="306"/>
                    <a:pt x="101" y="306"/>
                  </a:cubicBezTo>
                  <a:cubicBezTo>
                    <a:pt x="120" y="306"/>
                    <a:pt x="136" y="299"/>
                    <a:pt x="149" y="285"/>
                  </a:cubicBezTo>
                  <a:cubicBezTo>
                    <a:pt x="161"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2"/>
            <p:cNvSpPr>
              <a:spLocks noEditPoints="1"/>
            </p:cNvSpPr>
            <p:nvPr userDrawn="1"/>
          </p:nvSpPr>
          <p:spPr bwMode="auto">
            <a:xfrm>
              <a:off x="5774" y="633"/>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8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8"/>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3"/>
            <p:cNvSpPr>
              <a:spLocks noEditPoints="1"/>
            </p:cNvSpPr>
            <p:nvPr userDrawn="1"/>
          </p:nvSpPr>
          <p:spPr bwMode="auto">
            <a:xfrm>
              <a:off x="1426" y="1557"/>
              <a:ext cx="447" cy="743"/>
            </a:xfrm>
            <a:custGeom>
              <a:avLst/>
              <a:gdLst>
                <a:gd name="T0" fmla="*/ 189 w 189"/>
                <a:gd name="T1" fmla="*/ 93 h 314"/>
                <a:gd name="T2" fmla="*/ 158 w 189"/>
                <a:gd name="T3" fmla="*/ 167 h 314"/>
                <a:gd name="T4" fmla="*/ 77 w 189"/>
                <a:gd name="T5" fmla="*/ 195 h 314"/>
                <a:gd name="T6" fmla="*/ 36 w 189"/>
                <a:gd name="T7" fmla="*/ 195 h 314"/>
                <a:gd name="T8" fmla="*/ 36 w 189"/>
                <a:gd name="T9" fmla="*/ 314 h 314"/>
                <a:gd name="T10" fmla="*/ 0 w 189"/>
                <a:gd name="T11" fmla="*/ 314 h 314"/>
                <a:gd name="T12" fmla="*/ 0 w 189"/>
                <a:gd name="T13" fmla="*/ 0 h 314"/>
                <a:gd name="T14" fmla="*/ 85 w 189"/>
                <a:gd name="T15" fmla="*/ 0 h 314"/>
                <a:gd name="T16" fmla="*/ 161 w 189"/>
                <a:gd name="T17" fmla="*/ 24 h 314"/>
                <a:gd name="T18" fmla="*/ 189 w 189"/>
                <a:gd name="T19" fmla="*/ 93 h 314"/>
                <a:gd name="T20" fmla="*/ 151 w 189"/>
                <a:gd name="T21" fmla="*/ 95 h 314"/>
                <a:gd name="T22" fmla="*/ 78 w 189"/>
                <a:gd name="T23" fmla="*/ 33 h 314"/>
                <a:gd name="T24" fmla="*/ 36 w 189"/>
                <a:gd name="T25" fmla="*/ 33 h 314"/>
                <a:gd name="T26" fmla="*/ 36 w 189"/>
                <a:gd name="T27" fmla="*/ 162 h 314"/>
                <a:gd name="T28" fmla="*/ 74 w 189"/>
                <a:gd name="T29" fmla="*/ 162 h 314"/>
                <a:gd name="T30" fmla="*/ 131 w 189"/>
                <a:gd name="T31" fmla="*/ 144 h 314"/>
                <a:gd name="T32" fmla="*/ 151 w 189"/>
                <a:gd name="T33" fmla="*/ 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4">
                  <a:moveTo>
                    <a:pt x="189" y="93"/>
                  </a:moveTo>
                  <a:cubicBezTo>
                    <a:pt x="189" y="124"/>
                    <a:pt x="178" y="148"/>
                    <a:pt x="158" y="167"/>
                  </a:cubicBezTo>
                  <a:cubicBezTo>
                    <a:pt x="137" y="185"/>
                    <a:pt x="110" y="195"/>
                    <a:pt x="77" y="195"/>
                  </a:cubicBezTo>
                  <a:cubicBezTo>
                    <a:pt x="36" y="195"/>
                    <a:pt x="36" y="195"/>
                    <a:pt x="36" y="195"/>
                  </a:cubicBezTo>
                  <a:cubicBezTo>
                    <a:pt x="36" y="314"/>
                    <a:pt x="36" y="314"/>
                    <a:pt x="36" y="314"/>
                  </a:cubicBezTo>
                  <a:cubicBezTo>
                    <a:pt x="0" y="314"/>
                    <a:pt x="0" y="314"/>
                    <a:pt x="0" y="314"/>
                  </a:cubicBezTo>
                  <a:cubicBezTo>
                    <a:pt x="0" y="0"/>
                    <a:pt x="0" y="0"/>
                    <a:pt x="0" y="0"/>
                  </a:cubicBezTo>
                  <a:cubicBezTo>
                    <a:pt x="85" y="0"/>
                    <a:pt x="85" y="0"/>
                    <a:pt x="85" y="0"/>
                  </a:cubicBezTo>
                  <a:cubicBezTo>
                    <a:pt x="118" y="0"/>
                    <a:pt x="143" y="8"/>
                    <a:pt x="161" y="24"/>
                  </a:cubicBezTo>
                  <a:cubicBezTo>
                    <a:pt x="180" y="41"/>
                    <a:pt x="189" y="64"/>
                    <a:pt x="189" y="93"/>
                  </a:cubicBezTo>
                  <a:close/>
                  <a:moveTo>
                    <a:pt x="151" y="95"/>
                  </a:moveTo>
                  <a:cubicBezTo>
                    <a:pt x="151" y="54"/>
                    <a:pt x="127" y="33"/>
                    <a:pt x="78" y="33"/>
                  </a:cubicBezTo>
                  <a:cubicBezTo>
                    <a:pt x="36" y="33"/>
                    <a:pt x="36" y="33"/>
                    <a:pt x="36" y="33"/>
                  </a:cubicBezTo>
                  <a:cubicBezTo>
                    <a:pt x="36" y="162"/>
                    <a:pt x="36" y="162"/>
                    <a:pt x="36" y="162"/>
                  </a:cubicBezTo>
                  <a:cubicBezTo>
                    <a:pt x="74" y="162"/>
                    <a:pt x="74" y="162"/>
                    <a:pt x="74" y="162"/>
                  </a:cubicBezTo>
                  <a:cubicBezTo>
                    <a:pt x="99" y="162"/>
                    <a:pt x="118" y="156"/>
                    <a:pt x="131" y="144"/>
                  </a:cubicBezTo>
                  <a:cubicBezTo>
                    <a:pt x="144" y="133"/>
                    <a:pt x="151" y="117"/>
                    <a:pt x="15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4"/>
            <p:cNvSpPr>
              <a:spLocks noEditPoints="1"/>
            </p:cNvSpPr>
            <p:nvPr userDrawn="1"/>
          </p:nvSpPr>
          <p:spPr bwMode="auto">
            <a:xfrm>
              <a:off x="1923" y="1756"/>
              <a:ext cx="411" cy="556"/>
            </a:xfrm>
            <a:custGeom>
              <a:avLst/>
              <a:gdLst>
                <a:gd name="T0" fmla="*/ 174 w 174"/>
                <a:gd name="T1" fmla="*/ 230 h 235"/>
                <a:gd name="T2" fmla="*/ 139 w 174"/>
                <a:gd name="T3" fmla="*/ 230 h 235"/>
                <a:gd name="T4" fmla="*/ 139 w 174"/>
                <a:gd name="T5" fmla="*/ 195 h 235"/>
                <a:gd name="T6" fmla="*/ 138 w 174"/>
                <a:gd name="T7" fmla="*/ 195 h 235"/>
                <a:gd name="T8" fmla="*/ 70 w 174"/>
                <a:gd name="T9" fmla="*/ 235 h 235"/>
                <a:gd name="T10" fmla="*/ 19 w 174"/>
                <a:gd name="T11" fmla="*/ 218 h 235"/>
                <a:gd name="T12" fmla="*/ 0 w 174"/>
                <a:gd name="T13" fmla="*/ 170 h 235"/>
                <a:gd name="T14" fmla="*/ 73 w 174"/>
                <a:gd name="T15" fmla="*/ 97 h 235"/>
                <a:gd name="T16" fmla="*/ 139 w 174"/>
                <a:gd name="T17" fmla="*/ 87 h 235"/>
                <a:gd name="T18" fmla="*/ 93 w 174"/>
                <a:gd name="T19" fmla="*/ 31 h 235"/>
                <a:gd name="T20" fmla="*/ 21 w 174"/>
                <a:gd name="T21" fmla="*/ 58 h 235"/>
                <a:gd name="T22" fmla="*/ 21 w 174"/>
                <a:gd name="T23" fmla="*/ 21 h 235"/>
                <a:gd name="T24" fmla="*/ 55 w 174"/>
                <a:gd name="T25" fmla="*/ 7 h 235"/>
                <a:gd name="T26" fmla="*/ 96 w 174"/>
                <a:gd name="T27" fmla="*/ 0 h 235"/>
                <a:gd name="T28" fmla="*/ 174 w 174"/>
                <a:gd name="T29" fmla="*/ 84 h 235"/>
                <a:gd name="T30" fmla="*/ 174 w 174"/>
                <a:gd name="T31" fmla="*/ 230 h 235"/>
                <a:gd name="T32" fmla="*/ 139 w 174"/>
                <a:gd name="T33" fmla="*/ 116 h 235"/>
                <a:gd name="T34" fmla="*/ 85 w 174"/>
                <a:gd name="T35" fmla="*/ 124 h 235"/>
                <a:gd name="T36" fmla="*/ 47 w 174"/>
                <a:gd name="T37" fmla="*/ 137 h 235"/>
                <a:gd name="T38" fmla="*/ 36 w 174"/>
                <a:gd name="T39" fmla="*/ 167 h 235"/>
                <a:gd name="T40" fmla="*/ 48 w 174"/>
                <a:gd name="T41" fmla="*/ 194 h 235"/>
                <a:gd name="T42" fmla="*/ 78 w 174"/>
                <a:gd name="T43" fmla="*/ 204 h 235"/>
                <a:gd name="T44" fmla="*/ 122 w 174"/>
                <a:gd name="T45" fmla="*/ 186 h 235"/>
                <a:gd name="T46" fmla="*/ 139 w 174"/>
                <a:gd name="T47" fmla="*/ 139 h 235"/>
                <a:gd name="T48" fmla="*/ 139 w 174"/>
                <a:gd name="T4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35">
                  <a:moveTo>
                    <a:pt x="174" y="230"/>
                  </a:moveTo>
                  <a:cubicBezTo>
                    <a:pt x="139" y="230"/>
                    <a:pt x="139" y="230"/>
                    <a:pt x="139" y="230"/>
                  </a:cubicBezTo>
                  <a:cubicBezTo>
                    <a:pt x="139" y="195"/>
                    <a:pt x="139" y="195"/>
                    <a:pt x="139" y="195"/>
                  </a:cubicBezTo>
                  <a:cubicBezTo>
                    <a:pt x="138" y="195"/>
                    <a:pt x="138" y="195"/>
                    <a:pt x="138" y="195"/>
                  </a:cubicBezTo>
                  <a:cubicBezTo>
                    <a:pt x="123" y="222"/>
                    <a:pt x="100" y="235"/>
                    <a:pt x="70" y="235"/>
                  </a:cubicBezTo>
                  <a:cubicBezTo>
                    <a:pt x="49" y="235"/>
                    <a:pt x="32" y="229"/>
                    <a:pt x="19" y="218"/>
                  </a:cubicBezTo>
                  <a:cubicBezTo>
                    <a:pt x="6" y="206"/>
                    <a:pt x="0" y="190"/>
                    <a:pt x="0" y="170"/>
                  </a:cubicBezTo>
                  <a:cubicBezTo>
                    <a:pt x="0" y="128"/>
                    <a:pt x="24" y="104"/>
                    <a:pt x="73" y="97"/>
                  </a:cubicBezTo>
                  <a:cubicBezTo>
                    <a:pt x="139" y="87"/>
                    <a:pt x="139" y="87"/>
                    <a:pt x="139" y="87"/>
                  </a:cubicBezTo>
                  <a:cubicBezTo>
                    <a:pt x="139" y="50"/>
                    <a:pt x="124" y="31"/>
                    <a:pt x="93" y="31"/>
                  </a:cubicBezTo>
                  <a:cubicBezTo>
                    <a:pt x="67" y="31"/>
                    <a:pt x="43" y="40"/>
                    <a:pt x="21" y="58"/>
                  </a:cubicBezTo>
                  <a:cubicBezTo>
                    <a:pt x="21" y="21"/>
                    <a:pt x="21" y="21"/>
                    <a:pt x="21" y="21"/>
                  </a:cubicBezTo>
                  <a:cubicBezTo>
                    <a:pt x="28" y="16"/>
                    <a:pt x="39" y="11"/>
                    <a:pt x="55" y="7"/>
                  </a:cubicBezTo>
                  <a:cubicBezTo>
                    <a:pt x="70" y="2"/>
                    <a:pt x="84" y="0"/>
                    <a:pt x="96" y="0"/>
                  </a:cubicBezTo>
                  <a:cubicBezTo>
                    <a:pt x="148" y="0"/>
                    <a:pt x="174" y="28"/>
                    <a:pt x="174" y="84"/>
                  </a:cubicBezTo>
                  <a:lnTo>
                    <a:pt x="174" y="230"/>
                  </a:lnTo>
                  <a:close/>
                  <a:moveTo>
                    <a:pt x="139" y="116"/>
                  </a:moveTo>
                  <a:cubicBezTo>
                    <a:pt x="85" y="124"/>
                    <a:pt x="85" y="124"/>
                    <a:pt x="85" y="124"/>
                  </a:cubicBezTo>
                  <a:cubicBezTo>
                    <a:pt x="67" y="126"/>
                    <a:pt x="54" y="131"/>
                    <a:pt x="47" y="137"/>
                  </a:cubicBezTo>
                  <a:cubicBezTo>
                    <a:pt x="40" y="143"/>
                    <a:pt x="36" y="153"/>
                    <a:pt x="36" y="167"/>
                  </a:cubicBezTo>
                  <a:cubicBezTo>
                    <a:pt x="36" y="178"/>
                    <a:pt x="40" y="187"/>
                    <a:pt x="48" y="194"/>
                  </a:cubicBezTo>
                  <a:cubicBezTo>
                    <a:pt x="56" y="201"/>
                    <a:pt x="66" y="204"/>
                    <a:pt x="78" y="204"/>
                  </a:cubicBezTo>
                  <a:cubicBezTo>
                    <a:pt x="96" y="204"/>
                    <a:pt x="110" y="198"/>
                    <a:pt x="122" y="186"/>
                  </a:cubicBezTo>
                  <a:cubicBezTo>
                    <a:pt x="133" y="173"/>
                    <a:pt x="139" y="157"/>
                    <a:pt x="139" y="139"/>
                  </a:cubicBezTo>
                  <a:lnTo>
                    <a:pt x="139"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5"/>
            <p:cNvSpPr>
              <a:spLocks/>
            </p:cNvSpPr>
            <p:nvPr userDrawn="1"/>
          </p:nvSpPr>
          <p:spPr bwMode="auto">
            <a:xfrm>
              <a:off x="2493"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6"/>
            <p:cNvSpPr>
              <a:spLocks/>
            </p:cNvSpPr>
            <p:nvPr userDrawn="1"/>
          </p:nvSpPr>
          <p:spPr bwMode="auto">
            <a:xfrm>
              <a:off x="2824" y="1612"/>
              <a:ext cx="303" cy="700"/>
            </a:xfrm>
            <a:custGeom>
              <a:avLst/>
              <a:gdLst>
                <a:gd name="T0" fmla="*/ 128 w 128"/>
                <a:gd name="T1" fmla="*/ 288 h 296"/>
                <a:gd name="T2" fmla="*/ 95 w 128"/>
                <a:gd name="T3" fmla="*/ 296 h 296"/>
                <a:gd name="T4" fmla="*/ 37 w 128"/>
                <a:gd name="T5" fmla="*/ 230 h 296"/>
                <a:gd name="T6" fmla="*/ 37 w 128"/>
                <a:gd name="T7" fmla="*/ 97 h 296"/>
                <a:gd name="T8" fmla="*/ 0 w 128"/>
                <a:gd name="T9" fmla="*/ 97 h 296"/>
                <a:gd name="T10" fmla="*/ 0 w 128"/>
                <a:gd name="T11" fmla="*/ 66 h 296"/>
                <a:gd name="T12" fmla="*/ 37 w 128"/>
                <a:gd name="T13" fmla="*/ 66 h 296"/>
                <a:gd name="T14" fmla="*/ 37 w 128"/>
                <a:gd name="T15" fmla="*/ 12 h 296"/>
                <a:gd name="T16" fmla="*/ 73 w 128"/>
                <a:gd name="T17" fmla="*/ 0 h 296"/>
                <a:gd name="T18" fmla="*/ 73 w 128"/>
                <a:gd name="T19" fmla="*/ 66 h 296"/>
                <a:gd name="T20" fmla="*/ 128 w 128"/>
                <a:gd name="T21" fmla="*/ 66 h 296"/>
                <a:gd name="T22" fmla="*/ 128 w 128"/>
                <a:gd name="T23" fmla="*/ 97 h 296"/>
                <a:gd name="T24" fmla="*/ 73 w 128"/>
                <a:gd name="T25" fmla="*/ 97 h 296"/>
                <a:gd name="T26" fmla="*/ 73 w 128"/>
                <a:gd name="T27" fmla="*/ 223 h 296"/>
                <a:gd name="T28" fmla="*/ 80 w 128"/>
                <a:gd name="T29" fmla="*/ 256 h 296"/>
                <a:gd name="T30" fmla="*/ 106 w 128"/>
                <a:gd name="T31" fmla="*/ 265 h 296"/>
                <a:gd name="T32" fmla="*/ 128 w 128"/>
                <a:gd name="T33" fmla="*/ 258 h 296"/>
                <a:gd name="T34" fmla="*/ 128 w 128"/>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96">
                  <a:moveTo>
                    <a:pt x="128" y="288"/>
                  </a:moveTo>
                  <a:cubicBezTo>
                    <a:pt x="120" y="293"/>
                    <a:pt x="109" y="296"/>
                    <a:pt x="95" y="296"/>
                  </a:cubicBezTo>
                  <a:cubicBezTo>
                    <a:pt x="57" y="296"/>
                    <a:pt x="37" y="274"/>
                    <a:pt x="37" y="230"/>
                  </a:cubicBezTo>
                  <a:cubicBezTo>
                    <a:pt x="37" y="97"/>
                    <a:pt x="37" y="97"/>
                    <a:pt x="37" y="97"/>
                  </a:cubicBezTo>
                  <a:cubicBezTo>
                    <a:pt x="0" y="97"/>
                    <a:pt x="0" y="97"/>
                    <a:pt x="0" y="97"/>
                  </a:cubicBezTo>
                  <a:cubicBezTo>
                    <a:pt x="0" y="66"/>
                    <a:pt x="0" y="66"/>
                    <a:pt x="0" y="66"/>
                  </a:cubicBezTo>
                  <a:cubicBezTo>
                    <a:pt x="37" y="66"/>
                    <a:pt x="37" y="66"/>
                    <a:pt x="37" y="66"/>
                  </a:cubicBezTo>
                  <a:cubicBezTo>
                    <a:pt x="37" y="12"/>
                    <a:pt x="37" y="12"/>
                    <a:pt x="37" y="12"/>
                  </a:cubicBezTo>
                  <a:cubicBezTo>
                    <a:pt x="73" y="0"/>
                    <a:pt x="73" y="0"/>
                    <a:pt x="73" y="0"/>
                  </a:cubicBezTo>
                  <a:cubicBezTo>
                    <a:pt x="73" y="66"/>
                    <a:pt x="73" y="66"/>
                    <a:pt x="73" y="66"/>
                  </a:cubicBezTo>
                  <a:cubicBezTo>
                    <a:pt x="128" y="66"/>
                    <a:pt x="128" y="66"/>
                    <a:pt x="128" y="66"/>
                  </a:cubicBezTo>
                  <a:cubicBezTo>
                    <a:pt x="128" y="97"/>
                    <a:pt x="128" y="97"/>
                    <a:pt x="128" y="97"/>
                  </a:cubicBezTo>
                  <a:cubicBezTo>
                    <a:pt x="73" y="97"/>
                    <a:pt x="73" y="97"/>
                    <a:pt x="73" y="97"/>
                  </a:cubicBezTo>
                  <a:cubicBezTo>
                    <a:pt x="73" y="223"/>
                    <a:pt x="73" y="223"/>
                    <a:pt x="73" y="223"/>
                  </a:cubicBezTo>
                  <a:cubicBezTo>
                    <a:pt x="73" y="238"/>
                    <a:pt x="75" y="249"/>
                    <a:pt x="80" y="256"/>
                  </a:cubicBezTo>
                  <a:cubicBezTo>
                    <a:pt x="85" y="262"/>
                    <a:pt x="94" y="265"/>
                    <a:pt x="106" y="265"/>
                  </a:cubicBezTo>
                  <a:cubicBezTo>
                    <a:pt x="114" y="265"/>
                    <a:pt x="122" y="263"/>
                    <a:pt x="128" y="258"/>
                  </a:cubicBezTo>
                  <a:lnTo>
                    <a:pt x="128"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7"/>
            <p:cNvSpPr>
              <a:spLocks/>
            </p:cNvSpPr>
            <p:nvPr userDrawn="1"/>
          </p:nvSpPr>
          <p:spPr bwMode="auto">
            <a:xfrm>
              <a:off x="3240" y="1756"/>
              <a:ext cx="433"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8"/>
            <p:cNvSpPr>
              <a:spLocks noEditPoints="1"/>
            </p:cNvSpPr>
            <p:nvPr userDrawn="1"/>
          </p:nvSpPr>
          <p:spPr bwMode="auto">
            <a:xfrm>
              <a:off x="3789" y="1756"/>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2"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29"/>
            <p:cNvSpPr>
              <a:spLocks/>
            </p:cNvSpPr>
            <p:nvPr userDrawn="1"/>
          </p:nvSpPr>
          <p:spPr bwMode="auto">
            <a:xfrm>
              <a:off x="4369"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8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8"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0"/>
            <p:cNvSpPr>
              <a:spLocks/>
            </p:cNvSpPr>
            <p:nvPr userDrawn="1"/>
          </p:nvSpPr>
          <p:spPr bwMode="auto">
            <a:xfrm>
              <a:off x="1379" y="2666"/>
              <a:ext cx="544" cy="769"/>
            </a:xfrm>
            <a:custGeom>
              <a:avLst/>
              <a:gdLst>
                <a:gd name="T0" fmla="*/ 230 w 230"/>
                <a:gd name="T1" fmla="*/ 307 h 325"/>
                <a:gd name="T2" fmla="*/ 145 w 230"/>
                <a:gd name="T3" fmla="*/ 325 h 325"/>
                <a:gd name="T4" fmla="*/ 69 w 230"/>
                <a:gd name="T5" fmla="*/ 306 h 325"/>
                <a:gd name="T6" fmla="*/ 17 w 230"/>
                <a:gd name="T7" fmla="*/ 250 h 325"/>
                <a:gd name="T8" fmla="*/ 0 w 230"/>
                <a:gd name="T9" fmla="*/ 169 h 325"/>
                <a:gd name="T10" fmla="*/ 20 w 230"/>
                <a:gd name="T11" fmla="*/ 82 h 325"/>
                <a:gd name="T12" fmla="*/ 76 w 230"/>
                <a:gd name="T13" fmla="*/ 22 h 325"/>
                <a:gd name="T14" fmla="*/ 157 w 230"/>
                <a:gd name="T15" fmla="*/ 0 h 325"/>
                <a:gd name="T16" fmla="*/ 230 w 230"/>
                <a:gd name="T17" fmla="*/ 13 h 325"/>
                <a:gd name="T18" fmla="*/ 230 w 230"/>
                <a:gd name="T19" fmla="*/ 52 h 325"/>
                <a:gd name="T20" fmla="*/ 157 w 230"/>
                <a:gd name="T21" fmla="*/ 33 h 325"/>
                <a:gd name="T22" fmla="*/ 95 w 230"/>
                <a:gd name="T23" fmla="*/ 50 h 325"/>
                <a:gd name="T24" fmla="*/ 52 w 230"/>
                <a:gd name="T25" fmla="*/ 97 h 325"/>
                <a:gd name="T26" fmla="*/ 37 w 230"/>
                <a:gd name="T27" fmla="*/ 166 h 325"/>
                <a:gd name="T28" fmla="*/ 51 w 230"/>
                <a:gd name="T29" fmla="*/ 232 h 325"/>
                <a:gd name="T30" fmla="*/ 91 w 230"/>
                <a:gd name="T31" fmla="*/ 276 h 325"/>
                <a:gd name="T32" fmla="*/ 150 w 230"/>
                <a:gd name="T33" fmla="*/ 292 h 325"/>
                <a:gd name="T34" fmla="*/ 230 w 230"/>
                <a:gd name="T35" fmla="*/ 271 h 325"/>
                <a:gd name="T36" fmla="*/ 230 w 230"/>
                <a:gd name="T3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325">
                  <a:moveTo>
                    <a:pt x="230" y="307"/>
                  </a:moveTo>
                  <a:cubicBezTo>
                    <a:pt x="207" y="319"/>
                    <a:pt x="179" y="325"/>
                    <a:pt x="145" y="325"/>
                  </a:cubicBezTo>
                  <a:cubicBezTo>
                    <a:pt x="116" y="325"/>
                    <a:pt x="91" y="319"/>
                    <a:pt x="69" y="306"/>
                  </a:cubicBezTo>
                  <a:cubicBezTo>
                    <a:pt x="47" y="293"/>
                    <a:pt x="29" y="274"/>
                    <a:pt x="17" y="250"/>
                  </a:cubicBezTo>
                  <a:cubicBezTo>
                    <a:pt x="6" y="226"/>
                    <a:pt x="0" y="199"/>
                    <a:pt x="0" y="169"/>
                  </a:cubicBezTo>
                  <a:cubicBezTo>
                    <a:pt x="0" y="137"/>
                    <a:pt x="6" y="108"/>
                    <a:pt x="20" y="82"/>
                  </a:cubicBezTo>
                  <a:cubicBezTo>
                    <a:pt x="33" y="56"/>
                    <a:pt x="52" y="36"/>
                    <a:pt x="76" y="22"/>
                  </a:cubicBezTo>
                  <a:cubicBezTo>
                    <a:pt x="100" y="7"/>
                    <a:pt x="127" y="0"/>
                    <a:pt x="157" y="0"/>
                  </a:cubicBezTo>
                  <a:cubicBezTo>
                    <a:pt x="186" y="0"/>
                    <a:pt x="210" y="5"/>
                    <a:pt x="230" y="13"/>
                  </a:cubicBezTo>
                  <a:cubicBezTo>
                    <a:pt x="230" y="52"/>
                    <a:pt x="230" y="52"/>
                    <a:pt x="230" y="52"/>
                  </a:cubicBezTo>
                  <a:cubicBezTo>
                    <a:pt x="208" y="40"/>
                    <a:pt x="183" y="33"/>
                    <a:pt x="157" y="33"/>
                  </a:cubicBezTo>
                  <a:cubicBezTo>
                    <a:pt x="133" y="33"/>
                    <a:pt x="113" y="39"/>
                    <a:pt x="95" y="50"/>
                  </a:cubicBezTo>
                  <a:cubicBezTo>
                    <a:pt x="76" y="61"/>
                    <a:pt x="62" y="76"/>
                    <a:pt x="52" y="97"/>
                  </a:cubicBezTo>
                  <a:cubicBezTo>
                    <a:pt x="42" y="117"/>
                    <a:pt x="37" y="140"/>
                    <a:pt x="37" y="166"/>
                  </a:cubicBezTo>
                  <a:cubicBezTo>
                    <a:pt x="37" y="191"/>
                    <a:pt x="42" y="213"/>
                    <a:pt x="51" y="232"/>
                  </a:cubicBezTo>
                  <a:cubicBezTo>
                    <a:pt x="61" y="251"/>
                    <a:pt x="74" y="266"/>
                    <a:pt x="91" y="276"/>
                  </a:cubicBezTo>
                  <a:cubicBezTo>
                    <a:pt x="108" y="287"/>
                    <a:pt x="128" y="292"/>
                    <a:pt x="150" y="292"/>
                  </a:cubicBezTo>
                  <a:cubicBezTo>
                    <a:pt x="181" y="292"/>
                    <a:pt x="207" y="285"/>
                    <a:pt x="230" y="271"/>
                  </a:cubicBezTo>
                  <a:lnTo>
                    <a:pt x="230"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1"/>
            <p:cNvSpPr>
              <a:spLocks noEditPoints="1"/>
            </p:cNvSpPr>
            <p:nvPr userDrawn="1"/>
          </p:nvSpPr>
          <p:spPr bwMode="auto">
            <a:xfrm>
              <a:off x="2020" y="2879"/>
              <a:ext cx="516" cy="556"/>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6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6"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2"/>
            <p:cNvSpPr>
              <a:spLocks/>
            </p:cNvSpPr>
            <p:nvPr userDrawn="1"/>
          </p:nvSpPr>
          <p:spPr bwMode="auto">
            <a:xfrm>
              <a:off x="2663" y="2879"/>
              <a:ext cx="433" cy="544"/>
            </a:xfrm>
            <a:custGeom>
              <a:avLst/>
              <a:gdLst>
                <a:gd name="T0" fmla="*/ 183 w 183"/>
                <a:gd name="T1" fmla="*/ 230 h 230"/>
                <a:gd name="T2" fmla="*/ 148 w 183"/>
                <a:gd name="T3" fmla="*/ 230 h 230"/>
                <a:gd name="T4" fmla="*/ 148 w 183"/>
                <a:gd name="T5" fmla="*/ 102 h 230"/>
                <a:gd name="T6" fmla="*/ 97 w 183"/>
                <a:gd name="T7" fmla="*/ 31 h 230"/>
                <a:gd name="T8" fmla="*/ 53 w 183"/>
                <a:gd name="T9" fmla="*/ 51 h 230"/>
                <a:gd name="T10" fmla="*/ 36 w 183"/>
                <a:gd name="T11" fmla="*/ 102 h 230"/>
                <a:gd name="T12" fmla="*/ 36 w 183"/>
                <a:gd name="T13" fmla="*/ 230 h 230"/>
                <a:gd name="T14" fmla="*/ 0 w 183"/>
                <a:gd name="T15" fmla="*/ 230 h 230"/>
                <a:gd name="T16" fmla="*/ 0 w 183"/>
                <a:gd name="T17" fmla="*/ 5 h 230"/>
                <a:gd name="T18" fmla="*/ 36 w 183"/>
                <a:gd name="T19" fmla="*/ 5 h 230"/>
                <a:gd name="T20" fmla="*/ 36 w 183"/>
                <a:gd name="T21" fmla="*/ 43 h 230"/>
                <a:gd name="T22" fmla="*/ 37 w 183"/>
                <a:gd name="T23" fmla="*/ 43 h 230"/>
                <a:gd name="T24" fmla="*/ 109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8" y="230"/>
                    <a:pt x="148" y="230"/>
                    <a:pt x="148" y="230"/>
                  </a:cubicBezTo>
                  <a:cubicBezTo>
                    <a:pt x="148" y="102"/>
                    <a:pt x="148" y="102"/>
                    <a:pt x="148" y="102"/>
                  </a:cubicBezTo>
                  <a:cubicBezTo>
                    <a:pt x="148" y="54"/>
                    <a:pt x="131" y="31"/>
                    <a:pt x="97" y="31"/>
                  </a:cubicBezTo>
                  <a:cubicBezTo>
                    <a:pt x="79" y="31"/>
                    <a:pt x="65" y="37"/>
                    <a:pt x="53" y="51"/>
                  </a:cubicBezTo>
                  <a:cubicBezTo>
                    <a:pt x="42" y="64"/>
                    <a:pt x="36" y="81"/>
                    <a:pt x="36" y="102"/>
                  </a:cubicBezTo>
                  <a:cubicBezTo>
                    <a:pt x="36" y="230"/>
                    <a:pt x="36" y="230"/>
                    <a:pt x="36" y="230"/>
                  </a:cubicBezTo>
                  <a:cubicBezTo>
                    <a:pt x="0" y="230"/>
                    <a:pt x="0" y="230"/>
                    <a:pt x="0" y="230"/>
                  </a:cubicBezTo>
                  <a:cubicBezTo>
                    <a:pt x="0" y="5"/>
                    <a:pt x="0" y="5"/>
                    <a:pt x="0" y="5"/>
                  </a:cubicBezTo>
                  <a:cubicBezTo>
                    <a:pt x="36" y="5"/>
                    <a:pt x="36" y="5"/>
                    <a:pt x="36" y="5"/>
                  </a:cubicBezTo>
                  <a:cubicBezTo>
                    <a:pt x="36" y="43"/>
                    <a:pt x="36" y="43"/>
                    <a:pt x="36" y="43"/>
                  </a:cubicBezTo>
                  <a:cubicBezTo>
                    <a:pt x="37" y="43"/>
                    <a:pt x="37" y="43"/>
                    <a:pt x="37" y="43"/>
                  </a:cubicBezTo>
                  <a:cubicBezTo>
                    <a:pt x="53" y="14"/>
                    <a:pt x="77" y="0"/>
                    <a:pt x="109" y="0"/>
                  </a:cubicBezTo>
                  <a:cubicBezTo>
                    <a:pt x="133" y="0"/>
                    <a:pt x="152" y="8"/>
                    <a:pt x="164" y="24"/>
                  </a:cubicBezTo>
                  <a:cubicBezTo>
                    <a:pt x="177"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3"/>
            <p:cNvSpPr>
              <a:spLocks/>
            </p:cNvSpPr>
            <p:nvPr userDrawn="1"/>
          </p:nvSpPr>
          <p:spPr bwMode="auto">
            <a:xfrm>
              <a:off x="3198" y="2626"/>
              <a:ext cx="315" cy="797"/>
            </a:xfrm>
            <a:custGeom>
              <a:avLst/>
              <a:gdLst>
                <a:gd name="T0" fmla="*/ 133 w 133"/>
                <a:gd name="T1" fmla="*/ 36 h 337"/>
                <a:gd name="T2" fmla="*/ 110 w 133"/>
                <a:gd name="T3" fmla="*/ 30 h 337"/>
                <a:gd name="T4" fmla="*/ 73 w 133"/>
                <a:gd name="T5" fmla="*/ 78 h 337"/>
                <a:gd name="T6" fmla="*/ 73 w 133"/>
                <a:gd name="T7" fmla="*/ 112 h 337"/>
                <a:gd name="T8" fmla="*/ 124 w 133"/>
                <a:gd name="T9" fmla="*/ 112 h 337"/>
                <a:gd name="T10" fmla="*/ 124 w 133"/>
                <a:gd name="T11" fmla="*/ 143 h 337"/>
                <a:gd name="T12" fmla="*/ 73 w 133"/>
                <a:gd name="T13" fmla="*/ 143 h 337"/>
                <a:gd name="T14" fmla="*/ 73 w 133"/>
                <a:gd name="T15" fmla="*/ 337 h 337"/>
                <a:gd name="T16" fmla="*/ 37 w 133"/>
                <a:gd name="T17" fmla="*/ 337 h 337"/>
                <a:gd name="T18" fmla="*/ 37 w 133"/>
                <a:gd name="T19" fmla="*/ 143 h 337"/>
                <a:gd name="T20" fmla="*/ 0 w 133"/>
                <a:gd name="T21" fmla="*/ 143 h 337"/>
                <a:gd name="T22" fmla="*/ 0 w 133"/>
                <a:gd name="T23" fmla="*/ 112 h 337"/>
                <a:gd name="T24" fmla="*/ 37 w 133"/>
                <a:gd name="T25" fmla="*/ 112 h 337"/>
                <a:gd name="T26" fmla="*/ 37 w 133"/>
                <a:gd name="T27" fmla="*/ 76 h 337"/>
                <a:gd name="T28" fmla="*/ 57 w 133"/>
                <a:gd name="T29" fmla="*/ 21 h 337"/>
                <a:gd name="T30" fmla="*/ 107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6" y="32"/>
                    <a:pt x="118" y="30"/>
                    <a:pt x="110" y="30"/>
                  </a:cubicBezTo>
                  <a:cubicBezTo>
                    <a:pt x="85" y="30"/>
                    <a:pt x="73" y="46"/>
                    <a:pt x="73" y="78"/>
                  </a:cubicBezTo>
                  <a:cubicBezTo>
                    <a:pt x="73" y="112"/>
                    <a:pt x="73" y="112"/>
                    <a:pt x="73" y="112"/>
                  </a:cubicBezTo>
                  <a:cubicBezTo>
                    <a:pt x="124" y="112"/>
                    <a:pt x="124" y="112"/>
                    <a:pt x="124" y="112"/>
                  </a:cubicBezTo>
                  <a:cubicBezTo>
                    <a:pt x="124" y="143"/>
                    <a:pt x="124" y="143"/>
                    <a:pt x="124" y="143"/>
                  </a:cubicBezTo>
                  <a:cubicBezTo>
                    <a:pt x="73" y="143"/>
                    <a:pt x="73" y="143"/>
                    <a:pt x="73" y="143"/>
                  </a:cubicBezTo>
                  <a:cubicBezTo>
                    <a:pt x="73" y="337"/>
                    <a:pt x="73" y="337"/>
                    <a:pt x="73" y="337"/>
                  </a:cubicBezTo>
                  <a:cubicBezTo>
                    <a:pt x="37" y="337"/>
                    <a:pt x="37" y="337"/>
                    <a:pt x="37" y="337"/>
                  </a:cubicBezTo>
                  <a:cubicBezTo>
                    <a:pt x="37" y="143"/>
                    <a:pt x="37" y="143"/>
                    <a:pt x="37" y="143"/>
                  </a:cubicBezTo>
                  <a:cubicBezTo>
                    <a:pt x="0" y="143"/>
                    <a:pt x="0" y="143"/>
                    <a:pt x="0" y="143"/>
                  </a:cubicBezTo>
                  <a:cubicBezTo>
                    <a:pt x="0" y="112"/>
                    <a:pt x="0" y="112"/>
                    <a:pt x="0" y="112"/>
                  </a:cubicBezTo>
                  <a:cubicBezTo>
                    <a:pt x="37" y="112"/>
                    <a:pt x="37" y="112"/>
                    <a:pt x="37" y="112"/>
                  </a:cubicBezTo>
                  <a:cubicBezTo>
                    <a:pt x="37" y="76"/>
                    <a:pt x="37" y="76"/>
                    <a:pt x="37" y="76"/>
                  </a:cubicBezTo>
                  <a:cubicBezTo>
                    <a:pt x="37" y="53"/>
                    <a:pt x="44" y="35"/>
                    <a:pt x="57" y="21"/>
                  </a:cubicBezTo>
                  <a:cubicBezTo>
                    <a:pt x="70" y="7"/>
                    <a:pt x="87" y="0"/>
                    <a:pt x="107" y="0"/>
                  </a:cubicBezTo>
                  <a:cubicBezTo>
                    <a:pt x="118"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4"/>
            <p:cNvSpPr>
              <a:spLocks noEditPoints="1"/>
            </p:cNvSpPr>
            <p:nvPr userDrawn="1"/>
          </p:nvSpPr>
          <p:spPr bwMode="auto">
            <a:xfrm>
              <a:off x="3541" y="2879"/>
              <a:ext cx="456"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1 w 193"/>
                <a:gd name="T35" fmla="*/ 31 h 235"/>
                <a:gd name="T36" fmla="*/ 59 w 193"/>
                <a:gd name="T37" fmla="*/ 49 h 235"/>
                <a:gd name="T38" fmla="*/ 37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2" y="235"/>
                    <a:pt x="101" y="235"/>
                  </a:cubicBezTo>
                  <a:cubicBezTo>
                    <a:pt x="69" y="235"/>
                    <a:pt x="45" y="225"/>
                    <a:pt x="27" y="204"/>
                  </a:cubicBezTo>
                  <a:cubicBezTo>
                    <a:pt x="9" y="183"/>
                    <a:pt x="0" y="155"/>
                    <a:pt x="0" y="118"/>
                  </a:cubicBezTo>
                  <a:cubicBezTo>
                    <a:pt x="0" y="96"/>
                    <a:pt x="5" y="76"/>
                    <a:pt x="14" y="58"/>
                  </a:cubicBezTo>
                  <a:cubicBezTo>
                    <a:pt x="22" y="39"/>
                    <a:pt x="35" y="25"/>
                    <a:pt x="50" y="15"/>
                  </a:cubicBezTo>
                  <a:cubicBezTo>
                    <a:pt x="66" y="5"/>
                    <a:pt x="83" y="0"/>
                    <a:pt x="102" y="0"/>
                  </a:cubicBezTo>
                  <a:cubicBezTo>
                    <a:pt x="130" y="0"/>
                    <a:pt x="153" y="9"/>
                    <a:pt x="169" y="28"/>
                  </a:cubicBezTo>
                  <a:cubicBezTo>
                    <a:pt x="185" y="47"/>
                    <a:pt x="193" y="74"/>
                    <a:pt x="193" y="108"/>
                  </a:cubicBezTo>
                  <a:lnTo>
                    <a:pt x="193" y="126"/>
                  </a:lnTo>
                  <a:close/>
                  <a:moveTo>
                    <a:pt x="157" y="96"/>
                  </a:moveTo>
                  <a:cubicBezTo>
                    <a:pt x="156" y="75"/>
                    <a:pt x="151" y="59"/>
                    <a:pt x="142" y="48"/>
                  </a:cubicBezTo>
                  <a:cubicBezTo>
                    <a:pt x="132" y="36"/>
                    <a:pt x="119" y="31"/>
                    <a:pt x="101" y="31"/>
                  </a:cubicBezTo>
                  <a:cubicBezTo>
                    <a:pt x="85" y="31"/>
                    <a:pt x="71" y="37"/>
                    <a:pt x="59" y="49"/>
                  </a:cubicBezTo>
                  <a:cubicBezTo>
                    <a:pt x="48" y="60"/>
                    <a:pt x="40" y="76"/>
                    <a:pt x="37"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5"/>
            <p:cNvSpPr>
              <a:spLocks/>
            </p:cNvSpPr>
            <p:nvPr userDrawn="1"/>
          </p:nvSpPr>
          <p:spPr bwMode="auto">
            <a:xfrm>
              <a:off x="4118" y="2882"/>
              <a:ext cx="274" cy="541"/>
            </a:xfrm>
            <a:custGeom>
              <a:avLst/>
              <a:gdLst>
                <a:gd name="T0" fmla="*/ 116 w 116"/>
                <a:gd name="T1" fmla="*/ 41 h 229"/>
                <a:gd name="T2" fmla="*/ 89 w 116"/>
                <a:gd name="T3" fmla="*/ 33 h 229"/>
                <a:gd name="T4" fmla="*/ 50 w 116"/>
                <a:gd name="T5" fmla="*/ 56 h 229"/>
                <a:gd name="T6" fmla="*/ 36 w 116"/>
                <a:gd name="T7" fmla="*/ 114 h 229"/>
                <a:gd name="T8" fmla="*/ 36 w 116"/>
                <a:gd name="T9" fmla="*/ 229 h 229"/>
                <a:gd name="T10" fmla="*/ 0 w 116"/>
                <a:gd name="T11" fmla="*/ 229 h 229"/>
                <a:gd name="T12" fmla="*/ 0 w 116"/>
                <a:gd name="T13" fmla="*/ 4 h 229"/>
                <a:gd name="T14" fmla="*/ 36 w 116"/>
                <a:gd name="T15" fmla="*/ 4 h 229"/>
                <a:gd name="T16" fmla="*/ 36 w 116"/>
                <a:gd name="T17" fmla="*/ 51 h 229"/>
                <a:gd name="T18" fmla="*/ 37 w 116"/>
                <a:gd name="T19" fmla="*/ 51 h 229"/>
                <a:gd name="T20" fmla="*/ 59 w 116"/>
                <a:gd name="T21" fmla="*/ 14 h 229"/>
                <a:gd name="T22" fmla="*/ 94 w 116"/>
                <a:gd name="T23" fmla="*/ 0 h 229"/>
                <a:gd name="T24" fmla="*/ 116 w 116"/>
                <a:gd name="T25" fmla="*/ 3 h 229"/>
                <a:gd name="T26" fmla="*/ 116 w 116"/>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29">
                  <a:moveTo>
                    <a:pt x="116" y="41"/>
                  </a:moveTo>
                  <a:cubicBezTo>
                    <a:pt x="109" y="36"/>
                    <a:pt x="100" y="33"/>
                    <a:pt x="89" y="33"/>
                  </a:cubicBezTo>
                  <a:cubicBezTo>
                    <a:pt x="73" y="33"/>
                    <a:pt x="60" y="41"/>
                    <a:pt x="50" y="56"/>
                  </a:cubicBezTo>
                  <a:cubicBezTo>
                    <a:pt x="41"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7" y="51"/>
                    <a:pt x="37" y="51"/>
                    <a:pt x="37" y="51"/>
                  </a:cubicBezTo>
                  <a:cubicBezTo>
                    <a:pt x="42" y="35"/>
                    <a:pt x="49" y="23"/>
                    <a:pt x="59" y="14"/>
                  </a:cubicBezTo>
                  <a:cubicBezTo>
                    <a:pt x="69" y="5"/>
                    <a:pt x="81" y="0"/>
                    <a:pt x="94" y="0"/>
                  </a:cubicBezTo>
                  <a:cubicBezTo>
                    <a:pt x="104" y="0"/>
                    <a:pt x="111" y="1"/>
                    <a:pt x="116" y="3"/>
                  </a:cubicBezTo>
                  <a:lnTo>
                    <a:pt x="11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6"/>
            <p:cNvSpPr>
              <a:spLocks noEditPoints="1"/>
            </p:cNvSpPr>
            <p:nvPr userDrawn="1"/>
          </p:nvSpPr>
          <p:spPr bwMode="auto">
            <a:xfrm>
              <a:off x="4428" y="2879"/>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1"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7"/>
            <p:cNvSpPr>
              <a:spLocks/>
            </p:cNvSpPr>
            <p:nvPr userDrawn="1"/>
          </p:nvSpPr>
          <p:spPr bwMode="auto">
            <a:xfrm>
              <a:off x="5008" y="2879"/>
              <a:ext cx="432"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8"/>
            <p:cNvSpPr>
              <a:spLocks/>
            </p:cNvSpPr>
            <p:nvPr userDrawn="1"/>
          </p:nvSpPr>
          <p:spPr bwMode="auto">
            <a:xfrm>
              <a:off x="5559" y="2879"/>
              <a:ext cx="390" cy="556"/>
            </a:xfrm>
            <a:custGeom>
              <a:avLst/>
              <a:gdLst>
                <a:gd name="T0" fmla="*/ 165 w 165"/>
                <a:gd name="T1" fmla="*/ 219 h 235"/>
                <a:gd name="T2" fmla="*/ 104 w 165"/>
                <a:gd name="T3" fmla="*/ 235 h 235"/>
                <a:gd name="T4" fmla="*/ 50 w 165"/>
                <a:gd name="T5" fmla="*/ 221 h 235"/>
                <a:gd name="T6" fmla="*/ 13 w 165"/>
                <a:gd name="T7" fmla="*/ 181 h 235"/>
                <a:gd name="T8" fmla="*/ 0 w 165"/>
                <a:gd name="T9" fmla="*/ 123 h 235"/>
                <a:gd name="T10" fmla="*/ 31 w 165"/>
                <a:gd name="T11" fmla="*/ 34 h 235"/>
                <a:gd name="T12" fmla="*/ 114 w 165"/>
                <a:gd name="T13" fmla="*/ 0 h 235"/>
                <a:gd name="T14" fmla="*/ 165 w 165"/>
                <a:gd name="T15" fmla="*/ 11 h 235"/>
                <a:gd name="T16" fmla="*/ 165 w 165"/>
                <a:gd name="T17" fmla="*/ 48 h 235"/>
                <a:gd name="T18" fmla="*/ 113 w 165"/>
                <a:gd name="T19" fmla="*/ 31 h 235"/>
                <a:gd name="T20" fmla="*/ 57 w 165"/>
                <a:gd name="T21" fmla="*/ 55 h 235"/>
                <a:gd name="T22" fmla="*/ 36 w 165"/>
                <a:gd name="T23" fmla="*/ 120 h 235"/>
                <a:gd name="T24" fmla="*/ 56 w 165"/>
                <a:gd name="T25" fmla="*/ 182 h 235"/>
                <a:gd name="T26" fmla="*/ 111 w 165"/>
                <a:gd name="T27" fmla="*/ 204 h 235"/>
                <a:gd name="T28" fmla="*/ 165 w 165"/>
                <a:gd name="T29" fmla="*/ 185 h 235"/>
                <a:gd name="T30" fmla="*/ 165 w 165"/>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35">
                  <a:moveTo>
                    <a:pt x="165" y="219"/>
                  </a:moveTo>
                  <a:cubicBezTo>
                    <a:pt x="148" y="230"/>
                    <a:pt x="128" y="235"/>
                    <a:pt x="104" y="235"/>
                  </a:cubicBezTo>
                  <a:cubicBezTo>
                    <a:pt x="84" y="235"/>
                    <a:pt x="66" y="230"/>
                    <a:pt x="50" y="221"/>
                  </a:cubicBezTo>
                  <a:cubicBezTo>
                    <a:pt x="34" y="212"/>
                    <a:pt x="22" y="198"/>
                    <a:pt x="13" y="181"/>
                  </a:cubicBezTo>
                  <a:cubicBezTo>
                    <a:pt x="4" y="164"/>
                    <a:pt x="0" y="144"/>
                    <a:pt x="0" y="123"/>
                  </a:cubicBezTo>
                  <a:cubicBezTo>
                    <a:pt x="0" y="86"/>
                    <a:pt x="10" y="56"/>
                    <a:pt x="31" y="34"/>
                  </a:cubicBezTo>
                  <a:cubicBezTo>
                    <a:pt x="52" y="11"/>
                    <a:pt x="80" y="0"/>
                    <a:pt x="114" y="0"/>
                  </a:cubicBezTo>
                  <a:cubicBezTo>
                    <a:pt x="134" y="0"/>
                    <a:pt x="151" y="4"/>
                    <a:pt x="165" y="11"/>
                  </a:cubicBezTo>
                  <a:cubicBezTo>
                    <a:pt x="165" y="48"/>
                    <a:pt x="165" y="48"/>
                    <a:pt x="165" y="48"/>
                  </a:cubicBezTo>
                  <a:cubicBezTo>
                    <a:pt x="149" y="36"/>
                    <a:pt x="131" y="31"/>
                    <a:pt x="113" y="31"/>
                  </a:cubicBezTo>
                  <a:cubicBezTo>
                    <a:pt x="90" y="31"/>
                    <a:pt x="71" y="39"/>
                    <a:pt x="57" y="55"/>
                  </a:cubicBezTo>
                  <a:cubicBezTo>
                    <a:pt x="43" y="72"/>
                    <a:pt x="36" y="93"/>
                    <a:pt x="36" y="120"/>
                  </a:cubicBezTo>
                  <a:cubicBezTo>
                    <a:pt x="36" y="146"/>
                    <a:pt x="42" y="167"/>
                    <a:pt x="56" y="182"/>
                  </a:cubicBezTo>
                  <a:cubicBezTo>
                    <a:pt x="70" y="197"/>
                    <a:pt x="88" y="204"/>
                    <a:pt x="111" y="204"/>
                  </a:cubicBezTo>
                  <a:cubicBezTo>
                    <a:pt x="130" y="204"/>
                    <a:pt x="148" y="198"/>
                    <a:pt x="165" y="185"/>
                  </a:cubicBezTo>
                  <a:lnTo>
                    <a:pt x="16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39"/>
            <p:cNvSpPr>
              <a:spLocks noEditPoints="1"/>
            </p:cNvSpPr>
            <p:nvPr userDrawn="1"/>
          </p:nvSpPr>
          <p:spPr bwMode="auto">
            <a:xfrm>
              <a:off x="6037" y="2879"/>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9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9"/>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0"/>
            <p:cNvSpPr>
              <a:spLocks/>
            </p:cNvSpPr>
            <p:nvPr userDrawn="1"/>
          </p:nvSpPr>
          <p:spPr bwMode="auto">
            <a:xfrm>
              <a:off x="1388" y="3830"/>
              <a:ext cx="282" cy="404"/>
            </a:xfrm>
            <a:custGeom>
              <a:avLst/>
              <a:gdLst>
                <a:gd name="T0" fmla="*/ 282 w 282"/>
                <a:gd name="T1" fmla="*/ 42 h 404"/>
                <a:gd name="T2" fmla="*/ 166 w 282"/>
                <a:gd name="T3" fmla="*/ 42 h 404"/>
                <a:gd name="T4" fmla="*/ 166 w 282"/>
                <a:gd name="T5" fmla="*/ 404 h 404"/>
                <a:gd name="T6" fmla="*/ 119 w 282"/>
                <a:gd name="T7" fmla="*/ 404 h 404"/>
                <a:gd name="T8" fmla="*/ 119 w 282"/>
                <a:gd name="T9" fmla="*/ 42 h 404"/>
                <a:gd name="T10" fmla="*/ 0 w 282"/>
                <a:gd name="T11" fmla="*/ 42 h 404"/>
                <a:gd name="T12" fmla="*/ 0 w 282"/>
                <a:gd name="T13" fmla="*/ 0 h 404"/>
                <a:gd name="T14" fmla="*/ 282 w 282"/>
                <a:gd name="T15" fmla="*/ 0 h 404"/>
                <a:gd name="T16" fmla="*/ 282 w 282"/>
                <a:gd name="T17" fmla="*/ 4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404">
                  <a:moveTo>
                    <a:pt x="282" y="42"/>
                  </a:moveTo>
                  <a:lnTo>
                    <a:pt x="166" y="42"/>
                  </a:lnTo>
                  <a:lnTo>
                    <a:pt x="166" y="404"/>
                  </a:lnTo>
                  <a:lnTo>
                    <a:pt x="119" y="404"/>
                  </a:lnTo>
                  <a:lnTo>
                    <a:pt x="119" y="42"/>
                  </a:lnTo>
                  <a:lnTo>
                    <a:pt x="0" y="42"/>
                  </a:lnTo>
                  <a:lnTo>
                    <a:pt x="0" y="0"/>
                  </a:lnTo>
                  <a:lnTo>
                    <a:pt x="282" y="0"/>
                  </a:lnTo>
                  <a:lnTo>
                    <a:pt x="28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1"/>
            <p:cNvSpPr>
              <a:spLocks noEditPoints="1"/>
            </p:cNvSpPr>
            <p:nvPr userDrawn="1"/>
          </p:nvSpPr>
          <p:spPr bwMode="auto">
            <a:xfrm>
              <a:off x="1646"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2"/>
            <p:cNvSpPr>
              <a:spLocks/>
            </p:cNvSpPr>
            <p:nvPr userDrawn="1"/>
          </p:nvSpPr>
          <p:spPr bwMode="auto">
            <a:xfrm>
              <a:off x="2001" y="3941"/>
              <a:ext cx="151" cy="293"/>
            </a:xfrm>
            <a:custGeom>
              <a:avLst/>
              <a:gdLst>
                <a:gd name="T0" fmla="*/ 64 w 64"/>
                <a:gd name="T1" fmla="*/ 22 h 124"/>
                <a:gd name="T2" fmla="*/ 49 w 64"/>
                <a:gd name="T3" fmla="*/ 18 h 124"/>
                <a:gd name="T4" fmla="*/ 28 w 64"/>
                <a:gd name="T5" fmla="*/ 30 h 124"/>
                <a:gd name="T6" fmla="*/ 20 w 64"/>
                <a:gd name="T7" fmla="*/ 62 h 124"/>
                <a:gd name="T8" fmla="*/ 20 w 64"/>
                <a:gd name="T9" fmla="*/ 124 h 124"/>
                <a:gd name="T10" fmla="*/ 0 w 64"/>
                <a:gd name="T11" fmla="*/ 124 h 124"/>
                <a:gd name="T12" fmla="*/ 0 w 64"/>
                <a:gd name="T13" fmla="*/ 2 h 124"/>
                <a:gd name="T14" fmla="*/ 20 w 64"/>
                <a:gd name="T15" fmla="*/ 2 h 124"/>
                <a:gd name="T16" fmla="*/ 20 w 64"/>
                <a:gd name="T17" fmla="*/ 27 h 124"/>
                <a:gd name="T18" fmla="*/ 20 w 64"/>
                <a:gd name="T19" fmla="*/ 27 h 124"/>
                <a:gd name="T20" fmla="*/ 33 w 64"/>
                <a:gd name="T21" fmla="*/ 7 h 124"/>
                <a:gd name="T22" fmla="*/ 52 w 64"/>
                <a:gd name="T23" fmla="*/ 0 h 124"/>
                <a:gd name="T24" fmla="*/ 64 w 64"/>
                <a:gd name="T25" fmla="*/ 2 h 124"/>
                <a:gd name="T26" fmla="*/ 64 w 64"/>
                <a:gd name="T27" fmla="*/ 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4">
                  <a:moveTo>
                    <a:pt x="64" y="22"/>
                  </a:moveTo>
                  <a:cubicBezTo>
                    <a:pt x="61" y="19"/>
                    <a:pt x="56" y="18"/>
                    <a:pt x="49" y="18"/>
                  </a:cubicBezTo>
                  <a:cubicBezTo>
                    <a:pt x="40" y="18"/>
                    <a:pt x="33" y="22"/>
                    <a:pt x="28" y="30"/>
                  </a:cubicBezTo>
                  <a:cubicBezTo>
                    <a:pt x="23" y="38"/>
                    <a:pt x="20" y="49"/>
                    <a:pt x="20" y="62"/>
                  </a:cubicBezTo>
                  <a:cubicBezTo>
                    <a:pt x="20" y="124"/>
                    <a:pt x="20" y="124"/>
                    <a:pt x="20" y="124"/>
                  </a:cubicBezTo>
                  <a:cubicBezTo>
                    <a:pt x="0" y="124"/>
                    <a:pt x="0" y="124"/>
                    <a:pt x="0" y="124"/>
                  </a:cubicBezTo>
                  <a:cubicBezTo>
                    <a:pt x="0" y="2"/>
                    <a:pt x="0" y="2"/>
                    <a:pt x="0" y="2"/>
                  </a:cubicBezTo>
                  <a:cubicBezTo>
                    <a:pt x="20" y="2"/>
                    <a:pt x="20" y="2"/>
                    <a:pt x="20" y="2"/>
                  </a:cubicBezTo>
                  <a:cubicBezTo>
                    <a:pt x="20" y="27"/>
                    <a:pt x="20" y="27"/>
                    <a:pt x="20" y="27"/>
                  </a:cubicBezTo>
                  <a:cubicBezTo>
                    <a:pt x="20" y="27"/>
                    <a:pt x="20" y="27"/>
                    <a:pt x="20" y="27"/>
                  </a:cubicBezTo>
                  <a:cubicBezTo>
                    <a:pt x="23" y="19"/>
                    <a:pt x="27" y="12"/>
                    <a:pt x="33" y="7"/>
                  </a:cubicBezTo>
                  <a:cubicBezTo>
                    <a:pt x="39" y="2"/>
                    <a:pt x="45" y="0"/>
                    <a:pt x="52" y="0"/>
                  </a:cubicBezTo>
                  <a:cubicBezTo>
                    <a:pt x="57" y="0"/>
                    <a:pt x="61" y="0"/>
                    <a:pt x="64" y="2"/>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3"/>
            <p:cNvSpPr>
              <a:spLocks noEditPoints="1"/>
            </p:cNvSpPr>
            <p:nvPr userDrawn="1"/>
          </p:nvSpPr>
          <p:spPr bwMode="auto">
            <a:xfrm>
              <a:off x="2174" y="3939"/>
              <a:ext cx="283"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4"/>
            <p:cNvSpPr>
              <a:spLocks/>
            </p:cNvSpPr>
            <p:nvPr userDrawn="1"/>
          </p:nvSpPr>
          <p:spPr bwMode="auto">
            <a:xfrm>
              <a:off x="2528" y="3939"/>
              <a:ext cx="242" cy="295"/>
            </a:xfrm>
            <a:custGeom>
              <a:avLst/>
              <a:gdLst>
                <a:gd name="T0" fmla="*/ 102 w 102"/>
                <a:gd name="T1" fmla="*/ 125 h 125"/>
                <a:gd name="T2" fmla="*/ 82 w 102"/>
                <a:gd name="T3" fmla="*/ 125 h 125"/>
                <a:gd name="T4" fmla="*/ 82 w 102"/>
                <a:gd name="T5" fmla="*/ 55 h 125"/>
                <a:gd name="T6" fmla="*/ 54 w 102"/>
                <a:gd name="T7" fmla="*/ 17 h 125"/>
                <a:gd name="T8" fmla="*/ 30 w 102"/>
                <a:gd name="T9" fmla="*/ 28 h 125"/>
                <a:gd name="T10" fmla="*/ 20 w 102"/>
                <a:gd name="T11" fmla="*/ 55 h 125"/>
                <a:gd name="T12" fmla="*/ 20 w 102"/>
                <a:gd name="T13" fmla="*/ 125 h 125"/>
                <a:gd name="T14" fmla="*/ 0 w 102"/>
                <a:gd name="T15" fmla="*/ 125 h 125"/>
                <a:gd name="T16" fmla="*/ 0 w 102"/>
                <a:gd name="T17" fmla="*/ 3 h 125"/>
                <a:gd name="T18" fmla="*/ 20 w 102"/>
                <a:gd name="T19" fmla="*/ 3 h 125"/>
                <a:gd name="T20" fmla="*/ 20 w 102"/>
                <a:gd name="T21" fmla="*/ 23 h 125"/>
                <a:gd name="T22" fmla="*/ 20 w 102"/>
                <a:gd name="T23" fmla="*/ 23 h 125"/>
                <a:gd name="T24" fmla="*/ 60 w 102"/>
                <a:gd name="T25" fmla="*/ 0 h 125"/>
                <a:gd name="T26" fmla="*/ 91 w 102"/>
                <a:gd name="T27" fmla="*/ 13 h 125"/>
                <a:gd name="T28" fmla="*/ 102 w 102"/>
                <a:gd name="T29" fmla="*/ 50 h 125"/>
                <a:gd name="T30" fmla="*/ 102 w 102"/>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5">
                  <a:moveTo>
                    <a:pt x="102" y="125"/>
                  </a:moveTo>
                  <a:cubicBezTo>
                    <a:pt x="82" y="125"/>
                    <a:pt x="82" y="125"/>
                    <a:pt x="82" y="125"/>
                  </a:cubicBezTo>
                  <a:cubicBezTo>
                    <a:pt x="82" y="55"/>
                    <a:pt x="82" y="55"/>
                    <a:pt x="82" y="55"/>
                  </a:cubicBezTo>
                  <a:cubicBezTo>
                    <a:pt x="82" y="30"/>
                    <a:pt x="73" y="17"/>
                    <a:pt x="54" y="17"/>
                  </a:cubicBezTo>
                  <a:cubicBezTo>
                    <a:pt x="44" y="17"/>
                    <a:pt x="36" y="20"/>
                    <a:pt x="30" y="28"/>
                  </a:cubicBezTo>
                  <a:cubicBezTo>
                    <a:pt x="23" y="35"/>
                    <a:pt x="20" y="44"/>
                    <a:pt x="20" y="55"/>
                  </a:cubicBezTo>
                  <a:cubicBezTo>
                    <a:pt x="20" y="125"/>
                    <a:pt x="20" y="125"/>
                    <a:pt x="20" y="125"/>
                  </a:cubicBezTo>
                  <a:cubicBezTo>
                    <a:pt x="0" y="125"/>
                    <a:pt x="0" y="125"/>
                    <a:pt x="0" y="125"/>
                  </a:cubicBezTo>
                  <a:cubicBezTo>
                    <a:pt x="0" y="3"/>
                    <a:pt x="0" y="3"/>
                    <a:pt x="0" y="3"/>
                  </a:cubicBezTo>
                  <a:cubicBezTo>
                    <a:pt x="20" y="3"/>
                    <a:pt x="20" y="3"/>
                    <a:pt x="20" y="3"/>
                  </a:cubicBezTo>
                  <a:cubicBezTo>
                    <a:pt x="20" y="23"/>
                    <a:pt x="20" y="23"/>
                    <a:pt x="20" y="23"/>
                  </a:cubicBezTo>
                  <a:cubicBezTo>
                    <a:pt x="20" y="23"/>
                    <a:pt x="20" y="23"/>
                    <a:pt x="20" y="23"/>
                  </a:cubicBezTo>
                  <a:cubicBezTo>
                    <a:pt x="29" y="8"/>
                    <a:pt x="43" y="0"/>
                    <a:pt x="60" y="0"/>
                  </a:cubicBezTo>
                  <a:cubicBezTo>
                    <a:pt x="74" y="0"/>
                    <a:pt x="84" y="4"/>
                    <a:pt x="91" y="13"/>
                  </a:cubicBezTo>
                  <a:cubicBezTo>
                    <a:pt x="98" y="22"/>
                    <a:pt x="102" y="34"/>
                    <a:pt x="102" y="50"/>
                  </a:cubicBez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5"/>
            <p:cNvSpPr>
              <a:spLocks/>
            </p:cNvSpPr>
            <p:nvPr userDrawn="1"/>
          </p:nvSpPr>
          <p:spPr bwMode="auto">
            <a:xfrm>
              <a:off x="2822" y="3861"/>
              <a:ext cx="168" cy="380"/>
            </a:xfrm>
            <a:custGeom>
              <a:avLst/>
              <a:gdLst>
                <a:gd name="T0" fmla="*/ 71 w 71"/>
                <a:gd name="T1" fmla="*/ 157 h 161"/>
                <a:gd name="T2" fmla="*/ 53 w 71"/>
                <a:gd name="T3" fmla="*/ 161 h 161"/>
                <a:gd name="T4" fmla="*/ 21 w 71"/>
                <a:gd name="T5" fmla="*/ 125 h 161"/>
                <a:gd name="T6" fmla="*/ 21 w 71"/>
                <a:gd name="T7" fmla="*/ 53 h 161"/>
                <a:gd name="T8" fmla="*/ 0 w 71"/>
                <a:gd name="T9" fmla="*/ 53 h 161"/>
                <a:gd name="T10" fmla="*/ 0 w 71"/>
                <a:gd name="T11" fmla="*/ 36 h 161"/>
                <a:gd name="T12" fmla="*/ 21 w 71"/>
                <a:gd name="T13" fmla="*/ 36 h 161"/>
                <a:gd name="T14" fmla="*/ 21 w 71"/>
                <a:gd name="T15" fmla="*/ 6 h 161"/>
                <a:gd name="T16" fmla="*/ 40 w 71"/>
                <a:gd name="T17" fmla="*/ 0 h 161"/>
                <a:gd name="T18" fmla="*/ 40 w 71"/>
                <a:gd name="T19" fmla="*/ 36 h 161"/>
                <a:gd name="T20" fmla="*/ 71 w 71"/>
                <a:gd name="T21" fmla="*/ 36 h 161"/>
                <a:gd name="T22" fmla="*/ 71 w 71"/>
                <a:gd name="T23" fmla="*/ 53 h 161"/>
                <a:gd name="T24" fmla="*/ 40 w 71"/>
                <a:gd name="T25" fmla="*/ 53 h 161"/>
                <a:gd name="T26" fmla="*/ 40 w 71"/>
                <a:gd name="T27" fmla="*/ 122 h 161"/>
                <a:gd name="T28" fmla="*/ 45 w 71"/>
                <a:gd name="T29" fmla="*/ 139 h 161"/>
                <a:gd name="T30" fmla="*/ 59 w 71"/>
                <a:gd name="T31" fmla="*/ 144 h 161"/>
                <a:gd name="T32" fmla="*/ 71 w 71"/>
                <a:gd name="T33" fmla="*/ 140 h 161"/>
                <a:gd name="T34" fmla="*/ 71 w 71"/>
                <a:gd name="T35"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61">
                  <a:moveTo>
                    <a:pt x="71" y="157"/>
                  </a:moveTo>
                  <a:cubicBezTo>
                    <a:pt x="66" y="160"/>
                    <a:pt x="60" y="161"/>
                    <a:pt x="53" y="161"/>
                  </a:cubicBezTo>
                  <a:cubicBezTo>
                    <a:pt x="31" y="161"/>
                    <a:pt x="21" y="149"/>
                    <a:pt x="21" y="125"/>
                  </a:cubicBezTo>
                  <a:cubicBezTo>
                    <a:pt x="21" y="53"/>
                    <a:pt x="21" y="53"/>
                    <a:pt x="21" y="53"/>
                  </a:cubicBezTo>
                  <a:cubicBezTo>
                    <a:pt x="0" y="53"/>
                    <a:pt x="0" y="53"/>
                    <a:pt x="0" y="53"/>
                  </a:cubicBezTo>
                  <a:cubicBezTo>
                    <a:pt x="0" y="36"/>
                    <a:pt x="0" y="36"/>
                    <a:pt x="0" y="36"/>
                  </a:cubicBezTo>
                  <a:cubicBezTo>
                    <a:pt x="21" y="36"/>
                    <a:pt x="21" y="36"/>
                    <a:pt x="21" y="36"/>
                  </a:cubicBezTo>
                  <a:cubicBezTo>
                    <a:pt x="21" y="6"/>
                    <a:pt x="21" y="6"/>
                    <a:pt x="21" y="6"/>
                  </a:cubicBezTo>
                  <a:cubicBezTo>
                    <a:pt x="40" y="0"/>
                    <a:pt x="40" y="0"/>
                    <a:pt x="40" y="0"/>
                  </a:cubicBezTo>
                  <a:cubicBezTo>
                    <a:pt x="40" y="36"/>
                    <a:pt x="40" y="36"/>
                    <a:pt x="40" y="36"/>
                  </a:cubicBezTo>
                  <a:cubicBezTo>
                    <a:pt x="71" y="36"/>
                    <a:pt x="71" y="36"/>
                    <a:pt x="71" y="36"/>
                  </a:cubicBezTo>
                  <a:cubicBezTo>
                    <a:pt x="71" y="53"/>
                    <a:pt x="71" y="53"/>
                    <a:pt x="71" y="53"/>
                  </a:cubicBezTo>
                  <a:cubicBezTo>
                    <a:pt x="40" y="53"/>
                    <a:pt x="40" y="53"/>
                    <a:pt x="40" y="53"/>
                  </a:cubicBezTo>
                  <a:cubicBezTo>
                    <a:pt x="40" y="122"/>
                    <a:pt x="40" y="122"/>
                    <a:pt x="40" y="122"/>
                  </a:cubicBezTo>
                  <a:cubicBezTo>
                    <a:pt x="40" y="130"/>
                    <a:pt x="42" y="136"/>
                    <a:pt x="45" y="139"/>
                  </a:cubicBezTo>
                  <a:cubicBezTo>
                    <a:pt x="47" y="142"/>
                    <a:pt x="52" y="144"/>
                    <a:pt x="59" y="144"/>
                  </a:cubicBezTo>
                  <a:cubicBezTo>
                    <a:pt x="63" y="144"/>
                    <a:pt x="68" y="143"/>
                    <a:pt x="71" y="140"/>
                  </a:cubicBezTo>
                  <a:lnTo>
                    <a:pt x="71"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6"/>
            <p:cNvSpPr>
              <a:spLocks noEditPoints="1"/>
            </p:cNvSpPr>
            <p:nvPr userDrawn="1"/>
          </p:nvSpPr>
          <p:spPr bwMode="auto">
            <a:xfrm>
              <a:off x="3030"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7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7" y="18"/>
                  </a:cubicBezTo>
                  <a:cubicBezTo>
                    <a:pt x="28" y="6"/>
                    <a:pt x="43" y="0"/>
                    <a:pt x="62" y="0"/>
                  </a:cubicBezTo>
                  <a:cubicBezTo>
                    <a:pt x="80" y="0"/>
                    <a:pt x="95"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4"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7"/>
            <p:cNvSpPr>
              <a:spLocks/>
            </p:cNvSpPr>
            <p:nvPr userDrawn="1"/>
          </p:nvSpPr>
          <p:spPr bwMode="auto">
            <a:xfrm>
              <a:off x="3349" y="4170"/>
              <a:ext cx="78" cy="140"/>
            </a:xfrm>
            <a:custGeom>
              <a:avLst/>
              <a:gdLst>
                <a:gd name="T0" fmla="*/ 78 w 78"/>
                <a:gd name="T1" fmla="*/ 0 h 140"/>
                <a:gd name="T2" fmla="*/ 33 w 78"/>
                <a:gd name="T3" fmla="*/ 140 h 140"/>
                <a:gd name="T4" fmla="*/ 0 w 78"/>
                <a:gd name="T5" fmla="*/ 140 h 140"/>
                <a:gd name="T6" fmla="*/ 33 w 78"/>
                <a:gd name="T7" fmla="*/ 0 h 140"/>
                <a:gd name="T8" fmla="*/ 78 w 78"/>
                <a:gd name="T9" fmla="*/ 0 h 140"/>
              </a:gdLst>
              <a:ahLst/>
              <a:cxnLst>
                <a:cxn ang="0">
                  <a:pos x="T0" y="T1"/>
                </a:cxn>
                <a:cxn ang="0">
                  <a:pos x="T2" y="T3"/>
                </a:cxn>
                <a:cxn ang="0">
                  <a:pos x="T4" y="T5"/>
                </a:cxn>
                <a:cxn ang="0">
                  <a:pos x="T6" y="T7"/>
                </a:cxn>
                <a:cxn ang="0">
                  <a:pos x="T8" y="T9"/>
                </a:cxn>
              </a:cxnLst>
              <a:rect l="0" t="0" r="r" b="b"/>
              <a:pathLst>
                <a:path w="78" h="140">
                  <a:moveTo>
                    <a:pt x="78" y="0"/>
                  </a:moveTo>
                  <a:lnTo>
                    <a:pt x="33" y="140"/>
                  </a:lnTo>
                  <a:lnTo>
                    <a:pt x="0" y="140"/>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8"/>
            <p:cNvSpPr>
              <a:spLocks/>
            </p:cNvSpPr>
            <p:nvPr userDrawn="1"/>
          </p:nvSpPr>
          <p:spPr bwMode="auto">
            <a:xfrm>
              <a:off x="3626" y="3823"/>
              <a:ext cx="300" cy="418"/>
            </a:xfrm>
            <a:custGeom>
              <a:avLst/>
              <a:gdLst>
                <a:gd name="T0" fmla="*/ 127 w 127"/>
                <a:gd name="T1" fmla="*/ 167 h 177"/>
                <a:gd name="T2" fmla="*/ 80 w 127"/>
                <a:gd name="T3" fmla="*/ 177 h 177"/>
                <a:gd name="T4" fmla="*/ 38 w 127"/>
                <a:gd name="T5" fmla="*/ 166 h 177"/>
                <a:gd name="T6" fmla="*/ 10 w 127"/>
                <a:gd name="T7" fmla="*/ 136 h 177"/>
                <a:gd name="T8" fmla="*/ 0 w 127"/>
                <a:gd name="T9" fmla="*/ 92 h 177"/>
                <a:gd name="T10" fmla="*/ 11 w 127"/>
                <a:gd name="T11" fmla="*/ 45 h 177"/>
                <a:gd name="T12" fmla="*/ 42 w 127"/>
                <a:gd name="T13" fmla="*/ 12 h 177"/>
                <a:gd name="T14" fmla="*/ 87 w 127"/>
                <a:gd name="T15" fmla="*/ 0 h 177"/>
                <a:gd name="T16" fmla="*/ 127 w 127"/>
                <a:gd name="T17" fmla="*/ 7 h 177"/>
                <a:gd name="T18" fmla="*/ 127 w 127"/>
                <a:gd name="T19" fmla="*/ 29 h 177"/>
                <a:gd name="T20" fmla="*/ 87 w 127"/>
                <a:gd name="T21" fmla="*/ 18 h 177"/>
                <a:gd name="T22" fmla="*/ 52 w 127"/>
                <a:gd name="T23" fmla="*/ 27 h 177"/>
                <a:gd name="T24" fmla="*/ 29 w 127"/>
                <a:gd name="T25" fmla="*/ 53 h 177"/>
                <a:gd name="T26" fmla="*/ 21 w 127"/>
                <a:gd name="T27" fmla="*/ 91 h 177"/>
                <a:gd name="T28" fmla="*/ 28 w 127"/>
                <a:gd name="T29" fmla="*/ 127 h 177"/>
                <a:gd name="T30" fmla="*/ 50 w 127"/>
                <a:gd name="T31" fmla="*/ 151 h 177"/>
                <a:gd name="T32" fmla="*/ 83 w 127"/>
                <a:gd name="T33" fmla="*/ 159 h 177"/>
                <a:gd name="T34" fmla="*/ 127 w 127"/>
                <a:gd name="T35" fmla="*/ 148 h 177"/>
                <a:gd name="T36" fmla="*/ 127 w 127"/>
                <a:gd name="T37"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7">
                  <a:moveTo>
                    <a:pt x="127" y="167"/>
                  </a:moveTo>
                  <a:cubicBezTo>
                    <a:pt x="115" y="174"/>
                    <a:pt x="99" y="177"/>
                    <a:pt x="80" y="177"/>
                  </a:cubicBezTo>
                  <a:cubicBezTo>
                    <a:pt x="64" y="177"/>
                    <a:pt x="50" y="174"/>
                    <a:pt x="38" y="166"/>
                  </a:cubicBezTo>
                  <a:cubicBezTo>
                    <a:pt x="26" y="159"/>
                    <a:pt x="16" y="149"/>
                    <a:pt x="10" y="136"/>
                  </a:cubicBezTo>
                  <a:cubicBezTo>
                    <a:pt x="3" y="123"/>
                    <a:pt x="0" y="109"/>
                    <a:pt x="0" y="92"/>
                  </a:cubicBezTo>
                  <a:cubicBezTo>
                    <a:pt x="0" y="74"/>
                    <a:pt x="3" y="59"/>
                    <a:pt x="11" y="45"/>
                  </a:cubicBezTo>
                  <a:cubicBezTo>
                    <a:pt x="18" y="31"/>
                    <a:pt x="29" y="20"/>
                    <a:pt x="42" y="12"/>
                  </a:cubicBezTo>
                  <a:cubicBezTo>
                    <a:pt x="55" y="4"/>
                    <a:pt x="70" y="0"/>
                    <a:pt x="87" y="0"/>
                  </a:cubicBezTo>
                  <a:cubicBezTo>
                    <a:pt x="103" y="0"/>
                    <a:pt x="116" y="3"/>
                    <a:pt x="127" y="7"/>
                  </a:cubicBezTo>
                  <a:cubicBezTo>
                    <a:pt x="127" y="29"/>
                    <a:pt x="127" y="29"/>
                    <a:pt x="127" y="29"/>
                  </a:cubicBezTo>
                  <a:cubicBezTo>
                    <a:pt x="115" y="22"/>
                    <a:pt x="101" y="18"/>
                    <a:pt x="87" y="18"/>
                  </a:cubicBezTo>
                  <a:cubicBezTo>
                    <a:pt x="74" y="18"/>
                    <a:pt x="62" y="21"/>
                    <a:pt x="52" y="27"/>
                  </a:cubicBezTo>
                  <a:cubicBezTo>
                    <a:pt x="42" y="33"/>
                    <a:pt x="34" y="42"/>
                    <a:pt x="29" y="53"/>
                  </a:cubicBezTo>
                  <a:cubicBezTo>
                    <a:pt x="23" y="64"/>
                    <a:pt x="21" y="76"/>
                    <a:pt x="21" y="91"/>
                  </a:cubicBezTo>
                  <a:cubicBezTo>
                    <a:pt x="21" y="104"/>
                    <a:pt x="23" y="116"/>
                    <a:pt x="28" y="127"/>
                  </a:cubicBezTo>
                  <a:cubicBezTo>
                    <a:pt x="34" y="137"/>
                    <a:pt x="41" y="145"/>
                    <a:pt x="50" y="151"/>
                  </a:cubicBezTo>
                  <a:cubicBezTo>
                    <a:pt x="60" y="156"/>
                    <a:pt x="71" y="159"/>
                    <a:pt x="83" y="159"/>
                  </a:cubicBezTo>
                  <a:cubicBezTo>
                    <a:pt x="100" y="159"/>
                    <a:pt x="115" y="155"/>
                    <a:pt x="127" y="148"/>
                  </a:cubicBezTo>
                  <a:lnTo>
                    <a:pt x="12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49"/>
            <p:cNvSpPr>
              <a:spLocks noEditPoints="1"/>
            </p:cNvSpPr>
            <p:nvPr userDrawn="1"/>
          </p:nvSpPr>
          <p:spPr bwMode="auto">
            <a:xfrm>
              <a:off x="3979"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1 w 97"/>
                <a:gd name="T15" fmla="*/ 53 h 128"/>
                <a:gd name="T16" fmla="*/ 77 w 97"/>
                <a:gd name="T17" fmla="*/ 48 h 128"/>
                <a:gd name="T18" fmla="*/ 52 w 97"/>
                <a:gd name="T19" fmla="*/ 17 h 128"/>
                <a:gd name="T20" fmla="*/ 12 w 97"/>
                <a:gd name="T21" fmla="*/ 32 h 128"/>
                <a:gd name="T22" fmla="*/ 12 w 97"/>
                <a:gd name="T23" fmla="*/ 12 h 128"/>
                <a:gd name="T24" fmla="*/ 31 w 97"/>
                <a:gd name="T25" fmla="*/ 4 h 128"/>
                <a:gd name="T26" fmla="*/ 54 w 97"/>
                <a:gd name="T27" fmla="*/ 0 h 128"/>
                <a:gd name="T28" fmla="*/ 97 w 97"/>
                <a:gd name="T29" fmla="*/ 46 h 128"/>
                <a:gd name="T30" fmla="*/ 97 w 97"/>
                <a:gd name="T31" fmla="*/ 125 h 128"/>
                <a:gd name="T32" fmla="*/ 77 w 97"/>
                <a:gd name="T33" fmla="*/ 63 h 128"/>
                <a:gd name="T34" fmla="*/ 48 w 97"/>
                <a:gd name="T35" fmla="*/ 68 h 128"/>
                <a:gd name="T36" fmla="*/ 27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8" y="128"/>
                    <a:pt x="18" y="125"/>
                    <a:pt x="11" y="118"/>
                  </a:cubicBezTo>
                  <a:cubicBezTo>
                    <a:pt x="4" y="112"/>
                    <a:pt x="0" y="103"/>
                    <a:pt x="0" y="93"/>
                  </a:cubicBezTo>
                  <a:cubicBezTo>
                    <a:pt x="0" y="70"/>
                    <a:pt x="14" y="57"/>
                    <a:pt x="41" y="53"/>
                  </a:cubicBezTo>
                  <a:cubicBezTo>
                    <a:pt x="77" y="48"/>
                    <a:pt x="77" y="48"/>
                    <a:pt x="77" y="48"/>
                  </a:cubicBezTo>
                  <a:cubicBezTo>
                    <a:pt x="77" y="27"/>
                    <a:pt x="69" y="17"/>
                    <a:pt x="52" y="17"/>
                  </a:cubicBezTo>
                  <a:cubicBezTo>
                    <a:pt x="38" y="17"/>
                    <a:pt x="24" y="22"/>
                    <a:pt x="12" y="32"/>
                  </a:cubicBezTo>
                  <a:cubicBezTo>
                    <a:pt x="12" y="12"/>
                    <a:pt x="12" y="12"/>
                    <a:pt x="12" y="12"/>
                  </a:cubicBezTo>
                  <a:cubicBezTo>
                    <a:pt x="16" y="9"/>
                    <a:pt x="22" y="6"/>
                    <a:pt x="31" y="4"/>
                  </a:cubicBezTo>
                  <a:cubicBezTo>
                    <a:pt x="39" y="1"/>
                    <a:pt x="47" y="0"/>
                    <a:pt x="54" y="0"/>
                  </a:cubicBezTo>
                  <a:cubicBezTo>
                    <a:pt x="83" y="0"/>
                    <a:pt x="97" y="15"/>
                    <a:pt x="97" y="46"/>
                  </a:cubicBezTo>
                  <a:lnTo>
                    <a:pt x="97" y="125"/>
                  </a:lnTo>
                  <a:close/>
                  <a:moveTo>
                    <a:pt x="77" y="63"/>
                  </a:moveTo>
                  <a:cubicBezTo>
                    <a:pt x="48" y="68"/>
                    <a:pt x="48" y="68"/>
                    <a:pt x="48" y="68"/>
                  </a:cubicBezTo>
                  <a:cubicBezTo>
                    <a:pt x="38" y="69"/>
                    <a:pt x="31" y="71"/>
                    <a:pt x="27" y="75"/>
                  </a:cubicBezTo>
                  <a:cubicBezTo>
                    <a:pt x="23" y="78"/>
                    <a:pt x="20" y="84"/>
                    <a:pt x="20" y="91"/>
                  </a:cubicBezTo>
                  <a:cubicBezTo>
                    <a:pt x="20" y="97"/>
                    <a:pt x="23" y="102"/>
                    <a:pt x="27" y="106"/>
                  </a:cubicBezTo>
                  <a:cubicBezTo>
                    <a:pt x="31" y="110"/>
                    <a:pt x="37" y="111"/>
                    <a:pt x="44" y="111"/>
                  </a:cubicBezTo>
                  <a:cubicBezTo>
                    <a:pt x="54" y="111"/>
                    <a:pt x="62"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Freeform 50"/>
            <p:cNvSpPr>
              <a:spLocks/>
            </p:cNvSpPr>
            <p:nvPr userDrawn="1"/>
          </p:nvSpPr>
          <p:spPr bwMode="auto">
            <a:xfrm>
              <a:off x="4296" y="3939"/>
              <a:ext cx="238" cy="295"/>
            </a:xfrm>
            <a:custGeom>
              <a:avLst/>
              <a:gdLst>
                <a:gd name="T0" fmla="*/ 101 w 101"/>
                <a:gd name="T1" fmla="*/ 125 h 125"/>
                <a:gd name="T2" fmla="*/ 82 w 101"/>
                <a:gd name="T3" fmla="*/ 125 h 125"/>
                <a:gd name="T4" fmla="*/ 82 w 101"/>
                <a:gd name="T5" fmla="*/ 55 h 125"/>
                <a:gd name="T6" fmla="*/ 53 w 101"/>
                <a:gd name="T7" fmla="*/ 17 h 125"/>
                <a:gd name="T8" fmla="*/ 29 w 101"/>
                <a:gd name="T9" fmla="*/ 28 h 125"/>
                <a:gd name="T10" fmla="*/ 19 w 101"/>
                <a:gd name="T11" fmla="*/ 55 h 125"/>
                <a:gd name="T12" fmla="*/ 19 w 101"/>
                <a:gd name="T13" fmla="*/ 125 h 125"/>
                <a:gd name="T14" fmla="*/ 0 w 101"/>
                <a:gd name="T15" fmla="*/ 125 h 125"/>
                <a:gd name="T16" fmla="*/ 0 w 101"/>
                <a:gd name="T17" fmla="*/ 3 h 125"/>
                <a:gd name="T18" fmla="*/ 19 w 101"/>
                <a:gd name="T19" fmla="*/ 3 h 125"/>
                <a:gd name="T20" fmla="*/ 19 w 101"/>
                <a:gd name="T21" fmla="*/ 23 h 125"/>
                <a:gd name="T22" fmla="*/ 20 w 101"/>
                <a:gd name="T23" fmla="*/ 23 h 125"/>
                <a:gd name="T24" fmla="*/ 60 w 101"/>
                <a:gd name="T25" fmla="*/ 0 h 125"/>
                <a:gd name="T26" fmla="*/ 91 w 101"/>
                <a:gd name="T27" fmla="*/ 13 h 125"/>
                <a:gd name="T28" fmla="*/ 101 w 101"/>
                <a:gd name="T29" fmla="*/ 50 h 125"/>
                <a:gd name="T30" fmla="*/ 101 w 101"/>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5">
                  <a:moveTo>
                    <a:pt x="101" y="125"/>
                  </a:moveTo>
                  <a:cubicBezTo>
                    <a:pt x="82" y="125"/>
                    <a:pt x="82" y="125"/>
                    <a:pt x="82" y="125"/>
                  </a:cubicBezTo>
                  <a:cubicBezTo>
                    <a:pt x="82" y="55"/>
                    <a:pt x="82" y="55"/>
                    <a:pt x="82" y="55"/>
                  </a:cubicBezTo>
                  <a:cubicBezTo>
                    <a:pt x="82" y="30"/>
                    <a:pt x="72" y="17"/>
                    <a:pt x="53" y="17"/>
                  </a:cubicBezTo>
                  <a:cubicBezTo>
                    <a:pt x="44" y="17"/>
                    <a:pt x="36" y="20"/>
                    <a:pt x="29" y="28"/>
                  </a:cubicBezTo>
                  <a:cubicBezTo>
                    <a:pt x="23" y="35"/>
                    <a:pt x="19" y="44"/>
                    <a:pt x="19" y="55"/>
                  </a:cubicBezTo>
                  <a:cubicBezTo>
                    <a:pt x="19" y="125"/>
                    <a:pt x="19" y="125"/>
                    <a:pt x="19" y="125"/>
                  </a:cubicBezTo>
                  <a:cubicBezTo>
                    <a:pt x="0" y="125"/>
                    <a:pt x="0" y="125"/>
                    <a:pt x="0" y="125"/>
                  </a:cubicBezTo>
                  <a:cubicBezTo>
                    <a:pt x="0" y="3"/>
                    <a:pt x="0" y="3"/>
                    <a:pt x="0" y="3"/>
                  </a:cubicBezTo>
                  <a:cubicBezTo>
                    <a:pt x="19" y="3"/>
                    <a:pt x="19" y="3"/>
                    <a:pt x="19" y="3"/>
                  </a:cubicBezTo>
                  <a:cubicBezTo>
                    <a:pt x="19" y="23"/>
                    <a:pt x="19" y="23"/>
                    <a:pt x="19" y="23"/>
                  </a:cubicBezTo>
                  <a:cubicBezTo>
                    <a:pt x="20" y="23"/>
                    <a:pt x="20" y="23"/>
                    <a:pt x="20" y="23"/>
                  </a:cubicBezTo>
                  <a:cubicBezTo>
                    <a:pt x="29" y="8"/>
                    <a:pt x="42" y="0"/>
                    <a:pt x="60" y="0"/>
                  </a:cubicBezTo>
                  <a:cubicBezTo>
                    <a:pt x="73" y="0"/>
                    <a:pt x="84" y="4"/>
                    <a:pt x="91" y="13"/>
                  </a:cubicBezTo>
                  <a:cubicBezTo>
                    <a:pt x="98" y="22"/>
                    <a:pt x="101" y="34"/>
                    <a:pt x="101" y="50"/>
                  </a:cubicBezTo>
                  <a:lnTo>
                    <a:pt x="10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1"/>
            <p:cNvSpPr>
              <a:spLocks noEditPoints="1"/>
            </p:cNvSpPr>
            <p:nvPr userDrawn="1"/>
          </p:nvSpPr>
          <p:spPr bwMode="auto">
            <a:xfrm>
              <a:off x="4598" y="3939"/>
              <a:ext cx="227" cy="302"/>
            </a:xfrm>
            <a:custGeom>
              <a:avLst/>
              <a:gdLst>
                <a:gd name="T0" fmla="*/ 96 w 96"/>
                <a:gd name="T1" fmla="*/ 125 h 128"/>
                <a:gd name="T2" fmla="*/ 77 w 96"/>
                <a:gd name="T3" fmla="*/ 125 h 128"/>
                <a:gd name="T4" fmla="*/ 77 w 96"/>
                <a:gd name="T5" fmla="*/ 106 h 128"/>
                <a:gd name="T6" fmla="*/ 76 w 96"/>
                <a:gd name="T7" fmla="*/ 106 h 128"/>
                <a:gd name="T8" fmla="*/ 39 w 96"/>
                <a:gd name="T9" fmla="*/ 128 h 128"/>
                <a:gd name="T10" fmla="*/ 11 w 96"/>
                <a:gd name="T11" fmla="*/ 118 h 128"/>
                <a:gd name="T12" fmla="*/ 0 w 96"/>
                <a:gd name="T13" fmla="*/ 93 h 128"/>
                <a:gd name="T14" fmla="*/ 40 w 96"/>
                <a:gd name="T15" fmla="*/ 53 h 128"/>
                <a:gd name="T16" fmla="*/ 77 w 96"/>
                <a:gd name="T17" fmla="*/ 48 h 128"/>
                <a:gd name="T18" fmla="*/ 52 w 96"/>
                <a:gd name="T19" fmla="*/ 17 h 128"/>
                <a:gd name="T20" fmla="*/ 12 w 96"/>
                <a:gd name="T21" fmla="*/ 32 h 128"/>
                <a:gd name="T22" fmla="*/ 12 w 96"/>
                <a:gd name="T23" fmla="*/ 12 h 128"/>
                <a:gd name="T24" fmla="*/ 30 w 96"/>
                <a:gd name="T25" fmla="*/ 4 h 128"/>
                <a:gd name="T26" fmla="*/ 53 w 96"/>
                <a:gd name="T27" fmla="*/ 0 h 128"/>
                <a:gd name="T28" fmla="*/ 96 w 96"/>
                <a:gd name="T29" fmla="*/ 46 h 128"/>
                <a:gd name="T30" fmla="*/ 96 w 96"/>
                <a:gd name="T31" fmla="*/ 125 h 128"/>
                <a:gd name="T32" fmla="*/ 77 w 96"/>
                <a:gd name="T33" fmla="*/ 63 h 128"/>
                <a:gd name="T34" fmla="*/ 47 w 96"/>
                <a:gd name="T35" fmla="*/ 68 h 128"/>
                <a:gd name="T36" fmla="*/ 26 w 96"/>
                <a:gd name="T37" fmla="*/ 75 h 128"/>
                <a:gd name="T38" fmla="*/ 20 w 96"/>
                <a:gd name="T39" fmla="*/ 91 h 128"/>
                <a:gd name="T40" fmla="*/ 27 w 96"/>
                <a:gd name="T41" fmla="*/ 106 h 128"/>
                <a:gd name="T42" fmla="*/ 43 w 96"/>
                <a:gd name="T43" fmla="*/ 111 h 128"/>
                <a:gd name="T44" fmla="*/ 67 w 96"/>
                <a:gd name="T45" fmla="*/ 101 h 128"/>
                <a:gd name="T46" fmla="*/ 77 w 96"/>
                <a:gd name="T47" fmla="*/ 76 h 128"/>
                <a:gd name="T48" fmla="*/ 77 w 96"/>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128">
                  <a:moveTo>
                    <a:pt x="96" y="125"/>
                  </a:moveTo>
                  <a:cubicBezTo>
                    <a:pt x="77" y="125"/>
                    <a:pt x="77" y="125"/>
                    <a:pt x="77" y="125"/>
                  </a:cubicBezTo>
                  <a:cubicBezTo>
                    <a:pt x="77" y="106"/>
                    <a:pt x="77" y="106"/>
                    <a:pt x="77" y="106"/>
                  </a:cubicBezTo>
                  <a:cubicBezTo>
                    <a:pt x="76" y="106"/>
                    <a:pt x="76" y="106"/>
                    <a:pt x="76" y="106"/>
                  </a:cubicBezTo>
                  <a:cubicBezTo>
                    <a:pt x="68" y="121"/>
                    <a:pt x="55" y="128"/>
                    <a:pt x="39" y="128"/>
                  </a:cubicBezTo>
                  <a:cubicBezTo>
                    <a:pt x="27" y="128"/>
                    <a:pt x="18" y="125"/>
                    <a:pt x="11" y="118"/>
                  </a:cubicBezTo>
                  <a:cubicBezTo>
                    <a:pt x="3" y="112"/>
                    <a:pt x="0" y="103"/>
                    <a:pt x="0" y="93"/>
                  </a:cubicBezTo>
                  <a:cubicBezTo>
                    <a:pt x="0" y="70"/>
                    <a:pt x="13" y="57"/>
                    <a:pt x="40" y="53"/>
                  </a:cubicBezTo>
                  <a:cubicBezTo>
                    <a:pt x="77" y="48"/>
                    <a:pt x="77" y="48"/>
                    <a:pt x="77" y="48"/>
                  </a:cubicBezTo>
                  <a:cubicBezTo>
                    <a:pt x="77" y="27"/>
                    <a:pt x="68" y="17"/>
                    <a:pt x="52" y="17"/>
                  </a:cubicBezTo>
                  <a:cubicBezTo>
                    <a:pt x="37" y="17"/>
                    <a:pt x="24" y="22"/>
                    <a:pt x="12" y="32"/>
                  </a:cubicBezTo>
                  <a:cubicBezTo>
                    <a:pt x="12" y="12"/>
                    <a:pt x="12" y="12"/>
                    <a:pt x="12" y="12"/>
                  </a:cubicBezTo>
                  <a:cubicBezTo>
                    <a:pt x="15" y="9"/>
                    <a:pt x="22" y="6"/>
                    <a:pt x="30" y="4"/>
                  </a:cubicBezTo>
                  <a:cubicBezTo>
                    <a:pt x="39" y="1"/>
                    <a:pt x="47" y="0"/>
                    <a:pt x="53" y="0"/>
                  </a:cubicBezTo>
                  <a:cubicBezTo>
                    <a:pt x="82" y="0"/>
                    <a:pt x="96" y="15"/>
                    <a:pt x="96" y="46"/>
                  </a:cubicBezTo>
                  <a:lnTo>
                    <a:pt x="96"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3" y="111"/>
                  </a:cubicBezTo>
                  <a:cubicBezTo>
                    <a:pt x="53" y="111"/>
                    <a:pt x="61" y="108"/>
                    <a:pt x="67"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2"/>
            <p:cNvSpPr>
              <a:spLocks noEditPoints="1"/>
            </p:cNvSpPr>
            <p:nvPr userDrawn="1"/>
          </p:nvSpPr>
          <p:spPr bwMode="auto">
            <a:xfrm>
              <a:off x="4892" y="3806"/>
              <a:ext cx="267" cy="435"/>
            </a:xfrm>
            <a:custGeom>
              <a:avLst/>
              <a:gdLst>
                <a:gd name="T0" fmla="*/ 113 w 113"/>
                <a:gd name="T1" fmla="*/ 181 h 184"/>
                <a:gd name="T2" fmla="*/ 93 w 113"/>
                <a:gd name="T3" fmla="*/ 181 h 184"/>
                <a:gd name="T4" fmla="*/ 93 w 113"/>
                <a:gd name="T5" fmla="*/ 160 h 184"/>
                <a:gd name="T6" fmla="*/ 92 w 113"/>
                <a:gd name="T7" fmla="*/ 160 h 184"/>
                <a:gd name="T8" fmla="*/ 51 w 113"/>
                <a:gd name="T9" fmla="*/ 184 h 184"/>
                <a:gd name="T10" fmla="*/ 14 w 113"/>
                <a:gd name="T11" fmla="*/ 167 h 184"/>
                <a:gd name="T12" fmla="*/ 0 w 113"/>
                <a:gd name="T13" fmla="*/ 123 h 184"/>
                <a:gd name="T14" fmla="*/ 15 w 113"/>
                <a:gd name="T15" fmla="*/ 74 h 184"/>
                <a:gd name="T16" fmla="*/ 56 w 113"/>
                <a:gd name="T17" fmla="*/ 56 h 184"/>
                <a:gd name="T18" fmla="*/ 92 w 113"/>
                <a:gd name="T19" fmla="*/ 76 h 184"/>
                <a:gd name="T20" fmla="*/ 93 w 113"/>
                <a:gd name="T21" fmla="*/ 76 h 184"/>
                <a:gd name="T22" fmla="*/ 93 w 113"/>
                <a:gd name="T23" fmla="*/ 0 h 184"/>
                <a:gd name="T24" fmla="*/ 113 w 113"/>
                <a:gd name="T25" fmla="*/ 0 h 184"/>
                <a:gd name="T26" fmla="*/ 113 w 113"/>
                <a:gd name="T27" fmla="*/ 181 h 184"/>
                <a:gd name="T28" fmla="*/ 93 w 113"/>
                <a:gd name="T29" fmla="*/ 126 h 184"/>
                <a:gd name="T30" fmla="*/ 93 w 113"/>
                <a:gd name="T31" fmla="*/ 108 h 184"/>
                <a:gd name="T32" fmla="*/ 83 w 113"/>
                <a:gd name="T33" fmla="*/ 83 h 184"/>
                <a:gd name="T34" fmla="*/ 58 w 113"/>
                <a:gd name="T35" fmla="*/ 73 h 184"/>
                <a:gd name="T36" fmla="*/ 30 w 113"/>
                <a:gd name="T37" fmla="*/ 86 h 184"/>
                <a:gd name="T38" fmla="*/ 20 w 113"/>
                <a:gd name="T39" fmla="*/ 122 h 184"/>
                <a:gd name="T40" fmla="*/ 30 w 113"/>
                <a:gd name="T41" fmla="*/ 155 h 184"/>
                <a:gd name="T42" fmla="*/ 56 w 113"/>
                <a:gd name="T43" fmla="*/ 167 h 184"/>
                <a:gd name="T44" fmla="*/ 83 w 113"/>
                <a:gd name="T45" fmla="*/ 156 h 184"/>
                <a:gd name="T46" fmla="*/ 93 w 113"/>
                <a:gd name="T47"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84">
                  <a:moveTo>
                    <a:pt x="113" y="181"/>
                  </a:moveTo>
                  <a:cubicBezTo>
                    <a:pt x="93" y="181"/>
                    <a:pt x="93" y="181"/>
                    <a:pt x="93" y="181"/>
                  </a:cubicBezTo>
                  <a:cubicBezTo>
                    <a:pt x="93" y="160"/>
                    <a:pt x="93" y="160"/>
                    <a:pt x="93" y="160"/>
                  </a:cubicBezTo>
                  <a:cubicBezTo>
                    <a:pt x="92" y="160"/>
                    <a:pt x="92" y="160"/>
                    <a:pt x="92" y="160"/>
                  </a:cubicBezTo>
                  <a:cubicBezTo>
                    <a:pt x="83" y="176"/>
                    <a:pt x="69" y="184"/>
                    <a:pt x="51" y="184"/>
                  </a:cubicBezTo>
                  <a:cubicBezTo>
                    <a:pt x="35" y="184"/>
                    <a:pt x="23" y="179"/>
                    <a:pt x="14" y="167"/>
                  </a:cubicBezTo>
                  <a:cubicBezTo>
                    <a:pt x="5" y="156"/>
                    <a:pt x="0" y="142"/>
                    <a:pt x="0" y="123"/>
                  </a:cubicBezTo>
                  <a:cubicBezTo>
                    <a:pt x="0" y="103"/>
                    <a:pt x="5" y="87"/>
                    <a:pt x="15" y="74"/>
                  </a:cubicBezTo>
                  <a:cubicBezTo>
                    <a:pt x="25" y="62"/>
                    <a:pt x="39" y="56"/>
                    <a:pt x="56" y="56"/>
                  </a:cubicBezTo>
                  <a:cubicBezTo>
                    <a:pt x="73" y="56"/>
                    <a:pt x="85" y="63"/>
                    <a:pt x="92" y="76"/>
                  </a:cubicBezTo>
                  <a:cubicBezTo>
                    <a:pt x="93" y="76"/>
                    <a:pt x="93" y="76"/>
                    <a:pt x="93" y="76"/>
                  </a:cubicBezTo>
                  <a:cubicBezTo>
                    <a:pt x="93" y="0"/>
                    <a:pt x="93" y="0"/>
                    <a:pt x="93" y="0"/>
                  </a:cubicBezTo>
                  <a:cubicBezTo>
                    <a:pt x="113" y="0"/>
                    <a:pt x="113" y="0"/>
                    <a:pt x="113" y="0"/>
                  </a:cubicBezTo>
                  <a:lnTo>
                    <a:pt x="113" y="181"/>
                  </a:lnTo>
                  <a:close/>
                  <a:moveTo>
                    <a:pt x="93" y="126"/>
                  </a:moveTo>
                  <a:cubicBezTo>
                    <a:pt x="93" y="108"/>
                    <a:pt x="93" y="108"/>
                    <a:pt x="93" y="108"/>
                  </a:cubicBezTo>
                  <a:cubicBezTo>
                    <a:pt x="93" y="98"/>
                    <a:pt x="90" y="89"/>
                    <a:pt x="83" y="83"/>
                  </a:cubicBezTo>
                  <a:cubicBezTo>
                    <a:pt x="76" y="76"/>
                    <a:pt x="68" y="73"/>
                    <a:pt x="58" y="73"/>
                  </a:cubicBezTo>
                  <a:cubicBezTo>
                    <a:pt x="47" y="73"/>
                    <a:pt x="37" y="77"/>
                    <a:pt x="30" y="86"/>
                  </a:cubicBezTo>
                  <a:cubicBezTo>
                    <a:pt x="23" y="94"/>
                    <a:pt x="20" y="107"/>
                    <a:pt x="20" y="122"/>
                  </a:cubicBezTo>
                  <a:cubicBezTo>
                    <a:pt x="20" y="136"/>
                    <a:pt x="23" y="147"/>
                    <a:pt x="30" y="155"/>
                  </a:cubicBezTo>
                  <a:cubicBezTo>
                    <a:pt x="36" y="163"/>
                    <a:pt x="45" y="167"/>
                    <a:pt x="56" y="167"/>
                  </a:cubicBezTo>
                  <a:cubicBezTo>
                    <a:pt x="67" y="167"/>
                    <a:pt x="76" y="164"/>
                    <a:pt x="83" y="156"/>
                  </a:cubicBezTo>
                  <a:cubicBezTo>
                    <a:pt x="90" y="148"/>
                    <a:pt x="93" y="138"/>
                    <a:pt x="9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3"/>
            <p:cNvSpPr>
              <a:spLocks noEditPoints="1"/>
            </p:cNvSpPr>
            <p:nvPr userDrawn="1"/>
          </p:nvSpPr>
          <p:spPr bwMode="auto">
            <a:xfrm>
              <a:off x="5228"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0 w 97"/>
                <a:gd name="T15" fmla="*/ 53 h 128"/>
                <a:gd name="T16" fmla="*/ 77 w 97"/>
                <a:gd name="T17" fmla="*/ 48 h 128"/>
                <a:gd name="T18" fmla="*/ 52 w 97"/>
                <a:gd name="T19" fmla="*/ 17 h 128"/>
                <a:gd name="T20" fmla="*/ 12 w 97"/>
                <a:gd name="T21" fmla="*/ 32 h 128"/>
                <a:gd name="T22" fmla="*/ 12 w 97"/>
                <a:gd name="T23" fmla="*/ 12 h 128"/>
                <a:gd name="T24" fmla="*/ 30 w 97"/>
                <a:gd name="T25" fmla="*/ 4 h 128"/>
                <a:gd name="T26" fmla="*/ 54 w 97"/>
                <a:gd name="T27" fmla="*/ 0 h 128"/>
                <a:gd name="T28" fmla="*/ 97 w 97"/>
                <a:gd name="T29" fmla="*/ 46 h 128"/>
                <a:gd name="T30" fmla="*/ 97 w 97"/>
                <a:gd name="T31" fmla="*/ 125 h 128"/>
                <a:gd name="T32" fmla="*/ 77 w 97"/>
                <a:gd name="T33" fmla="*/ 63 h 128"/>
                <a:gd name="T34" fmla="*/ 47 w 97"/>
                <a:gd name="T35" fmla="*/ 68 h 128"/>
                <a:gd name="T36" fmla="*/ 26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7" y="128"/>
                    <a:pt x="18" y="125"/>
                    <a:pt x="11" y="118"/>
                  </a:cubicBezTo>
                  <a:cubicBezTo>
                    <a:pt x="4" y="112"/>
                    <a:pt x="0" y="103"/>
                    <a:pt x="0" y="93"/>
                  </a:cubicBezTo>
                  <a:cubicBezTo>
                    <a:pt x="0" y="70"/>
                    <a:pt x="14" y="57"/>
                    <a:pt x="40" y="53"/>
                  </a:cubicBezTo>
                  <a:cubicBezTo>
                    <a:pt x="77" y="48"/>
                    <a:pt x="77" y="48"/>
                    <a:pt x="77" y="48"/>
                  </a:cubicBezTo>
                  <a:cubicBezTo>
                    <a:pt x="77" y="27"/>
                    <a:pt x="69" y="17"/>
                    <a:pt x="52" y="17"/>
                  </a:cubicBezTo>
                  <a:cubicBezTo>
                    <a:pt x="37" y="17"/>
                    <a:pt x="24" y="22"/>
                    <a:pt x="12" y="32"/>
                  </a:cubicBezTo>
                  <a:cubicBezTo>
                    <a:pt x="12" y="12"/>
                    <a:pt x="12" y="12"/>
                    <a:pt x="12" y="12"/>
                  </a:cubicBezTo>
                  <a:cubicBezTo>
                    <a:pt x="16" y="9"/>
                    <a:pt x="22" y="6"/>
                    <a:pt x="30" y="4"/>
                  </a:cubicBezTo>
                  <a:cubicBezTo>
                    <a:pt x="39" y="1"/>
                    <a:pt x="47" y="0"/>
                    <a:pt x="54" y="0"/>
                  </a:cubicBezTo>
                  <a:cubicBezTo>
                    <a:pt x="82" y="0"/>
                    <a:pt x="97" y="15"/>
                    <a:pt x="97" y="46"/>
                  </a:cubicBezTo>
                  <a:lnTo>
                    <a:pt x="97"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4" y="111"/>
                  </a:cubicBezTo>
                  <a:cubicBezTo>
                    <a:pt x="53" y="111"/>
                    <a:pt x="61"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4"/>
            <p:cNvSpPr>
              <a:spLocks/>
            </p:cNvSpPr>
            <p:nvPr userDrawn="1"/>
          </p:nvSpPr>
          <p:spPr bwMode="auto">
            <a:xfrm>
              <a:off x="1386" y="4610"/>
              <a:ext cx="151" cy="412"/>
            </a:xfrm>
            <a:custGeom>
              <a:avLst/>
              <a:gdLst>
                <a:gd name="T0" fmla="*/ 64 w 64"/>
                <a:gd name="T1" fmla="*/ 110 h 174"/>
                <a:gd name="T2" fmla="*/ 51 w 64"/>
                <a:gd name="T3" fmla="*/ 157 h 174"/>
                <a:gd name="T4" fmla="*/ 16 w 64"/>
                <a:gd name="T5" fmla="*/ 174 h 174"/>
                <a:gd name="T6" fmla="*/ 0 w 64"/>
                <a:gd name="T7" fmla="*/ 171 h 174"/>
                <a:gd name="T8" fmla="*/ 0 w 64"/>
                <a:gd name="T9" fmla="*/ 151 h 174"/>
                <a:gd name="T10" fmla="*/ 17 w 64"/>
                <a:gd name="T11" fmla="*/ 156 h 174"/>
                <a:gd name="T12" fmla="*/ 44 w 64"/>
                <a:gd name="T13" fmla="*/ 110 h 174"/>
                <a:gd name="T14" fmla="*/ 44 w 64"/>
                <a:gd name="T15" fmla="*/ 0 h 174"/>
                <a:gd name="T16" fmla="*/ 64 w 64"/>
                <a:gd name="T17" fmla="*/ 0 h 174"/>
                <a:gd name="T18" fmla="*/ 64 w 64"/>
                <a:gd name="T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74">
                  <a:moveTo>
                    <a:pt x="64" y="110"/>
                  </a:moveTo>
                  <a:cubicBezTo>
                    <a:pt x="64" y="129"/>
                    <a:pt x="59" y="145"/>
                    <a:pt x="51" y="157"/>
                  </a:cubicBezTo>
                  <a:cubicBezTo>
                    <a:pt x="43" y="168"/>
                    <a:pt x="31" y="174"/>
                    <a:pt x="16" y="174"/>
                  </a:cubicBezTo>
                  <a:cubicBezTo>
                    <a:pt x="10" y="174"/>
                    <a:pt x="4" y="173"/>
                    <a:pt x="0" y="171"/>
                  </a:cubicBezTo>
                  <a:cubicBezTo>
                    <a:pt x="0" y="151"/>
                    <a:pt x="0" y="151"/>
                    <a:pt x="0" y="151"/>
                  </a:cubicBezTo>
                  <a:cubicBezTo>
                    <a:pt x="4" y="154"/>
                    <a:pt x="10" y="156"/>
                    <a:pt x="17" y="156"/>
                  </a:cubicBezTo>
                  <a:cubicBezTo>
                    <a:pt x="35" y="156"/>
                    <a:pt x="44" y="140"/>
                    <a:pt x="44" y="110"/>
                  </a:cubicBezTo>
                  <a:cubicBezTo>
                    <a:pt x="44" y="0"/>
                    <a:pt x="44" y="0"/>
                    <a:pt x="44" y="0"/>
                  </a:cubicBezTo>
                  <a:cubicBezTo>
                    <a:pt x="64" y="0"/>
                    <a:pt x="64" y="0"/>
                    <a:pt x="64" y="0"/>
                  </a:cubicBezTo>
                  <a:lnTo>
                    <a:pt x="6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5"/>
            <p:cNvSpPr>
              <a:spLocks/>
            </p:cNvSpPr>
            <p:nvPr userDrawn="1"/>
          </p:nvSpPr>
          <p:spPr bwMode="auto">
            <a:xfrm>
              <a:off x="1627" y="4726"/>
              <a:ext cx="239" cy="296"/>
            </a:xfrm>
            <a:custGeom>
              <a:avLst/>
              <a:gdLst>
                <a:gd name="T0" fmla="*/ 101 w 101"/>
                <a:gd name="T1" fmla="*/ 122 h 125"/>
                <a:gd name="T2" fmla="*/ 82 w 101"/>
                <a:gd name="T3" fmla="*/ 122 h 125"/>
                <a:gd name="T4" fmla="*/ 82 w 101"/>
                <a:gd name="T5" fmla="*/ 103 h 125"/>
                <a:gd name="T6" fmla="*/ 81 w 101"/>
                <a:gd name="T7" fmla="*/ 103 h 125"/>
                <a:gd name="T8" fmla="*/ 43 w 101"/>
                <a:gd name="T9" fmla="*/ 125 h 125"/>
                <a:gd name="T10" fmla="*/ 0 w 101"/>
                <a:gd name="T11" fmla="*/ 73 h 125"/>
                <a:gd name="T12" fmla="*/ 0 w 101"/>
                <a:gd name="T13" fmla="*/ 0 h 125"/>
                <a:gd name="T14" fmla="*/ 19 w 101"/>
                <a:gd name="T15" fmla="*/ 0 h 125"/>
                <a:gd name="T16" fmla="*/ 19 w 101"/>
                <a:gd name="T17" fmla="*/ 70 h 125"/>
                <a:gd name="T18" fmla="*/ 49 w 101"/>
                <a:gd name="T19" fmla="*/ 108 h 125"/>
                <a:gd name="T20" fmla="*/ 72 w 101"/>
                <a:gd name="T21" fmla="*/ 98 h 125"/>
                <a:gd name="T22" fmla="*/ 82 w 101"/>
                <a:gd name="T23" fmla="*/ 70 h 125"/>
                <a:gd name="T24" fmla="*/ 82 w 101"/>
                <a:gd name="T25" fmla="*/ 0 h 125"/>
                <a:gd name="T26" fmla="*/ 101 w 101"/>
                <a:gd name="T27" fmla="*/ 0 h 125"/>
                <a:gd name="T28" fmla="*/ 101 w 101"/>
                <a:gd name="T29"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25">
                  <a:moveTo>
                    <a:pt x="101" y="122"/>
                  </a:moveTo>
                  <a:cubicBezTo>
                    <a:pt x="82" y="122"/>
                    <a:pt x="82" y="122"/>
                    <a:pt x="82" y="122"/>
                  </a:cubicBezTo>
                  <a:cubicBezTo>
                    <a:pt x="82" y="103"/>
                    <a:pt x="82" y="103"/>
                    <a:pt x="82" y="103"/>
                  </a:cubicBezTo>
                  <a:cubicBezTo>
                    <a:pt x="81" y="103"/>
                    <a:pt x="81" y="103"/>
                    <a:pt x="81" y="103"/>
                  </a:cubicBezTo>
                  <a:cubicBezTo>
                    <a:pt x="73" y="117"/>
                    <a:pt x="60" y="125"/>
                    <a:pt x="43" y="125"/>
                  </a:cubicBezTo>
                  <a:cubicBezTo>
                    <a:pt x="14" y="125"/>
                    <a:pt x="0" y="108"/>
                    <a:pt x="0" y="73"/>
                  </a:cubicBezTo>
                  <a:cubicBezTo>
                    <a:pt x="0" y="0"/>
                    <a:pt x="0" y="0"/>
                    <a:pt x="0" y="0"/>
                  </a:cubicBezTo>
                  <a:cubicBezTo>
                    <a:pt x="19" y="0"/>
                    <a:pt x="19" y="0"/>
                    <a:pt x="19" y="0"/>
                  </a:cubicBezTo>
                  <a:cubicBezTo>
                    <a:pt x="19" y="70"/>
                    <a:pt x="19" y="70"/>
                    <a:pt x="19" y="70"/>
                  </a:cubicBezTo>
                  <a:cubicBezTo>
                    <a:pt x="19" y="95"/>
                    <a:pt x="29" y="108"/>
                    <a:pt x="49" y="108"/>
                  </a:cubicBezTo>
                  <a:cubicBezTo>
                    <a:pt x="59" y="108"/>
                    <a:pt x="66" y="105"/>
                    <a:pt x="72" y="98"/>
                  </a:cubicBezTo>
                  <a:cubicBezTo>
                    <a:pt x="78" y="91"/>
                    <a:pt x="82" y="81"/>
                    <a:pt x="82" y="70"/>
                  </a:cubicBezTo>
                  <a:cubicBezTo>
                    <a:pt x="82" y="0"/>
                    <a:pt x="82" y="0"/>
                    <a:pt x="82" y="0"/>
                  </a:cubicBezTo>
                  <a:cubicBezTo>
                    <a:pt x="101" y="0"/>
                    <a:pt x="101" y="0"/>
                    <a:pt x="101" y="0"/>
                  </a:cubicBezTo>
                  <a:lnTo>
                    <a:pt x="10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Rectangle 56"/>
            <p:cNvSpPr>
              <a:spLocks noChangeArrowheads="1"/>
            </p:cNvSpPr>
            <p:nvPr userDrawn="1"/>
          </p:nvSpPr>
          <p:spPr bwMode="auto">
            <a:xfrm>
              <a:off x="1961" y="4587"/>
              <a:ext cx="45" cy="4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7"/>
            <p:cNvSpPr>
              <a:spLocks/>
            </p:cNvSpPr>
            <p:nvPr userDrawn="1"/>
          </p:nvSpPr>
          <p:spPr bwMode="auto">
            <a:xfrm>
              <a:off x="2058" y="4726"/>
              <a:ext cx="272" cy="423"/>
            </a:xfrm>
            <a:custGeom>
              <a:avLst/>
              <a:gdLst>
                <a:gd name="T0" fmla="*/ 115 w 115"/>
                <a:gd name="T1" fmla="*/ 0 h 179"/>
                <a:gd name="T2" fmla="*/ 59 w 115"/>
                <a:gd name="T3" fmla="*/ 141 h 179"/>
                <a:gd name="T4" fmla="*/ 17 w 115"/>
                <a:gd name="T5" fmla="*/ 179 h 179"/>
                <a:gd name="T6" fmla="*/ 4 w 115"/>
                <a:gd name="T7" fmla="*/ 178 h 179"/>
                <a:gd name="T8" fmla="*/ 4 w 115"/>
                <a:gd name="T9" fmla="*/ 160 h 179"/>
                <a:gd name="T10" fmla="*/ 15 w 115"/>
                <a:gd name="T11" fmla="*/ 162 h 179"/>
                <a:gd name="T12" fmla="*/ 38 w 115"/>
                <a:gd name="T13" fmla="*/ 145 h 179"/>
                <a:gd name="T14" fmla="*/ 47 w 115"/>
                <a:gd name="T15" fmla="*/ 122 h 179"/>
                <a:gd name="T16" fmla="*/ 0 w 115"/>
                <a:gd name="T17" fmla="*/ 0 h 179"/>
                <a:gd name="T18" fmla="*/ 21 w 115"/>
                <a:gd name="T19" fmla="*/ 0 h 179"/>
                <a:gd name="T20" fmla="*/ 54 w 115"/>
                <a:gd name="T21" fmla="*/ 94 h 179"/>
                <a:gd name="T22" fmla="*/ 57 w 115"/>
                <a:gd name="T23" fmla="*/ 103 h 179"/>
                <a:gd name="T24" fmla="*/ 58 w 115"/>
                <a:gd name="T25" fmla="*/ 103 h 179"/>
                <a:gd name="T26" fmla="*/ 60 w 115"/>
                <a:gd name="T27" fmla="*/ 94 h 179"/>
                <a:gd name="T28" fmla="*/ 95 w 115"/>
                <a:gd name="T29" fmla="*/ 0 h 179"/>
                <a:gd name="T30" fmla="*/ 115 w 115"/>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79">
                  <a:moveTo>
                    <a:pt x="115" y="0"/>
                  </a:moveTo>
                  <a:cubicBezTo>
                    <a:pt x="59" y="141"/>
                    <a:pt x="59" y="141"/>
                    <a:pt x="59" y="141"/>
                  </a:cubicBezTo>
                  <a:cubicBezTo>
                    <a:pt x="49" y="167"/>
                    <a:pt x="35" y="179"/>
                    <a:pt x="17" y="179"/>
                  </a:cubicBezTo>
                  <a:cubicBezTo>
                    <a:pt x="11" y="179"/>
                    <a:pt x="7" y="179"/>
                    <a:pt x="4" y="178"/>
                  </a:cubicBezTo>
                  <a:cubicBezTo>
                    <a:pt x="4" y="160"/>
                    <a:pt x="4" y="160"/>
                    <a:pt x="4" y="160"/>
                  </a:cubicBezTo>
                  <a:cubicBezTo>
                    <a:pt x="8" y="162"/>
                    <a:pt x="12" y="162"/>
                    <a:pt x="15" y="162"/>
                  </a:cubicBezTo>
                  <a:cubicBezTo>
                    <a:pt x="25" y="162"/>
                    <a:pt x="33" y="157"/>
                    <a:pt x="38" y="145"/>
                  </a:cubicBezTo>
                  <a:cubicBezTo>
                    <a:pt x="47" y="122"/>
                    <a:pt x="47" y="122"/>
                    <a:pt x="47" y="122"/>
                  </a:cubicBezTo>
                  <a:cubicBezTo>
                    <a:pt x="0" y="0"/>
                    <a:pt x="0" y="0"/>
                    <a:pt x="0" y="0"/>
                  </a:cubicBezTo>
                  <a:cubicBezTo>
                    <a:pt x="21" y="0"/>
                    <a:pt x="21" y="0"/>
                    <a:pt x="21" y="0"/>
                  </a:cubicBezTo>
                  <a:cubicBezTo>
                    <a:pt x="54" y="94"/>
                    <a:pt x="54" y="94"/>
                    <a:pt x="54" y="94"/>
                  </a:cubicBezTo>
                  <a:cubicBezTo>
                    <a:pt x="57" y="103"/>
                    <a:pt x="57" y="103"/>
                    <a:pt x="57" y="103"/>
                  </a:cubicBezTo>
                  <a:cubicBezTo>
                    <a:pt x="58" y="103"/>
                    <a:pt x="58" y="103"/>
                    <a:pt x="58" y="103"/>
                  </a:cubicBezTo>
                  <a:cubicBezTo>
                    <a:pt x="58" y="101"/>
                    <a:pt x="59" y="98"/>
                    <a:pt x="60" y="94"/>
                  </a:cubicBezTo>
                  <a:cubicBezTo>
                    <a:pt x="95" y="0"/>
                    <a:pt x="95" y="0"/>
                    <a:pt x="9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8"/>
            <p:cNvSpPr>
              <a:spLocks/>
            </p:cNvSpPr>
            <p:nvPr userDrawn="1"/>
          </p:nvSpPr>
          <p:spPr bwMode="auto">
            <a:xfrm>
              <a:off x="2469" y="4601"/>
              <a:ext cx="140" cy="414"/>
            </a:xfrm>
            <a:custGeom>
              <a:avLst/>
              <a:gdLst>
                <a:gd name="T0" fmla="*/ 40 w 59"/>
                <a:gd name="T1" fmla="*/ 175 h 175"/>
                <a:gd name="T2" fmla="*/ 40 w 59"/>
                <a:gd name="T3" fmla="*/ 27 h 175"/>
                <a:gd name="T4" fmla="*/ 22 w 59"/>
                <a:gd name="T5" fmla="*/ 39 h 175"/>
                <a:gd name="T6" fmla="*/ 0 w 59"/>
                <a:gd name="T7" fmla="*/ 47 h 175"/>
                <a:gd name="T8" fmla="*/ 0 w 59"/>
                <a:gd name="T9" fmla="*/ 28 h 175"/>
                <a:gd name="T10" fmla="*/ 28 w 59"/>
                <a:gd name="T11" fmla="*/ 16 h 175"/>
                <a:gd name="T12" fmla="*/ 52 w 59"/>
                <a:gd name="T13" fmla="*/ 0 h 175"/>
                <a:gd name="T14" fmla="*/ 59 w 59"/>
                <a:gd name="T15" fmla="*/ 0 h 175"/>
                <a:gd name="T16" fmla="*/ 59 w 59"/>
                <a:gd name="T17" fmla="*/ 175 h 175"/>
                <a:gd name="T18" fmla="*/ 40 w 59"/>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75">
                  <a:moveTo>
                    <a:pt x="40" y="175"/>
                  </a:moveTo>
                  <a:cubicBezTo>
                    <a:pt x="40" y="27"/>
                    <a:pt x="40" y="27"/>
                    <a:pt x="40" y="27"/>
                  </a:cubicBezTo>
                  <a:cubicBezTo>
                    <a:pt x="36" y="31"/>
                    <a:pt x="30" y="34"/>
                    <a:pt x="22" y="39"/>
                  </a:cubicBezTo>
                  <a:cubicBezTo>
                    <a:pt x="14" y="43"/>
                    <a:pt x="7" y="46"/>
                    <a:pt x="0" y="47"/>
                  </a:cubicBezTo>
                  <a:cubicBezTo>
                    <a:pt x="0" y="28"/>
                    <a:pt x="0" y="28"/>
                    <a:pt x="0" y="28"/>
                  </a:cubicBezTo>
                  <a:cubicBezTo>
                    <a:pt x="9" y="25"/>
                    <a:pt x="18" y="21"/>
                    <a:pt x="28" y="16"/>
                  </a:cubicBezTo>
                  <a:cubicBezTo>
                    <a:pt x="38" y="11"/>
                    <a:pt x="46" y="5"/>
                    <a:pt x="52" y="0"/>
                  </a:cubicBezTo>
                  <a:cubicBezTo>
                    <a:pt x="59" y="0"/>
                    <a:pt x="59" y="0"/>
                    <a:pt x="59" y="0"/>
                  </a:cubicBezTo>
                  <a:cubicBezTo>
                    <a:pt x="59" y="175"/>
                    <a:pt x="59" y="175"/>
                    <a:pt x="59"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59"/>
            <p:cNvSpPr>
              <a:spLocks noEditPoints="1"/>
            </p:cNvSpPr>
            <p:nvPr userDrawn="1"/>
          </p:nvSpPr>
          <p:spPr bwMode="auto">
            <a:xfrm>
              <a:off x="2696" y="4603"/>
              <a:ext cx="263" cy="419"/>
            </a:xfrm>
            <a:custGeom>
              <a:avLst/>
              <a:gdLst>
                <a:gd name="T0" fmla="*/ 111 w 111"/>
                <a:gd name="T1" fmla="*/ 88 h 177"/>
                <a:gd name="T2" fmla="*/ 96 w 111"/>
                <a:gd name="T3" fmla="*/ 153 h 177"/>
                <a:gd name="T4" fmla="*/ 54 w 111"/>
                <a:gd name="T5" fmla="*/ 177 h 177"/>
                <a:gd name="T6" fmla="*/ 14 w 111"/>
                <a:gd name="T7" fmla="*/ 155 h 177"/>
                <a:gd name="T8" fmla="*/ 0 w 111"/>
                <a:gd name="T9" fmla="*/ 92 h 177"/>
                <a:gd name="T10" fmla="*/ 14 w 111"/>
                <a:gd name="T11" fmla="*/ 24 h 177"/>
                <a:gd name="T12" fmla="*/ 57 w 111"/>
                <a:gd name="T13" fmla="*/ 0 h 177"/>
                <a:gd name="T14" fmla="*/ 111 w 111"/>
                <a:gd name="T15" fmla="*/ 88 h 177"/>
                <a:gd name="T16" fmla="*/ 91 w 111"/>
                <a:gd name="T17" fmla="*/ 90 h 177"/>
                <a:gd name="T18" fmla="*/ 56 w 111"/>
                <a:gd name="T19" fmla="*/ 17 h 177"/>
                <a:gd name="T20" fmla="*/ 20 w 111"/>
                <a:gd name="T21" fmla="*/ 91 h 177"/>
                <a:gd name="T22" fmla="*/ 55 w 111"/>
                <a:gd name="T23" fmla="*/ 160 h 177"/>
                <a:gd name="T24" fmla="*/ 91 w 111"/>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77">
                  <a:moveTo>
                    <a:pt x="111" y="88"/>
                  </a:moveTo>
                  <a:cubicBezTo>
                    <a:pt x="111" y="116"/>
                    <a:pt x="106" y="138"/>
                    <a:pt x="96" y="153"/>
                  </a:cubicBezTo>
                  <a:cubicBezTo>
                    <a:pt x="86" y="169"/>
                    <a:pt x="72" y="177"/>
                    <a:pt x="54" y="177"/>
                  </a:cubicBezTo>
                  <a:cubicBezTo>
                    <a:pt x="36" y="177"/>
                    <a:pt x="23" y="170"/>
                    <a:pt x="14" y="155"/>
                  </a:cubicBezTo>
                  <a:cubicBezTo>
                    <a:pt x="4" y="140"/>
                    <a:pt x="0" y="119"/>
                    <a:pt x="0" y="92"/>
                  </a:cubicBezTo>
                  <a:cubicBezTo>
                    <a:pt x="0" y="62"/>
                    <a:pt x="4" y="39"/>
                    <a:pt x="14" y="24"/>
                  </a:cubicBezTo>
                  <a:cubicBezTo>
                    <a:pt x="24" y="8"/>
                    <a:pt x="38" y="0"/>
                    <a:pt x="57" y="0"/>
                  </a:cubicBezTo>
                  <a:cubicBezTo>
                    <a:pt x="93" y="0"/>
                    <a:pt x="111" y="29"/>
                    <a:pt x="111" y="88"/>
                  </a:cubicBezTo>
                  <a:close/>
                  <a:moveTo>
                    <a:pt x="91" y="90"/>
                  </a:moveTo>
                  <a:cubicBezTo>
                    <a:pt x="91" y="41"/>
                    <a:pt x="79" y="17"/>
                    <a:pt x="56" y="17"/>
                  </a:cubicBezTo>
                  <a:cubicBezTo>
                    <a:pt x="32" y="17"/>
                    <a:pt x="20" y="41"/>
                    <a:pt x="20" y="91"/>
                  </a:cubicBezTo>
                  <a:cubicBezTo>
                    <a:pt x="20" y="137"/>
                    <a:pt x="32" y="160"/>
                    <a:pt x="55" y="160"/>
                  </a:cubicBezTo>
                  <a:cubicBezTo>
                    <a:pt x="79" y="160"/>
                    <a:pt x="91" y="137"/>
                    <a:pt x="91"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Rectangle 60"/>
            <p:cNvSpPr>
              <a:spLocks noChangeArrowheads="1"/>
            </p:cNvSpPr>
            <p:nvPr userDrawn="1"/>
          </p:nvSpPr>
          <p:spPr bwMode="auto">
            <a:xfrm>
              <a:off x="3030" y="4835"/>
              <a:ext cx="154" cy="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1"/>
            <p:cNvSpPr>
              <a:spLocks/>
            </p:cNvSpPr>
            <p:nvPr userDrawn="1"/>
          </p:nvSpPr>
          <p:spPr bwMode="auto">
            <a:xfrm>
              <a:off x="3236"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4"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2"/>
            <p:cNvSpPr>
              <a:spLocks noEditPoints="1"/>
            </p:cNvSpPr>
            <p:nvPr userDrawn="1"/>
          </p:nvSpPr>
          <p:spPr bwMode="auto">
            <a:xfrm>
              <a:off x="3453" y="4610"/>
              <a:ext cx="298" cy="405"/>
            </a:xfrm>
            <a:custGeom>
              <a:avLst/>
              <a:gdLst>
                <a:gd name="T0" fmla="*/ 99 w 126"/>
                <a:gd name="T1" fmla="*/ 0 h 171"/>
                <a:gd name="T2" fmla="*/ 99 w 126"/>
                <a:gd name="T3" fmla="*/ 113 h 171"/>
                <a:gd name="T4" fmla="*/ 126 w 126"/>
                <a:gd name="T5" fmla="*/ 113 h 171"/>
                <a:gd name="T6" fmla="*/ 126 w 126"/>
                <a:gd name="T7" fmla="*/ 131 h 171"/>
                <a:gd name="T8" fmla="*/ 99 w 126"/>
                <a:gd name="T9" fmla="*/ 131 h 171"/>
                <a:gd name="T10" fmla="*/ 99 w 126"/>
                <a:gd name="T11" fmla="*/ 171 h 171"/>
                <a:gd name="T12" fmla="*/ 80 w 126"/>
                <a:gd name="T13" fmla="*/ 171 h 171"/>
                <a:gd name="T14" fmla="*/ 80 w 126"/>
                <a:gd name="T15" fmla="*/ 131 h 171"/>
                <a:gd name="T16" fmla="*/ 0 w 126"/>
                <a:gd name="T17" fmla="*/ 131 h 171"/>
                <a:gd name="T18" fmla="*/ 0 w 126"/>
                <a:gd name="T19" fmla="*/ 114 h 171"/>
                <a:gd name="T20" fmla="*/ 46 w 126"/>
                <a:gd name="T21" fmla="*/ 55 h 171"/>
                <a:gd name="T22" fmla="*/ 78 w 126"/>
                <a:gd name="T23" fmla="*/ 0 h 171"/>
                <a:gd name="T24" fmla="*/ 99 w 126"/>
                <a:gd name="T25" fmla="*/ 0 h 171"/>
                <a:gd name="T26" fmla="*/ 22 w 126"/>
                <a:gd name="T27" fmla="*/ 113 h 171"/>
                <a:gd name="T28" fmla="*/ 80 w 126"/>
                <a:gd name="T29" fmla="*/ 113 h 171"/>
                <a:gd name="T30" fmla="*/ 80 w 126"/>
                <a:gd name="T31" fmla="*/ 29 h 171"/>
                <a:gd name="T32" fmla="*/ 34 w 126"/>
                <a:gd name="T33" fmla="*/ 97 h 171"/>
                <a:gd name="T34" fmla="*/ 22 w 126"/>
                <a:gd name="T35" fmla="*/ 11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71">
                  <a:moveTo>
                    <a:pt x="99" y="0"/>
                  </a:moveTo>
                  <a:cubicBezTo>
                    <a:pt x="99" y="113"/>
                    <a:pt x="99" y="113"/>
                    <a:pt x="99" y="113"/>
                  </a:cubicBezTo>
                  <a:cubicBezTo>
                    <a:pt x="126" y="113"/>
                    <a:pt x="126" y="113"/>
                    <a:pt x="126" y="113"/>
                  </a:cubicBezTo>
                  <a:cubicBezTo>
                    <a:pt x="126" y="131"/>
                    <a:pt x="126" y="131"/>
                    <a:pt x="126" y="131"/>
                  </a:cubicBezTo>
                  <a:cubicBezTo>
                    <a:pt x="99" y="131"/>
                    <a:pt x="99" y="131"/>
                    <a:pt x="99" y="131"/>
                  </a:cubicBezTo>
                  <a:cubicBezTo>
                    <a:pt x="99" y="171"/>
                    <a:pt x="99" y="171"/>
                    <a:pt x="99" y="171"/>
                  </a:cubicBezTo>
                  <a:cubicBezTo>
                    <a:pt x="80" y="171"/>
                    <a:pt x="80" y="171"/>
                    <a:pt x="80" y="171"/>
                  </a:cubicBezTo>
                  <a:cubicBezTo>
                    <a:pt x="80" y="131"/>
                    <a:pt x="80" y="131"/>
                    <a:pt x="80" y="131"/>
                  </a:cubicBezTo>
                  <a:cubicBezTo>
                    <a:pt x="0" y="131"/>
                    <a:pt x="0" y="131"/>
                    <a:pt x="0" y="131"/>
                  </a:cubicBezTo>
                  <a:cubicBezTo>
                    <a:pt x="0" y="114"/>
                    <a:pt x="0" y="114"/>
                    <a:pt x="0" y="114"/>
                  </a:cubicBezTo>
                  <a:cubicBezTo>
                    <a:pt x="17" y="95"/>
                    <a:pt x="32" y="75"/>
                    <a:pt x="46" y="55"/>
                  </a:cubicBezTo>
                  <a:cubicBezTo>
                    <a:pt x="60" y="34"/>
                    <a:pt x="71" y="16"/>
                    <a:pt x="78" y="0"/>
                  </a:cubicBezTo>
                  <a:lnTo>
                    <a:pt x="99" y="0"/>
                  </a:lnTo>
                  <a:close/>
                  <a:moveTo>
                    <a:pt x="22" y="113"/>
                  </a:moveTo>
                  <a:cubicBezTo>
                    <a:pt x="80" y="113"/>
                    <a:pt x="80" y="113"/>
                    <a:pt x="80" y="113"/>
                  </a:cubicBezTo>
                  <a:cubicBezTo>
                    <a:pt x="80" y="29"/>
                    <a:pt x="80" y="29"/>
                    <a:pt x="80" y="29"/>
                  </a:cubicBezTo>
                  <a:cubicBezTo>
                    <a:pt x="65" y="56"/>
                    <a:pt x="50" y="78"/>
                    <a:pt x="34" y="97"/>
                  </a:cubicBezTo>
                  <a:lnTo>
                    <a:pt x="2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3"/>
            <p:cNvSpPr>
              <a:spLocks/>
            </p:cNvSpPr>
            <p:nvPr userDrawn="1"/>
          </p:nvSpPr>
          <p:spPr bwMode="auto">
            <a:xfrm>
              <a:off x="3773" y="4951"/>
              <a:ext cx="78" cy="137"/>
            </a:xfrm>
            <a:custGeom>
              <a:avLst/>
              <a:gdLst>
                <a:gd name="T0" fmla="*/ 78 w 78"/>
                <a:gd name="T1" fmla="*/ 0 h 137"/>
                <a:gd name="T2" fmla="*/ 33 w 78"/>
                <a:gd name="T3" fmla="*/ 137 h 137"/>
                <a:gd name="T4" fmla="*/ 0 w 78"/>
                <a:gd name="T5" fmla="*/ 137 h 137"/>
                <a:gd name="T6" fmla="*/ 33 w 78"/>
                <a:gd name="T7" fmla="*/ 0 h 137"/>
                <a:gd name="T8" fmla="*/ 78 w 78"/>
                <a:gd name="T9" fmla="*/ 0 h 137"/>
              </a:gdLst>
              <a:ahLst/>
              <a:cxnLst>
                <a:cxn ang="0">
                  <a:pos x="T0" y="T1"/>
                </a:cxn>
                <a:cxn ang="0">
                  <a:pos x="T2" y="T3"/>
                </a:cxn>
                <a:cxn ang="0">
                  <a:pos x="T4" y="T5"/>
                </a:cxn>
                <a:cxn ang="0">
                  <a:pos x="T6" y="T7"/>
                </a:cxn>
                <a:cxn ang="0">
                  <a:pos x="T8" y="T9"/>
                </a:cxn>
              </a:cxnLst>
              <a:rect l="0" t="0" r="r" b="b"/>
              <a:pathLst>
                <a:path w="78" h="137">
                  <a:moveTo>
                    <a:pt x="78" y="0"/>
                  </a:moveTo>
                  <a:lnTo>
                    <a:pt x="33" y="137"/>
                  </a:lnTo>
                  <a:lnTo>
                    <a:pt x="0" y="137"/>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4"/>
            <p:cNvSpPr>
              <a:spLocks/>
            </p:cNvSpPr>
            <p:nvPr userDrawn="1"/>
          </p:nvSpPr>
          <p:spPr bwMode="auto">
            <a:xfrm>
              <a:off x="4052" y="4603"/>
              <a:ext cx="251" cy="412"/>
            </a:xfrm>
            <a:custGeom>
              <a:avLst/>
              <a:gdLst>
                <a:gd name="T0" fmla="*/ 79 w 106"/>
                <a:gd name="T1" fmla="*/ 48 h 174"/>
                <a:gd name="T2" fmla="*/ 71 w 106"/>
                <a:gd name="T3" fmla="*/ 25 h 174"/>
                <a:gd name="T4" fmla="*/ 48 w 106"/>
                <a:gd name="T5" fmla="*/ 17 h 174"/>
                <a:gd name="T6" fmla="*/ 27 w 106"/>
                <a:gd name="T7" fmla="*/ 22 h 174"/>
                <a:gd name="T8" fmla="*/ 7 w 106"/>
                <a:gd name="T9" fmla="*/ 38 h 174"/>
                <a:gd name="T10" fmla="*/ 7 w 106"/>
                <a:gd name="T11" fmla="*/ 17 h 174"/>
                <a:gd name="T12" fmla="*/ 25 w 106"/>
                <a:gd name="T13" fmla="*/ 4 h 174"/>
                <a:gd name="T14" fmla="*/ 50 w 106"/>
                <a:gd name="T15" fmla="*/ 0 h 174"/>
                <a:gd name="T16" fmla="*/ 86 w 106"/>
                <a:gd name="T17" fmla="*/ 13 h 174"/>
                <a:gd name="T18" fmla="*/ 99 w 106"/>
                <a:gd name="T19" fmla="*/ 46 h 174"/>
                <a:gd name="T20" fmla="*/ 91 w 106"/>
                <a:gd name="T21" fmla="*/ 78 h 174"/>
                <a:gd name="T22" fmla="*/ 61 w 106"/>
                <a:gd name="T23" fmla="*/ 108 h 174"/>
                <a:gd name="T24" fmla="*/ 33 w 106"/>
                <a:gd name="T25" fmla="*/ 129 h 174"/>
                <a:gd name="T26" fmla="*/ 24 w 106"/>
                <a:gd name="T27" fmla="*/ 142 h 174"/>
                <a:gd name="T28" fmla="*/ 21 w 106"/>
                <a:gd name="T29" fmla="*/ 156 h 174"/>
                <a:gd name="T30" fmla="*/ 106 w 106"/>
                <a:gd name="T31" fmla="*/ 156 h 174"/>
                <a:gd name="T32" fmla="*/ 106 w 106"/>
                <a:gd name="T33" fmla="*/ 174 h 174"/>
                <a:gd name="T34" fmla="*/ 0 w 106"/>
                <a:gd name="T35" fmla="*/ 174 h 174"/>
                <a:gd name="T36" fmla="*/ 0 w 106"/>
                <a:gd name="T37" fmla="*/ 165 h 174"/>
                <a:gd name="T38" fmla="*/ 4 w 106"/>
                <a:gd name="T39" fmla="*/ 142 h 174"/>
                <a:gd name="T40" fmla="*/ 16 w 106"/>
                <a:gd name="T41" fmla="*/ 124 h 174"/>
                <a:gd name="T42" fmla="*/ 47 w 106"/>
                <a:gd name="T43" fmla="*/ 98 h 174"/>
                <a:gd name="T44" fmla="*/ 72 w 106"/>
                <a:gd name="T45" fmla="*/ 74 h 174"/>
                <a:gd name="T46" fmla="*/ 79 w 106"/>
                <a:gd name="T47" fmla="*/ 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74">
                  <a:moveTo>
                    <a:pt x="79" y="48"/>
                  </a:moveTo>
                  <a:cubicBezTo>
                    <a:pt x="79" y="38"/>
                    <a:pt x="77" y="31"/>
                    <a:pt x="71" y="25"/>
                  </a:cubicBezTo>
                  <a:cubicBezTo>
                    <a:pt x="65" y="19"/>
                    <a:pt x="58" y="17"/>
                    <a:pt x="48" y="17"/>
                  </a:cubicBezTo>
                  <a:cubicBezTo>
                    <a:pt x="41" y="17"/>
                    <a:pt x="34" y="19"/>
                    <a:pt x="27" y="22"/>
                  </a:cubicBezTo>
                  <a:cubicBezTo>
                    <a:pt x="19" y="26"/>
                    <a:pt x="13" y="31"/>
                    <a:pt x="7" y="38"/>
                  </a:cubicBezTo>
                  <a:cubicBezTo>
                    <a:pt x="7" y="17"/>
                    <a:pt x="7" y="17"/>
                    <a:pt x="7" y="17"/>
                  </a:cubicBezTo>
                  <a:cubicBezTo>
                    <a:pt x="13" y="11"/>
                    <a:pt x="19" y="7"/>
                    <a:pt x="25" y="4"/>
                  </a:cubicBezTo>
                  <a:cubicBezTo>
                    <a:pt x="32" y="2"/>
                    <a:pt x="41" y="0"/>
                    <a:pt x="50" y="0"/>
                  </a:cubicBezTo>
                  <a:cubicBezTo>
                    <a:pt x="65" y="0"/>
                    <a:pt x="77" y="4"/>
                    <a:pt x="86" y="13"/>
                  </a:cubicBezTo>
                  <a:cubicBezTo>
                    <a:pt x="95" y="21"/>
                    <a:pt x="99" y="32"/>
                    <a:pt x="99" y="46"/>
                  </a:cubicBezTo>
                  <a:cubicBezTo>
                    <a:pt x="99" y="58"/>
                    <a:pt x="97" y="69"/>
                    <a:pt x="91" y="78"/>
                  </a:cubicBezTo>
                  <a:cubicBezTo>
                    <a:pt x="85" y="88"/>
                    <a:pt x="75" y="97"/>
                    <a:pt x="61" y="108"/>
                  </a:cubicBezTo>
                  <a:cubicBezTo>
                    <a:pt x="47" y="118"/>
                    <a:pt x="38" y="125"/>
                    <a:pt x="33" y="129"/>
                  </a:cubicBezTo>
                  <a:cubicBezTo>
                    <a:pt x="29" y="133"/>
                    <a:pt x="25" y="138"/>
                    <a:pt x="24" y="142"/>
                  </a:cubicBezTo>
                  <a:cubicBezTo>
                    <a:pt x="22" y="146"/>
                    <a:pt x="21" y="151"/>
                    <a:pt x="21" y="156"/>
                  </a:cubicBezTo>
                  <a:cubicBezTo>
                    <a:pt x="106" y="156"/>
                    <a:pt x="106" y="156"/>
                    <a:pt x="106" y="156"/>
                  </a:cubicBezTo>
                  <a:cubicBezTo>
                    <a:pt x="106" y="174"/>
                    <a:pt x="106" y="174"/>
                    <a:pt x="106" y="174"/>
                  </a:cubicBezTo>
                  <a:cubicBezTo>
                    <a:pt x="0" y="174"/>
                    <a:pt x="0" y="174"/>
                    <a:pt x="0" y="174"/>
                  </a:cubicBezTo>
                  <a:cubicBezTo>
                    <a:pt x="0" y="165"/>
                    <a:pt x="0" y="165"/>
                    <a:pt x="0" y="165"/>
                  </a:cubicBezTo>
                  <a:cubicBezTo>
                    <a:pt x="0" y="156"/>
                    <a:pt x="2" y="149"/>
                    <a:pt x="4" y="142"/>
                  </a:cubicBezTo>
                  <a:cubicBezTo>
                    <a:pt x="6" y="136"/>
                    <a:pt x="10" y="130"/>
                    <a:pt x="16" y="124"/>
                  </a:cubicBezTo>
                  <a:cubicBezTo>
                    <a:pt x="22" y="118"/>
                    <a:pt x="32" y="109"/>
                    <a:pt x="47" y="98"/>
                  </a:cubicBezTo>
                  <a:cubicBezTo>
                    <a:pt x="59" y="90"/>
                    <a:pt x="67" y="82"/>
                    <a:pt x="72" y="74"/>
                  </a:cubicBezTo>
                  <a:cubicBezTo>
                    <a:pt x="77" y="66"/>
                    <a:pt x="79" y="58"/>
                    <a:pt x="7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5"/>
            <p:cNvSpPr>
              <a:spLocks noEditPoints="1"/>
            </p:cNvSpPr>
            <p:nvPr userDrawn="1"/>
          </p:nvSpPr>
          <p:spPr bwMode="auto">
            <a:xfrm>
              <a:off x="4357" y="4603"/>
              <a:ext cx="265" cy="419"/>
            </a:xfrm>
            <a:custGeom>
              <a:avLst/>
              <a:gdLst>
                <a:gd name="T0" fmla="*/ 112 w 112"/>
                <a:gd name="T1" fmla="*/ 88 h 177"/>
                <a:gd name="T2" fmla="*/ 97 w 112"/>
                <a:gd name="T3" fmla="*/ 153 h 177"/>
                <a:gd name="T4" fmla="*/ 54 w 112"/>
                <a:gd name="T5" fmla="*/ 177 h 177"/>
                <a:gd name="T6" fmla="*/ 14 w 112"/>
                <a:gd name="T7" fmla="*/ 155 h 177"/>
                <a:gd name="T8" fmla="*/ 0 w 112"/>
                <a:gd name="T9" fmla="*/ 92 h 177"/>
                <a:gd name="T10" fmla="*/ 15 w 112"/>
                <a:gd name="T11" fmla="*/ 24 h 177"/>
                <a:gd name="T12" fmla="*/ 58 w 112"/>
                <a:gd name="T13" fmla="*/ 0 h 177"/>
                <a:gd name="T14" fmla="*/ 112 w 112"/>
                <a:gd name="T15" fmla="*/ 88 h 177"/>
                <a:gd name="T16" fmla="*/ 92 w 112"/>
                <a:gd name="T17" fmla="*/ 90 h 177"/>
                <a:gd name="T18" fmla="*/ 57 w 112"/>
                <a:gd name="T19" fmla="*/ 17 h 177"/>
                <a:gd name="T20" fmla="*/ 20 w 112"/>
                <a:gd name="T21" fmla="*/ 91 h 177"/>
                <a:gd name="T22" fmla="*/ 56 w 112"/>
                <a:gd name="T23" fmla="*/ 160 h 177"/>
                <a:gd name="T24" fmla="*/ 92 w 112"/>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112" y="88"/>
                  </a:moveTo>
                  <a:cubicBezTo>
                    <a:pt x="112" y="116"/>
                    <a:pt x="107" y="138"/>
                    <a:pt x="97" y="153"/>
                  </a:cubicBezTo>
                  <a:cubicBezTo>
                    <a:pt x="87" y="169"/>
                    <a:pt x="73" y="177"/>
                    <a:pt x="54" y="177"/>
                  </a:cubicBezTo>
                  <a:cubicBezTo>
                    <a:pt x="37" y="177"/>
                    <a:pt x="24" y="170"/>
                    <a:pt x="14" y="155"/>
                  </a:cubicBezTo>
                  <a:cubicBezTo>
                    <a:pt x="5" y="140"/>
                    <a:pt x="0" y="119"/>
                    <a:pt x="0" y="92"/>
                  </a:cubicBezTo>
                  <a:cubicBezTo>
                    <a:pt x="0" y="62"/>
                    <a:pt x="5" y="39"/>
                    <a:pt x="15" y="24"/>
                  </a:cubicBezTo>
                  <a:cubicBezTo>
                    <a:pt x="25" y="8"/>
                    <a:pt x="39" y="0"/>
                    <a:pt x="58" y="0"/>
                  </a:cubicBezTo>
                  <a:cubicBezTo>
                    <a:pt x="94" y="0"/>
                    <a:pt x="112" y="29"/>
                    <a:pt x="112" y="88"/>
                  </a:cubicBezTo>
                  <a:close/>
                  <a:moveTo>
                    <a:pt x="92" y="90"/>
                  </a:moveTo>
                  <a:cubicBezTo>
                    <a:pt x="92" y="41"/>
                    <a:pt x="80" y="17"/>
                    <a:pt x="57" y="17"/>
                  </a:cubicBezTo>
                  <a:cubicBezTo>
                    <a:pt x="32" y="17"/>
                    <a:pt x="20" y="41"/>
                    <a:pt x="20" y="91"/>
                  </a:cubicBezTo>
                  <a:cubicBezTo>
                    <a:pt x="20" y="137"/>
                    <a:pt x="32" y="160"/>
                    <a:pt x="56" y="160"/>
                  </a:cubicBezTo>
                  <a:cubicBezTo>
                    <a:pt x="80" y="160"/>
                    <a:pt x="92" y="137"/>
                    <a:pt x="9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6"/>
            <p:cNvSpPr>
              <a:spLocks/>
            </p:cNvSpPr>
            <p:nvPr userDrawn="1"/>
          </p:nvSpPr>
          <p:spPr bwMode="auto">
            <a:xfrm>
              <a:off x="4667"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5"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7"/>
            <p:cNvSpPr>
              <a:spLocks noEditPoints="1"/>
            </p:cNvSpPr>
            <p:nvPr userDrawn="1"/>
          </p:nvSpPr>
          <p:spPr bwMode="auto">
            <a:xfrm>
              <a:off x="4901" y="4603"/>
              <a:ext cx="258" cy="419"/>
            </a:xfrm>
            <a:custGeom>
              <a:avLst/>
              <a:gdLst>
                <a:gd name="T0" fmla="*/ 109 w 109"/>
                <a:gd name="T1" fmla="*/ 120 h 177"/>
                <a:gd name="T2" fmla="*/ 102 w 109"/>
                <a:gd name="T3" fmla="*/ 149 h 177"/>
                <a:gd name="T4" fmla="*/ 82 w 109"/>
                <a:gd name="T5" fmla="*/ 170 h 177"/>
                <a:gd name="T6" fmla="*/ 55 w 109"/>
                <a:gd name="T7" fmla="*/ 177 h 177"/>
                <a:gd name="T8" fmla="*/ 15 w 109"/>
                <a:gd name="T9" fmla="*/ 156 h 177"/>
                <a:gd name="T10" fmla="*/ 0 w 109"/>
                <a:gd name="T11" fmla="*/ 99 h 177"/>
                <a:gd name="T12" fmla="*/ 9 w 109"/>
                <a:gd name="T13" fmla="*/ 47 h 177"/>
                <a:gd name="T14" fmla="*/ 33 w 109"/>
                <a:gd name="T15" fmla="*/ 12 h 177"/>
                <a:gd name="T16" fmla="*/ 70 w 109"/>
                <a:gd name="T17" fmla="*/ 0 h 177"/>
                <a:gd name="T18" fmla="*/ 98 w 109"/>
                <a:gd name="T19" fmla="*/ 5 h 177"/>
                <a:gd name="T20" fmla="*/ 98 w 109"/>
                <a:gd name="T21" fmla="*/ 23 h 177"/>
                <a:gd name="T22" fmla="*/ 70 w 109"/>
                <a:gd name="T23" fmla="*/ 17 h 177"/>
                <a:gd name="T24" fmla="*/ 34 w 109"/>
                <a:gd name="T25" fmla="*/ 37 h 177"/>
                <a:gd name="T26" fmla="*/ 20 w 109"/>
                <a:gd name="T27" fmla="*/ 91 h 177"/>
                <a:gd name="T28" fmla="*/ 21 w 109"/>
                <a:gd name="T29" fmla="*/ 91 h 177"/>
                <a:gd name="T30" fmla="*/ 60 w 109"/>
                <a:gd name="T31" fmla="*/ 67 h 177"/>
                <a:gd name="T32" fmla="*/ 95 w 109"/>
                <a:gd name="T33" fmla="*/ 81 h 177"/>
                <a:gd name="T34" fmla="*/ 109 w 109"/>
                <a:gd name="T35" fmla="*/ 120 h 177"/>
                <a:gd name="T36" fmla="*/ 89 w 109"/>
                <a:gd name="T37" fmla="*/ 122 h 177"/>
                <a:gd name="T38" fmla="*/ 80 w 109"/>
                <a:gd name="T39" fmla="*/ 94 h 177"/>
                <a:gd name="T40" fmla="*/ 55 w 109"/>
                <a:gd name="T41" fmla="*/ 84 h 177"/>
                <a:gd name="T42" fmla="*/ 31 w 109"/>
                <a:gd name="T43" fmla="*/ 94 h 177"/>
                <a:gd name="T44" fmla="*/ 21 w 109"/>
                <a:gd name="T45" fmla="*/ 118 h 177"/>
                <a:gd name="T46" fmla="*/ 31 w 109"/>
                <a:gd name="T47" fmla="*/ 148 h 177"/>
                <a:gd name="T48" fmla="*/ 56 w 109"/>
                <a:gd name="T49" fmla="*/ 160 h 177"/>
                <a:gd name="T50" fmla="*/ 79 w 109"/>
                <a:gd name="T51" fmla="*/ 150 h 177"/>
                <a:gd name="T52" fmla="*/ 89 w 109"/>
                <a:gd name="T53" fmla="*/ 1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77">
                  <a:moveTo>
                    <a:pt x="109" y="120"/>
                  </a:moveTo>
                  <a:cubicBezTo>
                    <a:pt x="109" y="130"/>
                    <a:pt x="106" y="140"/>
                    <a:pt x="102" y="149"/>
                  </a:cubicBezTo>
                  <a:cubicBezTo>
                    <a:pt x="97" y="158"/>
                    <a:pt x="90" y="165"/>
                    <a:pt x="82" y="170"/>
                  </a:cubicBezTo>
                  <a:cubicBezTo>
                    <a:pt x="74" y="174"/>
                    <a:pt x="65" y="177"/>
                    <a:pt x="55" y="177"/>
                  </a:cubicBezTo>
                  <a:cubicBezTo>
                    <a:pt x="38" y="177"/>
                    <a:pt x="24" y="170"/>
                    <a:pt x="15" y="156"/>
                  </a:cubicBezTo>
                  <a:cubicBezTo>
                    <a:pt x="5" y="143"/>
                    <a:pt x="0" y="123"/>
                    <a:pt x="0" y="99"/>
                  </a:cubicBezTo>
                  <a:cubicBezTo>
                    <a:pt x="0" y="79"/>
                    <a:pt x="3" y="62"/>
                    <a:pt x="9" y="47"/>
                  </a:cubicBezTo>
                  <a:cubicBezTo>
                    <a:pt x="14" y="32"/>
                    <a:pt x="23" y="20"/>
                    <a:pt x="33" y="12"/>
                  </a:cubicBezTo>
                  <a:cubicBezTo>
                    <a:pt x="44" y="4"/>
                    <a:pt x="56" y="0"/>
                    <a:pt x="70" y="0"/>
                  </a:cubicBezTo>
                  <a:cubicBezTo>
                    <a:pt x="81" y="0"/>
                    <a:pt x="91" y="2"/>
                    <a:pt x="98" y="5"/>
                  </a:cubicBezTo>
                  <a:cubicBezTo>
                    <a:pt x="98" y="23"/>
                    <a:pt x="98" y="23"/>
                    <a:pt x="98" y="23"/>
                  </a:cubicBezTo>
                  <a:cubicBezTo>
                    <a:pt x="89" y="19"/>
                    <a:pt x="80" y="17"/>
                    <a:pt x="70" y="17"/>
                  </a:cubicBezTo>
                  <a:cubicBezTo>
                    <a:pt x="55" y="17"/>
                    <a:pt x="43" y="23"/>
                    <a:pt x="34" y="37"/>
                  </a:cubicBezTo>
                  <a:cubicBezTo>
                    <a:pt x="25" y="51"/>
                    <a:pt x="20" y="69"/>
                    <a:pt x="20" y="91"/>
                  </a:cubicBezTo>
                  <a:cubicBezTo>
                    <a:pt x="21" y="91"/>
                    <a:pt x="21" y="91"/>
                    <a:pt x="21" y="91"/>
                  </a:cubicBezTo>
                  <a:cubicBezTo>
                    <a:pt x="29" y="75"/>
                    <a:pt x="42" y="67"/>
                    <a:pt x="60" y="67"/>
                  </a:cubicBezTo>
                  <a:cubicBezTo>
                    <a:pt x="74" y="67"/>
                    <a:pt x="86" y="72"/>
                    <a:pt x="95" y="81"/>
                  </a:cubicBezTo>
                  <a:cubicBezTo>
                    <a:pt x="104" y="91"/>
                    <a:pt x="109" y="104"/>
                    <a:pt x="109" y="120"/>
                  </a:cubicBezTo>
                  <a:close/>
                  <a:moveTo>
                    <a:pt x="89" y="122"/>
                  </a:moveTo>
                  <a:cubicBezTo>
                    <a:pt x="89" y="110"/>
                    <a:pt x="86" y="101"/>
                    <a:pt x="80" y="94"/>
                  </a:cubicBezTo>
                  <a:cubicBezTo>
                    <a:pt x="74" y="87"/>
                    <a:pt x="66" y="84"/>
                    <a:pt x="55" y="84"/>
                  </a:cubicBezTo>
                  <a:cubicBezTo>
                    <a:pt x="46" y="84"/>
                    <a:pt x="38" y="87"/>
                    <a:pt x="31" y="94"/>
                  </a:cubicBezTo>
                  <a:cubicBezTo>
                    <a:pt x="25" y="100"/>
                    <a:pt x="21" y="108"/>
                    <a:pt x="21" y="118"/>
                  </a:cubicBezTo>
                  <a:cubicBezTo>
                    <a:pt x="21" y="130"/>
                    <a:pt x="25" y="140"/>
                    <a:pt x="31" y="148"/>
                  </a:cubicBezTo>
                  <a:cubicBezTo>
                    <a:pt x="38" y="156"/>
                    <a:pt x="46" y="160"/>
                    <a:pt x="56" y="160"/>
                  </a:cubicBezTo>
                  <a:cubicBezTo>
                    <a:pt x="65" y="160"/>
                    <a:pt x="73" y="157"/>
                    <a:pt x="79" y="150"/>
                  </a:cubicBezTo>
                  <a:cubicBezTo>
                    <a:pt x="85" y="143"/>
                    <a:pt x="89" y="133"/>
                    <a:pt x="8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76" name="Freeform 6"/>
          <p:cNvSpPr>
            <a:spLocks/>
          </p:cNvSpPr>
          <p:nvPr userDrawn="1"/>
        </p:nvSpPr>
        <p:spPr bwMode="auto">
          <a:xfrm>
            <a:off x="8433553" y="605950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0" name="Freeform 19"/>
          <p:cNvSpPr>
            <a:spLocks/>
          </p:cNvSpPr>
          <p:nvPr userDrawn="1"/>
        </p:nvSpPr>
        <p:spPr bwMode="auto">
          <a:xfrm>
            <a:off x="8402428" y="562679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nvGrpSpPr>
          <p:cNvPr id="103" name="Group 102"/>
          <p:cNvGrpSpPr/>
          <p:nvPr userDrawn="1"/>
        </p:nvGrpSpPr>
        <p:grpSpPr>
          <a:xfrm>
            <a:off x="0" y="4244614"/>
            <a:ext cx="12192000" cy="2613387"/>
            <a:chOff x="0" y="4329113"/>
            <a:chExt cx="12436475" cy="2665413"/>
          </a:xfrm>
        </p:grpSpPr>
        <p:sp>
          <p:nvSpPr>
            <p:cNvPr id="92" name="Freeform 21"/>
            <p:cNvSpPr>
              <a:spLocks noEditPoints="1"/>
            </p:cNvSpPr>
            <p:nvPr userDrawn="1"/>
          </p:nvSpPr>
          <p:spPr bwMode="auto">
            <a:xfrm>
              <a:off x="3273425" y="4329113"/>
              <a:ext cx="9163050" cy="2665413"/>
            </a:xfrm>
            <a:custGeom>
              <a:avLst/>
              <a:gdLst>
                <a:gd name="T0" fmla="*/ 1597 w 1671"/>
                <a:gd name="T1" fmla="*/ 16 h 486"/>
                <a:gd name="T2" fmla="*/ 1574 w 1671"/>
                <a:gd name="T3" fmla="*/ 67 h 486"/>
                <a:gd name="T4" fmla="*/ 1470 w 1671"/>
                <a:gd name="T5" fmla="*/ 142 h 486"/>
                <a:gd name="T6" fmla="*/ 1369 w 1671"/>
                <a:gd name="T7" fmla="*/ 200 h 486"/>
                <a:gd name="T8" fmla="*/ 1309 w 1671"/>
                <a:gd name="T9" fmla="*/ 219 h 486"/>
                <a:gd name="T10" fmla="*/ 1241 w 1671"/>
                <a:gd name="T11" fmla="*/ 220 h 486"/>
                <a:gd name="T12" fmla="*/ 1143 w 1671"/>
                <a:gd name="T13" fmla="*/ 240 h 486"/>
                <a:gd name="T14" fmla="*/ 952 w 1671"/>
                <a:gd name="T15" fmla="*/ 283 h 486"/>
                <a:gd name="T16" fmla="*/ 898 w 1671"/>
                <a:gd name="T17" fmla="*/ 291 h 486"/>
                <a:gd name="T18" fmla="*/ 647 w 1671"/>
                <a:gd name="T19" fmla="*/ 226 h 486"/>
                <a:gd name="T20" fmla="*/ 248 w 1671"/>
                <a:gd name="T21" fmla="*/ 223 h 486"/>
                <a:gd name="T22" fmla="*/ 114 w 1671"/>
                <a:gd name="T23" fmla="*/ 239 h 486"/>
                <a:gd name="T24" fmla="*/ 50 w 1671"/>
                <a:gd name="T25" fmla="*/ 239 h 486"/>
                <a:gd name="T26" fmla="*/ 64 w 1671"/>
                <a:gd name="T27" fmla="*/ 486 h 486"/>
                <a:gd name="T28" fmla="*/ 114 w 1671"/>
                <a:gd name="T29" fmla="*/ 486 h 486"/>
                <a:gd name="T30" fmla="*/ 185 w 1671"/>
                <a:gd name="T31" fmla="*/ 486 h 486"/>
                <a:gd name="T32" fmla="*/ 248 w 1671"/>
                <a:gd name="T33" fmla="*/ 486 h 486"/>
                <a:gd name="T34" fmla="*/ 653 w 1671"/>
                <a:gd name="T35" fmla="*/ 486 h 486"/>
                <a:gd name="T36" fmla="*/ 727 w 1671"/>
                <a:gd name="T37" fmla="*/ 486 h 486"/>
                <a:gd name="T38" fmla="*/ 917 w 1671"/>
                <a:gd name="T39" fmla="*/ 486 h 486"/>
                <a:gd name="T40" fmla="*/ 952 w 1671"/>
                <a:gd name="T41" fmla="*/ 486 h 486"/>
                <a:gd name="T42" fmla="*/ 1091 w 1671"/>
                <a:gd name="T43" fmla="*/ 486 h 486"/>
                <a:gd name="T44" fmla="*/ 1491 w 1671"/>
                <a:gd name="T45" fmla="*/ 486 h 486"/>
                <a:gd name="T46" fmla="*/ 1571 w 1671"/>
                <a:gd name="T47" fmla="*/ 486 h 486"/>
                <a:gd name="T48" fmla="*/ 304 w 1671"/>
                <a:gd name="T49" fmla="*/ 376 h 486"/>
                <a:gd name="T50" fmla="*/ 304 w 1671"/>
                <a:gd name="T51" fmla="*/ 365 h 486"/>
                <a:gd name="T52" fmla="*/ 304 w 1671"/>
                <a:gd name="T53" fmla="*/ 354 h 486"/>
                <a:gd name="T54" fmla="*/ 334 w 1671"/>
                <a:gd name="T55" fmla="*/ 376 h 486"/>
                <a:gd name="T56" fmla="*/ 334 w 1671"/>
                <a:gd name="T57" fmla="*/ 365 h 486"/>
                <a:gd name="T58" fmla="*/ 334 w 1671"/>
                <a:gd name="T59" fmla="*/ 354 h 486"/>
                <a:gd name="T60" fmla="*/ 364 w 1671"/>
                <a:gd name="T61" fmla="*/ 376 h 486"/>
                <a:gd name="T62" fmla="*/ 364 w 1671"/>
                <a:gd name="T63" fmla="*/ 365 h 486"/>
                <a:gd name="T64" fmla="*/ 364 w 1671"/>
                <a:gd name="T65" fmla="*/ 354 h 486"/>
                <a:gd name="T66" fmla="*/ 447 w 1671"/>
                <a:gd name="T67" fmla="*/ 376 h 486"/>
                <a:gd name="T68" fmla="*/ 447 w 1671"/>
                <a:gd name="T69" fmla="*/ 365 h 486"/>
                <a:gd name="T70" fmla="*/ 447 w 1671"/>
                <a:gd name="T71" fmla="*/ 354 h 486"/>
                <a:gd name="T72" fmla="*/ 477 w 1671"/>
                <a:gd name="T73" fmla="*/ 376 h 486"/>
                <a:gd name="T74" fmla="*/ 477 w 1671"/>
                <a:gd name="T75" fmla="*/ 365 h 486"/>
                <a:gd name="T76" fmla="*/ 477 w 1671"/>
                <a:gd name="T77" fmla="*/ 354 h 486"/>
                <a:gd name="T78" fmla="*/ 507 w 1671"/>
                <a:gd name="T79" fmla="*/ 376 h 486"/>
                <a:gd name="T80" fmla="*/ 507 w 1671"/>
                <a:gd name="T81" fmla="*/ 365 h 486"/>
                <a:gd name="T82" fmla="*/ 507 w 1671"/>
                <a:gd name="T83" fmla="*/ 354 h 486"/>
                <a:gd name="T84" fmla="*/ 416 w 1671"/>
                <a:gd name="T85" fmla="*/ 246 h 486"/>
                <a:gd name="T86" fmla="*/ 568 w 1671"/>
                <a:gd name="T87" fmla="*/ 376 h 486"/>
                <a:gd name="T88" fmla="*/ 568 w 1671"/>
                <a:gd name="T89" fmla="*/ 365 h 486"/>
                <a:gd name="T90" fmla="*/ 568 w 1671"/>
                <a:gd name="T91" fmla="*/ 354 h 486"/>
                <a:gd name="T92" fmla="*/ 598 w 1671"/>
                <a:gd name="T93" fmla="*/ 376 h 486"/>
                <a:gd name="T94" fmla="*/ 598 w 1671"/>
                <a:gd name="T95" fmla="*/ 365 h 486"/>
                <a:gd name="T96" fmla="*/ 598 w 1671"/>
                <a:gd name="T97" fmla="*/ 354 h 486"/>
                <a:gd name="T98" fmla="*/ 628 w 1671"/>
                <a:gd name="T99" fmla="*/ 376 h 486"/>
                <a:gd name="T100" fmla="*/ 628 w 1671"/>
                <a:gd name="T101" fmla="*/ 365 h 486"/>
                <a:gd name="T102" fmla="*/ 628 w 1671"/>
                <a:gd name="T103" fmla="*/ 3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1" h="486">
                  <a:moveTo>
                    <a:pt x="1607" y="78"/>
                  </a:moveTo>
                  <a:cubicBezTo>
                    <a:pt x="1607" y="67"/>
                    <a:pt x="1607" y="67"/>
                    <a:pt x="1607" y="67"/>
                  </a:cubicBezTo>
                  <a:cubicBezTo>
                    <a:pt x="1598" y="67"/>
                    <a:pt x="1598" y="67"/>
                    <a:pt x="1598" y="67"/>
                  </a:cubicBezTo>
                  <a:cubicBezTo>
                    <a:pt x="1598" y="16"/>
                    <a:pt x="1598" y="16"/>
                    <a:pt x="1598" y="16"/>
                  </a:cubicBezTo>
                  <a:cubicBezTo>
                    <a:pt x="1597" y="16"/>
                    <a:pt x="1597" y="16"/>
                    <a:pt x="1597" y="16"/>
                  </a:cubicBezTo>
                  <a:cubicBezTo>
                    <a:pt x="1597" y="67"/>
                    <a:pt x="1597" y="67"/>
                    <a:pt x="1597" y="67"/>
                  </a:cubicBezTo>
                  <a:cubicBezTo>
                    <a:pt x="1577" y="67"/>
                    <a:pt x="1577" y="67"/>
                    <a:pt x="1577" y="67"/>
                  </a:cubicBezTo>
                  <a:cubicBezTo>
                    <a:pt x="1577" y="0"/>
                    <a:pt x="1577" y="0"/>
                    <a:pt x="1577" y="0"/>
                  </a:cubicBezTo>
                  <a:cubicBezTo>
                    <a:pt x="1574" y="0"/>
                    <a:pt x="1574" y="0"/>
                    <a:pt x="1574" y="0"/>
                  </a:cubicBezTo>
                  <a:cubicBezTo>
                    <a:pt x="1574" y="67"/>
                    <a:pt x="1574" y="67"/>
                    <a:pt x="1574" y="67"/>
                  </a:cubicBezTo>
                  <a:cubicBezTo>
                    <a:pt x="1567" y="67"/>
                    <a:pt x="1567" y="67"/>
                    <a:pt x="1567" y="67"/>
                  </a:cubicBezTo>
                  <a:cubicBezTo>
                    <a:pt x="1567" y="78"/>
                    <a:pt x="1567" y="78"/>
                    <a:pt x="1567" y="78"/>
                  </a:cubicBezTo>
                  <a:cubicBezTo>
                    <a:pt x="1559" y="78"/>
                    <a:pt x="1559" y="78"/>
                    <a:pt x="1559" y="78"/>
                  </a:cubicBezTo>
                  <a:cubicBezTo>
                    <a:pt x="1543" y="84"/>
                    <a:pt x="1543" y="84"/>
                    <a:pt x="1543" y="84"/>
                  </a:cubicBezTo>
                  <a:cubicBezTo>
                    <a:pt x="1470" y="142"/>
                    <a:pt x="1470" y="142"/>
                    <a:pt x="1470" y="142"/>
                  </a:cubicBezTo>
                  <a:cubicBezTo>
                    <a:pt x="1437" y="147"/>
                    <a:pt x="1437" y="147"/>
                    <a:pt x="1437" y="147"/>
                  </a:cubicBezTo>
                  <a:cubicBezTo>
                    <a:pt x="1437" y="207"/>
                    <a:pt x="1437" y="207"/>
                    <a:pt x="1437" y="207"/>
                  </a:cubicBezTo>
                  <a:cubicBezTo>
                    <a:pt x="1387" y="207"/>
                    <a:pt x="1387" y="207"/>
                    <a:pt x="1387" y="207"/>
                  </a:cubicBezTo>
                  <a:cubicBezTo>
                    <a:pt x="1380" y="200"/>
                    <a:pt x="1380" y="200"/>
                    <a:pt x="1380" y="200"/>
                  </a:cubicBezTo>
                  <a:cubicBezTo>
                    <a:pt x="1369" y="200"/>
                    <a:pt x="1369" y="200"/>
                    <a:pt x="1369" y="200"/>
                  </a:cubicBezTo>
                  <a:cubicBezTo>
                    <a:pt x="1369" y="189"/>
                    <a:pt x="1369" y="189"/>
                    <a:pt x="1369" y="189"/>
                  </a:cubicBezTo>
                  <a:cubicBezTo>
                    <a:pt x="1325" y="189"/>
                    <a:pt x="1325" y="189"/>
                    <a:pt x="1325" y="189"/>
                  </a:cubicBezTo>
                  <a:cubicBezTo>
                    <a:pt x="1325" y="199"/>
                    <a:pt x="1325" y="199"/>
                    <a:pt x="1325" y="199"/>
                  </a:cubicBezTo>
                  <a:cubicBezTo>
                    <a:pt x="1309" y="206"/>
                    <a:pt x="1309" y="206"/>
                    <a:pt x="1309" y="206"/>
                  </a:cubicBezTo>
                  <a:cubicBezTo>
                    <a:pt x="1309" y="219"/>
                    <a:pt x="1309" y="219"/>
                    <a:pt x="1309" y="219"/>
                  </a:cubicBezTo>
                  <a:cubicBezTo>
                    <a:pt x="1284" y="219"/>
                    <a:pt x="1284" y="219"/>
                    <a:pt x="1284" y="219"/>
                  </a:cubicBezTo>
                  <a:cubicBezTo>
                    <a:pt x="1284" y="205"/>
                    <a:pt x="1284" y="205"/>
                    <a:pt x="1284" y="205"/>
                  </a:cubicBezTo>
                  <a:cubicBezTo>
                    <a:pt x="1262" y="205"/>
                    <a:pt x="1262" y="205"/>
                    <a:pt x="1262" y="205"/>
                  </a:cubicBezTo>
                  <a:cubicBezTo>
                    <a:pt x="1262" y="220"/>
                    <a:pt x="1262" y="220"/>
                    <a:pt x="1262" y="220"/>
                  </a:cubicBezTo>
                  <a:cubicBezTo>
                    <a:pt x="1241" y="220"/>
                    <a:pt x="1241" y="220"/>
                    <a:pt x="1241" y="220"/>
                  </a:cubicBezTo>
                  <a:cubicBezTo>
                    <a:pt x="1241" y="234"/>
                    <a:pt x="1241" y="234"/>
                    <a:pt x="1241" y="234"/>
                  </a:cubicBezTo>
                  <a:cubicBezTo>
                    <a:pt x="1183" y="234"/>
                    <a:pt x="1183" y="234"/>
                    <a:pt x="1183" y="234"/>
                  </a:cubicBezTo>
                  <a:cubicBezTo>
                    <a:pt x="1183" y="226"/>
                    <a:pt x="1183" y="226"/>
                    <a:pt x="1183" y="226"/>
                  </a:cubicBezTo>
                  <a:cubicBezTo>
                    <a:pt x="1143" y="226"/>
                    <a:pt x="1143" y="226"/>
                    <a:pt x="1143" y="226"/>
                  </a:cubicBezTo>
                  <a:cubicBezTo>
                    <a:pt x="1143" y="240"/>
                    <a:pt x="1143" y="240"/>
                    <a:pt x="1143" y="240"/>
                  </a:cubicBezTo>
                  <a:cubicBezTo>
                    <a:pt x="1091" y="240"/>
                    <a:pt x="1091" y="240"/>
                    <a:pt x="1091" y="240"/>
                  </a:cubicBezTo>
                  <a:cubicBezTo>
                    <a:pt x="1091" y="141"/>
                    <a:pt x="1091" y="141"/>
                    <a:pt x="1091" y="141"/>
                  </a:cubicBezTo>
                  <a:cubicBezTo>
                    <a:pt x="970" y="141"/>
                    <a:pt x="970" y="141"/>
                    <a:pt x="970" y="141"/>
                  </a:cubicBezTo>
                  <a:cubicBezTo>
                    <a:pt x="970" y="283"/>
                    <a:pt x="970" y="283"/>
                    <a:pt x="970" y="283"/>
                  </a:cubicBezTo>
                  <a:cubicBezTo>
                    <a:pt x="952" y="283"/>
                    <a:pt x="952" y="283"/>
                    <a:pt x="952" y="283"/>
                  </a:cubicBezTo>
                  <a:cubicBezTo>
                    <a:pt x="952" y="294"/>
                    <a:pt x="952" y="294"/>
                    <a:pt x="952" y="294"/>
                  </a:cubicBezTo>
                  <a:cubicBezTo>
                    <a:pt x="917" y="294"/>
                    <a:pt x="917" y="294"/>
                    <a:pt x="917" y="294"/>
                  </a:cubicBezTo>
                  <a:cubicBezTo>
                    <a:pt x="917" y="316"/>
                    <a:pt x="917" y="316"/>
                    <a:pt x="917" y="316"/>
                  </a:cubicBezTo>
                  <a:cubicBezTo>
                    <a:pt x="898" y="316"/>
                    <a:pt x="898" y="316"/>
                    <a:pt x="898" y="316"/>
                  </a:cubicBezTo>
                  <a:cubicBezTo>
                    <a:pt x="898" y="291"/>
                    <a:pt x="898" y="291"/>
                    <a:pt x="898" y="291"/>
                  </a:cubicBezTo>
                  <a:cubicBezTo>
                    <a:pt x="761" y="291"/>
                    <a:pt x="761" y="291"/>
                    <a:pt x="761" y="291"/>
                  </a:cubicBezTo>
                  <a:cubicBezTo>
                    <a:pt x="761" y="281"/>
                    <a:pt x="761" y="281"/>
                    <a:pt x="761" y="281"/>
                  </a:cubicBezTo>
                  <a:cubicBezTo>
                    <a:pt x="727" y="281"/>
                    <a:pt x="727" y="281"/>
                    <a:pt x="727" y="281"/>
                  </a:cubicBezTo>
                  <a:cubicBezTo>
                    <a:pt x="727" y="226"/>
                    <a:pt x="727" y="226"/>
                    <a:pt x="727" y="226"/>
                  </a:cubicBezTo>
                  <a:cubicBezTo>
                    <a:pt x="647" y="226"/>
                    <a:pt x="647" y="226"/>
                    <a:pt x="647" y="226"/>
                  </a:cubicBezTo>
                  <a:cubicBezTo>
                    <a:pt x="647" y="294"/>
                    <a:pt x="647" y="294"/>
                    <a:pt x="647" y="294"/>
                  </a:cubicBezTo>
                  <a:cubicBezTo>
                    <a:pt x="477" y="154"/>
                    <a:pt x="326" y="244"/>
                    <a:pt x="276" y="283"/>
                  </a:cubicBezTo>
                  <a:cubicBezTo>
                    <a:pt x="276" y="247"/>
                    <a:pt x="276" y="247"/>
                    <a:pt x="276" y="247"/>
                  </a:cubicBezTo>
                  <a:cubicBezTo>
                    <a:pt x="248" y="247"/>
                    <a:pt x="248" y="247"/>
                    <a:pt x="248" y="247"/>
                  </a:cubicBezTo>
                  <a:cubicBezTo>
                    <a:pt x="248" y="223"/>
                    <a:pt x="248" y="223"/>
                    <a:pt x="248" y="223"/>
                  </a:cubicBezTo>
                  <a:cubicBezTo>
                    <a:pt x="185" y="223"/>
                    <a:pt x="185" y="223"/>
                    <a:pt x="185" y="223"/>
                  </a:cubicBezTo>
                  <a:cubicBezTo>
                    <a:pt x="185" y="353"/>
                    <a:pt x="185" y="353"/>
                    <a:pt x="185" y="353"/>
                  </a:cubicBezTo>
                  <a:cubicBezTo>
                    <a:pt x="153" y="353"/>
                    <a:pt x="153" y="353"/>
                    <a:pt x="153" y="353"/>
                  </a:cubicBezTo>
                  <a:cubicBezTo>
                    <a:pt x="153" y="239"/>
                    <a:pt x="153" y="239"/>
                    <a:pt x="153" y="239"/>
                  </a:cubicBezTo>
                  <a:cubicBezTo>
                    <a:pt x="114" y="239"/>
                    <a:pt x="114" y="239"/>
                    <a:pt x="114" y="239"/>
                  </a:cubicBezTo>
                  <a:cubicBezTo>
                    <a:pt x="114" y="199"/>
                    <a:pt x="114" y="199"/>
                    <a:pt x="114" y="199"/>
                  </a:cubicBezTo>
                  <a:cubicBezTo>
                    <a:pt x="64" y="199"/>
                    <a:pt x="64" y="199"/>
                    <a:pt x="64" y="199"/>
                  </a:cubicBezTo>
                  <a:cubicBezTo>
                    <a:pt x="64" y="343"/>
                    <a:pt x="64" y="343"/>
                    <a:pt x="64" y="343"/>
                  </a:cubicBezTo>
                  <a:cubicBezTo>
                    <a:pt x="50" y="343"/>
                    <a:pt x="50" y="343"/>
                    <a:pt x="50" y="343"/>
                  </a:cubicBezTo>
                  <a:cubicBezTo>
                    <a:pt x="50" y="239"/>
                    <a:pt x="50" y="239"/>
                    <a:pt x="50" y="239"/>
                  </a:cubicBezTo>
                  <a:cubicBezTo>
                    <a:pt x="0" y="239"/>
                    <a:pt x="0" y="239"/>
                    <a:pt x="0" y="239"/>
                  </a:cubicBezTo>
                  <a:cubicBezTo>
                    <a:pt x="0" y="486"/>
                    <a:pt x="0" y="486"/>
                    <a:pt x="0" y="486"/>
                  </a:cubicBezTo>
                  <a:cubicBezTo>
                    <a:pt x="36" y="486"/>
                    <a:pt x="36" y="486"/>
                    <a:pt x="36" y="486"/>
                  </a:cubicBezTo>
                  <a:cubicBezTo>
                    <a:pt x="50" y="486"/>
                    <a:pt x="50" y="486"/>
                    <a:pt x="50" y="486"/>
                  </a:cubicBezTo>
                  <a:cubicBezTo>
                    <a:pt x="64" y="486"/>
                    <a:pt x="64" y="486"/>
                    <a:pt x="64" y="486"/>
                  </a:cubicBezTo>
                  <a:cubicBezTo>
                    <a:pt x="66" y="486"/>
                    <a:pt x="66" y="486"/>
                    <a:pt x="66" y="486"/>
                  </a:cubicBezTo>
                  <a:cubicBezTo>
                    <a:pt x="75" y="486"/>
                    <a:pt x="75" y="486"/>
                    <a:pt x="75" y="486"/>
                  </a:cubicBezTo>
                  <a:cubicBezTo>
                    <a:pt x="103" y="486"/>
                    <a:pt x="103" y="486"/>
                    <a:pt x="103" y="486"/>
                  </a:cubicBezTo>
                  <a:cubicBezTo>
                    <a:pt x="112" y="486"/>
                    <a:pt x="112" y="486"/>
                    <a:pt x="112" y="486"/>
                  </a:cubicBezTo>
                  <a:cubicBezTo>
                    <a:pt x="114" y="486"/>
                    <a:pt x="114" y="486"/>
                    <a:pt x="114" y="486"/>
                  </a:cubicBezTo>
                  <a:cubicBezTo>
                    <a:pt x="125" y="486"/>
                    <a:pt x="125" y="486"/>
                    <a:pt x="125" y="486"/>
                  </a:cubicBezTo>
                  <a:cubicBezTo>
                    <a:pt x="141" y="486"/>
                    <a:pt x="141" y="486"/>
                    <a:pt x="141" y="486"/>
                  </a:cubicBezTo>
                  <a:cubicBezTo>
                    <a:pt x="153" y="486"/>
                    <a:pt x="153" y="486"/>
                    <a:pt x="153" y="486"/>
                  </a:cubicBezTo>
                  <a:cubicBezTo>
                    <a:pt x="165" y="486"/>
                    <a:pt x="165" y="486"/>
                    <a:pt x="165" y="486"/>
                  </a:cubicBezTo>
                  <a:cubicBezTo>
                    <a:pt x="185" y="486"/>
                    <a:pt x="185" y="486"/>
                    <a:pt x="185" y="486"/>
                  </a:cubicBezTo>
                  <a:cubicBezTo>
                    <a:pt x="192" y="486"/>
                    <a:pt x="192" y="486"/>
                    <a:pt x="192" y="486"/>
                  </a:cubicBezTo>
                  <a:cubicBezTo>
                    <a:pt x="197" y="486"/>
                    <a:pt x="197" y="486"/>
                    <a:pt x="197" y="486"/>
                  </a:cubicBezTo>
                  <a:cubicBezTo>
                    <a:pt x="219" y="486"/>
                    <a:pt x="219" y="486"/>
                    <a:pt x="219" y="486"/>
                  </a:cubicBezTo>
                  <a:cubicBezTo>
                    <a:pt x="239" y="486"/>
                    <a:pt x="239" y="486"/>
                    <a:pt x="239" y="486"/>
                  </a:cubicBezTo>
                  <a:cubicBezTo>
                    <a:pt x="248" y="486"/>
                    <a:pt x="248" y="486"/>
                    <a:pt x="248" y="486"/>
                  </a:cubicBezTo>
                  <a:cubicBezTo>
                    <a:pt x="268" y="486"/>
                    <a:pt x="268" y="486"/>
                    <a:pt x="268" y="486"/>
                  </a:cubicBezTo>
                  <a:cubicBezTo>
                    <a:pt x="276" y="486"/>
                    <a:pt x="276" y="486"/>
                    <a:pt x="276" y="486"/>
                  </a:cubicBezTo>
                  <a:cubicBezTo>
                    <a:pt x="635" y="486"/>
                    <a:pt x="635" y="486"/>
                    <a:pt x="635" y="486"/>
                  </a:cubicBezTo>
                  <a:cubicBezTo>
                    <a:pt x="647" y="486"/>
                    <a:pt x="647" y="486"/>
                    <a:pt x="647" y="486"/>
                  </a:cubicBezTo>
                  <a:cubicBezTo>
                    <a:pt x="653" y="486"/>
                    <a:pt x="653" y="486"/>
                    <a:pt x="653" y="486"/>
                  </a:cubicBezTo>
                  <a:cubicBezTo>
                    <a:pt x="665" y="486"/>
                    <a:pt x="665" y="486"/>
                    <a:pt x="665" y="486"/>
                  </a:cubicBezTo>
                  <a:cubicBezTo>
                    <a:pt x="673" y="486"/>
                    <a:pt x="673" y="486"/>
                    <a:pt x="673" y="486"/>
                  </a:cubicBezTo>
                  <a:cubicBezTo>
                    <a:pt x="703" y="486"/>
                    <a:pt x="703" y="486"/>
                    <a:pt x="703" y="486"/>
                  </a:cubicBezTo>
                  <a:cubicBezTo>
                    <a:pt x="717" y="486"/>
                    <a:pt x="717" y="486"/>
                    <a:pt x="717" y="486"/>
                  </a:cubicBezTo>
                  <a:cubicBezTo>
                    <a:pt x="727" y="486"/>
                    <a:pt x="727" y="486"/>
                    <a:pt x="727" y="486"/>
                  </a:cubicBezTo>
                  <a:cubicBezTo>
                    <a:pt x="751" y="486"/>
                    <a:pt x="751" y="486"/>
                    <a:pt x="751" y="486"/>
                  </a:cubicBezTo>
                  <a:cubicBezTo>
                    <a:pt x="761" y="486"/>
                    <a:pt x="761" y="486"/>
                    <a:pt x="761" y="486"/>
                  </a:cubicBezTo>
                  <a:cubicBezTo>
                    <a:pt x="888" y="486"/>
                    <a:pt x="888" y="486"/>
                    <a:pt x="888" y="486"/>
                  </a:cubicBezTo>
                  <a:cubicBezTo>
                    <a:pt x="898" y="486"/>
                    <a:pt x="898" y="486"/>
                    <a:pt x="898" y="486"/>
                  </a:cubicBezTo>
                  <a:cubicBezTo>
                    <a:pt x="917" y="486"/>
                    <a:pt x="917" y="486"/>
                    <a:pt x="917" y="486"/>
                  </a:cubicBezTo>
                  <a:cubicBezTo>
                    <a:pt x="926" y="486"/>
                    <a:pt x="926" y="486"/>
                    <a:pt x="926" y="486"/>
                  </a:cubicBezTo>
                  <a:cubicBezTo>
                    <a:pt x="929" y="486"/>
                    <a:pt x="929" y="486"/>
                    <a:pt x="929" y="486"/>
                  </a:cubicBezTo>
                  <a:cubicBezTo>
                    <a:pt x="930" y="486"/>
                    <a:pt x="930" y="486"/>
                    <a:pt x="930" y="486"/>
                  </a:cubicBezTo>
                  <a:cubicBezTo>
                    <a:pt x="945" y="486"/>
                    <a:pt x="945" y="486"/>
                    <a:pt x="945" y="486"/>
                  </a:cubicBezTo>
                  <a:cubicBezTo>
                    <a:pt x="952" y="486"/>
                    <a:pt x="952" y="486"/>
                    <a:pt x="952" y="486"/>
                  </a:cubicBezTo>
                  <a:cubicBezTo>
                    <a:pt x="961" y="486"/>
                    <a:pt x="961" y="486"/>
                    <a:pt x="961" y="486"/>
                  </a:cubicBezTo>
                  <a:cubicBezTo>
                    <a:pt x="970" y="486"/>
                    <a:pt x="970" y="486"/>
                    <a:pt x="970" y="486"/>
                  </a:cubicBezTo>
                  <a:cubicBezTo>
                    <a:pt x="977" y="486"/>
                    <a:pt x="977" y="486"/>
                    <a:pt x="977" y="486"/>
                  </a:cubicBezTo>
                  <a:cubicBezTo>
                    <a:pt x="1087" y="486"/>
                    <a:pt x="1087" y="486"/>
                    <a:pt x="1087" y="486"/>
                  </a:cubicBezTo>
                  <a:cubicBezTo>
                    <a:pt x="1091" y="486"/>
                    <a:pt x="1091" y="486"/>
                    <a:pt x="1091" y="486"/>
                  </a:cubicBezTo>
                  <a:cubicBezTo>
                    <a:pt x="1143" y="486"/>
                    <a:pt x="1143" y="486"/>
                    <a:pt x="1143" y="486"/>
                  </a:cubicBezTo>
                  <a:cubicBezTo>
                    <a:pt x="1147" y="486"/>
                    <a:pt x="1147" y="486"/>
                    <a:pt x="1147" y="486"/>
                  </a:cubicBezTo>
                  <a:cubicBezTo>
                    <a:pt x="1183" y="486"/>
                    <a:pt x="1183" y="486"/>
                    <a:pt x="1183" y="486"/>
                  </a:cubicBezTo>
                  <a:cubicBezTo>
                    <a:pt x="1484" y="486"/>
                    <a:pt x="1484" y="486"/>
                    <a:pt x="1484" y="486"/>
                  </a:cubicBezTo>
                  <a:cubicBezTo>
                    <a:pt x="1491" y="486"/>
                    <a:pt x="1491" y="486"/>
                    <a:pt x="1491" y="486"/>
                  </a:cubicBezTo>
                  <a:cubicBezTo>
                    <a:pt x="1494" y="486"/>
                    <a:pt x="1494" y="486"/>
                    <a:pt x="1494" y="486"/>
                  </a:cubicBezTo>
                  <a:cubicBezTo>
                    <a:pt x="1514" y="486"/>
                    <a:pt x="1514" y="486"/>
                    <a:pt x="1514" y="486"/>
                  </a:cubicBezTo>
                  <a:cubicBezTo>
                    <a:pt x="1515" y="486"/>
                    <a:pt x="1515" y="486"/>
                    <a:pt x="1515" y="486"/>
                  </a:cubicBezTo>
                  <a:cubicBezTo>
                    <a:pt x="1524" y="486"/>
                    <a:pt x="1524" y="486"/>
                    <a:pt x="1524" y="486"/>
                  </a:cubicBezTo>
                  <a:cubicBezTo>
                    <a:pt x="1571" y="486"/>
                    <a:pt x="1571" y="486"/>
                    <a:pt x="1571" y="486"/>
                  </a:cubicBezTo>
                  <a:cubicBezTo>
                    <a:pt x="1603" y="486"/>
                    <a:pt x="1603" y="486"/>
                    <a:pt x="1603" y="486"/>
                  </a:cubicBezTo>
                  <a:cubicBezTo>
                    <a:pt x="1671" y="486"/>
                    <a:pt x="1671" y="486"/>
                    <a:pt x="1671" y="486"/>
                  </a:cubicBezTo>
                  <a:cubicBezTo>
                    <a:pt x="1671" y="78"/>
                    <a:pt x="1671" y="78"/>
                    <a:pt x="1671" y="78"/>
                  </a:cubicBezTo>
                  <a:lnTo>
                    <a:pt x="1607" y="78"/>
                  </a:lnTo>
                  <a:close/>
                  <a:moveTo>
                    <a:pt x="304" y="376"/>
                  </a:moveTo>
                  <a:cubicBezTo>
                    <a:pt x="281" y="376"/>
                    <a:pt x="281" y="376"/>
                    <a:pt x="281" y="376"/>
                  </a:cubicBezTo>
                  <a:cubicBezTo>
                    <a:pt x="281" y="369"/>
                    <a:pt x="281" y="369"/>
                    <a:pt x="281" y="369"/>
                  </a:cubicBezTo>
                  <a:cubicBezTo>
                    <a:pt x="304" y="369"/>
                    <a:pt x="304" y="369"/>
                    <a:pt x="304" y="369"/>
                  </a:cubicBezTo>
                  <a:lnTo>
                    <a:pt x="304" y="376"/>
                  </a:lnTo>
                  <a:close/>
                  <a:moveTo>
                    <a:pt x="304" y="365"/>
                  </a:moveTo>
                  <a:cubicBezTo>
                    <a:pt x="281" y="365"/>
                    <a:pt x="281" y="365"/>
                    <a:pt x="281" y="365"/>
                  </a:cubicBezTo>
                  <a:cubicBezTo>
                    <a:pt x="281" y="357"/>
                    <a:pt x="281" y="357"/>
                    <a:pt x="281" y="357"/>
                  </a:cubicBezTo>
                  <a:cubicBezTo>
                    <a:pt x="304" y="357"/>
                    <a:pt x="304" y="357"/>
                    <a:pt x="304" y="357"/>
                  </a:cubicBezTo>
                  <a:lnTo>
                    <a:pt x="304" y="365"/>
                  </a:lnTo>
                  <a:close/>
                  <a:moveTo>
                    <a:pt x="304" y="354"/>
                  </a:moveTo>
                  <a:cubicBezTo>
                    <a:pt x="281" y="354"/>
                    <a:pt x="281" y="354"/>
                    <a:pt x="281" y="354"/>
                  </a:cubicBezTo>
                  <a:cubicBezTo>
                    <a:pt x="281" y="346"/>
                    <a:pt x="281" y="346"/>
                    <a:pt x="281" y="346"/>
                  </a:cubicBezTo>
                  <a:cubicBezTo>
                    <a:pt x="304" y="346"/>
                    <a:pt x="304" y="346"/>
                    <a:pt x="304" y="346"/>
                  </a:cubicBezTo>
                  <a:lnTo>
                    <a:pt x="304" y="354"/>
                  </a:lnTo>
                  <a:close/>
                  <a:moveTo>
                    <a:pt x="334" y="376"/>
                  </a:moveTo>
                  <a:cubicBezTo>
                    <a:pt x="311" y="376"/>
                    <a:pt x="311" y="376"/>
                    <a:pt x="311" y="376"/>
                  </a:cubicBezTo>
                  <a:cubicBezTo>
                    <a:pt x="311" y="369"/>
                    <a:pt x="311" y="369"/>
                    <a:pt x="311" y="369"/>
                  </a:cubicBezTo>
                  <a:cubicBezTo>
                    <a:pt x="334" y="369"/>
                    <a:pt x="334" y="369"/>
                    <a:pt x="334" y="369"/>
                  </a:cubicBezTo>
                  <a:lnTo>
                    <a:pt x="334" y="376"/>
                  </a:lnTo>
                  <a:close/>
                  <a:moveTo>
                    <a:pt x="334" y="365"/>
                  </a:moveTo>
                  <a:cubicBezTo>
                    <a:pt x="311" y="365"/>
                    <a:pt x="311" y="365"/>
                    <a:pt x="311" y="365"/>
                  </a:cubicBezTo>
                  <a:cubicBezTo>
                    <a:pt x="311" y="357"/>
                    <a:pt x="311" y="357"/>
                    <a:pt x="311" y="357"/>
                  </a:cubicBezTo>
                  <a:cubicBezTo>
                    <a:pt x="334" y="357"/>
                    <a:pt x="334" y="357"/>
                    <a:pt x="334" y="357"/>
                  </a:cubicBezTo>
                  <a:lnTo>
                    <a:pt x="334" y="365"/>
                  </a:lnTo>
                  <a:close/>
                  <a:moveTo>
                    <a:pt x="334" y="354"/>
                  </a:moveTo>
                  <a:cubicBezTo>
                    <a:pt x="311" y="354"/>
                    <a:pt x="311" y="354"/>
                    <a:pt x="311" y="354"/>
                  </a:cubicBezTo>
                  <a:cubicBezTo>
                    <a:pt x="311" y="346"/>
                    <a:pt x="311" y="346"/>
                    <a:pt x="311" y="346"/>
                  </a:cubicBezTo>
                  <a:cubicBezTo>
                    <a:pt x="334" y="346"/>
                    <a:pt x="334" y="346"/>
                    <a:pt x="334" y="346"/>
                  </a:cubicBezTo>
                  <a:lnTo>
                    <a:pt x="334" y="354"/>
                  </a:lnTo>
                  <a:close/>
                  <a:moveTo>
                    <a:pt x="364" y="376"/>
                  </a:moveTo>
                  <a:cubicBezTo>
                    <a:pt x="341" y="376"/>
                    <a:pt x="341" y="376"/>
                    <a:pt x="341" y="376"/>
                  </a:cubicBezTo>
                  <a:cubicBezTo>
                    <a:pt x="341" y="369"/>
                    <a:pt x="341" y="369"/>
                    <a:pt x="341" y="369"/>
                  </a:cubicBezTo>
                  <a:cubicBezTo>
                    <a:pt x="364" y="369"/>
                    <a:pt x="364" y="369"/>
                    <a:pt x="364" y="369"/>
                  </a:cubicBezTo>
                  <a:lnTo>
                    <a:pt x="364" y="376"/>
                  </a:lnTo>
                  <a:close/>
                  <a:moveTo>
                    <a:pt x="364" y="365"/>
                  </a:moveTo>
                  <a:cubicBezTo>
                    <a:pt x="341" y="365"/>
                    <a:pt x="341" y="365"/>
                    <a:pt x="341" y="365"/>
                  </a:cubicBezTo>
                  <a:cubicBezTo>
                    <a:pt x="341" y="357"/>
                    <a:pt x="341" y="357"/>
                    <a:pt x="341" y="357"/>
                  </a:cubicBezTo>
                  <a:cubicBezTo>
                    <a:pt x="364" y="357"/>
                    <a:pt x="364" y="357"/>
                    <a:pt x="364" y="357"/>
                  </a:cubicBezTo>
                  <a:lnTo>
                    <a:pt x="364" y="365"/>
                  </a:lnTo>
                  <a:close/>
                  <a:moveTo>
                    <a:pt x="364" y="354"/>
                  </a:moveTo>
                  <a:cubicBezTo>
                    <a:pt x="341" y="354"/>
                    <a:pt x="341" y="354"/>
                    <a:pt x="341" y="354"/>
                  </a:cubicBezTo>
                  <a:cubicBezTo>
                    <a:pt x="341" y="346"/>
                    <a:pt x="341" y="346"/>
                    <a:pt x="341" y="346"/>
                  </a:cubicBezTo>
                  <a:cubicBezTo>
                    <a:pt x="364" y="346"/>
                    <a:pt x="364" y="346"/>
                    <a:pt x="364" y="346"/>
                  </a:cubicBezTo>
                  <a:lnTo>
                    <a:pt x="364" y="354"/>
                  </a:lnTo>
                  <a:close/>
                  <a:moveTo>
                    <a:pt x="447" y="376"/>
                  </a:moveTo>
                  <a:cubicBezTo>
                    <a:pt x="424" y="376"/>
                    <a:pt x="424" y="376"/>
                    <a:pt x="424" y="376"/>
                  </a:cubicBezTo>
                  <a:cubicBezTo>
                    <a:pt x="424" y="369"/>
                    <a:pt x="424" y="369"/>
                    <a:pt x="424" y="369"/>
                  </a:cubicBezTo>
                  <a:cubicBezTo>
                    <a:pt x="447" y="369"/>
                    <a:pt x="447" y="369"/>
                    <a:pt x="447" y="369"/>
                  </a:cubicBezTo>
                  <a:lnTo>
                    <a:pt x="447" y="376"/>
                  </a:lnTo>
                  <a:close/>
                  <a:moveTo>
                    <a:pt x="447" y="365"/>
                  </a:moveTo>
                  <a:cubicBezTo>
                    <a:pt x="424" y="365"/>
                    <a:pt x="424" y="365"/>
                    <a:pt x="424" y="365"/>
                  </a:cubicBezTo>
                  <a:cubicBezTo>
                    <a:pt x="424" y="357"/>
                    <a:pt x="424" y="357"/>
                    <a:pt x="424" y="357"/>
                  </a:cubicBezTo>
                  <a:cubicBezTo>
                    <a:pt x="447" y="357"/>
                    <a:pt x="447" y="357"/>
                    <a:pt x="447" y="357"/>
                  </a:cubicBezTo>
                  <a:lnTo>
                    <a:pt x="447" y="365"/>
                  </a:lnTo>
                  <a:close/>
                  <a:moveTo>
                    <a:pt x="447" y="354"/>
                  </a:moveTo>
                  <a:cubicBezTo>
                    <a:pt x="424" y="354"/>
                    <a:pt x="424" y="354"/>
                    <a:pt x="424" y="354"/>
                  </a:cubicBezTo>
                  <a:cubicBezTo>
                    <a:pt x="424" y="346"/>
                    <a:pt x="424" y="346"/>
                    <a:pt x="424" y="346"/>
                  </a:cubicBezTo>
                  <a:cubicBezTo>
                    <a:pt x="447" y="346"/>
                    <a:pt x="447" y="346"/>
                    <a:pt x="447" y="346"/>
                  </a:cubicBezTo>
                  <a:lnTo>
                    <a:pt x="447" y="354"/>
                  </a:lnTo>
                  <a:close/>
                  <a:moveTo>
                    <a:pt x="477" y="376"/>
                  </a:moveTo>
                  <a:cubicBezTo>
                    <a:pt x="454" y="376"/>
                    <a:pt x="454" y="376"/>
                    <a:pt x="454" y="376"/>
                  </a:cubicBezTo>
                  <a:cubicBezTo>
                    <a:pt x="454" y="369"/>
                    <a:pt x="454" y="369"/>
                    <a:pt x="454" y="369"/>
                  </a:cubicBezTo>
                  <a:cubicBezTo>
                    <a:pt x="477" y="369"/>
                    <a:pt x="477" y="369"/>
                    <a:pt x="477" y="369"/>
                  </a:cubicBezTo>
                  <a:lnTo>
                    <a:pt x="477" y="376"/>
                  </a:lnTo>
                  <a:close/>
                  <a:moveTo>
                    <a:pt x="477" y="365"/>
                  </a:moveTo>
                  <a:cubicBezTo>
                    <a:pt x="454" y="365"/>
                    <a:pt x="454" y="365"/>
                    <a:pt x="454" y="365"/>
                  </a:cubicBezTo>
                  <a:cubicBezTo>
                    <a:pt x="454" y="357"/>
                    <a:pt x="454" y="357"/>
                    <a:pt x="454" y="357"/>
                  </a:cubicBezTo>
                  <a:cubicBezTo>
                    <a:pt x="477" y="357"/>
                    <a:pt x="477" y="357"/>
                    <a:pt x="477" y="357"/>
                  </a:cubicBezTo>
                  <a:lnTo>
                    <a:pt x="477" y="365"/>
                  </a:lnTo>
                  <a:close/>
                  <a:moveTo>
                    <a:pt x="477" y="354"/>
                  </a:moveTo>
                  <a:cubicBezTo>
                    <a:pt x="454" y="354"/>
                    <a:pt x="454" y="354"/>
                    <a:pt x="454" y="354"/>
                  </a:cubicBezTo>
                  <a:cubicBezTo>
                    <a:pt x="454" y="346"/>
                    <a:pt x="454" y="346"/>
                    <a:pt x="454" y="346"/>
                  </a:cubicBezTo>
                  <a:cubicBezTo>
                    <a:pt x="477" y="346"/>
                    <a:pt x="477" y="346"/>
                    <a:pt x="477" y="346"/>
                  </a:cubicBezTo>
                  <a:lnTo>
                    <a:pt x="477" y="354"/>
                  </a:lnTo>
                  <a:close/>
                  <a:moveTo>
                    <a:pt x="507" y="376"/>
                  </a:moveTo>
                  <a:cubicBezTo>
                    <a:pt x="484" y="376"/>
                    <a:pt x="484" y="376"/>
                    <a:pt x="484" y="376"/>
                  </a:cubicBezTo>
                  <a:cubicBezTo>
                    <a:pt x="484" y="369"/>
                    <a:pt x="484" y="369"/>
                    <a:pt x="484" y="369"/>
                  </a:cubicBezTo>
                  <a:cubicBezTo>
                    <a:pt x="507" y="369"/>
                    <a:pt x="507" y="369"/>
                    <a:pt x="507" y="369"/>
                  </a:cubicBezTo>
                  <a:lnTo>
                    <a:pt x="507" y="376"/>
                  </a:lnTo>
                  <a:close/>
                  <a:moveTo>
                    <a:pt x="507" y="365"/>
                  </a:moveTo>
                  <a:cubicBezTo>
                    <a:pt x="484" y="365"/>
                    <a:pt x="484" y="365"/>
                    <a:pt x="484" y="365"/>
                  </a:cubicBezTo>
                  <a:cubicBezTo>
                    <a:pt x="484" y="357"/>
                    <a:pt x="484" y="357"/>
                    <a:pt x="484" y="357"/>
                  </a:cubicBezTo>
                  <a:cubicBezTo>
                    <a:pt x="507" y="357"/>
                    <a:pt x="507" y="357"/>
                    <a:pt x="507" y="357"/>
                  </a:cubicBezTo>
                  <a:lnTo>
                    <a:pt x="507" y="365"/>
                  </a:lnTo>
                  <a:close/>
                  <a:moveTo>
                    <a:pt x="507" y="354"/>
                  </a:moveTo>
                  <a:cubicBezTo>
                    <a:pt x="484" y="354"/>
                    <a:pt x="484" y="354"/>
                    <a:pt x="484" y="354"/>
                  </a:cubicBezTo>
                  <a:cubicBezTo>
                    <a:pt x="484" y="346"/>
                    <a:pt x="484" y="346"/>
                    <a:pt x="484" y="346"/>
                  </a:cubicBezTo>
                  <a:cubicBezTo>
                    <a:pt x="507" y="346"/>
                    <a:pt x="507" y="346"/>
                    <a:pt x="507" y="346"/>
                  </a:cubicBezTo>
                  <a:lnTo>
                    <a:pt x="507" y="354"/>
                  </a:lnTo>
                  <a:close/>
                  <a:moveTo>
                    <a:pt x="416" y="246"/>
                  </a:moveTo>
                  <a:cubicBezTo>
                    <a:pt x="551" y="224"/>
                    <a:pt x="641" y="326"/>
                    <a:pt x="641" y="326"/>
                  </a:cubicBezTo>
                  <a:cubicBezTo>
                    <a:pt x="511" y="326"/>
                    <a:pt x="511" y="326"/>
                    <a:pt x="511" y="326"/>
                  </a:cubicBezTo>
                  <a:cubicBezTo>
                    <a:pt x="482" y="263"/>
                    <a:pt x="416" y="246"/>
                    <a:pt x="416" y="246"/>
                  </a:cubicBezTo>
                  <a:close/>
                  <a:moveTo>
                    <a:pt x="590" y="376"/>
                  </a:moveTo>
                  <a:cubicBezTo>
                    <a:pt x="568" y="376"/>
                    <a:pt x="568" y="376"/>
                    <a:pt x="568" y="376"/>
                  </a:cubicBezTo>
                  <a:cubicBezTo>
                    <a:pt x="568" y="369"/>
                    <a:pt x="568" y="369"/>
                    <a:pt x="568" y="369"/>
                  </a:cubicBezTo>
                  <a:cubicBezTo>
                    <a:pt x="590" y="369"/>
                    <a:pt x="590" y="369"/>
                    <a:pt x="590" y="369"/>
                  </a:cubicBezTo>
                  <a:lnTo>
                    <a:pt x="590" y="376"/>
                  </a:lnTo>
                  <a:close/>
                  <a:moveTo>
                    <a:pt x="590" y="365"/>
                  </a:moveTo>
                  <a:cubicBezTo>
                    <a:pt x="568" y="365"/>
                    <a:pt x="568" y="365"/>
                    <a:pt x="568" y="365"/>
                  </a:cubicBezTo>
                  <a:cubicBezTo>
                    <a:pt x="568" y="357"/>
                    <a:pt x="568" y="357"/>
                    <a:pt x="568" y="357"/>
                  </a:cubicBezTo>
                  <a:cubicBezTo>
                    <a:pt x="590" y="357"/>
                    <a:pt x="590" y="357"/>
                    <a:pt x="590" y="357"/>
                  </a:cubicBezTo>
                  <a:lnTo>
                    <a:pt x="590" y="365"/>
                  </a:lnTo>
                  <a:close/>
                  <a:moveTo>
                    <a:pt x="590" y="354"/>
                  </a:moveTo>
                  <a:cubicBezTo>
                    <a:pt x="568" y="354"/>
                    <a:pt x="568" y="354"/>
                    <a:pt x="568" y="354"/>
                  </a:cubicBezTo>
                  <a:cubicBezTo>
                    <a:pt x="568" y="346"/>
                    <a:pt x="568" y="346"/>
                    <a:pt x="568" y="346"/>
                  </a:cubicBezTo>
                  <a:cubicBezTo>
                    <a:pt x="590" y="346"/>
                    <a:pt x="590" y="346"/>
                    <a:pt x="590" y="346"/>
                  </a:cubicBezTo>
                  <a:lnTo>
                    <a:pt x="590" y="354"/>
                  </a:lnTo>
                  <a:close/>
                  <a:moveTo>
                    <a:pt x="620" y="376"/>
                  </a:moveTo>
                  <a:cubicBezTo>
                    <a:pt x="598" y="376"/>
                    <a:pt x="598" y="376"/>
                    <a:pt x="598" y="376"/>
                  </a:cubicBezTo>
                  <a:cubicBezTo>
                    <a:pt x="598" y="369"/>
                    <a:pt x="598" y="369"/>
                    <a:pt x="598" y="369"/>
                  </a:cubicBezTo>
                  <a:cubicBezTo>
                    <a:pt x="620" y="369"/>
                    <a:pt x="620" y="369"/>
                    <a:pt x="620" y="369"/>
                  </a:cubicBezTo>
                  <a:lnTo>
                    <a:pt x="620" y="376"/>
                  </a:lnTo>
                  <a:close/>
                  <a:moveTo>
                    <a:pt x="620" y="365"/>
                  </a:moveTo>
                  <a:cubicBezTo>
                    <a:pt x="598" y="365"/>
                    <a:pt x="598" y="365"/>
                    <a:pt x="598" y="365"/>
                  </a:cubicBezTo>
                  <a:cubicBezTo>
                    <a:pt x="598" y="357"/>
                    <a:pt x="598" y="357"/>
                    <a:pt x="598" y="357"/>
                  </a:cubicBezTo>
                  <a:cubicBezTo>
                    <a:pt x="620" y="357"/>
                    <a:pt x="620" y="357"/>
                    <a:pt x="620" y="357"/>
                  </a:cubicBezTo>
                  <a:lnTo>
                    <a:pt x="620" y="365"/>
                  </a:lnTo>
                  <a:close/>
                  <a:moveTo>
                    <a:pt x="620" y="354"/>
                  </a:moveTo>
                  <a:cubicBezTo>
                    <a:pt x="598" y="354"/>
                    <a:pt x="598" y="354"/>
                    <a:pt x="598" y="354"/>
                  </a:cubicBezTo>
                  <a:cubicBezTo>
                    <a:pt x="598" y="346"/>
                    <a:pt x="598" y="346"/>
                    <a:pt x="598" y="346"/>
                  </a:cubicBezTo>
                  <a:cubicBezTo>
                    <a:pt x="620" y="346"/>
                    <a:pt x="620" y="346"/>
                    <a:pt x="620" y="346"/>
                  </a:cubicBezTo>
                  <a:lnTo>
                    <a:pt x="620" y="354"/>
                  </a:lnTo>
                  <a:close/>
                  <a:moveTo>
                    <a:pt x="650" y="376"/>
                  </a:moveTo>
                  <a:cubicBezTo>
                    <a:pt x="628" y="376"/>
                    <a:pt x="628" y="376"/>
                    <a:pt x="628" y="376"/>
                  </a:cubicBezTo>
                  <a:cubicBezTo>
                    <a:pt x="628" y="369"/>
                    <a:pt x="628" y="369"/>
                    <a:pt x="628" y="369"/>
                  </a:cubicBezTo>
                  <a:cubicBezTo>
                    <a:pt x="650" y="369"/>
                    <a:pt x="650" y="369"/>
                    <a:pt x="650" y="369"/>
                  </a:cubicBezTo>
                  <a:lnTo>
                    <a:pt x="650" y="376"/>
                  </a:lnTo>
                  <a:close/>
                  <a:moveTo>
                    <a:pt x="650" y="365"/>
                  </a:moveTo>
                  <a:cubicBezTo>
                    <a:pt x="628" y="365"/>
                    <a:pt x="628" y="365"/>
                    <a:pt x="628" y="365"/>
                  </a:cubicBezTo>
                  <a:cubicBezTo>
                    <a:pt x="628" y="357"/>
                    <a:pt x="628" y="357"/>
                    <a:pt x="628" y="357"/>
                  </a:cubicBezTo>
                  <a:cubicBezTo>
                    <a:pt x="650" y="357"/>
                    <a:pt x="650" y="357"/>
                    <a:pt x="650" y="357"/>
                  </a:cubicBezTo>
                  <a:lnTo>
                    <a:pt x="650" y="365"/>
                  </a:lnTo>
                  <a:close/>
                  <a:moveTo>
                    <a:pt x="650" y="354"/>
                  </a:moveTo>
                  <a:cubicBezTo>
                    <a:pt x="628" y="354"/>
                    <a:pt x="628" y="354"/>
                    <a:pt x="628" y="354"/>
                  </a:cubicBezTo>
                  <a:cubicBezTo>
                    <a:pt x="628" y="346"/>
                    <a:pt x="628" y="346"/>
                    <a:pt x="628" y="346"/>
                  </a:cubicBezTo>
                  <a:cubicBezTo>
                    <a:pt x="650" y="346"/>
                    <a:pt x="650" y="346"/>
                    <a:pt x="650" y="346"/>
                  </a:cubicBezTo>
                  <a:lnTo>
                    <a:pt x="650" y="3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a:p>
          </p:txBody>
        </p:sp>
        <p:grpSp>
          <p:nvGrpSpPr>
            <p:cNvPr id="102" name="Group 101"/>
            <p:cNvGrpSpPr/>
            <p:nvPr userDrawn="1"/>
          </p:nvGrpSpPr>
          <p:grpSpPr>
            <a:xfrm>
              <a:off x="0" y="5397500"/>
              <a:ext cx="3292189" cy="1597025"/>
              <a:chOff x="0" y="5691798"/>
              <a:chExt cx="3292189" cy="1302727"/>
            </a:xfrm>
          </p:grpSpPr>
          <p:sp>
            <p:nvSpPr>
              <p:cNvPr id="94" name="Rectangle 93"/>
              <p:cNvSpPr/>
              <p:nvPr userDrawn="1"/>
            </p:nvSpPr>
            <p:spPr bwMode="auto">
              <a:xfrm>
                <a:off x="2560677" y="6148993"/>
                <a:ext cx="731512" cy="84553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5" name="Rectangle 94"/>
              <p:cNvSpPr/>
              <p:nvPr userDrawn="1"/>
            </p:nvSpPr>
            <p:spPr bwMode="auto">
              <a:xfrm>
                <a:off x="2012043"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6" name="Rectangle 95"/>
              <p:cNvSpPr/>
              <p:nvPr userDrawn="1"/>
            </p:nvSpPr>
            <p:spPr bwMode="auto">
              <a:xfrm>
                <a:off x="1554847" y="5691798"/>
                <a:ext cx="457195"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7" name="Rectangle 96"/>
              <p:cNvSpPr/>
              <p:nvPr userDrawn="1"/>
            </p:nvSpPr>
            <p:spPr bwMode="auto">
              <a:xfrm>
                <a:off x="1097653" y="5966115"/>
                <a:ext cx="457195"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8" name="Rectangle 97"/>
              <p:cNvSpPr/>
              <p:nvPr userDrawn="1"/>
            </p:nvSpPr>
            <p:spPr bwMode="auto">
              <a:xfrm>
                <a:off x="823336" y="5783263"/>
                <a:ext cx="274317" cy="12112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9" name="Rectangle 98"/>
              <p:cNvSpPr/>
              <p:nvPr userDrawn="1"/>
            </p:nvSpPr>
            <p:spPr bwMode="auto">
              <a:xfrm>
                <a:off x="549019" y="5691798"/>
                <a:ext cx="274317"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100" name="Rectangle 99"/>
              <p:cNvSpPr/>
              <p:nvPr userDrawn="1"/>
            </p:nvSpPr>
            <p:spPr bwMode="auto">
              <a:xfrm>
                <a:off x="0"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grpSp>
      </p:grpSp>
      <p:sp>
        <p:nvSpPr>
          <p:cNvPr id="3" name="TextBox 2"/>
          <p:cNvSpPr txBox="1"/>
          <p:nvPr userDrawn="1"/>
        </p:nvSpPr>
        <p:spPr>
          <a:xfrm>
            <a:off x="10418150" y="5950485"/>
            <a:ext cx="1504547" cy="615609"/>
          </a:xfrm>
          <a:prstGeom prst="rect">
            <a:avLst/>
          </a:prstGeom>
          <a:noFill/>
        </p:spPr>
        <p:txBody>
          <a:bodyPr wrap="none" lIns="179285" tIns="143428" rIns="179285" bIns="143428" rtlCol="0" anchor="b">
            <a:spAutoFit/>
          </a:bodyPr>
          <a:lstStyle/>
          <a:p>
            <a:pPr algn="r">
              <a:lnSpc>
                <a:spcPct val="90000"/>
              </a:lnSpc>
              <a:spcAft>
                <a:spcPts val="588"/>
              </a:spcAft>
            </a:pPr>
            <a:r>
              <a:rPr lang="en-US" sz="2353" dirty="0">
                <a:gradFill>
                  <a:gsLst>
                    <a:gs pos="2917">
                      <a:schemeClr val="tx1"/>
                    </a:gs>
                    <a:gs pos="30000">
                      <a:schemeClr val="tx1"/>
                    </a:gs>
                  </a:gsLst>
                  <a:lin ang="5400000" scaled="0"/>
                </a:gradFill>
              </a:rPr>
              <a:t>#WPC16</a:t>
            </a:r>
          </a:p>
        </p:txBody>
      </p:sp>
    </p:spTree>
    <p:extLst>
      <p:ext uri="{BB962C8B-B14F-4D97-AF65-F5344CB8AC3E}">
        <p14:creationId xmlns:p14="http://schemas.microsoft.com/office/powerpoint/2010/main" val="2647292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invGray">
          <a:xfrm>
            <a:off x="9233488" y="855372"/>
            <a:ext cx="2689274" cy="5670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5245" y="299807"/>
            <a:ext cx="3137517" cy="5670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4729"/>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87776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9066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14216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46332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819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2072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61306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3803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9586" y="0"/>
            <a:ext cx="6993968" cy="6863348"/>
          </a:xfrm>
          <a:prstGeom prst="rect">
            <a:avLst/>
          </a:prstGeom>
        </p:spPr>
      </p:pic>
    </p:spTree>
    <p:extLst>
      <p:ext uri="{BB962C8B-B14F-4D97-AF65-F5344CB8AC3E}">
        <p14:creationId xmlns:p14="http://schemas.microsoft.com/office/powerpoint/2010/main" val="24080200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81140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99121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198877" y="438"/>
            <a:ext cx="6991565" cy="6863349"/>
          </a:xfrm>
          <a:prstGeom prst="rect">
            <a:avLst/>
          </a:prstGeom>
        </p:spPr>
      </p:pic>
    </p:spTree>
    <p:extLst>
      <p:ext uri="{BB962C8B-B14F-4D97-AF65-F5344CB8AC3E}">
        <p14:creationId xmlns:p14="http://schemas.microsoft.com/office/powerpoint/2010/main" val="1484960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9586" y="0"/>
            <a:ext cx="6993968" cy="6863348"/>
          </a:xfrm>
          <a:prstGeom prst="rect">
            <a:avLst/>
          </a:prstGeom>
        </p:spPr>
      </p:pic>
    </p:spTree>
    <p:extLst>
      <p:ext uri="{BB962C8B-B14F-4D97-AF65-F5344CB8AC3E}">
        <p14:creationId xmlns:p14="http://schemas.microsoft.com/office/powerpoint/2010/main" val="2824326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89707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44349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6492523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711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840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907038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592210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90509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984866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71060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269239" y="1038195"/>
            <a:ext cx="10757098"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7169436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Level 4 - Da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40" y="2904065"/>
            <a:ext cx="2956560" cy="920223"/>
          </a:xfrm>
        </p:spPr>
        <p:txBody>
          <a:bodyPr/>
          <a:lstStyle>
            <a:lvl1pPr>
              <a:defRPr/>
            </a:lvl1pPr>
          </a:lstStyle>
          <a:p>
            <a:r>
              <a:rPr lang="en-US" dirty="0"/>
              <a:t>Data point 1</a:t>
            </a:r>
          </a:p>
        </p:txBody>
      </p:sp>
      <p:sp>
        <p:nvSpPr>
          <p:cNvPr id="3" name="Slide Number Placeholder 2"/>
          <p:cNvSpPr>
            <a:spLocks noGrp="1"/>
          </p:cNvSpPr>
          <p:nvPr>
            <p:ph type="sldNum" sz="quarter" idx="10"/>
          </p:nvPr>
        </p:nvSpPr>
        <p:spPr/>
        <p:txBody>
          <a:bodyPr/>
          <a:lstStyle/>
          <a:p>
            <a:endParaRPr lang="en-US" dirty="0"/>
          </a:p>
        </p:txBody>
      </p:sp>
      <p:sp>
        <p:nvSpPr>
          <p:cNvPr id="9" name="Text Placeholder 7"/>
          <p:cNvSpPr>
            <a:spLocks noGrp="1"/>
          </p:cNvSpPr>
          <p:nvPr>
            <p:ph type="body" sz="quarter" idx="11" hasCustomPrompt="1"/>
          </p:nvPr>
        </p:nvSpPr>
        <p:spPr>
          <a:xfrm>
            <a:off x="4574540" y="2904064"/>
            <a:ext cx="2956560" cy="920223"/>
          </a:xfrm>
        </p:spPr>
        <p:txBody>
          <a:bodyPr vert="horz" lIns="91440" tIns="45720" rIns="91440" bIns="45720" rtlCol="0" anchor="ctr">
            <a:noAutofit/>
          </a:bodyPr>
          <a:lstStyle>
            <a:lvl1pPr>
              <a:defRPr lang="en-US" sz="2000"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2</a:t>
            </a:r>
          </a:p>
        </p:txBody>
      </p:sp>
      <p:sp>
        <p:nvSpPr>
          <p:cNvPr id="10" name="Text Placeholder 7"/>
          <p:cNvSpPr>
            <a:spLocks noGrp="1"/>
          </p:cNvSpPr>
          <p:nvPr>
            <p:ph type="body" sz="quarter" idx="12" hasCustomPrompt="1"/>
          </p:nvPr>
        </p:nvSpPr>
        <p:spPr>
          <a:xfrm>
            <a:off x="7800340" y="2904063"/>
            <a:ext cx="2956560"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3</a:t>
            </a:r>
          </a:p>
        </p:txBody>
      </p:sp>
      <p:sp>
        <p:nvSpPr>
          <p:cNvPr id="16"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29953495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dirty="0"/>
          </a:p>
        </p:txBody>
      </p:sp>
    </p:spTree>
    <p:extLst>
      <p:ext uri="{BB962C8B-B14F-4D97-AF65-F5344CB8AC3E}">
        <p14:creationId xmlns:p14="http://schemas.microsoft.com/office/powerpoint/2010/main" val="144922056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4723120" y="1320800"/>
            <a:ext cx="4676776" cy="4431240"/>
          </a:xfrm>
        </p:spPr>
        <p:txBody>
          <a:bodyPr/>
          <a:lstStyle>
            <a:lvl1pPr marL="0" indent="0">
              <a:buNone/>
              <a:defRPr>
                <a:solidFill>
                  <a:srgbClr val="0078D7"/>
                </a:solidFill>
                <a:latin typeface="Segoe UI Light" panose="020B0502040204020203" pitchFamily="34" charset="0"/>
                <a:cs typeface="Segoe UI Light" panose="020B0502040204020203" pitchFamily="34" charset="0"/>
              </a:defRPr>
            </a:lvl1pPr>
          </a:lstStyle>
          <a:p>
            <a:pPr lvl="0"/>
            <a:r>
              <a:rPr lang="en-US" dirty="0"/>
              <a:t>Agenda</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60236417"/>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genda Alt 1">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4723120" y="1320800"/>
            <a:ext cx="4676776" cy="4431240"/>
          </a:xfrm>
        </p:spPr>
        <p:txBody>
          <a:bodyPr/>
          <a:lstStyle>
            <a:lvl1pPr marL="0" indent="0">
              <a:buNone/>
              <a:defRPr>
                <a:solidFill>
                  <a:srgbClr val="0078D7"/>
                </a:solidFill>
                <a:latin typeface="Segoe UI Light" panose="020B0502040204020203" pitchFamily="34" charset="0"/>
                <a:cs typeface="Segoe UI Light" panose="020B0502040204020203" pitchFamily="34" charset="0"/>
              </a:defRPr>
            </a:lvl1pPr>
          </a:lstStyle>
          <a:p>
            <a:pPr lvl="0"/>
            <a:r>
              <a:rPr lang="en-US" dirty="0"/>
              <a:t>Agenda</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202407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genda Alt 2">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440372" y="1320800"/>
            <a:ext cx="4676776" cy="4431240"/>
          </a:xfrm>
        </p:spPr>
        <p:txBody>
          <a:bodyPr anchor="ctr"/>
          <a:lstStyle>
            <a:lvl1pPr marL="0" indent="0">
              <a:buNone/>
              <a:defRPr>
                <a:solidFill>
                  <a:srgbClr val="00B0F0"/>
                </a:solidFill>
                <a:latin typeface="Segoe UI Light" panose="020B0502040204020203" pitchFamily="34" charset="0"/>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Agenda</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3714093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11" name="Picture Placeholder 7"/>
          <p:cNvSpPr>
            <a:spLocks noGrp="1"/>
          </p:cNvSpPr>
          <p:nvPr>
            <p:ph type="pic" sz="quarter" idx="13"/>
          </p:nvPr>
        </p:nvSpPr>
        <p:spPr>
          <a:xfrm>
            <a:off x="3492501" y="771525"/>
            <a:ext cx="8699500" cy="5486400"/>
          </a:xfrm>
        </p:spPr>
        <p:txBody>
          <a:bodyPr/>
          <a:lstStyle/>
          <a:p>
            <a:endParaRPr lang="en-US"/>
          </a:p>
        </p:txBody>
      </p:sp>
      <p:sp>
        <p:nvSpPr>
          <p:cNvPr id="13" name="Text Placeholder 12"/>
          <p:cNvSpPr>
            <a:spLocks noGrp="1"/>
          </p:cNvSpPr>
          <p:nvPr>
            <p:ph type="body" sz="quarter" idx="14" hasCustomPrompt="1"/>
          </p:nvPr>
        </p:nvSpPr>
        <p:spPr>
          <a:xfrm>
            <a:off x="241299" y="1047750"/>
            <a:ext cx="3251201" cy="4991100"/>
          </a:xfrm>
        </p:spPr>
        <p:txBody>
          <a:bodyPr anchor="ctr">
            <a:normAutofit/>
          </a:bodyPr>
          <a:lstStyle>
            <a:lvl1pPr marL="0" indent="0">
              <a:buNone/>
              <a:defRPr sz="1400">
                <a:solidFill>
                  <a:srgbClr val="0078D7"/>
                </a:solidFill>
                <a:latin typeface="Segoe UI Light" panose="020B0502040204020203" pitchFamily="34" charset="0"/>
                <a:cs typeface="Segoe UI Light" panose="020B0502040204020203" pitchFamily="34" charset="0"/>
              </a:defRPr>
            </a:lvl1pPr>
            <a:lvl2pPr marL="457200" indent="0">
              <a:buNone/>
              <a:defRPr sz="1900">
                <a:solidFill>
                  <a:srgbClr val="0078D7"/>
                </a:solidFill>
                <a:latin typeface="Segoe UI Light" panose="020B0502040204020203" pitchFamily="34" charset="0"/>
                <a:cs typeface="Segoe UI Light" panose="020B0502040204020203" pitchFamily="34" charset="0"/>
              </a:defRPr>
            </a:lvl2pPr>
            <a:lvl4pPr>
              <a:defRPr lang="en-US" dirty="0" smtClean="0"/>
            </a:lvl4pPr>
            <a:lvl5pPr>
              <a:defRPr lang="en-US" dirty="0"/>
            </a:lvl5pPr>
          </a:lstStyle>
          <a:p>
            <a:pPr lvl="0">
              <a:lnSpc>
                <a:spcPct val="100000"/>
              </a:lnSpc>
              <a:spcBef>
                <a:spcPts val="0"/>
              </a:spcBef>
            </a:pPr>
            <a:r>
              <a:rPr lang="en-GB" sz="1200" dirty="0"/>
              <a:t>Greater customer demand and expectations</a:t>
            </a:r>
          </a:p>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Add in a short description blurb here. Add in a short description blurb here. Add in a short description blurb here. </a:t>
            </a:r>
          </a:p>
        </p:txBody>
      </p:sp>
    </p:spTree>
    <p:extLst>
      <p:ext uri="{BB962C8B-B14F-4D97-AF65-F5344CB8AC3E}">
        <p14:creationId xmlns:p14="http://schemas.microsoft.com/office/powerpoint/2010/main" val="345076578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Level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8" name="Picture Placeholder 7"/>
          <p:cNvSpPr>
            <a:spLocks noGrp="1"/>
          </p:cNvSpPr>
          <p:nvPr>
            <p:ph type="pic" sz="quarter" idx="13"/>
          </p:nvPr>
        </p:nvSpPr>
        <p:spPr>
          <a:xfrm>
            <a:off x="0" y="771525"/>
            <a:ext cx="12192000" cy="5486400"/>
          </a:xfrm>
        </p:spPr>
        <p:txBody>
          <a:bodyPr/>
          <a:lstStyle/>
          <a:p>
            <a:endParaRPr lang="en-US"/>
          </a:p>
        </p:txBody>
      </p:sp>
      <p:sp>
        <p:nvSpPr>
          <p:cNvPr id="12" name="Text Placeholder 11"/>
          <p:cNvSpPr>
            <a:spLocks noGrp="1"/>
          </p:cNvSpPr>
          <p:nvPr>
            <p:ph type="body" sz="quarter" idx="14" hasCustomPrompt="1"/>
          </p:nvPr>
        </p:nvSpPr>
        <p:spPr>
          <a:xfrm>
            <a:off x="428622" y="4540695"/>
            <a:ext cx="4533900" cy="552450"/>
          </a:xfrm>
        </p:spPr>
        <p:txBody>
          <a:bodyPr/>
          <a:lstStyle>
            <a:lvl1pPr marL="0" indent="0">
              <a:buNone/>
              <a:defRPr lang="en-US" sz="3100" kern="1200" dirty="0" smtClean="0">
                <a:solidFill>
                  <a:schemeClr val="bg1"/>
                </a:solidFill>
                <a:latin typeface="Segoe UI Light" panose="020B0502040204020203" pitchFamily="34" charset="0"/>
                <a:ea typeface="+mn-ea"/>
                <a:cs typeface="Segoe UI Light" panose="020B0502040204020203" pitchFamily="34" charset="0"/>
              </a:defRPr>
            </a:lvl1pPr>
          </a:lstStyle>
          <a:p>
            <a:pPr lvl="0"/>
            <a:r>
              <a:rPr lang="en-US" dirty="0"/>
              <a:t>Section title</a:t>
            </a:r>
          </a:p>
        </p:txBody>
      </p:sp>
    </p:spTree>
    <p:extLst>
      <p:ext uri="{BB962C8B-B14F-4D97-AF65-F5344CB8AC3E}">
        <p14:creationId xmlns:p14="http://schemas.microsoft.com/office/powerpoint/2010/main" val="20162280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4944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Level 2 Al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8" name="Picture Placeholder 7"/>
          <p:cNvSpPr>
            <a:spLocks noGrp="1"/>
          </p:cNvSpPr>
          <p:nvPr>
            <p:ph type="pic" sz="quarter" idx="13"/>
          </p:nvPr>
        </p:nvSpPr>
        <p:spPr>
          <a:xfrm>
            <a:off x="0" y="771525"/>
            <a:ext cx="12192000" cy="5486400"/>
          </a:xfrm>
        </p:spPr>
        <p:txBody>
          <a:bodyPr/>
          <a:lstStyle/>
          <a:p>
            <a:endParaRPr lang="en-US"/>
          </a:p>
        </p:txBody>
      </p:sp>
      <p:sp>
        <p:nvSpPr>
          <p:cNvPr id="12" name="Text Placeholder 11"/>
          <p:cNvSpPr>
            <a:spLocks noGrp="1"/>
          </p:cNvSpPr>
          <p:nvPr>
            <p:ph type="body" sz="quarter" idx="14" hasCustomPrompt="1"/>
          </p:nvPr>
        </p:nvSpPr>
        <p:spPr>
          <a:xfrm>
            <a:off x="428622" y="4540695"/>
            <a:ext cx="4533900" cy="552450"/>
          </a:xfrm>
        </p:spPr>
        <p:txBody>
          <a:bodyPr/>
          <a:lstStyle>
            <a:lvl1pPr marL="0" indent="0">
              <a:buNone/>
              <a:defRPr lang="en-US" sz="3100" kern="1200" dirty="0" smtClean="0">
                <a:solidFill>
                  <a:schemeClr val="bg1"/>
                </a:solidFill>
                <a:latin typeface="Segoe UI Light" panose="020B0502040204020203" pitchFamily="34" charset="0"/>
                <a:ea typeface="+mn-ea"/>
                <a:cs typeface="Segoe UI Light" panose="020B0502040204020203" pitchFamily="34" charset="0"/>
              </a:defRPr>
            </a:lvl1pPr>
          </a:lstStyle>
          <a:p>
            <a:pPr lvl="0"/>
            <a:r>
              <a:rPr lang="en-US" dirty="0"/>
              <a:t>Section title</a:t>
            </a:r>
          </a:p>
        </p:txBody>
      </p:sp>
    </p:spTree>
    <p:extLst>
      <p:ext uri="{BB962C8B-B14F-4D97-AF65-F5344CB8AC3E}">
        <p14:creationId xmlns:p14="http://schemas.microsoft.com/office/powerpoint/2010/main" val="379248609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Level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1160061" y="3040418"/>
            <a:ext cx="10194878" cy="1122150"/>
          </a:xfrm>
        </p:spPr>
        <p:txBody>
          <a:bodyPr numCol="3" anchor="t">
            <a:normAutofit/>
          </a:bodyPr>
          <a:lstStyle>
            <a:lvl1pPr marL="0" indent="0">
              <a:buNone/>
              <a:defRPr>
                <a:solidFill>
                  <a:srgbClr val="0078D7"/>
                </a:solidFill>
                <a:latin typeface="Segoe UI Light" panose="020B0502040204020203" pitchFamily="34" charset="0"/>
                <a:cs typeface="Segoe UI Light" panose="020B0502040204020203" pitchFamily="34" charset="0"/>
              </a:defRPr>
            </a:lvl1pPr>
          </a:lstStyle>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Subtitle</a:t>
            </a:r>
          </a:p>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Add a short description here</a:t>
            </a:r>
          </a:p>
        </p:txBody>
      </p:sp>
      <p:sp>
        <p:nvSpPr>
          <p:cNvPr id="7" name="Text Placeholder 6"/>
          <p:cNvSpPr>
            <a:spLocks noGrp="1"/>
          </p:cNvSpPr>
          <p:nvPr>
            <p:ph type="body" sz="quarter" idx="11" hasCustomPrompt="1"/>
          </p:nvPr>
        </p:nvSpPr>
        <p:spPr>
          <a:xfrm>
            <a:off x="1160061" y="2698465"/>
            <a:ext cx="8188325" cy="314657"/>
          </a:xfrm>
        </p:spPr>
        <p:txBody>
          <a:bodyPr>
            <a:normAutofit/>
          </a:bodyPr>
          <a:lstStyle>
            <a:lvl1pPr marL="0" indent="0">
              <a:buNone/>
              <a:defRPr lang="en-US" sz="19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Insert title here</a:t>
            </a:r>
          </a:p>
        </p:txBody>
      </p:sp>
    </p:spTree>
    <p:extLst>
      <p:ext uri="{BB962C8B-B14F-4D97-AF65-F5344CB8AC3E}">
        <p14:creationId xmlns:p14="http://schemas.microsoft.com/office/powerpoint/2010/main" val="165958781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evel 3">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11" name="Picture Placeholder 7"/>
          <p:cNvSpPr>
            <a:spLocks noGrp="1"/>
          </p:cNvSpPr>
          <p:nvPr>
            <p:ph type="pic" sz="quarter" idx="13"/>
          </p:nvPr>
        </p:nvSpPr>
        <p:spPr>
          <a:xfrm>
            <a:off x="0" y="771525"/>
            <a:ext cx="6124575" cy="5486400"/>
          </a:xfrm>
        </p:spPr>
        <p:txBody>
          <a:bodyPr/>
          <a:lstStyle/>
          <a:p>
            <a:endParaRPr lang="en-US"/>
          </a:p>
        </p:txBody>
      </p:sp>
      <p:sp>
        <p:nvSpPr>
          <p:cNvPr id="13" name="Text Placeholder 12"/>
          <p:cNvSpPr>
            <a:spLocks noGrp="1"/>
          </p:cNvSpPr>
          <p:nvPr>
            <p:ph type="body" sz="quarter" idx="14" hasCustomPrompt="1"/>
          </p:nvPr>
        </p:nvSpPr>
        <p:spPr>
          <a:xfrm>
            <a:off x="6515100" y="1047750"/>
            <a:ext cx="5305425" cy="4991100"/>
          </a:xfrm>
        </p:spPr>
        <p:txBody>
          <a:bodyPr anchor="ctr"/>
          <a:lstStyle>
            <a:lvl1pPr marL="0" indent="0">
              <a:buNone/>
              <a:defRPr sz="1900">
                <a:solidFill>
                  <a:srgbClr val="0078D7"/>
                </a:solidFill>
                <a:latin typeface="Segoe UI Light" panose="020B0502040204020203" pitchFamily="34" charset="0"/>
                <a:cs typeface="Segoe UI Light" panose="020B0502040204020203" pitchFamily="34" charset="0"/>
              </a:defRPr>
            </a:lvl1pPr>
            <a:lvl2pPr marL="457200" indent="0">
              <a:buNone/>
              <a:defRPr sz="1600">
                <a:solidFill>
                  <a:srgbClr val="0078D7"/>
                </a:solidFill>
                <a:latin typeface="Segoe UI Light" panose="020B0502040204020203" pitchFamily="34" charset="0"/>
                <a:cs typeface="Segoe UI Light" panose="020B0502040204020203" pitchFamily="34" charset="0"/>
              </a:defRPr>
            </a:lvl2pPr>
            <a:lvl4pPr>
              <a:defRPr lang="en-US" dirty="0" smtClean="0"/>
            </a:lvl4pPr>
            <a:lvl5pPr>
              <a:defRPr lang="en-US" dirty="0"/>
            </a:lvl5pPr>
          </a:lstStyle>
          <a:p>
            <a:pPr lvl="0"/>
            <a:r>
              <a:rPr lang="en-US" dirty="0"/>
              <a:t>Title</a:t>
            </a:r>
          </a:p>
          <a:p>
            <a:pPr lvl="1"/>
            <a:endParaRPr lang="en-US" dirty="0"/>
          </a:p>
          <a:p>
            <a:pPr lvl="1"/>
            <a:r>
              <a:rPr lang="en-US" dirty="0"/>
              <a:t>Subtitle</a:t>
            </a:r>
          </a:p>
          <a:p>
            <a:pPr lvl="2"/>
            <a:r>
              <a:rPr lang="en-US" dirty="0"/>
              <a:t>Third level</a:t>
            </a:r>
          </a:p>
          <a:p>
            <a:pPr lvl="3"/>
            <a:r>
              <a:rPr lang="en-US" dirty="0"/>
              <a:t>Fourth level</a:t>
            </a:r>
          </a:p>
        </p:txBody>
      </p:sp>
    </p:spTree>
    <p:extLst>
      <p:ext uri="{BB962C8B-B14F-4D97-AF65-F5344CB8AC3E}">
        <p14:creationId xmlns:p14="http://schemas.microsoft.com/office/powerpoint/2010/main" val="135304595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Level 4.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100"/>
            </a:lvl1pPr>
          </a:lstStyle>
          <a:p>
            <a:r>
              <a:rPr lang="en-US" dirty="0"/>
              <a:t>Click to edit Master title style</a:t>
            </a:r>
          </a:p>
        </p:txBody>
      </p:sp>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Tree>
    <p:extLst>
      <p:ext uri="{BB962C8B-B14F-4D97-AF65-F5344CB8AC3E}">
        <p14:creationId xmlns:p14="http://schemas.microsoft.com/office/powerpoint/2010/main" val="2174869341"/>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evel 4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Rectangle 3"/>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6"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276732880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evel 4 - Data with Photo">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355600" y="774700"/>
            <a:ext cx="11836400" cy="5473700"/>
          </a:xfrm>
        </p:spPr>
        <p:txBody>
          <a:bodyPr/>
          <a:lstStyle>
            <a:lvl1pPr>
              <a:defRPr lang="en-US"/>
            </a:lvl1p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6" name="Rectangle 5"/>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t>
            </a:r>
          </a:p>
        </p:txBody>
      </p:sp>
      <p:sp>
        <p:nvSpPr>
          <p:cNvPr id="8" name="Title 1"/>
          <p:cNvSpPr>
            <a:spLocks noGrp="1"/>
          </p:cNvSpPr>
          <p:nvPr>
            <p:ph type="title" hasCustomPrompt="1"/>
          </p:nvPr>
        </p:nvSpPr>
        <p:spPr>
          <a:xfrm>
            <a:off x="1348740" y="2904065"/>
            <a:ext cx="2956560" cy="920223"/>
          </a:xfrm>
        </p:spPr>
        <p:txBody>
          <a:bodyPr/>
          <a:lstStyle>
            <a:lvl1pPr>
              <a:defRPr/>
            </a:lvl1pPr>
          </a:lstStyle>
          <a:p>
            <a:r>
              <a:rPr lang="en-US" dirty="0"/>
              <a:t>Data point 1</a:t>
            </a:r>
          </a:p>
        </p:txBody>
      </p:sp>
      <p:sp>
        <p:nvSpPr>
          <p:cNvPr id="11" name="Text Placeholder 7"/>
          <p:cNvSpPr>
            <a:spLocks noGrp="1"/>
          </p:cNvSpPr>
          <p:nvPr>
            <p:ph type="body" sz="quarter" idx="11" hasCustomPrompt="1"/>
          </p:nvPr>
        </p:nvSpPr>
        <p:spPr>
          <a:xfrm>
            <a:off x="4574540" y="2904064"/>
            <a:ext cx="2956560" cy="920223"/>
          </a:xfrm>
        </p:spPr>
        <p:txBody>
          <a:bodyPr vert="horz" lIns="91440" tIns="45720" rIns="91440" bIns="45720" rtlCol="0" anchor="ctr">
            <a:noAutofit/>
          </a:bodyPr>
          <a:lstStyle>
            <a:lvl1pPr>
              <a:defRPr lang="en-US" sz="2000"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2</a:t>
            </a:r>
          </a:p>
        </p:txBody>
      </p:sp>
      <p:sp>
        <p:nvSpPr>
          <p:cNvPr id="12" name="Text Placeholder 7"/>
          <p:cNvSpPr>
            <a:spLocks noGrp="1"/>
          </p:cNvSpPr>
          <p:nvPr>
            <p:ph type="body" sz="quarter" idx="12" hasCustomPrompt="1"/>
          </p:nvPr>
        </p:nvSpPr>
        <p:spPr>
          <a:xfrm>
            <a:off x="7800340" y="2904063"/>
            <a:ext cx="2956560"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3</a:t>
            </a:r>
          </a:p>
        </p:txBody>
      </p:sp>
      <p:sp>
        <p:nvSpPr>
          <p:cNvPr id="14"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119804258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evel 4 - Chart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355600" y="772582"/>
            <a:ext cx="11836400" cy="5475818"/>
          </a:xfrm>
        </p:spPr>
        <p:txBody>
          <a:bodyPr/>
          <a:lstStyle>
            <a:lvl1pPr>
              <a:defRPr lang="en-US"/>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Rectangle 3"/>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t>
            </a:r>
          </a:p>
        </p:txBody>
      </p:sp>
      <p:sp>
        <p:nvSpPr>
          <p:cNvPr id="8"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386008964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evel 4 - Data with Photo split">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355600" y="774700"/>
            <a:ext cx="4843721" cy="5473700"/>
          </a:xfrm>
        </p:spPr>
        <p:txBody>
          <a:bodyPr/>
          <a:lstStyle>
            <a:lvl1pPr>
              <a:defRPr lang="en-US"/>
            </a:lvl1p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6" name="Rectangle 5"/>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t>
            </a:r>
          </a:p>
        </p:txBody>
      </p:sp>
      <p:sp>
        <p:nvSpPr>
          <p:cNvPr id="11" name="Text Placeholder 7"/>
          <p:cNvSpPr>
            <a:spLocks noGrp="1"/>
          </p:cNvSpPr>
          <p:nvPr>
            <p:ph type="body" sz="quarter" idx="11" hasCustomPrompt="1"/>
          </p:nvPr>
        </p:nvSpPr>
        <p:spPr>
          <a:xfrm>
            <a:off x="7570884" y="1679834"/>
            <a:ext cx="2775511" cy="920223"/>
          </a:xfrm>
        </p:spPr>
        <p:txBody>
          <a:bodyPr vert="horz" lIns="91440" tIns="45720" rIns="91440" bIns="45720" rtlCol="0" anchor="ctr">
            <a:noAutofit/>
          </a:bodyPr>
          <a:lstStyle>
            <a:lvl1pPr>
              <a:defRPr lang="en-US" sz="2000"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1</a:t>
            </a:r>
          </a:p>
        </p:txBody>
      </p:sp>
      <p:sp>
        <p:nvSpPr>
          <p:cNvPr id="12" name="Text Placeholder 7"/>
          <p:cNvSpPr>
            <a:spLocks noGrp="1"/>
          </p:cNvSpPr>
          <p:nvPr>
            <p:ph type="body" sz="quarter" idx="12" hasCustomPrompt="1"/>
          </p:nvPr>
        </p:nvSpPr>
        <p:spPr>
          <a:xfrm>
            <a:off x="7570884" y="3051438"/>
            <a:ext cx="2775511"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2</a:t>
            </a:r>
          </a:p>
        </p:txBody>
      </p:sp>
      <p:sp>
        <p:nvSpPr>
          <p:cNvPr id="9" name="Text Placeholder 7"/>
          <p:cNvSpPr>
            <a:spLocks noGrp="1"/>
          </p:cNvSpPr>
          <p:nvPr>
            <p:ph type="body" sz="quarter" idx="14" hasCustomPrompt="1"/>
          </p:nvPr>
        </p:nvSpPr>
        <p:spPr>
          <a:xfrm>
            <a:off x="7570884" y="4423042"/>
            <a:ext cx="2775511"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3</a:t>
            </a:r>
          </a:p>
        </p:txBody>
      </p:sp>
      <p:sp>
        <p:nvSpPr>
          <p:cNvPr id="13" name="Text Placeholder 15"/>
          <p:cNvSpPr>
            <a:spLocks noGrp="1"/>
          </p:cNvSpPr>
          <p:nvPr>
            <p:ph type="body" sz="quarter" idx="15"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375705556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Level 4 - Chart with Photo split">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355601" y="772582"/>
            <a:ext cx="4822456" cy="5475818"/>
          </a:xfrm>
        </p:spPr>
        <p:txBody>
          <a:bodyPr/>
          <a:lstStyle>
            <a:lvl1pPr>
              <a:defRPr lang="en-US"/>
            </a:lvl1pPr>
          </a:lstStyle>
          <a:p>
            <a:endParaRPr lang="en-US"/>
          </a:p>
        </p:txBody>
      </p:sp>
      <p:sp>
        <p:nvSpPr>
          <p:cNvPr id="2" name="Title 1"/>
          <p:cNvSpPr>
            <a:spLocks noGrp="1"/>
          </p:cNvSpPr>
          <p:nvPr>
            <p:ph type="title"/>
          </p:nvPr>
        </p:nvSpPr>
        <p:spPr>
          <a:xfrm>
            <a:off x="5461000" y="770465"/>
            <a:ext cx="6258560" cy="920223"/>
          </a:xfrm>
        </p:spPr>
        <p:txBody>
          <a:bodyPr/>
          <a:lstStyle/>
          <a:p>
            <a:r>
              <a:rPr lang="en-US"/>
              <a:t>Click to edit Master title style</a:t>
            </a:r>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Rectangle 3"/>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8"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390536478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5" name="Content Placeholder 2"/>
          <p:cNvSpPr>
            <a:spLocks noGrp="1"/>
          </p:cNvSpPr>
          <p:nvPr>
            <p:ph idx="1" hasCustomPrompt="1"/>
          </p:nvPr>
        </p:nvSpPr>
        <p:spPr>
          <a:xfrm>
            <a:off x="3234280" y="3667328"/>
            <a:ext cx="5907450" cy="680066"/>
          </a:xfrm>
        </p:spPr>
        <p:txBody>
          <a:bodyPr numCol="1" anchor="t">
            <a:normAutofit/>
          </a:bodyPr>
          <a:lstStyle>
            <a:lvl1pPr marL="0" indent="0" algn="r">
              <a:buNone/>
              <a:defRPr sz="1200" i="1">
                <a:solidFill>
                  <a:srgbClr val="505050"/>
                </a:solidFill>
                <a:latin typeface="Segoe UI Light" panose="020B0502040204020203" pitchFamily="34" charset="0"/>
                <a:cs typeface="Segoe UI Light" panose="020B0502040204020203" pitchFamily="34" charset="0"/>
              </a:defRPr>
            </a:lvl1pPr>
          </a:lstStyle>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-Author</a:t>
            </a:r>
          </a:p>
        </p:txBody>
      </p:sp>
      <p:sp>
        <p:nvSpPr>
          <p:cNvPr id="6" name="Text Placeholder 6"/>
          <p:cNvSpPr>
            <a:spLocks noGrp="1"/>
          </p:cNvSpPr>
          <p:nvPr>
            <p:ph type="body" sz="quarter" idx="11" hasCustomPrompt="1"/>
          </p:nvPr>
        </p:nvSpPr>
        <p:spPr>
          <a:xfrm>
            <a:off x="3234280" y="2996119"/>
            <a:ext cx="5907450" cy="671209"/>
          </a:xfrm>
        </p:spPr>
        <p:txBody>
          <a:bodyPr>
            <a:normAutofit/>
          </a:bodyPr>
          <a:lstStyle>
            <a:lvl1pPr marL="0" indent="0">
              <a:buNone/>
              <a:defRPr lang="en-US" sz="19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“Insert quote here”</a:t>
            </a:r>
          </a:p>
        </p:txBody>
      </p:sp>
    </p:spTree>
    <p:extLst>
      <p:ext uri="{BB962C8B-B14F-4D97-AF65-F5344CB8AC3E}">
        <p14:creationId xmlns:p14="http://schemas.microsoft.com/office/powerpoint/2010/main" val="9664004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7016659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5" name="Content Placeholder 2"/>
          <p:cNvSpPr>
            <a:spLocks noGrp="1"/>
          </p:cNvSpPr>
          <p:nvPr>
            <p:ph idx="1" hasCustomPrompt="1"/>
          </p:nvPr>
        </p:nvSpPr>
        <p:spPr>
          <a:xfrm>
            <a:off x="3234280" y="3667328"/>
            <a:ext cx="5907450" cy="680066"/>
          </a:xfrm>
        </p:spPr>
        <p:txBody>
          <a:bodyPr numCol="1" anchor="t">
            <a:normAutofit/>
          </a:bodyPr>
          <a:lstStyle>
            <a:lvl1pPr marL="0" indent="0" algn="r">
              <a:buNone/>
              <a:defRPr sz="1200" i="1">
                <a:solidFill>
                  <a:srgbClr val="505050"/>
                </a:solidFill>
                <a:latin typeface="Segoe UI Light" panose="020B0502040204020203" pitchFamily="34" charset="0"/>
                <a:cs typeface="Segoe UI Light" panose="020B0502040204020203" pitchFamily="34" charset="0"/>
              </a:defRPr>
            </a:lvl1pPr>
          </a:lstStyle>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-Author</a:t>
            </a:r>
          </a:p>
        </p:txBody>
      </p:sp>
      <p:sp>
        <p:nvSpPr>
          <p:cNvPr id="6" name="Text Placeholder 6"/>
          <p:cNvSpPr>
            <a:spLocks noGrp="1"/>
          </p:cNvSpPr>
          <p:nvPr>
            <p:ph type="body" sz="quarter" idx="11" hasCustomPrompt="1"/>
          </p:nvPr>
        </p:nvSpPr>
        <p:spPr>
          <a:xfrm>
            <a:off x="3234280" y="2996119"/>
            <a:ext cx="5907450" cy="671209"/>
          </a:xfrm>
        </p:spPr>
        <p:txBody>
          <a:bodyPr>
            <a:normAutofit/>
          </a:bodyPr>
          <a:lstStyle>
            <a:lvl1pPr marL="0" indent="0">
              <a:buNone/>
              <a:defRPr lang="en-US" sz="19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“Insert quote here”</a:t>
            </a:r>
          </a:p>
        </p:txBody>
      </p:sp>
    </p:spTree>
    <p:extLst>
      <p:ext uri="{BB962C8B-B14F-4D97-AF65-F5344CB8AC3E}">
        <p14:creationId xmlns:p14="http://schemas.microsoft.com/office/powerpoint/2010/main" val="2409791697"/>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Agenda Alt 1">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7438030" y="771525"/>
            <a:ext cx="4281530" cy="5486399"/>
          </a:xfrm>
        </p:spPr>
        <p:txBody>
          <a:bodyPr anchor="ctr"/>
          <a:lstStyle>
            <a:lvl1pPr marL="0" indent="0">
              <a:buNone/>
              <a:defRPr>
                <a:solidFill>
                  <a:schemeClr val="bg1"/>
                </a:solidFill>
                <a:latin typeface="Segoe UI Light" panose="020B0502040204020203" pitchFamily="34" charset="0"/>
                <a:cs typeface="Segoe UI Light" panose="020B0502040204020203" pitchFamily="34" charset="0"/>
              </a:defRPr>
            </a:lvl1pPr>
          </a:lstStyle>
          <a:p>
            <a:pPr lvl="0"/>
            <a:r>
              <a:rPr lang="en-US" dirty="0"/>
              <a:t>Agenda</a:t>
            </a:r>
          </a:p>
        </p:txBody>
      </p:sp>
    </p:spTree>
    <p:extLst>
      <p:ext uri="{BB962C8B-B14F-4D97-AF65-F5344CB8AC3E}">
        <p14:creationId xmlns:p14="http://schemas.microsoft.com/office/powerpoint/2010/main" val="424308657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resenter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04519" y="2369617"/>
            <a:ext cx="2057401" cy="2162175"/>
          </a:xfrm>
          <a:prstGeom prst="rect">
            <a:avLst/>
          </a:prstGeom>
        </p:spPr>
      </p:pic>
      <p:sp>
        <p:nvSpPr>
          <p:cNvPr id="16" name="Picture Placeholder 3"/>
          <p:cNvSpPr>
            <a:spLocks noGrp="1"/>
          </p:cNvSpPr>
          <p:nvPr>
            <p:ph type="pic" sz="quarter" idx="11"/>
          </p:nvPr>
        </p:nvSpPr>
        <p:spPr>
          <a:xfrm>
            <a:off x="5104520" y="2369618"/>
            <a:ext cx="2057400" cy="2162175"/>
          </a:xfrm>
        </p:spPr>
        <p:txBody>
          <a:bodyPr/>
          <a:lstStyle/>
          <a:p>
            <a:endParaRPr lang="en-US"/>
          </a:p>
        </p:txBody>
      </p:sp>
      <p:sp>
        <p:nvSpPr>
          <p:cNvPr id="27" name="Text Placeholder 6"/>
          <p:cNvSpPr>
            <a:spLocks noGrp="1"/>
          </p:cNvSpPr>
          <p:nvPr>
            <p:ph type="body" sz="quarter" idx="12" hasCustomPrompt="1"/>
          </p:nvPr>
        </p:nvSpPr>
        <p:spPr>
          <a:xfrm>
            <a:off x="5104518"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8" name="Text Placeholder 6"/>
          <p:cNvSpPr>
            <a:spLocks noGrp="1"/>
          </p:cNvSpPr>
          <p:nvPr>
            <p:ph type="body" sz="quarter" idx="13" hasCustomPrompt="1"/>
          </p:nvPr>
        </p:nvSpPr>
        <p:spPr>
          <a:xfrm>
            <a:off x="5104518"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spTree>
    <p:extLst>
      <p:ext uri="{BB962C8B-B14F-4D97-AF65-F5344CB8AC3E}">
        <p14:creationId xmlns:p14="http://schemas.microsoft.com/office/powerpoint/2010/main" val="374718730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72836" y="2369617"/>
            <a:ext cx="2057401" cy="2162175"/>
          </a:xfrm>
          <a:prstGeom prst="rect">
            <a:avLst/>
          </a:prstGeom>
        </p:spPr>
      </p:pic>
      <p:sp>
        <p:nvSpPr>
          <p:cNvPr id="16" name="Picture Placeholder 3"/>
          <p:cNvSpPr>
            <a:spLocks noGrp="1"/>
          </p:cNvSpPr>
          <p:nvPr>
            <p:ph type="pic" sz="quarter" idx="11"/>
          </p:nvPr>
        </p:nvSpPr>
        <p:spPr>
          <a:xfrm>
            <a:off x="3972837" y="2369618"/>
            <a:ext cx="2057400" cy="2162175"/>
          </a:xfrm>
        </p:spPr>
        <p:txBody>
          <a:bodyPr/>
          <a:lstStyle/>
          <a:p>
            <a:endParaRPr lang="en-US"/>
          </a:p>
        </p:txBody>
      </p:sp>
      <p:sp>
        <p:nvSpPr>
          <p:cNvPr id="27" name="Text Placeholder 6"/>
          <p:cNvSpPr>
            <a:spLocks noGrp="1"/>
          </p:cNvSpPr>
          <p:nvPr>
            <p:ph type="body" sz="quarter" idx="12" hasCustomPrompt="1"/>
          </p:nvPr>
        </p:nvSpPr>
        <p:spPr>
          <a:xfrm>
            <a:off x="3972835"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8" name="Text Placeholder 6"/>
          <p:cNvSpPr>
            <a:spLocks noGrp="1"/>
          </p:cNvSpPr>
          <p:nvPr>
            <p:ph type="body" sz="quarter" idx="13" hasCustomPrompt="1"/>
          </p:nvPr>
        </p:nvSpPr>
        <p:spPr>
          <a:xfrm>
            <a:off x="3972835"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95332" y="2348522"/>
            <a:ext cx="2057401" cy="2162175"/>
          </a:xfrm>
          <a:prstGeom prst="rect">
            <a:avLst/>
          </a:prstGeom>
        </p:spPr>
      </p:pic>
      <p:sp>
        <p:nvSpPr>
          <p:cNvPr id="30" name="Picture Placeholder 3"/>
          <p:cNvSpPr>
            <a:spLocks noGrp="1"/>
          </p:cNvSpPr>
          <p:nvPr>
            <p:ph type="pic" sz="quarter" idx="14"/>
          </p:nvPr>
        </p:nvSpPr>
        <p:spPr>
          <a:xfrm>
            <a:off x="6195333" y="2369618"/>
            <a:ext cx="2057400" cy="2162175"/>
          </a:xfrm>
        </p:spPr>
        <p:txBody>
          <a:bodyPr/>
          <a:lstStyle/>
          <a:p>
            <a:endParaRPr lang="en-US"/>
          </a:p>
        </p:txBody>
      </p:sp>
      <p:sp>
        <p:nvSpPr>
          <p:cNvPr id="31" name="Text Placeholder 6"/>
          <p:cNvSpPr>
            <a:spLocks noGrp="1"/>
          </p:cNvSpPr>
          <p:nvPr>
            <p:ph type="body" sz="quarter" idx="15" hasCustomPrompt="1"/>
          </p:nvPr>
        </p:nvSpPr>
        <p:spPr>
          <a:xfrm>
            <a:off x="6195331"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32" name="Text Placeholder 6"/>
          <p:cNvSpPr>
            <a:spLocks noGrp="1"/>
          </p:cNvSpPr>
          <p:nvPr>
            <p:ph type="body" sz="quarter" idx="16" hasCustomPrompt="1"/>
          </p:nvPr>
        </p:nvSpPr>
        <p:spPr>
          <a:xfrm>
            <a:off x="6195331"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spTree>
    <p:extLst>
      <p:ext uri="{BB962C8B-B14F-4D97-AF65-F5344CB8AC3E}">
        <p14:creationId xmlns:p14="http://schemas.microsoft.com/office/powerpoint/2010/main" val="352509232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2099" y="2369617"/>
            <a:ext cx="2057401" cy="2162175"/>
          </a:xfrm>
          <a:prstGeom prst="rect">
            <a:avLst/>
          </a:prstGeom>
        </p:spPr>
      </p:pic>
      <p:sp>
        <p:nvSpPr>
          <p:cNvPr id="4" name="Picture Placeholder 3"/>
          <p:cNvSpPr>
            <a:spLocks noGrp="1"/>
          </p:cNvSpPr>
          <p:nvPr>
            <p:ph type="pic" sz="quarter" idx="11"/>
          </p:nvPr>
        </p:nvSpPr>
        <p:spPr>
          <a:xfrm>
            <a:off x="2832100" y="2369618"/>
            <a:ext cx="2057400" cy="2162175"/>
          </a:xfrm>
        </p:spPr>
        <p:txBody>
          <a:bodyPr/>
          <a:lstStyle/>
          <a:p>
            <a:endParaRPr lang="en-US"/>
          </a:p>
        </p:txBody>
      </p:sp>
      <p:sp>
        <p:nvSpPr>
          <p:cNvPr id="17" name="Text Placeholder 6"/>
          <p:cNvSpPr>
            <a:spLocks noGrp="1"/>
          </p:cNvSpPr>
          <p:nvPr>
            <p:ph type="body" sz="quarter" idx="12" hasCustomPrompt="1"/>
          </p:nvPr>
        </p:nvSpPr>
        <p:spPr>
          <a:xfrm>
            <a:off x="2832098"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18" name="Text Placeholder 6"/>
          <p:cNvSpPr>
            <a:spLocks noGrp="1"/>
          </p:cNvSpPr>
          <p:nvPr>
            <p:ph type="body" sz="quarter" idx="13" hasCustomPrompt="1"/>
          </p:nvPr>
        </p:nvSpPr>
        <p:spPr>
          <a:xfrm>
            <a:off x="2832098"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54595" y="2348522"/>
            <a:ext cx="2057401" cy="2162175"/>
          </a:xfrm>
          <a:prstGeom prst="rect">
            <a:avLst/>
          </a:prstGeom>
        </p:spPr>
      </p:pic>
      <p:sp>
        <p:nvSpPr>
          <p:cNvPr id="20" name="Picture Placeholder 3"/>
          <p:cNvSpPr>
            <a:spLocks noGrp="1"/>
          </p:cNvSpPr>
          <p:nvPr>
            <p:ph type="pic" sz="quarter" idx="14"/>
          </p:nvPr>
        </p:nvSpPr>
        <p:spPr>
          <a:xfrm>
            <a:off x="5054596" y="2369618"/>
            <a:ext cx="2057400" cy="2162175"/>
          </a:xfrm>
        </p:spPr>
        <p:txBody>
          <a:bodyPr/>
          <a:lstStyle/>
          <a:p>
            <a:endParaRPr lang="en-US"/>
          </a:p>
        </p:txBody>
      </p:sp>
      <p:sp>
        <p:nvSpPr>
          <p:cNvPr id="21" name="Text Placeholder 6"/>
          <p:cNvSpPr>
            <a:spLocks noGrp="1"/>
          </p:cNvSpPr>
          <p:nvPr>
            <p:ph type="body" sz="quarter" idx="15" hasCustomPrompt="1"/>
          </p:nvPr>
        </p:nvSpPr>
        <p:spPr>
          <a:xfrm>
            <a:off x="5054594"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2" name="Text Placeholder 6"/>
          <p:cNvSpPr>
            <a:spLocks noGrp="1"/>
          </p:cNvSpPr>
          <p:nvPr>
            <p:ph type="body" sz="quarter" idx="16" hasCustomPrompt="1"/>
          </p:nvPr>
        </p:nvSpPr>
        <p:spPr>
          <a:xfrm>
            <a:off x="5054594"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77099" y="2348522"/>
            <a:ext cx="2057401" cy="2162175"/>
          </a:xfrm>
          <a:prstGeom prst="rect">
            <a:avLst/>
          </a:prstGeom>
        </p:spPr>
      </p:pic>
      <p:sp>
        <p:nvSpPr>
          <p:cNvPr id="24" name="Picture Placeholder 3"/>
          <p:cNvSpPr>
            <a:spLocks noGrp="1"/>
          </p:cNvSpPr>
          <p:nvPr>
            <p:ph type="pic" sz="quarter" idx="17"/>
          </p:nvPr>
        </p:nvSpPr>
        <p:spPr>
          <a:xfrm>
            <a:off x="7277100" y="2369618"/>
            <a:ext cx="2057400" cy="2162175"/>
          </a:xfrm>
        </p:spPr>
        <p:txBody>
          <a:bodyPr/>
          <a:lstStyle/>
          <a:p>
            <a:endParaRPr lang="en-US"/>
          </a:p>
        </p:txBody>
      </p:sp>
      <p:sp>
        <p:nvSpPr>
          <p:cNvPr id="25" name="Text Placeholder 6"/>
          <p:cNvSpPr>
            <a:spLocks noGrp="1"/>
          </p:cNvSpPr>
          <p:nvPr>
            <p:ph type="body" sz="quarter" idx="18" hasCustomPrompt="1"/>
          </p:nvPr>
        </p:nvSpPr>
        <p:spPr>
          <a:xfrm>
            <a:off x="7277098"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6" name="Text Placeholder 6"/>
          <p:cNvSpPr>
            <a:spLocks noGrp="1"/>
          </p:cNvSpPr>
          <p:nvPr>
            <p:ph type="body" sz="quarter" idx="19" hasCustomPrompt="1"/>
          </p:nvPr>
        </p:nvSpPr>
        <p:spPr>
          <a:xfrm>
            <a:off x="7277098"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spTree>
    <p:extLst>
      <p:ext uri="{BB962C8B-B14F-4D97-AF65-F5344CB8AC3E}">
        <p14:creationId xmlns:p14="http://schemas.microsoft.com/office/powerpoint/2010/main" val="410451156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639744"/>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5664453"/>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639744"/>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6651933"/>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and content1">
    <p:bg>
      <p:bgPr>
        <a:gradFill flip="none" rotWithShape="1">
          <a:gsLst>
            <a:gs pos="0">
              <a:schemeClr val="bg1"/>
            </a:gs>
            <a:gs pos="99167">
              <a:schemeClr val="bg1">
                <a:lumMod val="85000"/>
              </a:schemeClr>
            </a:gs>
            <a:gs pos="49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58197" y="114192"/>
            <a:ext cx="11252803" cy="855576"/>
          </a:xfrm>
          <a:noFill/>
        </p:spPr>
        <p:txBody>
          <a:bodyPr tIns="121899" bIns="121899" anchor="t" anchorCtr="0"/>
          <a:lstStyle>
            <a:lvl1pPr algn="l" defTabSz="914188"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Section title</a:t>
            </a:r>
          </a:p>
        </p:txBody>
      </p:sp>
      <p:sp>
        <p:nvSpPr>
          <p:cNvPr id="5" name="Text Placeholder 4"/>
          <p:cNvSpPr>
            <a:spLocks noGrp="1"/>
          </p:cNvSpPr>
          <p:nvPr>
            <p:ph type="body" sz="quarter" idx="10"/>
          </p:nvPr>
        </p:nvSpPr>
        <p:spPr>
          <a:xfrm>
            <a:off x="531951" y="1397001"/>
            <a:ext cx="10567850" cy="2281651"/>
          </a:xfrm>
        </p:spPr>
        <p:txBody>
          <a:bodyPr/>
          <a:lstStyle>
            <a:lvl1pPr marL="0" indent="0">
              <a:buNone/>
              <a:defRPr sz="3200">
                <a:solidFill>
                  <a:schemeClr val="tx1"/>
                </a:solidFill>
                <a:latin typeface="Segoe UI" pitchFamily="34" charset="0"/>
                <a:cs typeface="Segoe UI" pitchFamily="34" charset="0"/>
              </a:defRPr>
            </a:lvl1pPr>
            <a:lvl2pPr>
              <a:defRPr sz="2100">
                <a:solidFill>
                  <a:schemeClr val="tx1"/>
                </a:solidFill>
                <a:latin typeface="Segoe UI" pitchFamily="34" charset="0"/>
                <a:cs typeface="Segoe UI" pitchFamily="34" charset="0"/>
              </a:defRPr>
            </a:lvl2pPr>
            <a:lvl3pPr>
              <a:defRPr sz="2100">
                <a:solidFill>
                  <a:schemeClr val="tx1"/>
                </a:solidFill>
                <a:latin typeface="Segoe UI" pitchFamily="34" charset="0"/>
                <a:cs typeface="Segoe UI" pitchFamily="34" charset="0"/>
              </a:defRPr>
            </a:lvl3pPr>
            <a:lvl4pPr>
              <a:defRPr sz="2100">
                <a:solidFill>
                  <a:schemeClr val="tx1"/>
                </a:solidFill>
                <a:latin typeface="Segoe UI" pitchFamily="34" charset="0"/>
                <a:cs typeface="Segoe UI" pitchFamily="34" charset="0"/>
              </a:defRPr>
            </a:lvl4pPr>
            <a:lvl5pPr>
              <a:defRPr sz="2100">
                <a:solidFill>
                  <a:schemeClr val="tx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42736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411760"/>
            <a:ext cx="11653523" cy="1704996"/>
          </a:xfrm>
        </p:spPr>
        <p:txBody>
          <a:bodyPr/>
          <a:lstStyle>
            <a:lvl1pPr marL="0" indent="0">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a:xfrm>
            <a:off x="8976360" y="6356350"/>
            <a:ext cx="2743200" cy="264583"/>
          </a:xfrm>
          <a:prstGeom prst="rect">
            <a:avLst/>
          </a:prstGeo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96650505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4855632" cy="899665"/>
          </a:xfrm>
        </p:spPr>
        <p:txBody>
          <a:bodyPr/>
          <a:lstStyle/>
          <a:p>
            <a:r>
              <a:rPr lang="en-US" dirty="0"/>
              <a:t>Click to edit Master</a:t>
            </a:r>
          </a:p>
        </p:txBody>
      </p:sp>
      <p:sp>
        <p:nvSpPr>
          <p:cNvPr id="4" name="Text Placeholder 3"/>
          <p:cNvSpPr>
            <a:spLocks noGrp="1"/>
          </p:cNvSpPr>
          <p:nvPr>
            <p:ph type="body" sz="quarter" idx="11"/>
          </p:nvPr>
        </p:nvSpPr>
        <p:spPr>
          <a:xfrm>
            <a:off x="269239" y="1191698"/>
            <a:ext cx="491690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23906884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311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itle Slide Photo_Option">
    <p:bg>
      <p:bgRef idx="1001">
        <a:schemeClr val="bg2"/>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srcRect t="14802" r="13030" b="11695"/>
          <a:stretch/>
        </p:blipFill>
        <p:spPr>
          <a:xfrm flipH="1">
            <a:off x="311" y="-312"/>
            <a:ext cx="12191377" cy="6858623"/>
          </a:xfrm>
          <a:prstGeom prst="rect">
            <a:avLst/>
          </a:prstGeom>
        </p:spPr>
      </p:pic>
      <p:sp>
        <p:nvSpPr>
          <p:cNvPr id="21" name="Rectangle 20"/>
          <p:cNvSpPr/>
          <p:nvPr userDrawn="1"/>
        </p:nvSpPr>
        <p:spPr bwMode="auto">
          <a:xfrm>
            <a:off x="0" y="0"/>
            <a:ext cx="12192000" cy="6858000"/>
          </a:xfrm>
          <a:prstGeom prst="rect">
            <a:avLst/>
          </a:prstGeom>
          <a:gradFill flip="none" rotWithShape="1">
            <a:gsLst>
              <a:gs pos="0">
                <a:srgbClr val="000000">
                  <a:alpha val="60000"/>
                </a:srgbClr>
              </a:gs>
              <a:gs pos="18000">
                <a:srgbClr val="000000">
                  <a:alpha val="25000"/>
                </a:srgbClr>
              </a:gs>
              <a:gs pos="43000">
                <a:srgbClr val="000000">
                  <a:alpha val="0"/>
                </a:srgbClr>
              </a:gs>
            </a:gsLst>
            <a:lin ang="27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a:gradFill>
                <a:gsLst>
                  <a:gs pos="0">
                    <a:srgbClr val="FFFFFF"/>
                  </a:gs>
                  <a:gs pos="100000">
                    <a:srgbClr val="FFFFFF"/>
                  </a:gs>
                </a:gsLst>
                <a:lin ang="5400000" scaled="0"/>
              </a:gradFill>
            </a:endParaRPr>
          </a:p>
        </p:txBody>
      </p:sp>
      <p:sp>
        <p:nvSpPr>
          <p:cNvPr id="22" name="Rectangle 21"/>
          <p:cNvSpPr/>
          <p:nvPr userDrawn="1"/>
        </p:nvSpPr>
        <p:spPr bwMode="gray">
          <a:xfrm>
            <a:off x="2958514" y="2532458"/>
            <a:ext cx="8963736" cy="4034475"/>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
        <p:nvSpPr>
          <p:cNvPr id="24" name="Text Placeholder 14"/>
          <p:cNvSpPr>
            <a:spLocks noGrp="1"/>
          </p:cNvSpPr>
          <p:nvPr>
            <p:ph type="body" sz="quarter" idx="15" hasCustomPrompt="1"/>
          </p:nvPr>
        </p:nvSpPr>
        <p:spPr>
          <a:xfrm>
            <a:off x="9233487" y="291069"/>
            <a:ext cx="2690831" cy="567015"/>
          </a:xfrm>
        </p:spPr>
        <p:txBody>
          <a:bodyPr lIns="182880" tIns="146304" rIns="182880" bIns="146304"/>
          <a:lstStyle>
            <a:lvl1pPr marL="0" indent="0" algn="r">
              <a:buNone/>
              <a:defRPr sz="1961">
                <a:gradFill>
                  <a:gsLst>
                    <a:gs pos="5310">
                      <a:srgbClr val="111111"/>
                    </a:gs>
                    <a:gs pos="20354">
                      <a:srgbClr val="111111"/>
                    </a:gs>
                  </a:gsLst>
                  <a:lin ang="5400000" scaled="0"/>
                </a:gradFill>
                <a:latin typeface="+mn-lt"/>
              </a:defRPr>
            </a:lvl1pPr>
          </a:lstStyle>
          <a:p>
            <a:pPr lvl="0"/>
            <a:r>
              <a:rPr lang="en-US" dirty="0"/>
              <a:t>Session Code</a:t>
            </a:r>
          </a:p>
        </p:txBody>
      </p:sp>
      <p:sp>
        <p:nvSpPr>
          <p:cNvPr id="9" name="Title 1"/>
          <p:cNvSpPr>
            <a:spLocks noGrp="1"/>
          </p:cNvSpPr>
          <p:nvPr>
            <p:ph type="title" hasCustomPrompt="1"/>
          </p:nvPr>
        </p:nvSpPr>
        <p:spPr bwMode="gray">
          <a:xfrm>
            <a:off x="2958514" y="2532147"/>
            <a:ext cx="8972394" cy="223532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gray">
          <a:xfrm>
            <a:off x="2958514" y="4773828"/>
            <a:ext cx="8972394"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2315398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39" y="1038195"/>
            <a:ext cx="1180292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21756920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9962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7770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invGray">
          <a:xfrm>
            <a:off x="9233488" y="855372"/>
            <a:ext cx="2689274" cy="5670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5245" y="299807"/>
            <a:ext cx="3137517" cy="5670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4729"/>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281882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13476005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042666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71060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269239" y="1038195"/>
            <a:ext cx="10757098"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354950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dirty="0"/>
          </a:p>
        </p:txBody>
      </p:sp>
    </p:spTree>
    <p:extLst>
      <p:ext uri="{BB962C8B-B14F-4D97-AF65-F5344CB8AC3E}">
        <p14:creationId xmlns:p14="http://schemas.microsoft.com/office/powerpoint/2010/main" val="26390497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4723120" y="1320800"/>
            <a:ext cx="4676776" cy="4431240"/>
          </a:xfrm>
        </p:spPr>
        <p:txBody>
          <a:bodyPr/>
          <a:lstStyle>
            <a:lvl1pPr marL="0" indent="0">
              <a:buNone/>
              <a:defRPr>
                <a:solidFill>
                  <a:srgbClr val="0078D7"/>
                </a:solidFill>
                <a:latin typeface="Segoe UI Light" panose="020B0502040204020203" pitchFamily="34" charset="0"/>
                <a:cs typeface="Segoe UI Light" panose="020B0502040204020203" pitchFamily="34" charset="0"/>
              </a:defRPr>
            </a:lvl1pPr>
          </a:lstStyle>
          <a:p>
            <a:pPr lvl="0"/>
            <a:r>
              <a:rPr lang="en-US" dirty="0"/>
              <a:t>Agenda</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8330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Alt 1">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4723120" y="1320800"/>
            <a:ext cx="4676776" cy="4431240"/>
          </a:xfrm>
        </p:spPr>
        <p:txBody>
          <a:bodyPr/>
          <a:lstStyle>
            <a:lvl1pPr marL="0" indent="0">
              <a:buNone/>
              <a:defRPr>
                <a:solidFill>
                  <a:srgbClr val="0078D7"/>
                </a:solidFill>
                <a:latin typeface="Segoe UI Light" panose="020B0502040204020203" pitchFamily="34" charset="0"/>
                <a:cs typeface="Segoe UI Light" panose="020B0502040204020203" pitchFamily="34" charset="0"/>
              </a:defRPr>
            </a:lvl1pPr>
          </a:lstStyle>
          <a:p>
            <a:pPr lvl="0"/>
            <a:r>
              <a:rPr lang="en-US" dirty="0"/>
              <a:t>Agenda</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11313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Alt 2">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440372" y="1320800"/>
            <a:ext cx="4676776" cy="4431240"/>
          </a:xfrm>
        </p:spPr>
        <p:txBody>
          <a:bodyPr anchor="ctr"/>
          <a:lstStyle>
            <a:lvl1pPr marL="0" indent="0">
              <a:buNone/>
              <a:defRPr>
                <a:solidFill>
                  <a:srgbClr val="00B0F0"/>
                </a:solidFill>
                <a:latin typeface="Segoe UI Light" panose="020B0502040204020203" pitchFamily="34" charset="0"/>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Agenda</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97096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11" name="Picture Placeholder 7"/>
          <p:cNvSpPr>
            <a:spLocks noGrp="1"/>
          </p:cNvSpPr>
          <p:nvPr>
            <p:ph type="pic" sz="quarter" idx="13"/>
          </p:nvPr>
        </p:nvSpPr>
        <p:spPr>
          <a:xfrm>
            <a:off x="3492501" y="771525"/>
            <a:ext cx="8699500" cy="5486400"/>
          </a:xfrm>
        </p:spPr>
        <p:txBody>
          <a:bodyPr/>
          <a:lstStyle/>
          <a:p>
            <a:endParaRPr lang="en-US"/>
          </a:p>
        </p:txBody>
      </p:sp>
      <p:sp>
        <p:nvSpPr>
          <p:cNvPr id="13" name="Text Placeholder 12"/>
          <p:cNvSpPr>
            <a:spLocks noGrp="1"/>
          </p:cNvSpPr>
          <p:nvPr>
            <p:ph type="body" sz="quarter" idx="14" hasCustomPrompt="1"/>
          </p:nvPr>
        </p:nvSpPr>
        <p:spPr>
          <a:xfrm>
            <a:off x="241299" y="1047750"/>
            <a:ext cx="3251201" cy="4991100"/>
          </a:xfrm>
        </p:spPr>
        <p:txBody>
          <a:bodyPr anchor="ctr">
            <a:normAutofit/>
          </a:bodyPr>
          <a:lstStyle>
            <a:lvl1pPr marL="0" indent="0">
              <a:buNone/>
              <a:defRPr sz="1400">
                <a:solidFill>
                  <a:srgbClr val="0078D7"/>
                </a:solidFill>
                <a:latin typeface="Segoe UI Light" panose="020B0502040204020203" pitchFamily="34" charset="0"/>
                <a:cs typeface="Segoe UI Light" panose="020B0502040204020203" pitchFamily="34" charset="0"/>
              </a:defRPr>
            </a:lvl1pPr>
            <a:lvl2pPr marL="457200" indent="0">
              <a:buNone/>
              <a:defRPr sz="1900">
                <a:solidFill>
                  <a:srgbClr val="0078D7"/>
                </a:solidFill>
                <a:latin typeface="Segoe UI Light" panose="020B0502040204020203" pitchFamily="34" charset="0"/>
                <a:cs typeface="Segoe UI Light" panose="020B0502040204020203" pitchFamily="34" charset="0"/>
              </a:defRPr>
            </a:lvl2pPr>
            <a:lvl4pPr>
              <a:defRPr lang="en-US" dirty="0" smtClean="0"/>
            </a:lvl4pPr>
            <a:lvl5pPr>
              <a:defRPr lang="en-US" dirty="0"/>
            </a:lvl5pPr>
          </a:lstStyle>
          <a:p>
            <a:pPr lvl="0">
              <a:lnSpc>
                <a:spcPct val="100000"/>
              </a:lnSpc>
              <a:spcBef>
                <a:spcPts val="0"/>
              </a:spcBef>
            </a:pPr>
            <a:r>
              <a:rPr lang="en-GB" sz="1200" dirty="0"/>
              <a:t>Greater customer demand and expectations</a:t>
            </a:r>
          </a:p>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Add in a short description blurb here. Add in a short description blurb here. Add in a short description blurb here. </a:t>
            </a:r>
          </a:p>
        </p:txBody>
      </p:sp>
    </p:spTree>
    <p:extLst>
      <p:ext uri="{BB962C8B-B14F-4D97-AF65-F5344CB8AC3E}">
        <p14:creationId xmlns:p14="http://schemas.microsoft.com/office/powerpoint/2010/main" val="9454901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vel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8" name="Picture Placeholder 7"/>
          <p:cNvSpPr>
            <a:spLocks noGrp="1"/>
          </p:cNvSpPr>
          <p:nvPr>
            <p:ph type="pic" sz="quarter" idx="13"/>
          </p:nvPr>
        </p:nvSpPr>
        <p:spPr>
          <a:xfrm>
            <a:off x="0" y="771525"/>
            <a:ext cx="12192000" cy="5486400"/>
          </a:xfrm>
        </p:spPr>
        <p:txBody>
          <a:bodyPr/>
          <a:lstStyle/>
          <a:p>
            <a:endParaRPr lang="en-US"/>
          </a:p>
        </p:txBody>
      </p:sp>
      <p:sp>
        <p:nvSpPr>
          <p:cNvPr id="12" name="Text Placeholder 11"/>
          <p:cNvSpPr>
            <a:spLocks noGrp="1"/>
          </p:cNvSpPr>
          <p:nvPr>
            <p:ph type="body" sz="quarter" idx="14" hasCustomPrompt="1"/>
          </p:nvPr>
        </p:nvSpPr>
        <p:spPr>
          <a:xfrm>
            <a:off x="428622" y="4540695"/>
            <a:ext cx="4533900" cy="552450"/>
          </a:xfrm>
        </p:spPr>
        <p:txBody>
          <a:bodyPr/>
          <a:lstStyle>
            <a:lvl1pPr marL="0" indent="0">
              <a:buNone/>
              <a:defRPr lang="en-US" sz="3100" kern="1200" dirty="0" smtClean="0">
                <a:solidFill>
                  <a:schemeClr val="bg1"/>
                </a:solidFill>
                <a:latin typeface="Segoe UI Light" panose="020B0502040204020203" pitchFamily="34" charset="0"/>
                <a:ea typeface="+mn-ea"/>
                <a:cs typeface="Segoe UI Light" panose="020B0502040204020203" pitchFamily="34" charset="0"/>
              </a:defRPr>
            </a:lvl1pPr>
          </a:lstStyle>
          <a:p>
            <a:pPr lvl="0"/>
            <a:r>
              <a:rPr lang="en-US" dirty="0"/>
              <a:t>Section title</a:t>
            </a:r>
          </a:p>
        </p:txBody>
      </p:sp>
    </p:spTree>
    <p:extLst>
      <p:ext uri="{BB962C8B-B14F-4D97-AF65-F5344CB8AC3E}">
        <p14:creationId xmlns:p14="http://schemas.microsoft.com/office/powerpoint/2010/main" val="15155189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l 2 Al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8" name="Picture Placeholder 7"/>
          <p:cNvSpPr>
            <a:spLocks noGrp="1"/>
          </p:cNvSpPr>
          <p:nvPr>
            <p:ph type="pic" sz="quarter" idx="13"/>
          </p:nvPr>
        </p:nvSpPr>
        <p:spPr>
          <a:xfrm>
            <a:off x="0" y="771525"/>
            <a:ext cx="12192000" cy="5486400"/>
          </a:xfrm>
        </p:spPr>
        <p:txBody>
          <a:bodyPr/>
          <a:lstStyle/>
          <a:p>
            <a:endParaRPr lang="en-US"/>
          </a:p>
        </p:txBody>
      </p:sp>
      <p:sp>
        <p:nvSpPr>
          <p:cNvPr id="12" name="Text Placeholder 11"/>
          <p:cNvSpPr>
            <a:spLocks noGrp="1"/>
          </p:cNvSpPr>
          <p:nvPr>
            <p:ph type="body" sz="quarter" idx="14" hasCustomPrompt="1"/>
          </p:nvPr>
        </p:nvSpPr>
        <p:spPr>
          <a:xfrm>
            <a:off x="428622" y="4540695"/>
            <a:ext cx="4533900" cy="552450"/>
          </a:xfrm>
        </p:spPr>
        <p:txBody>
          <a:bodyPr/>
          <a:lstStyle>
            <a:lvl1pPr marL="0" indent="0">
              <a:buNone/>
              <a:defRPr lang="en-US" sz="3100" kern="1200" dirty="0" smtClean="0">
                <a:solidFill>
                  <a:schemeClr val="bg1"/>
                </a:solidFill>
                <a:latin typeface="Segoe UI Light" panose="020B0502040204020203" pitchFamily="34" charset="0"/>
                <a:ea typeface="+mn-ea"/>
                <a:cs typeface="Segoe UI Light" panose="020B0502040204020203" pitchFamily="34" charset="0"/>
              </a:defRPr>
            </a:lvl1pPr>
          </a:lstStyle>
          <a:p>
            <a:pPr lvl="0"/>
            <a:r>
              <a:rPr lang="en-US" dirty="0"/>
              <a:t>Section title</a:t>
            </a:r>
          </a:p>
        </p:txBody>
      </p:sp>
    </p:spTree>
    <p:extLst>
      <p:ext uri="{BB962C8B-B14F-4D97-AF65-F5344CB8AC3E}">
        <p14:creationId xmlns:p14="http://schemas.microsoft.com/office/powerpoint/2010/main" val="33955571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7729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vel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1160061" y="3040418"/>
            <a:ext cx="10194878" cy="1122150"/>
          </a:xfrm>
        </p:spPr>
        <p:txBody>
          <a:bodyPr numCol="3" anchor="t">
            <a:normAutofit/>
          </a:bodyPr>
          <a:lstStyle>
            <a:lvl1pPr marL="0" indent="0">
              <a:buNone/>
              <a:defRPr>
                <a:solidFill>
                  <a:srgbClr val="0078D7"/>
                </a:solidFill>
                <a:latin typeface="Segoe UI Light" panose="020B0502040204020203" pitchFamily="34" charset="0"/>
                <a:cs typeface="Segoe UI Light" panose="020B0502040204020203" pitchFamily="34" charset="0"/>
              </a:defRPr>
            </a:lvl1pPr>
          </a:lstStyle>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Subtitle</a:t>
            </a:r>
          </a:p>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Add a short description here</a:t>
            </a:r>
          </a:p>
        </p:txBody>
      </p:sp>
      <p:sp>
        <p:nvSpPr>
          <p:cNvPr id="7" name="Text Placeholder 6"/>
          <p:cNvSpPr>
            <a:spLocks noGrp="1"/>
          </p:cNvSpPr>
          <p:nvPr>
            <p:ph type="body" sz="quarter" idx="11" hasCustomPrompt="1"/>
          </p:nvPr>
        </p:nvSpPr>
        <p:spPr>
          <a:xfrm>
            <a:off x="1160061" y="2698465"/>
            <a:ext cx="8188325" cy="314657"/>
          </a:xfrm>
        </p:spPr>
        <p:txBody>
          <a:bodyPr>
            <a:normAutofit/>
          </a:bodyPr>
          <a:lstStyle>
            <a:lvl1pPr marL="0" indent="0">
              <a:buNone/>
              <a:defRPr lang="en-US" sz="19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Insert title here</a:t>
            </a:r>
          </a:p>
        </p:txBody>
      </p:sp>
    </p:spTree>
    <p:extLst>
      <p:ext uri="{BB962C8B-B14F-4D97-AF65-F5344CB8AC3E}">
        <p14:creationId xmlns:p14="http://schemas.microsoft.com/office/powerpoint/2010/main" val="73900466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vel 3">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
        <p:nvSpPr>
          <p:cNvPr id="11" name="Picture Placeholder 7"/>
          <p:cNvSpPr>
            <a:spLocks noGrp="1"/>
          </p:cNvSpPr>
          <p:nvPr>
            <p:ph type="pic" sz="quarter" idx="13"/>
          </p:nvPr>
        </p:nvSpPr>
        <p:spPr>
          <a:xfrm>
            <a:off x="0" y="771525"/>
            <a:ext cx="6124575" cy="5486400"/>
          </a:xfrm>
        </p:spPr>
        <p:txBody>
          <a:bodyPr/>
          <a:lstStyle/>
          <a:p>
            <a:endParaRPr lang="en-US"/>
          </a:p>
        </p:txBody>
      </p:sp>
      <p:sp>
        <p:nvSpPr>
          <p:cNvPr id="13" name="Text Placeholder 12"/>
          <p:cNvSpPr>
            <a:spLocks noGrp="1"/>
          </p:cNvSpPr>
          <p:nvPr>
            <p:ph type="body" sz="quarter" idx="14" hasCustomPrompt="1"/>
          </p:nvPr>
        </p:nvSpPr>
        <p:spPr>
          <a:xfrm>
            <a:off x="6515100" y="1047750"/>
            <a:ext cx="5305425" cy="4991100"/>
          </a:xfrm>
        </p:spPr>
        <p:txBody>
          <a:bodyPr anchor="ctr"/>
          <a:lstStyle>
            <a:lvl1pPr marL="0" indent="0">
              <a:buNone/>
              <a:defRPr sz="1900">
                <a:solidFill>
                  <a:srgbClr val="0078D7"/>
                </a:solidFill>
                <a:latin typeface="Segoe UI Light" panose="020B0502040204020203" pitchFamily="34" charset="0"/>
                <a:cs typeface="Segoe UI Light" panose="020B0502040204020203" pitchFamily="34" charset="0"/>
              </a:defRPr>
            </a:lvl1pPr>
            <a:lvl2pPr marL="457200" indent="0">
              <a:buNone/>
              <a:defRPr sz="1600">
                <a:solidFill>
                  <a:srgbClr val="0078D7"/>
                </a:solidFill>
                <a:latin typeface="Segoe UI Light" panose="020B0502040204020203" pitchFamily="34" charset="0"/>
                <a:cs typeface="Segoe UI Light" panose="020B0502040204020203" pitchFamily="34" charset="0"/>
              </a:defRPr>
            </a:lvl2pPr>
            <a:lvl4pPr>
              <a:defRPr lang="en-US" dirty="0" smtClean="0"/>
            </a:lvl4pPr>
            <a:lvl5pPr>
              <a:defRPr lang="en-US" dirty="0"/>
            </a:lvl5pPr>
          </a:lstStyle>
          <a:p>
            <a:pPr lvl="0"/>
            <a:r>
              <a:rPr lang="en-US" dirty="0"/>
              <a:t>Title</a:t>
            </a:r>
          </a:p>
          <a:p>
            <a:pPr lvl="1"/>
            <a:endParaRPr lang="en-US" dirty="0"/>
          </a:p>
          <a:p>
            <a:pPr lvl="1"/>
            <a:r>
              <a:rPr lang="en-US" dirty="0"/>
              <a:t>Subtitle</a:t>
            </a:r>
          </a:p>
          <a:p>
            <a:pPr lvl="2"/>
            <a:r>
              <a:rPr lang="en-US" dirty="0"/>
              <a:t>Third level</a:t>
            </a:r>
          </a:p>
          <a:p>
            <a:pPr lvl="3"/>
            <a:r>
              <a:rPr lang="en-US" dirty="0"/>
              <a:t>Fourth level</a:t>
            </a:r>
          </a:p>
        </p:txBody>
      </p:sp>
    </p:spTree>
    <p:extLst>
      <p:ext uri="{BB962C8B-B14F-4D97-AF65-F5344CB8AC3E}">
        <p14:creationId xmlns:p14="http://schemas.microsoft.com/office/powerpoint/2010/main" val="258354538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vel 4.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100"/>
            </a:lvl1pPr>
          </a:lstStyle>
          <a:p>
            <a:r>
              <a:rPr lang="en-US" dirty="0"/>
              <a:t>Click to edit Master title style</a:t>
            </a:r>
          </a:p>
        </p:txBody>
      </p:sp>
      <p:sp>
        <p:nvSpPr>
          <p:cNvPr id="6" name="Slide Number Placeholder 5"/>
          <p:cNvSpPr>
            <a:spLocks noGrp="1"/>
          </p:cNvSpPr>
          <p:nvPr>
            <p:ph type="sldNum" sz="quarter" idx="12"/>
          </p:nvPr>
        </p:nvSpPr>
        <p:spPr>
          <a:xfrm>
            <a:off x="8976360" y="6356350"/>
            <a:ext cx="2743200" cy="264583"/>
          </a:xfrm>
          <a:prstGeom prst="rect">
            <a:avLst/>
          </a:prstGeom>
        </p:spPr>
        <p:txBody>
          <a:bodyPr/>
          <a:lstStyle/>
          <a:p>
            <a:fld id="{DE9C5245-57D9-4297-A214-1583DC249795}" type="slidenum">
              <a:rPr lang="en-US" smtClean="0"/>
              <a:t>‹#›</a:t>
            </a:fld>
            <a:endParaRPr lang="en-US"/>
          </a:p>
        </p:txBody>
      </p:sp>
    </p:spTree>
    <p:extLst>
      <p:ext uri="{BB962C8B-B14F-4D97-AF65-F5344CB8AC3E}">
        <p14:creationId xmlns:p14="http://schemas.microsoft.com/office/powerpoint/2010/main" val="21675627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vel 4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Rectangle 3"/>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6"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193652534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vel 4 - Data with Photo">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355600" y="774700"/>
            <a:ext cx="11836400" cy="5473700"/>
          </a:xfrm>
        </p:spPr>
        <p:txBody>
          <a:bodyPr/>
          <a:lstStyle>
            <a:lvl1pPr>
              <a:defRPr lang="en-US"/>
            </a:lvl1p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6" name="Rectangle 5"/>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t>
            </a:r>
          </a:p>
        </p:txBody>
      </p:sp>
      <p:sp>
        <p:nvSpPr>
          <p:cNvPr id="8" name="Title 1"/>
          <p:cNvSpPr>
            <a:spLocks noGrp="1"/>
          </p:cNvSpPr>
          <p:nvPr>
            <p:ph type="title" hasCustomPrompt="1"/>
          </p:nvPr>
        </p:nvSpPr>
        <p:spPr>
          <a:xfrm>
            <a:off x="1348740" y="2904065"/>
            <a:ext cx="2956560" cy="920223"/>
          </a:xfrm>
        </p:spPr>
        <p:txBody>
          <a:bodyPr/>
          <a:lstStyle>
            <a:lvl1pPr>
              <a:defRPr/>
            </a:lvl1pPr>
          </a:lstStyle>
          <a:p>
            <a:r>
              <a:rPr lang="en-US" dirty="0"/>
              <a:t>Data point 1</a:t>
            </a:r>
          </a:p>
        </p:txBody>
      </p:sp>
      <p:sp>
        <p:nvSpPr>
          <p:cNvPr id="11" name="Text Placeholder 7"/>
          <p:cNvSpPr>
            <a:spLocks noGrp="1"/>
          </p:cNvSpPr>
          <p:nvPr>
            <p:ph type="body" sz="quarter" idx="11" hasCustomPrompt="1"/>
          </p:nvPr>
        </p:nvSpPr>
        <p:spPr>
          <a:xfrm>
            <a:off x="4574540" y="2904064"/>
            <a:ext cx="2956560" cy="920223"/>
          </a:xfrm>
        </p:spPr>
        <p:txBody>
          <a:bodyPr vert="horz" lIns="91440" tIns="45720" rIns="91440" bIns="45720" rtlCol="0" anchor="ctr">
            <a:noAutofit/>
          </a:bodyPr>
          <a:lstStyle>
            <a:lvl1pPr>
              <a:defRPr lang="en-US" sz="2000"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2</a:t>
            </a:r>
          </a:p>
        </p:txBody>
      </p:sp>
      <p:sp>
        <p:nvSpPr>
          <p:cNvPr id="12" name="Text Placeholder 7"/>
          <p:cNvSpPr>
            <a:spLocks noGrp="1"/>
          </p:cNvSpPr>
          <p:nvPr>
            <p:ph type="body" sz="quarter" idx="12" hasCustomPrompt="1"/>
          </p:nvPr>
        </p:nvSpPr>
        <p:spPr>
          <a:xfrm>
            <a:off x="7800340" y="2904063"/>
            <a:ext cx="2956560"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3</a:t>
            </a:r>
          </a:p>
        </p:txBody>
      </p:sp>
      <p:sp>
        <p:nvSpPr>
          <p:cNvPr id="14"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380081483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vel 4 - Chart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355600" y="772582"/>
            <a:ext cx="11836400" cy="5475818"/>
          </a:xfrm>
        </p:spPr>
        <p:txBody>
          <a:bodyPr/>
          <a:lstStyle>
            <a:lvl1pPr>
              <a:defRPr lang="en-US"/>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Rectangle 3"/>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t>
            </a:r>
          </a:p>
        </p:txBody>
      </p:sp>
      <p:sp>
        <p:nvSpPr>
          <p:cNvPr id="8"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33341120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vel 4 - Data with Photo split">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355600" y="774700"/>
            <a:ext cx="4843721" cy="5473700"/>
          </a:xfrm>
        </p:spPr>
        <p:txBody>
          <a:bodyPr/>
          <a:lstStyle>
            <a:lvl1pPr>
              <a:defRPr lang="en-US"/>
            </a:lvl1p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6" name="Rectangle 5"/>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a:t>
            </a:r>
          </a:p>
        </p:txBody>
      </p:sp>
      <p:sp>
        <p:nvSpPr>
          <p:cNvPr id="11" name="Text Placeholder 7"/>
          <p:cNvSpPr>
            <a:spLocks noGrp="1"/>
          </p:cNvSpPr>
          <p:nvPr>
            <p:ph type="body" sz="quarter" idx="11" hasCustomPrompt="1"/>
          </p:nvPr>
        </p:nvSpPr>
        <p:spPr>
          <a:xfrm>
            <a:off x="7570884" y="1679834"/>
            <a:ext cx="2775511" cy="920223"/>
          </a:xfrm>
        </p:spPr>
        <p:txBody>
          <a:bodyPr vert="horz" lIns="91440" tIns="45720" rIns="91440" bIns="45720" rtlCol="0" anchor="ctr">
            <a:noAutofit/>
          </a:bodyPr>
          <a:lstStyle>
            <a:lvl1pPr>
              <a:defRPr lang="en-US" sz="2000"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1</a:t>
            </a:r>
          </a:p>
        </p:txBody>
      </p:sp>
      <p:sp>
        <p:nvSpPr>
          <p:cNvPr id="12" name="Text Placeholder 7"/>
          <p:cNvSpPr>
            <a:spLocks noGrp="1"/>
          </p:cNvSpPr>
          <p:nvPr>
            <p:ph type="body" sz="quarter" idx="12" hasCustomPrompt="1"/>
          </p:nvPr>
        </p:nvSpPr>
        <p:spPr>
          <a:xfrm>
            <a:off x="7570884" y="3051438"/>
            <a:ext cx="2775511"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2</a:t>
            </a:r>
          </a:p>
        </p:txBody>
      </p:sp>
      <p:sp>
        <p:nvSpPr>
          <p:cNvPr id="9" name="Text Placeholder 7"/>
          <p:cNvSpPr>
            <a:spLocks noGrp="1"/>
          </p:cNvSpPr>
          <p:nvPr>
            <p:ph type="body" sz="quarter" idx="14" hasCustomPrompt="1"/>
          </p:nvPr>
        </p:nvSpPr>
        <p:spPr>
          <a:xfrm>
            <a:off x="7570884" y="4423042"/>
            <a:ext cx="2775511" cy="920223"/>
          </a:xfrm>
        </p:spPr>
        <p:txBody>
          <a:bodyPr vert="horz" lIns="91440" tIns="45720" rIns="91440" bIns="45720" rtlCol="0" anchor="ctr">
            <a:normAutofit/>
          </a:bodyPr>
          <a:lstStyle>
            <a:lvl1pPr>
              <a:defRPr lang="en-US" dirty="0">
                <a:solidFill>
                  <a:srgbClr val="0078D7"/>
                </a:solidFill>
                <a:latin typeface="Segoe UI Light" panose="020B0502040204020203" pitchFamily="34" charset="0"/>
                <a:ea typeface="+mj-ea"/>
                <a:cs typeface="Segoe UI Light" panose="020B0502040204020203" pitchFamily="34" charset="0"/>
              </a:defRPr>
            </a:lvl1pPr>
          </a:lstStyle>
          <a:p>
            <a:pPr lvl="0">
              <a:spcBef>
                <a:spcPct val="0"/>
              </a:spcBef>
              <a:buNone/>
            </a:pPr>
            <a:r>
              <a:rPr lang="en-US" dirty="0"/>
              <a:t>Data point 3</a:t>
            </a:r>
          </a:p>
        </p:txBody>
      </p:sp>
      <p:sp>
        <p:nvSpPr>
          <p:cNvPr id="13" name="Text Placeholder 15"/>
          <p:cNvSpPr>
            <a:spLocks noGrp="1"/>
          </p:cNvSpPr>
          <p:nvPr>
            <p:ph type="body" sz="quarter" idx="15"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12600918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evel 4 - Chart with Photo split">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355601" y="772582"/>
            <a:ext cx="4822456" cy="5475818"/>
          </a:xfrm>
        </p:spPr>
        <p:txBody>
          <a:bodyPr/>
          <a:lstStyle>
            <a:lvl1pPr>
              <a:defRPr lang="en-US"/>
            </a:lvl1pPr>
          </a:lstStyle>
          <a:p>
            <a:endParaRPr lang="en-US"/>
          </a:p>
        </p:txBody>
      </p:sp>
      <p:sp>
        <p:nvSpPr>
          <p:cNvPr id="2" name="Title 1"/>
          <p:cNvSpPr>
            <a:spLocks noGrp="1"/>
          </p:cNvSpPr>
          <p:nvPr>
            <p:ph type="title"/>
          </p:nvPr>
        </p:nvSpPr>
        <p:spPr>
          <a:xfrm>
            <a:off x="5461000" y="770465"/>
            <a:ext cx="6258560" cy="920223"/>
          </a:xfrm>
        </p:spPr>
        <p:txBody>
          <a:bodyPr/>
          <a:lstStyle/>
          <a:p>
            <a:r>
              <a:rPr lang="en-US"/>
              <a:t>Click to edit Master title style</a:t>
            </a:r>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Rectangle 3"/>
          <p:cNvSpPr/>
          <p:nvPr userDrawn="1"/>
        </p:nvSpPr>
        <p:spPr>
          <a:xfrm>
            <a:off x="0" y="774700"/>
            <a:ext cx="355600" cy="54737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8" name="Text Placeholder 15"/>
          <p:cNvSpPr>
            <a:spLocks noGrp="1"/>
          </p:cNvSpPr>
          <p:nvPr>
            <p:ph type="body" sz="quarter" idx="14" hasCustomPrompt="1"/>
          </p:nvPr>
        </p:nvSpPr>
        <p:spPr>
          <a:xfrm>
            <a:off x="8976360"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20825634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5" name="Content Placeholder 2"/>
          <p:cNvSpPr>
            <a:spLocks noGrp="1"/>
          </p:cNvSpPr>
          <p:nvPr>
            <p:ph idx="1" hasCustomPrompt="1"/>
          </p:nvPr>
        </p:nvSpPr>
        <p:spPr>
          <a:xfrm>
            <a:off x="3234280" y="3667328"/>
            <a:ext cx="5907450" cy="680066"/>
          </a:xfrm>
        </p:spPr>
        <p:txBody>
          <a:bodyPr numCol="1" anchor="t">
            <a:normAutofit/>
          </a:bodyPr>
          <a:lstStyle>
            <a:lvl1pPr marL="0" indent="0" algn="r">
              <a:buNone/>
              <a:defRPr sz="1200" i="1">
                <a:solidFill>
                  <a:srgbClr val="505050"/>
                </a:solidFill>
                <a:latin typeface="Segoe UI Light" panose="020B0502040204020203" pitchFamily="34" charset="0"/>
                <a:cs typeface="Segoe UI Light" panose="020B0502040204020203" pitchFamily="34" charset="0"/>
              </a:defRPr>
            </a:lvl1pPr>
          </a:lstStyle>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-Author</a:t>
            </a:r>
          </a:p>
        </p:txBody>
      </p:sp>
      <p:sp>
        <p:nvSpPr>
          <p:cNvPr id="6" name="Text Placeholder 6"/>
          <p:cNvSpPr>
            <a:spLocks noGrp="1"/>
          </p:cNvSpPr>
          <p:nvPr>
            <p:ph type="body" sz="quarter" idx="11" hasCustomPrompt="1"/>
          </p:nvPr>
        </p:nvSpPr>
        <p:spPr>
          <a:xfrm>
            <a:off x="3234280" y="2996119"/>
            <a:ext cx="5907450" cy="671209"/>
          </a:xfrm>
        </p:spPr>
        <p:txBody>
          <a:bodyPr>
            <a:normAutofit/>
          </a:bodyPr>
          <a:lstStyle>
            <a:lvl1pPr marL="0" indent="0">
              <a:buNone/>
              <a:defRPr lang="en-US" sz="19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“Insert quote here”</a:t>
            </a:r>
          </a:p>
        </p:txBody>
      </p:sp>
    </p:spTree>
    <p:extLst>
      <p:ext uri="{BB962C8B-B14F-4D97-AF65-F5344CB8AC3E}">
        <p14:creationId xmlns:p14="http://schemas.microsoft.com/office/powerpoint/2010/main" val="693534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5" name="Content Placeholder 2"/>
          <p:cNvSpPr>
            <a:spLocks noGrp="1"/>
          </p:cNvSpPr>
          <p:nvPr>
            <p:ph idx="1" hasCustomPrompt="1"/>
          </p:nvPr>
        </p:nvSpPr>
        <p:spPr>
          <a:xfrm>
            <a:off x="3234280" y="3667328"/>
            <a:ext cx="5907450" cy="680066"/>
          </a:xfrm>
        </p:spPr>
        <p:txBody>
          <a:bodyPr numCol="1" anchor="t">
            <a:normAutofit/>
          </a:bodyPr>
          <a:lstStyle>
            <a:lvl1pPr marL="0" indent="0" algn="r">
              <a:buNone/>
              <a:defRPr sz="1200" i="1">
                <a:solidFill>
                  <a:srgbClr val="505050"/>
                </a:solidFill>
                <a:latin typeface="Segoe UI Light" panose="020B0502040204020203" pitchFamily="34" charset="0"/>
                <a:cs typeface="Segoe UI Light" panose="020B0502040204020203" pitchFamily="34" charset="0"/>
              </a:defRPr>
            </a:lvl1pPr>
          </a:lstStyle>
          <a:p>
            <a:pPr lvl="0">
              <a:lnSpc>
                <a:spcPct val="100000"/>
              </a:lnSpc>
              <a:spcBef>
                <a:spcPts val="0"/>
              </a:spcBef>
            </a:pPr>
            <a:r>
              <a:rPr lang="en-US" sz="1200" dirty="0">
                <a:solidFill>
                  <a:schemeClr val="bg1">
                    <a:lumMod val="50000"/>
                  </a:schemeClr>
                </a:solidFill>
                <a:latin typeface="Segoe UI" panose="020B0502040204020203" pitchFamily="34" charset="0"/>
                <a:cs typeface="Segoe UI" panose="020B0502040204020203" pitchFamily="34" charset="0"/>
              </a:rPr>
              <a:t>-Author</a:t>
            </a:r>
          </a:p>
        </p:txBody>
      </p:sp>
      <p:sp>
        <p:nvSpPr>
          <p:cNvPr id="6" name="Text Placeholder 6"/>
          <p:cNvSpPr>
            <a:spLocks noGrp="1"/>
          </p:cNvSpPr>
          <p:nvPr>
            <p:ph type="body" sz="quarter" idx="11" hasCustomPrompt="1"/>
          </p:nvPr>
        </p:nvSpPr>
        <p:spPr>
          <a:xfrm>
            <a:off x="3234280" y="2996119"/>
            <a:ext cx="5907450" cy="671209"/>
          </a:xfrm>
        </p:spPr>
        <p:txBody>
          <a:bodyPr>
            <a:normAutofit/>
          </a:bodyPr>
          <a:lstStyle>
            <a:lvl1pPr marL="0" indent="0">
              <a:buNone/>
              <a:defRPr lang="en-US" sz="19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“Insert quote here”</a:t>
            </a:r>
          </a:p>
        </p:txBody>
      </p:sp>
    </p:spTree>
    <p:extLst>
      <p:ext uri="{BB962C8B-B14F-4D97-AF65-F5344CB8AC3E}">
        <p14:creationId xmlns:p14="http://schemas.microsoft.com/office/powerpoint/2010/main" val="19014727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7180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genda Alt 1">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0" y="771525"/>
            <a:ext cx="12192000" cy="5486400"/>
          </a:xfrm>
        </p:spPr>
        <p:txBody>
          <a:bodyPr/>
          <a:lstStyle/>
          <a:p>
            <a:endParaRPr lang="en-US"/>
          </a:p>
        </p:txBody>
      </p:sp>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sp>
        <p:nvSpPr>
          <p:cNvPr id="4" name="Content Placeholder 2"/>
          <p:cNvSpPr>
            <a:spLocks noGrp="1"/>
          </p:cNvSpPr>
          <p:nvPr>
            <p:ph idx="1" hasCustomPrompt="1"/>
          </p:nvPr>
        </p:nvSpPr>
        <p:spPr>
          <a:xfrm>
            <a:off x="7438030" y="771525"/>
            <a:ext cx="4281530" cy="5486399"/>
          </a:xfrm>
        </p:spPr>
        <p:txBody>
          <a:bodyPr anchor="ctr"/>
          <a:lstStyle>
            <a:lvl1pPr marL="0" indent="0">
              <a:buNone/>
              <a:defRPr>
                <a:solidFill>
                  <a:schemeClr val="bg1"/>
                </a:solidFill>
                <a:latin typeface="Segoe UI Light" panose="020B0502040204020203" pitchFamily="34" charset="0"/>
                <a:cs typeface="Segoe UI Light" panose="020B0502040204020203" pitchFamily="34" charset="0"/>
              </a:defRPr>
            </a:lvl1pPr>
          </a:lstStyle>
          <a:p>
            <a:pPr lvl="0"/>
            <a:r>
              <a:rPr lang="en-US" dirty="0"/>
              <a:t>Agenda</a:t>
            </a:r>
          </a:p>
        </p:txBody>
      </p:sp>
    </p:spTree>
    <p:extLst>
      <p:ext uri="{BB962C8B-B14F-4D97-AF65-F5344CB8AC3E}">
        <p14:creationId xmlns:p14="http://schemas.microsoft.com/office/powerpoint/2010/main" val="208781130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esenter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04519" y="2369617"/>
            <a:ext cx="2057401" cy="2162175"/>
          </a:xfrm>
          <a:prstGeom prst="rect">
            <a:avLst/>
          </a:prstGeom>
        </p:spPr>
      </p:pic>
      <p:sp>
        <p:nvSpPr>
          <p:cNvPr id="16" name="Picture Placeholder 3"/>
          <p:cNvSpPr>
            <a:spLocks noGrp="1"/>
          </p:cNvSpPr>
          <p:nvPr>
            <p:ph type="pic" sz="quarter" idx="11"/>
          </p:nvPr>
        </p:nvSpPr>
        <p:spPr>
          <a:xfrm>
            <a:off x="5104520" y="2369618"/>
            <a:ext cx="2057400" cy="2162175"/>
          </a:xfrm>
        </p:spPr>
        <p:txBody>
          <a:bodyPr/>
          <a:lstStyle/>
          <a:p>
            <a:endParaRPr lang="en-US"/>
          </a:p>
        </p:txBody>
      </p:sp>
      <p:sp>
        <p:nvSpPr>
          <p:cNvPr id="27" name="Text Placeholder 6"/>
          <p:cNvSpPr>
            <a:spLocks noGrp="1"/>
          </p:cNvSpPr>
          <p:nvPr>
            <p:ph type="body" sz="quarter" idx="12" hasCustomPrompt="1"/>
          </p:nvPr>
        </p:nvSpPr>
        <p:spPr>
          <a:xfrm>
            <a:off x="5104518"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8" name="Text Placeholder 6"/>
          <p:cNvSpPr>
            <a:spLocks noGrp="1"/>
          </p:cNvSpPr>
          <p:nvPr>
            <p:ph type="body" sz="quarter" idx="13" hasCustomPrompt="1"/>
          </p:nvPr>
        </p:nvSpPr>
        <p:spPr>
          <a:xfrm>
            <a:off x="5104518"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spTree>
    <p:extLst>
      <p:ext uri="{BB962C8B-B14F-4D97-AF65-F5344CB8AC3E}">
        <p14:creationId xmlns:p14="http://schemas.microsoft.com/office/powerpoint/2010/main" val="86962171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72836" y="2369617"/>
            <a:ext cx="2057401" cy="2162175"/>
          </a:xfrm>
          <a:prstGeom prst="rect">
            <a:avLst/>
          </a:prstGeom>
        </p:spPr>
      </p:pic>
      <p:sp>
        <p:nvSpPr>
          <p:cNvPr id="16" name="Picture Placeholder 3"/>
          <p:cNvSpPr>
            <a:spLocks noGrp="1"/>
          </p:cNvSpPr>
          <p:nvPr>
            <p:ph type="pic" sz="quarter" idx="11"/>
          </p:nvPr>
        </p:nvSpPr>
        <p:spPr>
          <a:xfrm>
            <a:off x="3972837" y="2369618"/>
            <a:ext cx="2057400" cy="2162175"/>
          </a:xfrm>
        </p:spPr>
        <p:txBody>
          <a:bodyPr/>
          <a:lstStyle/>
          <a:p>
            <a:endParaRPr lang="en-US"/>
          </a:p>
        </p:txBody>
      </p:sp>
      <p:sp>
        <p:nvSpPr>
          <p:cNvPr id="27" name="Text Placeholder 6"/>
          <p:cNvSpPr>
            <a:spLocks noGrp="1"/>
          </p:cNvSpPr>
          <p:nvPr>
            <p:ph type="body" sz="quarter" idx="12" hasCustomPrompt="1"/>
          </p:nvPr>
        </p:nvSpPr>
        <p:spPr>
          <a:xfrm>
            <a:off x="3972835"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8" name="Text Placeholder 6"/>
          <p:cNvSpPr>
            <a:spLocks noGrp="1"/>
          </p:cNvSpPr>
          <p:nvPr>
            <p:ph type="body" sz="quarter" idx="13" hasCustomPrompt="1"/>
          </p:nvPr>
        </p:nvSpPr>
        <p:spPr>
          <a:xfrm>
            <a:off x="3972835"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95332" y="2348522"/>
            <a:ext cx="2057401" cy="2162175"/>
          </a:xfrm>
          <a:prstGeom prst="rect">
            <a:avLst/>
          </a:prstGeom>
        </p:spPr>
      </p:pic>
      <p:sp>
        <p:nvSpPr>
          <p:cNvPr id="30" name="Picture Placeholder 3"/>
          <p:cNvSpPr>
            <a:spLocks noGrp="1"/>
          </p:cNvSpPr>
          <p:nvPr>
            <p:ph type="pic" sz="quarter" idx="14"/>
          </p:nvPr>
        </p:nvSpPr>
        <p:spPr>
          <a:xfrm>
            <a:off x="6195333" y="2369618"/>
            <a:ext cx="2057400" cy="2162175"/>
          </a:xfrm>
        </p:spPr>
        <p:txBody>
          <a:bodyPr/>
          <a:lstStyle/>
          <a:p>
            <a:endParaRPr lang="en-US"/>
          </a:p>
        </p:txBody>
      </p:sp>
      <p:sp>
        <p:nvSpPr>
          <p:cNvPr id="31" name="Text Placeholder 6"/>
          <p:cNvSpPr>
            <a:spLocks noGrp="1"/>
          </p:cNvSpPr>
          <p:nvPr>
            <p:ph type="body" sz="quarter" idx="15" hasCustomPrompt="1"/>
          </p:nvPr>
        </p:nvSpPr>
        <p:spPr>
          <a:xfrm>
            <a:off x="6195331"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32" name="Text Placeholder 6"/>
          <p:cNvSpPr>
            <a:spLocks noGrp="1"/>
          </p:cNvSpPr>
          <p:nvPr>
            <p:ph type="body" sz="quarter" idx="16" hasCustomPrompt="1"/>
          </p:nvPr>
        </p:nvSpPr>
        <p:spPr>
          <a:xfrm>
            <a:off x="6195331"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spTree>
    <p:extLst>
      <p:ext uri="{BB962C8B-B14F-4D97-AF65-F5344CB8AC3E}">
        <p14:creationId xmlns:p14="http://schemas.microsoft.com/office/powerpoint/2010/main" val="11828006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76360" y="6356350"/>
            <a:ext cx="2743200" cy="264583"/>
          </a:xfrm>
          <a:prstGeom prst="rect">
            <a:avLst/>
          </a:prstGeom>
        </p:spPr>
        <p:txBody>
          <a:bodyPr/>
          <a:lstStyle/>
          <a:p>
            <a:fld id="{DE9C5245-57D9-4297-A214-1583DC249795}" type="slidenum">
              <a:rPr lang="en-US" smtClean="0"/>
              <a:pPr/>
              <a:t>‹#›</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2099" y="2369617"/>
            <a:ext cx="2057401" cy="2162175"/>
          </a:xfrm>
          <a:prstGeom prst="rect">
            <a:avLst/>
          </a:prstGeom>
        </p:spPr>
      </p:pic>
      <p:sp>
        <p:nvSpPr>
          <p:cNvPr id="4" name="Picture Placeholder 3"/>
          <p:cNvSpPr>
            <a:spLocks noGrp="1"/>
          </p:cNvSpPr>
          <p:nvPr>
            <p:ph type="pic" sz="quarter" idx="11"/>
          </p:nvPr>
        </p:nvSpPr>
        <p:spPr>
          <a:xfrm>
            <a:off x="2832100" y="2369618"/>
            <a:ext cx="2057400" cy="2162175"/>
          </a:xfrm>
        </p:spPr>
        <p:txBody>
          <a:bodyPr/>
          <a:lstStyle/>
          <a:p>
            <a:endParaRPr lang="en-US"/>
          </a:p>
        </p:txBody>
      </p:sp>
      <p:sp>
        <p:nvSpPr>
          <p:cNvPr id="17" name="Text Placeholder 6"/>
          <p:cNvSpPr>
            <a:spLocks noGrp="1"/>
          </p:cNvSpPr>
          <p:nvPr>
            <p:ph type="body" sz="quarter" idx="12" hasCustomPrompt="1"/>
          </p:nvPr>
        </p:nvSpPr>
        <p:spPr>
          <a:xfrm>
            <a:off x="2832098"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18" name="Text Placeholder 6"/>
          <p:cNvSpPr>
            <a:spLocks noGrp="1"/>
          </p:cNvSpPr>
          <p:nvPr>
            <p:ph type="body" sz="quarter" idx="13" hasCustomPrompt="1"/>
          </p:nvPr>
        </p:nvSpPr>
        <p:spPr>
          <a:xfrm>
            <a:off x="2832098"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54595" y="2348522"/>
            <a:ext cx="2057401" cy="2162175"/>
          </a:xfrm>
          <a:prstGeom prst="rect">
            <a:avLst/>
          </a:prstGeom>
        </p:spPr>
      </p:pic>
      <p:sp>
        <p:nvSpPr>
          <p:cNvPr id="20" name="Picture Placeholder 3"/>
          <p:cNvSpPr>
            <a:spLocks noGrp="1"/>
          </p:cNvSpPr>
          <p:nvPr>
            <p:ph type="pic" sz="quarter" idx="14"/>
          </p:nvPr>
        </p:nvSpPr>
        <p:spPr>
          <a:xfrm>
            <a:off x="5054596" y="2369618"/>
            <a:ext cx="2057400" cy="2162175"/>
          </a:xfrm>
        </p:spPr>
        <p:txBody>
          <a:bodyPr/>
          <a:lstStyle/>
          <a:p>
            <a:endParaRPr lang="en-US"/>
          </a:p>
        </p:txBody>
      </p:sp>
      <p:sp>
        <p:nvSpPr>
          <p:cNvPr id="21" name="Text Placeholder 6"/>
          <p:cNvSpPr>
            <a:spLocks noGrp="1"/>
          </p:cNvSpPr>
          <p:nvPr>
            <p:ph type="body" sz="quarter" idx="15" hasCustomPrompt="1"/>
          </p:nvPr>
        </p:nvSpPr>
        <p:spPr>
          <a:xfrm>
            <a:off x="5054594"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2" name="Text Placeholder 6"/>
          <p:cNvSpPr>
            <a:spLocks noGrp="1"/>
          </p:cNvSpPr>
          <p:nvPr>
            <p:ph type="body" sz="quarter" idx="16" hasCustomPrompt="1"/>
          </p:nvPr>
        </p:nvSpPr>
        <p:spPr>
          <a:xfrm>
            <a:off x="5054594"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77099" y="2348522"/>
            <a:ext cx="2057401" cy="2162175"/>
          </a:xfrm>
          <a:prstGeom prst="rect">
            <a:avLst/>
          </a:prstGeom>
        </p:spPr>
      </p:pic>
      <p:sp>
        <p:nvSpPr>
          <p:cNvPr id="24" name="Picture Placeholder 3"/>
          <p:cNvSpPr>
            <a:spLocks noGrp="1"/>
          </p:cNvSpPr>
          <p:nvPr>
            <p:ph type="pic" sz="quarter" idx="17"/>
          </p:nvPr>
        </p:nvSpPr>
        <p:spPr>
          <a:xfrm>
            <a:off x="7277100" y="2369618"/>
            <a:ext cx="2057400" cy="2162175"/>
          </a:xfrm>
        </p:spPr>
        <p:txBody>
          <a:bodyPr/>
          <a:lstStyle/>
          <a:p>
            <a:endParaRPr lang="en-US"/>
          </a:p>
        </p:txBody>
      </p:sp>
      <p:sp>
        <p:nvSpPr>
          <p:cNvPr id="25" name="Text Placeholder 6"/>
          <p:cNvSpPr>
            <a:spLocks noGrp="1"/>
          </p:cNvSpPr>
          <p:nvPr>
            <p:ph type="body" sz="quarter" idx="18" hasCustomPrompt="1"/>
          </p:nvPr>
        </p:nvSpPr>
        <p:spPr>
          <a:xfrm>
            <a:off x="7277098" y="1929048"/>
            <a:ext cx="2057400" cy="348238"/>
          </a:xfrm>
        </p:spPr>
        <p:txBody>
          <a:bodyPr>
            <a:normAutofit/>
          </a:bodyPr>
          <a:lstStyle>
            <a:lvl1pPr marL="0" indent="0">
              <a:buNone/>
              <a:defRPr lang="en-US" sz="1600"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Presenter name</a:t>
            </a:r>
          </a:p>
        </p:txBody>
      </p:sp>
      <p:sp>
        <p:nvSpPr>
          <p:cNvPr id="26" name="Text Placeholder 6"/>
          <p:cNvSpPr>
            <a:spLocks noGrp="1"/>
          </p:cNvSpPr>
          <p:nvPr>
            <p:ph type="body" sz="quarter" idx="19" hasCustomPrompt="1"/>
          </p:nvPr>
        </p:nvSpPr>
        <p:spPr>
          <a:xfrm>
            <a:off x="7277098" y="4624122"/>
            <a:ext cx="2057400" cy="348238"/>
          </a:xfrm>
        </p:spPr>
        <p:txBody>
          <a:bodyPr>
            <a:normAutofit/>
          </a:bodyPr>
          <a:lstStyle>
            <a:lvl1pPr marL="0" indent="0">
              <a:buNone/>
              <a:defRPr lang="en-US" sz="1200" i="1" kern="1200" baseline="0" dirty="0" smtClean="0">
                <a:solidFill>
                  <a:srgbClr val="0078D7"/>
                </a:solidFill>
                <a:latin typeface="Segoe UI Light" panose="020B0502040204020203" pitchFamily="34" charset="0"/>
                <a:ea typeface="+mn-ea"/>
                <a:cs typeface="Segoe UI Light" panose="020B0502040204020203" pitchFamily="34" charset="0"/>
              </a:defRPr>
            </a:lvl1pPr>
          </a:lstStyle>
          <a:p>
            <a:pPr lvl="0"/>
            <a:r>
              <a:rPr lang="en-US" dirty="0"/>
              <a:t>Title</a:t>
            </a:r>
          </a:p>
        </p:txBody>
      </p:sp>
    </p:spTree>
    <p:extLst>
      <p:ext uri="{BB962C8B-B14F-4D97-AF65-F5344CB8AC3E}">
        <p14:creationId xmlns:p14="http://schemas.microsoft.com/office/powerpoint/2010/main" val="89871703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639744"/>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531956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639744"/>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23924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1">
    <p:bg>
      <p:bgPr>
        <a:gradFill flip="none" rotWithShape="1">
          <a:gsLst>
            <a:gs pos="0">
              <a:schemeClr val="bg1"/>
            </a:gs>
            <a:gs pos="99167">
              <a:schemeClr val="bg1">
                <a:lumMod val="85000"/>
              </a:schemeClr>
            </a:gs>
            <a:gs pos="49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58197" y="114192"/>
            <a:ext cx="11252803" cy="855576"/>
          </a:xfrm>
          <a:noFill/>
        </p:spPr>
        <p:txBody>
          <a:bodyPr tIns="121899" bIns="121899" anchor="t" anchorCtr="0"/>
          <a:lstStyle>
            <a:lvl1pPr algn="l" defTabSz="914188"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Section title</a:t>
            </a:r>
          </a:p>
        </p:txBody>
      </p:sp>
      <p:sp>
        <p:nvSpPr>
          <p:cNvPr id="5" name="Text Placeholder 4"/>
          <p:cNvSpPr>
            <a:spLocks noGrp="1"/>
          </p:cNvSpPr>
          <p:nvPr>
            <p:ph type="body" sz="quarter" idx="10"/>
          </p:nvPr>
        </p:nvSpPr>
        <p:spPr>
          <a:xfrm>
            <a:off x="531951" y="1397001"/>
            <a:ext cx="10567850" cy="2281651"/>
          </a:xfrm>
        </p:spPr>
        <p:txBody>
          <a:bodyPr/>
          <a:lstStyle>
            <a:lvl1pPr marL="0" indent="0">
              <a:buNone/>
              <a:defRPr sz="3200">
                <a:solidFill>
                  <a:schemeClr val="tx1"/>
                </a:solidFill>
                <a:latin typeface="Segoe UI" pitchFamily="34" charset="0"/>
                <a:cs typeface="Segoe UI" pitchFamily="34" charset="0"/>
              </a:defRPr>
            </a:lvl1pPr>
            <a:lvl2pPr>
              <a:defRPr sz="2100">
                <a:solidFill>
                  <a:schemeClr val="tx1"/>
                </a:solidFill>
                <a:latin typeface="Segoe UI" pitchFamily="34" charset="0"/>
                <a:cs typeface="Segoe UI" pitchFamily="34" charset="0"/>
              </a:defRPr>
            </a:lvl2pPr>
            <a:lvl3pPr>
              <a:defRPr sz="2100">
                <a:solidFill>
                  <a:schemeClr val="tx1"/>
                </a:solidFill>
                <a:latin typeface="Segoe UI" pitchFamily="34" charset="0"/>
                <a:cs typeface="Segoe UI" pitchFamily="34" charset="0"/>
              </a:defRPr>
            </a:lvl3pPr>
            <a:lvl4pPr>
              <a:defRPr sz="2100">
                <a:solidFill>
                  <a:schemeClr val="tx1"/>
                </a:solidFill>
                <a:latin typeface="Segoe UI" pitchFamily="34" charset="0"/>
                <a:cs typeface="Segoe UI" pitchFamily="34" charset="0"/>
              </a:defRPr>
            </a:lvl4pPr>
            <a:lvl5pPr>
              <a:defRPr sz="2100">
                <a:solidFill>
                  <a:schemeClr val="tx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82691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411760"/>
            <a:ext cx="11653523" cy="1704996"/>
          </a:xfrm>
        </p:spPr>
        <p:txBody>
          <a:bodyPr/>
          <a:lstStyle>
            <a:lvl1pPr marL="0" indent="0">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a:xfrm>
            <a:off x="8976360" y="6356350"/>
            <a:ext cx="2743200" cy="264583"/>
          </a:xfrm>
          <a:prstGeom prst="rect">
            <a:avLst/>
          </a:prstGeo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8150680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4855632" cy="899665"/>
          </a:xfrm>
        </p:spPr>
        <p:txBody>
          <a:bodyPr/>
          <a:lstStyle/>
          <a:p>
            <a:r>
              <a:rPr lang="en-US" dirty="0"/>
              <a:t>Click to edit Master</a:t>
            </a:r>
          </a:p>
        </p:txBody>
      </p:sp>
      <p:sp>
        <p:nvSpPr>
          <p:cNvPr id="4" name="Text Placeholder 3"/>
          <p:cNvSpPr>
            <a:spLocks noGrp="1"/>
          </p:cNvSpPr>
          <p:nvPr>
            <p:ph type="body" sz="quarter" idx="11"/>
          </p:nvPr>
        </p:nvSpPr>
        <p:spPr>
          <a:xfrm>
            <a:off x="269239" y="1191698"/>
            <a:ext cx="491690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26124900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Rectangle 1"/>
          <p:cNvSpPr/>
          <p:nvPr userDrawn="1"/>
        </p:nvSpPr>
        <p:spPr bwMode="auto">
          <a:xfrm>
            <a:off x="269239" y="2077800"/>
            <a:ext cx="6274974" cy="359258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grpSp>
        <p:nvGrpSpPr>
          <p:cNvPr id="7" name="Group 6"/>
          <p:cNvGrpSpPr>
            <a:grpSpLocks noChangeAspect="1"/>
          </p:cNvGrpSpPr>
          <p:nvPr userDrawn="1"/>
        </p:nvGrpSpPr>
        <p:grpSpPr bwMode="gray">
          <a:xfrm>
            <a:off x="448525" y="485810"/>
            <a:ext cx="1648360" cy="353933"/>
            <a:chOff x="457200" y="1643393"/>
            <a:chExt cx="4492753" cy="96454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1"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79690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99196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39" y="1038195"/>
            <a:ext cx="1180292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5428818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hoto_Option">
    <p:bg>
      <p:bgRef idx="1001">
        <a:schemeClr val="bg2"/>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srcRect t="14802" r="13030" b="11695"/>
          <a:stretch/>
        </p:blipFill>
        <p:spPr>
          <a:xfrm flipH="1">
            <a:off x="311" y="-312"/>
            <a:ext cx="12191377" cy="6858623"/>
          </a:xfrm>
          <a:prstGeom prst="rect">
            <a:avLst/>
          </a:prstGeom>
        </p:spPr>
      </p:pic>
      <p:sp>
        <p:nvSpPr>
          <p:cNvPr id="21" name="Rectangle 20"/>
          <p:cNvSpPr/>
          <p:nvPr userDrawn="1"/>
        </p:nvSpPr>
        <p:spPr bwMode="auto">
          <a:xfrm>
            <a:off x="0" y="0"/>
            <a:ext cx="12192000" cy="6858000"/>
          </a:xfrm>
          <a:prstGeom prst="rect">
            <a:avLst/>
          </a:prstGeom>
          <a:gradFill flip="none" rotWithShape="1">
            <a:gsLst>
              <a:gs pos="0">
                <a:srgbClr val="000000">
                  <a:alpha val="60000"/>
                </a:srgbClr>
              </a:gs>
              <a:gs pos="18000">
                <a:srgbClr val="000000">
                  <a:alpha val="25000"/>
                </a:srgbClr>
              </a:gs>
              <a:gs pos="43000">
                <a:srgbClr val="000000">
                  <a:alpha val="0"/>
                </a:srgbClr>
              </a:gs>
            </a:gsLst>
            <a:lin ang="27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a:gradFill>
                <a:gsLst>
                  <a:gs pos="0">
                    <a:srgbClr val="FFFFFF"/>
                  </a:gs>
                  <a:gs pos="100000">
                    <a:srgbClr val="FFFFFF"/>
                  </a:gs>
                </a:gsLst>
                <a:lin ang="5400000" scaled="0"/>
              </a:gradFill>
            </a:endParaRPr>
          </a:p>
        </p:txBody>
      </p:sp>
      <p:sp>
        <p:nvSpPr>
          <p:cNvPr id="22" name="Rectangle 21"/>
          <p:cNvSpPr/>
          <p:nvPr userDrawn="1"/>
        </p:nvSpPr>
        <p:spPr bwMode="gray">
          <a:xfrm>
            <a:off x="2958514" y="2532458"/>
            <a:ext cx="8963736" cy="4034475"/>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
        <p:nvSpPr>
          <p:cNvPr id="24" name="Text Placeholder 14"/>
          <p:cNvSpPr>
            <a:spLocks noGrp="1"/>
          </p:cNvSpPr>
          <p:nvPr>
            <p:ph type="body" sz="quarter" idx="15" hasCustomPrompt="1"/>
          </p:nvPr>
        </p:nvSpPr>
        <p:spPr>
          <a:xfrm>
            <a:off x="9233487" y="291069"/>
            <a:ext cx="2690831" cy="567015"/>
          </a:xfrm>
        </p:spPr>
        <p:txBody>
          <a:bodyPr lIns="182880" tIns="146304" rIns="182880" bIns="146304"/>
          <a:lstStyle>
            <a:lvl1pPr marL="0" indent="0" algn="r">
              <a:buNone/>
              <a:defRPr sz="1961">
                <a:gradFill>
                  <a:gsLst>
                    <a:gs pos="5310">
                      <a:srgbClr val="111111"/>
                    </a:gs>
                    <a:gs pos="20354">
                      <a:srgbClr val="111111"/>
                    </a:gs>
                  </a:gsLst>
                  <a:lin ang="5400000" scaled="0"/>
                </a:gradFill>
                <a:latin typeface="+mn-lt"/>
              </a:defRPr>
            </a:lvl1pPr>
          </a:lstStyle>
          <a:p>
            <a:pPr lvl="0"/>
            <a:r>
              <a:rPr lang="en-US" dirty="0"/>
              <a:t>Session Code</a:t>
            </a:r>
          </a:p>
        </p:txBody>
      </p:sp>
      <p:sp>
        <p:nvSpPr>
          <p:cNvPr id="9" name="Title 1"/>
          <p:cNvSpPr>
            <a:spLocks noGrp="1"/>
          </p:cNvSpPr>
          <p:nvPr>
            <p:ph type="title" hasCustomPrompt="1"/>
          </p:nvPr>
        </p:nvSpPr>
        <p:spPr bwMode="gray">
          <a:xfrm>
            <a:off x="2958514" y="2532147"/>
            <a:ext cx="8972394" cy="223532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gray">
          <a:xfrm>
            <a:off x="2958514" y="4773828"/>
            <a:ext cx="8972394"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2861007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87" name="Freeform 16"/>
          <p:cNvSpPr>
            <a:spLocks/>
          </p:cNvSpPr>
          <p:nvPr userDrawn="1"/>
        </p:nvSpPr>
        <p:spPr bwMode="auto">
          <a:xfrm>
            <a:off x="0" y="3953546"/>
            <a:ext cx="5548185" cy="2904455"/>
          </a:xfrm>
          <a:custGeom>
            <a:avLst/>
            <a:gdLst>
              <a:gd name="T0" fmla="*/ 128 w 3565"/>
              <a:gd name="T1" fmla="*/ 957 h 1866"/>
              <a:gd name="T2" fmla="*/ 187 w 3565"/>
              <a:gd name="T3" fmla="*/ 982 h 1866"/>
              <a:gd name="T4" fmla="*/ 246 w 3565"/>
              <a:gd name="T5" fmla="*/ 909 h 1866"/>
              <a:gd name="T6" fmla="*/ 463 w 3565"/>
              <a:gd name="T7" fmla="*/ 816 h 1866"/>
              <a:gd name="T8" fmla="*/ 501 w 3565"/>
              <a:gd name="T9" fmla="*/ 874 h 1866"/>
              <a:gd name="T10" fmla="*/ 543 w 3565"/>
              <a:gd name="T11" fmla="*/ 926 h 1866"/>
              <a:gd name="T12" fmla="*/ 632 w 3565"/>
              <a:gd name="T13" fmla="*/ 677 h 1866"/>
              <a:gd name="T14" fmla="*/ 774 w 3565"/>
              <a:gd name="T15" fmla="*/ 719 h 1866"/>
              <a:gd name="T16" fmla="*/ 822 w 3565"/>
              <a:gd name="T17" fmla="*/ 771 h 1866"/>
              <a:gd name="T18" fmla="*/ 1040 w 3565"/>
              <a:gd name="T19" fmla="*/ 691 h 1866"/>
              <a:gd name="T20" fmla="*/ 1151 w 3565"/>
              <a:gd name="T21" fmla="*/ 823 h 1866"/>
              <a:gd name="T22" fmla="*/ 1209 w 3565"/>
              <a:gd name="T23" fmla="*/ 608 h 1866"/>
              <a:gd name="T24" fmla="*/ 1251 w 3565"/>
              <a:gd name="T25" fmla="*/ 543 h 1866"/>
              <a:gd name="T26" fmla="*/ 1372 w 3565"/>
              <a:gd name="T27" fmla="*/ 608 h 1866"/>
              <a:gd name="T28" fmla="*/ 1413 w 3565"/>
              <a:gd name="T29" fmla="*/ 567 h 1866"/>
              <a:gd name="T30" fmla="*/ 1458 w 3565"/>
              <a:gd name="T31" fmla="*/ 629 h 1866"/>
              <a:gd name="T32" fmla="*/ 1510 w 3565"/>
              <a:gd name="T33" fmla="*/ 871 h 1866"/>
              <a:gd name="T34" fmla="*/ 1548 w 3565"/>
              <a:gd name="T35" fmla="*/ 608 h 1866"/>
              <a:gd name="T36" fmla="*/ 1600 w 3565"/>
              <a:gd name="T37" fmla="*/ 563 h 1866"/>
              <a:gd name="T38" fmla="*/ 1627 w 3565"/>
              <a:gd name="T39" fmla="*/ 619 h 1866"/>
              <a:gd name="T40" fmla="*/ 1648 w 3565"/>
              <a:gd name="T41" fmla="*/ 764 h 1866"/>
              <a:gd name="T42" fmla="*/ 1683 w 3565"/>
              <a:gd name="T43" fmla="*/ 950 h 1866"/>
              <a:gd name="T44" fmla="*/ 1721 w 3565"/>
              <a:gd name="T45" fmla="*/ 847 h 1866"/>
              <a:gd name="T46" fmla="*/ 1752 w 3565"/>
              <a:gd name="T47" fmla="*/ 536 h 1866"/>
              <a:gd name="T48" fmla="*/ 2038 w 3565"/>
              <a:gd name="T49" fmla="*/ 456 h 1866"/>
              <a:gd name="T50" fmla="*/ 2059 w 3565"/>
              <a:gd name="T51" fmla="*/ 539 h 1866"/>
              <a:gd name="T52" fmla="*/ 2173 w 3565"/>
              <a:gd name="T53" fmla="*/ 246 h 1866"/>
              <a:gd name="T54" fmla="*/ 2252 w 3565"/>
              <a:gd name="T55" fmla="*/ 201 h 1866"/>
              <a:gd name="T56" fmla="*/ 2287 w 3565"/>
              <a:gd name="T57" fmla="*/ 259 h 1866"/>
              <a:gd name="T58" fmla="*/ 2356 w 3565"/>
              <a:gd name="T59" fmla="*/ 843 h 1866"/>
              <a:gd name="T60" fmla="*/ 2384 w 3565"/>
              <a:gd name="T61" fmla="*/ 612 h 1866"/>
              <a:gd name="T62" fmla="*/ 2398 w 3565"/>
              <a:gd name="T63" fmla="*/ 432 h 1866"/>
              <a:gd name="T64" fmla="*/ 2436 w 3565"/>
              <a:gd name="T65" fmla="*/ 139 h 1866"/>
              <a:gd name="T66" fmla="*/ 2567 w 3565"/>
              <a:gd name="T67" fmla="*/ 0 h 1866"/>
              <a:gd name="T68" fmla="*/ 2598 w 3565"/>
              <a:gd name="T69" fmla="*/ 121 h 1866"/>
              <a:gd name="T70" fmla="*/ 2629 w 3565"/>
              <a:gd name="T71" fmla="*/ 173 h 1866"/>
              <a:gd name="T72" fmla="*/ 2670 w 3565"/>
              <a:gd name="T73" fmla="*/ 491 h 1866"/>
              <a:gd name="T74" fmla="*/ 2988 w 3565"/>
              <a:gd name="T75" fmla="*/ 346 h 1866"/>
              <a:gd name="T76" fmla="*/ 3071 w 3565"/>
              <a:gd name="T77" fmla="*/ 532 h 1866"/>
              <a:gd name="T78" fmla="*/ 3126 w 3565"/>
              <a:gd name="T79" fmla="*/ 498 h 1866"/>
              <a:gd name="T80" fmla="*/ 3233 w 3565"/>
              <a:gd name="T81" fmla="*/ 550 h 1866"/>
              <a:gd name="T82" fmla="*/ 3320 w 3565"/>
              <a:gd name="T83" fmla="*/ 463 h 1866"/>
              <a:gd name="T84" fmla="*/ 3382 w 3565"/>
              <a:gd name="T85" fmla="*/ 398 h 1866"/>
              <a:gd name="T86" fmla="*/ 3565 w 3565"/>
              <a:gd name="T87" fmla="*/ 446 h 1866"/>
              <a:gd name="T88" fmla="*/ 3565 w 3565"/>
              <a:gd name="T89" fmla="*/ 1866 h 1866"/>
              <a:gd name="T90" fmla="*/ 0 w 3565"/>
              <a:gd name="T91" fmla="*/ 95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5" h="1866">
                <a:moveTo>
                  <a:pt x="0" y="957"/>
                </a:moveTo>
                <a:lnTo>
                  <a:pt x="128" y="957"/>
                </a:lnTo>
                <a:lnTo>
                  <a:pt x="128" y="982"/>
                </a:lnTo>
                <a:lnTo>
                  <a:pt x="187" y="982"/>
                </a:lnTo>
                <a:lnTo>
                  <a:pt x="187" y="909"/>
                </a:lnTo>
                <a:lnTo>
                  <a:pt x="246" y="909"/>
                </a:lnTo>
                <a:lnTo>
                  <a:pt x="246" y="816"/>
                </a:lnTo>
                <a:lnTo>
                  <a:pt x="463" y="816"/>
                </a:lnTo>
                <a:lnTo>
                  <a:pt x="463" y="874"/>
                </a:lnTo>
                <a:lnTo>
                  <a:pt x="501" y="874"/>
                </a:lnTo>
                <a:lnTo>
                  <a:pt x="501" y="926"/>
                </a:lnTo>
                <a:lnTo>
                  <a:pt x="543" y="926"/>
                </a:lnTo>
                <a:lnTo>
                  <a:pt x="543" y="677"/>
                </a:lnTo>
                <a:lnTo>
                  <a:pt x="632" y="677"/>
                </a:lnTo>
                <a:lnTo>
                  <a:pt x="632" y="719"/>
                </a:lnTo>
                <a:lnTo>
                  <a:pt x="774" y="719"/>
                </a:lnTo>
                <a:lnTo>
                  <a:pt x="774" y="771"/>
                </a:lnTo>
                <a:lnTo>
                  <a:pt x="822" y="771"/>
                </a:lnTo>
                <a:lnTo>
                  <a:pt x="822" y="691"/>
                </a:lnTo>
                <a:lnTo>
                  <a:pt x="1040" y="691"/>
                </a:lnTo>
                <a:lnTo>
                  <a:pt x="1040" y="823"/>
                </a:lnTo>
                <a:lnTo>
                  <a:pt x="1151" y="823"/>
                </a:lnTo>
                <a:lnTo>
                  <a:pt x="1151" y="608"/>
                </a:lnTo>
                <a:lnTo>
                  <a:pt x="1209" y="608"/>
                </a:lnTo>
                <a:lnTo>
                  <a:pt x="1209" y="543"/>
                </a:lnTo>
                <a:lnTo>
                  <a:pt x="1251" y="543"/>
                </a:lnTo>
                <a:lnTo>
                  <a:pt x="1251" y="608"/>
                </a:lnTo>
                <a:lnTo>
                  <a:pt x="1372" y="608"/>
                </a:lnTo>
                <a:lnTo>
                  <a:pt x="1372" y="567"/>
                </a:lnTo>
                <a:lnTo>
                  <a:pt x="1413" y="567"/>
                </a:lnTo>
                <a:lnTo>
                  <a:pt x="1413" y="629"/>
                </a:lnTo>
                <a:lnTo>
                  <a:pt x="1458" y="629"/>
                </a:lnTo>
                <a:lnTo>
                  <a:pt x="1458" y="871"/>
                </a:lnTo>
                <a:lnTo>
                  <a:pt x="1510" y="871"/>
                </a:lnTo>
                <a:lnTo>
                  <a:pt x="1510" y="608"/>
                </a:lnTo>
                <a:lnTo>
                  <a:pt x="1548" y="608"/>
                </a:lnTo>
                <a:lnTo>
                  <a:pt x="1548" y="563"/>
                </a:lnTo>
                <a:lnTo>
                  <a:pt x="1600" y="563"/>
                </a:lnTo>
                <a:lnTo>
                  <a:pt x="1600" y="619"/>
                </a:lnTo>
                <a:lnTo>
                  <a:pt x="1627" y="619"/>
                </a:lnTo>
                <a:lnTo>
                  <a:pt x="1627" y="764"/>
                </a:lnTo>
                <a:lnTo>
                  <a:pt x="1648" y="764"/>
                </a:lnTo>
                <a:lnTo>
                  <a:pt x="1648" y="950"/>
                </a:lnTo>
                <a:lnTo>
                  <a:pt x="1683" y="950"/>
                </a:lnTo>
                <a:lnTo>
                  <a:pt x="1683" y="847"/>
                </a:lnTo>
                <a:lnTo>
                  <a:pt x="1721" y="847"/>
                </a:lnTo>
                <a:lnTo>
                  <a:pt x="1721" y="536"/>
                </a:lnTo>
                <a:lnTo>
                  <a:pt x="1752" y="536"/>
                </a:lnTo>
                <a:lnTo>
                  <a:pt x="1752" y="456"/>
                </a:lnTo>
                <a:lnTo>
                  <a:pt x="2038" y="456"/>
                </a:lnTo>
                <a:lnTo>
                  <a:pt x="2038" y="539"/>
                </a:lnTo>
                <a:lnTo>
                  <a:pt x="2059" y="539"/>
                </a:lnTo>
                <a:lnTo>
                  <a:pt x="2059" y="246"/>
                </a:lnTo>
                <a:lnTo>
                  <a:pt x="2173" y="246"/>
                </a:lnTo>
                <a:lnTo>
                  <a:pt x="2173" y="201"/>
                </a:lnTo>
                <a:lnTo>
                  <a:pt x="2252" y="201"/>
                </a:lnTo>
                <a:lnTo>
                  <a:pt x="2252" y="259"/>
                </a:lnTo>
                <a:lnTo>
                  <a:pt x="2287" y="259"/>
                </a:lnTo>
                <a:lnTo>
                  <a:pt x="2287" y="843"/>
                </a:lnTo>
                <a:lnTo>
                  <a:pt x="2356" y="843"/>
                </a:lnTo>
                <a:lnTo>
                  <a:pt x="2356" y="612"/>
                </a:lnTo>
                <a:lnTo>
                  <a:pt x="2384" y="612"/>
                </a:lnTo>
                <a:lnTo>
                  <a:pt x="2384" y="449"/>
                </a:lnTo>
                <a:lnTo>
                  <a:pt x="2398" y="432"/>
                </a:lnTo>
                <a:lnTo>
                  <a:pt x="2398" y="139"/>
                </a:lnTo>
                <a:lnTo>
                  <a:pt x="2436" y="139"/>
                </a:lnTo>
                <a:lnTo>
                  <a:pt x="2436" y="0"/>
                </a:lnTo>
                <a:lnTo>
                  <a:pt x="2567" y="0"/>
                </a:lnTo>
                <a:lnTo>
                  <a:pt x="2567" y="121"/>
                </a:lnTo>
                <a:lnTo>
                  <a:pt x="2598" y="121"/>
                </a:lnTo>
                <a:lnTo>
                  <a:pt x="2598" y="173"/>
                </a:lnTo>
                <a:lnTo>
                  <a:pt x="2629" y="173"/>
                </a:lnTo>
                <a:lnTo>
                  <a:pt x="2629" y="491"/>
                </a:lnTo>
                <a:lnTo>
                  <a:pt x="2670" y="491"/>
                </a:lnTo>
                <a:lnTo>
                  <a:pt x="2670" y="346"/>
                </a:lnTo>
                <a:lnTo>
                  <a:pt x="2988" y="346"/>
                </a:lnTo>
                <a:lnTo>
                  <a:pt x="2988" y="532"/>
                </a:lnTo>
                <a:lnTo>
                  <a:pt x="3071" y="532"/>
                </a:lnTo>
                <a:lnTo>
                  <a:pt x="3071" y="498"/>
                </a:lnTo>
                <a:lnTo>
                  <a:pt x="3126" y="498"/>
                </a:lnTo>
                <a:lnTo>
                  <a:pt x="3126" y="550"/>
                </a:lnTo>
                <a:lnTo>
                  <a:pt x="3233" y="550"/>
                </a:lnTo>
                <a:lnTo>
                  <a:pt x="3233" y="463"/>
                </a:lnTo>
                <a:lnTo>
                  <a:pt x="3320" y="463"/>
                </a:lnTo>
                <a:lnTo>
                  <a:pt x="3320" y="398"/>
                </a:lnTo>
                <a:lnTo>
                  <a:pt x="3382" y="398"/>
                </a:lnTo>
                <a:lnTo>
                  <a:pt x="3382" y="446"/>
                </a:lnTo>
                <a:lnTo>
                  <a:pt x="3565" y="446"/>
                </a:lnTo>
                <a:lnTo>
                  <a:pt x="3565" y="1040"/>
                </a:lnTo>
                <a:lnTo>
                  <a:pt x="3565" y="1866"/>
                </a:lnTo>
                <a:lnTo>
                  <a:pt x="0" y="1866"/>
                </a:lnTo>
                <a:lnTo>
                  <a:pt x="0" y="957"/>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8" name="Freeform 17"/>
          <p:cNvSpPr>
            <a:spLocks/>
          </p:cNvSpPr>
          <p:nvPr userDrawn="1"/>
        </p:nvSpPr>
        <p:spPr bwMode="auto">
          <a:xfrm>
            <a:off x="5395669" y="4470308"/>
            <a:ext cx="3084573" cy="2387692"/>
          </a:xfrm>
          <a:custGeom>
            <a:avLst/>
            <a:gdLst>
              <a:gd name="T0" fmla="*/ 1882 w 1982"/>
              <a:gd name="T1" fmla="*/ 456 h 1534"/>
              <a:gd name="T2" fmla="*/ 1882 w 1982"/>
              <a:gd name="T3" fmla="*/ 546 h 1534"/>
              <a:gd name="T4" fmla="*/ 1830 w 1982"/>
              <a:gd name="T5" fmla="*/ 546 h 1534"/>
              <a:gd name="T6" fmla="*/ 1830 w 1982"/>
              <a:gd name="T7" fmla="*/ 629 h 1534"/>
              <a:gd name="T8" fmla="*/ 1699 w 1982"/>
              <a:gd name="T9" fmla="*/ 629 h 1534"/>
              <a:gd name="T10" fmla="*/ 1699 w 1982"/>
              <a:gd name="T11" fmla="*/ 822 h 1534"/>
              <a:gd name="T12" fmla="*/ 1668 w 1982"/>
              <a:gd name="T13" fmla="*/ 822 h 1534"/>
              <a:gd name="T14" fmla="*/ 1668 w 1982"/>
              <a:gd name="T15" fmla="*/ 59 h 1534"/>
              <a:gd name="T16" fmla="*/ 1388 w 1982"/>
              <a:gd name="T17" fmla="*/ 59 h 1534"/>
              <a:gd name="T18" fmla="*/ 1388 w 1982"/>
              <a:gd name="T19" fmla="*/ 200 h 1534"/>
              <a:gd name="T20" fmla="*/ 1226 w 1982"/>
              <a:gd name="T21" fmla="*/ 200 h 1534"/>
              <a:gd name="T22" fmla="*/ 1226 w 1982"/>
              <a:gd name="T23" fmla="*/ 688 h 1534"/>
              <a:gd name="T24" fmla="*/ 1119 w 1982"/>
              <a:gd name="T25" fmla="*/ 688 h 1534"/>
              <a:gd name="T26" fmla="*/ 1119 w 1982"/>
              <a:gd name="T27" fmla="*/ 629 h 1534"/>
              <a:gd name="T28" fmla="*/ 1043 w 1982"/>
              <a:gd name="T29" fmla="*/ 629 h 1534"/>
              <a:gd name="T30" fmla="*/ 1043 w 1982"/>
              <a:gd name="T31" fmla="*/ 542 h 1534"/>
              <a:gd name="T32" fmla="*/ 839 w 1982"/>
              <a:gd name="T33" fmla="*/ 542 h 1534"/>
              <a:gd name="T34" fmla="*/ 839 w 1982"/>
              <a:gd name="T35" fmla="*/ 629 h 1534"/>
              <a:gd name="T36" fmla="*/ 736 w 1982"/>
              <a:gd name="T37" fmla="*/ 629 h 1534"/>
              <a:gd name="T38" fmla="*/ 736 w 1982"/>
              <a:gd name="T39" fmla="*/ 698 h 1534"/>
              <a:gd name="T40" fmla="*/ 694 w 1982"/>
              <a:gd name="T41" fmla="*/ 698 h 1534"/>
              <a:gd name="T42" fmla="*/ 694 w 1982"/>
              <a:gd name="T43" fmla="*/ 0 h 1534"/>
              <a:gd name="T44" fmla="*/ 331 w 1982"/>
              <a:gd name="T45" fmla="*/ 0 h 1534"/>
              <a:gd name="T46" fmla="*/ 331 w 1982"/>
              <a:gd name="T47" fmla="*/ 663 h 1534"/>
              <a:gd name="T48" fmla="*/ 245 w 1982"/>
              <a:gd name="T49" fmla="*/ 663 h 1534"/>
              <a:gd name="T50" fmla="*/ 245 w 1982"/>
              <a:gd name="T51" fmla="*/ 456 h 1534"/>
              <a:gd name="T52" fmla="*/ 93 w 1982"/>
              <a:gd name="T53" fmla="*/ 456 h 1534"/>
              <a:gd name="T54" fmla="*/ 93 w 1982"/>
              <a:gd name="T55" fmla="*/ 826 h 1534"/>
              <a:gd name="T56" fmla="*/ 0 w 1982"/>
              <a:gd name="T57" fmla="*/ 826 h 1534"/>
              <a:gd name="T58" fmla="*/ 0 w 1982"/>
              <a:gd name="T59" fmla="*/ 1534 h 1534"/>
              <a:gd name="T60" fmla="*/ 1982 w 1982"/>
              <a:gd name="T61" fmla="*/ 1534 h 1534"/>
              <a:gd name="T62" fmla="*/ 1982 w 1982"/>
              <a:gd name="T63" fmla="*/ 456 h 1534"/>
              <a:gd name="T64" fmla="*/ 1882 w 1982"/>
              <a:gd name="T65" fmla="*/ 456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2" h="1534">
                <a:moveTo>
                  <a:pt x="1882" y="456"/>
                </a:moveTo>
                <a:lnTo>
                  <a:pt x="1882" y="546"/>
                </a:lnTo>
                <a:lnTo>
                  <a:pt x="1830" y="546"/>
                </a:lnTo>
                <a:lnTo>
                  <a:pt x="1830" y="629"/>
                </a:lnTo>
                <a:lnTo>
                  <a:pt x="1699" y="629"/>
                </a:lnTo>
                <a:lnTo>
                  <a:pt x="1699" y="822"/>
                </a:lnTo>
                <a:lnTo>
                  <a:pt x="1668" y="822"/>
                </a:lnTo>
                <a:lnTo>
                  <a:pt x="1668" y="59"/>
                </a:lnTo>
                <a:lnTo>
                  <a:pt x="1388" y="59"/>
                </a:lnTo>
                <a:lnTo>
                  <a:pt x="1388" y="200"/>
                </a:lnTo>
                <a:lnTo>
                  <a:pt x="1226" y="200"/>
                </a:lnTo>
                <a:lnTo>
                  <a:pt x="1226" y="688"/>
                </a:lnTo>
                <a:lnTo>
                  <a:pt x="1119" y="688"/>
                </a:lnTo>
                <a:lnTo>
                  <a:pt x="1119" y="629"/>
                </a:lnTo>
                <a:lnTo>
                  <a:pt x="1043" y="629"/>
                </a:lnTo>
                <a:lnTo>
                  <a:pt x="1043" y="542"/>
                </a:lnTo>
                <a:lnTo>
                  <a:pt x="839" y="542"/>
                </a:lnTo>
                <a:lnTo>
                  <a:pt x="839" y="629"/>
                </a:lnTo>
                <a:lnTo>
                  <a:pt x="736" y="629"/>
                </a:lnTo>
                <a:lnTo>
                  <a:pt x="736" y="698"/>
                </a:lnTo>
                <a:lnTo>
                  <a:pt x="694" y="698"/>
                </a:lnTo>
                <a:lnTo>
                  <a:pt x="694" y="0"/>
                </a:lnTo>
                <a:lnTo>
                  <a:pt x="331" y="0"/>
                </a:lnTo>
                <a:lnTo>
                  <a:pt x="331" y="663"/>
                </a:lnTo>
                <a:lnTo>
                  <a:pt x="245" y="663"/>
                </a:lnTo>
                <a:lnTo>
                  <a:pt x="245" y="456"/>
                </a:lnTo>
                <a:lnTo>
                  <a:pt x="93" y="456"/>
                </a:lnTo>
                <a:lnTo>
                  <a:pt x="93" y="826"/>
                </a:lnTo>
                <a:lnTo>
                  <a:pt x="0" y="826"/>
                </a:lnTo>
                <a:lnTo>
                  <a:pt x="0" y="1534"/>
                </a:lnTo>
                <a:lnTo>
                  <a:pt x="1982" y="1534"/>
                </a:lnTo>
                <a:lnTo>
                  <a:pt x="1982" y="456"/>
                </a:lnTo>
                <a:lnTo>
                  <a:pt x="1882" y="456"/>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9" name="Freeform 18"/>
          <p:cNvSpPr>
            <a:spLocks/>
          </p:cNvSpPr>
          <p:nvPr userDrawn="1"/>
        </p:nvSpPr>
        <p:spPr bwMode="auto">
          <a:xfrm flipH="1">
            <a:off x="8466235" y="2965159"/>
            <a:ext cx="3725766" cy="3892842"/>
          </a:xfrm>
          <a:custGeom>
            <a:avLst/>
            <a:gdLst>
              <a:gd name="T0" fmla="*/ 2308 w 2394"/>
              <a:gd name="T1" fmla="*/ 1385 h 2501"/>
              <a:gd name="T2" fmla="*/ 2270 w 2394"/>
              <a:gd name="T3" fmla="*/ 1420 h 2501"/>
              <a:gd name="T4" fmla="*/ 2228 w 2394"/>
              <a:gd name="T5" fmla="*/ 1323 h 2501"/>
              <a:gd name="T6" fmla="*/ 2083 w 2394"/>
              <a:gd name="T7" fmla="*/ 1202 h 2501"/>
              <a:gd name="T8" fmla="*/ 2055 w 2394"/>
              <a:gd name="T9" fmla="*/ 1278 h 2501"/>
              <a:gd name="T10" fmla="*/ 2031 w 2394"/>
              <a:gd name="T11" fmla="*/ 1344 h 2501"/>
              <a:gd name="T12" fmla="*/ 1969 w 2394"/>
              <a:gd name="T13" fmla="*/ 1019 h 2501"/>
              <a:gd name="T14" fmla="*/ 1872 w 2394"/>
              <a:gd name="T15" fmla="*/ 1071 h 2501"/>
              <a:gd name="T16" fmla="*/ 1845 w 2394"/>
              <a:gd name="T17" fmla="*/ 1140 h 2501"/>
              <a:gd name="T18" fmla="*/ 1696 w 2394"/>
              <a:gd name="T19" fmla="*/ 1036 h 2501"/>
              <a:gd name="T20" fmla="*/ 1620 w 2394"/>
              <a:gd name="T21" fmla="*/ 1209 h 2501"/>
              <a:gd name="T22" fmla="*/ 1582 w 2394"/>
              <a:gd name="T23" fmla="*/ 929 h 2501"/>
              <a:gd name="T24" fmla="*/ 1555 w 2394"/>
              <a:gd name="T25" fmla="*/ 843 h 2501"/>
              <a:gd name="T26" fmla="*/ 1472 w 2394"/>
              <a:gd name="T27" fmla="*/ 929 h 2501"/>
              <a:gd name="T28" fmla="*/ 1447 w 2394"/>
              <a:gd name="T29" fmla="*/ 874 h 2501"/>
              <a:gd name="T30" fmla="*/ 1416 w 2394"/>
              <a:gd name="T31" fmla="*/ 953 h 2501"/>
              <a:gd name="T32" fmla="*/ 1382 w 2394"/>
              <a:gd name="T33" fmla="*/ 1274 h 2501"/>
              <a:gd name="T34" fmla="*/ 1354 w 2394"/>
              <a:gd name="T35" fmla="*/ 929 h 2501"/>
              <a:gd name="T36" fmla="*/ 1320 w 2394"/>
              <a:gd name="T37" fmla="*/ 867 h 2501"/>
              <a:gd name="T38" fmla="*/ 1302 w 2394"/>
              <a:gd name="T39" fmla="*/ 939 h 2501"/>
              <a:gd name="T40" fmla="*/ 1285 w 2394"/>
              <a:gd name="T41" fmla="*/ 1133 h 2501"/>
              <a:gd name="T42" fmla="*/ 1264 w 2394"/>
              <a:gd name="T43" fmla="*/ 1378 h 2501"/>
              <a:gd name="T44" fmla="*/ 1240 w 2394"/>
              <a:gd name="T45" fmla="*/ 1243 h 2501"/>
              <a:gd name="T46" fmla="*/ 1216 w 2394"/>
              <a:gd name="T47" fmla="*/ 701 h 2501"/>
              <a:gd name="T48" fmla="*/ 1026 w 2394"/>
              <a:gd name="T49" fmla="*/ 597 h 2501"/>
              <a:gd name="T50" fmla="*/ 1009 w 2394"/>
              <a:gd name="T51" fmla="*/ 708 h 2501"/>
              <a:gd name="T52" fmla="*/ 933 w 2394"/>
              <a:gd name="T53" fmla="*/ 324 h 2501"/>
              <a:gd name="T54" fmla="*/ 881 w 2394"/>
              <a:gd name="T55" fmla="*/ 262 h 2501"/>
              <a:gd name="T56" fmla="*/ 857 w 2394"/>
              <a:gd name="T57" fmla="*/ 338 h 2501"/>
              <a:gd name="T58" fmla="*/ 812 w 2394"/>
              <a:gd name="T59" fmla="*/ 1243 h 2501"/>
              <a:gd name="T60" fmla="*/ 795 w 2394"/>
              <a:gd name="T61" fmla="*/ 939 h 2501"/>
              <a:gd name="T62" fmla="*/ 784 w 2394"/>
              <a:gd name="T63" fmla="*/ 566 h 2501"/>
              <a:gd name="T64" fmla="*/ 757 w 2394"/>
              <a:gd name="T65" fmla="*/ 183 h 2501"/>
              <a:gd name="T66" fmla="*/ 670 w 2394"/>
              <a:gd name="T67" fmla="*/ 0 h 2501"/>
              <a:gd name="T68" fmla="*/ 646 w 2394"/>
              <a:gd name="T69" fmla="*/ 155 h 2501"/>
              <a:gd name="T70" fmla="*/ 629 w 2394"/>
              <a:gd name="T71" fmla="*/ 228 h 2501"/>
              <a:gd name="T72" fmla="*/ 598 w 2394"/>
              <a:gd name="T73" fmla="*/ 642 h 2501"/>
              <a:gd name="T74" fmla="*/ 387 w 2394"/>
              <a:gd name="T75" fmla="*/ 456 h 2501"/>
              <a:gd name="T76" fmla="*/ 332 w 2394"/>
              <a:gd name="T77" fmla="*/ 698 h 2501"/>
              <a:gd name="T78" fmla="*/ 294 w 2394"/>
              <a:gd name="T79" fmla="*/ 653 h 2501"/>
              <a:gd name="T80" fmla="*/ 221 w 2394"/>
              <a:gd name="T81" fmla="*/ 722 h 2501"/>
              <a:gd name="T82" fmla="*/ 163 w 2394"/>
              <a:gd name="T83" fmla="*/ 604 h 2501"/>
              <a:gd name="T84" fmla="*/ 121 w 2394"/>
              <a:gd name="T85" fmla="*/ 521 h 2501"/>
              <a:gd name="T86" fmla="*/ 0 w 2394"/>
              <a:gd name="T87" fmla="*/ 587 h 2501"/>
              <a:gd name="T88" fmla="*/ 0 w 2394"/>
              <a:gd name="T89" fmla="*/ 2501 h 2501"/>
              <a:gd name="T90" fmla="*/ 2394 w 2394"/>
              <a:gd name="T91" fmla="*/ 1385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4" h="2501">
                <a:moveTo>
                  <a:pt x="2394" y="1385"/>
                </a:moveTo>
                <a:lnTo>
                  <a:pt x="2308" y="1385"/>
                </a:lnTo>
                <a:lnTo>
                  <a:pt x="2308" y="1420"/>
                </a:lnTo>
                <a:lnTo>
                  <a:pt x="2270" y="1420"/>
                </a:lnTo>
                <a:lnTo>
                  <a:pt x="2270" y="1323"/>
                </a:lnTo>
                <a:lnTo>
                  <a:pt x="2228" y="1323"/>
                </a:lnTo>
                <a:lnTo>
                  <a:pt x="2228" y="1202"/>
                </a:lnTo>
                <a:lnTo>
                  <a:pt x="2083" y="1202"/>
                </a:lnTo>
                <a:lnTo>
                  <a:pt x="2083" y="1278"/>
                </a:lnTo>
                <a:lnTo>
                  <a:pt x="2055" y="1278"/>
                </a:lnTo>
                <a:lnTo>
                  <a:pt x="2055" y="1344"/>
                </a:lnTo>
                <a:lnTo>
                  <a:pt x="2031" y="1344"/>
                </a:lnTo>
                <a:lnTo>
                  <a:pt x="2031" y="1019"/>
                </a:lnTo>
                <a:lnTo>
                  <a:pt x="1969" y="1019"/>
                </a:lnTo>
                <a:lnTo>
                  <a:pt x="1969" y="1071"/>
                </a:lnTo>
                <a:lnTo>
                  <a:pt x="1872" y="1071"/>
                </a:lnTo>
                <a:lnTo>
                  <a:pt x="1872" y="1140"/>
                </a:lnTo>
                <a:lnTo>
                  <a:pt x="1845" y="1140"/>
                </a:lnTo>
                <a:lnTo>
                  <a:pt x="1845" y="1036"/>
                </a:lnTo>
                <a:lnTo>
                  <a:pt x="1696" y="1036"/>
                </a:lnTo>
                <a:lnTo>
                  <a:pt x="1696" y="1209"/>
                </a:lnTo>
                <a:lnTo>
                  <a:pt x="1620" y="1209"/>
                </a:lnTo>
                <a:lnTo>
                  <a:pt x="1620" y="929"/>
                </a:lnTo>
                <a:lnTo>
                  <a:pt x="1582" y="929"/>
                </a:lnTo>
                <a:lnTo>
                  <a:pt x="1582" y="843"/>
                </a:lnTo>
                <a:lnTo>
                  <a:pt x="1555" y="843"/>
                </a:lnTo>
                <a:lnTo>
                  <a:pt x="1555" y="929"/>
                </a:lnTo>
                <a:lnTo>
                  <a:pt x="1472" y="929"/>
                </a:lnTo>
                <a:lnTo>
                  <a:pt x="1472" y="874"/>
                </a:lnTo>
                <a:lnTo>
                  <a:pt x="1447" y="874"/>
                </a:lnTo>
                <a:lnTo>
                  <a:pt x="1447" y="953"/>
                </a:lnTo>
                <a:lnTo>
                  <a:pt x="1416" y="953"/>
                </a:lnTo>
                <a:lnTo>
                  <a:pt x="1416" y="1274"/>
                </a:lnTo>
                <a:lnTo>
                  <a:pt x="1382" y="1274"/>
                </a:lnTo>
                <a:lnTo>
                  <a:pt x="1382" y="929"/>
                </a:lnTo>
                <a:lnTo>
                  <a:pt x="1354" y="929"/>
                </a:lnTo>
                <a:lnTo>
                  <a:pt x="1354" y="867"/>
                </a:lnTo>
                <a:lnTo>
                  <a:pt x="1320" y="867"/>
                </a:lnTo>
                <a:lnTo>
                  <a:pt x="1320" y="939"/>
                </a:lnTo>
                <a:lnTo>
                  <a:pt x="1302" y="939"/>
                </a:lnTo>
                <a:lnTo>
                  <a:pt x="1302" y="1133"/>
                </a:lnTo>
                <a:lnTo>
                  <a:pt x="1285" y="1133"/>
                </a:lnTo>
                <a:lnTo>
                  <a:pt x="1285" y="1378"/>
                </a:lnTo>
                <a:lnTo>
                  <a:pt x="1264" y="1378"/>
                </a:lnTo>
                <a:lnTo>
                  <a:pt x="1264" y="1243"/>
                </a:lnTo>
                <a:lnTo>
                  <a:pt x="1240" y="1243"/>
                </a:lnTo>
                <a:lnTo>
                  <a:pt x="1240" y="701"/>
                </a:lnTo>
                <a:lnTo>
                  <a:pt x="1216" y="701"/>
                </a:lnTo>
                <a:lnTo>
                  <a:pt x="1216" y="597"/>
                </a:lnTo>
                <a:lnTo>
                  <a:pt x="1026" y="597"/>
                </a:lnTo>
                <a:lnTo>
                  <a:pt x="1026" y="708"/>
                </a:lnTo>
                <a:lnTo>
                  <a:pt x="1009" y="708"/>
                </a:lnTo>
                <a:lnTo>
                  <a:pt x="1009" y="324"/>
                </a:lnTo>
                <a:lnTo>
                  <a:pt x="933" y="324"/>
                </a:lnTo>
                <a:lnTo>
                  <a:pt x="933" y="262"/>
                </a:lnTo>
                <a:lnTo>
                  <a:pt x="881" y="262"/>
                </a:lnTo>
                <a:lnTo>
                  <a:pt x="881" y="338"/>
                </a:lnTo>
                <a:lnTo>
                  <a:pt x="857" y="338"/>
                </a:lnTo>
                <a:lnTo>
                  <a:pt x="857" y="1243"/>
                </a:lnTo>
                <a:lnTo>
                  <a:pt x="812" y="1243"/>
                </a:lnTo>
                <a:lnTo>
                  <a:pt x="812" y="939"/>
                </a:lnTo>
                <a:lnTo>
                  <a:pt x="795" y="939"/>
                </a:lnTo>
                <a:lnTo>
                  <a:pt x="795" y="590"/>
                </a:lnTo>
                <a:lnTo>
                  <a:pt x="784" y="566"/>
                </a:lnTo>
                <a:lnTo>
                  <a:pt x="784" y="183"/>
                </a:lnTo>
                <a:lnTo>
                  <a:pt x="757" y="183"/>
                </a:lnTo>
                <a:lnTo>
                  <a:pt x="757" y="0"/>
                </a:lnTo>
                <a:lnTo>
                  <a:pt x="670" y="0"/>
                </a:lnTo>
                <a:lnTo>
                  <a:pt x="670" y="155"/>
                </a:lnTo>
                <a:lnTo>
                  <a:pt x="646" y="155"/>
                </a:lnTo>
                <a:lnTo>
                  <a:pt x="646" y="228"/>
                </a:lnTo>
                <a:lnTo>
                  <a:pt x="629" y="228"/>
                </a:lnTo>
                <a:lnTo>
                  <a:pt x="629" y="642"/>
                </a:lnTo>
                <a:lnTo>
                  <a:pt x="598" y="642"/>
                </a:lnTo>
                <a:lnTo>
                  <a:pt x="598" y="456"/>
                </a:lnTo>
                <a:lnTo>
                  <a:pt x="387" y="456"/>
                </a:lnTo>
                <a:lnTo>
                  <a:pt x="387" y="698"/>
                </a:lnTo>
                <a:lnTo>
                  <a:pt x="332" y="698"/>
                </a:lnTo>
                <a:lnTo>
                  <a:pt x="332" y="653"/>
                </a:lnTo>
                <a:lnTo>
                  <a:pt x="294" y="653"/>
                </a:lnTo>
                <a:lnTo>
                  <a:pt x="294" y="722"/>
                </a:lnTo>
                <a:lnTo>
                  <a:pt x="221" y="722"/>
                </a:lnTo>
                <a:lnTo>
                  <a:pt x="221" y="604"/>
                </a:lnTo>
                <a:lnTo>
                  <a:pt x="163" y="604"/>
                </a:lnTo>
                <a:lnTo>
                  <a:pt x="163" y="521"/>
                </a:lnTo>
                <a:lnTo>
                  <a:pt x="121" y="521"/>
                </a:lnTo>
                <a:lnTo>
                  <a:pt x="121" y="587"/>
                </a:lnTo>
                <a:lnTo>
                  <a:pt x="0" y="587"/>
                </a:lnTo>
                <a:lnTo>
                  <a:pt x="0" y="1503"/>
                </a:lnTo>
                <a:lnTo>
                  <a:pt x="0" y="2501"/>
                </a:lnTo>
                <a:lnTo>
                  <a:pt x="2394" y="2501"/>
                </a:lnTo>
                <a:lnTo>
                  <a:pt x="2394" y="1385"/>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lvl="0"/>
            <a:endParaRPr lang="en-US" sz="1765"/>
          </a:p>
        </p:txBody>
      </p:sp>
      <p:sp>
        <p:nvSpPr>
          <p:cNvPr id="91" name="Freeform 20"/>
          <p:cNvSpPr>
            <a:spLocks noEditPoints="1"/>
          </p:cNvSpPr>
          <p:nvPr userDrawn="1"/>
        </p:nvSpPr>
        <p:spPr bwMode="auto">
          <a:xfrm>
            <a:off x="8105463" y="303197"/>
            <a:ext cx="535365" cy="5781420"/>
          </a:xfrm>
          <a:custGeom>
            <a:avLst/>
            <a:gdLst>
              <a:gd name="T0" fmla="*/ 51 w 93"/>
              <a:gd name="T1" fmla="*/ 1003 h 1003"/>
              <a:gd name="T2" fmla="*/ 51 w 93"/>
              <a:gd name="T3" fmla="*/ 1002 h 1003"/>
              <a:gd name="T4" fmla="*/ 42 w 93"/>
              <a:gd name="T5" fmla="*/ 1002 h 1003"/>
              <a:gd name="T6" fmla="*/ 42 w 93"/>
              <a:gd name="T7" fmla="*/ 1003 h 1003"/>
              <a:gd name="T8" fmla="*/ 0 w 93"/>
              <a:gd name="T9" fmla="*/ 1003 h 1003"/>
              <a:gd name="T10" fmla="*/ 34 w 93"/>
              <a:gd name="T11" fmla="*/ 384 h 1003"/>
              <a:gd name="T12" fmla="*/ 4 w 93"/>
              <a:gd name="T13" fmla="*/ 370 h 1003"/>
              <a:gd name="T14" fmla="*/ 13 w 93"/>
              <a:gd name="T15" fmla="*/ 360 h 1003"/>
              <a:gd name="T16" fmla="*/ 3 w 93"/>
              <a:gd name="T17" fmla="*/ 344 h 1003"/>
              <a:gd name="T18" fmla="*/ 15 w 93"/>
              <a:gd name="T19" fmla="*/ 325 h 1003"/>
              <a:gd name="T20" fmla="*/ 15 w 93"/>
              <a:gd name="T21" fmla="*/ 324 h 1003"/>
              <a:gd name="T22" fmla="*/ 29 w 93"/>
              <a:gd name="T23" fmla="*/ 309 h 1003"/>
              <a:gd name="T24" fmla="*/ 35 w 93"/>
              <a:gd name="T25" fmla="*/ 309 h 1003"/>
              <a:gd name="T26" fmla="*/ 35 w 93"/>
              <a:gd name="T27" fmla="*/ 300 h 1003"/>
              <a:gd name="T28" fmla="*/ 35 w 93"/>
              <a:gd name="T29" fmla="*/ 300 h 1003"/>
              <a:gd name="T30" fmla="*/ 29 w 93"/>
              <a:gd name="T31" fmla="*/ 294 h 1003"/>
              <a:gd name="T32" fmla="*/ 35 w 93"/>
              <a:gd name="T33" fmla="*/ 288 h 1003"/>
              <a:gd name="T34" fmla="*/ 35 w 93"/>
              <a:gd name="T35" fmla="*/ 288 h 1003"/>
              <a:gd name="T36" fmla="*/ 35 w 93"/>
              <a:gd name="T37" fmla="*/ 178 h 1003"/>
              <a:gd name="T38" fmla="*/ 58 w 93"/>
              <a:gd name="T39" fmla="*/ 178 h 1003"/>
              <a:gd name="T40" fmla="*/ 58 w 93"/>
              <a:gd name="T41" fmla="*/ 288 h 1003"/>
              <a:gd name="T42" fmla="*/ 58 w 93"/>
              <a:gd name="T43" fmla="*/ 288 h 1003"/>
              <a:gd name="T44" fmla="*/ 64 w 93"/>
              <a:gd name="T45" fmla="*/ 294 h 1003"/>
              <a:gd name="T46" fmla="*/ 58 w 93"/>
              <a:gd name="T47" fmla="*/ 300 h 1003"/>
              <a:gd name="T48" fmla="*/ 58 w 93"/>
              <a:gd name="T49" fmla="*/ 300 h 1003"/>
              <a:gd name="T50" fmla="*/ 58 w 93"/>
              <a:gd name="T51" fmla="*/ 309 h 1003"/>
              <a:gd name="T52" fmla="*/ 63 w 93"/>
              <a:gd name="T53" fmla="*/ 309 h 1003"/>
              <a:gd name="T54" fmla="*/ 78 w 93"/>
              <a:gd name="T55" fmla="*/ 324 h 1003"/>
              <a:gd name="T56" fmla="*/ 78 w 93"/>
              <a:gd name="T57" fmla="*/ 325 h 1003"/>
              <a:gd name="T58" fmla="*/ 90 w 93"/>
              <a:gd name="T59" fmla="*/ 344 h 1003"/>
              <a:gd name="T60" fmla="*/ 80 w 93"/>
              <a:gd name="T61" fmla="*/ 360 h 1003"/>
              <a:gd name="T62" fmla="*/ 89 w 93"/>
              <a:gd name="T63" fmla="*/ 370 h 1003"/>
              <a:gd name="T64" fmla="*/ 59 w 93"/>
              <a:gd name="T65" fmla="*/ 384 h 1003"/>
              <a:gd name="T66" fmla="*/ 93 w 93"/>
              <a:gd name="T67" fmla="*/ 1003 h 1003"/>
              <a:gd name="T68" fmla="*/ 51 w 93"/>
              <a:gd name="T69" fmla="*/ 1003 h 1003"/>
              <a:gd name="T70" fmla="*/ 63 w 93"/>
              <a:gd name="T71" fmla="*/ 177 h 1003"/>
              <a:gd name="T72" fmla="*/ 53 w 93"/>
              <a:gd name="T73" fmla="*/ 165 h 1003"/>
              <a:gd name="T74" fmla="*/ 53 w 93"/>
              <a:gd name="T75" fmla="*/ 94 h 1003"/>
              <a:gd name="T76" fmla="*/ 51 w 93"/>
              <a:gd name="T77" fmla="*/ 94 h 1003"/>
              <a:gd name="T78" fmla="*/ 51 w 93"/>
              <a:gd name="T79" fmla="*/ 66 h 1003"/>
              <a:gd name="T80" fmla="*/ 50 w 93"/>
              <a:gd name="T81" fmla="*/ 66 h 1003"/>
              <a:gd name="T82" fmla="*/ 50 w 93"/>
              <a:gd name="T83" fmla="*/ 35 h 1003"/>
              <a:gd name="T84" fmla="*/ 49 w 93"/>
              <a:gd name="T85" fmla="*/ 35 h 1003"/>
              <a:gd name="T86" fmla="*/ 49 w 93"/>
              <a:gd name="T87" fmla="*/ 0 h 1003"/>
              <a:gd name="T88" fmla="*/ 44 w 93"/>
              <a:gd name="T89" fmla="*/ 0 h 1003"/>
              <a:gd name="T90" fmla="*/ 44 w 93"/>
              <a:gd name="T91" fmla="*/ 35 h 1003"/>
              <a:gd name="T92" fmla="*/ 43 w 93"/>
              <a:gd name="T93" fmla="*/ 35 h 1003"/>
              <a:gd name="T94" fmla="*/ 43 w 93"/>
              <a:gd name="T95" fmla="*/ 66 h 1003"/>
              <a:gd name="T96" fmla="*/ 42 w 93"/>
              <a:gd name="T97" fmla="*/ 66 h 1003"/>
              <a:gd name="T98" fmla="*/ 42 w 93"/>
              <a:gd name="T99" fmla="*/ 94 h 1003"/>
              <a:gd name="T100" fmla="*/ 40 w 93"/>
              <a:gd name="T101" fmla="*/ 94 h 1003"/>
              <a:gd name="T102" fmla="*/ 40 w 93"/>
              <a:gd name="T103" fmla="*/ 165 h 1003"/>
              <a:gd name="T104" fmla="*/ 29 w 93"/>
              <a:gd name="T105" fmla="*/ 177 h 1003"/>
              <a:gd name="T106" fmla="*/ 29 w 93"/>
              <a:gd name="T107" fmla="*/ 177 h 1003"/>
              <a:gd name="T108" fmla="*/ 63 w 93"/>
              <a:gd name="T109" fmla="*/ 177 h 1003"/>
              <a:gd name="T110" fmla="*/ 63 w 93"/>
              <a:gd name="T111" fmla="*/ 17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003">
                <a:moveTo>
                  <a:pt x="51" y="1003"/>
                </a:moveTo>
                <a:cubicBezTo>
                  <a:pt x="51" y="1002"/>
                  <a:pt x="51" y="1002"/>
                  <a:pt x="51" y="1002"/>
                </a:cubicBezTo>
                <a:cubicBezTo>
                  <a:pt x="42" y="1002"/>
                  <a:pt x="42" y="1002"/>
                  <a:pt x="42" y="1002"/>
                </a:cubicBezTo>
                <a:cubicBezTo>
                  <a:pt x="42" y="1003"/>
                  <a:pt x="42" y="1003"/>
                  <a:pt x="42" y="1003"/>
                </a:cubicBezTo>
                <a:cubicBezTo>
                  <a:pt x="0" y="1003"/>
                  <a:pt x="0" y="1003"/>
                  <a:pt x="0" y="1003"/>
                </a:cubicBezTo>
                <a:cubicBezTo>
                  <a:pt x="0" y="1003"/>
                  <a:pt x="25" y="599"/>
                  <a:pt x="34" y="384"/>
                </a:cubicBezTo>
                <a:cubicBezTo>
                  <a:pt x="17" y="382"/>
                  <a:pt x="4" y="377"/>
                  <a:pt x="4" y="370"/>
                </a:cubicBezTo>
                <a:cubicBezTo>
                  <a:pt x="4" y="366"/>
                  <a:pt x="8" y="363"/>
                  <a:pt x="13" y="360"/>
                </a:cubicBezTo>
                <a:cubicBezTo>
                  <a:pt x="7" y="356"/>
                  <a:pt x="3" y="350"/>
                  <a:pt x="3" y="344"/>
                </a:cubicBezTo>
                <a:cubicBezTo>
                  <a:pt x="3" y="336"/>
                  <a:pt x="8" y="330"/>
                  <a:pt x="15" y="325"/>
                </a:cubicBezTo>
                <a:cubicBezTo>
                  <a:pt x="15" y="324"/>
                  <a:pt x="15" y="324"/>
                  <a:pt x="15" y="324"/>
                </a:cubicBezTo>
                <a:cubicBezTo>
                  <a:pt x="15" y="316"/>
                  <a:pt x="22" y="309"/>
                  <a:pt x="29" y="309"/>
                </a:cubicBezTo>
                <a:cubicBezTo>
                  <a:pt x="35" y="309"/>
                  <a:pt x="35" y="309"/>
                  <a:pt x="35" y="309"/>
                </a:cubicBezTo>
                <a:cubicBezTo>
                  <a:pt x="35" y="300"/>
                  <a:pt x="35" y="300"/>
                  <a:pt x="35" y="300"/>
                </a:cubicBezTo>
                <a:cubicBezTo>
                  <a:pt x="35" y="300"/>
                  <a:pt x="35" y="300"/>
                  <a:pt x="35" y="300"/>
                </a:cubicBezTo>
                <a:cubicBezTo>
                  <a:pt x="31" y="300"/>
                  <a:pt x="29" y="297"/>
                  <a:pt x="29" y="294"/>
                </a:cubicBezTo>
                <a:cubicBezTo>
                  <a:pt x="29" y="291"/>
                  <a:pt x="31" y="288"/>
                  <a:pt x="35" y="288"/>
                </a:cubicBezTo>
                <a:cubicBezTo>
                  <a:pt x="35" y="288"/>
                  <a:pt x="35" y="288"/>
                  <a:pt x="35" y="288"/>
                </a:cubicBezTo>
                <a:cubicBezTo>
                  <a:pt x="35" y="178"/>
                  <a:pt x="35" y="178"/>
                  <a:pt x="35" y="178"/>
                </a:cubicBezTo>
                <a:cubicBezTo>
                  <a:pt x="58" y="178"/>
                  <a:pt x="58" y="178"/>
                  <a:pt x="58" y="178"/>
                </a:cubicBezTo>
                <a:cubicBezTo>
                  <a:pt x="58" y="288"/>
                  <a:pt x="58" y="288"/>
                  <a:pt x="58" y="288"/>
                </a:cubicBezTo>
                <a:cubicBezTo>
                  <a:pt x="58" y="288"/>
                  <a:pt x="58" y="288"/>
                  <a:pt x="58" y="288"/>
                </a:cubicBezTo>
                <a:cubicBezTo>
                  <a:pt x="62" y="288"/>
                  <a:pt x="64" y="291"/>
                  <a:pt x="64" y="294"/>
                </a:cubicBezTo>
                <a:cubicBezTo>
                  <a:pt x="64" y="297"/>
                  <a:pt x="62" y="300"/>
                  <a:pt x="58" y="300"/>
                </a:cubicBezTo>
                <a:cubicBezTo>
                  <a:pt x="58" y="300"/>
                  <a:pt x="58" y="300"/>
                  <a:pt x="58" y="300"/>
                </a:cubicBezTo>
                <a:cubicBezTo>
                  <a:pt x="58" y="309"/>
                  <a:pt x="58" y="309"/>
                  <a:pt x="58" y="309"/>
                </a:cubicBezTo>
                <a:cubicBezTo>
                  <a:pt x="63" y="309"/>
                  <a:pt x="63" y="309"/>
                  <a:pt x="63" y="309"/>
                </a:cubicBezTo>
                <a:cubicBezTo>
                  <a:pt x="71" y="309"/>
                  <a:pt x="78" y="316"/>
                  <a:pt x="78" y="324"/>
                </a:cubicBezTo>
                <a:cubicBezTo>
                  <a:pt x="78" y="325"/>
                  <a:pt x="78" y="325"/>
                  <a:pt x="78" y="325"/>
                </a:cubicBezTo>
                <a:cubicBezTo>
                  <a:pt x="85" y="330"/>
                  <a:pt x="90" y="336"/>
                  <a:pt x="90" y="344"/>
                </a:cubicBezTo>
                <a:cubicBezTo>
                  <a:pt x="90" y="350"/>
                  <a:pt x="86" y="356"/>
                  <a:pt x="80" y="360"/>
                </a:cubicBezTo>
                <a:cubicBezTo>
                  <a:pt x="85" y="363"/>
                  <a:pt x="89" y="366"/>
                  <a:pt x="89" y="370"/>
                </a:cubicBezTo>
                <a:cubicBezTo>
                  <a:pt x="89" y="377"/>
                  <a:pt x="76" y="382"/>
                  <a:pt x="59" y="384"/>
                </a:cubicBezTo>
                <a:cubicBezTo>
                  <a:pt x="68" y="599"/>
                  <a:pt x="93" y="1003"/>
                  <a:pt x="93" y="1003"/>
                </a:cubicBezTo>
                <a:lnTo>
                  <a:pt x="51" y="1003"/>
                </a:lnTo>
                <a:close/>
                <a:moveTo>
                  <a:pt x="63" y="177"/>
                </a:moveTo>
                <a:cubicBezTo>
                  <a:pt x="63" y="171"/>
                  <a:pt x="59" y="167"/>
                  <a:pt x="53" y="165"/>
                </a:cubicBezTo>
                <a:cubicBezTo>
                  <a:pt x="53" y="94"/>
                  <a:pt x="53" y="94"/>
                  <a:pt x="53" y="94"/>
                </a:cubicBezTo>
                <a:cubicBezTo>
                  <a:pt x="51" y="94"/>
                  <a:pt x="51" y="94"/>
                  <a:pt x="51" y="94"/>
                </a:cubicBezTo>
                <a:cubicBezTo>
                  <a:pt x="51" y="66"/>
                  <a:pt x="51" y="66"/>
                  <a:pt x="51" y="66"/>
                </a:cubicBezTo>
                <a:cubicBezTo>
                  <a:pt x="50" y="66"/>
                  <a:pt x="50" y="66"/>
                  <a:pt x="50" y="66"/>
                </a:cubicBezTo>
                <a:cubicBezTo>
                  <a:pt x="50" y="35"/>
                  <a:pt x="50" y="35"/>
                  <a:pt x="50" y="35"/>
                </a:cubicBezTo>
                <a:cubicBezTo>
                  <a:pt x="49" y="35"/>
                  <a:pt x="49" y="35"/>
                  <a:pt x="49" y="35"/>
                </a:cubicBezTo>
                <a:cubicBezTo>
                  <a:pt x="49" y="0"/>
                  <a:pt x="49" y="0"/>
                  <a:pt x="49" y="0"/>
                </a:cubicBezTo>
                <a:cubicBezTo>
                  <a:pt x="44" y="0"/>
                  <a:pt x="44" y="0"/>
                  <a:pt x="44" y="0"/>
                </a:cubicBezTo>
                <a:cubicBezTo>
                  <a:pt x="44" y="35"/>
                  <a:pt x="44" y="35"/>
                  <a:pt x="44" y="35"/>
                </a:cubicBezTo>
                <a:cubicBezTo>
                  <a:pt x="43" y="35"/>
                  <a:pt x="43" y="35"/>
                  <a:pt x="43" y="35"/>
                </a:cubicBezTo>
                <a:cubicBezTo>
                  <a:pt x="43" y="66"/>
                  <a:pt x="43" y="66"/>
                  <a:pt x="43" y="66"/>
                </a:cubicBezTo>
                <a:cubicBezTo>
                  <a:pt x="42" y="66"/>
                  <a:pt x="42" y="66"/>
                  <a:pt x="42" y="66"/>
                </a:cubicBezTo>
                <a:cubicBezTo>
                  <a:pt x="42" y="94"/>
                  <a:pt x="42" y="94"/>
                  <a:pt x="42" y="94"/>
                </a:cubicBezTo>
                <a:cubicBezTo>
                  <a:pt x="40" y="94"/>
                  <a:pt x="40" y="94"/>
                  <a:pt x="40" y="94"/>
                </a:cubicBezTo>
                <a:cubicBezTo>
                  <a:pt x="40" y="165"/>
                  <a:pt x="40" y="165"/>
                  <a:pt x="40" y="165"/>
                </a:cubicBezTo>
                <a:cubicBezTo>
                  <a:pt x="34" y="167"/>
                  <a:pt x="29" y="171"/>
                  <a:pt x="29" y="177"/>
                </a:cubicBezTo>
                <a:cubicBezTo>
                  <a:pt x="29" y="177"/>
                  <a:pt x="29" y="177"/>
                  <a:pt x="29" y="177"/>
                </a:cubicBezTo>
                <a:cubicBezTo>
                  <a:pt x="63" y="177"/>
                  <a:pt x="63" y="177"/>
                  <a:pt x="63" y="177"/>
                </a:cubicBezTo>
                <a:cubicBezTo>
                  <a:pt x="63" y="177"/>
                  <a:pt x="63" y="177"/>
                  <a:pt x="63" y="177"/>
                </a:cubicBezTo>
                <a:close/>
              </a:path>
            </a:pathLst>
          </a:custGeom>
          <a:solidFill>
            <a:schemeClr val="accent4">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grpSp>
        <p:nvGrpSpPr>
          <p:cNvPr id="6" name="Group 4"/>
          <p:cNvGrpSpPr>
            <a:grpSpLocks noChangeAspect="1"/>
          </p:cNvGrpSpPr>
          <p:nvPr userDrawn="1"/>
        </p:nvGrpSpPr>
        <p:grpSpPr bwMode="auto">
          <a:xfrm>
            <a:off x="386689" y="1299380"/>
            <a:ext cx="2541690" cy="2909434"/>
            <a:chOff x="1343" y="-743"/>
            <a:chExt cx="5148" cy="5892"/>
          </a:xfrm>
          <a:solidFill>
            <a:schemeClr val="tx1"/>
          </a:solidFill>
        </p:grpSpPr>
        <p:sp>
          <p:nvSpPr>
            <p:cNvPr id="11" name="Freeform 5"/>
            <p:cNvSpPr>
              <a:spLocks/>
            </p:cNvSpPr>
            <p:nvPr userDrawn="1"/>
          </p:nvSpPr>
          <p:spPr bwMode="auto">
            <a:xfrm>
              <a:off x="1426" y="-689"/>
              <a:ext cx="745" cy="743"/>
            </a:xfrm>
            <a:custGeom>
              <a:avLst/>
              <a:gdLst>
                <a:gd name="T0" fmla="*/ 315 w 315"/>
                <a:gd name="T1" fmla="*/ 314 h 314"/>
                <a:gd name="T2" fmla="*/ 279 w 315"/>
                <a:gd name="T3" fmla="*/ 314 h 314"/>
                <a:gd name="T4" fmla="*/ 279 w 315"/>
                <a:gd name="T5" fmla="*/ 103 h 314"/>
                <a:gd name="T6" fmla="*/ 282 w 315"/>
                <a:gd name="T7" fmla="*/ 42 h 314"/>
                <a:gd name="T8" fmla="*/ 281 w 315"/>
                <a:gd name="T9" fmla="*/ 42 h 314"/>
                <a:gd name="T10" fmla="*/ 272 w 315"/>
                <a:gd name="T11" fmla="*/ 72 h 314"/>
                <a:gd name="T12" fmla="*/ 166 w 315"/>
                <a:gd name="T13" fmla="*/ 314 h 314"/>
                <a:gd name="T14" fmla="*/ 149 w 315"/>
                <a:gd name="T15" fmla="*/ 314 h 314"/>
                <a:gd name="T16" fmla="*/ 43 w 315"/>
                <a:gd name="T17" fmla="*/ 74 h 314"/>
                <a:gd name="T18" fmla="*/ 34 w 315"/>
                <a:gd name="T19" fmla="*/ 42 h 314"/>
                <a:gd name="T20" fmla="*/ 33 w 315"/>
                <a:gd name="T21" fmla="*/ 42 h 314"/>
                <a:gd name="T22" fmla="*/ 35 w 315"/>
                <a:gd name="T23" fmla="*/ 103 h 314"/>
                <a:gd name="T24" fmla="*/ 35 w 315"/>
                <a:gd name="T25" fmla="*/ 314 h 314"/>
                <a:gd name="T26" fmla="*/ 0 w 315"/>
                <a:gd name="T27" fmla="*/ 314 h 314"/>
                <a:gd name="T28" fmla="*/ 0 w 315"/>
                <a:gd name="T29" fmla="*/ 0 h 314"/>
                <a:gd name="T30" fmla="*/ 48 w 315"/>
                <a:gd name="T31" fmla="*/ 0 h 314"/>
                <a:gd name="T32" fmla="*/ 142 w 315"/>
                <a:gd name="T33" fmla="*/ 219 h 314"/>
                <a:gd name="T34" fmla="*/ 156 w 315"/>
                <a:gd name="T35" fmla="*/ 256 h 314"/>
                <a:gd name="T36" fmla="*/ 158 w 315"/>
                <a:gd name="T37" fmla="*/ 256 h 314"/>
                <a:gd name="T38" fmla="*/ 173 w 315"/>
                <a:gd name="T39" fmla="*/ 218 h 314"/>
                <a:gd name="T40" fmla="*/ 270 w 315"/>
                <a:gd name="T41" fmla="*/ 0 h 314"/>
                <a:gd name="T42" fmla="*/ 315 w 315"/>
                <a:gd name="T43" fmla="*/ 0 h 314"/>
                <a:gd name="T44" fmla="*/ 315 w 315"/>
                <a:gd name="T4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14">
                  <a:moveTo>
                    <a:pt x="315" y="314"/>
                  </a:moveTo>
                  <a:cubicBezTo>
                    <a:pt x="279" y="314"/>
                    <a:pt x="279" y="314"/>
                    <a:pt x="279" y="314"/>
                  </a:cubicBezTo>
                  <a:cubicBezTo>
                    <a:pt x="279" y="103"/>
                    <a:pt x="279" y="103"/>
                    <a:pt x="279" y="103"/>
                  </a:cubicBezTo>
                  <a:cubicBezTo>
                    <a:pt x="279" y="86"/>
                    <a:pt x="280" y="66"/>
                    <a:pt x="282" y="42"/>
                  </a:cubicBezTo>
                  <a:cubicBezTo>
                    <a:pt x="281" y="42"/>
                    <a:pt x="281" y="42"/>
                    <a:pt x="281" y="42"/>
                  </a:cubicBezTo>
                  <a:cubicBezTo>
                    <a:pt x="277" y="56"/>
                    <a:pt x="274" y="66"/>
                    <a:pt x="272" y="72"/>
                  </a:cubicBezTo>
                  <a:cubicBezTo>
                    <a:pt x="166" y="314"/>
                    <a:pt x="166" y="314"/>
                    <a:pt x="166" y="314"/>
                  </a:cubicBezTo>
                  <a:cubicBezTo>
                    <a:pt x="149" y="314"/>
                    <a:pt x="149" y="314"/>
                    <a:pt x="149" y="314"/>
                  </a:cubicBezTo>
                  <a:cubicBezTo>
                    <a:pt x="43" y="74"/>
                    <a:pt x="43" y="74"/>
                    <a:pt x="43" y="74"/>
                  </a:cubicBezTo>
                  <a:cubicBezTo>
                    <a:pt x="40" y="68"/>
                    <a:pt x="37" y="57"/>
                    <a:pt x="34" y="42"/>
                  </a:cubicBezTo>
                  <a:cubicBezTo>
                    <a:pt x="33" y="42"/>
                    <a:pt x="33" y="42"/>
                    <a:pt x="33" y="42"/>
                  </a:cubicBezTo>
                  <a:cubicBezTo>
                    <a:pt x="34" y="54"/>
                    <a:pt x="35" y="75"/>
                    <a:pt x="35" y="103"/>
                  </a:cubicBezTo>
                  <a:cubicBezTo>
                    <a:pt x="35" y="314"/>
                    <a:pt x="35" y="314"/>
                    <a:pt x="35" y="314"/>
                  </a:cubicBezTo>
                  <a:cubicBezTo>
                    <a:pt x="0" y="314"/>
                    <a:pt x="0" y="314"/>
                    <a:pt x="0" y="314"/>
                  </a:cubicBezTo>
                  <a:cubicBezTo>
                    <a:pt x="0" y="0"/>
                    <a:pt x="0" y="0"/>
                    <a:pt x="0" y="0"/>
                  </a:cubicBezTo>
                  <a:cubicBezTo>
                    <a:pt x="48" y="0"/>
                    <a:pt x="48" y="0"/>
                    <a:pt x="48" y="0"/>
                  </a:cubicBezTo>
                  <a:cubicBezTo>
                    <a:pt x="142" y="219"/>
                    <a:pt x="142" y="219"/>
                    <a:pt x="142" y="219"/>
                  </a:cubicBezTo>
                  <a:cubicBezTo>
                    <a:pt x="150" y="235"/>
                    <a:pt x="154" y="248"/>
                    <a:pt x="156" y="256"/>
                  </a:cubicBezTo>
                  <a:cubicBezTo>
                    <a:pt x="158" y="256"/>
                    <a:pt x="158" y="256"/>
                    <a:pt x="158" y="256"/>
                  </a:cubicBezTo>
                  <a:cubicBezTo>
                    <a:pt x="165" y="236"/>
                    <a:pt x="170" y="223"/>
                    <a:pt x="173" y="218"/>
                  </a:cubicBezTo>
                  <a:cubicBezTo>
                    <a:pt x="270" y="0"/>
                    <a:pt x="270" y="0"/>
                    <a:pt x="270" y="0"/>
                  </a:cubicBezTo>
                  <a:cubicBezTo>
                    <a:pt x="315" y="0"/>
                    <a:pt x="315" y="0"/>
                    <a:pt x="315" y="0"/>
                  </a:cubicBezTo>
                  <a:lnTo>
                    <a:pt x="315"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 name="Freeform 6"/>
            <p:cNvSpPr>
              <a:spLocks noEditPoints="1"/>
            </p:cNvSpPr>
            <p:nvPr userDrawn="1"/>
          </p:nvSpPr>
          <p:spPr bwMode="auto">
            <a:xfrm>
              <a:off x="2339" y="-722"/>
              <a:ext cx="111" cy="776"/>
            </a:xfrm>
            <a:custGeom>
              <a:avLst/>
              <a:gdLst>
                <a:gd name="T0" fmla="*/ 47 w 47"/>
                <a:gd name="T1" fmla="*/ 23 h 328"/>
                <a:gd name="T2" fmla="*/ 40 w 47"/>
                <a:gd name="T3" fmla="*/ 40 h 328"/>
                <a:gd name="T4" fmla="*/ 23 w 47"/>
                <a:gd name="T5" fmla="*/ 46 h 328"/>
                <a:gd name="T6" fmla="*/ 7 w 47"/>
                <a:gd name="T7" fmla="*/ 40 h 328"/>
                <a:gd name="T8" fmla="*/ 0 w 47"/>
                <a:gd name="T9" fmla="*/ 23 h 328"/>
                <a:gd name="T10" fmla="*/ 7 w 47"/>
                <a:gd name="T11" fmla="*/ 7 h 328"/>
                <a:gd name="T12" fmla="*/ 23 w 47"/>
                <a:gd name="T13" fmla="*/ 0 h 328"/>
                <a:gd name="T14" fmla="*/ 40 w 47"/>
                <a:gd name="T15" fmla="*/ 7 h 328"/>
                <a:gd name="T16" fmla="*/ 47 w 47"/>
                <a:gd name="T17" fmla="*/ 23 h 328"/>
                <a:gd name="T18" fmla="*/ 41 w 47"/>
                <a:gd name="T19" fmla="*/ 328 h 328"/>
                <a:gd name="T20" fmla="*/ 5 w 47"/>
                <a:gd name="T21" fmla="*/ 328 h 328"/>
                <a:gd name="T22" fmla="*/ 5 w 47"/>
                <a:gd name="T23" fmla="*/ 103 h 328"/>
                <a:gd name="T24" fmla="*/ 41 w 47"/>
                <a:gd name="T25" fmla="*/ 103 h 328"/>
                <a:gd name="T26" fmla="*/ 41 w 47"/>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28">
                  <a:moveTo>
                    <a:pt x="47" y="23"/>
                  </a:moveTo>
                  <a:cubicBezTo>
                    <a:pt x="47" y="30"/>
                    <a:pt x="44" y="35"/>
                    <a:pt x="40" y="40"/>
                  </a:cubicBezTo>
                  <a:cubicBezTo>
                    <a:pt x="35" y="44"/>
                    <a:pt x="30" y="46"/>
                    <a:pt x="23" y="46"/>
                  </a:cubicBezTo>
                  <a:cubicBezTo>
                    <a:pt x="17" y="46"/>
                    <a:pt x="11" y="44"/>
                    <a:pt x="7" y="40"/>
                  </a:cubicBezTo>
                  <a:cubicBezTo>
                    <a:pt x="3" y="36"/>
                    <a:pt x="0" y="30"/>
                    <a:pt x="0" y="23"/>
                  </a:cubicBezTo>
                  <a:cubicBezTo>
                    <a:pt x="0" y="17"/>
                    <a:pt x="2" y="11"/>
                    <a:pt x="7" y="7"/>
                  </a:cubicBezTo>
                  <a:cubicBezTo>
                    <a:pt x="11" y="2"/>
                    <a:pt x="17" y="0"/>
                    <a:pt x="23" y="0"/>
                  </a:cubicBezTo>
                  <a:cubicBezTo>
                    <a:pt x="30" y="0"/>
                    <a:pt x="35" y="2"/>
                    <a:pt x="40" y="7"/>
                  </a:cubicBezTo>
                  <a:cubicBezTo>
                    <a:pt x="44" y="11"/>
                    <a:pt x="47" y="17"/>
                    <a:pt x="47" y="23"/>
                  </a:cubicBezTo>
                  <a:close/>
                  <a:moveTo>
                    <a:pt x="41" y="328"/>
                  </a:moveTo>
                  <a:cubicBezTo>
                    <a:pt x="5" y="328"/>
                    <a:pt x="5" y="328"/>
                    <a:pt x="5" y="328"/>
                  </a:cubicBezTo>
                  <a:cubicBezTo>
                    <a:pt x="5" y="103"/>
                    <a:pt x="5" y="103"/>
                    <a:pt x="5" y="103"/>
                  </a:cubicBezTo>
                  <a:cubicBezTo>
                    <a:pt x="41" y="103"/>
                    <a:pt x="41" y="103"/>
                    <a:pt x="41" y="103"/>
                  </a:cubicBezTo>
                  <a:lnTo>
                    <a:pt x="41"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2564" y="-490"/>
              <a:ext cx="393" cy="555"/>
            </a:xfrm>
            <a:custGeom>
              <a:avLst/>
              <a:gdLst>
                <a:gd name="T0" fmla="*/ 166 w 166"/>
                <a:gd name="T1" fmla="*/ 219 h 235"/>
                <a:gd name="T2" fmla="*/ 105 w 166"/>
                <a:gd name="T3" fmla="*/ 235 h 235"/>
                <a:gd name="T4" fmla="*/ 51 w 166"/>
                <a:gd name="T5" fmla="*/ 221 h 235"/>
                <a:gd name="T6" fmla="*/ 14 w 166"/>
                <a:gd name="T7" fmla="*/ 181 h 235"/>
                <a:gd name="T8" fmla="*/ 0 w 166"/>
                <a:gd name="T9" fmla="*/ 123 h 235"/>
                <a:gd name="T10" fmla="*/ 32 w 166"/>
                <a:gd name="T11" fmla="*/ 34 h 235"/>
                <a:gd name="T12" fmla="*/ 115 w 166"/>
                <a:gd name="T13" fmla="*/ 0 h 235"/>
                <a:gd name="T14" fmla="*/ 166 w 166"/>
                <a:gd name="T15" fmla="*/ 11 h 235"/>
                <a:gd name="T16" fmla="*/ 166 w 166"/>
                <a:gd name="T17" fmla="*/ 48 h 235"/>
                <a:gd name="T18" fmla="*/ 114 w 166"/>
                <a:gd name="T19" fmla="*/ 31 h 235"/>
                <a:gd name="T20" fmla="*/ 58 w 166"/>
                <a:gd name="T21" fmla="*/ 55 h 235"/>
                <a:gd name="T22" fmla="*/ 37 w 166"/>
                <a:gd name="T23" fmla="*/ 120 h 235"/>
                <a:gd name="T24" fmla="*/ 57 w 166"/>
                <a:gd name="T25" fmla="*/ 182 h 235"/>
                <a:gd name="T26" fmla="*/ 111 w 166"/>
                <a:gd name="T27" fmla="*/ 204 h 235"/>
                <a:gd name="T28" fmla="*/ 166 w 166"/>
                <a:gd name="T29" fmla="*/ 185 h 235"/>
                <a:gd name="T30" fmla="*/ 166 w 166"/>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5">
                  <a:moveTo>
                    <a:pt x="166" y="219"/>
                  </a:moveTo>
                  <a:cubicBezTo>
                    <a:pt x="149" y="230"/>
                    <a:pt x="129" y="235"/>
                    <a:pt x="105" y="235"/>
                  </a:cubicBezTo>
                  <a:cubicBezTo>
                    <a:pt x="85" y="235"/>
                    <a:pt x="67" y="230"/>
                    <a:pt x="51" y="221"/>
                  </a:cubicBezTo>
                  <a:cubicBezTo>
                    <a:pt x="35" y="212"/>
                    <a:pt x="23" y="198"/>
                    <a:pt x="14" y="181"/>
                  </a:cubicBezTo>
                  <a:cubicBezTo>
                    <a:pt x="5" y="164"/>
                    <a:pt x="0" y="144"/>
                    <a:pt x="0" y="123"/>
                  </a:cubicBezTo>
                  <a:cubicBezTo>
                    <a:pt x="0" y="86"/>
                    <a:pt x="11" y="56"/>
                    <a:pt x="32" y="34"/>
                  </a:cubicBezTo>
                  <a:cubicBezTo>
                    <a:pt x="53" y="11"/>
                    <a:pt x="80" y="0"/>
                    <a:pt x="115" y="0"/>
                  </a:cubicBezTo>
                  <a:cubicBezTo>
                    <a:pt x="134" y="0"/>
                    <a:pt x="151" y="4"/>
                    <a:pt x="166" y="11"/>
                  </a:cubicBezTo>
                  <a:cubicBezTo>
                    <a:pt x="166" y="48"/>
                    <a:pt x="166" y="48"/>
                    <a:pt x="166" y="48"/>
                  </a:cubicBezTo>
                  <a:cubicBezTo>
                    <a:pt x="150" y="36"/>
                    <a:pt x="132" y="31"/>
                    <a:pt x="114" y="31"/>
                  </a:cubicBezTo>
                  <a:cubicBezTo>
                    <a:pt x="91" y="31"/>
                    <a:pt x="72" y="39"/>
                    <a:pt x="58" y="55"/>
                  </a:cubicBezTo>
                  <a:cubicBezTo>
                    <a:pt x="44" y="72"/>
                    <a:pt x="37" y="93"/>
                    <a:pt x="37" y="120"/>
                  </a:cubicBezTo>
                  <a:cubicBezTo>
                    <a:pt x="37" y="146"/>
                    <a:pt x="43" y="166"/>
                    <a:pt x="57" y="182"/>
                  </a:cubicBezTo>
                  <a:cubicBezTo>
                    <a:pt x="70" y="197"/>
                    <a:pt x="89" y="204"/>
                    <a:pt x="111" y="204"/>
                  </a:cubicBezTo>
                  <a:cubicBezTo>
                    <a:pt x="131" y="204"/>
                    <a:pt x="149" y="198"/>
                    <a:pt x="166" y="185"/>
                  </a:cubicBezTo>
                  <a:lnTo>
                    <a:pt x="166"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3082" y="-488"/>
              <a:ext cx="272" cy="542"/>
            </a:xfrm>
            <a:custGeom>
              <a:avLst/>
              <a:gdLst>
                <a:gd name="T0" fmla="*/ 115 w 115"/>
                <a:gd name="T1" fmla="*/ 41 h 229"/>
                <a:gd name="T2" fmla="*/ 88 w 115"/>
                <a:gd name="T3" fmla="*/ 33 h 229"/>
                <a:gd name="T4" fmla="*/ 50 w 115"/>
                <a:gd name="T5" fmla="*/ 56 h 229"/>
                <a:gd name="T6" fmla="*/ 36 w 115"/>
                <a:gd name="T7" fmla="*/ 114 h 229"/>
                <a:gd name="T8" fmla="*/ 36 w 115"/>
                <a:gd name="T9" fmla="*/ 229 h 229"/>
                <a:gd name="T10" fmla="*/ 0 w 115"/>
                <a:gd name="T11" fmla="*/ 229 h 229"/>
                <a:gd name="T12" fmla="*/ 0 w 115"/>
                <a:gd name="T13" fmla="*/ 4 h 229"/>
                <a:gd name="T14" fmla="*/ 36 w 115"/>
                <a:gd name="T15" fmla="*/ 4 h 229"/>
                <a:gd name="T16" fmla="*/ 36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9" y="36"/>
                    <a:pt x="100" y="33"/>
                    <a:pt x="88" y="33"/>
                  </a:cubicBezTo>
                  <a:cubicBezTo>
                    <a:pt x="73" y="33"/>
                    <a:pt x="60" y="41"/>
                    <a:pt x="50" y="56"/>
                  </a:cubicBezTo>
                  <a:cubicBezTo>
                    <a:pt x="40"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6" y="51"/>
                    <a:pt x="36" y="51"/>
                    <a:pt x="36" y="51"/>
                  </a:cubicBezTo>
                  <a:cubicBezTo>
                    <a:pt x="41" y="35"/>
                    <a:pt x="49" y="23"/>
                    <a:pt x="59" y="14"/>
                  </a:cubicBezTo>
                  <a:cubicBezTo>
                    <a:pt x="69" y="5"/>
                    <a:pt x="81"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noEditPoints="1"/>
            </p:cNvSpPr>
            <p:nvPr userDrawn="1"/>
          </p:nvSpPr>
          <p:spPr bwMode="auto">
            <a:xfrm>
              <a:off x="3392" y="-490"/>
              <a:ext cx="513" cy="555"/>
            </a:xfrm>
            <a:custGeom>
              <a:avLst/>
              <a:gdLst>
                <a:gd name="T0" fmla="*/ 217 w 217"/>
                <a:gd name="T1" fmla="*/ 117 h 235"/>
                <a:gd name="T2" fmla="*/ 188 w 217"/>
                <a:gd name="T3" fmla="*/ 203 h 235"/>
                <a:gd name="T4" fmla="*/ 108 w 217"/>
                <a:gd name="T5" fmla="*/ 235 h 235"/>
                <a:gd name="T6" fmla="*/ 29 w 217"/>
                <a:gd name="T7" fmla="*/ 203 h 235"/>
                <a:gd name="T8" fmla="*/ 0 w 217"/>
                <a:gd name="T9" fmla="*/ 120 h 235"/>
                <a:gd name="T10" fmla="*/ 30 w 217"/>
                <a:gd name="T11" fmla="*/ 32 h 235"/>
                <a:gd name="T12" fmla="*/ 113 w 217"/>
                <a:gd name="T13" fmla="*/ 0 h 235"/>
                <a:gd name="T14" fmla="*/ 190 w 217"/>
                <a:gd name="T15" fmla="*/ 31 h 235"/>
                <a:gd name="T16" fmla="*/ 217 w 217"/>
                <a:gd name="T17" fmla="*/ 117 h 235"/>
                <a:gd name="T18" fmla="*/ 181 w 217"/>
                <a:gd name="T19" fmla="*/ 118 h 235"/>
                <a:gd name="T20" fmla="*/ 163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8" y="203"/>
                  </a:cubicBezTo>
                  <a:cubicBezTo>
                    <a:pt x="168" y="224"/>
                    <a:pt x="141" y="235"/>
                    <a:pt x="108" y="235"/>
                  </a:cubicBezTo>
                  <a:cubicBezTo>
                    <a:pt x="75" y="235"/>
                    <a:pt x="49" y="225"/>
                    <a:pt x="29" y="203"/>
                  </a:cubicBezTo>
                  <a:cubicBezTo>
                    <a:pt x="10" y="182"/>
                    <a:pt x="0" y="155"/>
                    <a:pt x="0" y="120"/>
                  </a:cubicBezTo>
                  <a:cubicBezTo>
                    <a:pt x="0" y="83"/>
                    <a:pt x="10" y="54"/>
                    <a:pt x="30" y="32"/>
                  </a:cubicBezTo>
                  <a:cubicBezTo>
                    <a:pt x="50" y="11"/>
                    <a:pt x="78" y="0"/>
                    <a:pt x="113" y="0"/>
                  </a:cubicBezTo>
                  <a:cubicBezTo>
                    <a:pt x="145" y="0"/>
                    <a:pt x="171" y="10"/>
                    <a:pt x="190" y="31"/>
                  </a:cubicBezTo>
                  <a:cubicBezTo>
                    <a:pt x="208" y="52"/>
                    <a:pt x="217" y="80"/>
                    <a:pt x="217" y="117"/>
                  </a:cubicBezTo>
                  <a:close/>
                  <a:moveTo>
                    <a:pt x="181" y="118"/>
                  </a:moveTo>
                  <a:cubicBezTo>
                    <a:pt x="181" y="90"/>
                    <a:pt x="175" y="68"/>
                    <a:pt x="163" y="53"/>
                  </a:cubicBezTo>
                  <a:cubicBezTo>
                    <a:pt x="151" y="38"/>
                    <a:pt x="133" y="31"/>
                    <a:pt x="110" y="31"/>
                  </a:cubicBezTo>
                  <a:cubicBezTo>
                    <a:pt x="87" y="31"/>
                    <a:pt x="69" y="38"/>
                    <a:pt x="56" y="54"/>
                  </a:cubicBezTo>
                  <a:cubicBezTo>
                    <a:pt x="43" y="69"/>
                    <a:pt x="36" y="91"/>
                    <a:pt x="36" y="119"/>
                  </a:cubicBezTo>
                  <a:cubicBezTo>
                    <a:pt x="36" y="146"/>
                    <a:pt x="43" y="167"/>
                    <a:pt x="56"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4000" y="-490"/>
              <a:ext cx="322" cy="555"/>
            </a:xfrm>
            <a:custGeom>
              <a:avLst/>
              <a:gdLst>
                <a:gd name="T0" fmla="*/ 136 w 136"/>
                <a:gd name="T1" fmla="*/ 170 h 235"/>
                <a:gd name="T2" fmla="*/ 113 w 136"/>
                <a:gd name="T3" fmla="*/ 217 h 235"/>
                <a:gd name="T4" fmla="*/ 55 w 136"/>
                <a:gd name="T5" fmla="*/ 235 h 235"/>
                <a:gd name="T6" fmla="*/ 0 w 136"/>
                <a:gd name="T7" fmla="*/ 222 h 235"/>
                <a:gd name="T8" fmla="*/ 0 w 136"/>
                <a:gd name="T9" fmla="*/ 183 h 235"/>
                <a:gd name="T10" fmla="*/ 57 w 136"/>
                <a:gd name="T11" fmla="*/ 204 h 235"/>
                <a:gd name="T12" fmla="*/ 99 w 136"/>
                <a:gd name="T13" fmla="*/ 173 h 235"/>
                <a:gd name="T14" fmla="*/ 91 w 136"/>
                <a:gd name="T15" fmla="*/ 152 h 235"/>
                <a:gd name="T16" fmla="*/ 54 w 136"/>
                <a:gd name="T17" fmla="*/ 131 h 235"/>
                <a:gd name="T18" fmla="*/ 13 w 136"/>
                <a:gd name="T19" fmla="*/ 104 h 235"/>
                <a:gd name="T20" fmla="*/ 0 w 136"/>
                <a:gd name="T21" fmla="*/ 65 h 235"/>
                <a:gd name="T22" fmla="*/ 22 w 136"/>
                <a:gd name="T23" fmla="*/ 18 h 235"/>
                <a:gd name="T24" fmla="*/ 78 w 136"/>
                <a:gd name="T25" fmla="*/ 0 h 235"/>
                <a:gd name="T26" fmla="*/ 125 w 136"/>
                <a:gd name="T27" fmla="*/ 10 h 235"/>
                <a:gd name="T28" fmla="*/ 125 w 136"/>
                <a:gd name="T29" fmla="*/ 47 h 235"/>
                <a:gd name="T30" fmla="*/ 75 w 136"/>
                <a:gd name="T31" fmla="*/ 31 h 235"/>
                <a:gd name="T32" fmla="*/ 47 w 136"/>
                <a:gd name="T33" fmla="*/ 39 h 235"/>
                <a:gd name="T34" fmla="*/ 37 w 136"/>
                <a:gd name="T35" fmla="*/ 62 h 235"/>
                <a:gd name="T36" fmla="*/ 45 w 136"/>
                <a:gd name="T37" fmla="*/ 85 h 235"/>
                <a:gd name="T38" fmla="*/ 79 w 136"/>
                <a:gd name="T39" fmla="*/ 104 h 235"/>
                <a:gd name="T40" fmla="*/ 123 w 136"/>
                <a:gd name="T41" fmla="*/ 132 h 235"/>
                <a:gd name="T42" fmla="*/ 136 w 136"/>
                <a:gd name="T43"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35">
                  <a:moveTo>
                    <a:pt x="136" y="170"/>
                  </a:moveTo>
                  <a:cubicBezTo>
                    <a:pt x="136" y="189"/>
                    <a:pt x="128" y="205"/>
                    <a:pt x="113" y="217"/>
                  </a:cubicBezTo>
                  <a:cubicBezTo>
                    <a:pt x="99" y="229"/>
                    <a:pt x="79" y="235"/>
                    <a:pt x="55" y="235"/>
                  </a:cubicBezTo>
                  <a:cubicBezTo>
                    <a:pt x="34" y="235"/>
                    <a:pt x="16" y="231"/>
                    <a:pt x="0" y="222"/>
                  </a:cubicBezTo>
                  <a:cubicBezTo>
                    <a:pt x="0" y="183"/>
                    <a:pt x="0" y="183"/>
                    <a:pt x="0" y="183"/>
                  </a:cubicBezTo>
                  <a:cubicBezTo>
                    <a:pt x="17" y="197"/>
                    <a:pt x="37" y="204"/>
                    <a:pt x="57" y="204"/>
                  </a:cubicBezTo>
                  <a:cubicBezTo>
                    <a:pt x="85" y="204"/>
                    <a:pt x="99" y="194"/>
                    <a:pt x="99" y="173"/>
                  </a:cubicBezTo>
                  <a:cubicBezTo>
                    <a:pt x="99" y="165"/>
                    <a:pt x="97" y="158"/>
                    <a:pt x="91" y="152"/>
                  </a:cubicBezTo>
                  <a:cubicBezTo>
                    <a:pt x="86" y="147"/>
                    <a:pt x="73" y="140"/>
                    <a:pt x="54" y="131"/>
                  </a:cubicBezTo>
                  <a:cubicBezTo>
                    <a:pt x="34" y="122"/>
                    <a:pt x="21" y="113"/>
                    <a:pt x="13" y="104"/>
                  </a:cubicBezTo>
                  <a:cubicBezTo>
                    <a:pt x="5" y="94"/>
                    <a:pt x="0" y="81"/>
                    <a:pt x="0" y="65"/>
                  </a:cubicBezTo>
                  <a:cubicBezTo>
                    <a:pt x="0" y="46"/>
                    <a:pt x="8" y="31"/>
                    <a:pt x="22" y="18"/>
                  </a:cubicBezTo>
                  <a:cubicBezTo>
                    <a:pt x="37" y="6"/>
                    <a:pt x="56" y="0"/>
                    <a:pt x="78" y="0"/>
                  </a:cubicBezTo>
                  <a:cubicBezTo>
                    <a:pt x="96" y="0"/>
                    <a:pt x="111" y="3"/>
                    <a:pt x="125" y="10"/>
                  </a:cubicBezTo>
                  <a:cubicBezTo>
                    <a:pt x="125" y="47"/>
                    <a:pt x="125" y="47"/>
                    <a:pt x="125" y="47"/>
                  </a:cubicBezTo>
                  <a:cubicBezTo>
                    <a:pt x="111" y="36"/>
                    <a:pt x="94" y="31"/>
                    <a:pt x="75" y="31"/>
                  </a:cubicBezTo>
                  <a:cubicBezTo>
                    <a:pt x="64" y="31"/>
                    <a:pt x="54" y="33"/>
                    <a:pt x="47" y="39"/>
                  </a:cubicBezTo>
                  <a:cubicBezTo>
                    <a:pt x="40" y="45"/>
                    <a:pt x="37" y="53"/>
                    <a:pt x="37" y="62"/>
                  </a:cubicBezTo>
                  <a:cubicBezTo>
                    <a:pt x="37" y="72"/>
                    <a:pt x="39" y="79"/>
                    <a:pt x="45" y="85"/>
                  </a:cubicBezTo>
                  <a:cubicBezTo>
                    <a:pt x="50" y="90"/>
                    <a:pt x="62" y="96"/>
                    <a:pt x="79" y="104"/>
                  </a:cubicBezTo>
                  <a:cubicBezTo>
                    <a:pt x="100" y="113"/>
                    <a:pt x="114" y="122"/>
                    <a:pt x="123" y="132"/>
                  </a:cubicBezTo>
                  <a:cubicBezTo>
                    <a:pt x="131" y="142"/>
                    <a:pt x="136" y="155"/>
                    <a:pt x="13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noEditPoints="1"/>
            </p:cNvSpPr>
            <p:nvPr userDrawn="1"/>
          </p:nvSpPr>
          <p:spPr bwMode="auto">
            <a:xfrm>
              <a:off x="4402" y="-490"/>
              <a:ext cx="516" cy="555"/>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7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7"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2"/>
            <p:cNvSpPr>
              <a:spLocks/>
            </p:cNvSpPr>
            <p:nvPr userDrawn="1"/>
          </p:nvSpPr>
          <p:spPr bwMode="auto">
            <a:xfrm>
              <a:off x="4970" y="-743"/>
              <a:ext cx="314" cy="797"/>
            </a:xfrm>
            <a:custGeom>
              <a:avLst/>
              <a:gdLst>
                <a:gd name="T0" fmla="*/ 133 w 133"/>
                <a:gd name="T1" fmla="*/ 36 h 337"/>
                <a:gd name="T2" fmla="*/ 110 w 133"/>
                <a:gd name="T3" fmla="*/ 30 h 337"/>
                <a:gd name="T4" fmla="*/ 73 w 133"/>
                <a:gd name="T5" fmla="*/ 78 h 337"/>
                <a:gd name="T6" fmla="*/ 73 w 133"/>
                <a:gd name="T7" fmla="*/ 112 h 337"/>
                <a:gd name="T8" fmla="*/ 125 w 133"/>
                <a:gd name="T9" fmla="*/ 112 h 337"/>
                <a:gd name="T10" fmla="*/ 125 w 133"/>
                <a:gd name="T11" fmla="*/ 143 h 337"/>
                <a:gd name="T12" fmla="*/ 73 w 133"/>
                <a:gd name="T13" fmla="*/ 143 h 337"/>
                <a:gd name="T14" fmla="*/ 73 w 133"/>
                <a:gd name="T15" fmla="*/ 337 h 337"/>
                <a:gd name="T16" fmla="*/ 38 w 133"/>
                <a:gd name="T17" fmla="*/ 337 h 337"/>
                <a:gd name="T18" fmla="*/ 38 w 133"/>
                <a:gd name="T19" fmla="*/ 143 h 337"/>
                <a:gd name="T20" fmla="*/ 0 w 133"/>
                <a:gd name="T21" fmla="*/ 143 h 337"/>
                <a:gd name="T22" fmla="*/ 0 w 133"/>
                <a:gd name="T23" fmla="*/ 112 h 337"/>
                <a:gd name="T24" fmla="*/ 38 w 133"/>
                <a:gd name="T25" fmla="*/ 112 h 337"/>
                <a:gd name="T26" fmla="*/ 38 w 133"/>
                <a:gd name="T27" fmla="*/ 76 h 337"/>
                <a:gd name="T28" fmla="*/ 57 w 133"/>
                <a:gd name="T29" fmla="*/ 21 h 337"/>
                <a:gd name="T30" fmla="*/ 108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7" y="32"/>
                    <a:pt x="119" y="30"/>
                    <a:pt x="110" y="30"/>
                  </a:cubicBezTo>
                  <a:cubicBezTo>
                    <a:pt x="85" y="30"/>
                    <a:pt x="73" y="46"/>
                    <a:pt x="73" y="78"/>
                  </a:cubicBezTo>
                  <a:cubicBezTo>
                    <a:pt x="73" y="112"/>
                    <a:pt x="73" y="112"/>
                    <a:pt x="73" y="112"/>
                  </a:cubicBezTo>
                  <a:cubicBezTo>
                    <a:pt x="125" y="112"/>
                    <a:pt x="125" y="112"/>
                    <a:pt x="125" y="112"/>
                  </a:cubicBezTo>
                  <a:cubicBezTo>
                    <a:pt x="125" y="143"/>
                    <a:pt x="125" y="143"/>
                    <a:pt x="125" y="143"/>
                  </a:cubicBezTo>
                  <a:cubicBezTo>
                    <a:pt x="73" y="143"/>
                    <a:pt x="73" y="143"/>
                    <a:pt x="73" y="143"/>
                  </a:cubicBezTo>
                  <a:cubicBezTo>
                    <a:pt x="73" y="337"/>
                    <a:pt x="73" y="337"/>
                    <a:pt x="73" y="337"/>
                  </a:cubicBezTo>
                  <a:cubicBezTo>
                    <a:pt x="38" y="337"/>
                    <a:pt x="38" y="337"/>
                    <a:pt x="38" y="337"/>
                  </a:cubicBezTo>
                  <a:cubicBezTo>
                    <a:pt x="38" y="143"/>
                    <a:pt x="38" y="143"/>
                    <a:pt x="38" y="143"/>
                  </a:cubicBezTo>
                  <a:cubicBezTo>
                    <a:pt x="0" y="143"/>
                    <a:pt x="0" y="143"/>
                    <a:pt x="0" y="143"/>
                  </a:cubicBezTo>
                  <a:cubicBezTo>
                    <a:pt x="0" y="112"/>
                    <a:pt x="0" y="112"/>
                    <a:pt x="0" y="112"/>
                  </a:cubicBezTo>
                  <a:cubicBezTo>
                    <a:pt x="38" y="112"/>
                    <a:pt x="38" y="112"/>
                    <a:pt x="38" y="112"/>
                  </a:cubicBezTo>
                  <a:cubicBezTo>
                    <a:pt x="38" y="76"/>
                    <a:pt x="38" y="76"/>
                    <a:pt x="38" y="76"/>
                  </a:cubicBezTo>
                  <a:cubicBezTo>
                    <a:pt x="38" y="53"/>
                    <a:pt x="44" y="35"/>
                    <a:pt x="57" y="21"/>
                  </a:cubicBezTo>
                  <a:cubicBezTo>
                    <a:pt x="71" y="7"/>
                    <a:pt x="87" y="0"/>
                    <a:pt x="108" y="0"/>
                  </a:cubicBezTo>
                  <a:cubicBezTo>
                    <a:pt x="119"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3"/>
            <p:cNvSpPr>
              <a:spLocks/>
            </p:cNvSpPr>
            <p:nvPr userDrawn="1"/>
          </p:nvSpPr>
          <p:spPr bwMode="auto">
            <a:xfrm>
              <a:off x="5310" y="-635"/>
              <a:ext cx="305" cy="700"/>
            </a:xfrm>
            <a:custGeom>
              <a:avLst/>
              <a:gdLst>
                <a:gd name="T0" fmla="*/ 129 w 129"/>
                <a:gd name="T1" fmla="*/ 288 h 296"/>
                <a:gd name="T2" fmla="*/ 96 w 129"/>
                <a:gd name="T3" fmla="*/ 296 h 296"/>
                <a:gd name="T4" fmla="*/ 38 w 129"/>
                <a:gd name="T5" fmla="*/ 230 h 296"/>
                <a:gd name="T6" fmla="*/ 38 w 129"/>
                <a:gd name="T7" fmla="*/ 97 h 296"/>
                <a:gd name="T8" fmla="*/ 0 w 129"/>
                <a:gd name="T9" fmla="*/ 97 h 296"/>
                <a:gd name="T10" fmla="*/ 0 w 129"/>
                <a:gd name="T11" fmla="*/ 66 h 296"/>
                <a:gd name="T12" fmla="*/ 38 w 129"/>
                <a:gd name="T13" fmla="*/ 66 h 296"/>
                <a:gd name="T14" fmla="*/ 38 w 129"/>
                <a:gd name="T15" fmla="*/ 12 h 296"/>
                <a:gd name="T16" fmla="*/ 73 w 129"/>
                <a:gd name="T17" fmla="*/ 0 h 296"/>
                <a:gd name="T18" fmla="*/ 73 w 129"/>
                <a:gd name="T19" fmla="*/ 66 h 296"/>
                <a:gd name="T20" fmla="*/ 129 w 129"/>
                <a:gd name="T21" fmla="*/ 66 h 296"/>
                <a:gd name="T22" fmla="*/ 129 w 129"/>
                <a:gd name="T23" fmla="*/ 97 h 296"/>
                <a:gd name="T24" fmla="*/ 73 w 129"/>
                <a:gd name="T25" fmla="*/ 97 h 296"/>
                <a:gd name="T26" fmla="*/ 73 w 129"/>
                <a:gd name="T27" fmla="*/ 223 h 296"/>
                <a:gd name="T28" fmla="*/ 81 w 129"/>
                <a:gd name="T29" fmla="*/ 255 h 296"/>
                <a:gd name="T30" fmla="*/ 106 w 129"/>
                <a:gd name="T31" fmla="*/ 265 h 296"/>
                <a:gd name="T32" fmla="*/ 129 w 129"/>
                <a:gd name="T33" fmla="*/ 258 h 296"/>
                <a:gd name="T34" fmla="*/ 129 w 129"/>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96">
                  <a:moveTo>
                    <a:pt x="129" y="288"/>
                  </a:moveTo>
                  <a:cubicBezTo>
                    <a:pt x="120" y="293"/>
                    <a:pt x="109" y="296"/>
                    <a:pt x="96" y="296"/>
                  </a:cubicBezTo>
                  <a:cubicBezTo>
                    <a:pt x="57" y="296"/>
                    <a:pt x="38" y="274"/>
                    <a:pt x="38" y="230"/>
                  </a:cubicBezTo>
                  <a:cubicBezTo>
                    <a:pt x="38" y="97"/>
                    <a:pt x="38" y="97"/>
                    <a:pt x="38" y="97"/>
                  </a:cubicBezTo>
                  <a:cubicBezTo>
                    <a:pt x="0" y="97"/>
                    <a:pt x="0" y="97"/>
                    <a:pt x="0" y="97"/>
                  </a:cubicBezTo>
                  <a:cubicBezTo>
                    <a:pt x="0" y="66"/>
                    <a:pt x="0" y="66"/>
                    <a:pt x="0" y="66"/>
                  </a:cubicBezTo>
                  <a:cubicBezTo>
                    <a:pt x="38" y="66"/>
                    <a:pt x="38" y="66"/>
                    <a:pt x="38" y="66"/>
                  </a:cubicBezTo>
                  <a:cubicBezTo>
                    <a:pt x="38" y="12"/>
                    <a:pt x="38" y="12"/>
                    <a:pt x="38" y="12"/>
                  </a:cubicBezTo>
                  <a:cubicBezTo>
                    <a:pt x="73" y="0"/>
                    <a:pt x="73" y="0"/>
                    <a:pt x="73" y="0"/>
                  </a:cubicBezTo>
                  <a:cubicBezTo>
                    <a:pt x="73" y="66"/>
                    <a:pt x="73" y="66"/>
                    <a:pt x="73" y="66"/>
                  </a:cubicBezTo>
                  <a:cubicBezTo>
                    <a:pt x="129" y="66"/>
                    <a:pt x="129" y="66"/>
                    <a:pt x="129" y="66"/>
                  </a:cubicBezTo>
                  <a:cubicBezTo>
                    <a:pt x="129" y="97"/>
                    <a:pt x="129" y="97"/>
                    <a:pt x="129" y="97"/>
                  </a:cubicBezTo>
                  <a:cubicBezTo>
                    <a:pt x="73" y="97"/>
                    <a:pt x="73" y="97"/>
                    <a:pt x="73" y="97"/>
                  </a:cubicBezTo>
                  <a:cubicBezTo>
                    <a:pt x="73" y="223"/>
                    <a:pt x="73" y="223"/>
                    <a:pt x="73" y="223"/>
                  </a:cubicBezTo>
                  <a:cubicBezTo>
                    <a:pt x="73" y="238"/>
                    <a:pt x="76" y="249"/>
                    <a:pt x="81" y="255"/>
                  </a:cubicBezTo>
                  <a:cubicBezTo>
                    <a:pt x="86" y="262"/>
                    <a:pt x="94" y="265"/>
                    <a:pt x="106" y="265"/>
                  </a:cubicBezTo>
                  <a:cubicBezTo>
                    <a:pt x="115" y="265"/>
                    <a:pt x="122" y="263"/>
                    <a:pt x="129" y="258"/>
                  </a:cubicBezTo>
                  <a:lnTo>
                    <a:pt x="12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4"/>
            <p:cNvSpPr>
              <a:spLocks/>
            </p:cNvSpPr>
            <p:nvPr userDrawn="1"/>
          </p:nvSpPr>
          <p:spPr bwMode="auto">
            <a:xfrm>
              <a:off x="1343" y="434"/>
              <a:ext cx="949" cy="743"/>
            </a:xfrm>
            <a:custGeom>
              <a:avLst/>
              <a:gdLst>
                <a:gd name="T0" fmla="*/ 401 w 401"/>
                <a:gd name="T1" fmla="*/ 0 h 314"/>
                <a:gd name="T2" fmla="*/ 314 w 401"/>
                <a:gd name="T3" fmla="*/ 314 h 314"/>
                <a:gd name="T4" fmla="*/ 271 w 401"/>
                <a:gd name="T5" fmla="*/ 314 h 314"/>
                <a:gd name="T6" fmla="*/ 208 w 401"/>
                <a:gd name="T7" fmla="*/ 84 h 314"/>
                <a:gd name="T8" fmla="*/ 203 w 401"/>
                <a:gd name="T9" fmla="*/ 52 h 314"/>
                <a:gd name="T10" fmla="*/ 202 w 401"/>
                <a:gd name="T11" fmla="*/ 52 h 314"/>
                <a:gd name="T12" fmla="*/ 196 w 401"/>
                <a:gd name="T13" fmla="*/ 83 h 314"/>
                <a:gd name="T14" fmla="*/ 132 w 401"/>
                <a:gd name="T15" fmla="*/ 314 h 314"/>
                <a:gd name="T16" fmla="*/ 90 w 401"/>
                <a:gd name="T17" fmla="*/ 314 h 314"/>
                <a:gd name="T18" fmla="*/ 0 w 401"/>
                <a:gd name="T19" fmla="*/ 0 h 314"/>
                <a:gd name="T20" fmla="*/ 40 w 401"/>
                <a:gd name="T21" fmla="*/ 0 h 314"/>
                <a:gd name="T22" fmla="*/ 105 w 401"/>
                <a:gd name="T23" fmla="*/ 240 h 314"/>
                <a:gd name="T24" fmla="*/ 111 w 401"/>
                <a:gd name="T25" fmla="*/ 272 h 314"/>
                <a:gd name="T26" fmla="*/ 112 w 401"/>
                <a:gd name="T27" fmla="*/ 272 h 314"/>
                <a:gd name="T28" fmla="*/ 118 w 401"/>
                <a:gd name="T29" fmla="*/ 240 h 314"/>
                <a:gd name="T30" fmla="*/ 187 w 401"/>
                <a:gd name="T31" fmla="*/ 0 h 314"/>
                <a:gd name="T32" fmla="*/ 222 w 401"/>
                <a:gd name="T33" fmla="*/ 0 h 314"/>
                <a:gd name="T34" fmla="*/ 287 w 401"/>
                <a:gd name="T35" fmla="*/ 242 h 314"/>
                <a:gd name="T36" fmla="*/ 292 w 401"/>
                <a:gd name="T37" fmla="*/ 271 h 314"/>
                <a:gd name="T38" fmla="*/ 293 w 401"/>
                <a:gd name="T39" fmla="*/ 271 h 314"/>
                <a:gd name="T40" fmla="*/ 299 w 401"/>
                <a:gd name="T41" fmla="*/ 241 h 314"/>
                <a:gd name="T42" fmla="*/ 362 w 401"/>
                <a:gd name="T43" fmla="*/ 0 h 314"/>
                <a:gd name="T44" fmla="*/ 401 w 401"/>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314">
                  <a:moveTo>
                    <a:pt x="401" y="0"/>
                  </a:moveTo>
                  <a:cubicBezTo>
                    <a:pt x="314" y="314"/>
                    <a:pt x="314" y="314"/>
                    <a:pt x="314" y="314"/>
                  </a:cubicBezTo>
                  <a:cubicBezTo>
                    <a:pt x="271" y="314"/>
                    <a:pt x="271" y="314"/>
                    <a:pt x="271" y="314"/>
                  </a:cubicBezTo>
                  <a:cubicBezTo>
                    <a:pt x="208" y="84"/>
                    <a:pt x="208" y="84"/>
                    <a:pt x="208" y="84"/>
                  </a:cubicBezTo>
                  <a:cubicBezTo>
                    <a:pt x="205" y="75"/>
                    <a:pt x="204" y="65"/>
                    <a:pt x="203" y="52"/>
                  </a:cubicBezTo>
                  <a:cubicBezTo>
                    <a:pt x="202" y="52"/>
                    <a:pt x="202" y="52"/>
                    <a:pt x="202" y="52"/>
                  </a:cubicBezTo>
                  <a:cubicBezTo>
                    <a:pt x="201" y="63"/>
                    <a:pt x="199" y="73"/>
                    <a:pt x="196" y="83"/>
                  </a:cubicBezTo>
                  <a:cubicBezTo>
                    <a:pt x="132" y="314"/>
                    <a:pt x="132" y="314"/>
                    <a:pt x="132" y="314"/>
                  </a:cubicBezTo>
                  <a:cubicBezTo>
                    <a:pt x="90" y="314"/>
                    <a:pt x="90" y="314"/>
                    <a:pt x="90" y="314"/>
                  </a:cubicBezTo>
                  <a:cubicBezTo>
                    <a:pt x="0" y="0"/>
                    <a:pt x="0" y="0"/>
                    <a:pt x="0" y="0"/>
                  </a:cubicBezTo>
                  <a:cubicBezTo>
                    <a:pt x="40" y="0"/>
                    <a:pt x="40" y="0"/>
                    <a:pt x="40" y="0"/>
                  </a:cubicBezTo>
                  <a:cubicBezTo>
                    <a:pt x="105" y="240"/>
                    <a:pt x="105" y="240"/>
                    <a:pt x="105" y="240"/>
                  </a:cubicBezTo>
                  <a:cubicBezTo>
                    <a:pt x="108" y="251"/>
                    <a:pt x="110" y="262"/>
                    <a:pt x="111" y="272"/>
                  </a:cubicBezTo>
                  <a:cubicBezTo>
                    <a:pt x="112" y="272"/>
                    <a:pt x="112" y="272"/>
                    <a:pt x="112" y="272"/>
                  </a:cubicBezTo>
                  <a:cubicBezTo>
                    <a:pt x="112" y="263"/>
                    <a:pt x="115" y="253"/>
                    <a:pt x="118" y="240"/>
                  </a:cubicBezTo>
                  <a:cubicBezTo>
                    <a:pt x="187" y="0"/>
                    <a:pt x="187" y="0"/>
                    <a:pt x="187" y="0"/>
                  </a:cubicBezTo>
                  <a:cubicBezTo>
                    <a:pt x="222" y="0"/>
                    <a:pt x="222" y="0"/>
                    <a:pt x="222" y="0"/>
                  </a:cubicBezTo>
                  <a:cubicBezTo>
                    <a:pt x="287" y="242"/>
                    <a:pt x="287" y="242"/>
                    <a:pt x="287" y="242"/>
                  </a:cubicBezTo>
                  <a:cubicBezTo>
                    <a:pt x="289" y="251"/>
                    <a:pt x="291" y="261"/>
                    <a:pt x="292" y="271"/>
                  </a:cubicBezTo>
                  <a:cubicBezTo>
                    <a:pt x="293" y="271"/>
                    <a:pt x="293" y="271"/>
                    <a:pt x="293" y="271"/>
                  </a:cubicBezTo>
                  <a:cubicBezTo>
                    <a:pt x="294" y="264"/>
                    <a:pt x="296" y="254"/>
                    <a:pt x="299" y="241"/>
                  </a:cubicBezTo>
                  <a:cubicBezTo>
                    <a:pt x="362" y="0"/>
                    <a:pt x="362" y="0"/>
                    <a:pt x="362" y="0"/>
                  </a:cubicBez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5"/>
            <p:cNvSpPr>
              <a:spLocks noEditPoints="1"/>
            </p:cNvSpPr>
            <p:nvPr userDrawn="1"/>
          </p:nvSpPr>
          <p:spPr bwMode="auto">
            <a:xfrm>
              <a:off x="2325" y="633"/>
              <a:ext cx="513" cy="556"/>
            </a:xfrm>
            <a:custGeom>
              <a:avLst/>
              <a:gdLst>
                <a:gd name="T0" fmla="*/ 217 w 217"/>
                <a:gd name="T1" fmla="*/ 117 h 235"/>
                <a:gd name="T2" fmla="*/ 187 w 217"/>
                <a:gd name="T3" fmla="*/ 203 h 235"/>
                <a:gd name="T4" fmla="*/ 107 w 217"/>
                <a:gd name="T5" fmla="*/ 235 h 235"/>
                <a:gd name="T6" fmla="*/ 29 w 217"/>
                <a:gd name="T7" fmla="*/ 203 h 235"/>
                <a:gd name="T8" fmla="*/ 0 w 217"/>
                <a:gd name="T9" fmla="*/ 120 h 235"/>
                <a:gd name="T10" fmla="*/ 30 w 217"/>
                <a:gd name="T11" fmla="*/ 32 h 235"/>
                <a:gd name="T12" fmla="*/ 112 w 217"/>
                <a:gd name="T13" fmla="*/ 0 h 235"/>
                <a:gd name="T14" fmla="*/ 189 w 217"/>
                <a:gd name="T15" fmla="*/ 31 h 235"/>
                <a:gd name="T16" fmla="*/ 217 w 217"/>
                <a:gd name="T17" fmla="*/ 117 h 235"/>
                <a:gd name="T18" fmla="*/ 181 w 217"/>
                <a:gd name="T19" fmla="*/ 118 h 235"/>
                <a:gd name="T20" fmla="*/ 162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7" y="203"/>
                  </a:cubicBezTo>
                  <a:cubicBezTo>
                    <a:pt x="167" y="224"/>
                    <a:pt x="141" y="235"/>
                    <a:pt x="107" y="235"/>
                  </a:cubicBezTo>
                  <a:cubicBezTo>
                    <a:pt x="75" y="235"/>
                    <a:pt x="48" y="225"/>
                    <a:pt x="29" y="203"/>
                  </a:cubicBezTo>
                  <a:cubicBezTo>
                    <a:pt x="10" y="182"/>
                    <a:pt x="0" y="155"/>
                    <a:pt x="0" y="120"/>
                  </a:cubicBezTo>
                  <a:cubicBezTo>
                    <a:pt x="0" y="83"/>
                    <a:pt x="10" y="54"/>
                    <a:pt x="30" y="32"/>
                  </a:cubicBezTo>
                  <a:cubicBezTo>
                    <a:pt x="50" y="11"/>
                    <a:pt x="77" y="0"/>
                    <a:pt x="112" y="0"/>
                  </a:cubicBezTo>
                  <a:cubicBezTo>
                    <a:pt x="145" y="0"/>
                    <a:pt x="171" y="10"/>
                    <a:pt x="189" y="31"/>
                  </a:cubicBezTo>
                  <a:cubicBezTo>
                    <a:pt x="208" y="52"/>
                    <a:pt x="217" y="80"/>
                    <a:pt x="217" y="117"/>
                  </a:cubicBezTo>
                  <a:close/>
                  <a:moveTo>
                    <a:pt x="181" y="118"/>
                  </a:moveTo>
                  <a:cubicBezTo>
                    <a:pt x="181" y="90"/>
                    <a:pt x="175" y="68"/>
                    <a:pt x="162" y="53"/>
                  </a:cubicBezTo>
                  <a:cubicBezTo>
                    <a:pt x="150" y="38"/>
                    <a:pt x="133" y="31"/>
                    <a:pt x="110" y="31"/>
                  </a:cubicBezTo>
                  <a:cubicBezTo>
                    <a:pt x="87" y="31"/>
                    <a:pt x="69" y="38"/>
                    <a:pt x="56" y="54"/>
                  </a:cubicBezTo>
                  <a:cubicBezTo>
                    <a:pt x="43" y="69"/>
                    <a:pt x="36" y="91"/>
                    <a:pt x="36" y="119"/>
                  </a:cubicBezTo>
                  <a:cubicBezTo>
                    <a:pt x="36" y="146"/>
                    <a:pt x="43" y="167"/>
                    <a:pt x="56" y="182"/>
                  </a:cubicBezTo>
                  <a:cubicBezTo>
                    <a:pt x="69" y="197"/>
                    <a:pt x="87" y="204"/>
                    <a:pt x="110" y="204"/>
                  </a:cubicBezTo>
                  <a:cubicBezTo>
                    <a:pt x="133" y="204"/>
                    <a:pt x="150"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6"/>
            <p:cNvSpPr>
              <a:spLocks/>
            </p:cNvSpPr>
            <p:nvPr userDrawn="1"/>
          </p:nvSpPr>
          <p:spPr bwMode="auto">
            <a:xfrm>
              <a:off x="2968" y="635"/>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100"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Rectangle 17"/>
            <p:cNvSpPr>
              <a:spLocks noChangeArrowheads="1"/>
            </p:cNvSpPr>
            <p:nvPr userDrawn="1"/>
          </p:nvSpPr>
          <p:spPr bwMode="auto">
            <a:xfrm>
              <a:off x="3330" y="392"/>
              <a:ext cx="86" cy="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8"/>
            <p:cNvSpPr>
              <a:spLocks noEditPoints="1"/>
            </p:cNvSpPr>
            <p:nvPr userDrawn="1"/>
          </p:nvSpPr>
          <p:spPr bwMode="auto">
            <a:xfrm>
              <a:off x="3543" y="392"/>
              <a:ext cx="483" cy="797"/>
            </a:xfrm>
            <a:custGeom>
              <a:avLst/>
              <a:gdLst>
                <a:gd name="T0" fmla="*/ 204 w 204"/>
                <a:gd name="T1" fmla="*/ 332 h 337"/>
                <a:gd name="T2" fmla="*/ 168 w 204"/>
                <a:gd name="T3" fmla="*/ 332 h 337"/>
                <a:gd name="T4" fmla="*/ 168 w 204"/>
                <a:gd name="T5" fmla="*/ 294 h 337"/>
                <a:gd name="T6" fmla="*/ 168 w 204"/>
                <a:gd name="T7" fmla="*/ 294 h 337"/>
                <a:gd name="T8" fmla="*/ 92 w 204"/>
                <a:gd name="T9" fmla="*/ 337 h 337"/>
                <a:gd name="T10" fmla="*/ 25 w 204"/>
                <a:gd name="T11" fmla="*/ 307 h 337"/>
                <a:gd name="T12" fmla="*/ 0 w 204"/>
                <a:gd name="T13" fmla="*/ 225 h 337"/>
                <a:gd name="T14" fmla="*/ 28 w 204"/>
                <a:gd name="T15" fmla="*/ 136 h 337"/>
                <a:gd name="T16" fmla="*/ 101 w 204"/>
                <a:gd name="T17" fmla="*/ 102 h 337"/>
                <a:gd name="T18" fmla="*/ 168 w 204"/>
                <a:gd name="T19" fmla="*/ 138 h 337"/>
                <a:gd name="T20" fmla="*/ 168 w 204"/>
                <a:gd name="T21" fmla="*/ 138 h 337"/>
                <a:gd name="T22" fmla="*/ 168 w 204"/>
                <a:gd name="T23" fmla="*/ 0 h 337"/>
                <a:gd name="T24" fmla="*/ 204 w 204"/>
                <a:gd name="T25" fmla="*/ 0 h 337"/>
                <a:gd name="T26" fmla="*/ 204 w 204"/>
                <a:gd name="T27" fmla="*/ 332 h 337"/>
                <a:gd name="T28" fmla="*/ 168 w 204"/>
                <a:gd name="T29" fmla="*/ 230 h 337"/>
                <a:gd name="T30" fmla="*/ 168 w 204"/>
                <a:gd name="T31" fmla="*/ 197 h 337"/>
                <a:gd name="T32" fmla="*/ 150 w 204"/>
                <a:gd name="T33" fmla="*/ 151 h 337"/>
                <a:gd name="T34" fmla="*/ 106 w 204"/>
                <a:gd name="T35" fmla="*/ 133 h 337"/>
                <a:gd name="T36" fmla="*/ 55 w 204"/>
                <a:gd name="T37" fmla="*/ 157 h 337"/>
                <a:gd name="T38" fmla="*/ 37 w 204"/>
                <a:gd name="T39" fmla="*/ 223 h 337"/>
                <a:gd name="T40" fmla="*/ 54 w 204"/>
                <a:gd name="T41" fmla="*/ 284 h 337"/>
                <a:gd name="T42" fmla="*/ 102 w 204"/>
                <a:gd name="T43" fmla="*/ 306 h 337"/>
                <a:gd name="T44" fmla="*/ 150 w 204"/>
                <a:gd name="T45" fmla="*/ 285 h 337"/>
                <a:gd name="T46" fmla="*/ 168 w 204"/>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37">
                  <a:moveTo>
                    <a:pt x="204" y="332"/>
                  </a:moveTo>
                  <a:cubicBezTo>
                    <a:pt x="168" y="332"/>
                    <a:pt x="168" y="332"/>
                    <a:pt x="168" y="332"/>
                  </a:cubicBezTo>
                  <a:cubicBezTo>
                    <a:pt x="168" y="294"/>
                    <a:pt x="168" y="294"/>
                    <a:pt x="168" y="294"/>
                  </a:cubicBezTo>
                  <a:cubicBezTo>
                    <a:pt x="168" y="294"/>
                    <a:pt x="168" y="294"/>
                    <a:pt x="168" y="294"/>
                  </a:cubicBezTo>
                  <a:cubicBezTo>
                    <a:pt x="151" y="323"/>
                    <a:pt x="126" y="337"/>
                    <a:pt x="92" y="337"/>
                  </a:cubicBezTo>
                  <a:cubicBezTo>
                    <a:pt x="64" y="337"/>
                    <a:pt x="42" y="327"/>
                    <a:pt x="25" y="307"/>
                  </a:cubicBezTo>
                  <a:cubicBezTo>
                    <a:pt x="9" y="286"/>
                    <a:pt x="0" y="259"/>
                    <a:pt x="0" y="225"/>
                  </a:cubicBezTo>
                  <a:cubicBezTo>
                    <a:pt x="0" y="188"/>
                    <a:pt x="10" y="158"/>
                    <a:pt x="28" y="136"/>
                  </a:cubicBezTo>
                  <a:cubicBezTo>
                    <a:pt x="46" y="113"/>
                    <a:pt x="71" y="102"/>
                    <a:pt x="101" y="102"/>
                  </a:cubicBezTo>
                  <a:cubicBezTo>
                    <a:pt x="132" y="102"/>
                    <a:pt x="154" y="114"/>
                    <a:pt x="168" y="138"/>
                  </a:cubicBezTo>
                  <a:cubicBezTo>
                    <a:pt x="168" y="138"/>
                    <a:pt x="168" y="138"/>
                    <a:pt x="168" y="138"/>
                  </a:cubicBezTo>
                  <a:cubicBezTo>
                    <a:pt x="168" y="0"/>
                    <a:pt x="168" y="0"/>
                    <a:pt x="168" y="0"/>
                  </a:cubicBezTo>
                  <a:cubicBezTo>
                    <a:pt x="204" y="0"/>
                    <a:pt x="204" y="0"/>
                    <a:pt x="204" y="0"/>
                  </a:cubicBezTo>
                  <a:lnTo>
                    <a:pt x="204" y="332"/>
                  </a:lnTo>
                  <a:close/>
                  <a:moveTo>
                    <a:pt x="168" y="230"/>
                  </a:moveTo>
                  <a:cubicBezTo>
                    <a:pt x="168" y="197"/>
                    <a:pt x="168" y="197"/>
                    <a:pt x="168" y="197"/>
                  </a:cubicBezTo>
                  <a:cubicBezTo>
                    <a:pt x="168" y="179"/>
                    <a:pt x="162" y="163"/>
                    <a:pt x="150" y="151"/>
                  </a:cubicBezTo>
                  <a:cubicBezTo>
                    <a:pt x="138" y="139"/>
                    <a:pt x="123" y="133"/>
                    <a:pt x="106" y="133"/>
                  </a:cubicBezTo>
                  <a:cubicBezTo>
                    <a:pt x="85" y="133"/>
                    <a:pt x="68" y="141"/>
                    <a:pt x="55" y="157"/>
                  </a:cubicBezTo>
                  <a:cubicBezTo>
                    <a:pt x="43" y="173"/>
                    <a:pt x="37" y="195"/>
                    <a:pt x="37" y="223"/>
                  </a:cubicBezTo>
                  <a:cubicBezTo>
                    <a:pt x="37" y="249"/>
                    <a:pt x="43" y="269"/>
                    <a:pt x="54" y="284"/>
                  </a:cubicBezTo>
                  <a:cubicBezTo>
                    <a:pt x="66" y="299"/>
                    <a:pt x="82" y="306"/>
                    <a:pt x="102" y="306"/>
                  </a:cubicBezTo>
                  <a:cubicBezTo>
                    <a:pt x="121" y="306"/>
                    <a:pt x="137" y="299"/>
                    <a:pt x="150" y="285"/>
                  </a:cubicBezTo>
                  <a:cubicBezTo>
                    <a:pt x="162"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19"/>
            <p:cNvSpPr>
              <a:spLocks/>
            </p:cNvSpPr>
            <p:nvPr userDrawn="1"/>
          </p:nvSpPr>
          <p:spPr bwMode="auto">
            <a:xfrm>
              <a:off x="4123" y="645"/>
              <a:ext cx="728" cy="532"/>
            </a:xfrm>
            <a:custGeom>
              <a:avLst/>
              <a:gdLst>
                <a:gd name="T0" fmla="*/ 308 w 308"/>
                <a:gd name="T1" fmla="*/ 0 h 225"/>
                <a:gd name="T2" fmla="*/ 242 w 308"/>
                <a:gd name="T3" fmla="*/ 225 h 225"/>
                <a:gd name="T4" fmla="*/ 206 w 308"/>
                <a:gd name="T5" fmla="*/ 225 h 225"/>
                <a:gd name="T6" fmla="*/ 160 w 308"/>
                <a:gd name="T7" fmla="*/ 64 h 225"/>
                <a:gd name="T8" fmla="*/ 157 w 308"/>
                <a:gd name="T9" fmla="*/ 43 h 225"/>
                <a:gd name="T10" fmla="*/ 156 w 308"/>
                <a:gd name="T11" fmla="*/ 43 h 225"/>
                <a:gd name="T12" fmla="*/ 151 w 308"/>
                <a:gd name="T13" fmla="*/ 64 h 225"/>
                <a:gd name="T14" fmla="*/ 102 w 308"/>
                <a:gd name="T15" fmla="*/ 225 h 225"/>
                <a:gd name="T16" fmla="*/ 67 w 308"/>
                <a:gd name="T17" fmla="*/ 225 h 225"/>
                <a:gd name="T18" fmla="*/ 0 w 308"/>
                <a:gd name="T19" fmla="*/ 0 h 225"/>
                <a:gd name="T20" fmla="*/ 37 w 308"/>
                <a:gd name="T21" fmla="*/ 0 h 225"/>
                <a:gd name="T22" fmla="*/ 83 w 308"/>
                <a:gd name="T23" fmla="*/ 169 h 225"/>
                <a:gd name="T24" fmla="*/ 86 w 308"/>
                <a:gd name="T25" fmla="*/ 189 h 225"/>
                <a:gd name="T26" fmla="*/ 87 w 308"/>
                <a:gd name="T27" fmla="*/ 189 h 225"/>
                <a:gd name="T28" fmla="*/ 91 w 308"/>
                <a:gd name="T29" fmla="*/ 169 h 225"/>
                <a:gd name="T30" fmla="*/ 142 w 308"/>
                <a:gd name="T31" fmla="*/ 0 h 225"/>
                <a:gd name="T32" fmla="*/ 174 w 308"/>
                <a:gd name="T33" fmla="*/ 0 h 225"/>
                <a:gd name="T34" fmla="*/ 220 w 308"/>
                <a:gd name="T35" fmla="*/ 169 h 225"/>
                <a:gd name="T36" fmla="*/ 223 w 308"/>
                <a:gd name="T37" fmla="*/ 190 h 225"/>
                <a:gd name="T38" fmla="*/ 225 w 308"/>
                <a:gd name="T39" fmla="*/ 190 h 225"/>
                <a:gd name="T40" fmla="*/ 228 w 308"/>
                <a:gd name="T41" fmla="*/ 169 h 225"/>
                <a:gd name="T42" fmla="*/ 273 w 308"/>
                <a:gd name="T43" fmla="*/ 0 h 225"/>
                <a:gd name="T44" fmla="*/ 308 w 308"/>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225">
                  <a:moveTo>
                    <a:pt x="308" y="0"/>
                  </a:moveTo>
                  <a:cubicBezTo>
                    <a:pt x="242" y="225"/>
                    <a:pt x="242" y="225"/>
                    <a:pt x="242" y="225"/>
                  </a:cubicBezTo>
                  <a:cubicBezTo>
                    <a:pt x="206" y="225"/>
                    <a:pt x="206" y="225"/>
                    <a:pt x="206" y="225"/>
                  </a:cubicBezTo>
                  <a:cubicBezTo>
                    <a:pt x="160" y="64"/>
                    <a:pt x="160" y="64"/>
                    <a:pt x="160" y="64"/>
                  </a:cubicBezTo>
                  <a:cubicBezTo>
                    <a:pt x="158" y="59"/>
                    <a:pt x="157" y="52"/>
                    <a:pt x="157" y="43"/>
                  </a:cubicBezTo>
                  <a:cubicBezTo>
                    <a:pt x="156" y="43"/>
                    <a:pt x="156" y="43"/>
                    <a:pt x="156" y="43"/>
                  </a:cubicBezTo>
                  <a:cubicBezTo>
                    <a:pt x="155" y="49"/>
                    <a:pt x="154" y="55"/>
                    <a:pt x="151" y="64"/>
                  </a:cubicBezTo>
                  <a:cubicBezTo>
                    <a:pt x="102" y="225"/>
                    <a:pt x="102" y="225"/>
                    <a:pt x="102" y="225"/>
                  </a:cubicBezTo>
                  <a:cubicBezTo>
                    <a:pt x="67" y="225"/>
                    <a:pt x="67" y="225"/>
                    <a:pt x="67" y="225"/>
                  </a:cubicBezTo>
                  <a:cubicBezTo>
                    <a:pt x="0" y="0"/>
                    <a:pt x="0" y="0"/>
                    <a:pt x="0" y="0"/>
                  </a:cubicBezTo>
                  <a:cubicBezTo>
                    <a:pt x="37" y="0"/>
                    <a:pt x="37" y="0"/>
                    <a:pt x="37" y="0"/>
                  </a:cubicBezTo>
                  <a:cubicBezTo>
                    <a:pt x="83" y="169"/>
                    <a:pt x="83" y="169"/>
                    <a:pt x="83" y="169"/>
                  </a:cubicBezTo>
                  <a:cubicBezTo>
                    <a:pt x="84" y="175"/>
                    <a:pt x="85" y="182"/>
                    <a:pt x="86" y="189"/>
                  </a:cubicBezTo>
                  <a:cubicBezTo>
                    <a:pt x="87" y="189"/>
                    <a:pt x="87" y="189"/>
                    <a:pt x="87" y="189"/>
                  </a:cubicBezTo>
                  <a:cubicBezTo>
                    <a:pt x="88" y="184"/>
                    <a:pt x="89" y="177"/>
                    <a:pt x="91" y="169"/>
                  </a:cubicBezTo>
                  <a:cubicBezTo>
                    <a:pt x="142" y="0"/>
                    <a:pt x="142" y="0"/>
                    <a:pt x="142" y="0"/>
                  </a:cubicBezTo>
                  <a:cubicBezTo>
                    <a:pt x="174" y="0"/>
                    <a:pt x="174" y="0"/>
                    <a:pt x="174" y="0"/>
                  </a:cubicBezTo>
                  <a:cubicBezTo>
                    <a:pt x="220" y="169"/>
                    <a:pt x="220" y="169"/>
                    <a:pt x="220" y="169"/>
                  </a:cubicBezTo>
                  <a:cubicBezTo>
                    <a:pt x="222" y="175"/>
                    <a:pt x="223" y="182"/>
                    <a:pt x="223" y="190"/>
                  </a:cubicBezTo>
                  <a:cubicBezTo>
                    <a:pt x="225" y="190"/>
                    <a:pt x="225" y="190"/>
                    <a:pt x="225" y="190"/>
                  </a:cubicBezTo>
                  <a:cubicBezTo>
                    <a:pt x="225" y="183"/>
                    <a:pt x="226" y="176"/>
                    <a:pt x="228" y="169"/>
                  </a:cubicBezTo>
                  <a:cubicBezTo>
                    <a:pt x="273" y="0"/>
                    <a:pt x="273" y="0"/>
                    <a:pt x="273" y="0"/>
                  </a:cubicBezTo>
                  <a:lnTo>
                    <a:pt x="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0"/>
            <p:cNvSpPr>
              <a:spLocks noEditPoints="1"/>
            </p:cNvSpPr>
            <p:nvPr userDrawn="1"/>
          </p:nvSpPr>
          <p:spPr bwMode="auto">
            <a:xfrm>
              <a:off x="4939" y="401"/>
              <a:ext cx="109" cy="776"/>
            </a:xfrm>
            <a:custGeom>
              <a:avLst/>
              <a:gdLst>
                <a:gd name="T0" fmla="*/ 46 w 46"/>
                <a:gd name="T1" fmla="*/ 23 h 328"/>
                <a:gd name="T2" fmla="*/ 39 w 46"/>
                <a:gd name="T3" fmla="*/ 40 h 328"/>
                <a:gd name="T4" fmla="*/ 23 w 46"/>
                <a:gd name="T5" fmla="*/ 46 h 328"/>
                <a:gd name="T6" fmla="*/ 6 w 46"/>
                <a:gd name="T7" fmla="*/ 40 h 328"/>
                <a:gd name="T8" fmla="*/ 0 w 46"/>
                <a:gd name="T9" fmla="*/ 23 h 328"/>
                <a:gd name="T10" fmla="*/ 6 w 46"/>
                <a:gd name="T11" fmla="*/ 7 h 328"/>
                <a:gd name="T12" fmla="*/ 23 w 46"/>
                <a:gd name="T13" fmla="*/ 0 h 328"/>
                <a:gd name="T14" fmla="*/ 39 w 46"/>
                <a:gd name="T15" fmla="*/ 7 h 328"/>
                <a:gd name="T16" fmla="*/ 46 w 46"/>
                <a:gd name="T17" fmla="*/ 23 h 328"/>
                <a:gd name="T18" fmla="*/ 40 w 46"/>
                <a:gd name="T19" fmla="*/ 328 h 328"/>
                <a:gd name="T20" fmla="*/ 4 w 46"/>
                <a:gd name="T21" fmla="*/ 328 h 328"/>
                <a:gd name="T22" fmla="*/ 4 w 46"/>
                <a:gd name="T23" fmla="*/ 103 h 328"/>
                <a:gd name="T24" fmla="*/ 40 w 46"/>
                <a:gd name="T25" fmla="*/ 103 h 328"/>
                <a:gd name="T26" fmla="*/ 40 w 46"/>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28">
                  <a:moveTo>
                    <a:pt x="46" y="23"/>
                  </a:moveTo>
                  <a:cubicBezTo>
                    <a:pt x="46" y="30"/>
                    <a:pt x="44" y="35"/>
                    <a:pt x="39" y="40"/>
                  </a:cubicBezTo>
                  <a:cubicBezTo>
                    <a:pt x="34" y="44"/>
                    <a:pt x="29" y="46"/>
                    <a:pt x="23" y="46"/>
                  </a:cubicBezTo>
                  <a:cubicBezTo>
                    <a:pt x="16" y="46"/>
                    <a:pt x="11" y="44"/>
                    <a:pt x="6" y="40"/>
                  </a:cubicBezTo>
                  <a:cubicBezTo>
                    <a:pt x="2" y="36"/>
                    <a:pt x="0" y="30"/>
                    <a:pt x="0" y="23"/>
                  </a:cubicBezTo>
                  <a:cubicBezTo>
                    <a:pt x="0" y="17"/>
                    <a:pt x="2" y="11"/>
                    <a:pt x="6" y="7"/>
                  </a:cubicBezTo>
                  <a:cubicBezTo>
                    <a:pt x="10" y="2"/>
                    <a:pt x="16" y="0"/>
                    <a:pt x="23" y="0"/>
                  </a:cubicBezTo>
                  <a:cubicBezTo>
                    <a:pt x="29" y="0"/>
                    <a:pt x="35" y="2"/>
                    <a:pt x="39" y="7"/>
                  </a:cubicBezTo>
                  <a:cubicBezTo>
                    <a:pt x="44" y="11"/>
                    <a:pt x="46" y="17"/>
                    <a:pt x="46" y="23"/>
                  </a:cubicBezTo>
                  <a:close/>
                  <a:moveTo>
                    <a:pt x="40" y="328"/>
                  </a:moveTo>
                  <a:cubicBezTo>
                    <a:pt x="4" y="328"/>
                    <a:pt x="4" y="328"/>
                    <a:pt x="4" y="328"/>
                  </a:cubicBezTo>
                  <a:cubicBezTo>
                    <a:pt x="4" y="103"/>
                    <a:pt x="4" y="103"/>
                    <a:pt x="4" y="103"/>
                  </a:cubicBezTo>
                  <a:cubicBezTo>
                    <a:pt x="40" y="103"/>
                    <a:pt x="40" y="103"/>
                    <a:pt x="40" y="103"/>
                  </a:cubicBezTo>
                  <a:lnTo>
                    <a:pt x="40"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1"/>
            <p:cNvSpPr>
              <a:spLocks noEditPoints="1"/>
            </p:cNvSpPr>
            <p:nvPr userDrawn="1"/>
          </p:nvSpPr>
          <p:spPr bwMode="auto">
            <a:xfrm>
              <a:off x="5164" y="392"/>
              <a:ext cx="480" cy="797"/>
            </a:xfrm>
            <a:custGeom>
              <a:avLst/>
              <a:gdLst>
                <a:gd name="T0" fmla="*/ 203 w 203"/>
                <a:gd name="T1" fmla="*/ 332 h 337"/>
                <a:gd name="T2" fmla="*/ 168 w 203"/>
                <a:gd name="T3" fmla="*/ 332 h 337"/>
                <a:gd name="T4" fmla="*/ 168 w 203"/>
                <a:gd name="T5" fmla="*/ 294 h 337"/>
                <a:gd name="T6" fmla="*/ 167 w 203"/>
                <a:gd name="T7" fmla="*/ 294 h 337"/>
                <a:gd name="T8" fmla="*/ 91 w 203"/>
                <a:gd name="T9" fmla="*/ 337 h 337"/>
                <a:gd name="T10" fmla="*/ 24 w 203"/>
                <a:gd name="T11" fmla="*/ 307 h 337"/>
                <a:gd name="T12" fmla="*/ 0 w 203"/>
                <a:gd name="T13" fmla="*/ 225 h 337"/>
                <a:gd name="T14" fmla="*/ 27 w 203"/>
                <a:gd name="T15" fmla="*/ 136 h 337"/>
                <a:gd name="T16" fmla="*/ 101 w 203"/>
                <a:gd name="T17" fmla="*/ 102 h 337"/>
                <a:gd name="T18" fmla="*/ 167 w 203"/>
                <a:gd name="T19" fmla="*/ 138 h 337"/>
                <a:gd name="T20" fmla="*/ 168 w 203"/>
                <a:gd name="T21" fmla="*/ 138 h 337"/>
                <a:gd name="T22" fmla="*/ 168 w 203"/>
                <a:gd name="T23" fmla="*/ 0 h 337"/>
                <a:gd name="T24" fmla="*/ 203 w 203"/>
                <a:gd name="T25" fmla="*/ 0 h 337"/>
                <a:gd name="T26" fmla="*/ 203 w 203"/>
                <a:gd name="T27" fmla="*/ 332 h 337"/>
                <a:gd name="T28" fmla="*/ 168 w 203"/>
                <a:gd name="T29" fmla="*/ 230 h 337"/>
                <a:gd name="T30" fmla="*/ 168 w 203"/>
                <a:gd name="T31" fmla="*/ 197 h 337"/>
                <a:gd name="T32" fmla="*/ 149 w 203"/>
                <a:gd name="T33" fmla="*/ 151 h 337"/>
                <a:gd name="T34" fmla="*/ 105 w 203"/>
                <a:gd name="T35" fmla="*/ 133 h 337"/>
                <a:gd name="T36" fmla="*/ 54 w 203"/>
                <a:gd name="T37" fmla="*/ 157 h 337"/>
                <a:gd name="T38" fmla="*/ 36 w 203"/>
                <a:gd name="T39" fmla="*/ 223 h 337"/>
                <a:gd name="T40" fmla="*/ 53 w 203"/>
                <a:gd name="T41" fmla="*/ 284 h 337"/>
                <a:gd name="T42" fmla="*/ 101 w 203"/>
                <a:gd name="T43" fmla="*/ 306 h 337"/>
                <a:gd name="T44" fmla="*/ 149 w 203"/>
                <a:gd name="T45" fmla="*/ 285 h 337"/>
                <a:gd name="T46" fmla="*/ 168 w 203"/>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37">
                  <a:moveTo>
                    <a:pt x="203" y="332"/>
                  </a:moveTo>
                  <a:cubicBezTo>
                    <a:pt x="168" y="332"/>
                    <a:pt x="168" y="332"/>
                    <a:pt x="168" y="332"/>
                  </a:cubicBezTo>
                  <a:cubicBezTo>
                    <a:pt x="168" y="294"/>
                    <a:pt x="168" y="294"/>
                    <a:pt x="168" y="294"/>
                  </a:cubicBezTo>
                  <a:cubicBezTo>
                    <a:pt x="167" y="294"/>
                    <a:pt x="167" y="294"/>
                    <a:pt x="167" y="294"/>
                  </a:cubicBezTo>
                  <a:cubicBezTo>
                    <a:pt x="150" y="323"/>
                    <a:pt x="125" y="337"/>
                    <a:pt x="91" y="337"/>
                  </a:cubicBezTo>
                  <a:cubicBezTo>
                    <a:pt x="63" y="337"/>
                    <a:pt x="41" y="327"/>
                    <a:pt x="24" y="307"/>
                  </a:cubicBezTo>
                  <a:cubicBezTo>
                    <a:pt x="8" y="286"/>
                    <a:pt x="0" y="259"/>
                    <a:pt x="0" y="225"/>
                  </a:cubicBezTo>
                  <a:cubicBezTo>
                    <a:pt x="0" y="188"/>
                    <a:pt x="9" y="158"/>
                    <a:pt x="27" y="136"/>
                  </a:cubicBezTo>
                  <a:cubicBezTo>
                    <a:pt x="45" y="113"/>
                    <a:pt x="70" y="102"/>
                    <a:pt x="101" y="102"/>
                  </a:cubicBezTo>
                  <a:cubicBezTo>
                    <a:pt x="131" y="102"/>
                    <a:pt x="153" y="114"/>
                    <a:pt x="167" y="138"/>
                  </a:cubicBezTo>
                  <a:cubicBezTo>
                    <a:pt x="168" y="138"/>
                    <a:pt x="168" y="138"/>
                    <a:pt x="168" y="138"/>
                  </a:cubicBezTo>
                  <a:cubicBezTo>
                    <a:pt x="168" y="0"/>
                    <a:pt x="168" y="0"/>
                    <a:pt x="168" y="0"/>
                  </a:cubicBezTo>
                  <a:cubicBezTo>
                    <a:pt x="203" y="0"/>
                    <a:pt x="203" y="0"/>
                    <a:pt x="203" y="0"/>
                  </a:cubicBezTo>
                  <a:lnTo>
                    <a:pt x="203" y="332"/>
                  </a:lnTo>
                  <a:close/>
                  <a:moveTo>
                    <a:pt x="168" y="230"/>
                  </a:moveTo>
                  <a:cubicBezTo>
                    <a:pt x="168" y="197"/>
                    <a:pt x="168" y="197"/>
                    <a:pt x="168" y="197"/>
                  </a:cubicBezTo>
                  <a:cubicBezTo>
                    <a:pt x="168" y="179"/>
                    <a:pt x="162" y="163"/>
                    <a:pt x="149" y="151"/>
                  </a:cubicBezTo>
                  <a:cubicBezTo>
                    <a:pt x="137" y="139"/>
                    <a:pt x="122" y="133"/>
                    <a:pt x="105" y="133"/>
                  </a:cubicBezTo>
                  <a:cubicBezTo>
                    <a:pt x="84" y="133"/>
                    <a:pt x="67" y="141"/>
                    <a:pt x="54" y="157"/>
                  </a:cubicBezTo>
                  <a:cubicBezTo>
                    <a:pt x="42" y="173"/>
                    <a:pt x="36" y="195"/>
                    <a:pt x="36" y="223"/>
                  </a:cubicBezTo>
                  <a:cubicBezTo>
                    <a:pt x="36" y="249"/>
                    <a:pt x="42" y="269"/>
                    <a:pt x="53" y="284"/>
                  </a:cubicBezTo>
                  <a:cubicBezTo>
                    <a:pt x="65" y="299"/>
                    <a:pt x="81" y="306"/>
                    <a:pt x="101" y="306"/>
                  </a:cubicBezTo>
                  <a:cubicBezTo>
                    <a:pt x="120" y="306"/>
                    <a:pt x="136" y="299"/>
                    <a:pt x="149" y="285"/>
                  </a:cubicBezTo>
                  <a:cubicBezTo>
                    <a:pt x="161"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2"/>
            <p:cNvSpPr>
              <a:spLocks noEditPoints="1"/>
            </p:cNvSpPr>
            <p:nvPr userDrawn="1"/>
          </p:nvSpPr>
          <p:spPr bwMode="auto">
            <a:xfrm>
              <a:off x="5774" y="633"/>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8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8"/>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3"/>
            <p:cNvSpPr>
              <a:spLocks noEditPoints="1"/>
            </p:cNvSpPr>
            <p:nvPr userDrawn="1"/>
          </p:nvSpPr>
          <p:spPr bwMode="auto">
            <a:xfrm>
              <a:off x="1426" y="1557"/>
              <a:ext cx="447" cy="743"/>
            </a:xfrm>
            <a:custGeom>
              <a:avLst/>
              <a:gdLst>
                <a:gd name="T0" fmla="*/ 189 w 189"/>
                <a:gd name="T1" fmla="*/ 93 h 314"/>
                <a:gd name="T2" fmla="*/ 158 w 189"/>
                <a:gd name="T3" fmla="*/ 167 h 314"/>
                <a:gd name="T4" fmla="*/ 77 w 189"/>
                <a:gd name="T5" fmla="*/ 195 h 314"/>
                <a:gd name="T6" fmla="*/ 36 w 189"/>
                <a:gd name="T7" fmla="*/ 195 h 314"/>
                <a:gd name="T8" fmla="*/ 36 w 189"/>
                <a:gd name="T9" fmla="*/ 314 h 314"/>
                <a:gd name="T10" fmla="*/ 0 w 189"/>
                <a:gd name="T11" fmla="*/ 314 h 314"/>
                <a:gd name="T12" fmla="*/ 0 w 189"/>
                <a:gd name="T13" fmla="*/ 0 h 314"/>
                <a:gd name="T14" fmla="*/ 85 w 189"/>
                <a:gd name="T15" fmla="*/ 0 h 314"/>
                <a:gd name="T16" fmla="*/ 161 w 189"/>
                <a:gd name="T17" fmla="*/ 24 h 314"/>
                <a:gd name="T18" fmla="*/ 189 w 189"/>
                <a:gd name="T19" fmla="*/ 93 h 314"/>
                <a:gd name="T20" fmla="*/ 151 w 189"/>
                <a:gd name="T21" fmla="*/ 95 h 314"/>
                <a:gd name="T22" fmla="*/ 78 w 189"/>
                <a:gd name="T23" fmla="*/ 33 h 314"/>
                <a:gd name="T24" fmla="*/ 36 w 189"/>
                <a:gd name="T25" fmla="*/ 33 h 314"/>
                <a:gd name="T26" fmla="*/ 36 w 189"/>
                <a:gd name="T27" fmla="*/ 162 h 314"/>
                <a:gd name="T28" fmla="*/ 74 w 189"/>
                <a:gd name="T29" fmla="*/ 162 h 314"/>
                <a:gd name="T30" fmla="*/ 131 w 189"/>
                <a:gd name="T31" fmla="*/ 144 h 314"/>
                <a:gd name="T32" fmla="*/ 151 w 189"/>
                <a:gd name="T33" fmla="*/ 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4">
                  <a:moveTo>
                    <a:pt x="189" y="93"/>
                  </a:moveTo>
                  <a:cubicBezTo>
                    <a:pt x="189" y="124"/>
                    <a:pt x="178" y="148"/>
                    <a:pt x="158" y="167"/>
                  </a:cubicBezTo>
                  <a:cubicBezTo>
                    <a:pt x="137" y="185"/>
                    <a:pt x="110" y="195"/>
                    <a:pt x="77" y="195"/>
                  </a:cubicBezTo>
                  <a:cubicBezTo>
                    <a:pt x="36" y="195"/>
                    <a:pt x="36" y="195"/>
                    <a:pt x="36" y="195"/>
                  </a:cubicBezTo>
                  <a:cubicBezTo>
                    <a:pt x="36" y="314"/>
                    <a:pt x="36" y="314"/>
                    <a:pt x="36" y="314"/>
                  </a:cubicBezTo>
                  <a:cubicBezTo>
                    <a:pt x="0" y="314"/>
                    <a:pt x="0" y="314"/>
                    <a:pt x="0" y="314"/>
                  </a:cubicBezTo>
                  <a:cubicBezTo>
                    <a:pt x="0" y="0"/>
                    <a:pt x="0" y="0"/>
                    <a:pt x="0" y="0"/>
                  </a:cubicBezTo>
                  <a:cubicBezTo>
                    <a:pt x="85" y="0"/>
                    <a:pt x="85" y="0"/>
                    <a:pt x="85" y="0"/>
                  </a:cubicBezTo>
                  <a:cubicBezTo>
                    <a:pt x="118" y="0"/>
                    <a:pt x="143" y="8"/>
                    <a:pt x="161" y="24"/>
                  </a:cubicBezTo>
                  <a:cubicBezTo>
                    <a:pt x="180" y="41"/>
                    <a:pt x="189" y="64"/>
                    <a:pt x="189" y="93"/>
                  </a:cubicBezTo>
                  <a:close/>
                  <a:moveTo>
                    <a:pt x="151" y="95"/>
                  </a:moveTo>
                  <a:cubicBezTo>
                    <a:pt x="151" y="54"/>
                    <a:pt x="127" y="33"/>
                    <a:pt x="78" y="33"/>
                  </a:cubicBezTo>
                  <a:cubicBezTo>
                    <a:pt x="36" y="33"/>
                    <a:pt x="36" y="33"/>
                    <a:pt x="36" y="33"/>
                  </a:cubicBezTo>
                  <a:cubicBezTo>
                    <a:pt x="36" y="162"/>
                    <a:pt x="36" y="162"/>
                    <a:pt x="36" y="162"/>
                  </a:cubicBezTo>
                  <a:cubicBezTo>
                    <a:pt x="74" y="162"/>
                    <a:pt x="74" y="162"/>
                    <a:pt x="74" y="162"/>
                  </a:cubicBezTo>
                  <a:cubicBezTo>
                    <a:pt x="99" y="162"/>
                    <a:pt x="118" y="156"/>
                    <a:pt x="131" y="144"/>
                  </a:cubicBezTo>
                  <a:cubicBezTo>
                    <a:pt x="144" y="133"/>
                    <a:pt x="151" y="117"/>
                    <a:pt x="15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4"/>
            <p:cNvSpPr>
              <a:spLocks noEditPoints="1"/>
            </p:cNvSpPr>
            <p:nvPr userDrawn="1"/>
          </p:nvSpPr>
          <p:spPr bwMode="auto">
            <a:xfrm>
              <a:off x="1923" y="1756"/>
              <a:ext cx="411" cy="556"/>
            </a:xfrm>
            <a:custGeom>
              <a:avLst/>
              <a:gdLst>
                <a:gd name="T0" fmla="*/ 174 w 174"/>
                <a:gd name="T1" fmla="*/ 230 h 235"/>
                <a:gd name="T2" fmla="*/ 139 w 174"/>
                <a:gd name="T3" fmla="*/ 230 h 235"/>
                <a:gd name="T4" fmla="*/ 139 w 174"/>
                <a:gd name="T5" fmla="*/ 195 h 235"/>
                <a:gd name="T6" fmla="*/ 138 w 174"/>
                <a:gd name="T7" fmla="*/ 195 h 235"/>
                <a:gd name="T8" fmla="*/ 70 w 174"/>
                <a:gd name="T9" fmla="*/ 235 h 235"/>
                <a:gd name="T10" fmla="*/ 19 w 174"/>
                <a:gd name="T11" fmla="*/ 218 h 235"/>
                <a:gd name="T12" fmla="*/ 0 w 174"/>
                <a:gd name="T13" fmla="*/ 170 h 235"/>
                <a:gd name="T14" fmla="*/ 73 w 174"/>
                <a:gd name="T15" fmla="*/ 97 h 235"/>
                <a:gd name="T16" fmla="*/ 139 w 174"/>
                <a:gd name="T17" fmla="*/ 87 h 235"/>
                <a:gd name="T18" fmla="*/ 93 w 174"/>
                <a:gd name="T19" fmla="*/ 31 h 235"/>
                <a:gd name="T20" fmla="*/ 21 w 174"/>
                <a:gd name="T21" fmla="*/ 58 h 235"/>
                <a:gd name="T22" fmla="*/ 21 w 174"/>
                <a:gd name="T23" fmla="*/ 21 h 235"/>
                <a:gd name="T24" fmla="*/ 55 w 174"/>
                <a:gd name="T25" fmla="*/ 7 h 235"/>
                <a:gd name="T26" fmla="*/ 96 w 174"/>
                <a:gd name="T27" fmla="*/ 0 h 235"/>
                <a:gd name="T28" fmla="*/ 174 w 174"/>
                <a:gd name="T29" fmla="*/ 84 h 235"/>
                <a:gd name="T30" fmla="*/ 174 w 174"/>
                <a:gd name="T31" fmla="*/ 230 h 235"/>
                <a:gd name="T32" fmla="*/ 139 w 174"/>
                <a:gd name="T33" fmla="*/ 116 h 235"/>
                <a:gd name="T34" fmla="*/ 85 w 174"/>
                <a:gd name="T35" fmla="*/ 124 h 235"/>
                <a:gd name="T36" fmla="*/ 47 w 174"/>
                <a:gd name="T37" fmla="*/ 137 h 235"/>
                <a:gd name="T38" fmla="*/ 36 w 174"/>
                <a:gd name="T39" fmla="*/ 167 h 235"/>
                <a:gd name="T40" fmla="*/ 48 w 174"/>
                <a:gd name="T41" fmla="*/ 194 h 235"/>
                <a:gd name="T42" fmla="*/ 78 w 174"/>
                <a:gd name="T43" fmla="*/ 204 h 235"/>
                <a:gd name="T44" fmla="*/ 122 w 174"/>
                <a:gd name="T45" fmla="*/ 186 h 235"/>
                <a:gd name="T46" fmla="*/ 139 w 174"/>
                <a:gd name="T47" fmla="*/ 139 h 235"/>
                <a:gd name="T48" fmla="*/ 139 w 174"/>
                <a:gd name="T4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35">
                  <a:moveTo>
                    <a:pt x="174" y="230"/>
                  </a:moveTo>
                  <a:cubicBezTo>
                    <a:pt x="139" y="230"/>
                    <a:pt x="139" y="230"/>
                    <a:pt x="139" y="230"/>
                  </a:cubicBezTo>
                  <a:cubicBezTo>
                    <a:pt x="139" y="195"/>
                    <a:pt x="139" y="195"/>
                    <a:pt x="139" y="195"/>
                  </a:cubicBezTo>
                  <a:cubicBezTo>
                    <a:pt x="138" y="195"/>
                    <a:pt x="138" y="195"/>
                    <a:pt x="138" y="195"/>
                  </a:cubicBezTo>
                  <a:cubicBezTo>
                    <a:pt x="123" y="222"/>
                    <a:pt x="100" y="235"/>
                    <a:pt x="70" y="235"/>
                  </a:cubicBezTo>
                  <a:cubicBezTo>
                    <a:pt x="49" y="235"/>
                    <a:pt x="32" y="229"/>
                    <a:pt x="19" y="218"/>
                  </a:cubicBezTo>
                  <a:cubicBezTo>
                    <a:pt x="6" y="206"/>
                    <a:pt x="0" y="190"/>
                    <a:pt x="0" y="170"/>
                  </a:cubicBezTo>
                  <a:cubicBezTo>
                    <a:pt x="0" y="128"/>
                    <a:pt x="24" y="104"/>
                    <a:pt x="73" y="97"/>
                  </a:cubicBezTo>
                  <a:cubicBezTo>
                    <a:pt x="139" y="87"/>
                    <a:pt x="139" y="87"/>
                    <a:pt x="139" y="87"/>
                  </a:cubicBezTo>
                  <a:cubicBezTo>
                    <a:pt x="139" y="50"/>
                    <a:pt x="124" y="31"/>
                    <a:pt x="93" y="31"/>
                  </a:cubicBezTo>
                  <a:cubicBezTo>
                    <a:pt x="67" y="31"/>
                    <a:pt x="43" y="40"/>
                    <a:pt x="21" y="58"/>
                  </a:cubicBezTo>
                  <a:cubicBezTo>
                    <a:pt x="21" y="21"/>
                    <a:pt x="21" y="21"/>
                    <a:pt x="21" y="21"/>
                  </a:cubicBezTo>
                  <a:cubicBezTo>
                    <a:pt x="28" y="16"/>
                    <a:pt x="39" y="11"/>
                    <a:pt x="55" y="7"/>
                  </a:cubicBezTo>
                  <a:cubicBezTo>
                    <a:pt x="70" y="2"/>
                    <a:pt x="84" y="0"/>
                    <a:pt x="96" y="0"/>
                  </a:cubicBezTo>
                  <a:cubicBezTo>
                    <a:pt x="148" y="0"/>
                    <a:pt x="174" y="28"/>
                    <a:pt x="174" y="84"/>
                  </a:cubicBezTo>
                  <a:lnTo>
                    <a:pt x="174" y="230"/>
                  </a:lnTo>
                  <a:close/>
                  <a:moveTo>
                    <a:pt x="139" y="116"/>
                  </a:moveTo>
                  <a:cubicBezTo>
                    <a:pt x="85" y="124"/>
                    <a:pt x="85" y="124"/>
                    <a:pt x="85" y="124"/>
                  </a:cubicBezTo>
                  <a:cubicBezTo>
                    <a:pt x="67" y="126"/>
                    <a:pt x="54" y="131"/>
                    <a:pt x="47" y="137"/>
                  </a:cubicBezTo>
                  <a:cubicBezTo>
                    <a:pt x="40" y="143"/>
                    <a:pt x="36" y="153"/>
                    <a:pt x="36" y="167"/>
                  </a:cubicBezTo>
                  <a:cubicBezTo>
                    <a:pt x="36" y="178"/>
                    <a:pt x="40" y="187"/>
                    <a:pt x="48" y="194"/>
                  </a:cubicBezTo>
                  <a:cubicBezTo>
                    <a:pt x="56" y="201"/>
                    <a:pt x="66" y="204"/>
                    <a:pt x="78" y="204"/>
                  </a:cubicBezTo>
                  <a:cubicBezTo>
                    <a:pt x="96" y="204"/>
                    <a:pt x="110" y="198"/>
                    <a:pt x="122" y="186"/>
                  </a:cubicBezTo>
                  <a:cubicBezTo>
                    <a:pt x="133" y="173"/>
                    <a:pt x="139" y="157"/>
                    <a:pt x="139" y="139"/>
                  </a:cubicBezTo>
                  <a:lnTo>
                    <a:pt x="139"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5"/>
            <p:cNvSpPr>
              <a:spLocks/>
            </p:cNvSpPr>
            <p:nvPr userDrawn="1"/>
          </p:nvSpPr>
          <p:spPr bwMode="auto">
            <a:xfrm>
              <a:off x="2493"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6"/>
            <p:cNvSpPr>
              <a:spLocks/>
            </p:cNvSpPr>
            <p:nvPr userDrawn="1"/>
          </p:nvSpPr>
          <p:spPr bwMode="auto">
            <a:xfrm>
              <a:off x="2824" y="1612"/>
              <a:ext cx="303" cy="700"/>
            </a:xfrm>
            <a:custGeom>
              <a:avLst/>
              <a:gdLst>
                <a:gd name="T0" fmla="*/ 128 w 128"/>
                <a:gd name="T1" fmla="*/ 288 h 296"/>
                <a:gd name="T2" fmla="*/ 95 w 128"/>
                <a:gd name="T3" fmla="*/ 296 h 296"/>
                <a:gd name="T4" fmla="*/ 37 w 128"/>
                <a:gd name="T5" fmla="*/ 230 h 296"/>
                <a:gd name="T6" fmla="*/ 37 w 128"/>
                <a:gd name="T7" fmla="*/ 97 h 296"/>
                <a:gd name="T8" fmla="*/ 0 w 128"/>
                <a:gd name="T9" fmla="*/ 97 h 296"/>
                <a:gd name="T10" fmla="*/ 0 w 128"/>
                <a:gd name="T11" fmla="*/ 66 h 296"/>
                <a:gd name="T12" fmla="*/ 37 w 128"/>
                <a:gd name="T13" fmla="*/ 66 h 296"/>
                <a:gd name="T14" fmla="*/ 37 w 128"/>
                <a:gd name="T15" fmla="*/ 12 h 296"/>
                <a:gd name="T16" fmla="*/ 73 w 128"/>
                <a:gd name="T17" fmla="*/ 0 h 296"/>
                <a:gd name="T18" fmla="*/ 73 w 128"/>
                <a:gd name="T19" fmla="*/ 66 h 296"/>
                <a:gd name="T20" fmla="*/ 128 w 128"/>
                <a:gd name="T21" fmla="*/ 66 h 296"/>
                <a:gd name="T22" fmla="*/ 128 w 128"/>
                <a:gd name="T23" fmla="*/ 97 h 296"/>
                <a:gd name="T24" fmla="*/ 73 w 128"/>
                <a:gd name="T25" fmla="*/ 97 h 296"/>
                <a:gd name="T26" fmla="*/ 73 w 128"/>
                <a:gd name="T27" fmla="*/ 223 h 296"/>
                <a:gd name="T28" fmla="*/ 80 w 128"/>
                <a:gd name="T29" fmla="*/ 256 h 296"/>
                <a:gd name="T30" fmla="*/ 106 w 128"/>
                <a:gd name="T31" fmla="*/ 265 h 296"/>
                <a:gd name="T32" fmla="*/ 128 w 128"/>
                <a:gd name="T33" fmla="*/ 258 h 296"/>
                <a:gd name="T34" fmla="*/ 128 w 128"/>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96">
                  <a:moveTo>
                    <a:pt x="128" y="288"/>
                  </a:moveTo>
                  <a:cubicBezTo>
                    <a:pt x="120" y="293"/>
                    <a:pt x="109" y="296"/>
                    <a:pt x="95" y="296"/>
                  </a:cubicBezTo>
                  <a:cubicBezTo>
                    <a:pt x="57" y="296"/>
                    <a:pt x="37" y="274"/>
                    <a:pt x="37" y="230"/>
                  </a:cubicBezTo>
                  <a:cubicBezTo>
                    <a:pt x="37" y="97"/>
                    <a:pt x="37" y="97"/>
                    <a:pt x="37" y="97"/>
                  </a:cubicBezTo>
                  <a:cubicBezTo>
                    <a:pt x="0" y="97"/>
                    <a:pt x="0" y="97"/>
                    <a:pt x="0" y="97"/>
                  </a:cubicBezTo>
                  <a:cubicBezTo>
                    <a:pt x="0" y="66"/>
                    <a:pt x="0" y="66"/>
                    <a:pt x="0" y="66"/>
                  </a:cubicBezTo>
                  <a:cubicBezTo>
                    <a:pt x="37" y="66"/>
                    <a:pt x="37" y="66"/>
                    <a:pt x="37" y="66"/>
                  </a:cubicBezTo>
                  <a:cubicBezTo>
                    <a:pt x="37" y="12"/>
                    <a:pt x="37" y="12"/>
                    <a:pt x="37" y="12"/>
                  </a:cubicBezTo>
                  <a:cubicBezTo>
                    <a:pt x="73" y="0"/>
                    <a:pt x="73" y="0"/>
                    <a:pt x="73" y="0"/>
                  </a:cubicBezTo>
                  <a:cubicBezTo>
                    <a:pt x="73" y="66"/>
                    <a:pt x="73" y="66"/>
                    <a:pt x="73" y="66"/>
                  </a:cubicBezTo>
                  <a:cubicBezTo>
                    <a:pt x="128" y="66"/>
                    <a:pt x="128" y="66"/>
                    <a:pt x="128" y="66"/>
                  </a:cubicBezTo>
                  <a:cubicBezTo>
                    <a:pt x="128" y="97"/>
                    <a:pt x="128" y="97"/>
                    <a:pt x="128" y="97"/>
                  </a:cubicBezTo>
                  <a:cubicBezTo>
                    <a:pt x="73" y="97"/>
                    <a:pt x="73" y="97"/>
                    <a:pt x="73" y="97"/>
                  </a:cubicBezTo>
                  <a:cubicBezTo>
                    <a:pt x="73" y="223"/>
                    <a:pt x="73" y="223"/>
                    <a:pt x="73" y="223"/>
                  </a:cubicBezTo>
                  <a:cubicBezTo>
                    <a:pt x="73" y="238"/>
                    <a:pt x="75" y="249"/>
                    <a:pt x="80" y="256"/>
                  </a:cubicBezTo>
                  <a:cubicBezTo>
                    <a:pt x="85" y="262"/>
                    <a:pt x="94" y="265"/>
                    <a:pt x="106" y="265"/>
                  </a:cubicBezTo>
                  <a:cubicBezTo>
                    <a:pt x="114" y="265"/>
                    <a:pt x="122" y="263"/>
                    <a:pt x="128" y="258"/>
                  </a:cubicBezTo>
                  <a:lnTo>
                    <a:pt x="128"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7"/>
            <p:cNvSpPr>
              <a:spLocks/>
            </p:cNvSpPr>
            <p:nvPr userDrawn="1"/>
          </p:nvSpPr>
          <p:spPr bwMode="auto">
            <a:xfrm>
              <a:off x="3240" y="1756"/>
              <a:ext cx="433"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8"/>
            <p:cNvSpPr>
              <a:spLocks noEditPoints="1"/>
            </p:cNvSpPr>
            <p:nvPr userDrawn="1"/>
          </p:nvSpPr>
          <p:spPr bwMode="auto">
            <a:xfrm>
              <a:off x="3789" y="1756"/>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2"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29"/>
            <p:cNvSpPr>
              <a:spLocks/>
            </p:cNvSpPr>
            <p:nvPr userDrawn="1"/>
          </p:nvSpPr>
          <p:spPr bwMode="auto">
            <a:xfrm>
              <a:off x="4369"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8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8"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0"/>
            <p:cNvSpPr>
              <a:spLocks/>
            </p:cNvSpPr>
            <p:nvPr userDrawn="1"/>
          </p:nvSpPr>
          <p:spPr bwMode="auto">
            <a:xfrm>
              <a:off x="1379" y="2666"/>
              <a:ext cx="544" cy="769"/>
            </a:xfrm>
            <a:custGeom>
              <a:avLst/>
              <a:gdLst>
                <a:gd name="T0" fmla="*/ 230 w 230"/>
                <a:gd name="T1" fmla="*/ 307 h 325"/>
                <a:gd name="T2" fmla="*/ 145 w 230"/>
                <a:gd name="T3" fmla="*/ 325 h 325"/>
                <a:gd name="T4" fmla="*/ 69 w 230"/>
                <a:gd name="T5" fmla="*/ 306 h 325"/>
                <a:gd name="T6" fmla="*/ 17 w 230"/>
                <a:gd name="T7" fmla="*/ 250 h 325"/>
                <a:gd name="T8" fmla="*/ 0 w 230"/>
                <a:gd name="T9" fmla="*/ 169 h 325"/>
                <a:gd name="T10" fmla="*/ 20 w 230"/>
                <a:gd name="T11" fmla="*/ 82 h 325"/>
                <a:gd name="T12" fmla="*/ 76 w 230"/>
                <a:gd name="T13" fmla="*/ 22 h 325"/>
                <a:gd name="T14" fmla="*/ 157 w 230"/>
                <a:gd name="T15" fmla="*/ 0 h 325"/>
                <a:gd name="T16" fmla="*/ 230 w 230"/>
                <a:gd name="T17" fmla="*/ 13 h 325"/>
                <a:gd name="T18" fmla="*/ 230 w 230"/>
                <a:gd name="T19" fmla="*/ 52 h 325"/>
                <a:gd name="T20" fmla="*/ 157 w 230"/>
                <a:gd name="T21" fmla="*/ 33 h 325"/>
                <a:gd name="T22" fmla="*/ 95 w 230"/>
                <a:gd name="T23" fmla="*/ 50 h 325"/>
                <a:gd name="T24" fmla="*/ 52 w 230"/>
                <a:gd name="T25" fmla="*/ 97 h 325"/>
                <a:gd name="T26" fmla="*/ 37 w 230"/>
                <a:gd name="T27" fmla="*/ 166 h 325"/>
                <a:gd name="T28" fmla="*/ 51 w 230"/>
                <a:gd name="T29" fmla="*/ 232 h 325"/>
                <a:gd name="T30" fmla="*/ 91 w 230"/>
                <a:gd name="T31" fmla="*/ 276 h 325"/>
                <a:gd name="T32" fmla="*/ 150 w 230"/>
                <a:gd name="T33" fmla="*/ 292 h 325"/>
                <a:gd name="T34" fmla="*/ 230 w 230"/>
                <a:gd name="T35" fmla="*/ 271 h 325"/>
                <a:gd name="T36" fmla="*/ 230 w 230"/>
                <a:gd name="T3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325">
                  <a:moveTo>
                    <a:pt x="230" y="307"/>
                  </a:moveTo>
                  <a:cubicBezTo>
                    <a:pt x="207" y="319"/>
                    <a:pt x="179" y="325"/>
                    <a:pt x="145" y="325"/>
                  </a:cubicBezTo>
                  <a:cubicBezTo>
                    <a:pt x="116" y="325"/>
                    <a:pt x="91" y="319"/>
                    <a:pt x="69" y="306"/>
                  </a:cubicBezTo>
                  <a:cubicBezTo>
                    <a:pt x="47" y="293"/>
                    <a:pt x="29" y="274"/>
                    <a:pt x="17" y="250"/>
                  </a:cubicBezTo>
                  <a:cubicBezTo>
                    <a:pt x="6" y="226"/>
                    <a:pt x="0" y="199"/>
                    <a:pt x="0" y="169"/>
                  </a:cubicBezTo>
                  <a:cubicBezTo>
                    <a:pt x="0" y="137"/>
                    <a:pt x="6" y="108"/>
                    <a:pt x="20" y="82"/>
                  </a:cubicBezTo>
                  <a:cubicBezTo>
                    <a:pt x="33" y="56"/>
                    <a:pt x="52" y="36"/>
                    <a:pt x="76" y="22"/>
                  </a:cubicBezTo>
                  <a:cubicBezTo>
                    <a:pt x="100" y="7"/>
                    <a:pt x="127" y="0"/>
                    <a:pt x="157" y="0"/>
                  </a:cubicBezTo>
                  <a:cubicBezTo>
                    <a:pt x="186" y="0"/>
                    <a:pt x="210" y="5"/>
                    <a:pt x="230" y="13"/>
                  </a:cubicBezTo>
                  <a:cubicBezTo>
                    <a:pt x="230" y="52"/>
                    <a:pt x="230" y="52"/>
                    <a:pt x="230" y="52"/>
                  </a:cubicBezTo>
                  <a:cubicBezTo>
                    <a:pt x="208" y="40"/>
                    <a:pt x="183" y="33"/>
                    <a:pt x="157" y="33"/>
                  </a:cubicBezTo>
                  <a:cubicBezTo>
                    <a:pt x="133" y="33"/>
                    <a:pt x="113" y="39"/>
                    <a:pt x="95" y="50"/>
                  </a:cubicBezTo>
                  <a:cubicBezTo>
                    <a:pt x="76" y="61"/>
                    <a:pt x="62" y="76"/>
                    <a:pt x="52" y="97"/>
                  </a:cubicBezTo>
                  <a:cubicBezTo>
                    <a:pt x="42" y="117"/>
                    <a:pt x="37" y="140"/>
                    <a:pt x="37" y="166"/>
                  </a:cubicBezTo>
                  <a:cubicBezTo>
                    <a:pt x="37" y="191"/>
                    <a:pt x="42" y="213"/>
                    <a:pt x="51" y="232"/>
                  </a:cubicBezTo>
                  <a:cubicBezTo>
                    <a:pt x="61" y="251"/>
                    <a:pt x="74" y="266"/>
                    <a:pt x="91" y="276"/>
                  </a:cubicBezTo>
                  <a:cubicBezTo>
                    <a:pt x="108" y="287"/>
                    <a:pt x="128" y="292"/>
                    <a:pt x="150" y="292"/>
                  </a:cubicBezTo>
                  <a:cubicBezTo>
                    <a:pt x="181" y="292"/>
                    <a:pt x="207" y="285"/>
                    <a:pt x="230" y="271"/>
                  </a:cubicBezTo>
                  <a:lnTo>
                    <a:pt x="230"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1"/>
            <p:cNvSpPr>
              <a:spLocks noEditPoints="1"/>
            </p:cNvSpPr>
            <p:nvPr userDrawn="1"/>
          </p:nvSpPr>
          <p:spPr bwMode="auto">
            <a:xfrm>
              <a:off x="2020" y="2879"/>
              <a:ext cx="516" cy="556"/>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6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6"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2"/>
            <p:cNvSpPr>
              <a:spLocks/>
            </p:cNvSpPr>
            <p:nvPr userDrawn="1"/>
          </p:nvSpPr>
          <p:spPr bwMode="auto">
            <a:xfrm>
              <a:off x="2663" y="2879"/>
              <a:ext cx="433" cy="544"/>
            </a:xfrm>
            <a:custGeom>
              <a:avLst/>
              <a:gdLst>
                <a:gd name="T0" fmla="*/ 183 w 183"/>
                <a:gd name="T1" fmla="*/ 230 h 230"/>
                <a:gd name="T2" fmla="*/ 148 w 183"/>
                <a:gd name="T3" fmla="*/ 230 h 230"/>
                <a:gd name="T4" fmla="*/ 148 w 183"/>
                <a:gd name="T5" fmla="*/ 102 h 230"/>
                <a:gd name="T6" fmla="*/ 97 w 183"/>
                <a:gd name="T7" fmla="*/ 31 h 230"/>
                <a:gd name="T8" fmla="*/ 53 w 183"/>
                <a:gd name="T9" fmla="*/ 51 h 230"/>
                <a:gd name="T10" fmla="*/ 36 w 183"/>
                <a:gd name="T11" fmla="*/ 102 h 230"/>
                <a:gd name="T12" fmla="*/ 36 w 183"/>
                <a:gd name="T13" fmla="*/ 230 h 230"/>
                <a:gd name="T14" fmla="*/ 0 w 183"/>
                <a:gd name="T15" fmla="*/ 230 h 230"/>
                <a:gd name="T16" fmla="*/ 0 w 183"/>
                <a:gd name="T17" fmla="*/ 5 h 230"/>
                <a:gd name="T18" fmla="*/ 36 w 183"/>
                <a:gd name="T19" fmla="*/ 5 h 230"/>
                <a:gd name="T20" fmla="*/ 36 w 183"/>
                <a:gd name="T21" fmla="*/ 43 h 230"/>
                <a:gd name="T22" fmla="*/ 37 w 183"/>
                <a:gd name="T23" fmla="*/ 43 h 230"/>
                <a:gd name="T24" fmla="*/ 109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8" y="230"/>
                    <a:pt x="148" y="230"/>
                    <a:pt x="148" y="230"/>
                  </a:cubicBezTo>
                  <a:cubicBezTo>
                    <a:pt x="148" y="102"/>
                    <a:pt x="148" y="102"/>
                    <a:pt x="148" y="102"/>
                  </a:cubicBezTo>
                  <a:cubicBezTo>
                    <a:pt x="148" y="54"/>
                    <a:pt x="131" y="31"/>
                    <a:pt x="97" y="31"/>
                  </a:cubicBezTo>
                  <a:cubicBezTo>
                    <a:pt x="79" y="31"/>
                    <a:pt x="65" y="37"/>
                    <a:pt x="53" y="51"/>
                  </a:cubicBezTo>
                  <a:cubicBezTo>
                    <a:pt x="42" y="64"/>
                    <a:pt x="36" y="81"/>
                    <a:pt x="36" y="102"/>
                  </a:cubicBezTo>
                  <a:cubicBezTo>
                    <a:pt x="36" y="230"/>
                    <a:pt x="36" y="230"/>
                    <a:pt x="36" y="230"/>
                  </a:cubicBezTo>
                  <a:cubicBezTo>
                    <a:pt x="0" y="230"/>
                    <a:pt x="0" y="230"/>
                    <a:pt x="0" y="230"/>
                  </a:cubicBezTo>
                  <a:cubicBezTo>
                    <a:pt x="0" y="5"/>
                    <a:pt x="0" y="5"/>
                    <a:pt x="0" y="5"/>
                  </a:cubicBezTo>
                  <a:cubicBezTo>
                    <a:pt x="36" y="5"/>
                    <a:pt x="36" y="5"/>
                    <a:pt x="36" y="5"/>
                  </a:cubicBezTo>
                  <a:cubicBezTo>
                    <a:pt x="36" y="43"/>
                    <a:pt x="36" y="43"/>
                    <a:pt x="36" y="43"/>
                  </a:cubicBezTo>
                  <a:cubicBezTo>
                    <a:pt x="37" y="43"/>
                    <a:pt x="37" y="43"/>
                    <a:pt x="37" y="43"/>
                  </a:cubicBezTo>
                  <a:cubicBezTo>
                    <a:pt x="53" y="14"/>
                    <a:pt x="77" y="0"/>
                    <a:pt x="109" y="0"/>
                  </a:cubicBezTo>
                  <a:cubicBezTo>
                    <a:pt x="133" y="0"/>
                    <a:pt x="152" y="8"/>
                    <a:pt x="164" y="24"/>
                  </a:cubicBezTo>
                  <a:cubicBezTo>
                    <a:pt x="177"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3"/>
            <p:cNvSpPr>
              <a:spLocks/>
            </p:cNvSpPr>
            <p:nvPr userDrawn="1"/>
          </p:nvSpPr>
          <p:spPr bwMode="auto">
            <a:xfrm>
              <a:off x="3198" y="2626"/>
              <a:ext cx="315" cy="797"/>
            </a:xfrm>
            <a:custGeom>
              <a:avLst/>
              <a:gdLst>
                <a:gd name="T0" fmla="*/ 133 w 133"/>
                <a:gd name="T1" fmla="*/ 36 h 337"/>
                <a:gd name="T2" fmla="*/ 110 w 133"/>
                <a:gd name="T3" fmla="*/ 30 h 337"/>
                <a:gd name="T4" fmla="*/ 73 w 133"/>
                <a:gd name="T5" fmla="*/ 78 h 337"/>
                <a:gd name="T6" fmla="*/ 73 w 133"/>
                <a:gd name="T7" fmla="*/ 112 h 337"/>
                <a:gd name="T8" fmla="*/ 124 w 133"/>
                <a:gd name="T9" fmla="*/ 112 h 337"/>
                <a:gd name="T10" fmla="*/ 124 w 133"/>
                <a:gd name="T11" fmla="*/ 143 h 337"/>
                <a:gd name="T12" fmla="*/ 73 w 133"/>
                <a:gd name="T13" fmla="*/ 143 h 337"/>
                <a:gd name="T14" fmla="*/ 73 w 133"/>
                <a:gd name="T15" fmla="*/ 337 h 337"/>
                <a:gd name="T16" fmla="*/ 37 w 133"/>
                <a:gd name="T17" fmla="*/ 337 h 337"/>
                <a:gd name="T18" fmla="*/ 37 w 133"/>
                <a:gd name="T19" fmla="*/ 143 h 337"/>
                <a:gd name="T20" fmla="*/ 0 w 133"/>
                <a:gd name="T21" fmla="*/ 143 h 337"/>
                <a:gd name="T22" fmla="*/ 0 w 133"/>
                <a:gd name="T23" fmla="*/ 112 h 337"/>
                <a:gd name="T24" fmla="*/ 37 w 133"/>
                <a:gd name="T25" fmla="*/ 112 h 337"/>
                <a:gd name="T26" fmla="*/ 37 w 133"/>
                <a:gd name="T27" fmla="*/ 76 h 337"/>
                <a:gd name="T28" fmla="*/ 57 w 133"/>
                <a:gd name="T29" fmla="*/ 21 h 337"/>
                <a:gd name="T30" fmla="*/ 107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6" y="32"/>
                    <a:pt x="118" y="30"/>
                    <a:pt x="110" y="30"/>
                  </a:cubicBezTo>
                  <a:cubicBezTo>
                    <a:pt x="85" y="30"/>
                    <a:pt x="73" y="46"/>
                    <a:pt x="73" y="78"/>
                  </a:cubicBezTo>
                  <a:cubicBezTo>
                    <a:pt x="73" y="112"/>
                    <a:pt x="73" y="112"/>
                    <a:pt x="73" y="112"/>
                  </a:cubicBezTo>
                  <a:cubicBezTo>
                    <a:pt x="124" y="112"/>
                    <a:pt x="124" y="112"/>
                    <a:pt x="124" y="112"/>
                  </a:cubicBezTo>
                  <a:cubicBezTo>
                    <a:pt x="124" y="143"/>
                    <a:pt x="124" y="143"/>
                    <a:pt x="124" y="143"/>
                  </a:cubicBezTo>
                  <a:cubicBezTo>
                    <a:pt x="73" y="143"/>
                    <a:pt x="73" y="143"/>
                    <a:pt x="73" y="143"/>
                  </a:cubicBezTo>
                  <a:cubicBezTo>
                    <a:pt x="73" y="337"/>
                    <a:pt x="73" y="337"/>
                    <a:pt x="73" y="337"/>
                  </a:cubicBezTo>
                  <a:cubicBezTo>
                    <a:pt x="37" y="337"/>
                    <a:pt x="37" y="337"/>
                    <a:pt x="37" y="337"/>
                  </a:cubicBezTo>
                  <a:cubicBezTo>
                    <a:pt x="37" y="143"/>
                    <a:pt x="37" y="143"/>
                    <a:pt x="37" y="143"/>
                  </a:cubicBezTo>
                  <a:cubicBezTo>
                    <a:pt x="0" y="143"/>
                    <a:pt x="0" y="143"/>
                    <a:pt x="0" y="143"/>
                  </a:cubicBezTo>
                  <a:cubicBezTo>
                    <a:pt x="0" y="112"/>
                    <a:pt x="0" y="112"/>
                    <a:pt x="0" y="112"/>
                  </a:cubicBezTo>
                  <a:cubicBezTo>
                    <a:pt x="37" y="112"/>
                    <a:pt x="37" y="112"/>
                    <a:pt x="37" y="112"/>
                  </a:cubicBezTo>
                  <a:cubicBezTo>
                    <a:pt x="37" y="76"/>
                    <a:pt x="37" y="76"/>
                    <a:pt x="37" y="76"/>
                  </a:cubicBezTo>
                  <a:cubicBezTo>
                    <a:pt x="37" y="53"/>
                    <a:pt x="44" y="35"/>
                    <a:pt x="57" y="21"/>
                  </a:cubicBezTo>
                  <a:cubicBezTo>
                    <a:pt x="70" y="7"/>
                    <a:pt x="87" y="0"/>
                    <a:pt x="107" y="0"/>
                  </a:cubicBezTo>
                  <a:cubicBezTo>
                    <a:pt x="118"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4"/>
            <p:cNvSpPr>
              <a:spLocks noEditPoints="1"/>
            </p:cNvSpPr>
            <p:nvPr userDrawn="1"/>
          </p:nvSpPr>
          <p:spPr bwMode="auto">
            <a:xfrm>
              <a:off x="3541" y="2879"/>
              <a:ext cx="456"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1 w 193"/>
                <a:gd name="T35" fmla="*/ 31 h 235"/>
                <a:gd name="T36" fmla="*/ 59 w 193"/>
                <a:gd name="T37" fmla="*/ 49 h 235"/>
                <a:gd name="T38" fmla="*/ 37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2" y="235"/>
                    <a:pt x="101" y="235"/>
                  </a:cubicBezTo>
                  <a:cubicBezTo>
                    <a:pt x="69" y="235"/>
                    <a:pt x="45" y="225"/>
                    <a:pt x="27" y="204"/>
                  </a:cubicBezTo>
                  <a:cubicBezTo>
                    <a:pt x="9" y="183"/>
                    <a:pt x="0" y="155"/>
                    <a:pt x="0" y="118"/>
                  </a:cubicBezTo>
                  <a:cubicBezTo>
                    <a:pt x="0" y="96"/>
                    <a:pt x="5" y="76"/>
                    <a:pt x="14" y="58"/>
                  </a:cubicBezTo>
                  <a:cubicBezTo>
                    <a:pt x="22" y="39"/>
                    <a:pt x="35" y="25"/>
                    <a:pt x="50" y="15"/>
                  </a:cubicBezTo>
                  <a:cubicBezTo>
                    <a:pt x="66" y="5"/>
                    <a:pt x="83" y="0"/>
                    <a:pt x="102" y="0"/>
                  </a:cubicBezTo>
                  <a:cubicBezTo>
                    <a:pt x="130" y="0"/>
                    <a:pt x="153" y="9"/>
                    <a:pt x="169" y="28"/>
                  </a:cubicBezTo>
                  <a:cubicBezTo>
                    <a:pt x="185" y="47"/>
                    <a:pt x="193" y="74"/>
                    <a:pt x="193" y="108"/>
                  </a:cubicBezTo>
                  <a:lnTo>
                    <a:pt x="193" y="126"/>
                  </a:lnTo>
                  <a:close/>
                  <a:moveTo>
                    <a:pt x="157" y="96"/>
                  </a:moveTo>
                  <a:cubicBezTo>
                    <a:pt x="156" y="75"/>
                    <a:pt x="151" y="59"/>
                    <a:pt x="142" y="48"/>
                  </a:cubicBezTo>
                  <a:cubicBezTo>
                    <a:pt x="132" y="36"/>
                    <a:pt x="119" y="31"/>
                    <a:pt x="101" y="31"/>
                  </a:cubicBezTo>
                  <a:cubicBezTo>
                    <a:pt x="85" y="31"/>
                    <a:pt x="71" y="37"/>
                    <a:pt x="59" y="49"/>
                  </a:cubicBezTo>
                  <a:cubicBezTo>
                    <a:pt x="48" y="60"/>
                    <a:pt x="40" y="76"/>
                    <a:pt x="37"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5"/>
            <p:cNvSpPr>
              <a:spLocks/>
            </p:cNvSpPr>
            <p:nvPr userDrawn="1"/>
          </p:nvSpPr>
          <p:spPr bwMode="auto">
            <a:xfrm>
              <a:off x="4118" y="2882"/>
              <a:ext cx="274" cy="541"/>
            </a:xfrm>
            <a:custGeom>
              <a:avLst/>
              <a:gdLst>
                <a:gd name="T0" fmla="*/ 116 w 116"/>
                <a:gd name="T1" fmla="*/ 41 h 229"/>
                <a:gd name="T2" fmla="*/ 89 w 116"/>
                <a:gd name="T3" fmla="*/ 33 h 229"/>
                <a:gd name="T4" fmla="*/ 50 w 116"/>
                <a:gd name="T5" fmla="*/ 56 h 229"/>
                <a:gd name="T6" fmla="*/ 36 w 116"/>
                <a:gd name="T7" fmla="*/ 114 h 229"/>
                <a:gd name="T8" fmla="*/ 36 w 116"/>
                <a:gd name="T9" fmla="*/ 229 h 229"/>
                <a:gd name="T10" fmla="*/ 0 w 116"/>
                <a:gd name="T11" fmla="*/ 229 h 229"/>
                <a:gd name="T12" fmla="*/ 0 w 116"/>
                <a:gd name="T13" fmla="*/ 4 h 229"/>
                <a:gd name="T14" fmla="*/ 36 w 116"/>
                <a:gd name="T15" fmla="*/ 4 h 229"/>
                <a:gd name="T16" fmla="*/ 36 w 116"/>
                <a:gd name="T17" fmla="*/ 51 h 229"/>
                <a:gd name="T18" fmla="*/ 37 w 116"/>
                <a:gd name="T19" fmla="*/ 51 h 229"/>
                <a:gd name="T20" fmla="*/ 59 w 116"/>
                <a:gd name="T21" fmla="*/ 14 h 229"/>
                <a:gd name="T22" fmla="*/ 94 w 116"/>
                <a:gd name="T23" fmla="*/ 0 h 229"/>
                <a:gd name="T24" fmla="*/ 116 w 116"/>
                <a:gd name="T25" fmla="*/ 3 h 229"/>
                <a:gd name="T26" fmla="*/ 116 w 116"/>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29">
                  <a:moveTo>
                    <a:pt x="116" y="41"/>
                  </a:moveTo>
                  <a:cubicBezTo>
                    <a:pt x="109" y="36"/>
                    <a:pt x="100" y="33"/>
                    <a:pt x="89" y="33"/>
                  </a:cubicBezTo>
                  <a:cubicBezTo>
                    <a:pt x="73" y="33"/>
                    <a:pt x="60" y="41"/>
                    <a:pt x="50" y="56"/>
                  </a:cubicBezTo>
                  <a:cubicBezTo>
                    <a:pt x="41"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7" y="51"/>
                    <a:pt x="37" y="51"/>
                    <a:pt x="37" y="51"/>
                  </a:cubicBezTo>
                  <a:cubicBezTo>
                    <a:pt x="42" y="35"/>
                    <a:pt x="49" y="23"/>
                    <a:pt x="59" y="14"/>
                  </a:cubicBezTo>
                  <a:cubicBezTo>
                    <a:pt x="69" y="5"/>
                    <a:pt x="81" y="0"/>
                    <a:pt x="94" y="0"/>
                  </a:cubicBezTo>
                  <a:cubicBezTo>
                    <a:pt x="104" y="0"/>
                    <a:pt x="111" y="1"/>
                    <a:pt x="116" y="3"/>
                  </a:cubicBezTo>
                  <a:lnTo>
                    <a:pt x="11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6"/>
            <p:cNvSpPr>
              <a:spLocks noEditPoints="1"/>
            </p:cNvSpPr>
            <p:nvPr userDrawn="1"/>
          </p:nvSpPr>
          <p:spPr bwMode="auto">
            <a:xfrm>
              <a:off x="4428" y="2879"/>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1"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7"/>
            <p:cNvSpPr>
              <a:spLocks/>
            </p:cNvSpPr>
            <p:nvPr userDrawn="1"/>
          </p:nvSpPr>
          <p:spPr bwMode="auto">
            <a:xfrm>
              <a:off x="5008" y="2879"/>
              <a:ext cx="432"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8"/>
            <p:cNvSpPr>
              <a:spLocks/>
            </p:cNvSpPr>
            <p:nvPr userDrawn="1"/>
          </p:nvSpPr>
          <p:spPr bwMode="auto">
            <a:xfrm>
              <a:off x="5559" y="2879"/>
              <a:ext cx="390" cy="556"/>
            </a:xfrm>
            <a:custGeom>
              <a:avLst/>
              <a:gdLst>
                <a:gd name="T0" fmla="*/ 165 w 165"/>
                <a:gd name="T1" fmla="*/ 219 h 235"/>
                <a:gd name="T2" fmla="*/ 104 w 165"/>
                <a:gd name="T3" fmla="*/ 235 h 235"/>
                <a:gd name="T4" fmla="*/ 50 w 165"/>
                <a:gd name="T5" fmla="*/ 221 h 235"/>
                <a:gd name="T6" fmla="*/ 13 w 165"/>
                <a:gd name="T7" fmla="*/ 181 h 235"/>
                <a:gd name="T8" fmla="*/ 0 w 165"/>
                <a:gd name="T9" fmla="*/ 123 h 235"/>
                <a:gd name="T10" fmla="*/ 31 w 165"/>
                <a:gd name="T11" fmla="*/ 34 h 235"/>
                <a:gd name="T12" fmla="*/ 114 w 165"/>
                <a:gd name="T13" fmla="*/ 0 h 235"/>
                <a:gd name="T14" fmla="*/ 165 w 165"/>
                <a:gd name="T15" fmla="*/ 11 h 235"/>
                <a:gd name="T16" fmla="*/ 165 w 165"/>
                <a:gd name="T17" fmla="*/ 48 h 235"/>
                <a:gd name="T18" fmla="*/ 113 w 165"/>
                <a:gd name="T19" fmla="*/ 31 h 235"/>
                <a:gd name="T20" fmla="*/ 57 w 165"/>
                <a:gd name="T21" fmla="*/ 55 h 235"/>
                <a:gd name="T22" fmla="*/ 36 w 165"/>
                <a:gd name="T23" fmla="*/ 120 h 235"/>
                <a:gd name="T24" fmla="*/ 56 w 165"/>
                <a:gd name="T25" fmla="*/ 182 h 235"/>
                <a:gd name="T26" fmla="*/ 111 w 165"/>
                <a:gd name="T27" fmla="*/ 204 h 235"/>
                <a:gd name="T28" fmla="*/ 165 w 165"/>
                <a:gd name="T29" fmla="*/ 185 h 235"/>
                <a:gd name="T30" fmla="*/ 165 w 165"/>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35">
                  <a:moveTo>
                    <a:pt x="165" y="219"/>
                  </a:moveTo>
                  <a:cubicBezTo>
                    <a:pt x="148" y="230"/>
                    <a:pt x="128" y="235"/>
                    <a:pt x="104" y="235"/>
                  </a:cubicBezTo>
                  <a:cubicBezTo>
                    <a:pt x="84" y="235"/>
                    <a:pt x="66" y="230"/>
                    <a:pt x="50" y="221"/>
                  </a:cubicBezTo>
                  <a:cubicBezTo>
                    <a:pt x="34" y="212"/>
                    <a:pt x="22" y="198"/>
                    <a:pt x="13" y="181"/>
                  </a:cubicBezTo>
                  <a:cubicBezTo>
                    <a:pt x="4" y="164"/>
                    <a:pt x="0" y="144"/>
                    <a:pt x="0" y="123"/>
                  </a:cubicBezTo>
                  <a:cubicBezTo>
                    <a:pt x="0" y="86"/>
                    <a:pt x="10" y="56"/>
                    <a:pt x="31" y="34"/>
                  </a:cubicBezTo>
                  <a:cubicBezTo>
                    <a:pt x="52" y="11"/>
                    <a:pt x="80" y="0"/>
                    <a:pt x="114" y="0"/>
                  </a:cubicBezTo>
                  <a:cubicBezTo>
                    <a:pt x="134" y="0"/>
                    <a:pt x="151" y="4"/>
                    <a:pt x="165" y="11"/>
                  </a:cubicBezTo>
                  <a:cubicBezTo>
                    <a:pt x="165" y="48"/>
                    <a:pt x="165" y="48"/>
                    <a:pt x="165" y="48"/>
                  </a:cubicBezTo>
                  <a:cubicBezTo>
                    <a:pt x="149" y="36"/>
                    <a:pt x="131" y="31"/>
                    <a:pt x="113" y="31"/>
                  </a:cubicBezTo>
                  <a:cubicBezTo>
                    <a:pt x="90" y="31"/>
                    <a:pt x="71" y="39"/>
                    <a:pt x="57" y="55"/>
                  </a:cubicBezTo>
                  <a:cubicBezTo>
                    <a:pt x="43" y="72"/>
                    <a:pt x="36" y="93"/>
                    <a:pt x="36" y="120"/>
                  </a:cubicBezTo>
                  <a:cubicBezTo>
                    <a:pt x="36" y="146"/>
                    <a:pt x="42" y="167"/>
                    <a:pt x="56" y="182"/>
                  </a:cubicBezTo>
                  <a:cubicBezTo>
                    <a:pt x="70" y="197"/>
                    <a:pt x="88" y="204"/>
                    <a:pt x="111" y="204"/>
                  </a:cubicBezTo>
                  <a:cubicBezTo>
                    <a:pt x="130" y="204"/>
                    <a:pt x="148" y="198"/>
                    <a:pt x="165" y="185"/>
                  </a:cubicBezTo>
                  <a:lnTo>
                    <a:pt x="16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39"/>
            <p:cNvSpPr>
              <a:spLocks noEditPoints="1"/>
            </p:cNvSpPr>
            <p:nvPr userDrawn="1"/>
          </p:nvSpPr>
          <p:spPr bwMode="auto">
            <a:xfrm>
              <a:off x="6037" y="2879"/>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9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9"/>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0"/>
            <p:cNvSpPr>
              <a:spLocks/>
            </p:cNvSpPr>
            <p:nvPr userDrawn="1"/>
          </p:nvSpPr>
          <p:spPr bwMode="auto">
            <a:xfrm>
              <a:off x="1388" y="3830"/>
              <a:ext cx="282" cy="404"/>
            </a:xfrm>
            <a:custGeom>
              <a:avLst/>
              <a:gdLst>
                <a:gd name="T0" fmla="*/ 282 w 282"/>
                <a:gd name="T1" fmla="*/ 42 h 404"/>
                <a:gd name="T2" fmla="*/ 166 w 282"/>
                <a:gd name="T3" fmla="*/ 42 h 404"/>
                <a:gd name="T4" fmla="*/ 166 w 282"/>
                <a:gd name="T5" fmla="*/ 404 h 404"/>
                <a:gd name="T6" fmla="*/ 119 w 282"/>
                <a:gd name="T7" fmla="*/ 404 h 404"/>
                <a:gd name="T8" fmla="*/ 119 w 282"/>
                <a:gd name="T9" fmla="*/ 42 h 404"/>
                <a:gd name="T10" fmla="*/ 0 w 282"/>
                <a:gd name="T11" fmla="*/ 42 h 404"/>
                <a:gd name="T12" fmla="*/ 0 w 282"/>
                <a:gd name="T13" fmla="*/ 0 h 404"/>
                <a:gd name="T14" fmla="*/ 282 w 282"/>
                <a:gd name="T15" fmla="*/ 0 h 404"/>
                <a:gd name="T16" fmla="*/ 282 w 282"/>
                <a:gd name="T17" fmla="*/ 4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404">
                  <a:moveTo>
                    <a:pt x="282" y="42"/>
                  </a:moveTo>
                  <a:lnTo>
                    <a:pt x="166" y="42"/>
                  </a:lnTo>
                  <a:lnTo>
                    <a:pt x="166" y="404"/>
                  </a:lnTo>
                  <a:lnTo>
                    <a:pt x="119" y="404"/>
                  </a:lnTo>
                  <a:lnTo>
                    <a:pt x="119" y="42"/>
                  </a:lnTo>
                  <a:lnTo>
                    <a:pt x="0" y="42"/>
                  </a:lnTo>
                  <a:lnTo>
                    <a:pt x="0" y="0"/>
                  </a:lnTo>
                  <a:lnTo>
                    <a:pt x="282" y="0"/>
                  </a:lnTo>
                  <a:lnTo>
                    <a:pt x="28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1"/>
            <p:cNvSpPr>
              <a:spLocks noEditPoints="1"/>
            </p:cNvSpPr>
            <p:nvPr userDrawn="1"/>
          </p:nvSpPr>
          <p:spPr bwMode="auto">
            <a:xfrm>
              <a:off x="1646"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2"/>
            <p:cNvSpPr>
              <a:spLocks/>
            </p:cNvSpPr>
            <p:nvPr userDrawn="1"/>
          </p:nvSpPr>
          <p:spPr bwMode="auto">
            <a:xfrm>
              <a:off x="2001" y="3941"/>
              <a:ext cx="151" cy="293"/>
            </a:xfrm>
            <a:custGeom>
              <a:avLst/>
              <a:gdLst>
                <a:gd name="T0" fmla="*/ 64 w 64"/>
                <a:gd name="T1" fmla="*/ 22 h 124"/>
                <a:gd name="T2" fmla="*/ 49 w 64"/>
                <a:gd name="T3" fmla="*/ 18 h 124"/>
                <a:gd name="T4" fmla="*/ 28 w 64"/>
                <a:gd name="T5" fmla="*/ 30 h 124"/>
                <a:gd name="T6" fmla="*/ 20 w 64"/>
                <a:gd name="T7" fmla="*/ 62 h 124"/>
                <a:gd name="T8" fmla="*/ 20 w 64"/>
                <a:gd name="T9" fmla="*/ 124 h 124"/>
                <a:gd name="T10" fmla="*/ 0 w 64"/>
                <a:gd name="T11" fmla="*/ 124 h 124"/>
                <a:gd name="T12" fmla="*/ 0 w 64"/>
                <a:gd name="T13" fmla="*/ 2 h 124"/>
                <a:gd name="T14" fmla="*/ 20 w 64"/>
                <a:gd name="T15" fmla="*/ 2 h 124"/>
                <a:gd name="T16" fmla="*/ 20 w 64"/>
                <a:gd name="T17" fmla="*/ 27 h 124"/>
                <a:gd name="T18" fmla="*/ 20 w 64"/>
                <a:gd name="T19" fmla="*/ 27 h 124"/>
                <a:gd name="T20" fmla="*/ 33 w 64"/>
                <a:gd name="T21" fmla="*/ 7 h 124"/>
                <a:gd name="T22" fmla="*/ 52 w 64"/>
                <a:gd name="T23" fmla="*/ 0 h 124"/>
                <a:gd name="T24" fmla="*/ 64 w 64"/>
                <a:gd name="T25" fmla="*/ 2 h 124"/>
                <a:gd name="T26" fmla="*/ 64 w 64"/>
                <a:gd name="T27" fmla="*/ 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4">
                  <a:moveTo>
                    <a:pt x="64" y="22"/>
                  </a:moveTo>
                  <a:cubicBezTo>
                    <a:pt x="61" y="19"/>
                    <a:pt x="56" y="18"/>
                    <a:pt x="49" y="18"/>
                  </a:cubicBezTo>
                  <a:cubicBezTo>
                    <a:pt x="40" y="18"/>
                    <a:pt x="33" y="22"/>
                    <a:pt x="28" y="30"/>
                  </a:cubicBezTo>
                  <a:cubicBezTo>
                    <a:pt x="23" y="38"/>
                    <a:pt x="20" y="49"/>
                    <a:pt x="20" y="62"/>
                  </a:cubicBezTo>
                  <a:cubicBezTo>
                    <a:pt x="20" y="124"/>
                    <a:pt x="20" y="124"/>
                    <a:pt x="20" y="124"/>
                  </a:cubicBezTo>
                  <a:cubicBezTo>
                    <a:pt x="0" y="124"/>
                    <a:pt x="0" y="124"/>
                    <a:pt x="0" y="124"/>
                  </a:cubicBezTo>
                  <a:cubicBezTo>
                    <a:pt x="0" y="2"/>
                    <a:pt x="0" y="2"/>
                    <a:pt x="0" y="2"/>
                  </a:cubicBezTo>
                  <a:cubicBezTo>
                    <a:pt x="20" y="2"/>
                    <a:pt x="20" y="2"/>
                    <a:pt x="20" y="2"/>
                  </a:cubicBezTo>
                  <a:cubicBezTo>
                    <a:pt x="20" y="27"/>
                    <a:pt x="20" y="27"/>
                    <a:pt x="20" y="27"/>
                  </a:cubicBezTo>
                  <a:cubicBezTo>
                    <a:pt x="20" y="27"/>
                    <a:pt x="20" y="27"/>
                    <a:pt x="20" y="27"/>
                  </a:cubicBezTo>
                  <a:cubicBezTo>
                    <a:pt x="23" y="19"/>
                    <a:pt x="27" y="12"/>
                    <a:pt x="33" y="7"/>
                  </a:cubicBezTo>
                  <a:cubicBezTo>
                    <a:pt x="39" y="2"/>
                    <a:pt x="45" y="0"/>
                    <a:pt x="52" y="0"/>
                  </a:cubicBezTo>
                  <a:cubicBezTo>
                    <a:pt x="57" y="0"/>
                    <a:pt x="61" y="0"/>
                    <a:pt x="64" y="2"/>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3"/>
            <p:cNvSpPr>
              <a:spLocks noEditPoints="1"/>
            </p:cNvSpPr>
            <p:nvPr userDrawn="1"/>
          </p:nvSpPr>
          <p:spPr bwMode="auto">
            <a:xfrm>
              <a:off x="2174" y="3939"/>
              <a:ext cx="283"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4"/>
            <p:cNvSpPr>
              <a:spLocks/>
            </p:cNvSpPr>
            <p:nvPr userDrawn="1"/>
          </p:nvSpPr>
          <p:spPr bwMode="auto">
            <a:xfrm>
              <a:off x="2528" y="3939"/>
              <a:ext cx="242" cy="295"/>
            </a:xfrm>
            <a:custGeom>
              <a:avLst/>
              <a:gdLst>
                <a:gd name="T0" fmla="*/ 102 w 102"/>
                <a:gd name="T1" fmla="*/ 125 h 125"/>
                <a:gd name="T2" fmla="*/ 82 w 102"/>
                <a:gd name="T3" fmla="*/ 125 h 125"/>
                <a:gd name="T4" fmla="*/ 82 w 102"/>
                <a:gd name="T5" fmla="*/ 55 h 125"/>
                <a:gd name="T6" fmla="*/ 54 w 102"/>
                <a:gd name="T7" fmla="*/ 17 h 125"/>
                <a:gd name="T8" fmla="*/ 30 w 102"/>
                <a:gd name="T9" fmla="*/ 28 h 125"/>
                <a:gd name="T10" fmla="*/ 20 w 102"/>
                <a:gd name="T11" fmla="*/ 55 h 125"/>
                <a:gd name="T12" fmla="*/ 20 w 102"/>
                <a:gd name="T13" fmla="*/ 125 h 125"/>
                <a:gd name="T14" fmla="*/ 0 w 102"/>
                <a:gd name="T15" fmla="*/ 125 h 125"/>
                <a:gd name="T16" fmla="*/ 0 w 102"/>
                <a:gd name="T17" fmla="*/ 3 h 125"/>
                <a:gd name="T18" fmla="*/ 20 w 102"/>
                <a:gd name="T19" fmla="*/ 3 h 125"/>
                <a:gd name="T20" fmla="*/ 20 w 102"/>
                <a:gd name="T21" fmla="*/ 23 h 125"/>
                <a:gd name="T22" fmla="*/ 20 w 102"/>
                <a:gd name="T23" fmla="*/ 23 h 125"/>
                <a:gd name="T24" fmla="*/ 60 w 102"/>
                <a:gd name="T25" fmla="*/ 0 h 125"/>
                <a:gd name="T26" fmla="*/ 91 w 102"/>
                <a:gd name="T27" fmla="*/ 13 h 125"/>
                <a:gd name="T28" fmla="*/ 102 w 102"/>
                <a:gd name="T29" fmla="*/ 50 h 125"/>
                <a:gd name="T30" fmla="*/ 102 w 102"/>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5">
                  <a:moveTo>
                    <a:pt x="102" y="125"/>
                  </a:moveTo>
                  <a:cubicBezTo>
                    <a:pt x="82" y="125"/>
                    <a:pt x="82" y="125"/>
                    <a:pt x="82" y="125"/>
                  </a:cubicBezTo>
                  <a:cubicBezTo>
                    <a:pt x="82" y="55"/>
                    <a:pt x="82" y="55"/>
                    <a:pt x="82" y="55"/>
                  </a:cubicBezTo>
                  <a:cubicBezTo>
                    <a:pt x="82" y="30"/>
                    <a:pt x="73" y="17"/>
                    <a:pt x="54" y="17"/>
                  </a:cubicBezTo>
                  <a:cubicBezTo>
                    <a:pt x="44" y="17"/>
                    <a:pt x="36" y="20"/>
                    <a:pt x="30" y="28"/>
                  </a:cubicBezTo>
                  <a:cubicBezTo>
                    <a:pt x="23" y="35"/>
                    <a:pt x="20" y="44"/>
                    <a:pt x="20" y="55"/>
                  </a:cubicBezTo>
                  <a:cubicBezTo>
                    <a:pt x="20" y="125"/>
                    <a:pt x="20" y="125"/>
                    <a:pt x="20" y="125"/>
                  </a:cubicBezTo>
                  <a:cubicBezTo>
                    <a:pt x="0" y="125"/>
                    <a:pt x="0" y="125"/>
                    <a:pt x="0" y="125"/>
                  </a:cubicBezTo>
                  <a:cubicBezTo>
                    <a:pt x="0" y="3"/>
                    <a:pt x="0" y="3"/>
                    <a:pt x="0" y="3"/>
                  </a:cubicBezTo>
                  <a:cubicBezTo>
                    <a:pt x="20" y="3"/>
                    <a:pt x="20" y="3"/>
                    <a:pt x="20" y="3"/>
                  </a:cubicBezTo>
                  <a:cubicBezTo>
                    <a:pt x="20" y="23"/>
                    <a:pt x="20" y="23"/>
                    <a:pt x="20" y="23"/>
                  </a:cubicBezTo>
                  <a:cubicBezTo>
                    <a:pt x="20" y="23"/>
                    <a:pt x="20" y="23"/>
                    <a:pt x="20" y="23"/>
                  </a:cubicBezTo>
                  <a:cubicBezTo>
                    <a:pt x="29" y="8"/>
                    <a:pt x="43" y="0"/>
                    <a:pt x="60" y="0"/>
                  </a:cubicBezTo>
                  <a:cubicBezTo>
                    <a:pt x="74" y="0"/>
                    <a:pt x="84" y="4"/>
                    <a:pt x="91" y="13"/>
                  </a:cubicBezTo>
                  <a:cubicBezTo>
                    <a:pt x="98" y="22"/>
                    <a:pt x="102" y="34"/>
                    <a:pt x="102" y="50"/>
                  </a:cubicBez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5"/>
            <p:cNvSpPr>
              <a:spLocks/>
            </p:cNvSpPr>
            <p:nvPr userDrawn="1"/>
          </p:nvSpPr>
          <p:spPr bwMode="auto">
            <a:xfrm>
              <a:off x="2822" y="3861"/>
              <a:ext cx="168" cy="380"/>
            </a:xfrm>
            <a:custGeom>
              <a:avLst/>
              <a:gdLst>
                <a:gd name="T0" fmla="*/ 71 w 71"/>
                <a:gd name="T1" fmla="*/ 157 h 161"/>
                <a:gd name="T2" fmla="*/ 53 w 71"/>
                <a:gd name="T3" fmla="*/ 161 h 161"/>
                <a:gd name="T4" fmla="*/ 21 w 71"/>
                <a:gd name="T5" fmla="*/ 125 h 161"/>
                <a:gd name="T6" fmla="*/ 21 w 71"/>
                <a:gd name="T7" fmla="*/ 53 h 161"/>
                <a:gd name="T8" fmla="*/ 0 w 71"/>
                <a:gd name="T9" fmla="*/ 53 h 161"/>
                <a:gd name="T10" fmla="*/ 0 w 71"/>
                <a:gd name="T11" fmla="*/ 36 h 161"/>
                <a:gd name="T12" fmla="*/ 21 w 71"/>
                <a:gd name="T13" fmla="*/ 36 h 161"/>
                <a:gd name="T14" fmla="*/ 21 w 71"/>
                <a:gd name="T15" fmla="*/ 6 h 161"/>
                <a:gd name="T16" fmla="*/ 40 w 71"/>
                <a:gd name="T17" fmla="*/ 0 h 161"/>
                <a:gd name="T18" fmla="*/ 40 w 71"/>
                <a:gd name="T19" fmla="*/ 36 h 161"/>
                <a:gd name="T20" fmla="*/ 71 w 71"/>
                <a:gd name="T21" fmla="*/ 36 h 161"/>
                <a:gd name="T22" fmla="*/ 71 w 71"/>
                <a:gd name="T23" fmla="*/ 53 h 161"/>
                <a:gd name="T24" fmla="*/ 40 w 71"/>
                <a:gd name="T25" fmla="*/ 53 h 161"/>
                <a:gd name="T26" fmla="*/ 40 w 71"/>
                <a:gd name="T27" fmla="*/ 122 h 161"/>
                <a:gd name="T28" fmla="*/ 45 w 71"/>
                <a:gd name="T29" fmla="*/ 139 h 161"/>
                <a:gd name="T30" fmla="*/ 59 w 71"/>
                <a:gd name="T31" fmla="*/ 144 h 161"/>
                <a:gd name="T32" fmla="*/ 71 w 71"/>
                <a:gd name="T33" fmla="*/ 140 h 161"/>
                <a:gd name="T34" fmla="*/ 71 w 71"/>
                <a:gd name="T35"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61">
                  <a:moveTo>
                    <a:pt x="71" y="157"/>
                  </a:moveTo>
                  <a:cubicBezTo>
                    <a:pt x="66" y="160"/>
                    <a:pt x="60" y="161"/>
                    <a:pt x="53" y="161"/>
                  </a:cubicBezTo>
                  <a:cubicBezTo>
                    <a:pt x="31" y="161"/>
                    <a:pt x="21" y="149"/>
                    <a:pt x="21" y="125"/>
                  </a:cubicBezTo>
                  <a:cubicBezTo>
                    <a:pt x="21" y="53"/>
                    <a:pt x="21" y="53"/>
                    <a:pt x="21" y="53"/>
                  </a:cubicBezTo>
                  <a:cubicBezTo>
                    <a:pt x="0" y="53"/>
                    <a:pt x="0" y="53"/>
                    <a:pt x="0" y="53"/>
                  </a:cubicBezTo>
                  <a:cubicBezTo>
                    <a:pt x="0" y="36"/>
                    <a:pt x="0" y="36"/>
                    <a:pt x="0" y="36"/>
                  </a:cubicBezTo>
                  <a:cubicBezTo>
                    <a:pt x="21" y="36"/>
                    <a:pt x="21" y="36"/>
                    <a:pt x="21" y="36"/>
                  </a:cubicBezTo>
                  <a:cubicBezTo>
                    <a:pt x="21" y="6"/>
                    <a:pt x="21" y="6"/>
                    <a:pt x="21" y="6"/>
                  </a:cubicBezTo>
                  <a:cubicBezTo>
                    <a:pt x="40" y="0"/>
                    <a:pt x="40" y="0"/>
                    <a:pt x="40" y="0"/>
                  </a:cubicBezTo>
                  <a:cubicBezTo>
                    <a:pt x="40" y="36"/>
                    <a:pt x="40" y="36"/>
                    <a:pt x="40" y="36"/>
                  </a:cubicBezTo>
                  <a:cubicBezTo>
                    <a:pt x="71" y="36"/>
                    <a:pt x="71" y="36"/>
                    <a:pt x="71" y="36"/>
                  </a:cubicBezTo>
                  <a:cubicBezTo>
                    <a:pt x="71" y="53"/>
                    <a:pt x="71" y="53"/>
                    <a:pt x="71" y="53"/>
                  </a:cubicBezTo>
                  <a:cubicBezTo>
                    <a:pt x="40" y="53"/>
                    <a:pt x="40" y="53"/>
                    <a:pt x="40" y="53"/>
                  </a:cubicBezTo>
                  <a:cubicBezTo>
                    <a:pt x="40" y="122"/>
                    <a:pt x="40" y="122"/>
                    <a:pt x="40" y="122"/>
                  </a:cubicBezTo>
                  <a:cubicBezTo>
                    <a:pt x="40" y="130"/>
                    <a:pt x="42" y="136"/>
                    <a:pt x="45" y="139"/>
                  </a:cubicBezTo>
                  <a:cubicBezTo>
                    <a:pt x="47" y="142"/>
                    <a:pt x="52" y="144"/>
                    <a:pt x="59" y="144"/>
                  </a:cubicBezTo>
                  <a:cubicBezTo>
                    <a:pt x="63" y="144"/>
                    <a:pt x="68" y="143"/>
                    <a:pt x="71" y="140"/>
                  </a:cubicBezTo>
                  <a:lnTo>
                    <a:pt x="71"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6"/>
            <p:cNvSpPr>
              <a:spLocks noEditPoints="1"/>
            </p:cNvSpPr>
            <p:nvPr userDrawn="1"/>
          </p:nvSpPr>
          <p:spPr bwMode="auto">
            <a:xfrm>
              <a:off x="3030"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7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7" y="18"/>
                  </a:cubicBezTo>
                  <a:cubicBezTo>
                    <a:pt x="28" y="6"/>
                    <a:pt x="43" y="0"/>
                    <a:pt x="62" y="0"/>
                  </a:cubicBezTo>
                  <a:cubicBezTo>
                    <a:pt x="80" y="0"/>
                    <a:pt x="95"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4"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7"/>
            <p:cNvSpPr>
              <a:spLocks/>
            </p:cNvSpPr>
            <p:nvPr userDrawn="1"/>
          </p:nvSpPr>
          <p:spPr bwMode="auto">
            <a:xfrm>
              <a:off x="3349" y="4170"/>
              <a:ext cx="78" cy="140"/>
            </a:xfrm>
            <a:custGeom>
              <a:avLst/>
              <a:gdLst>
                <a:gd name="T0" fmla="*/ 78 w 78"/>
                <a:gd name="T1" fmla="*/ 0 h 140"/>
                <a:gd name="T2" fmla="*/ 33 w 78"/>
                <a:gd name="T3" fmla="*/ 140 h 140"/>
                <a:gd name="T4" fmla="*/ 0 w 78"/>
                <a:gd name="T5" fmla="*/ 140 h 140"/>
                <a:gd name="T6" fmla="*/ 33 w 78"/>
                <a:gd name="T7" fmla="*/ 0 h 140"/>
                <a:gd name="T8" fmla="*/ 78 w 78"/>
                <a:gd name="T9" fmla="*/ 0 h 140"/>
              </a:gdLst>
              <a:ahLst/>
              <a:cxnLst>
                <a:cxn ang="0">
                  <a:pos x="T0" y="T1"/>
                </a:cxn>
                <a:cxn ang="0">
                  <a:pos x="T2" y="T3"/>
                </a:cxn>
                <a:cxn ang="0">
                  <a:pos x="T4" y="T5"/>
                </a:cxn>
                <a:cxn ang="0">
                  <a:pos x="T6" y="T7"/>
                </a:cxn>
                <a:cxn ang="0">
                  <a:pos x="T8" y="T9"/>
                </a:cxn>
              </a:cxnLst>
              <a:rect l="0" t="0" r="r" b="b"/>
              <a:pathLst>
                <a:path w="78" h="140">
                  <a:moveTo>
                    <a:pt x="78" y="0"/>
                  </a:moveTo>
                  <a:lnTo>
                    <a:pt x="33" y="140"/>
                  </a:lnTo>
                  <a:lnTo>
                    <a:pt x="0" y="140"/>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8"/>
            <p:cNvSpPr>
              <a:spLocks/>
            </p:cNvSpPr>
            <p:nvPr userDrawn="1"/>
          </p:nvSpPr>
          <p:spPr bwMode="auto">
            <a:xfrm>
              <a:off x="3626" y="3823"/>
              <a:ext cx="300" cy="418"/>
            </a:xfrm>
            <a:custGeom>
              <a:avLst/>
              <a:gdLst>
                <a:gd name="T0" fmla="*/ 127 w 127"/>
                <a:gd name="T1" fmla="*/ 167 h 177"/>
                <a:gd name="T2" fmla="*/ 80 w 127"/>
                <a:gd name="T3" fmla="*/ 177 h 177"/>
                <a:gd name="T4" fmla="*/ 38 w 127"/>
                <a:gd name="T5" fmla="*/ 166 h 177"/>
                <a:gd name="T6" fmla="*/ 10 w 127"/>
                <a:gd name="T7" fmla="*/ 136 h 177"/>
                <a:gd name="T8" fmla="*/ 0 w 127"/>
                <a:gd name="T9" fmla="*/ 92 h 177"/>
                <a:gd name="T10" fmla="*/ 11 w 127"/>
                <a:gd name="T11" fmla="*/ 45 h 177"/>
                <a:gd name="T12" fmla="*/ 42 w 127"/>
                <a:gd name="T13" fmla="*/ 12 h 177"/>
                <a:gd name="T14" fmla="*/ 87 w 127"/>
                <a:gd name="T15" fmla="*/ 0 h 177"/>
                <a:gd name="T16" fmla="*/ 127 w 127"/>
                <a:gd name="T17" fmla="*/ 7 h 177"/>
                <a:gd name="T18" fmla="*/ 127 w 127"/>
                <a:gd name="T19" fmla="*/ 29 h 177"/>
                <a:gd name="T20" fmla="*/ 87 w 127"/>
                <a:gd name="T21" fmla="*/ 18 h 177"/>
                <a:gd name="T22" fmla="*/ 52 w 127"/>
                <a:gd name="T23" fmla="*/ 27 h 177"/>
                <a:gd name="T24" fmla="*/ 29 w 127"/>
                <a:gd name="T25" fmla="*/ 53 h 177"/>
                <a:gd name="T26" fmla="*/ 21 w 127"/>
                <a:gd name="T27" fmla="*/ 91 h 177"/>
                <a:gd name="T28" fmla="*/ 28 w 127"/>
                <a:gd name="T29" fmla="*/ 127 h 177"/>
                <a:gd name="T30" fmla="*/ 50 w 127"/>
                <a:gd name="T31" fmla="*/ 151 h 177"/>
                <a:gd name="T32" fmla="*/ 83 w 127"/>
                <a:gd name="T33" fmla="*/ 159 h 177"/>
                <a:gd name="T34" fmla="*/ 127 w 127"/>
                <a:gd name="T35" fmla="*/ 148 h 177"/>
                <a:gd name="T36" fmla="*/ 127 w 127"/>
                <a:gd name="T37"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7">
                  <a:moveTo>
                    <a:pt x="127" y="167"/>
                  </a:moveTo>
                  <a:cubicBezTo>
                    <a:pt x="115" y="174"/>
                    <a:pt x="99" y="177"/>
                    <a:pt x="80" y="177"/>
                  </a:cubicBezTo>
                  <a:cubicBezTo>
                    <a:pt x="64" y="177"/>
                    <a:pt x="50" y="174"/>
                    <a:pt x="38" y="166"/>
                  </a:cubicBezTo>
                  <a:cubicBezTo>
                    <a:pt x="26" y="159"/>
                    <a:pt x="16" y="149"/>
                    <a:pt x="10" y="136"/>
                  </a:cubicBezTo>
                  <a:cubicBezTo>
                    <a:pt x="3" y="123"/>
                    <a:pt x="0" y="109"/>
                    <a:pt x="0" y="92"/>
                  </a:cubicBezTo>
                  <a:cubicBezTo>
                    <a:pt x="0" y="74"/>
                    <a:pt x="3" y="59"/>
                    <a:pt x="11" y="45"/>
                  </a:cubicBezTo>
                  <a:cubicBezTo>
                    <a:pt x="18" y="31"/>
                    <a:pt x="29" y="20"/>
                    <a:pt x="42" y="12"/>
                  </a:cubicBezTo>
                  <a:cubicBezTo>
                    <a:pt x="55" y="4"/>
                    <a:pt x="70" y="0"/>
                    <a:pt x="87" y="0"/>
                  </a:cubicBezTo>
                  <a:cubicBezTo>
                    <a:pt x="103" y="0"/>
                    <a:pt x="116" y="3"/>
                    <a:pt x="127" y="7"/>
                  </a:cubicBezTo>
                  <a:cubicBezTo>
                    <a:pt x="127" y="29"/>
                    <a:pt x="127" y="29"/>
                    <a:pt x="127" y="29"/>
                  </a:cubicBezTo>
                  <a:cubicBezTo>
                    <a:pt x="115" y="22"/>
                    <a:pt x="101" y="18"/>
                    <a:pt x="87" y="18"/>
                  </a:cubicBezTo>
                  <a:cubicBezTo>
                    <a:pt x="74" y="18"/>
                    <a:pt x="62" y="21"/>
                    <a:pt x="52" y="27"/>
                  </a:cubicBezTo>
                  <a:cubicBezTo>
                    <a:pt x="42" y="33"/>
                    <a:pt x="34" y="42"/>
                    <a:pt x="29" y="53"/>
                  </a:cubicBezTo>
                  <a:cubicBezTo>
                    <a:pt x="23" y="64"/>
                    <a:pt x="21" y="76"/>
                    <a:pt x="21" y="91"/>
                  </a:cubicBezTo>
                  <a:cubicBezTo>
                    <a:pt x="21" y="104"/>
                    <a:pt x="23" y="116"/>
                    <a:pt x="28" y="127"/>
                  </a:cubicBezTo>
                  <a:cubicBezTo>
                    <a:pt x="34" y="137"/>
                    <a:pt x="41" y="145"/>
                    <a:pt x="50" y="151"/>
                  </a:cubicBezTo>
                  <a:cubicBezTo>
                    <a:pt x="60" y="156"/>
                    <a:pt x="71" y="159"/>
                    <a:pt x="83" y="159"/>
                  </a:cubicBezTo>
                  <a:cubicBezTo>
                    <a:pt x="100" y="159"/>
                    <a:pt x="115" y="155"/>
                    <a:pt x="127" y="148"/>
                  </a:cubicBezTo>
                  <a:lnTo>
                    <a:pt x="12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49"/>
            <p:cNvSpPr>
              <a:spLocks noEditPoints="1"/>
            </p:cNvSpPr>
            <p:nvPr userDrawn="1"/>
          </p:nvSpPr>
          <p:spPr bwMode="auto">
            <a:xfrm>
              <a:off x="3979"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1 w 97"/>
                <a:gd name="T15" fmla="*/ 53 h 128"/>
                <a:gd name="T16" fmla="*/ 77 w 97"/>
                <a:gd name="T17" fmla="*/ 48 h 128"/>
                <a:gd name="T18" fmla="*/ 52 w 97"/>
                <a:gd name="T19" fmla="*/ 17 h 128"/>
                <a:gd name="T20" fmla="*/ 12 w 97"/>
                <a:gd name="T21" fmla="*/ 32 h 128"/>
                <a:gd name="T22" fmla="*/ 12 w 97"/>
                <a:gd name="T23" fmla="*/ 12 h 128"/>
                <a:gd name="T24" fmla="*/ 31 w 97"/>
                <a:gd name="T25" fmla="*/ 4 h 128"/>
                <a:gd name="T26" fmla="*/ 54 w 97"/>
                <a:gd name="T27" fmla="*/ 0 h 128"/>
                <a:gd name="T28" fmla="*/ 97 w 97"/>
                <a:gd name="T29" fmla="*/ 46 h 128"/>
                <a:gd name="T30" fmla="*/ 97 w 97"/>
                <a:gd name="T31" fmla="*/ 125 h 128"/>
                <a:gd name="T32" fmla="*/ 77 w 97"/>
                <a:gd name="T33" fmla="*/ 63 h 128"/>
                <a:gd name="T34" fmla="*/ 48 w 97"/>
                <a:gd name="T35" fmla="*/ 68 h 128"/>
                <a:gd name="T36" fmla="*/ 27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8" y="128"/>
                    <a:pt x="18" y="125"/>
                    <a:pt x="11" y="118"/>
                  </a:cubicBezTo>
                  <a:cubicBezTo>
                    <a:pt x="4" y="112"/>
                    <a:pt x="0" y="103"/>
                    <a:pt x="0" y="93"/>
                  </a:cubicBezTo>
                  <a:cubicBezTo>
                    <a:pt x="0" y="70"/>
                    <a:pt x="14" y="57"/>
                    <a:pt x="41" y="53"/>
                  </a:cubicBezTo>
                  <a:cubicBezTo>
                    <a:pt x="77" y="48"/>
                    <a:pt x="77" y="48"/>
                    <a:pt x="77" y="48"/>
                  </a:cubicBezTo>
                  <a:cubicBezTo>
                    <a:pt x="77" y="27"/>
                    <a:pt x="69" y="17"/>
                    <a:pt x="52" y="17"/>
                  </a:cubicBezTo>
                  <a:cubicBezTo>
                    <a:pt x="38" y="17"/>
                    <a:pt x="24" y="22"/>
                    <a:pt x="12" y="32"/>
                  </a:cubicBezTo>
                  <a:cubicBezTo>
                    <a:pt x="12" y="12"/>
                    <a:pt x="12" y="12"/>
                    <a:pt x="12" y="12"/>
                  </a:cubicBezTo>
                  <a:cubicBezTo>
                    <a:pt x="16" y="9"/>
                    <a:pt x="22" y="6"/>
                    <a:pt x="31" y="4"/>
                  </a:cubicBezTo>
                  <a:cubicBezTo>
                    <a:pt x="39" y="1"/>
                    <a:pt x="47" y="0"/>
                    <a:pt x="54" y="0"/>
                  </a:cubicBezTo>
                  <a:cubicBezTo>
                    <a:pt x="83" y="0"/>
                    <a:pt x="97" y="15"/>
                    <a:pt x="97" y="46"/>
                  </a:cubicBezTo>
                  <a:lnTo>
                    <a:pt x="97" y="125"/>
                  </a:lnTo>
                  <a:close/>
                  <a:moveTo>
                    <a:pt x="77" y="63"/>
                  </a:moveTo>
                  <a:cubicBezTo>
                    <a:pt x="48" y="68"/>
                    <a:pt x="48" y="68"/>
                    <a:pt x="48" y="68"/>
                  </a:cubicBezTo>
                  <a:cubicBezTo>
                    <a:pt x="38" y="69"/>
                    <a:pt x="31" y="71"/>
                    <a:pt x="27" y="75"/>
                  </a:cubicBezTo>
                  <a:cubicBezTo>
                    <a:pt x="23" y="78"/>
                    <a:pt x="20" y="84"/>
                    <a:pt x="20" y="91"/>
                  </a:cubicBezTo>
                  <a:cubicBezTo>
                    <a:pt x="20" y="97"/>
                    <a:pt x="23" y="102"/>
                    <a:pt x="27" y="106"/>
                  </a:cubicBezTo>
                  <a:cubicBezTo>
                    <a:pt x="31" y="110"/>
                    <a:pt x="37" y="111"/>
                    <a:pt x="44" y="111"/>
                  </a:cubicBezTo>
                  <a:cubicBezTo>
                    <a:pt x="54" y="111"/>
                    <a:pt x="62"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Freeform 50"/>
            <p:cNvSpPr>
              <a:spLocks/>
            </p:cNvSpPr>
            <p:nvPr userDrawn="1"/>
          </p:nvSpPr>
          <p:spPr bwMode="auto">
            <a:xfrm>
              <a:off x="4296" y="3939"/>
              <a:ext cx="238" cy="295"/>
            </a:xfrm>
            <a:custGeom>
              <a:avLst/>
              <a:gdLst>
                <a:gd name="T0" fmla="*/ 101 w 101"/>
                <a:gd name="T1" fmla="*/ 125 h 125"/>
                <a:gd name="T2" fmla="*/ 82 w 101"/>
                <a:gd name="T3" fmla="*/ 125 h 125"/>
                <a:gd name="T4" fmla="*/ 82 w 101"/>
                <a:gd name="T5" fmla="*/ 55 h 125"/>
                <a:gd name="T6" fmla="*/ 53 w 101"/>
                <a:gd name="T7" fmla="*/ 17 h 125"/>
                <a:gd name="T8" fmla="*/ 29 w 101"/>
                <a:gd name="T9" fmla="*/ 28 h 125"/>
                <a:gd name="T10" fmla="*/ 19 w 101"/>
                <a:gd name="T11" fmla="*/ 55 h 125"/>
                <a:gd name="T12" fmla="*/ 19 w 101"/>
                <a:gd name="T13" fmla="*/ 125 h 125"/>
                <a:gd name="T14" fmla="*/ 0 w 101"/>
                <a:gd name="T15" fmla="*/ 125 h 125"/>
                <a:gd name="T16" fmla="*/ 0 w 101"/>
                <a:gd name="T17" fmla="*/ 3 h 125"/>
                <a:gd name="T18" fmla="*/ 19 w 101"/>
                <a:gd name="T19" fmla="*/ 3 h 125"/>
                <a:gd name="T20" fmla="*/ 19 w 101"/>
                <a:gd name="T21" fmla="*/ 23 h 125"/>
                <a:gd name="T22" fmla="*/ 20 w 101"/>
                <a:gd name="T23" fmla="*/ 23 h 125"/>
                <a:gd name="T24" fmla="*/ 60 w 101"/>
                <a:gd name="T25" fmla="*/ 0 h 125"/>
                <a:gd name="T26" fmla="*/ 91 w 101"/>
                <a:gd name="T27" fmla="*/ 13 h 125"/>
                <a:gd name="T28" fmla="*/ 101 w 101"/>
                <a:gd name="T29" fmla="*/ 50 h 125"/>
                <a:gd name="T30" fmla="*/ 101 w 101"/>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5">
                  <a:moveTo>
                    <a:pt x="101" y="125"/>
                  </a:moveTo>
                  <a:cubicBezTo>
                    <a:pt x="82" y="125"/>
                    <a:pt x="82" y="125"/>
                    <a:pt x="82" y="125"/>
                  </a:cubicBezTo>
                  <a:cubicBezTo>
                    <a:pt x="82" y="55"/>
                    <a:pt x="82" y="55"/>
                    <a:pt x="82" y="55"/>
                  </a:cubicBezTo>
                  <a:cubicBezTo>
                    <a:pt x="82" y="30"/>
                    <a:pt x="72" y="17"/>
                    <a:pt x="53" y="17"/>
                  </a:cubicBezTo>
                  <a:cubicBezTo>
                    <a:pt x="44" y="17"/>
                    <a:pt x="36" y="20"/>
                    <a:pt x="29" y="28"/>
                  </a:cubicBezTo>
                  <a:cubicBezTo>
                    <a:pt x="23" y="35"/>
                    <a:pt x="19" y="44"/>
                    <a:pt x="19" y="55"/>
                  </a:cubicBezTo>
                  <a:cubicBezTo>
                    <a:pt x="19" y="125"/>
                    <a:pt x="19" y="125"/>
                    <a:pt x="19" y="125"/>
                  </a:cubicBezTo>
                  <a:cubicBezTo>
                    <a:pt x="0" y="125"/>
                    <a:pt x="0" y="125"/>
                    <a:pt x="0" y="125"/>
                  </a:cubicBezTo>
                  <a:cubicBezTo>
                    <a:pt x="0" y="3"/>
                    <a:pt x="0" y="3"/>
                    <a:pt x="0" y="3"/>
                  </a:cubicBezTo>
                  <a:cubicBezTo>
                    <a:pt x="19" y="3"/>
                    <a:pt x="19" y="3"/>
                    <a:pt x="19" y="3"/>
                  </a:cubicBezTo>
                  <a:cubicBezTo>
                    <a:pt x="19" y="23"/>
                    <a:pt x="19" y="23"/>
                    <a:pt x="19" y="23"/>
                  </a:cubicBezTo>
                  <a:cubicBezTo>
                    <a:pt x="20" y="23"/>
                    <a:pt x="20" y="23"/>
                    <a:pt x="20" y="23"/>
                  </a:cubicBezTo>
                  <a:cubicBezTo>
                    <a:pt x="29" y="8"/>
                    <a:pt x="42" y="0"/>
                    <a:pt x="60" y="0"/>
                  </a:cubicBezTo>
                  <a:cubicBezTo>
                    <a:pt x="73" y="0"/>
                    <a:pt x="84" y="4"/>
                    <a:pt x="91" y="13"/>
                  </a:cubicBezTo>
                  <a:cubicBezTo>
                    <a:pt x="98" y="22"/>
                    <a:pt x="101" y="34"/>
                    <a:pt x="101" y="50"/>
                  </a:cubicBezTo>
                  <a:lnTo>
                    <a:pt x="10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1"/>
            <p:cNvSpPr>
              <a:spLocks noEditPoints="1"/>
            </p:cNvSpPr>
            <p:nvPr userDrawn="1"/>
          </p:nvSpPr>
          <p:spPr bwMode="auto">
            <a:xfrm>
              <a:off x="4598" y="3939"/>
              <a:ext cx="227" cy="302"/>
            </a:xfrm>
            <a:custGeom>
              <a:avLst/>
              <a:gdLst>
                <a:gd name="T0" fmla="*/ 96 w 96"/>
                <a:gd name="T1" fmla="*/ 125 h 128"/>
                <a:gd name="T2" fmla="*/ 77 w 96"/>
                <a:gd name="T3" fmla="*/ 125 h 128"/>
                <a:gd name="T4" fmla="*/ 77 w 96"/>
                <a:gd name="T5" fmla="*/ 106 h 128"/>
                <a:gd name="T6" fmla="*/ 76 w 96"/>
                <a:gd name="T7" fmla="*/ 106 h 128"/>
                <a:gd name="T8" fmla="*/ 39 w 96"/>
                <a:gd name="T9" fmla="*/ 128 h 128"/>
                <a:gd name="T10" fmla="*/ 11 w 96"/>
                <a:gd name="T11" fmla="*/ 118 h 128"/>
                <a:gd name="T12" fmla="*/ 0 w 96"/>
                <a:gd name="T13" fmla="*/ 93 h 128"/>
                <a:gd name="T14" fmla="*/ 40 w 96"/>
                <a:gd name="T15" fmla="*/ 53 h 128"/>
                <a:gd name="T16" fmla="*/ 77 w 96"/>
                <a:gd name="T17" fmla="*/ 48 h 128"/>
                <a:gd name="T18" fmla="*/ 52 w 96"/>
                <a:gd name="T19" fmla="*/ 17 h 128"/>
                <a:gd name="T20" fmla="*/ 12 w 96"/>
                <a:gd name="T21" fmla="*/ 32 h 128"/>
                <a:gd name="T22" fmla="*/ 12 w 96"/>
                <a:gd name="T23" fmla="*/ 12 h 128"/>
                <a:gd name="T24" fmla="*/ 30 w 96"/>
                <a:gd name="T25" fmla="*/ 4 h 128"/>
                <a:gd name="T26" fmla="*/ 53 w 96"/>
                <a:gd name="T27" fmla="*/ 0 h 128"/>
                <a:gd name="T28" fmla="*/ 96 w 96"/>
                <a:gd name="T29" fmla="*/ 46 h 128"/>
                <a:gd name="T30" fmla="*/ 96 w 96"/>
                <a:gd name="T31" fmla="*/ 125 h 128"/>
                <a:gd name="T32" fmla="*/ 77 w 96"/>
                <a:gd name="T33" fmla="*/ 63 h 128"/>
                <a:gd name="T34" fmla="*/ 47 w 96"/>
                <a:gd name="T35" fmla="*/ 68 h 128"/>
                <a:gd name="T36" fmla="*/ 26 w 96"/>
                <a:gd name="T37" fmla="*/ 75 h 128"/>
                <a:gd name="T38" fmla="*/ 20 w 96"/>
                <a:gd name="T39" fmla="*/ 91 h 128"/>
                <a:gd name="T40" fmla="*/ 27 w 96"/>
                <a:gd name="T41" fmla="*/ 106 h 128"/>
                <a:gd name="T42" fmla="*/ 43 w 96"/>
                <a:gd name="T43" fmla="*/ 111 h 128"/>
                <a:gd name="T44" fmla="*/ 67 w 96"/>
                <a:gd name="T45" fmla="*/ 101 h 128"/>
                <a:gd name="T46" fmla="*/ 77 w 96"/>
                <a:gd name="T47" fmla="*/ 76 h 128"/>
                <a:gd name="T48" fmla="*/ 77 w 96"/>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128">
                  <a:moveTo>
                    <a:pt x="96" y="125"/>
                  </a:moveTo>
                  <a:cubicBezTo>
                    <a:pt x="77" y="125"/>
                    <a:pt x="77" y="125"/>
                    <a:pt x="77" y="125"/>
                  </a:cubicBezTo>
                  <a:cubicBezTo>
                    <a:pt x="77" y="106"/>
                    <a:pt x="77" y="106"/>
                    <a:pt x="77" y="106"/>
                  </a:cubicBezTo>
                  <a:cubicBezTo>
                    <a:pt x="76" y="106"/>
                    <a:pt x="76" y="106"/>
                    <a:pt x="76" y="106"/>
                  </a:cubicBezTo>
                  <a:cubicBezTo>
                    <a:pt x="68" y="121"/>
                    <a:pt x="55" y="128"/>
                    <a:pt x="39" y="128"/>
                  </a:cubicBezTo>
                  <a:cubicBezTo>
                    <a:pt x="27" y="128"/>
                    <a:pt x="18" y="125"/>
                    <a:pt x="11" y="118"/>
                  </a:cubicBezTo>
                  <a:cubicBezTo>
                    <a:pt x="3" y="112"/>
                    <a:pt x="0" y="103"/>
                    <a:pt x="0" y="93"/>
                  </a:cubicBezTo>
                  <a:cubicBezTo>
                    <a:pt x="0" y="70"/>
                    <a:pt x="13" y="57"/>
                    <a:pt x="40" y="53"/>
                  </a:cubicBezTo>
                  <a:cubicBezTo>
                    <a:pt x="77" y="48"/>
                    <a:pt x="77" y="48"/>
                    <a:pt x="77" y="48"/>
                  </a:cubicBezTo>
                  <a:cubicBezTo>
                    <a:pt x="77" y="27"/>
                    <a:pt x="68" y="17"/>
                    <a:pt x="52" y="17"/>
                  </a:cubicBezTo>
                  <a:cubicBezTo>
                    <a:pt x="37" y="17"/>
                    <a:pt x="24" y="22"/>
                    <a:pt x="12" y="32"/>
                  </a:cubicBezTo>
                  <a:cubicBezTo>
                    <a:pt x="12" y="12"/>
                    <a:pt x="12" y="12"/>
                    <a:pt x="12" y="12"/>
                  </a:cubicBezTo>
                  <a:cubicBezTo>
                    <a:pt x="15" y="9"/>
                    <a:pt x="22" y="6"/>
                    <a:pt x="30" y="4"/>
                  </a:cubicBezTo>
                  <a:cubicBezTo>
                    <a:pt x="39" y="1"/>
                    <a:pt x="47" y="0"/>
                    <a:pt x="53" y="0"/>
                  </a:cubicBezTo>
                  <a:cubicBezTo>
                    <a:pt x="82" y="0"/>
                    <a:pt x="96" y="15"/>
                    <a:pt x="96" y="46"/>
                  </a:cubicBezTo>
                  <a:lnTo>
                    <a:pt x="96"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3" y="111"/>
                  </a:cubicBezTo>
                  <a:cubicBezTo>
                    <a:pt x="53" y="111"/>
                    <a:pt x="61" y="108"/>
                    <a:pt x="67"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2"/>
            <p:cNvSpPr>
              <a:spLocks noEditPoints="1"/>
            </p:cNvSpPr>
            <p:nvPr userDrawn="1"/>
          </p:nvSpPr>
          <p:spPr bwMode="auto">
            <a:xfrm>
              <a:off x="4892" y="3806"/>
              <a:ext cx="267" cy="435"/>
            </a:xfrm>
            <a:custGeom>
              <a:avLst/>
              <a:gdLst>
                <a:gd name="T0" fmla="*/ 113 w 113"/>
                <a:gd name="T1" fmla="*/ 181 h 184"/>
                <a:gd name="T2" fmla="*/ 93 w 113"/>
                <a:gd name="T3" fmla="*/ 181 h 184"/>
                <a:gd name="T4" fmla="*/ 93 w 113"/>
                <a:gd name="T5" fmla="*/ 160 h 184"/>
                <a:gd name="T6" fmla="*/ 92 w 113"/>
                <a:gd name="T7" fmla="*/ 160 h 184"/>
                <a:gd name="T8" fmla="*/ 51 w 113"/>
                <a:gd name="T9" fmla="*/ 184 h 184"/>
                <a:gd name="T10" fmla="*/ 14 w 113"/>
                <a:gd name="T11" fmla="*/ 167 h 184"/>
                <a:gd name="T12" fmla="*/ 0 w 113"/>
                <a:gd name="T13" fmla="*/ 123 h 184"/>
                <a:gd name="T14" fmla="*/ 15 w 113"/>
                <a:gd name="T15" fmla="*/ 74 h 184"/>
                <a:gd name="T16" fmla="*/ 56 w 113"/>
                <a:gd name="T17" fmla="*/ 56 h 184"/>
                <a:gd name="T18" fmla="*/ 92 w 113"/>
                <a:gd name="T19" fmla="*/ 76 h 184"/>
                <a:gd name="T20" fmla="*/ 93 w 113"/>
                <a:gd name="T21" fmla="*/ 76 h 184"/>
                <a:gd name="T22" fmla="*/ 93 w 113"/>
                <a:gd name="T23" fmla="*/ 0 h 184"/>
                <a:gd name="T24" fmla="*/ 113 w 113"/>
                <a:gd name="T25" fmla="*/ 0 h 184"/>
                <a:gd name="T26" fmla="*/ 113 w 113"/>
                <a:gd name="T27" fmla="*/ 181 h 184"/>
                <a:gd name="T28" fmla="*/ 93 w 113"/>
                <a:gd name="T29" fmla="*/ 126 h 184"/>
                <a:gd name="T30" fmla="*/ 93 w 113"/>
                <a:gd name="T31" fmla="*/ 108 h 184"/>
                <a:gd name="T32" fmla="*/ 83 w 113"/>
                <a:gd name="T33" fmla="*/ 83 h 184"/>
                <a:gd name="T34" fmla="*/ 58 w 113"/>
                <a:gd name="T35" fmla="*/ 73 h 184"/>
                <a:gd name="T36" fmla="*/ 30 w 113"/>
                <a:gd name="T37" fmla="*/ 86 h 184"/>
                <a:gd name="T38" fmla="*/ 20 w 113"/>
                <a:gd name="T39" fmla="*/ 122 h 184"/>
                <a:gd name="T40" fmla="*/ 30 w 113"/>
                <a:gd name="T41" fmla="*/ 155 h 184"/>
                <a:gd name="T42" fmla="*/ 56 w 113"/>
                <a:gd name="T43" fmla="*/ 167 h 184"/>
                <a:gd name="T44" fmla="*/ 83 w 113"/>
                <a:gd name="T45" fmla="*/ 156 h 184"/>
                <a:gd name="T46" fmla="*/ 93 w 113"/>
                <a:gd name="T47"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84">
                  <a:moveTo>
                    <a:pt x="113" y="181"/>
                  </a:moveTo>
                  <a:cubicBezTo>
                    <a:pt x="93" y="181"/>
                    <a:pt x="93" y="181"/>
                    <a:pt x="93" y="181"/>
                  </a:cubicBezTo>
                  <a:cubicBezTo>
                    <a:pt x="93" y="160"/>
                    <a:pt x="93" y="160"/>
                    <a:pt x="93" y="160"/>
                  </a:cubicBezTo>
                  <a:cubicBezTo>
                    <a:pt x="92" y="160"/>
                    <a:pt x="92" y="160"/>
                    <a:pt x="92" y="160"/>
                  </a:cubicBezTo>
                  <a:cubicBezTo>
                    <a:pt x="83" y="176"/>
                    <a:pt x="69" y="184"/>
                    <a:pt x="51" y="184"/>
                  </a:cubicBezTo>
                  <a:cubicBezTo>
                    <a:pt x="35" y="184"/>
                    <a:pt x="23" y="179"/>
                    <a:pt x="14" y="167"/>
                  </a:cubicBezTo>
                  <a:cubicBezTo>
                    <a:pt x="5" y="156"/>
                    <a:pt x="0" y="142"/>
                    <a:pt x="0" y="123"/>
                  </a:cubicBezTo>
                  <a:cubicBezTo>
                    <a:pt x="0" y="103"/>
                    <a:pt x="5" y="87"/>
                    <a:pt x="15" y="74"/>
                  </a:cubicBezTo>
                  <a:cubicBezTo>
                    <a:pt x="25" y="62"/>
                    <a:pt x="39" y="56"/>
                    <a:pt x="56" y="56"/>
                  </a:cubicBezTo>
                  <a:cubicBezTo>
                    <a:pt x="73" y="56"/>
                    <a:pt x="85" y="63"/>
                    <a:pt x="92" y="76"/>
                  </a:cubicBezTo>
                  <a:cubicBezTo>
                    <a:pt x="93" y="76"/>
                    <a:pt x="93" y="76"/>
                    <a:pt x="93" y="76"/>
                  </a:cubicBezTo>
                  <a:cubicBezTo>
                    <a:pt x="93" y="0"/>
                    <a:pt x="93" y="0"/>
                    <a:pt x="93" y="0"/>
                  </a:cubicBezTo>
                  <a:cubicBezTo>
                    <a:pt x="113" y="0"/>
                    <a:pt x="113" y="0"/>
                    <a:pt x="113" y="0"/>
                  </a:cubicBezTo>
                  <a:lnTo>
                    <a:pt x="113" y="181"/>
                  </a:lnTo>
                  <a:close/>
                  <a:moveTo>
                    <a:pt x="93" y="126"/>
                  </a:moveTo>
                  <a:cubicBezTo>
                    <a:pt x="93" y="108"/>
                    <a:pt x="93" y="108"/>
                    <a:pt x="93" y="108"/>
                  </a:cubicBezTo>
                  <a:cubicBezTo>
                    <a:pt x="93" y="98"/>
                    <a:pt x="90" y="89"/>
                    <a:pt x="83" y="83"/>
                  </a:cubicBezTo>
                  <a:cubicBezTo>
                    <a:pt x="76" y="76"/>
                    <a:pt x="68" y="73"/>
                    <a:pt x="58" y="73"/>
                  </a:cubicBezTo>
                  <a:cubicBezTo>
                    <a:pt x="47" y="73"/>
                    <a:pt x="37" y="77"/>
                    <a:pt x="30" y="86"/>
                  </a:cubicBezTo>
                  <a:cubicBezTo>
                    <a:pt x="23" y="94"/>
                    <a:pt x="20" y="107"/>
                    <a:pt x="20" y="122"/>
                  </a:cubicBezTo>
                  <a:cubicBezTo>
                    <a:pt x="20" y="136"/>
                    <a:pt x="23" y="147"/>
                    <a:pt x="30" y="155"/>
                  </a:cubicBezTo>
                  <a:cubicBezTo>
                    <a:pt x="36" y="163"/>
                    <a:pt x="45" y="167"/>
                    <a:pt x="56" y="167"/>
                  </a:cubicBezTo>
                  <a:cubicBezTo>
                    <a:pt x="67" y="167"/>
                    <a:pt x="76" y="164"/>
                    <a:pt x="83" y="156"/>
                  </a:cubicBezTo>
                  <a:cubicBezTo>
                    <a:pt x="90" y="148"/>
                    <a:pt x="93" y="138"/>
                    <a:pt x="9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3"/>
            <p:cNvSpPr>
              <a:spLocks noEditPoints="1"/>
            </p:cNvSpPr>
            <p:nvPr userDrawn="1"/>
          </p:nvSpPr>
          <p:spPr bwMode="auto">
            <a:xfrm>
              <a:off x="5228"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0 w 97"/>
                <a:gd name="T15" fmla="*/ 53 h 128"/>
                <a:gd name="T16" fmla="*/ 77 w 97"/>
                <a:gd name="T17" fmla="*/ 48 h 128"/>
                <a:gd name="T18" fmla="*/ 52 w 97"/>
                <a:gd name="T19" fmla="*/ 17 h 128"/>
                <a:gd name="T20" fmla="*/ 12 w 97"/>
                <a:gd name="T21" fmla="*/ 32 h 128"/>
                <a:gd name="T22" fmla="*/ 12 w 97"/>
                <a:gd name="T23" fmla="*/ 12 h 128"/>
                <a:gd name="T24" fmla="*/ 30 w 97"/>
                <a:gd name="T25" fmla="*/ 4 h 128"/>
                <a:gd name="T26" fmla="*/ 54 w 97"/>
                <a:gd name="T27" fmla="*/ 0 h 128"/>
                <a:gd name="T28" fmla="*/ 97 w 97"/>
                <a:gd name="T29" fmla="*/ 46 h 128"/>
                <a:gd name="T30" fmla="*/ 97 w 97"/>
                <a:gd name="T31" fmla="*/ 125 h 128"/>
                <a:gd name="T32" fmla="*/ 77 w 97"/>
                <a:gd name="T33" fmla="*/ 63 h 128"/>
                <a:gd name="T34" fmla="*/ 47 w 97"/>
                <a:gd name="T35" fmla="*/ 68 h 128"/>
                <a:gd name="T36" fmla="*/ 26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7" y="128"/>
                    <a:pt x="18" y="125"/>
                    <a:pt x="11" y="118"/>
                  </a:cubicBezTo>
                  <a:cubicBezTo>
                    <a:pt x="4" y="112"/>
                    <a:pt x="0" y="103"/>
                    <a:pt x="0" y="93"/>
                  </a:cubicBezTo>
                  <a:cubicBezTo>
                    <a:pt x="0" y="70"/>
                    <a:pt x="14" y="57"/>
                    <a:pt x="40" y="53"/>
                  </a:cubicBezTo>
                  <a:cubicBezTo>
                    <a:pt x="77" y="48"/>
                    <a:pt x="77" y="48"/>
                    <a:pt x="77" y="48"/>
                  </a:cubicBezTo>
                  <a:cubicBezTo>
                    <a:pt x="77" y="27"/>
                    <a:pt x="69" y="17"/>
                    <a:pt x="52" y="17"/>
                  </a:cubicBezTo>
                  <a:cubicBezTo>
                    <a:pt x="37" y="17"/>
                    <a:pt x="24" y="22"/>
                    <a:pt x="12" y="32"/>
                  </a:cubicBezTo>
                  <a:cubicBezTo>
                    <a:pt x="12" y="12"/>
                    <a:pt x="12" y="12"/>
                    <a:pt x="12" y="12"/>
                  </a:cubicBezTo>
                  <a:cubicBezTo>
                    <a:pt x="16" y="9"/>
                    <a:pt x="22" y="6"/>
                    <a:pt x="30" y="4"/>
                  </a:cubicBezTo>
                  <a:cubicBezTo>
                    <a:pt x="39" y="1"/>
                    <a:pt x="47" y="0"/>
                    <a:pt x="54" y="0"/>
                  </a:cubicBezTo>
                  <a:cubicBezTo>
                    <a:pt x="82" y="0"/>
                    <a:pt x="97" y="15"/>
                    <a:pt x="97" y="46"/>
                  </a:cubicBezTo>
                  <a:lnTo>
                    <a:pt x="97"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4" y="111"/>
                  </a:cubicBezTo>
                  <a:cubicBezTo>
                    <a:pt x="53" y="111"/>
                    <a:pt x="61"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4"/>
            <p:cNvSpPr>
              <a:spLocks/>
            </p:cNvSpPr>
            <p:nvPr userDrawn="1"/>
          </p:nvSpPr>
          <p:spPr bwMode="auto">
            <a:xfrm>
              <a:off x="1386" y="4610"/>
              <a:ext cx="151" cy="412"/>
            </a:xfrm>
            <a:custGeom>
              <a:avLst/>
              <a:gdLst>
                <a:gd name="T0" fmla="*/ 64 w 64"/>
                <a:gd name="T1" fmla="*/ 110 h 174"/>
                <a:gd name="T2" fmla="*/ 51 w 64"/>
                <a:gd name="T3" fmla="*/ 157 h 174"/>
                <a:gd name="T4" fmla="*/ 16 w 64"/>
                <a:gd name="T5" fmla="*/ 174 h 174"/>
                <a:gd name="T6" fmla="*/ 0 w 64"/>
                <a:gd name="T7" fmla="*/ 171 h 174"/>
                <a:gd name="T8" fmla="*/ 0 w 64"/>
                <a:gd name="T9" fmla="*/ 151 h 174"/>
                <a:gd name="T10" fmla="*/ 17 w 64"/>
                <a:gd name="T11" fmla="*/ 156 h 174"/>
                <a:gd name="T12" fmla="*/ 44 w 64"/>
                <a:gd name="T13" fmla="*/ 110 h 174"/>
                <a:gd name="T14" fmla="*/ 44 w 64"/>
                <a:gd name="T15" fmla="*/ 0 h 174"/>
                <a:gd name="T16" fmla="*/ 64 w 64"/>
                <a:gd name="T17" fmla="*/ 0 h 174"/>
                <a:gd name="T18" fmla="*/ 64 w 64"/>
                <a:gd name="T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74">
                  <a:moveTo>
                    <a:pt x="64" y="110"/>
                  </a:moveTo>
                  <a:cubicBezTo>
                    <a:pt x="64" y="129"/>
                    <a:pt x="59" y="145"/>
                    <a:pt x="51" y="157"/>
                  </a:cubicBezTo>
                  <a:cubicBezTo>
                    <a:pt x="43" y="168"/>
                    <a:pt x="31" y="174"/>
                    <a:pt x="16" y="174"/>
                  </a:cubicBezTo>
                  <a:cubicBezTo>
                    <a:pt x="10" y="174"/>
                    <a:pt x="4" y="173"/>
                    <a:pt x="0" y="171"/>
                  </a:cubicBezTo>
                  <a:cubicBezTo>
                    <a:pt x="0" y="151"/>
                    <a:pt x="0" y="151"/>
                    <a:pt x="0" y="151"/>
                  </a:cubicBezTo>
                  <a:cubicBezTo>
                    <a:pt x="4" y="154"/>
                    <a:pt x="10" y="156"/>
                    <a:pt x="17" y="156"/>
                  </a:cubicBezTo>
                  <a:cubicBezTo>
                    <a:pt x="35" y="156"/>
                    <a:pt x="44" y="140"/>
                    <a:pt x="44" y="110"/>
                  </a:cubicBezTo>
                  <a:cubicBezTo>
                    <a:pt x="44" y="0"/>
                    <a:pt x="44" y="0"/>
                    <a:pt x="44" y="0"/>
                  </a:cubicBezTo>
                  <a:cubicBezTo>
                    <a:pt x="64" y="0"/>
                    <a:pt x="64" y="0"/>
                    <a:pt x="64" y="0"/>
                  </a:cubicBezTo>
                  <a:lnTo>
                    <a:pt x="6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5"/>
            <p:cNvSpPr>
              <a:spLocks/>
            </p:cNvSpPr>
            <p:nvPr userDrawn="1"/>
          </p:nvSpPr>
          <p:spPr bwMode="auto">
            <a:xfrm>
              <a:off x="1627" y="4726"/>
              <a:ext cx="239" cy="296"/>
            </a:xfrm>
            <a:custGeom>
              <a:avLst/>
              <a:gdLst>
                <a:gd name="T0" fmla="*/ 101 w 101"/>
                <a:gd name="T1" fmla="*/ 122 h 125"/>
                <a:gd name="T2" fmla="*/ 82 w 101"/>
                <a:gd name="T3" fmla="*/ 122 h 125"/>
                <a:gd name="T4" fmla="*/ 82 w 101"/>
                <a:gd name="T5" fmla="*/ 103 h 125"/>
                <a:gd name="T6" fmla="*/ 81 w 101"/>
                <a:gd name="T7" fmla="*/ 103 h 125"/>
                <a:gd name="T8" fmla="*/ 43 w 101"/>
                <a:gd name="T9" fmla="*/ 125 h 125"/>
                <a:gd name="T10" fmla="*/ 0 w 101"/>
                <a:gd name="T11" fmla="*/ 73 h 125"/>
                <a:gd name="T12" fmla="*/ 0 w 101"/>
                <a:gd name="T13" fmla="*/ 0 h 125"/>
                <a:gd name="T14" fmla="*/ 19 w 101"/>
                <a:gd name="T15" fmla="*/ 0 h 125"/>
                <a:gd name="T16" fmla="*/ 19 w 101"/>
                <a:gd name="T17" fmla="*/ 70 h 125"/>
                <a:gd name="T18" fmla="*/ 49 w 101"/>
                <a:gd name="T19" fmla="*/ 108 h 125"/>
                <a:gd name="T20" fmla="*/ 72 w 101"/>
                <a:gd name="T21" fmla="*/ 98 h 125"/>
                <a:gd name="T22" fmla="*/ 82 w 101"/>
                <a:gd name="T23" fmla="*/ 70 h 125"/>
                <a:gd name="T24" fmla="*/ 82 w 101"/>
                <a:gd name="T25" fmla="*/ 0 h 125"/>
                <a:gd name="T26" fmla="*/ 101 w 101"/>
                <a:gd name="T27" fmla="*/ 0 h 125"/>
                <a:gd name="T28" fmla="*/ 101 w 101"/>
                <a:gd name="T29"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25">
                  <a:moveTo>
                    <a:pt x="101" y="122"/>
                  </a:moveTo>
                  <a:cubicBezTo>
                    <a:pt x="82" y="122"/>
                    <a:pt x="82" y="122"/>
                    <a:pt x="82" y="122"/>
                  </a:cubicBezTo>
                  <a:cubicBezTo>
                    <a:pt x="82" y="103"/>
                    <a:pt x="82" y="103"/>
                    <a:pt x="82" y="103"/>
                  </a:cubicBezTo>
                  <a:cubicBezTo>
                    <a:pt x="81" y="103"/>
                    <a:pt x="81" y="103"/>
                    <a:pt x="81" y="103"/>
                  </a:cubicBezTo>
                  <a:cubicBezTo>
                    <a:pt x="73" y="117"/>
                    <a:pt x="60" y="125"/>
                    <a:pt x="43" y="125"/>
                  </a:cubicBezTo>
                  <a:cubicBezTo>
                    <a:pt x="14" y="125"/>
                    <a:pt x="0" y="108"/>
                    <a:pt x="0" y="73"/>
                  </a:cubicBezTo>
                  <a:cubicBezTo>
                    <a:pt x="0" y="0"/>
                    <a:pt x="0" y="0"/>
                    <a:pt x="0" y="0"/>
                  </a:cubicBezTo>
                  <a:cubicBezTo>
                    <a:pt x="19" y="0"/>
                    <a:pt x="19" y="0"/>
                    <a:pt x="19" y="0"/>
                  </a:cubicBezTo>
                  <a:cubicBezTo>
                    <a:pt x="19" y="70"/>
                    <a:pt x="19" y="70"/>
                    <a:pt x="19" y="70"/>
                  </a:cubicBezTo>
                  <a:cubicBezTo>
                    <a:pt x="19" y="95"/>
                    <a:pt x="29" y="108"/>
                    <a:pt x="49" y="108"/>
                  </a:cubicBezTo>
                  <a:cubicBezTo>
                    <a:pt x="59" y="108"/>
                    <a:pt x="66" y="105"/>
                    <a:pt x="72" y="98"/>
                  </a:cubicBezTo>
                  <a:cubicBezTo>
                    <a:pt x="78" y="91"/>
                    <a:pt x="82" y="81"/>
                    <a:pt x="82" y="70"/>
                  </a:cubicBezTo>
                  <a:cubicBezTo>
                    <a:pt x="82" y="0"/>
                    <a:pt x="82" y="0"/>
                    <a:pt x="82" y="0"/>
                  </a:cubicBezTo>
                  <a:cubicBezTo>
                    <a:pt x="101" y="0"/>
                    <a:pt x="101" y="0"/>
                    <a:pt x="101" y="0"/>
                  </a:cubicBezTo>
                  <a:lnTo>
                    <a:pt x="10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Rectangle 56"/>
            <p:cNvSpPr>
              <a:spLocks noChangeArrowheads="1"/>
            </p:cNvSpPr>
            <p:nvPr userDrawn="1"/>
          </p:nvSpPr>
          <p:spPr bwMode="auto">
            <a:xfrm>
              <a:off x="1961" y="4587"/>
              <a:ext cx="45" cy="4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7"/>
            <p:cNvSpPr>
              <a:spLocks/>
            </p:cNvSpPr>
            <p:nvPr userDrawn="1"/>
          </p:nvSpPr>
          <p:spPr bwMode="auto">
            <a:xfrm>
              <a:off x="2058" y="4726"/>
              <a:ext cx="272" cy="423"/>
            </a:xfrm>
            <a:custGeom>
              <a:avLst/>
              <a:gdLst>
                <a:gd name="T0" fmla="*/ 115 w 115"/>
                <a:gd name="T1" fmla="*/ 0 h 179"/>
                <a:gd name="T2" fmla="*/ 59 w 115"/>
                <a:gd name="T3" fmla="*/ 141 h 179"/>
                <a:gd name="T4" fmla="*/ 17 w 115"/>
                <a:gd name="T5" fmla="*/ 179 h 179"/>
                <a:gd name="T6" fmla="*/ 4 w 115"/>
                <a:gd name="T7" fmla="*/ 178 h 179"/>
                <a:gd name="T8" fmla="*/ 4 w 115"/>
                <a:gd name="T9" fmla="*/ 160 h 179"/>
                <a:gd name="T10" fmla="*/ 15 w 115"/>
                <a:gd name="T11" fmla="*/ 162 h 179"/>
                <a:gd name="T12" fmla="*/ 38 w 115"/>
                <a:gd name="T13" fmla="*/ 145 h 179"/>
                <a:gd name="T14" fmla="*/ 47 w 115"/>
                <a:gd name="T15" fmla="*/ 122 h 179"/>
                <a:gd name="T16" fmla="*/ 0 w 115"/>
                <a:gd name="T17" fmla="*/ 0 h 179"/>
                <a:gd name="T18" fmla="*/ 21 w 115"/>
                <a:gd name="T19" fmla="*/ 0 h 179"/>
                <a:gd name="T20" fmla="*/ 54 w 115"/>
                <a:gd name="T21" fmla="*/ 94 h 179"/>
                <a:gd name="T22" fmla="*/ 57 w 115"/>
                <a:gd name="T23" fmla="*/ 103 h 179"/>
                <a:gd name="T24" fmla="*/ 58 w 115"/>
                <a:gd name="T25" fmla="*/ 103 h 179"/>
                <a:gd name="T26" fmla="*/ 60 w 115"/>
                <a:gd name="T27" fmla="*/ 94 h 179"/>
                <a:gd name="T28" fmla="*/ 95 w 115"/>
                <a:gd name="T29" fmla="*/ 0 h 179"/>
                <a:gd name="T30" fmla="*/ 115 w 115"/>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79">
                  <a:moveTo>
                    <a:pt x="115" y="0"/>
                  </a:moveTo>
                  <a:cubicBezTo>
                    <a:pt x="59" y="141"/>
                    <a:pt x="59" y="141"/>
                    <a:pt x="59" y="141"/>
                  </a:cubicBezTo>
                  <a:cubicBezTo>
                    <a:pt x="49" y="167"/>
                    <a:pt x="35" y="179"/>
                    <a:pt x="17" y="179"/>
                  </a:cubicBezTo>
                  <a:cubicBezTo>
                    <a:pt x="11" y="179"/>
                    <a:pt x="7" y="179"/>
                    <a:pt x="4" y="178"/>
                  </a:cubicBezTo>
                  <a:cubicBezTo>
                    <a:pt x="4" y="160"/>
                    <a:pt x="4" y="160"/>
                    <a:pt x="4" y="160"/>
                  </a:cubicBezTo>
                  <a:cubicBezTo>
                    <a:pt x="8" y="162"/>
                    <a:pt x="12" y="162"/>
                    <a:pt x="15" y="162"/>
                  </a:cubicBezTo>
                  <a:cubicBezTo>
                    <a:pt x="25" y="162"/>
                    <a:pt x="33" y="157"/>
                    <a:pt x="38" y="145"/>
                  </a:cubicBezTo>
                  <a:cubicBezTo>
                    <a:pt x="47" y="122"/>
                    <a:pt x="47" y="122"/>
                    <a:pt x="47" y="122"/>
                  </a:cubicBezTo>
                  <a:cubicBezTo>
                    <a:pt x="0" y="0"/>
                    <a:pt x="0" y="0"/>
                    <a:pt x="0" y="0"/>
                  </a:cubicBezTo>
                  <a:cubicBezTo>
                    <a:pt x="21" y="0"/>
                    <a:pt x="21" y="0"/>
                    <a:pt x="21" y="0"/>
                  </a:cubicBezTo>
                  <a:cubicBezTo>
                    <a:pt x="54" y="94"/>
                    <a:pt x="54" y="94"/>
                    <a:pt x="54" y="94"/>
                  </a:cubicBezTo>
                  <a:cubicBezTo>
                    <a:pt x="57" y="103"/>
                    <a:pt x="57" y="103"/>
                    <a:pt x="57" y="103"/>
                  </a:cubicBezTo>
                  <a:cubicBezTo>
                    <a:pt x="58" y="103"/>
                    <a:pt x="58" y="103"/>
                    <a:pt x="58" y="103"/>
                  </a:cubicBezTo>
                  <a:cubicBezTo>
                    <a:pt x="58" y="101"/>
                    <a:pt x="59" y="98"/>
                    <a:pt x="60" y="94"/>
                  </a:cubicBezTo>
                  <a:cubicBezTo>
                    <a:pt x="95" y="0"/>
                    <a:pt x="95" y="0"/>
                    <a:pt x="9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8"/>
            <p:cNvSpPr>
              <a:spLocks/>
            </p:cNvSpPr>
            <p:nvPr userDrawn="1"/>
          </p:nvSpPr>
          <p:spPr bwMode="auto">
            <a:xfrm>
              <a:off x="2469" y="4601"/>
              <a:ext cx="140" cy="414"/>
            </a:xfrm>
            <a:custGeom>
              <a:avLst/>
              <a:gdLst>
                <a:gd name="T0" fmla="*/ 40 w 59"/>
                <a:gd name="T1" fmla="*/ 175 h 175"/>
                <a:gd name="T2" fmla="*/ 40 w 59"/>
                <a:gd name="T3" fmla="*/ 27 h 175"/>
                <a:gd name="T4" fmla="*/ 22 w 59"/>
                <a:gd name="T5" fmla="*/ 39 h 175"/>
                <a:gd name="T6" fmla="*/ 0 w 59"/>
                <a:gd name="T7" fmla="*/ 47 h 175"/>
                <a:gd name="T8" fmla="*/ 0 w 59"/>
                <a:gd name="T9" fmla="*/ 28 h 175"/>
                <a:gd name="T10" fmla="*/ 28 w 59"/>
                <a:gd name="T11" fmla="*/ 16 h 175"/>
                <a:gd name="T12" fmla="*/ 52 w 59"/>
                <a:gd name="T13" fmla="*/ 0 h 175"/>
                <a:gd name="T14" fmla="*/ 59 w 59"/>
                <a:gd name="T15" fmla="*/ 0 h 175"/>
                <a:gd name="T16" fmla="*/ 59 w 59"/>
                <a:gd name="T17" fmla="*/ 175 h 175"/>
                <a:gd name="T18" fmla="*/ 40 w 59"/>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75">
                  <a:moveTo>
                    <a:pt x="40" y="175"/>
                  </a:moveTo>
                  <a:cubicBezTo>
                    <a:pt x="40" y="27"/>
                    <a:pt x="40" y="27"/>
                    <a:pt x="40" y="27"/>
                  </a:cubicBezTo>
                  <a:cubicBezTo>
                    <a:pt x="36" y="31"/>
                    <a:pt x="30" y="34"/>
                    <a:pt x="22" y="39"/>
                  </a:cubicBezTo>
                  <a:cubicBezTo>
                    <a:pt x="14" y="43"/>
                    <a:pt x="7" y="46"/>
                    <a:pt x="0" y="47"/>
                  </a:cubicBezTo>
                  <a:cubicBezTo>
                    <a:pt x="0" y="28"/>
                    <a:pt x="0" y="28"/>
                    <a:pt x="0" y="28"/>
                  </a:cubicBezTo>
                  <a:cubicBezTo>
                    <a:pt x="9" y="25"/>
                    <a:pt x="18" y="21"/>
                    <a:pt x="28" y="16"/>
                  </a:cubicBezTo>
                  <a:cubicBezTo>
                    <a:pt x="38" y="11"/>
                    <a:pt x="46" y="5"/>
                    <a:pt x="52" y="0"/>
                  </a:cubicBezTo>
                  <a:cubicBezTo>
                    <a:pt x="59" y="0"/>
                    <a:pt x="59" y="0"/>
                    <a:pt x="59" y="0"/>
                  </a:cubicBezTo>
                  <a:cubicBezTo>
                    <a:pt x="59" y="175"/>
                    <a:pt x="59" y="175"/>
                    <a:pt x="59"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59"/>
            <p:cNvSpPr>
              <a:spLocks noEditPoints="1"/>
            </p:cNvSpPr>
            <p:nvPr userDrawn="1"/>
          </p:nvSpPr>
          <p:spPr bwMode="auto">
            <a:xfrm>
              <a:off x="2696" y="4603"/>
              <a:ext cx="263" cy="419"/>
            </a:xfrm>
            <a:custGeom>
              <a:avLst/>
              <a:gdLst>
                <a:gd name="T0" fmla="*/ 111 w 111"/>
                <a:gd name="T1" fmla="*/ 88 h 177"/>
                <a:gd name="T2" fmla="*/ 96 w 111"/>
                <a:gd name="T3" fmla="*/ 153 h 177"/>
                <a:gd name="T4" fmla="*/ 54 w 111"/>
                <a:gd name="T5" fmla="*/ 177 h 177"/>
                <a:gd name="T6" fmla="*/ 14 w 111"/>
                <a:gd name="T7" fmla="*/ 155 h 177"/>
                <a:gd name="T8" fmla="*/ 0 w 111"/>
                <a:gd name="T9" fmla="*/ 92 h 177"/>
                <a:gd name="T10" fmla="*/ 14 w 111"/>
                <a:gd name="T11" fmla="*/ 24 h 177"/>
                <a:gd name="T12" fmla="*/ 57 w 111"/>
                <a:gd name="T13" fmla="*/ 0 h 177"/>
                <a:gd name="T14" fmla="*/ 111 w 111"/>
                <a:gd name="T15" fmla="*/ 88 h 177"/>
                <a:gd name="T16" fmla="*/ 91 w 111"/>
                <a:gd name="T17" fmla="*/ 90 h 177"/>
                <a:gd name="T18" fmla="*/ 56 w 111"/>
                <a:gd name="T19" fmla="*/ 17 h 177"/>
                <a:gd name="T20" fmla="*/ 20 w 111"/>
                <a:gd name="T21" fmla="*/ 91 h 177"/>
                <a:gd name="T22" fmla="*/ 55 w 111"/>
                <a:gd name="T23" fmla="*/ 160 h 177"/>
                <a:gd name="T24" fmla="*/ 91 w 111"/>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77">
                  <a:moveTo>
                    <a:pt x="111" y="88"/>
                  </a:moveTo>
                  <a:cubicBezTo>
                    <a:pt x="111" y="116"/>
                    <a:pt x="106" y="138"/>
                    <a:pt x="96" y="153"/>
                  </a:cubicBezTo>
                  <a:cubicBezTo>
                    <a:pt x="86" y="169"/>
                    <a:pt x="72" y="177"/>
                    <a:pt x="54" y="177"/>
                  </a:cubicBezTo>
                  <a:cubicBezTo>
                    <a:pt x="36" y="177"/>
                    <a:pt x="23" y="170"/>
                    <a:pt x="14" y="155"/>
                  </a:cubicBezTo>
                  <a:cubicBezTo>
                    <a:pt x="4" y="140"/>
                    <a:pt x="0" y="119"/>
                    <a:pt x="0" y="92"/>
                  </a:cubicBezTo>
                  <a:cubicBezTo>
                    <a:pt x="0" y="62"/>
                    <a:pt x="4" y="39"/>
                    <a:pt x="14" y="24"/>
                  </a:cubicBezTo>
                  <a:cubicBezTo>
                    <a:pt x="24" y="8"/>
                    <a:pt x="38" y="0"/>
                    <a:pt x="57" y="0"/>
                  </a:cubicBezTo>
                  <a:cubicBezTo>
                    <a:pt x="93" y="0"/>
                    <a:pt x="111" y="29"/>
                    <a:pt x="111" y="88"/>
                  </a:cubicBezTo>
                  <a:close/>
                  <a:moveTo>
                    <a:pt x="91" y="90"/>
                  </a:moveTo>
                  <a:cubicBezTo>
                    <a:pt x="91" y="41"/>
                    <a:pt x="79" y="17"/>
                    <a:pt x="56" y="17"/>
                  </a:cubicBezTo>
                  <a:cubicBezTo>
                    <a:pt x="32" y="17"/>
                    <a:pt x="20" y="41"/>
                    <a:pt x="20" y="91"/>
                  </a:cubicBezTo>
                  <a:cubicBezTo>
                    <a:pt x="20" y="137"/>
                    <a:pt x="32" y="160"/>
                    <a:pt x="55" y="160"/>
                  </a:cubicBezTo>
                  <a:cubicBezTo>
                    <a:pt x="79" y="160"/>
                    <a:pt x="91" y="137"/>
                    <a:pt x="91"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Rectangle 60"/>
            <p:cNvSpPr>
              <a:spLocks noChangeArrowheads="1"/>
            </p:cNvSpPr>
            <p:nvPr userDrawn="1"/>
          </p:nvSpPr>
          <p:spPr bwMode="auto">
            <a:xfrm>
              <a:off x="3030" y="4835"/>
              <a:ext cx="154" cy="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1"/>
            <p:cNvSpPr>
              <a:spLocks/>
            </p:cNvSpPr>
            <p:nvPr userDrawn="1"/>
          </p:nvSpPr>
          <p:spPr bwMode="auto">
            <a:xfrm>
              <a:off x="3236"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4"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2"/>
            <p:cNvSpPr>
              <a:spLocks noEditPoints="1"/>
            </p:cNvSpPr>
            <p:nvPr userDrawn="1"/>
          </p:nvSpPr>
          <p:spPr bwMode="auto">
            <a:xfrm>
              <a:off x="3453" y="4610"/>
              <a:ext cx="298" cy="405"/>
            </a:xfrm>
            <a:custGeom>
              <a:avLst/>
              <a:gdLst>
                <a:gd name="T0" fmla="*/ 99 w 126"/>
                <a:gd name="T1" fmla="*/ 0 h 171"/>
                <a:gd name="T2" fmla="*/ 99 w 126"/>
                <a:gd name="T3" fmla="*/ 113 h 171"/>
                <a:gd name="T4" fmla="*/ 126 w 126"/>
                <a:gd name="T5" fmla="*/ 113 h 171"/>
                <a:gd name="T6" fmla="*/ 126 w 126"/>
                <a:gd name="T7" fmla="*/ 131 h 171"/>
                <a:gd name="T8" fmla="*/ 99 w 126"/>
                <a:gd name="T9" fmla="*/ 131 h 171"/>
                <a:gd name="T10" fmla="*/ 99 w 126"/>
                <a:gd name="T11" fmla="*/ 171 h 171"/>
                <a:gd name="T12" fmla="*/ 80 w 126"/>
                <a:gd name="T13" fmla="*/ 171 h 171"/>
                <a:gd name="T14" fmla="*/ 80 w 126"/>
                <a:gd name="T15" fmla="*/ 131 h 171"/>
                <a:gd name="T16" fmla="*/ 0 w 126"/>
                <a:gd name="T17" fmla="*/ 131 h 171"/>
                <a:gd name="T18" fmla="*/ 0 w 126"/>
                <a:gd name="T19" fmla="*/ 114 h 171"/>
                <a:gd name="T20" fmla="*/ 46 w 126"/>
                <a:gd name="T21" fmla="*/ 55 h 171"/>
                <a:gd name="T22" fmla="*/ 78 w 126"/>
                <a:gd name="T23" fmla="*/ 0 h 171"/>
                <a:gd name="T24" fmla="*/ 99 w 126"/>
                <a:gd name="T25" fmla="*/ 0 h 171"/>
                <a:gd name="T26" fmla="*/ 22 w 126"/>
                <a:gd name="T27" fmla="*/ 113 h 171"/>
                <a:gd name="T28" fmla="*/ 80 w 126"/>
                <a:gd name="T29" fmla="*/ 113 h 171"/>
                <a:gd name="T30" fmla="*/ 80 w 126"/>
                <a:gd name="T31" fmla="*/ 29 h 171"/>
                <a:gd name="T32" fmla="*/ 34 w 126"/>
                <a:gd name="T33" fmla="*/ 97 h 171"/>
                <a:gd name="T34" fmla="*/ 22 w 126"/>
                <a:gd name="T35" fmla="*/ 11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71">
                  <a:moveTo>
                    <a:pt x="99" y="0"/>
                  </a:moveTo>
                  <a:cubicBezTo>
                    <a:pt x="99" y="113"/>
                    <a:pt x="99" y="113"/>
                    <a:pt x="99" y="113"/>
                  </a:cubicBezTo>
                  <a:cubicBezTo>
                    <a:pt x="126" y="113"/>
                    <a:pt x="126" y="113"/>
                    <a:pt x="126" y="113"/>
                  </a:cubicBezTo>
                  <a:cubicBezTo>
                    <a:pt x="126" y="131"/>
                    <a:pt x="126" y="131"/>
                    <a:pt x="126" y="131"/>
                  </a:cubicBezTo>
                  <a:cubicBezTo>
                    <a:pt x="99" y="131"/>
                    <a:pt x="99" y="131"/>
                    <a:pt x="99" y="131"/>
                  </a:cubicBezTo>
                  <a:cubicBezTo>
                    <a:pt x="99" y="171"/>
                    <a:pt x="99" y="171"/>
                    <a:pt x="99" y="171"/>
                  </a:cubicBezTo>
                  <a:cubicBezTo>
                    <a:pt x="80" y="171"/>
                    <a:pt x="80" y="171"/>
                    <a:pt x="80" y="171"/>
                  </a:cubicBezTo>
                  <a:cubicBezTo>
                    <a:pt x="80" y="131"/>
                    <a:pt x="80" y="131"/>
                    <a:pt x="80" y="131"/>
                  </a:cubicBezTo>
                  <a:cubicBezTo>
                    <a:pt x="0" y="131"/>
                    <a:pt x="0" y="131"/>
                    <a:pt x="0" y="131"/>
                  </a:cubicBezTo>
                  <a:cubicBezTo>
                    <a:pt x="0" y="114"/>
                    <a:pt x="0" y="114"/>
                    <a:pt x="0" y="114"/>
                  </a:cubicBezTo>
                  <a:cubicBezTo>
                    <a:pt x="17" y="95"/>
                    <a:pt x="32" y="75"/>
                    <a:pt x="46" y="55"/>
                  </a:cubicBezTo>
                  <a:cubicBezTo>
                    <a:pt x="60" y="34"/>
                    <a:pt x="71" y="16"/>
                    <a:pt x="78" y="0"/>
                  </a:cubicBezTo>
                  <a:lnTo>
                    <a:pt x="99" y="0"/>
                  </a:lnTo>
                  <a:close/>
                  <a:moveTo>
                    <a:pt x="22" y="113"/>
                  </a:moveTo>
                  <a:cubicBezTo>
                    <a:pt x="80" y="113"/>
                    <a:pt x="80" y="113"/>
                    <a:pt x="80" y="113"/>
                  </a:cubicBezTo>
                  <a:cubicBezTo>
                    <a:pt x="80" y="29"/>
                    <a:pt x="80" y="29"/>
                    <a:pt x="80" y="29"/>
                  </a:cubicBezTo>
                  <a:cubicBezTo>
                    <a:pt x="65" y="56"/>
                    <a:pt x="50" y="78"/>
                    <a:pt x="34" y="97"/>
                  </a:cubicBezTo>
                  <a:lnTo>
                    <a:pt x="2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3"/>
            <p:cNvSpPr>
              <a:spLocks/>
            </p:cNvSpPr>
            <p:nvPr userDrawn="1"/>
          </p:nvSpPr>
          <p:spPr bwMode="auto">
            <a:xfrm>
              <a:off x="3773" y="4951"/>
              <a:ext cx="78" cy="137"/>
            </a:xfrm>
            <a:custGeom>
              <a:avLst/>
              <a:gdLst>
                <a:gd name="T0" fmla="*/ 78 w 78"/>
                <a:gd name="T1" fmla="*/ 0 h 137"/>
                <a:gd name="T2" fmla="*/ 33 w 78"/>
                <a:gd name="T3" fmla="*/ 137 h 137"/>
                <a:gd name="T4" fmla="*/ 0 w 78"/>
                <a:gd name="T5" fmla="*/ 137 h 137"/>
                <a:gd name="T6" fmla="*/ 33 w 78"/>
                <a:gd name="T7" fmla="*/ 0 h 137"/>
                <a:gd name="T8" fmla="*/ 78 w 78"/>
                <a:gd name="T9" fmla="*/ 0 h 137"/>
              </a:gdLst>
              <a:ahLst/>
              <a:cxnLst>
                <a:cxn ang="0">
                  <a:pos x="T0" y="T1"/>
                </a:cxn>
                <a:cxn ang="0">
                  <a:pos x="T2" y="T3"/>
                </a:cxn>
                <a:cxn ang="0">
                  <a:pos x="T4" y="T5"/>
                </a:cxn>
                <a:cxn ang="0">
                  <a:pos x="T6" y="T7"/>
                </a:cxn>
                <a:cxn ang="0">
                  <a:pos x="T8" y="T9"/>
                </a:cxn>
              </a:cxnLst>
              <a:rect l="0" t="0" r="r" b="b"/>
              <a:pathLst>
                <a:path w="78" h="137">
                  <a:moveTo>
                    <a:pt x="78" y="0"/>
                  </a:moveTo>
                  <a:lnTo>
                    <a:pt x="33" y="137"/>
                  </a:lnTo>
                  <a:lnTo>
                    <a:pt x="0" y="137"/>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4"/>
            <p:cNvSpPr>
              <a:spLocks/>
            </p:cNvSpPr>
            <p:nvPr userDrawn="1"/>
          </p:nvSpPr>
          <p:spPr bwMode="auto">
            <a:xfrm>
              <a:off x="4052" y="4603"/>
              <a:ext cx="251" cy="412"/>
            </a:xfrm>
            <a:custGeom>
              <a:avLst/>
              <a:gdLst>
                <a:gd name="T0" fmla="*/ 79 w 106"/>
                <a:gd name="T1" fmla="*/ 48 h 174"/>
                <a:gd name="T2" fmla="*/ 71 w 106"/>
                <a:gd name="T3" fmla="*/ 25 h 174"/>
                <a:gd name="T4" fmla="*/ 48 w 106"/>
                <a:gd name="T5" fmla="*/ 17 h 174"/>
                <a:gd name="T6" fmla="*/ 27 w 106"/>
                <a:gd name="T7" fmla="*/ 22 h 174"/>
                <a:gd name="T8" fmla="*/ 7 w 106"/>
                <a:gd name="T9" fmla="*/ 38 h 174"/>
                <a:gd name="T10" fmla="*/ 7 w 106"/>
                <a:gd name="T11" fmla="*/ 17 h 174"/>
                <a:gd name="T12" fmla="*/ 25 w 106"/>
                <a:gd name="T13" fmla="*/ 4 h 174"/>
                <a:gd name="T14" fmla="*/ 50 w 106"/>
                <a:gd name="T15" fmla="*/ 0 h 174"/>
                <a:gd name="T16" fmla="*/ 86 w 106"/>
                <a:gd name="T17" fmla="*/ 13 h 174"/>
                <a:gd name="T18" fmla="*/ 99 w 106"/>
                <a:gd name="T19" fmla="*/ 46 h 174"/>
                <a:gd name="T20" fmla="*/ 91 w 106"/>
                <a:gd name="T21" fmla="*/ 78 h 174"/>
                <a:gd name="T22" fmla="*/ 61 w 106"/>
                <a:gd name="T23" fmla="*/ 108 h 174"/>
                <a:gd name="T24" fmla="*/ 33 w 106"/>
                <a:gd name="T25" fmla="*/ 129 h 174"/>
                <a:gd name="T26" fmla="*/ 24 w 106"/>
                <a:gd name="T27" fmla="*/ 142 h 174"/>
                <a:gd name="T28" fmla="*/ 21 w 106"/>
                <a:gd name="T29" fmla="*/ 156 h 174"/>
                <a:gd name="T30" fmla="*/ 106 w 106"/>
                <a:gd name="T31" fmla="*/ 156 h 174"/>
                <a:gd name="T32" fmla="*/ 106 w 106"/>
                <a:gd name="T33" fmla="*/ 174 h 174"/>
                <a:gd name="T34" fmla="*/ 0 w 106"/>
                <a:gd name="T35" fmla="*/ 174 h 174"/>
                <a:gd name="T36" fmla="*/ 0 w 106"/>
                <a:gd name="T37" fmla="*/ 165 h 174"/>
                <a:gd name="T38" fmla="*/ 4 w 106"/>
                <a:gd name="T39" fmla="*/ 142 h 174"/>
                <a:gd name="T40" fmla="*/ 16 w 106"/>
                <a:gd name="T41" fmla="*/ 124 h 174"/>
                <a:gd name="T42" fmla="*/ 47 w 106"/>
                <a:gd name="T43" fmla="*/ 98 h 174"/>
                <a:gd name="T44" fmla="*/ 72 w 106"/>
                <a:gd name="T45" fmla="*/ 74 h 174"/>
                <a:gd name="T46" fmla="*/ 79 w 106"/>
                <a:gd name="T47" fmla="*/ 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74">
                  <a:moveTo>
                    <a:pt x="79" y="48"/>
                  </a:moveTo>
                  <a:cubicBezTo>
                    <a:pt x="79" y="38"/>
                    <a:pt x="77" y="31"/>
                    <a:pt x="71" y="25"/>
                  </a:cubicBezTo>
                  <a:cubicBezTo>
                    <a:pt x="65" y="19"/>
                    <a:pt x="58" y="17"/>
                    <a:pt x="48" y="17"/>
                  </a:cubicBezTo>
                  <a:cubicBezTo>
                    <a:pt x="41" y="17"/>
                    <a:pt x="34" y="19"/>
                    <a:pt x="27" y="22"/>
                  </a:cubicBezTo>
                  <a:cubicBezTo>
                    <a:pt x="19" y="26"/>
                    <a:pt x="13" y="31"/>
                    <a:pt x="7" y="38"/>
                  </a:cubicBezTo>
                  <a:cubicBezTo>
                    <a:pt x="7" y="17"/>
                    <a:pt x="7" y="17"/>
                    <a:pt x="7" y="17"/>
                  </a:cubicBezTo>
                  <a:cubicBezTo>
                    <a:pt x="13" y="11"/>
                    <a:pt x="19" y="7"/>
                    <a:pt x="25" y="4"/>
                  </a:cubicBezTo>
                  <a:cubicBezTo>
                    <a:pt x="32" y="2"/>
                    <a:pt x="41" y="0"/>
                    <a:pt x="50" y="0"/>
                  </a:cubicBezTo>
                  <a:cubicBezTo>
                    <a:pt x="65" y="0"/>
                    <a:pt x="77" y="4"/>
                    <a:pt x="86" y="13"/>
                  </a:cubicBezTo>
                  <a:cubicBezTo>
                    <a:pt x="95" y="21"/>
                    <a:pt x="99" y="32"/>
                    <a:pt x="99" y="46"/>
                  </a:cubicBezTo>
                  <a:cubicBezTo>
                    <a:pt x="99" y="58"/>
                    <a:pt x="97" y="69"/>
                    <a:pt x="91" y="78"/>
                  </a:cubicBezTo>
                  <a:cubicBezTo>
                    <a:pt x="85" y="88"/>
                    <a:pt x="75" y="97"/>
                    <a:pt x="61" y="108"/>
                  </a:cubicBezTo>
                  <a:cubicBezTo>
                    <a:pt x="47" y="118"/>
                    <a:pt x="38" y="125"/>
                    <a:pt x="33" y="129"/>
                  </a:cubicBezTo>
                  <a:cubicBezTo>
                    <a:pt x="29" y="133"/>
                    <a:pt x="25" y="138"/>
                    <a:pt x="24" y="142"/>
                  </a:cubicBezTo>
                  <a:cubicBezTo>
                    <a:pt x="22" y="146"/>
                    <a:pt x="21" y="151"/>
                    <a:pt x="21" y="156"/>
                  </a:cubicBezTo>
                  <a:cubicBezTo>
                    <a:pt x="106" y="156"/>
                    <a:pt x="106" y="156"/>
                    <a:pt x="106" y="156"/>
                  </a:cubicBezTo>
                  <a:cubicBezTo>
                    <a:pt x="106" y="174"/>
                    <a:pt x="106" y="174"/>
                    <a:pt x="106" y="174"/>
                  </a:cubicBezTo>
                  <a:cubicBezTo>
                    <a:pt x="0" y="174"/>
                    <a:pt x="0" y="174"/>
                    <a:pt x="0" y="174"/>
                  </a:cubicBezTo>
                  <a:cubicBezTo>
                    <a:pt x="0" y="165"/>
                    <a:pt x="0" y="165"/>
                    <a:pt x="0" y="165"/>
                  </a:cubicBezTo>
                  <a:cubicBezTo>
                    <a:pt x="0" y="156"/>
                    <a:pt x="2" y="149"/>
                    <a:pt x="4" y="142"/>
                  </a:cubicBezTo>
                  <a:cubicBezTo>
                    <a:pt x="6" y="136"/>
                    <a:pt x="10" y="130"/>
                    <a:pt x="16" y="124"/>
                  </a:cubicBezTo>
                  <a:cubicBezTo>
                    <a:pt x="22" y="118"/>
                    <a:pt x="32" y="109"/>
                    <a:pt x="47" y="98"/>
                  </a:cubicBezTo>
                  <a:cubicBezTo>
                    <a:pt x="59" y="90"/>
                    <a:pt x="67" y="82"/>
                    <a:pt x="72" y="74"/>
                  </a:cubicBezTo>
                  <a:cubicBezTo>
                    <a:pt x="77" y="66"/>
                    <a:pt x="79" y="58"/>
                    <a:pt x="7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5"/>
            <p:cNvSpPr>
              <a:spLocks noEditPoints="1"/>
            </p:cNvSpPr>
            <p:nvPr userDrawn="1"/>
          </p:nvSpPr>
          <p:spPr bwMode="auto">
            <a:xfrm>
              <a:off x="4357" y="4603"/>
              <a:ext cx="265" cy="419"/>
            </a:xfrm>
            <a:custGeom>
              <a:avLst/>
              <a:gdLst>
                <a:gd name="T0" fmla="*/ 112 w 112"/>
                <a:gd name="T1" fmla="*/ 88 h 177"/>
                <a:gd name="T2" fmla="*/ 97 w 112"/>
                <a:gd name="T3" fmla="*/ 153 h 177"/>
                <a:gd name="T4" fmla="*/ 54 w 112"/>
                <a:gd name="T5" fmla="*/ 177 h 177"/>
                <a:gd name="T6" fmla="*/ 14 w 112"/>
                <a:gd name="T7" fmla="*/ 155 h 177"/>
                <a:gd name="T8" fmla="*/ 0 w 112"/>
                <a:gd name="T9" fmla="*/ 92 h 177"/>
                <a:gd name="T10" fmla="*/ 15 w 112"/>
                <a:gd name="T11" fmla="*/ 24 h 177"/>
                <a:gd name="T12" fmla="*/ 58 w 112"/>
                <a:gd name="T13" fmla="*/ 0 h 177"/>
                <a:gd name="T14" fmla="*/ 112 w 112"/>
                <a:gd name="T15" fmla="*/ 88 h 177"/>
                <a:gd name="T16" fmla="*/ 92 w 112"/>
                <a:gd name="T17" fmla="*/ 90 h 177"/>
                <a:gd name="T18" fmla="*/ 57 w 112"/>
                <a:gd name="T19" fmla="*/ 17 h 177"/>
                <a:gd name="T20" fmla="*/ 20 w 112"/>
                <a:gd name="T21" fmla="*/ 91 h 177"/>
                <a:gd name="T22" fmla="*/ 56 w 112"/>
                <a:gd name="T23" fmla="*/ 160 h 177"/>
                <a:gd name="T24" fmla="*/ 92 w 112"/>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112" y="88"/>
                  </a:moveTo>
                  <a:cubicBezTo>
                    <a:pt x="112" y="116"/>
                    <a:pt x="107" y="138"/>
                    <a:pt x="97" y="153"/>
                  </a:cubicBezTo>
                  <a:cubicBezTo>
                    <a:pt x="87" y="169"/>
                    <a:pt x="73" y="177"/>
                    <a:pt x="54" y="177"/>
                  </a:cubicBezTo>
                  <a:cubicBezTo>
                    <a:pt x="37" y="177"/>
                    <a:pt x="24" y="170"/>
                    <a:pt x="14" y="155"/>
                  </a:cubicBezTo>
                  <a:cubicBezTo>
                    <a:pt x="5" y="140"/>
                    <a:pt x="0" y="119"/>
                    <a:pt x="0" y="92"/>
                  </a:cubicBezTo>
                  <a:cubicBezTo>
                    <a:pt x="0" y="62"/>
                    <a:pt x="5" y="39"/>
                    <a:pt x="15" y="24"/>
                  </a:cubicBezTo>
                  <a:cubicBezTo>
                    <a:pt x="25" y="8"/>
                    <a:pt x="39" y="0"/>
                    <a:pt x="58" y="0"/>
                  </a:cubicBezTo>
                  <a:cubicBezTo>
                    <a:pt x="94" y="0"/>
                    <a:pt x="112" y="29"/>
                    <a:pt x="112" y="88"/>
                  </a:cubicBezTo>
                  <a:close/>
                  <a:moveTo>
                    <a:pt x="92" y="90"/>
                  </a:moveTo>
                  <a:cubicBezTo>
                    <a:pt x="92" y="41"/>
                    <a:pt x="80" y="17"/>
                    <a:pt x="57" y="17"/>
                  </a:cubicBezTo>
                  <a:cubicBezTo>
                    <a:pt x="32" y="17"/>
                    <a:pt x="20" y="41"/>
                    <a:pt x="20" y="91"/>
                  </a:cubicBezTo>
                  <a:cubicBezTo>
                    <a:pt x="20" y="137"/>
                    <a:pt x="32" y="160"/>
                    <a:pt x="56" y="160"/>
                  </a:cubicBezTo>
                  <a:cubicBezTo>
                    <a:pt x="80" y="160"/>
                    <a:pt x="92" y="137"/>
                    <a:pt x="9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6"/>
            <p:cNvSpPr>
              <a:spLocks/>
            </p:cNvSpPr>
            <p:nvPr userDrawn="1"/>
          </p:nvSpPr>
          <p:spPr bwMode="auto">
            <a:xfrm>
              <a:off x="4667"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5"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7"/>
            <p:cNvSpPr>
              <a:spLocks noEditPoints="1"/>
            </p:cNvSpPr>
            <p:nvPr userDrawn="1"/>
          </p:nvSpPr>
          <p:spPr bwMode="auto">
            <a:xfrm>
              <a:off x="4901" y="4603"/>
              <a:ext cx="258" cy="419"/>
            </a:xfrm>
            <a:custGeom>
              <a:avLst/>
              <a:gdLst>
                <a:gd name="T0" fmla="*/ 109 w 109"/>
                <a:gd name="T1" fmla="*/ 120 h 177"/>
                <a:gd name="T2" fmla="*/ 102 w 109"/>
                <a:gd name="T3" fmla="*/ 149 h 177"/>
                <a:gd name="T4" fmla="*/ 82 w 109"/>
                <a:gd name="T5" fmla="*/ 170 h 177"/>
                <a:gd name="T6" fmla="*/ 55 w 109"/>
                <a:gd name="T7" fmla="*/ 177 h 177"/>
                <a:gd name="T8" fmla="*/ 15 w 109"/>
                <a:gd name="T9" fmla="*/ 156 h 177"/>
                <a:gd name="T10" fmla="*/ 0 w 109"/>
                <a:gd name="T11" fmla="*/ 99 h 177"/>
                <a:gd name="T12" fmla="*/ 9 w 109"/>
                <a:gd name="T13" fmla="*/ 47 h 177"/>
                <a:gd name="T14" fmla="*/ 33 w 109"/>
                <a:gd name="T15" fmla="*/ 12 h 177"/>
                <a:gd name="T16" fmla="*/ 70 w 109"/>
                <a:gd name="T17" fmla="*/ 0 h 177"/>
                <a:gd name="T18" fmla="*/ 98 w 109"/>
                <a:gd name="T19" fmla="*/ 5 h 177"/>
                <a:gd name="T20" fmla="*/ 98 w 109"/>
                <a:gd name="T21" fmla="*/ 23 h 177"/>
                <a:gd name="T22" fmla="*/ 70 w 109"/>
                <a:gd name="T23" fmla="*/ 17 h 177"/>
                <a:gd name="T24" fmla="*/ 34 w 109"/>
                <a:gd name="T25" fmla="*/ 37 h 177"/>
                <a:gd name="T26" fmla="*/ 20 w 109"/>
                <a:gd name="T27" fmla="*/ 91 h 177"/>
                <a:gd name="T28" fmla="*/ 21 w 109"/>
                <a:gd name="T29" fmla="*/ 91 h 177"/>
                <a:gd name="T30" fmla="*/ 60 w 109"/>
                <a:gd name="T31" fmla="*/ 67 h 177"/>
                <a:gd name="T32" fmla="*/ 95 w 109"/>
                <a:gd name="T33" fmla="*/ 81 h 177"/>
                <a:gd name="T34" fmla="*/ 109 w 109"/>
                <a:gd name="T35" fmla="*/ 120 h 177"/>
                <a:gd name="T36" fmla="*/ 89 w 109"/>
                <a:gd name="T37" fmla="*/ 122 h 177"/>
                <a:gd name="T38" fmla="*/ 80 w 109"/>
                <a:gd name="T39" fmla="*/ 94 h 177"/>
                <a:gd name="T40" fmla="*/ 55 w 109"/>
                <a:gd name="T41" fmla="*/ 84 h 177"/>
                <a:gd name="T42" fmla="*/ 31 w 109"/>
                <a:gd name="T43" fmla="*/ 94 h 177"/>
                <a:gd name="T44" fmla="*/ 21 w 109"/>
                <a:gd name="T45" fmla="*/ 118 h 177"/>
                <a:gd name="T46" fmla="*/ 31 w 109"/>
                <a:gd name="T47" fmla="*/ 148 h 177"/>
                <a:gd name="T48" fmla="*/ 56 w 109"/>
                <a:gd name="T49" fmla="*/ 160 h 177"/>
                <a:gd name="T50" fmla="*/ 79 w 109"/>
                <a:gd name="T51" fmla="*/ 150 h 177"/>
                <a:gd name="T52" fmla="*/ 89 w 109"/>
                <a:gd name="T53" fmla="*/ 1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77">
                  <a:moveTo>
                    <a:pt x="109" y="120"/>
                  </a:moveTo>
                  <a:cubicBezTo>
                    <a:pt x="109" y="130"/>
                    <a:pt x="106" y="140"/>
                    <a:pt x="102" y="149"/>
                  </a:cubicBezTo>
                  <a:cubicBezTo>
                    <a:pt x="97" y="158"/>
                    <a:pt x="90" y="165"/>
                    <a:pt x="82" y="170"/>
                  </a:cubicBezTo>
                  <a:cubicBezTo>
                    <a:pt x="74" y="174"/>
                    <a:pt x="65" y="177"/>
                    <a:pt x="55" y="177"/>
                  </a:cubicBezTo>
                  <a:cubicBezTo>
                    <a:pt x="38" y="177"/>
                    <a:pt x="24" y="170"/>
                    <a:pt x="15" y="156"/>
                  </a:cubicBezTo>
                  <a:cubicBezTo>
                    <a:pt x="5" y="143"/>
                    <a:pt x="0" y="123"/>
                    <a:pt x="0" y="99"/>
                  </a:cubicBezTo>
                  <a:cubicBezTo>
                    <a:pt x="0" y="79"/>
                    <a:pt x="3" y="62"/>
                    <a:pt x="9" y="47"/>
                  </a:cubicBezTo>
                  <a:cubicBezTo>
                    <a:pt x="14" y="32"/>
                    <a:pt x="23" y="20"/>
                    <a:pt x="33" y="12"/>
                  </a:cubicBezTo>
                  <a:cubicBezTo>
                    <a:pt x="44" y="4"/>
                    <a:pt x="56" y="0"/>
                    <a:pt x="70" y="0"/>
                  </a:cubicBezTo>
                  <a:cubicBezTo>
                    <a:pt x="81" y="0"/>
                    <a:pt x="91" y="2"/>
                    <a:pt x="98" y="5"/>
                  </a:cubicBezTo>
                  <a:cubicBezTo>
                    <a:pt x="98" y="23"/>
                    <a:pt x="98" y="23"/>
                    <a:pt x="98" y="23"/>
                  </a:cubicBezTo>
                  <a:cubicBezTo>
                    <a:pt x="89" y="19"/>
                    <a:pt x="80" y="17"/>
                    <a:pt x="70" y="17"/>
                  </a:cubicBezTo>
                  <a:cubicBezTo>
                    <a:pt x="55" y="17"/>
                    <a:pt x="43" y="23"/>
                    <a:pt x="34" y="37"/>
                  </a:cubicBezTo>
                  <a:cubicBezTo>
                    <a:pt x="25" y="51"/>
                    <a:pt x="20" y="69"/>
                    <a:pt x="20" y="91"/>
                  </a:cubicBezTo>
                  <a:cubicBezTo>
                    <a:pt x="21" y="91"/>
                    <a:pt x="21" y="91"/>
                    <a:pt x="21" y="91"/>
                  </a:cubicBezTo>
                  <a:cubicBezTo>
                    <a:pt x="29" y="75"/>
                    <a:pt x="42" y="67"/>
                    <a:pt x="60" y="67"/>
                  </a:cubicBezTo>
                  <a:cubicBezTo>
                    <a:pt x="74" y="67"/>
                    <a:pt x="86" y="72"/>
                    <a:pt x="95" y="81"/>
                  </a:cubicBezTo>
                  <a:cubicBezTo>
                    <a:pt x="104" y="91"/>
                    <a:pt x="109" y="104"/>
                    <a:pt x="109" y="120"/>
                  </a:cubicBezTo>
                  <a:close/>
                  <a:moveTo>
                    <a:pt x="89" y="122"/>
                  </a:moveTo>
                  <a:cubicBezTo>
                    <a:pt x="89" y="110"/>
                    <a:pt x="86" y="101"/>
                    <a:pt x="80" y="94"/>
                  </a:cubicBezTo>
                  <a:cubicBezTo>
                    <a:pt x="74" y="87"/>
                    <a:pt x="66" y="84"/>
                    <a:pt x="55" y="84"/>
                  </a:cubicBezTo>
                  <a:cubicBezTo>
                    <a:pt x="46" y="84"/>
                    <a:pt x="38" y="87"/>
                    <a:pt x="31" y="94"/>
                  </a:cubicBezTo>
                  <a:cubicBezTo>
                    <a:pt x="25" y="100"/>
                    <a:pt x="21" y="108"/>
                    <a:pt x="21" y="118"/>
                  </a:cubicBezTo>
                  <a:cubicBezTo>
                    <a:pt x="21" y="130"/>
                    <a:pt x="25" y="140"/>
                    <a:pt x="31" y="148"/>
                  </a:cubicBezTo>
                  <a:cubicBezTo>
                    <a:pt x="38" y="156"/>
                    <a:pt x="46" y="160"/>
                    <a:pt x="56" y="160"/>
                  </a:cubicBezTo>
                  <a:cubicBezTo>
                    <a:pt x="65" y="160"/>
                    <a:pt x="73" y="157"/>
                    <a:pt x="79" y="150"/>
                  </a:cubicBezTo>
                  <a:cubicBezTo>
                    <a:pt x="85" y="143"/>
                    <a:pt x="89" y="133"/>
                    <a:pt x="8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76" name="Freeform 6"/>
          <p:cNvSpPr>
            <a:spLocks/>
          </p:cNvSpPr>
          <p:nvPr userDrawn="1"/>
        </p:nvSpPr>
        <p:spPr bwMode="auto">
          <a:xfrm>
            <a:off x="8433553" y="605950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0" name="Freeform 19"/>
          <p:cNvSpPr>
            <a:spLocks/>
          </p:cNvSpPr>
          <p:nvPr userDrawn="1"/>
        </p:nvSpPr>
        <p:spPr bwMode="auto">
          <a:xfrm>
            <a:off x="8402428" y="562679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nvGrpSpPr>
          <p:cNvPr id="103" name="Group 102"/>
          <p:cNvGrpSpPr/>
          <p:nvPr userDrawn="1"/>
        </p:nvGrpSpPr>
        <p:grpSpPr>
          <a:xfrm>
            <a:off x="0" y="4244614"/>
            <a:ext cx="12192000" cy="2613387"/>
            <a:chOff x="0" y="4329113"/>
            <a:chExt cx="12436475" cy="2665413"/>
          </a:xfrm>
        </p:grpSpPr>
        <p:sp>
          <p:nvSpPr>
            <p:cNvPr id="92" name="Freeform 21"/>
            <p:cNvSpPr>
              <a:spLocks noEditPoints="1"/>
            </p:cNvSpPr>
            <p:nvPr userDrawn="1"/>
          </p:nvSpPr>
          <p:spPr bwMode="auto">
            <a:xfrm>
              <a:off x="3273425" y="4329113"/>
              <a:ext cx="9163050" cy="2665413"/>
            </a:xfrm>
            <a:custGeom>
              <a:avLst/>
              <a:gdLst>
                <a:gd name="T0" fmla="*/ 1597 w 1671"/>
                <a:gd name="T1" fmla="*/ 16 h 486"/>
                <a:gd name="T2" fmla="*/ 1574 w 1671"/>
                <a:gd name="T3" fmla="*/ 67 h 486"/>
                <a:gd name="T4" fmla="*/ 1470 w 1671"/>
                <a:gd name="T5" fmla="*/ 142 h 486"/>
                <a:gd name="T6" fmla="*/ 1369 w 1671"/>
                <a:gd name="T7" fmla="*/ 200 h 486"/>
                <a:gd name="T8" fmla="*/ 1309 w 1671"/>
                <a:gd name="T9" fmla="*/ 219 h 486"/>
                <a:gd name="T10" fmla="*/ 1241 w 1671"/>
                <a:gd name="T11" fmla="*/ 220 h 486"/>
                <a:gd name="T12" fmla="*/ 1143 w 1671"/>
                <a:gd name="T13" fmla="*/ 240 h 486"/>
                <a:gd name="T14" fmla="*/ 952 w 1671"/>
                <a:gd name="T15" fmla="*/ 283 h 486"/>
                <a:gd name="T16" fmla="*/ 898 w 1671"/>
                <a:gd name="T17" fmla="*/ 291 h 486"/>
                <a:gd name="T18" fmla="*/ 647 w 1671"/>
                <a:gd name="T19" fmla="*/ 226 h 486"/>
                <a:gd name="T20" fmla="*/ 248 w 1671"/>
                <a:gd name="T21" fmla="*/ 223 h 486"/>
                <a:gd name="T22" fmla="*/ 114 w 1671"/>
                <a:gd name="T23" fmla="*/ 239 h 486"/>
                <a:gd name="T24" fmla="*/ 50 w 1671"/>
                <a:gd name="T25" fmla="*/ 239 h 486"/>
                <a:gd name="T26" fmla="*/ 64 w 1671"/>
                <a:gd name="T27" fmla="*/ 486 h 486"/>
                <a:gd name="T28" fmla="*/ 114 w 1671"/>
                <a:gd name="T29" fmla="*/ 486 h 486"/>
                <a:gd name="T30" fmla="*/ 185 w 1671"/>
                <a:gd name="T31" fmla="*/ 486 h 486"/>
                <a:gd name="T32" fmla="*/ 248 w 1671"/>
                <a:gd name="T33" fmla="*/ 486 h 486"/>
                <a:gd name="T34" fmla="*/ 653 w 1671"/>
                <a:gd name="T35" fmla="*/ 486 h 486"/>
                <a:gd name="T36" fmla="*/ 727 w 1671"/>
                <a:gd name="T37" fmla="*/ 486 h 486"/>
                <a:gd name="T38" fmla="*/ 917 w 1671"/>
                <a:gd name="T39" fmla="*/ 486 h 486"/>
                <a:gd name="T40" fmla="*/ 952 w 1671"/>
                <a:gd name="T41" fmla="*/ 486 h 486"/>
                <a:gd name="T42" fmla="*/ 1091 w 1671"/>
                <a:gd name="T43" fmla="*/ 486 h 486"/>
                <a:gd name="T44" fmla="*/ 1491 w 1671"/>
                <a:gd name="T45" fmla="*/ 486 h 486"/>
                <a:gd name="T46" fmla="*/ 1571 w 1671"/>
                <a:gd name="T47" fmla="*/ 486 h 486"/>
                <a:gd name="T48" fmla="*/ 304 w 1671"/>
                <a:gd name="T49" fmla="*/ 376 h 486"/>
                <a:gd name="T50" fmla="*/ 304 w 1671"/>
                <a:gd name="T51" fmla="*/ 365 h 486"/>
                <a:gd name="T52" fmla="*/ 304 w 1671"/>
                <a:gd name="T53" fmla="*/ 354 h 486"/>
                <a:gd name="T54" fmla="*/ 334 w 1671"/>
                <a:gd name="T55" fmla="*/ 376 h 486"/>
                <a:gd name="T56" fmla="*/ 334 w 1671"/>
                <a:gd name="T57" fmla="*/ 365 h 486"/>
                <a:gd name="T58" fmla="*/ 334 w 1671"/>
                <a:gd name="T59" fmla="*/ 354 h 486"/>
                <a:gd name="T60" fmla="*/ 364 w 1671"/>
                <a:gd name="T61" fmla="*/ 376 h 486"/>
                <a:gd name="T62" fmla="*/ 364 w 1671"/>
                <a:gd name="T63" fmla="*/ 365 h 486"/>
                <a:gd name="T64" fmla="*/ 364 w 1671"/>
                <a:gd name="T65" fmla="*/ 354 h 486"/>
                <a:gd name="T66" fmla="*/ 447 w 1671"/>
                <a:gd name="T67" fmla="*/ 376 h 486"/>
                <a:gd name="T68" fmla="*/ 447 w 1671"/>
                <a:gd name="T69" fmla="*/ 365 h 486"/>
                <a:gd name="T70" fmla="*/ 447 w 1671"/>
                <a:gd name="T71" fmla="*/ 354 h 486"/>
                <a:gd name="T72" fmla="*/ 477 w 1671"/>
                <a:gd name="T73" fmla="*/ 376 h 486"/>
                <a:gd name="T74" fmla="*/ 477 w 1671"/>
                <a:gd name="T75" fmla="*/ 365 h 486"/>
                <a:gd name="T76" fmla="*/ 477 w 1671"/>
                <a:gd name="T77" fmla="*/ 354 h 486"/>
                <a:gd name="T78" fmla="*/ 507 w 1671"/>
                <a:gd name="T79" fmla="*/ 376 h 486"/>
                <a:gd name="T80" fmla="*/ 507 w 1671"/>
                <a:gd name="T81" fmla="*/ 365 h 486"/>
                <a:gd name="T82" fmla="*/ 507 w 1671"/>
                <a:gd name="T83" fmla="*/ 354 h 486"/>
                <a:gd name="T84" fmla="*/ 416 w 1671"/>
                <a:gd name="T85" fmla="*/ 246 h 486"/>
                <a:gd name="T86" fmla="*/ 568 w 1671"/>
                <a:gd name="T87" fmla="*/ 376 h 486"/>
                <a:gd name="T88" fmla="*/ 568 w 1671"/>
                <a:gd name="T89" fmla="*/ 365 h 486"/>
                <a:gd name="T90" fmla="*/ 568 w 1671"/>
                <a:gd name="T91" fmla="*/ 354 h 486"/>
                <a:gd name="T92" fmla="*/ 598 w 1671"/>
                <a:gd name="T93" fmla="*/ 376 h 486"/>
                <a:gd name="T94" fmla="*/ 598 w 1671"/>
                <a:gd name="T95" fmla="*/ 365 h 486"/>
                <a:gd name="T96" fmla="*/ 598 w 1671"/>
                <a:gd name="T97" fmla="*/ 354 h 486"/>
                <a:gd name="T98" fmla="*/ 628 w 1671"/>
                <a:gd name="T99" fmla="*/ 376 h 486"/>
                <a:gd name="T100" fmla="*/ 628 w 1671"/>
                <a:gd name="T101" fmla="*/ 365 h 486"/>
                <a:gd name="T102" fmla="*/ 628 w 1671"/>
                <a:gd name="T103" fmla="*/ 3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1" h="486">
                  <a:moveTo>
                    <a:pt x="1607" y="78"/>
                  </a:moveTo>
                  <a:cubicBezTo>
                    <a:pt x="1607" y="67"/>
                    <a:pt x="1607" y="67"/>
                    <a:pt x="1607" y="67"/>
                  </a:cubicBezTo>
                  <a:cubicBezTo>
                    <a:pt x="1598" y="67"/>
                    <a:pt x="1598" y="67"/>
                    <a:pt x="1598" y="67"/>
                  </a:cubicBezTo>
                  <a:cubicBezTo>
                    <a:pt x="1598" y="16"/>
                    <a:pt x="1598" y="16"/>
                    <a:pt x="1598" y="16"/>
                  </a:cubicBezTo>
                  <a:cubicBezTo>
                    <a:pt x="1597" y="16"/>
                    <a:pt x="1597" y="16"/>
                    <a:pt x="1597" y="16"/>
                  </a:cubicBezTo>
                  <a:cubicBezTo>
                    <a:pt x="1597" y="67"/>
                    <a:pt x="1597" y="67"/>
                    <a:pt x="1597" y="67"/>
                  </a:cubicBezTo>
                  <a:cubicBezTo>
                    <a:pt x="1577" y="67"/>
                    <a:pt x="1577" y="67"/>
                    <a:pt x="1577" y="67"/>
                  </a:cubicBezTo>
                  <a:cubicBezTo>
                    <a:pt x="1577" y="0"/>
                    <a:pt x="1577" y="0"/>
                    <a:pt x="1577" y="0"/>
                  </a:cubicBezTo>
                  <a:cubicBezTo>
                    <a:pt x="1574" y="0"/>
                    <a:pt x="1574" y="0"/>
                    <a:pt x="1574" y="0"/>
                  </a:cubicBezTo>
                  <a:cubicBezTo>
                    <a:pt x="1574" y="67"/>
                    <a:pt x="1574" y="67"/>
                    <a:pt x="1574" y="67"/>
                  </a:cubicBezTo>
                  <a:cubicBezTo>
                    <a:pt x="1567" y="67"/>
                    <a:pt x="1567" y="67"/>
                    <a:pt x="1567" y="67"/>
                  </a:cubicBezTo>
                  <a:cubicBezTo>
                    <a:pt x="1567" y="78"/>
                    <a:pt x="1567" y="78"/>
                    <a:pt x="1567" y="78"/>
                  </a:cubicBezTo>
                  <a:cubicBezTo>
                    <a:pt x="1559" y="78"/>
                    <a:pt x="1559" y="78"/>
                    <a:pt x="1559" y="78"/>
                  </a:cubicBezTo>
                  <a:cubicBezTo>
                    <a:pt x="1543" y="84"/>
                    <a:pt x="1543" y="84"/>
                    <a:pt x="1543" y="84"/>
                  </a:cubicBezTo>
                  <a:cubicBezTo>
                    <a:pt x="1470" y="142"/>
                    <a:pt x="1470" y="142"/>
                    <a:pt x="1470" y="142"/>
                  </a:cubicBezTo>
                  <a:cubicBezTo>
                    <a:pt x="1437" y="147"/>
                    <a:pt x="1437" y="147"/>
                    <a:pt x="1437" y="147"/>
                  </a:cubicBezTo>
                  <a:cubicBezTo>
                    <a:pt x="1437" y="207"/>
                    <a:pt x="1437" y="207"/>
                    <a:pt x="1437" y="207"/>
                  </a:cubicBezTo>
                  <a:cubicBezTo>
                    <a:pt x="1387" y="207"/>
                    <a:pt x="1387" y="207"/>
                    <a:pt x="1387" y="207"/>
                  </a:cubicBezTo>
                  <a:cubicBezTo>
                    <a:pt x="1380" y="200"/>
                    <a:pt x="1380" y="200"/>
                    <a:pt x="1380" y="200"/>
                  </a:cubicBezTo>
                  <a:cubicBezTo>
                    <a:pt x="1369" y="200"/>
                    <a:pt x="1369" y="200"/>
                    <a:pt x="1369" y="200"/>
                  </a:cubicBezTo>
                  <a:cubicBezTo>
                    <a:pt x="1369" y="189"/>
                    <a:pt x="1369" y="189"/>
                    <a:pt x="1369" y="189"/>
                  </a:cubicBezTo>
                  <a:cubicBezTo>
                    <a:pt x="1325" y="189"/>
                    <a:pt x="1325" y="189"/>
                    <a:pt x="1325" y="189"/>
                  </a:cubicBezTo>
                  <a:cubicBezTo>
                    <a:pt x="1325" y="199"/>
                    <a:pt x="1325" y="199"/>
                    <a:pt x="1325" y="199"/>
                  </a:cubicBezTo>
                  <a:cubicBezTo>
                    <a:pt x="1309" y="206"/>
                    <a:pt x="1309" y="206"/>
                    <a:pt x="1309" y="206"/>
                  </a:cubicBezTo>
                  <a:cubicBezTo>
                    <a:pt x="1309" y="219"/>
                    <a:pt x="1309" y="219"/>
                    <a:pt x="1309" y="219"/>
                  </a:cubicBezTo>
                  <a:cubicBezTo>
                    <a:pt x="1284" y="219"/>
                    <a:pt x="1284" y="219"/>
                    <a:pt x="1284" y="219"/>
                  </a:cubicBezTo>
                  <a:cubicBezTo>
                    <a:pt x="1284" y="205"/>
                    <a:pt x="1284" y="205"/>
                    <a:pt x="1284" y="205"/>
                  </a:cubicBezTo>
                  <a:cubicBezTo>
                    <a:pt x="1262" y="205"/>
                    <a:pt x="1262" y="205"/>
                    <a:pt x="1262" y="205"/>
                  </a:cubicBezTo>
                  <a:cubicBezTo>
                    <a:pt x="1262" y="220"/>
                    <a:pt x="1262" y="220"/>
                    <a:pt x="1262" y="220"/>
                  </a:cubicBezTo>
                  <a:cubicBezTo>
                    <a:pt x="1241" y="220"/>
                    <a:pt x="1241" y="220"/>
                    <a:pt x="1241" y="220"/>
                  </a:cubicBezTo>
                  <a:cubicBezTo>
                    <a:pt x="1241" y="234"/>
                    <a:pt x="1241" y="234"/>
                    <a:pt x="1241" y="234"/>
                  </a:cubicBezTo>
                  <a:cubicBezTo>
                    <a:pt x="1183" y="234"/>
                    <a:pt x="1183" y="234"/>
                    <a:pt x="1183" y="234"/>
                  </a:cubicBezTo>
                  <a:cubicBezTo>
                    <a:pt x="1183" y="226"/>
                    <a:pt x="1183" y="226"/>
                    <a:pt x="1183" y="226"/>
                  </a:cubicBezTo>
                  <a:cubicBezTo>
                    <a:pt x="1143" y="226"/>
                    <a:pt x="1143" y="226"/>
                    <a:pt x="1143" y="226"/>
                  </a:cubicBezTo>
                  <a:cubicBezTo>
                    <a:pt x="1143" y="240"/>
                    <a:pt x="1143" y="240"/>
                    <a:pt x="1143" y="240"/>
                  </a:cubicBezTo>
                  <a:cubicBezTo>
                    <a:pt x="1091" y="240"/>
                    <a:pt x="1091" y="240"/>
                    <a:pt x="1091" y="240"/>
                  </a:cubicBezTo>
                  <a:cubicBezTo>
                    <a:pt x="1091" y="141"/>
                    <a:pt x="1091" y="141"/>
                    <a:pt x="1091" y="141"/>
                  </a:cubicBezTo>
                  <a:cubicBezTo>
                    <a:pt x="970" y="141"/>
                    <a:pt x="970" y="141"/>
                    <a:pt x="970" y="141"/>
                  </a:cubicBezTo>
                  <a:cubicBezTo>
                    <a:pt x="970" y="283"/>
                    <a:pt x="970" y="283"/>
                    <a:pt x="970" y="283"/>
                  </a:cubicBezTo>
                  <a:cubicBezTo>
                    <a:pt x="952" y="283"/>
                    <a:pt x="952" y="283"/>
                    <a:pt x="952" y="283"/>
                  </a:cubicBezTo>
                  <a:cubicBezTo>
                    <a:pt x="952" y="294"/>
                    <a:pt x="952" y="294"/>
                    <a:pt x="952" y="294"/>
                  </a:cubicBezTo>
                  <a:cubicBezTo>
                    <a:pt x="917" y="294"/>
                    <a:pt x="917" y="294"/>
                    <a:pt x="917" y="294"/>
                  </a:cubicBezTo>
                  <a:cubicBezTo>
                    <a:pt x="917" y="316"/>
                    <a:pt x="917" y="316"/>
                    <a:pt x="917" y="316"/>
                  </a:cubicBezTo>
                  <a:cubicBezTo>
                    <a:pt x="898" y="316"/>
                    <a:pt x="898" y="316"/>
                    <a:pt x="898" y="316"/>
                  </a:cubicBezTo>
                  <a:cubicBezTo>
                    <a:pt x="898" y="291"/>
                    <a:pt x="898" y="291"/>
                    <a:pt x="898" y="291"/>
                  </a:cubicBezTo>
                  <a:cubicBezTo>
                    <a:pt x="761" y="291"/>
                    <a:pt x="761" y="291"/>
                    <a:pt x="761" y="291"/>
                  </a:cubicBezTo>
                  <a:cubicBezTo>
                    <a:pt x="761" y="281"/>
                    <a:pt x="761" y="281"/>
                    <a:pt x="761" y="281"/>
                  </a:cubicBezTo>
                  <a:cubicBezTo>
                    <a:pt x="727" y="281"/>
                    <a:pt x="727" y="281"/>
                    <a:pt x="727" y="281"/>
                  </a:cubicBezTo>
                  <a:cubicBezTo>
                    <a:pt x="727" y="226"/>
                    <a:pt x="727" y="226"/>
                    <a:pt x="727" y="226"/>
                  </a:cubicBezTo>
                  <a:cubicBezTo>
                    <a:pt x="647" y="226"/>
                    <a:pt x="647" y="226"/>
                    <a:pt x="647" y="226"/>
                  </a:cubicBezTo>
                  <a:cubicBezTo>
                    <a:pt x="647" y="294"/>
                    <a:pt x="647" y="294"/>
                    <a:pt x="647" y="294"/>
                  </a:cubicBezTo>
                  <a:cubicBezTo>
                    <a:pt x="477" y="154"/>
                    <a:pt x="326" y="244"/>
                    <a:pt x="276" y="283"/>
                  </a:cubicBezTo>
                  <a:cubicBezTo>
                    <a:pt x="276" y="247"/>
                    <a:pt x="276" y="247"/>
                    <a:pt x="276" y="247"/>
                  </a:cubicBezTo>
                  <a:cubicBezTo>
                    <a:pt x="248" y="247"/>
                    <a:pt x="248" y="247"/>
                    <a:pt x="248" y="247"/>
                  </a:cubicBezTo>
                  <a:cubicBezTo>
                    <a:pt x="248" y="223"/>
                    <a:pt x="248" y="223"/>
                    <a:pt x="248" y="223"/>
                  </a:cubicBezTo>
                  <a:cubicBezTo>
                    <a:pt x="185" y="223"/>
                    <a:pt x="185" y="223"/>
                    <a:pt x="185" y="223"/>
                  </a:cubicBezTo>
                  <a:cubicBezTo>
                    <a:pt x="185" y="353"/>
                    <a:pt x="185" y="353"/>
                    <a:pt x="185" y="353"/>
                  </a:cubicBezTo>
                  <a:cubicBezTo>
                    <a:pt x="153" y="353"/>
                    <a:pt x="153" y="353"/>
                    <a:pt x="153" y="353"/>
                  </a:cubicBezTo>
                  <a:cubicBezTo>
                    <a:pt x="153" y="239"/>
                    <a:pt x="153" y="239"/>
                    <a:pt x="153" y="239"/>
                  </a:cubicBezTo>
                  <a:cubicBezTo>
                    <a:pt x="114" y="239"/>
                    <a:pt x="114" y="239"/>
                    <a:pt x="114" y="239"/>
                  </a:cubicBezTo>
                  <a:cubicBezTo>
                    <a:pt x="114" y="199"/>
                    <a:pt x="114" y="199"/>
                    <a:pt x="114" y="199"/>
                  </a:cubicBezTo>
                  <a:cubicBezTo>
                    <a:pt x="64" y="199"/>
                    <a:pt x="64" y="199"/>
                    <a:pt x="64" y="199"/>
                  </a:cubicBezTo>
                  <a:cubicBezTo>
                    <a:pt x="64" y="343"/>
                    <a:pt x="64" y="343"/>
                    <a:pt x="64" y="343"/>
                  </a:cubicBezTo>
                  <a:cubicBezTo>
                    <a:pt x="50" y="343"/>
                    <a:pt x="50" y="343"/>
                    <a:pt x="50" y="343"/>
                  </a:cubicBezTo>
                  <a:cubicBezTo>
                    <a:pt x="50" y="239"/>
                    <a:pt x="50" y="239"/>
                    <a:pt x="50" y="239"/>
                  </a:cubicBezTo>
                  <a:cubicBezTo>
                    <a:pt x="0" y="239"/>
                    <a:pt x="0" y="239"/>
                    <a:pt x="0" y="239"/>
                  </a:cubicBezTo>
                  <a:cubicBezTo>
                    <a:pt x="0" y="486"/>
                    <a:pt x="0" y="486"/>
                    <a:pt x="0" y="486"/>
                  </a:cubicBezTo>
                  <a:cubicBezTo>
                    <a:pt x="36" y="486"/>
                    <a:pt x="36" y="486"/>
                    <a:pt x="36" y="486"/>
                  </a:cubicBezTo>
                  <a:cubicBezTo>
                    <a:pt x="50" y="486"/>
                    <a:pt x="50" y="486"/>
                    <a:pt x="50" y="486"/>
                  </a:cubicBezTo>
                  <a:cubicBezTo>
                    <a:pt x="64" y="486"/>
                    <a:pt x="64" y="486"/>
                    <a:pt x="64" y="486"/>
                  </a:cubicBezTo>
                  <a:cubicBezTo>
                    <a:pt x="66" y="486"/>
                    <a:pt x="66" y="486"/>
                    <a:pt x="66" y="486"/>
                  </a:cubicBezTo>
                  <a:cubicBezTo>
                    <a:pt x="75" y="486"/>
                    <a:pt x="75" y="486"/>
                    <a:pt x="75" y="486"/>
                  </a:cubicBezTo>
                  <a:cubicBezTo>
                    <a:pt x="103" y="486"/>
                    <a:pt x="103" y="486"/>
                    <a:pt x="103" y="486"/>
                  </a:cubicBezTo>
                  <a:cubicBezTo>
                    <a:pt x="112" y="486"/>
                    <a:pt x="112" y="486"/>
                    <a:pt x="112" y="486"/>
                  </a:cubicBezTo>
                  <a:cubicBezTo>
                    <a:pt x="114" y="486"/>
                    <a:pt x="114" y="486"/>
                    <a:pt x="114" y="486"/>
                  </a:cubicBezTo>
                  <a:cubicBezTo>
                    <a:pt x="125" y="486"/>
                    <a:pt x="125" y="486"/>
                    <a:pt x="125" y="486"/>
                  </a:cubicBezTo>
                  <a:cubicBezTo>
                    <a:pt x="141" y="486"/>
                    <a:pt x="141" y="486"/>
                    <a:pt x="141" y="486"/>
                  </a:cubicBezTo>
                  <a:cubicBezTo>
                    <a:pt x="153" y="486"/>
                    <a:pt x="153" y="486"/>
                    <a:pt x="153" y="486"/>
                  </a:cubicBezTo>
                  <a:cubicBezTo>
                    <a:pt x="165" y="486"/>
                    <a:pt x="165" y="486"/>
                    <a:pt x="165" y="486"/>
                  </a:cubicBezTo>
                  <a:cubicBezTo>
                    <a:pt x="185" y="486"/>
                    <a:pt x="185" y="486"/>
                    <a:pt x="185" y="486"/>
                  </a:cubicBezTo>
                  <a:cubicBezTo>
                    <a:pt x="192" y="486"/>
                    <a:pt x="192" y="486"/>
                    <a:pt x="192" y="486"/>
                  </a:cubicBezTo>
                  <a:cubicBezTo>
                    <a:pt x="197" y="486"/>
                    <a:pt x="197" y="486"/>
                    <a:pt x="197" y="486"/>
                  </a:cubicBezTo>
                  <a:cubicBezTo>
                    <a:pt x="219" y="486"/>
                    <a:pt x="219" y="486"/>
                    <a:pt x="219" y="486"/>
                  </a:cubicBezTo>
                  <a:cubicBezTo>
                    <a:pt x="239" y="486"/>
                    <a:pt x="239" y="486"/>
                    <a:pt x="239" y="486"/>
                  </a:cubicBezTo>
                  <a:cubicBezTo>
                    <a:pt x="248" y="486"/>
                    <a:pt x="248" y="486"/>
                    <a:pt x="248" y="486"/>
                  </a:cubicBezTo>
                  <a:cubicBezTo>
                    <a:pt x="268" y="486"/>
                    <a:pt x="268" y="486"/>
                    <a:pt x="268" y="486"/>
                  </a:cubicBezTo>
                  <a:cubicBezTo>
                    <a:pt x="276" y="486"/>
                    <a:pt x="276" y="486"/>
                    <a:pt x="276" y="486"/>
                  </a:cubicBezTo>
                  <a:cubicBezTo>
                    <a:pt x="635" y="486"/>
                    <a:pt x="635" y="486"/>
                    <a:pt x="635" y="486"/>
                  </a:cubicBezTo>
                  <a:cubicBezTo>
                    <a:pt x="647" y="486"/>
                    <a:pt x="647" y="486"/>
                    <a:pt x="647" y="486"/>
                  </a:cubicBezTo>
                  <a:cubicBezTo>
                    <a:pt x="653" y="486"/>
                    <a:pt x="653" y="486"/>
                    <a:pt x="653" y="486"/>
                  </a:cubicBezTo>
                  <a:cubicBezTo>
                    <a:pt x="665" y="486"/>
                    <a:pt x="665" y="486"/>
                    <a:pt x="665" y="486"/>
                  </a:cubicBezTo>
                  <a:cubicBezTo>
                    <a:pt x="673" y="486"/>
                    <a:pt x="673" y="486"/>
                    <a:pt x="673" y="486"/>
                  </a:cubicBezTo>
                  <a:cubicBezTo>
                    <a:pt x="703" y="486"/>
                    <a:pt x="703" y="486"/>
                    <a:pt x="703" y="486"/>
                  </a:cubicBezTo>
                  <a:cubicBezTo>
                    <a:pt x="717" y="486"/>
                    <a:pt x="717" y="486"/>
                    <a:pt x="717" y="486"/>
                  </a:cubicBezTo>
                  <a:cubicBezTo>
                    <a:pt x="727" y="486"/>
                    <a:pt x="727" y="486"/>
                    <a:pt x="727" y="486"/>
                  </a:cubicBezTo>
                  <a:cubicBezTo>
                    <a:pt x="751" y="486"/>
                    <a:pt x="751" y="486"/>
                    <a:pt x="751" y="486"/>
                  </a:cubicBezTo>
                  <a:cubicBezTo>
                    <a:pt x="761" y="486"/>
                    <a:pt x="761" y="486"/>
                    <a:pt x="761" y="486"/>
                  </a:cubicBezTo>
                  <a:cubicBezTo>
                    <a:pt x="888" y="486"/>
                    <a:pt x="888" y="486"/>
                    <a:pt x="888" y="486"/>
                  </a:cubicBezTo>
                  <a:cubicBezTo>
                    <a:pt x="898" y="486"/>
                    <a:pt x="898" y="486"/>
                    <a:pt x="898" y="486"/>
                  </a:cubicBezTo>
                  <a:cubicBezTo>
                    <a:pt x="917" y="486"/>
                    <a:pt x="917" y="486"/>
                    <a:pt x="917" y="486"/>
                  </a:cubicBezTo>
                  <a:cubicBezTo>
                    <a:pt x="926" y="486"/>
                    <a:pt x="926" y="486"/>
                    <a:pt x="926" y="486"/>
                  </a:cubicBezTo>
                  <a:cubicBezTo>
                    <a:pt x="929" y="486"/>
                    <a:pt x="929" y="486"/>
                    <a:pt x="929" y="486"/>
                  </a:cubicBezTo>
                  <a:cubicBezTo>
                    <a:pt x="930" y="486"/>
                    <a:pt x="930" y="486"/>
                    <a:pt x="930" y="486"/>
                  </a:cubicBezTo>
                  <a:cubicBezTo>
                    <a:pt x="945" y="486"/>
                    <a:pt x="945" y="486"/>
                    <a:pt x="945" y="486"/>
                  </a:cubicBezTo>
                  <a:cubicBezTo>
                    <a:pt x="952" y="486"/>
                    <a:pt x="952" y="486"/>
                    <a:pt x="952" y="486"/>
                  </a:cubicBezTo>
                  <a:cubicBezTo>
                    <a:pt x="961" y="486"/>
                    <a:pt x="961" y="486"/>
                    <a:pt x="961" y="486"/>
                  </a:cubicBezTo>
                  <a:cubicBezTo>
                    <a:pt x="970" y="486"/>
                    <a:pt x="970" y="486"/>
                    <a:pt x="970" y="486"/>
                  </a:cubicBezTo>
                  <a:cubicBezTo>
                    <a:pt x="977" y="486"/>
                    <a:pt x="977" y="486"/>
                    <a:pt x="977" y="486"/>
                  </a:cubicBezTo>
                  <a:cubicBezTo>
                    <a:pt x="1087" y="486"/>
                    <a:pt x="1087" y="486"/>
                    <a:pt x="1087" y="486"/>
                  </a:cubicBezTo>
                  <a:cubicBezTo>
                    <a:pt x="1091" y="486"/>
                    <a:pt x="1091" y="486"/>
                    <a:pt x="1091" y="486"/>
                  </a:cubicBezTo>
                  <a:cubicBezTo>
                    <a:pt x="1143" y="486"/>
                    <a:pt x="1143" y="486"/>
                    <a:pt x="1143" y="486"/>
                  </a:cubicBezTo>
                  <a:cubicBezTo>
                    <a:pt x="1147" y="486"/>
                    <a:pt x="1147" y="486"/>
                    <a:pt x="1147" y="486"/>
                  </a:cubicBezTo>
                  <a:cubicBezTo>
                    <a:pt x="1183" y="486"/>
                    <a:pt x="1183" y="486"/>
                    <a:pt x="1183" y="486"/>
                  </a:cubicBezTo>
                  <a:cubicBezTo>
                    <a:pt x="1484" y="486"/>
                    <a:pt x="1484" y="486"/>
                    <a:pt x="1484" y="486"/>
                  </a:cubicBezTo>
                  <a:cubicBezTo>
                    <a:pt x="1491" y="486"/>
                    <a:pt x="1491" y="486"/>
                    <a:pt x="1491" y="486"/>
                  </a:cubicBezTo>
                  <a:cubicBezTo>
                    <a:pt x="1494" y="486"/>
                    <a:pt x="1494" y="486"/>
                    <a:pt x="1494" y="486"/>
                  </a:cubicBezTo>
                  <a:cubicBezTo>
                    <a:pt x="1514" y="486"/>
                    <a:pt x="1514" y="486"/>
                    <a:pt x="1514" y="486"/>
                  </a:cubicBezTo>
                  <a:cubicBezTo>
                    <a:pt x="1515" y="486"/>
                    <a:pt x="1515" y="486"/>
                    <a:pt x="1515" y="486"/>
                  </a:cubicBezTo>
                  <a:cubicBezTo>
                    <a:pt x="1524" y="486"/>
                    <a:pt x="1524" y="486"/>
                    <a:pt x="1524" y="486"/>
                  </a:cubicBezTo>
                  <a:cubicBezTo>
                    <a:pt x="1571" y="486"/>
                    <a:pt x="1571" y="486"/>
                    <a:pt x="1571" y="486"/>
                  </a:cubicBezTo>
                  <a:cubicBezTo>
                    <a:pt x="1603" y="486"/>
                    <a:pt x="1603" y="486"/>
                    <a:pt x="1603" y="486"/>
                  </a:cubicBezTo>
                  <a:cubicBezTo>
                    <a:pt x="1671" y="486"/>
                    <a:pt x="1671" y="486"/>
                    <a:pt x="1671" y="486"/>
                  </a:cubicBezTo>
                  <a:cubicBezTo>
                    <a:pt x="1671" y="78"/>
                    <a:pt x="1671" y="78"/>
                    <a:pt x="1671" y="78"/>
                  </a:cubicBezTo>
                  <a:lnTo>
                    <a:pt x="1607" y="78"/>
                  </a:lnTo>
                  <a:close/>
                  <a:moveTo>
                    <a:pt x="304" y="376"/>
                  </a:moveTo>
                  <a:cubicBezTo>
                    <a:pt x="281" y="376"/>
                    <a:pt x="281" y="376"/>
                    <a:pt x="281" y="376"/>
                  </a:cubicBezTo>
                  <a:cubicBezTo>
                    <a:pt x="281" y="369"/>
                    <a:pt x="281" y="369"/>
                    <a:pt x="281" y="369"/>
                  </a:cubicBezTo>
                  <a:cubicBezTo>
                    <a:pt x="304" y="369"/>
                    <a:pt x="304" y="369"/>
                    <a:pt x="304" y="369"/>
                  </a:cubicBezTo>
                  <a:lnTo>
                    <a:pt x="304" y="376"/>
                  </a:lnTo>
                  <a:close/>
                  <a:moveTo>
                    <a:pt x="304" y="365"/>
                  </a:moveTo>
                  <a:cubicBezTo>
                    <a:pt x="281" y="365"/>
                    <a:pt x="281" y="365"/>
                    <a:pt x="281" y="365"/>
                  </a:cubicBezTo>
                  <a:cubicBezTo>
                    <a:pt x="281" y="357"/>
                    <a:pt x="281" y="357"/>
                    <a:pt x="281" y="357"/>
                  </a:cubicBezTo>
                  <a:cubicBezTo>
                    <a:pt x="304" y="357"/>
                    <a:pt x="304" y="357"/>
                    <a:pt x="304" y="357"/>
                  </a:cubicBezTo>
                  <a:lnTo>
                    <a:pt x="304" y="365"/>
                  </a:lnTo>
                  <a:close/>
                  <a:moveTo>
                    <a:pt x="304" y="354"/>
                  </a:moveTo>
                  <a:cubicBezTo>
                    <a:pt x="281" y="354"/>
                    <a:pt x="281" y="354"/>
                    <a:pt x="281" y="354"/>
                  </a:cubicBezTo>
                  <a:cubicBezTo>
                    <a:pt x="281" y="346"/>
                    <a:pt x="281" y="346"/>
                    <a:pt x="281" y="346"/>
                  </a:cubicBezTo>
                  <a:cubicBezTo>
                    <a:pt x="304" y="346"/>
                    <a:pt x="304" y="346"/>
                    <a:pt x="304" y="346"/>
                  </a:cubicBezTo>
                  <a:lnTo>
                    <a:pt x="304" y="354"/>
                  </a:lnTo>
                  <a:close/>
                  <a:moveTo>
                    <a:pt x="334" y="376"/>
                  </a:moveTo>
                  <a:cubicBezTo>
                    <a:pt x="311" y="376"/>
                    <a:pt x="311" y="376"/>
                    <a:pt x="311" y="376"/>
                  </a:cubicBezTo>
                  <a:cubicBezTo>
                    <a:pt x="311" y="369"/>
                    <a:pt x="311" y="369"/>
                    <a:pt x="311" y="369"/>
                  </a:cubicBezTo>
                  <a:cubicBezTo>
                    <a:pt x="334" y="369"/>
                    <a:pt x="334" y="369"/>
                    <a:pt x="334" y="369"/>
                  </a:cubicBezTo>
                  <a:lnTo>
                    <a:pt x="334" y="376"/>
                  </a:lnTo>
                  <a:close/>
                  <a:moveTo>
                    <a:pt x="334" y="365"/>
                  </a:moveTo>
                  <a:cubicBezTo>
                    <a:pt x="311" y="365"/>
                    <a:pt x="311" y="365"/>
                    <a:pt x="311" y="365"/>
                  </a:cubicBezTo>
                  <a:cubicBezTo>
                    <a:pt x="311" y="357"/>
                    <a:pt x="311" y="357"/>
                    <a:pt x="311" y="357"/>
                  </a:cubicBezTo>
                  <a:cubicBezTo>
                    <a:pt x="334" y="357"/>
                    <a:pt x="334" y="357"/>
                    <a:pt x="334" y="357"/>
                  </a:cubicBezTo>
                  <a:lnTo>
                    <a:pt x="334" y="365"/>
                  </a:lnTo>
                  <a:close/>
                  <a:moveTo>
                    <a:pt x="334" y="354"/>
                  </a:moveTo>
                  <a:cubicBezTo>
                    <a:pt x="311" y="354"/>
                    <a:pt x="311" y="354"/>
                    <a:pt x="311" y="354"/>
                  </a:cubicBezTo>
                  <a:cubicBezTo>
                    <a:pt x="311" y="346"/>
                    <a:pt x="311" y="346"/>
                    <a:pt x="311" y="346"/>
                  </a:cubicBezTo>
                  <a:cubicBezTo>
                    <a:pt x="334" y="346"/>
                    <a:pt x="334" y="346"/>
                    <a:pt x="334" y="346"/>
                  </a:cubicBezTo>
                  <a:lnTo>
                    <a:pt x="334" y="354"/>
                  </a:lnTo>
                  <a:close/>
                  <a:moveTo>
                    <a:pt x="364" y="376"/>
                  </a:moveTo>
                  <a:cubicBezTo>
                    <a:pt x="341" y="376"/>
                    <a:pt x="341" y="376"/>
                    <a:pt x="341" y="376"/>
                  </a:cubicBezTo>
                  <a:cubicBezTo>
                    <a:pt x="341" y="369"/>
                    <a:pt x="341" y="369"/>
                    <a:pt x="341" y="369"/>
                  </a:cubicBezTo>
                  <a:cubicBezTo>
                    <a:pt x="364" y="369"/>
                    <a:pt x="364" y="369"/>
                    <a:pt x="364" y="369"/>
                  </a:cubicBezTo>
                  <a:lnTo>
                    <a:pt x="364" y="376"/>
                  </a:lnTo>
                  <a:close/>
                  <a:moveTo>
                    <a:pt x="364" y="365"/>
                  </a:moveTo>
                  <a:cubicBezTo>
                    <a:pt x="341" y="365"/>
                    <a:pt x="341" y="365"/>
                    <a:pt x="341" y="365"/>
                  </a:cubicBezTo>
                  <a:cubicBezTo>
                    <a:pt x="341" y="357"/>
                    <a:pt x="341" y="357"/>
                    <a:pt x="341" y="357"/>
                  </a:cubicBezTo>
                  <a:cubicBezTo>
                    <a:pt x="364" y="357"/>
                    <a:pt x="364" y="357"/>
                    <a:pt x="364" y="357"/>
                  </a:cubicBezTo>
                  <a:lnTo>
                    <a:pt x="364" y="365"/>
                  </a:lnTo>
                  <a:close/>
                  <a:moveTo>
                    <a:pt x="364" y="354"/>
                  </a:moveTo>
                  <a:cubicBezTo>
                    <a:pt x="341" y="354"/>
                    <a:pt x="341" y="354"/>
                    <a:pt x="341" y="354"/>
                  </a:cubicBezTo>
                  <a:cubicBezTo>
                    <a:pt x="341" y="346"/>
                    <a:pt x="341" y="346"/>
                    <a:pt x="341" y="346"/>
                  </a:cubicBezTo>
                  <a:cubicBezTo>
                    <a:pt x="364" y="346"/>
                    <a:pt x="364" y="346"/>
                    <a:pt x="364" y="346"/>
                  </a:cubicBezTo>
                  <a:lnTo>
                    <a:pt x="364" y="354"/>
                  </a:lnTo>
                  <a:close/>
                  <a:moveTo>
                    <a:pt x="447" y="376"/>
                  </a:moveTo>
                  <a:cubicBezTo>
                    <a:pt x="424" y="376"/>
                    <a:pt x="424" y="376"/>
                    <a:pt x="424" y="376"/>
                  </a:cubicBezTo>
                  <a:cubicBezTo>
                    <a:pt x="424" y="369"/>
                    <a:pt x="424" y="369"/>
                    <a:pt x="424" y="369"/>
                  </a:cubicBezTo>
                  <a:cubicBezTo>
                    <a:pt x="447" y="369"/>
                    <a:pt x="447" y="369"/>
                    <a:pt x="447" y="369"/>
                  </a:cubicBezTo>
                  <a:lnTo>
                    <a:pt x="447" y="376"/>
                  </a:lnTo>
                  <a:close/>
                  <a:moveTo>
                    <a:pt x="447" y="365"/>
                  </a:moveTo>
                  <a:cubicBezTo>
                    <a:pt x="424" y="365"/>
                    <a:pt x="424" y="365"/>
                    <a:pt x="424" y="365"/>
                  </a:cubicBezTo>
                  <a:cubicBezTo>
                    <a:pt x="424" y="357"/>
                    <a:pt x="424" y="357"/>
                    <a:pt x="424" y="357"/>
                  </a:cubicBezTo>
                  <a:cubicBezTo>
                    <a:pt x="447" y="357"/>
                    <a:pt x="447" y="357"/>
                    <a:pt x="447" y="357"/>
                  </a:cubicBezTo>
                  <a:lnTo>
                    <a:pt x="447" y="365"/>
                  </a:lnTo>
                  <a:close/>
                  <a:moveTo>
                    <a:pt x="447" y="354"/>
                  </a:moveTo>
                  <a:cubicBezTo>
                    <a:pt x="424" y="354"/>
                    <a:pt x="424" y="354"/>
                    <a:pt x="424" y="354"/>
                  </a:cubicBezTo>
                  <a:cubicBezTo>
                    <a:pt x="424" y="346"/>
                    <a:pt x="424" y="346"/>
                    <a:pt x="424" y="346"/>
                  </a:cubicBezTo>
                  <a:cubicBezTo>
                    <a:pt x="447" y="346"/>
                    <a:pt x="447" y="346"/>
                    <a:pt x="447" y="346"/>
                  </a:cubicBezTo>
                  <a:lnTo>
                    <a:pt x="447" y="354"/>
                  </a:lnTo>
                  <a:close/>
                  <a:moveTo>
                    <a:pt x="477" y="376"/>
                  </a:moveTo>
                  <a:cubicBezTo>
                    <a:pt x="454" y="376"/>
                    <a:pt x="454" y="376"/>
                    <a:pt x="454" y="376"/>
                  </a:cubicBezTo>
                  <a:cubicBezTo>
                    <a:pt x="454" y="369"/>
                    <a:pt x="454" y="369"/>
                    <a:pt x="454" y="369"/>
                  </a:cubicBezTo>
                  <a:cubicBezTo>
                    <a:pt x="477" y="369"/>
                    <a:pt x="477" y="369"/>
                    <a:pt x="477" y="369"/>
                  </a:cubicBezTo>
                  <a:lnTo>
                    <a:pt x="477" y="376"/>
                  </a:lnTo>
                  <a:close/>
                  <a:moveTo>
                    <a:pt x="477" y="365"/>
                  </a:moveTo>
                  <a:cubicBezTo>
                    <a:pt x="454" y="365"/>
                    <a:pt x="454" y="365"/>
                    <a:pt x="454" y="365"/>
                  </a:cubicBezTo>
                  <a:cubicBezTo>
                    <a:pt x="454" y="357"/>
                    <a:pt x="454" y="357"/>
                    <a:pt x="454" y="357"/>
                  </a:cubicBezTo>
                  <a:cubicBezTo>
                    <a:pt x="477" y="357"/>
                    <a:pt x="477" y="357"/>
                    <a:pt x="477" y="357"/>
                  </a:cubicBezTo>
                  <a:lnTo>
                    <a:pt x="477" y="365"/>
                  </a:lnTo>
                  <a:close/>
                  <a:moveTo>
                    <a:pt x="477" y="354"/>
                  </a:moveTo>
                  <a:cubicBezTo>
                    <a:pt x="454" y="354"/>
                    <a:pt x="454" y="354"/>
                    <a:pt x="454" y="354"/>
                  </a:cubicBezTo>
                  <a:cubicBezTo>
                    <a:pt x="454" y="346"/>
                    <a:pt x="454" y="346"/>
                    <a:pt x="454" y="346"/>
                  </a:cubicBezTo>
                  <a:cubicBezTo>
                    <a:pt x="477" y="346"/>
                    <a:pt x="477" y="346"/>
                    <a:pt x="477" y="346"/>
                  </a:cubicBezTo>
                  <a:lnTo>
                    <a:pt x="477" y="354"/>
                  </a:lnTo>
                  <a:close/>
                  <a:moveTo>
                    <a:pt x="507" y="376"/>
                  </a:moveTo>
                  <a:cubicBezTo>
                    <a:pt x="484" y="376"/>
                    <a:pt x="484" y="376"/>
                    <a:pt x="484" y="376"/>
                  </a:cubicBezTo>
                  <a:cubicBezTo>
                    <a:pt x="484" y="369"/>
                    <a:pt x="484" y="369"/>
                    <a:pt x="484" y="369"/>
                  </a:cubicBezTo>
                  <a:cubicBezTo>
                    <a:pt x="507" y="369"/>
                    <a:pt x="507" y="369"/>
                    <a:pt x="507" y="369"/>
                  </a:cubicBezTo>
                  <a:lnTo>
                    <a:pt x="507" y="376"/>
                  </a:lnTo>
                  <a:close/>
                  <a:moveTo>
                    <a:pt x="507" y="365"/>
                  </a:moveTo>
                  <a:cubicBezTo>
                    <a:pt x="484" y="365"/>
                    <a:pt x="484" y="365"/>
                    <a:pt x="484" y="365"/>
                  </a:cubicBezTo>
                  <a:cubicBezTo>
                    <a:pt x="484" y="357"/>
                    <a:pt x="484" y="357"/>
                    <a:pt x="484" y="357"/>
                  </a:cubicBezTo>
                  <a:cubicBezTo>
                    <a:pt x="507" y="357"/>
                    <a:pt x="507" y="357"/>
                    <a:pt x="507" y="357"/>
                  </a:cubicBezTo>
                  <a:lnTo>
                    <a:pt x="507" y="365"/>
                  </a:lnTo>
                  <a:close/>
                  <a:moveTo>
                    <a:pt x="507" y="354"/>
                  </a:moveTo>
                  <a:cubicBezTo>
                    <a:pt x="484" y="354"/>
                    <a:pt x="484" y="354"/>
                    <a:pt x="484" y="354"/>
                  </a:cubicBezTo>
                  <a:cubicBezTo>
                    <a:pt x="484" y="346"/>
                    <a:pt x="484" y="346"/>
                    <a:pt x="484" y="346"/>
                  </a:cubicBezTo>
                  <a:cubicBezTo>
                    <a:pt x="507" y="346"/>
                    <a:pt x="507" y="346"/>
                    <a:pt x="507" y="346"/>
                  </a:cubicBezTo>
                  <a:lnTo>
                    <a:pt x="507" y="354"/>
                  </a:lnTo>
                  <a:close/>
                  <a:moveTo>
                    <a:pt x="416" y="246"/>
                  </a:moveTo>
                  <a:cubicBezTo>
                    <a:pt x="551" y="224"/>
                    <a:pt x="641" y="326"/>
                    <a:pt x="641" y="326"/>
                  </a:cubicBezTo>
                  <a:cubicBezTo>
                    <a:pt x="511" y="326"/>
                    <a:pt x="511" y="326"/>
                    <a:pt x="511" y="326"/>
                  </a:cubicBezTo>
                  <a:cubicBezTo>
                    <a:pt x="482" y="263"/>
                    <a:pt x="416" y="246"/>
                    <a:pt x="416" y="246"/>
                  </a:cubicBezTo>
                  <a:close/>
                  <a:moveTo>
                    <a:pt x="590" y="376"/>
                  </a:moveTo>
                  <a:cubicBezTo>
                    <a:pt x="568" y="376"/>
                    <a:pt x="568" y="376"/>
                    <a:pt x="568" y="376"/>
                  </a:cubicBezTo>
                  <a:cubicBezTo>
                    <a:pt x="568" y="369"/>
                    <a:pt x="568" y="369"/>
                    <a:pt x="568" y="369"/>
                  </a:cubicBezTo>
                  <a:cubicBezTo>
                    <a:pt x="590" y="369"/>
                    <a:pt x="590" y="369"/>
                    <a:pt x="590" y="369"/>
                  </a:cubicBezTo>
                  <a:lnTo>
                    <a:pt x="590" y="376"/>
                  </a:lnTo>
                  <a:close/>
                  <a:moveTo>
                    <a:pt x="590" y="365"/>
                  </a:moveTo>
                  <a:cubicBezTo>
                    <a:pt x="568" y="365"/>
                    <a:pt x="568" y="365"/>
                    <a:pt x="568" y="365"/>
                  </a:cubicBezTo>
                  <a:cubicBezTo>
                    <a:pt x="568" y="357"/>
                    <a:pt x="568" y="357"/>
                    <a:pt x="568" y="357"/>
                  </a:cubicBezTo>
                  <a:cubicBezTo>
                    <a:pt x="590" y="357"/>
                    <a:pt x="590" y="357"/>
                    <a:pt x="590" y="357"/>
                  </a:cubicBezTo>
                  <a:lnTo>
                    <a:pt x="590" y="365"/>
                  </a:lnTo>
                  <a:close/>
                  <a:moveTo>
                    <a:pt x="590" y="354"/>
                  </a:moveTo>
                  <a:cubicBezTo>
                    <a:pt x="568" y="354"/>
                    <a:pt x="568" y="354"/>
                    <a:pt x="568" y="354"/>
                  </a:cubicBezTo>
                  <a:cubicBezTo>
                    <a:pt x="568" y="346"/>
                    <a:pt x="568" y="346"/>
                    <a:pt x="568" y="346"/>
                  </a:cubicBezTo>
                  <a:cubicBezTo>
                    <a:pt x="590" y="346"/>
                    <a:pt x="590" y="346"/>
                    <a:pt x="590" y="346"/>
                  </a:cubicBezTo>
                  <a:lnTo>
                    <a:pt x="590" y="354"/>
                  </a:lnTo>
                  <a:close/>
                  <a:moveTo>
                    <a:pt x="620" y="376"/>
                  </a:moveTo>
                  <a:cubicBezTo>
                    <a:pt x="598" y="376"/>
                    <a:pt x="598" y="376"/>
                    <a:pt x="598" y="376"/>
                  </a:cubicBezTo>
                  <a:cubicBezTo>
                    <a:pt x="598" y="369"/>
                    <a:pt x="598" y="369"/>
                    <a:pt x="598" y="369"/>
                  </a:cubicBezTo>
                  <a:cubicBezTo>
                    <a:pt x="620" y="369"/>
                    <a:pt x="620" y="369"/>
                    <a:pt x="620" y="369"/>
                  </a:cubicBezTo>
                  <a:lnTo>
                    <a:pt x="620" y="376"/>
                  </a:lnTo>
                  <a:close/>
                  <a:moveTo>
                    <a:pt x="620" y="365"/>
                  </a:moveTo>
                  <a:cubicBezTo>
                    <a:pt x="598" y="365"/>
                    <a:pt x="598" y="365"/>
                    <a:pt x="598" y="365"/>
                  </a:cubicBezTo>
                  <a:cubicBezTo>
                    <a:pt x="598" y="357"/>
                    <a:pt x="598" y="357"/>
                    <a:pt x="598" y="357"/>
                  </a:cubicBezTo>
                  <a:cubicBezTo>
                    <a:pt x="620" y="357"/>
                    <a:pt x="620" y="357"/>
                    <a:pt x="620" y="357"/>
                  </a:cubicBezTo>
                  <a:lnTo>
                    <a:pt x="620" y="365"/>
                  </a:lnTo>
                  <a:close/>
                  <a:moveTo>
                    <a:pt x="620" y="354"/>
                  </a:moveTo>
                  <a:cubicBezTo>
                    <a:pt x="598" y="354"/>
                    <a:pt x="598" y="354"/>
                    <a:pt x="598" y="354"/>
                  </a:cubicBezTo>
                  <a:cubicBezTo>
                    <a:pt x="598" y="346"/>
                    <a:pt x="598" y="346"/>
                    <a:pt x="598" y="346"/>
                  </a:cubicBezTo>
                  <a:cubicBezTo>
                    <a:pt x="620" y="346"/>
                    <a:pt x="620" y="346"/>
                    <a:pt x="620" y="346"/>
                  </a:cubicBezTo>
                  <a:lnTo>
                    <a:pt x="620" y="354"/>
                  </a:lnTo>
                  <a:close/>
                  <a:moveTo>
                    <a:pt x="650" y="376"/>
                  </a:moveTo>
                  <a:cubicBezTo>
                    <a:pt x="628" y="376"/>
                    <a:pt x="628" y="376"/>
                    <a:pt x="628" y="376"/>
                  </a:cubicBezTo>
                  <a:cubicBezTo>
                    <a:pt x="628" y="369"/>
                    <a:pt x="628" y="369"/>
                    <a:pt x="628" y="369"/>
                  </a:cubicBezTo>
                  <a:cubicBezTo>
                    <a:pt x="650" y="369"/>
                    <a:pt x="650" y="369"/>
                    <a:pt x="650" y="369"/>
                  </a:cubicBezTo>
                  <a:lnTo>
                    <a:pt x="650" y="376"/>
                  </a:lnTo>
                  <a:close/>
                  <a:moveTo>
                    <a:pt x="650" y="365"/>
                  </a:moveTo>
                  <a:cubicBezTo>
                    <a:pt x="628" y="365"/>
                    <a:pt x="628" y="365"/>
                    <a:pt x="628" y="365"/>
                  </a:cubicBezTo>
                  <a:cubicBezTo>
                    <a:pt x="628" y="357"/>
                    <a:pt x="628" y="357"/>
                    <a:pt x="628" y="357"/>
                  </a:cubicBezTo>
                  <a:cubicBezTo>
                    <a:pt x="650" y="357"/>
                    <a:pt x="650" y="357"/>
                    <a:pt x="650" y="357"/>
                  </a:cubicBezTo>
                  <a:lnTo>
                    <a:pt x="650" y="365"/>
                  </a:lnTo>
                  <a:close/>
                  <a:moveTo>
                    <a:pt x="650" y="354"/>
                  </a:moveTo>
                  <a:cubicBezTo>
                    <a:pt x="628" y="354"/>
                    <a:pt x="628" y="354"/>
                    <a:pt x="628" y="354"/>
                  </a:cubicBezTo>
                  <a:cubicBezTo>
                    <a:pt x="628" y="346"/>
                    <a:pt x="628" y="346"/>
                    <a:pt x="628" y="346"/>
                  </a:cubicBezTo>
                  <a:cubicBezTo>
                    <a:pt x="650" y="346"/>
                    <a:pt x="650" y="346"/>
                    <a:pt x="650" y="346"/>
                  </a:cubicBezTo>
                  <a:lnTo>
                    <a:pt x="650" y="3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a:p>
          </p:txBody>
        </p:sp>
        <p:grpSp>
          <p:nvGrpSpPr>
            <p:cNvPr id="102" name="Group 101"/>
            <p:cNvGrpSpPr/>
            <p:nvPr userDrawn="1"/>
          </p:nvGrpSpPr>
          <p:grpSpPr>
            <a:xfrm>
              <a:off x="0" y="5397500"/>
              <a:ext cx="3292189" cy="1597025"/>
              <a:chOff x="0" y="5691798"/>
              <a:chExt cx="3292189" cy="1302727"/>
            </a:xfrm>
          </p:grpSpPr>
          <p:sp>
            <p:nvSpPr>
              <p:cNvPr id="94" name="Rectangle 93"/>
              <p:cNvSpPr/>
              <p:nvPr userDrawn="1"/>
            </p:nvSpPr>
            <p:spPr bwMode="auto">
              <a:xfrm>
                <a:off x="2560677" y="6148993"/>
                <a:ext cx="731512" cy="84553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5" name="Rectangle 94"/>
              <p:cNvSpPr/>
              <p:nvPr userDrawn="1"/>
            </p:nvSpPr>
            <p:spPr bwMode="auto">
              <a:xfrm>
                <a:off x="2012043"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6" name="Rectangle 95"/>
              <p:cNvSpPr/>
              <p:nvPr userDrawn="1"/>
            </p:nvSpPr>
            <p:spPr bwMode="auto">
              <a:xfrm>
                <a:off x="1554847" y="5691798"/>
                <a:ext cx="457195"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7" name="Rectangle 96"/>
              <p:cNvSpPr/>
              <p:nvPr userDrawn="1"/>
            </p:nvSpPr>
            <p:spPr bwMode="auto">
              <a:xfrm>
                <a:off x="1097653" y="5966115"/>
                <a:ext cx="457195"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8" name="Rectangle 97"/>
              <p:cNvSpPr/>
              <p:nvPr userDrawn="1"/>
            </p:nvSpPr>
            <p:spPr bwMode="auto">
              <a:xfrm>
                <a:off x="823336" y="5783263"/>
                <a:ext cx="274317" cy="12112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9" name="Rectangle 98"/>
              <p:cNvSpPr/>
              <p:nvPr userDrawn="1"/>
            </p:nvSpPr>
            <p:spPr bwMode="auto">
              <a:xfrm>
                <a:off x="549019" y="5691798"/>
                <a:ext cx="274317"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100" name="Rectangle 99"/>
              <p:cNvSpPr/>
              <p:nvPr userDrawn="1"/>
            </p:nvSpPr>
            <p:spPr bwMode="auto">
              <a:xfrm>
                <a:off x="0"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grpSp>
      </p:grpSp>
      <p:sp>
        <p:nvSpPr>
          <p:cNvPr id="3" name="TextBox 2"/>
          <p:cNvSpPr txBox="1"/>
          <p:nvPr userDrawn="1"/>
        </p:nvSpPr>
        <p:spPr>
          <a:xfrm>
            <a:off x="10418150" y="5950485"/>
            <a:ext cx="1504547" cy="615609"/>
          </a:xfrm>
          <a:prstGeom prst="rect">
            <a:avLst/>
          </a:prstGeom>
          <a:noFill/>
        </p:spPr>
        <p:txBody>
          <a:bodyPr wrap="none" lIns="179285" tIns="143428" rIns="179285" bIns="143428" rtlCol="0" anchor="b">
            <a:spAutoFit/>
          </a:bodyPr>
          <a:lstStyle/>
          <a:p>
            <a:pPr algn="r">
              <a:lnSpc>
                <a:spcPct val="90000"/>
              </a:lnSpc>
              <a:spcAft>
                <a:spcPts val="588"/>
              </a:spcAft>
            </a:pPr>
            <a:r>
              <a:rPr lang="en-US" sz="2353" dirty="0">
                <a:gradFill>
                  <a:gsLst>
                    <a:gs pos="2917">
                      <a:schemeClr val="tx1"/>
                    </a:gs>
                    <a:gs pos="30000">
                      <a:schemeClr val="tx1"/>
                    </a:gs>
                  </a:gsLst>
                  <a:lin ang="5400000" scaled="0"/>
                </a:gradFill>
              </a:rPr>
              <a:t>#WPC16</a:t>
            </a:r>
          </a:p>
        </p:txBody>
      </p:sp>
    </p:spTree>
    <p:extLst>
      <p:ext uri="{BB962C8B-B14F-4D97-AF65-F5344CB8AC3E}">
        <p14:creationId xmlns:p14="http://schemas.microsoft.com/office/powerpoint/2010/main" val="3520478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invGray">
          <a:xfrm>
            <a:off x="9233488" y="855372"/>
            <a:ext cx="2689274" cy="5670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5245" y="299807"/>
            <a:ext cx="3137517" cy="5670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4729"/>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42170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7676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71060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269239" y="1038195"/>
            <a:ext cx="10757098"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23564144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39" y="1038195"/>
            <a:ext cx="1180292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2950437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4855632" cy="899665"/>
          </a:xfrm>
        </p:spPr>
        <p:txBody>
          <a:bodyPr/>
          <a:lstStyle/>
          <a:p>
            <a:r>
              <a:rPr lang="en-US" dirty="0"/>
              <a:t>Click to edit Master</a:t>
            </a:r>
          </a:p>
        </p:txBody>
      </p:sp>
      <p:sp>
        <p:nvSpPr>
          <p:cNvPr id="4" name="Text Placeholder 3"/>
          <p:cNvSpPr>
            <a:spLocks noGrp="1"/>
          </p:cNvSpPr>
          <p:nvPr>
            <p:ph type="body" sz="quarter" idx="11"/>
          </p:nvPr>
        </p:nvSpPr>
        <p:spPr>
          <a:xfrm>
            <a:off x="269239" y="1191698"/>
            <a:ext cx="491690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6708346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4855632" cy="899665"/>
          </a:xfrm>
        </p:spPr>
        <p:txBody>
          <a:bodyPr/>
          <a:lstStyle/>
          <a:p>
            <a:r>
              <a:rPr lang="en-US" dirty="0"/>
              <a:t>Click to edit Master</a:t>
            </a:r>
          </a:p>
        </p:txBody>
      </p:sp>
      <p:sp>
        <p:nvSpPr>
          <p:cNvPr id="4" name="Text Placeholder 3"/>
          <p:cNvSpPr>
            <a:spLocks noGrp="1"/>
          </p:cNvSpPr>
          <p:nvPr>
            <p:ph type="body" sz="quarter" idx="11"/>
          </p:nvPr>
        </p:nvSpPr>
        <p:spPr>
          <a:xfrm>
            <a:off x="269239" y="1785322"/>
            <a:ext cx="491690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36375657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13715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91407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32293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5059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77777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65772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99833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8741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04556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708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09171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5378547" cy="2616500"/>
          </a:xfrm>
        </p:spPr>
        <p:txBody>
          <a:bodyPr/>
          <a:lstStyle/>
          <a:p>
            <a:r>
              <a:rPr lang="en-US" dirty="0"/>
              <a:t>Click to edit Master title style</a:t>
            </a:r>
          </a:p>
        </p:txBody>
      </p:sp>
    </p:spTree>
    <p:extLst>
      <p:ext uri="{BB962C8B-B14F-4D97-AF65-F5344CB8AC3E}">
        <p14:creationId xmlns:p14="http://schemas.microsoft.com/office/powerpoint/2010/main" val="28746937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45015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198877" y="438"/>
            <a:ext cx="6991565" cy="6863349"/>
          </a:xfrm>
          <a:prstGeom prst="rect">
            <a:avLst/>
          </a:prstGeom>
        </p:spPr>
      </p:pic>
    </p:spTree>
    <p:extLst>
      <p:ext uri="{BB962C8B-B14F-4D97-AF65-F5344CB8AC3E}">
        <p14:creationId xmlns:p14="http://schemas.microsoft.com/office/powerpoint/2010/main" val="3595144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9586" y="0"/>
            <a:ext cx="6993968" cy="6863348"/>
          </a:xfrm>
          <a:prstGeom prst="rect">
            <a:avLst/>
          </a:prstGeom>
        </p:spPr>
      </p:pic>
    </p:spTree>
    <p:extLst>
      <p:ext uri="{BB962C8B-B14F-4D97-AF65-F5344CB8AC3E}">
        <p14:creationId xmlns:p14="http://schemas.microsoft.com/office/powerpoint/2010/main" val="3295750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770301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175693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74057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08248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6427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815921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25222641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617996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1392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Walkin No tile">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319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2011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losing logo slide 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grpSp>
        <p:nvGrpSpPr>
          <p:cNvPr id="4" name="Group 3"/>
          <p:cNvGrpSpPr>
            <a:grpSpLocks noChangeAspect="1"/>
          </p:cNvGrpSpPr>
          <p:nvPr userDrawn="1"/>
        </p:nvGrpSpPr>
        <p:grpSpPr bwMode="black">
          <a:xfrm>
            <a:off x="451930" y="476710"/>
            <a:ext cx="1419662" cy="304828"/>
            <a:chOff x="457200" y="1643393"/>
            <a:chExt cx="4492753" cy="96454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35747348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Level 4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914367"/>
            <a:fld id="{DE9C5245-57D9-4297-A214-1583DC249795}" type="slidenum">
              <a:rPr lang="en-US" sz="1765" smtClean="0">
                <a:solidFill>
                  <a:srgbClr val="505050"/>
                </a:solidFill>
              </a:rPr>
              <a:pPr defTabSz="914367"/>
              <a:t>‹#›</a:t>
            </a:fld>
            <a:endParaRPr lang="en-US" sz="1765" dirty="0">
              <a:solidFill>
                <a:srgbClr val="505050"/>
              </a:solidFill>
            </a:endParaRPr>
          </a:p>
        </p:txBody>
      </p:sp>
      <p:sp>
        <p:nvSpPr>
          <p:cNvPr id="6" name="Text Placeholder 15"/>
          <p:cNvSpPr>
            <a:spLocks noGrp="1"/>
          </p:cNvSpPr>
          <p:nvPr>
            <p:ph type="body" sz="quarter" idx="14" hasCustomPrompt="1"/>
          </p:nvPr>
        </p:nvSpPr>
        <p:spPr>
          <a:xfrm>
            <a:off x="8976361" y="6007100"/>
            <a:ext cx="2743200" cy="241300"/>
          </a:xfrm>
        </p:spPr>
        <p:txBody>
          <a:bodyPr>
            <a:normAutofit/>
          </a:bodyPr>
          <a:lstStyle>
            <a:lvl1pPr marL="0" indent="0" algn="r">
              <a:buNone/>
              <a:defRPr sz="800" i="1">
                <a:solidFill>
                  <a:srgbClr val="A5A5A5"/>
                </a:solidFill>
                <a:latin typeface="Segoe UI Light" panose="020B0502040204020203" pitchFamily="34" charset="0"/>
                <a:cs typeface="Segoe UI Light" panose="020B0502040204020203" pitchFamily="34" charset="0"/>
              </a:defRPr>
            </a:lvl1pPr>
          </a:lstStyle>
          <a:p>
            <a:pPr lvl="0"/>
            <a:r>
              <a:rPr lang="en-US" dirty="0"/>
              <a:t>Source: </a:t>
            </a:r>
          </a:p>
        </p:txBody>
      </p:sp>
    </p:spTree>
    <p:extLst>
      <p:ext uri="{BB962C8B-B14F-4D97-AF65-F5344CB8AC3E}">
        <p14:creationId xmlns:p14="http://schemas.microsoft.com/office/powerpoint/2010/main" val="31451826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2084694"/>
            <a:ext cx="11653523" cy="21848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69241" y="289513"/>
            <a:ext cx="11655840" cy="899665"/>
          </a:xfrm>
          <a:prstGeom prst="rect">
            <a:avLst/>
          </a:prstGeom>
        </p:spPr>
        <p:txBody>
          <a:bodyPr/>
          <a:lstStyle/>
          <a:p>
            <a:r>
              <a:rPr lang="en-US"/>
              <a:t>Click to edit Master title style</a:t>
            </a:r>
          </a:p>
        </p:txBody>
      </p:sp>
      <p:sp>
        <p:nvSpPr>
          <p:cNvPr id="2" name="Footer Placeholder 1"/>
          <p:cNvSpPr>
            <a:spLocks noGrp="1"/>
          </p:cNvSpPr>
          <p:nvPr>
            <p:ph type="ftr" sz="quarter" idx="11"/>
          </p:nvPr>
        </p:nvSpPr>
        <p:spPr>
          <a:xfrm>
            <a:off x="661481" y="6322758"/>
            <a:ext cx="4378794" cy="364224"/>
          </a:xfrm>
          <a:prstGeom prst="rect">
            <a:avLst/>
          </a:prstGeom>
        </p:spPr>
        <p:txBody>
          <a:bodyPr/>
          <a:lstStyle/>
          <a:p>
            <a:pPr defTabSz="914367"/>
            <a:endParaRPr lang="en-US" dirty="0">
              <a:solidFill>
                <a:srgbClr val="505050"/>
              </a:solidFill>
            </a:endParaRPr>
          </a:p>
        </p:txBody>
      </p:sp>
      <p:sp>
        <p:nvSpPr>
          <p:cNvPr id="3" name="Slide Number Placeholder 2"/>
          <p:cNvSpPr>
            <a:spLocks noGrp="1"/>
          </p:cNvSpPr>
          <p:nvPr>
            <p:ph type="sldNum" sz="quarter" idx="12"/>
          </p:nvPr>
        </p:nvSpPr>
        <p:spPr>
          <a:xfrm>
            <a:off x="310437" y="6322758"/>
            <a:ext cx="349196" cy="364224"/>
          </a:xfrm>
          <a:prstGeom prst="rect">
            <a:avLst/>
          </a:prstGeom>
        </p:spPr>
        <p:txBody>
          <a:bodyPr/>
          <a:lstStyle/>
          <a:p>
            <a:pPr defTabSz="914367"/>
            <a:fld id="{894E8EF0-91FF-4791-8529-F57CE0475C15}"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329197702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0081" y="0"/>
            <a:ext cx="12202081" cy="6864644"/>
          </a:xfrm>
          <a:prstGeom prst="rect">
            <a:avLst/>
          </a:prstGeom>
        </p:spPr>
      </p:pic>
      <p:sp>
        <p:nvSpPr>
          <p:cNvPr id="18" name="Rectangle 17"/>
          <p:cNvSpPr/>
          <p:nvPr userDrawn="1"/>
        </p:nvSpPr>
        <p:spPr bwMode="gray">
          <a:xfrm>
            <a:off x="269239" y="1187621"/>
            <a:ext cx="6274974"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1187620"/>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39" y="3249691"/>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1238294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Solid">
    <p:bg>
      <p:bgPr>
        <a:solidFill>
          <a:srgbClr val="4423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40" y="1206121"/>
            <a:ext cx="10757099" cy="879910"/>
          </a:xfrm>
        </p:spPr>
        <p:txBody>
          <a:bodyPr lIns="182880" tIns="146304" rIns="182880" bIns="146304"/>
          <a:lstStyle>
            <a:lvl1pPr>
              <a:defRPr sz="5882">
                <a:gradFill>
                  <a:gsLst>
                    <a:gs pos="96350">
                      <a:schemeClr val="tx1"/>
                    </a:gs>
                    <a:gs pos="87591">
                      <a:schemeClr val="tx1"/>
                    </a:gs>
                  </a:gsLst>
                  <a:lin ang="5400000" scaled="0"/>
                </a:gradFill>
              </a:defRPr>
            </a:lvl1pPr>
          </a:lstStyle>
          <a:p>
            <a:r>
              <a:rPr lang="en-US" dirty="0"/>
              <a:t>Headline here</a:t>
            </a:r>
          </a:p>
        </p:txBody>
      </p:sp>
      <p:sp>
        <p:nvSpPr>
          <p:cNvPr id="3" name="Subtitle 2"/>
          <p:cNvSpPr>
            <a:spLocks noGrp="1"/>
          </p:cNvSpPr>
          <p:nvPr>
            <p:ph type="subTitle" idx="1" hasCustomPrompt="1"/>
          </p:nvPr>
        </p:nvSpPr>
        <p:spPr>
          <a:xfrm>
            <a:off x="283103" y="3886836"/>
            <a:ext cx="10743234" cy="968679"/>
          </a:xfrm>
        </p:spPr>
        <p:txBody>
          <a:bodyPr lIns="182880" tIns="146304" rIns="182880" bIns="146304"/>
          <a:lstStyle>
            <a:lvl1pPr marL="0" indent="0" algn="l">
              <a:lnSpc>
                <a:spcPts val="2647"/>
              </a:lnSpc>
              <a:buNone/>
              <a:defRPr sz="2157">
                <a:gradFill>
                  <a:gsLst>
                    <a:gs pos="96350">
                      <a:schemeClr val="tx1"/>
                    </a:gs>
                    <a:gs pos="87591">
                      <a:schemeClr val="tx1"/>
                    </a:gs>
                  </a:gsLst>
                </a:gra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a:t>Speaker Name</a:t>
            </a:r>
            <a:br>
              <a:rPr lang="en-US" dirty="0"/>
            </a:br>
            <a:r>
              <a:rPr lang="en-US" dirty="0"/>
              <a:t>Date</a:t>
            </a:r>
          </a:p>
        </p:txBody>
      </p:sp>
    </p:spTree>
    <p:extLst>
      <p:ext uri="{BB962C8B-B14F-4D97-AF65-F5344CB8AC3E}">
        <p14:creationId xmlns:p14="http://schemas.microsoft.com/office/powerpoint/2010/main" val="4230691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1639" y="6061766"/>
            <a:ext cx="1517768" cy="326167"/>
          </a:xfrm>
          <a:prstGeom prst="rect">
            <a:avLst/>
          </a:prstGeom>
        </p:spPr>
      </p:pic>
    </p:spTree>
    <p:extLst>
      <p:ext uri="{BB962C8B-B14F-4D97-AF65-F5344CB8AC3E}">
        <p14:creationId xmlns:p14="http://schemas.microsoft.com/office/powerpoint/2010/main" val="2066764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2535648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69239" y="2084172"/>
            <a:ext cx="8964248"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2" y="3878574"/>
            <a:ext cx="8964186"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819" y="471123"/>
            <a:ext cx="2507467" cy="537211"/>
          </a:xfrm>
          <a:prstGeom prst="rect">
            <a:avLst/>
          </a:prstGeom>
        </p:spPr>
      </p:pic>
    </p:spTree>
    <p:extLst>
      <p:ext uri="{BB962C8B-B14F-4D97-AF65-F5344CB8AC3E}">
        <p14:creationId xmlns:p14="http://schemas.microsoft.com/office/powerpoint/2010/main" val="3487020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02344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91241">
                      <a:schemeClr val="tx1"/>
                    </a:gs>
                    <a:gs pos="57000">
                      <a:schemeClr val="tx1"/>
                    </a:gs>
                    <a:gs pos="18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313966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820393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220162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2538930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719514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16698270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172409107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e illustrations can be edite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53854546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1"/>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194064745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1"/>
          </p:nvPr>
        </p:nvSpPr>
        <p:spPr/>
        <p:txBody>
          <a:bodyPr/>
          <a:lstStyle/>
          <a:p>
            <a:fld id="{6974C60E-8F8C-41D8-9BFF-6DF338C2FC78}" type="slidenum">
              <a:rPr lang="en-US" smtClean="0"/>
              <a:t>‹#›</a:t>
            </a:fld>
            <a:endParaRPr lang="en-US" dirty="0"/>
          </a:p>
        </p:txBody>
      </p:sp>
    </p:spTree>
    <p:extLst>
      <p:ext uri="{BB962C8B-B14F-4D97-AF65-F5344CB8AC3E}">
        <p14:creationId xmlns:p14="http://schemas.microsoft.com/office/powerpoint/2010/main" val="34142869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theme" Target="../theme/theme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8"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image" Target="../media/image10.png"/><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theme" Target="../theme/theme3.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8" Type="http://schemas.openxmlformats.org/officeDocument/2006/relationships/slideLayout" Target="../slideLayouts/slideLayout92.xml"/><Relationship Id="rId3"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slideLayout" Target="../slideLayouts/slideLayout162.xml"/><Relationship Id="rId47" Type="http://schemas.openxmlformats.org/officeDocument/2006/relationships/slideLayout" Target="../slideLayouts/slideLayout167.xml"/><Relationship Id="rId50" Type="http://schemas.openxmlformats.org/officeDocument/2006/relationships/slideLayout" Target="../slideLayouts/slideLayout170.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9" Type="http://schemas.openxmlformats.org/officeDocument/2006/relationships/slideLayout" Target="../slideLayouts/slideLayout149.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45" Type="http://schemas.openxmlformats.org/officeDocument/2006/relationships/slideLayout" Target="../slideLayouts/slideLayout165.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49" Type="http://schemas.openxmlformats.org/officeDocument/2006/relationships/slideLayout" Target="../slideLayouts/slideLayout169.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52" Type="http://schemas.openxmlformats.org/officeDocument/2006/relationships/theme" Target="../theme/theme4.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48" Type="http://schemas.openxmlformats.org/officeDocument/2006/relationships/slideLayout" Target="../slideLayouts/slideLayout168.xml"/><Relationship Id="rId8" Type="http://schemas.openxmlformats.org/officeDocument/2006/relationships/slideLayout" Target="../slideLayouts/slideLayout128.xml"/><Relationship Id="rId51" Type="http://schemas.openxmlformats.org/officeDocument/2006/relationships/slideLayout" Target="../slideLayouts/slideLayout171.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slideLayout" Target="../slideLayouts/slideLayout166.xml"/><Relationship Id="rId20" Type="http://schemas.openxmlformats.org/officeDocument/2006/relationships/slideLayout" Target="../slideLayouts/slideLayout140.xml"/><Relationship Id="rId41" Type="http://schemas.openxmlformats.org/officeDocument/2006/relationships/slideLayout" Target="../slideLayouts/slideLayout161.xml"/><Relationship Id="rId1" Type="http://schemas.openxmlformats.org/officeDocument/2006/relationships/slideLayout" Target="../slideLayouts/slideLayout121.xml"/><Relationship Id="rId6"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366230" y="-217"/>
            <a:ext cx="940152" cy="5654619"/>
            <a:chOff x="12614198" y="-221"/>
            <a:chExt cx="959004" cy="5767187"/>
          </a:xfrm>
        </p:grpSpPr>
        <p:grpSp>
          <p:nvGrpSpPr>
            <p:cNvPr id="37" name="Group 36"/>
            <p:cNvGrpSpPr/>
            <p:nvPr userDrawn="1"/>
          </p:nvGrpSpPr>
          <p:grpSpPr>
            <a:xfrm>
              <a:off x="12614198" y="-221"/>
              <a:ext cx="959004" cy="5716010"/>
              <a:chOff x="12614198" y="-221"/>
              <a:chExt cx="959004" cy="5716010"/>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G:45 B:145</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50 G:20 B:90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775">
                            <a:schemeClr val="bg1"/>
                          </a:gs>
                          <a:gs pos="14000">
                            <a:schemeClr val="bg1"/>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1775">
                            <a:schemeClr val="bg1"/>
                          </a:gs>
                          <a:gs pos="14000">
                            <a:schemeClr val="bg1"/>
                          </a:gs>
                        </a:gsLst>
                        <a:lin ang="5400000" scaled="0"/>
                      </a:gradFill>
                      <a:ea typeface="Segoe UI" pitchFamily="34" charset="0"/>
                      <a:cs typeface="Segoe UI" pitchFamily="34" charset="0"/>
                    </a:rPr>
                    <a:t>R:</a:t>
                  </a:r>
                  <a:r>
                    <a:rPr lang="en-US" sz="490" baseline="0" dirty="0">
                      <a:gradFill>
                        <a:gsLst>
                          <a:gs pos="1775">
                            <a:schemeClr val="bg1"/>
                          </a:gs>
                          <a:gs pos="14000">
                            <a:schemeClr val="bg1"/>
                          </a:gs>
                        </a:gsLst>
                        <a:lin ang="5400000" scaled="0"/>
                      </a:gradFill>
                      <a:ea typeface="Segoe UI" pitchFamily="34" charset="0"/>
                      <a:cs typeface="Segoe UI" pitchFamily="34" charset="0"/>
                    </a:rPr>
                    <a:t>0 G:32 B:80</a:t>
                  </a:r>
                  <a:endParaRPr lang="en-US" sz="490" dirty="0">
                    <a:gradFill>
                      <a:gsLst>
                        <a:gs pos="1775">
                          <a:schemeClr val="bg1"/>
                        </a:gs>
                        <a:gs pos="14000">
                          <a:schemeClr val="bg1"/>
                        </a:gs>
                      </a:gsLst>
                      <a:lin ang="5400000" scaled="0"/>
                    </a:gradFill>
                    <a:ea typeface="Segoe UI" pitchFamily="34" charset="0"/>
                    <a:cs typeface="Segoe UI" pitchFamily="34" charset="0"/>
                  </a:endParaRP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Magenta</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180 G:0 B:158</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34" name="TextBox 33"/>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5" name="TextBox 34"/>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8584">
                        <a:srgbClr val="FFFFFF"/>
                      </a:gs>
                      <a:gs pos="52000">
                        <a:srgbClr val="FFFFFF"/>
                      </a:gs>
                    </a:gsLst>
                    <a:lin ang="5400000" scaled="0"/>
                  </a:gradFill>
                  <a:latin typeface="+mn-lt"/>
                  <a:ea typeface="Segoe UI" pitchFamily="34" charset="0"/>
                  <a:cs typeface="Segoe UI" pitchFamily="34" charset="0"/>
                </a:rPr>
                <a:t>Mid Blue</a:t>
              </a:r>
            </a:p>
            <a:p>
              <a:pPr algn="l" defTabSz="914102" fontAlgn="base">
                <a:lnSpc>
                  <a:spcPct val="100000"/>
                </a:lnSpc>
                <a:spcBef>
                  <a:spcPct val="0"/>
                </a:spcBef>
                <a:spcAft>
                  <a:spcPct val="0"/>
                </a:spcAft>
              </a:pPr>
              <a:r>
                <a:rPr lang="en-US" sz="490" dirty="0">
                  <a:gradFill>
                    <a:gsLst>
                      <a:gs pos="18584">
                        <a:srgbClr val="FFFFFF"/>
                      </a:gs>
                      <a:gs pos="52000">
                        <a:srgbClr val="FFFFFF"/>
                      </a:gs>
                    </a:gsLst>
                    <a:lin ang="5400000" scaled="0"/>
                  </a:gradFill>
                  <a:ea typeface="Segoe UI" pitchFamily="34" charset="0"/>
                  <a:cs typeface="Segoe UI" pitchFamily="34" charset="0"/>
                </a:rPr>
                <a:t>R:0</a:t>
              </a:r>
              <a:r>
                <a:rPr lang="en-US" sz="490" baseline="0" dirty="0">
                  <a:gradFill>
                    <a:gsLst>
                      <a:gs pos="18584">
                        <a:srgbClr val="FFFFFF"/>
                      </a:gs>
                      <a:gs pos="52000">
                        <a:srgbClr val="FFFFFF"/>
                      </a:gs>
                    </a:gsLst>
                    <a:lin ang="5400000" scaled="0"/>
                  </a:gradFill>
                  <a:ea typeface="Segoe UI" pitchFamily="34" charset="0"/>
                  <a:cs typeface="Segoe UI" pitchFamily="34" charset="0"/>
                </a:rPr>
                <a:t> G:24 B:143</a:t>
              </a:r>
              <a:endParaRPr lang="en-US" sz="490" dirty="0">
                <a:gradFill>
                  <a:gsLst>
                    <a:gs pos="18584">
                      <a:srgbClr val="FFFFFF"/>
                    </a:gs>
                    <a:gs pos="52000">
                      <a:srgbClr val="FFFFFF"/>
                    </a:gs>
                  </a:gsLst>
                  <a:lin ang="5400000" scaled="0"/>
                </a:gradFill>
                <a:ea typeface="Segoe UI" pitchFamily="34" charset="0"/>
                <a:cs typeface="Segoe UI" pitchFamily="34" charset="0"/>
              </a:endParaRP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66272">
                        <a:srgbClr val="000000"/>
                      </a:gs>
                      <a:gs pos="44000">
                        <a:srgbClr val="000000"/>
                      </a:gs>
                    </a:gsLst>
                    <a:lin ang="5400000" scaled="1"/>
                  </a:gradFill>
                  <a:latin typeface="+mn-lt"/>
                  <a:ea typeface="Segoe UI" pitchFamily="34" charset="0"/>
                  <a:cs typeface="Segoe UI" pitchFamily="34" charset="0"/>
                </a:rPr>
                <a:t>Light Blue</a:t>
              </a:r>
            </a:p>
            <a:p>
              <a:pPr algn="l" defTabSz="914102" fontAlgn="base">
                <a:lnSpc>
                  <a:spcPct val="100000"/>
                </a:lnSpc>
                <a:spcBef>
                  <a:spcPct val="0"/>
                </a:spcBef>
                <a:spcAft>
                  <a:spcPct val="0"/>
                </a:spcAft>
              </a:pPr>
              <a:r>
                <a:rPr lang="en-US" sz="490" dirty="0">
                  <a:gradFill>
                    <a:gsLst>
                      <a:gs pos="66272">
                        <a:srgbClr val="000000"/>
                      </a:gs>
                      <a:gs pos="44000">
                        <a:srgbClr val="000000"/>
                      </a:gs>
                    </a:gsLst>
                    <a:lin ang="5400000" scaled="1"/>
                  </a:gradFill>
                  <a:ea typeface="Segoe UI" pitchFamily="34" charset="0"/>
                  <a:cs typeface="Segoe UI" pitchFamily="34" charset="0"/>
                </a:rPr>
                <a:t>R:0</a:t>
              </a:r>
              <a:r>
                <a:rPr lang="en-US" sz="490" baseline="0" dirty="0">
                  <a:gradFill>
                    <a:gsLst>
                      <a:gs pos="66272">
                        <a:srgbClr val="000000"/>
                      </a:gs>
                      <a:gs pos="44000">
                        <a:srgbClr val="000000"/>
                      </a:gs>
                    </a:gsLst>
                    <a:lin ang="5400000" scaled="1"/>
                  </a:gradFill>
                  <a:ea typeface="Segoe UI" pitchFamily="34" charset="0"/>
                  <a:cs typeface="Segoe UI" pitchFamily="34" charset="0"/>
                </a:rPr>
                <a:t> G:188 B:242</a:t>
              </a:r>
              <a:endParaRPr lang="en-US" sz="490" dirty="0">
                <a:gradFill>
                  <a:gsLst>
                    <a:gs pos="66272">
                      <a:srgbClr val="000000"/>
                    </a:gs>
                    <a:gs pos="44000">
                      <a:srgbClr val="000000"/>
                    </a:gs>
                  </a:gsLst>
                  <a:lin ang="5400000" scaled="1"/>
                </a:gradFill>
                <a:ea typeface="Segoe UI" pitchFamily="34" charset="0"/>
                <a:cs typeface="Segoe UI" pitchFamily="34" charset="0"/>
              </a:endParaRPr>
            </a:p>
          </p:txBody>
        </p:sp>
      </p:grpSp>
    </p:spTree>
    <p:extLst>
      <p:ext uri="{BB962C8B-B14F-4D97-AF65-F5344CB8AC3E}">
        <p14:creationId xmlns:p14="http://schemas.microsoft.com/office/powerpoint/2010/main" val="1868027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84" r:id="rId49"/>
    <p:sldLayoutId id="2147483785" r:id="rId50"/>
    <p:sldLayoutId id="2147483838" r:id="rId5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366230" y="-217"/>
            <a:ext cx="940152" cy="5654619"/>
            <a:chOff x="12614198" y="-221"/>
            <a:chExt cx="959004" cy="5767187"/>
          </a:xfrm>
        </p:grpSpPr>
        <p:grpSp>
          <p:nvGrpSpPr>
            <p:cNvPr id="37" name="Group 36"/>
            <p:cNvGrpSpPr/>
            <p:nvPr userDrawn="1"/>
          </p:nvGrpSpPr>
          <p:grpSpPr>
            <a:xfrm>
              <a:off x="12614198" y="-221"/>
              <a:ext cx="959004" cy="5716010"/>
              <a:chOff x="12614198" y="-221"/>
              <a:chExt cx="959004" cy="5716010"/>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G:45 B:145</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50 G:20 B:90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775">
                            <a:schemeClr val="bg1"/>
                          </a:gs>
                          <a:gs pos="14000">
                            <a:schemeClr val="bg1"/>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1775">
                            <a:schemeClr val="bg1"/>
                          </a:gs>
                          <a:gs pos="14000">
                            <a:schemeClr val="bg1"/>
                          </a:gs>
                        </a:gsLst>
                        <a:lin ang="5400000" scaled="0"/>
                      </a:gradFill>
                      <a:ea typeface="Segoe UI" pitchFamily="34" charset="0"/>
                      <a:cs typeface="Segoe UI" pitchFamily="34" charset="0"/>
                    </a:rPr>
                    <a:t>R:</a:t>
                  </a:r>
                  <a:r>
                    <a:rPr lang="en-US" sz="490" baseline="0" dirty="0">
                      <a:gradFill>
                        <a:gsLst>
                          <a:gs pos="1775">
                            <a:schemeClr val="bg1"/>
                          </a:gs>
                          <a:gs pos="14000">
                            <a:schemeClr val="bg1"/>
                          </a:gs>
                        </a:gsLst>
                        <a:lin ang="5400000" scaled="0"/>
                      </a:gradFill>
                      <a:ea typeface="Segoe UI" pitchFamily="34" charset="0"/>
                      <a:cs typeface="Segoe UI" pitchFamily="34" charset="0"/>
                    </a:rPr>
                    <a:t>0 G:32 B:80</a:t>
                  </a:r>
                  <a:endParaRPr lang="en-US" sz="490" dirty="0">
                    <a:gradFill>
                      <a:gsLst>
                        <a:gs pos="1775">
                          <a:schemeClr val="bg1"/>
                        </a:gs>
                        <a:gs pos="14000">
                          <a:schemeClr val="bg1"/>
                        </a:gs>
                      </a:gsLst>
                      <a:lin ang="5400000" scaled="0"/>
                    </a:gradFill>
                    <a:ea typeface="Segoe UI" pitchFamily="34" charset="0"/>
                    <a:cs typeface="Segoe UI" pitchFamily="34" charset="0"/>
                  </a:endParaRP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Magenta</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180 G:0 B:158</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34" name="TextBox 33"/>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5" name="TextBox 34"/>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8584">
                        <a:srgbClr val="FFFFFF"/>
                      </a:gs>
                      <a:gs pos="52000">
                        <a:srgbClr val="FFFFFF"/>
                      </a:gs>
                    </a:gsLst>
                    <a:lin ang="5400000" scaled="0"/>
                  </a:gradFill>
                  <a:latin typeface="+mn-lt"/>
                  <a:ea typeface="Segoe UI" pitchFamily="34" charset="0"/>
                  <a:cs typeface="Segoe UI" pitchFamily="34" charset="0"/>
                </a:rPr>
                <a:t>Mid Blue</a:t>
              </a:r>
            </a:p>
            <a:p>
              <a:pPr algn="l" defTabSz="914102" fontAlgn="base">
                <a:lnSpc>
                  <a:spcPct val="100000"/>
                </a:lnSpc>
                <a:spcBef>
                  <a:spcPct val="0"/>
                </a:spcBef>
                <a:spcAft>
                  <a:spcPct val="0"/>
                </a:spcAft>
              </a:pPr>
              <a:r>
                <a:rPr lang="en-US" sz="490" dirty="0">
                  <a:gradFill>
                    <a:gsLst>
                      <a:gs pos="18584">
                        <a:srgbClr val="FFFFFF"/>
                      </a:gs>
                      <a:gs pos="52000">
                        <a:srgbClr val="FFFFFF"/>
                      </a:gs>
                    </a:gsLst>
                    <a:lin ang="5400000" scaled="0"/>
                  </a:gradFill>
                  <a:ea typeface="Segoe UI" pitchFamily="34" charset="0"/>
                  <a:cs typeface="Segoe UI" pitchFamily="34" charset="0"/>
                </a:rPr>
                <a:t>R:0</a:t>
              </a:r>
              <a:r>
                <a:rPr lang="en-US" sz="490" baseline="0" dirty="0">
                  <a:gradFill>
                    <a:gsLst>
                      <a:gs pos="18584">
                        <a:srgbClr val="FFFFFF"/>
                      </a:gs>
                      <a:gs pos="52000">
                        <a:srgbClr val="FFFFFF"/>
                      </a:gs>
                    </a:gsLst>
                    <a:lin ang="5400000" scaled="0"/>
                  </a:gradFill>
                  <a:ea typeface="Segoe UI" pitchFamily="34" charset="0"/>
                  <a:cs typeface="Segoe UI" pitchFamily="34" charset="0"/>
                </a:rPr>
                <a:t> G:24 B:143</a:t>
              </a:r>
              <a:endParaRPr lang="en-US" sz="490" dirty="0">
                <a:gradFill>
                  <a:gsLst>
                    <a:gs pos="18584">
                      <a:srgbClr val="FFFFFF"/>
                    </a:gs>
                    <a:gs pos="52000">
                      <a:srgbClr val="FFFFFF"/>
                    </a:gs>
                  </a:gsLst>
                  <a:lin ang="5400000" scaled="0"/>
                </a:gradFill>
                <a:ea typeface="Segoe UI" pitchFamily="34" charset="0"/>
                <a:cs typeface="Segoe UI" pitchFamily="34" charset="0"/>
              </a:endParaRP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66272">
                        <a:srgbClr val="000000"/>
                      </a:gs>
                      <a:gs pos="44000">
                        <a:srgbClr val="000000"/>
                      </a:gs>
                    </a:gsLst>
                    <a:lin ang="5400000" scaled="1"/>
                  </a:gradFill>
                  <a:latin typeface="+mn-lt"/>
                  <a:ea typeface="Segoe UI" pitchFamily="34" charset="0"/>
                  <a:cs typeface="Segoe UI" pitchFamily="34" charset="0"/>
                </a:rPr>
                <a:t>Light Blue</a:t>
              </a:r>
            </a:p>
            <a:p>
              <a:pPr algn="l" defTabSz="914102" fontAlgn="base">
                <a:lnSpc>
                  <a:spcPct val="100000"/>
                </a:lnSpc>
                <a:spcBef>
                  <a:spcPct val="0"/>
                </a:spcBef>
                <a:spcAft>
                  <a:spcPct val="0"/>
                </a:spcAft>
              </a:pPr>
              <a:r>
                <a:rPr lang="en-US" sz="490" dirty="0">
                  <a:gradFill>
                    <a:gsLst>
                      <a:gs pos="66272">
                        <a:srgbClr val="000000"/>
                      </a:gs>
                      <a:gs pos="44000">
                        <a:srgbClr val="000000"/>
                      </a:gs>
                    </a:gsLst>
                    <a:lin ang="5400000" scaled="1"/>
                  </a:gradFill>
                  <a:ea typeface="Segoe UI" pitchFamily="34" charset="0"/>
                  <a:cs typeface="Segoe UI" pitchFamily="34" charset="0"/>
                </a:rPr>
                <a:t>R:0</a:t>
              </a:r>
              <a:r>
                <a:rPr lang="en-US" sz="490" baseline="0" dirty="0">
                  <a:gradFill>
                    <a:gsLst>
                      <a:gs pos="66272">
                        <a:srgbClr val="000000"/>
                      </a:gs>
                      <a:gs pos="44000">
                        <a:srgbClr val="000000"/>
                      </a:gs>
                    </a:gsLst>
                    <a:lin ang="5400000" scaled="1"/>
                  </a:gradFill>
                  <a:ea typeface="Segoe UI" pitchFamily="34" charset="0"/>
                  <a:cs typeface="Segoe UI" pitchFamily="34" charset="0"/>
                </a:rPr>
                <a:t> G:188 B:242</a:t>
              </a:r>
              <a:endParaRPr lang="en-US" sz="490" dirty="0">
                <a:gradFill>
                  <a:gsLst>
                    <a:gs pos="66272">
                      <a:srgbClr val="000000"/>
                    </a:gs>
                    <a:gs pos="44000">
                      <a:srgbClr val="000000"/>
                    </a:gs>
                  </a:gsLst>
                  <a:lin ang="5400000" scaled="1"/>
                </a:gradFill>
                <a:ea typeface="Segoe UI" pitchFamily="34" charset="0"/>
                <a:cs typeface="Segoe UI" pitchFamily="34" charset="0"/>
              </a:endParaRPr>
            </a:p>
          </p:txBody>
        </p:sp>
      </p:grpSp>
    </p:spTree>
    <p:extLst>
      <p:ext uri="{BB962C8B-B14F-4D97-AF65-F5344CB8AC3E}">
        <p14:creationId xmlns:p14="http://schemas.microsoft.com/office/powerpoint/2010/main" val="38737573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rot="5400000">
            <a:off x="10325051" y="1906413"/>
            <a:ext cx="4214127" cy="401304"/>
          </a:xfrm>
          <a:prstGeom prst="rect">
            <a:avLst/>
          </a:prstGeom>
        </p:spPr>
      </p:pic>
      <p:sp>
        <p:nvSpPr>
          <p:cNvPr id="3" name="Slide Number Placeholder 2"/>
          <p:cNvSpPr>
            <a:spLocks noGrp="1"/>
          </p:cNvSpPr>
          <p:nvPr>
            <p:ph type="sldNum" sz="quarter" idx="4"/>
          </p:nvPr>
        </p:nvSpPr>
        <p:spPr>
          <a:xfrm>
            <a:off x="11026337" y="6028972"/>
            <a:ext cx="896425" cy="536322"/>
          </a:xfrm>
          <a:prstGeom prst="rect">
            <a:avLst/>
          </a:prstGeom>
        </p:spPr>
        <p:txBody>
          <a:bodyPr vert="horz" lIns="182880" tIns="182880" rIns="182880" bIns="182880" rtlCol="0" anchor="t" anchorCtr="0"/>
          <a:lstStyle>
            <a:lvl1pPr algn="r">
              <a:defRPr sz="1176">
                <a:solidFill>
                  <a:schemeClr val="tx1">
                    <a:tint val="75000"/>
                  </a:schemeClr>
                </a:solidFill>
              </a:defRPr>
            </a:lvl1pPr>
          </a:lstStyle>
          <a:p>
            <a:fld id="{6974C60E-8F8C-41D8-9BFF-6DF338C2FC78}" type="slidenum">
              <a:rPr lang="en-US" smtClean="0"/>
              <a:t>‹#›</a:t>
            </a:fld>
            <a:endParaRPr lang="en-US" dirty="0"/>
          </a:p>
        </p:txBody>
      </p:sp>
    </p:spTree>
    <p:extLst>
      <p:ext uri="{BB962C8B-B14F-4D97-AF65-F5344CB8AC3E}">
        <p14:creationId xmlns:p14="http://schemas.microsoft.com/office/powerpoint/2010/main" val="99535113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Lst>
  <p:transition>
    <p:fade/>
  </p:transition>
  <p:hf hdr="0" ftr="0" dt="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366230" y="-217"/>
            <a:ext cx="940152" cy="5654619"/>
            <a:chOff x="12614198" y="-221"/>
            <a:chExt cx="959004" cy="5767187"/>
          </a:xfrm>
        </p:grpSpPr>
        <p:grpSp>
          <p:nvGrpSpPr>
            <p:cNvPr id="37" name="Group 36"/>
            <p:cNvGrpSpPr/>
            <p:nvPr userDrawn="1"/>
          </p:nvGrpSpPr>
          <p:grpSpPr>
            <a:xfrm>
              <a:off x="12614198" y="-221"/>
              <a:ext cx="959004" cy="5716010"/>
              <a:chOff x="12614198" y="-221"/>
              <a:chExt cx="959004" cy="5716010"/>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G:45 B:145</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50 G:20 B:90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775">
                            <a:schemeClr val="bg1"/>
                          </a:gs>
                          <a:gs pos="14000">
                            <a:schemeClr val="bg1"/>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1775">
                            <a:schemeClr val="bg1"/>
                          </a:gs>
                          <a:gs pos="14000">
                            <a:schemeClr val="bg1"/>
                          </a:gs>
                        </a:gsLst>
                        <a:lin ang="5400000" scaled="0"/>
                      </a:gradFill>
                      <a:ea typeface="Segoe UI" pitchFamily="34" charset="0"/>
                      <a:cs typeface="Segoe UI" pitchFamily="34" charset="0"/>
                    </a:rPr>
                    <a:t>R:</a:t>
                  </a:r>
                  <a:r>
                    <a:rPr lang="en-US" sz="490" baseline="0" dirty="0">
                      <a:gradFill>
                        <a:gsLst>
                          <a:gs pos="1775">
                            <a:schemeClr val="bg1"/>
                          </a:gs>
                          <a:gs pos="14000">
                            <a:schemeClr val="bg1"/>
                          </a:gs>
                        </a:gsLst>
                        <a:lin ang="5400000" scaled="0"/>
                      </a:gradFill>
                      <a:ea typeface="Segoe UI" pitchFamily="34" charset="0"/>
                      <a:cs typeface="Segoe UI" pitchFamily="34" charset="0"/>
                    </a:rPr>
                    <a:t>0 G:32 B:80</a:t>
                  </a:r>
                  <a:endParaRPr lang="en-US" sz="490" dirty="0">
                    <a:gradFill>
                      <a:gsLst>
                        <a:gs pos="1775">
                          <a:schemeClr val="bg1"/>
                        </a:gs>
                        <a:gs pos="14000">
                          <a:schemeClr val="bg1"/>
                        </a:gs>
                      </a:gsLst>
                      <a:lin ang="5400000" scaled="0"/>
                    </a:gradFill>
                    <a:ea typeface="Segoe UI" pitchFamily="34" charset="0"/>
                    <a:cs typeface="Segoe UI" pitchFamily="34" charset="0"/>
                  </a:endParaRP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Magenta</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180 G:0 B:158</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34" name="TextBox 33"/>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5" name="TextBox 34"/>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8584">
                        <a:srgbClr val="FFFFFF"/>
                      </a:gs>
                      <a:gs pos="52000">
                        <a:srgbClr val="FFFFFF"/>
                      </a:gs>
                    </a:gsLst>
                    <a:lin ang="5400000" scaled="0"/>
                  </a:gradFill>
                  <a:latin typeface="+mn-lt"/>
                  <a:ea typeface="Segoe UI" pitchFamily="34" charset="0"/>
                  <a:cs typeface="Segoe UI" pitchFamily="34" charset="0"/>
                </a:rPr>
                <a:t>Mid Blue</a:t>
              </a:r>
            </a:p>
            <a:p>
              <a:pPr algn="l" defTabSz="914102" fontAlgn="base">
                <a:lnSpc>
                  <a:spcPct val="100000"/>
                </a:lnSpc>
                <a:spcBef>
                  <a:spcPct val="0"/>
                </a:spcBef>
                <a:spcAft>
                  <a:spcPct val="0"/>
                </a:spcAft>
              </a:pPr>
              <a:r>
                <a:rPr lang="en-US" sz="490" dirty="0">
                  <a:gradFill>
                    <a:gsLst>
                      <a:gs pos="18584">
                        <a:srgbClr val="FFFFFF"/>
                      </a:gs>
                      <a:gs pos="52000">
                        <a:srgbClr val="FFFFFF"/>
                      </a:gs>
                    </a:gsLst>
                    <a:lin ang="5400000" scaled="0"/>
                  </a:gradFill>
                  <a:ea typeface="Segoe UI" pitchFamily="34" charset="0"/>
                  <a:cs typeface="Segoe UI" pitchFamily="34" charset="0"/>
                </a:rPr>
                <a:t>R:0</a:t>
              </a:r>
              <a:r>
                <a:rPr lang="en-US" sz="490" baseline="0" dirty="0">
                  <a:gradFill>
                    <a:gsLst>
                      <a:gs pos="18584">
                        <a:srgbClr val="FFFFFF"/>
                      </a:gs>
                      <a:gs pos="52000">
                        <a:srgbClr val="FFFFFF"/>
                      </a:gs>
                    </a:gsLst>
                    <a:lin ang="5400000" scaled="0"/>
                  </a:gradFill>
                  <a:ea typeface="Segoe UI" pitchFamily="34" charset="0"/>
                  <a:cs typeface="Segoe UI" pitchFamily="34" charset="0"/>
                </a:rPr>
                <a:t> G:24 B:143</a:t>
              </a:r>
              <a:endParaRPr lang="en-US" sz="490" dirty="0">
                <a:gradFill>
                  <a:gsLst>
                    <a:gs pos="18584">
                      <a:srgbClr val="FFFFFF"/>
                    </a:gs>
                    <a:gs pos="52000">
                      <a:srgbClr val="FFFFFF"/>
                    </a:gs>
                  </a:gsLst>
                  <a:lin ang="5400000" scaled="0"/>
                </a:gradFill>
                <a:ea typeface="Segoe UI" pitchFamily="34" charset="0"/>
                <a:cs typeface="Segoe UI" pitchFamily="34" charset="0"/>
              </a:endParaRP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66272">
                        <a:srgbClr val="000000"/>
                      </a:gs>
                      <a:gs pos="44000">
                        <a:srgbClr val="000000"/>
                      </a:gs>
                    </a:gsLst>
                    <a:lin ang="5400000" scaled="1"/>
                  </a:gradFill>
                  <a:latin typeface="+mn-lt"/>
                  <a:ea typeface="Segoe UI" pitchFamily="34" charset="0"/>
                  <a:cs typeface="Segoe UI" pitchFamily="34" charset="0"/>
                </a:rPr>
                <a:t>Light Blue</a:t>
              </a:r>
            </a:p>
            <a:p>
              <a:pPr algn="l" defTabSz="914102" fontAlgn="base">
                <a:lnSpc>
                  <a:spcPct val="100000"/>
                </a:lnSpc>
                <a:spcBef>
                  <a:spcPct val="0"/>
                </a:spcBef>
                <a:spcAft>
                  <a:spcPct val="0"/>
                </a:spcAft>
              </a:pPr>
              <a:r>
                <a:rPr lang="en-US" sz="490" dirty="0">
                  <a:gradFill>
                    <a:gsLst>
                      <a:gs pos="66272">
                        <a:srgbClr val="000000"/>
                      </a:gs>
                      <a:gs pos="44000">
                        <a:srgbClr val="000000"/>
                      </a:gs>
                    </a:gsLst>
                    <a:lin ang="5400000" scaled="1"/>
                  </a:gradFill>
                  <a:ea typeface="Segoe UI" pitchFamily="34" charset="0"/>
                  <a:cs typeface="Segoe UI" pitchFamily="34" charset="0"/>
                </a:rPr>
                <a:t>R:0</a:t>
              </a:r>
              <a:r>
                <a:rPr lang="en-US" sz="490" baseline="0" dirty="0">
                  <a:gradFill>
                    <a:gsLst>
                      <a:gs pos="66272">
                        <a:srgbClr val="000000"/>
                      </a:gs>
                      <a:gs pos="44000">
                        <a:srgbClr val="000000"/>
                      </a:gs>
                    </a:gsLst>
                    <a:lin ang="5400000" scaled="1"/>
                  </a:gradFill>
                  <a:ea typeface="Segoe UI" pitchFamily="34" charset="0"/>
                  <a:cs typeface="Segoe UI" pitchFamily="34" charset="0"/>
                </a:rPr>
                <a:t> G:188 B:242</a:t>
              </a:r>
              <a:endParaRPr lang="en-US" sz="490" dirty="0">
                <a:gradFill>
                  <a:gsLst>
                    <a:gs pos="66272">
                      <a:srgbClr val="000000"/>
                    </a:gs>
                    <a:gs pos="44000">
                      <a:srgbClr val="000000"/>
                    </a:gs>
                  </a:gsLst>
                  <a:lin ang="5400000" scaled="1"/>
                </a:gradFill>
                <a:ea typeface="Segoe UI" pitchFamily="34" charset="0"/>
                <a:cs typeface="Segoe UI" pitchFamily="34" charset="0"/>
              </a:endParaRPr>
            </a:p>
          </p:txBody>
        </p:sp>
      </p:grpSp>
    </p:spTree>
    <p:extLst>
      <p:ext uri="{BB962C8B-B14F-4D97-AF65-F5344CB8AC3E}">
        <p14:creationId xmlns:p14="http://schemas.microsoft.com/office/powerpoint/2010/main" val="313421502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 id="2147483836" r:id="rId50"/>
    <p:sldLayoutId id="2147483837" r:id="rId5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8.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hyperlink" Target="https://www.microsoft.com/en-us/dynamics/dynamics-365"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s://mbs.microsoft.com/partnersource/northamerica/pricing-ordering/licensing-policies/Dyn365PricingandLicens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303" y="2078006"/>
            <a:ext cx="6629271" cy="1792850"/>
          </a:xfrm>
        </p:spPr>
        <p:txBody>
          <a:bodyPr/>
          <a:lstStyle/>
          <a:p>
            <a:pPr defTabSz="913822" fontAlgn="base">
              <a:lnSpc>
                <a:spcPct val="110000"/>
              </a:lnSpc>
              <a:spcAft>
                <a:spcPct val="0"/>
              </a:spcAft>
            </a:pPr>
            <a:r>
              <a:rPr lang="en-US" sz="4705" kern="0" spc="0" dirty="0">
                <a:ln>
                  <a:noFill/>
                </a:ln>
                <a:gradFill>
                  <a:gsLst>
                    <a:gs pos="11000">
                      <a:srgbClr val="FFFFFF"/>
                    </a:gs>
                    <a:gs pos="83000">
                      <a:srgbClr val="FFFFFF"/>
                    </a:gs>
                  </a:gsLst>
                  <a:lin ang="5400000" scaled="1"/>
                </a:gradFill>
                <a:cs typeface="Segoe UI Light" panose="020B0502040204020203" pitchFamily="34" charset="0"/>
              </a:rPr>
              <a:t>Microsoft Dynamics 365</a:t>
            </a:r>
            <a:br>
              <a:rPr lang="en-US" sz="4705" kern="0" spc="0" dirty="0">
                <a:ln>
                  <a:noFill/>
                </a:ln>
                <a:gradFill>
                  <a:gsLst>
                    <a:gs pos="11000">
                      <a:srgbClr val="FFFFFF"/>
                    </a:gs>
                    <a:gs pos="83000">
                      <a:srgbClr val="FFFFFF"/>
                    </a:gs>
                  </a:gsLst>
                  <a:lin ang="5400000" scaled="1"/>
                </a:gradFill>
                <a:cs typeface="Segoe UI Light" panose="020B0502040204020203" pitchFamily="34" charset="0"/>
              </a:rPr>
            </a:br>
            <a:r>
              <a:rPr lang="en-US" sz="2745" kern="0" spc="0" dirty="0">
                <a:ln>
                  <a:noFill/>
                </a:ln>
                <a:gradFill>
                  <a:gsLst>
                    <a:gs pos="11000">
                      <a:srgbClr val="FFFFFF"/>
                    </a:gs>
                    <a:gs pos="83000">
                      <a:srgbClr val="FFFFFF"/>
                    </a:gs>
                  </a:gsLst>
                  <a:lin ang="5400000" scaled="1"/>
                </a:gradFill>
                <a:cs typeface="Segoe UI Light" panose="020B0502040204020203" pitchFamily="34" charset="0"/>
              </a:rPr>
              <a:t>Intelligent Business Applications</a:t>
            </a:r>
            <a:br>
              <a:rPr lang="en-US" sz="2745" kern="0" spc="0" dirty="0">
                <a:ln>
                  <a:noFill/>
                </a:ln>
                <a:gradFill>
                  <a:gsLst>
                    <a:gs pos="11000">
                      <a:srgbClr val="FFFFFF"/>
                    </a:gs>
                    <a:gs pos="83000">
                      <a:srgbClr val="FFFFFF"/>
                    </a:gs>
                  </a:gsLst>
                  <a:lin ang="5400000" scaled="1"/>
                </a:gradFill>
                <a:cs typeface="Segoe UI Light" panose="020B0502040204020203" pitchFamily="34" charset="0"/>
              </a:rPr>
            </a:br>
            <a:r>
              <a:rPr lang="en-US" sz="2745" kern="0" spc="0" dirty="0">
                <a:ln>
                  <a:noFill/>
                </a:ln>
                <a:gradFill>
                  <a:gsLst>
                    <a:gs pos="11000">
                      <a:srgbClr val="FFFFFF"/>
                    </a:gs>
                    <a:gs pos="83000">
                      <a:srgbClr val="FFFFFF"/>
                    </a:gs>
                  </a:gsLst>
                  <a:lin ang="5400000" scaled="1"/>
                </a:gradFill>
                <a:cs typeface="Segoe UI Light" panose="020B0502040204020203" pitchFamily="34" charset="0"/>
              </a:rPr>
              <a:t>CSP</a:t>
            </a:r>
            <a:br>
              <a:rPr lang="en-US" sz="2745" kern="0" spc="0" dirty="0">
                <a:ln>
                  <a:noFill/>
                </a:ln>
                <a:gradFill>
                  <a:gsLst>
                    <a:gs pos="11000">
                      <a:srgbClr val="FFFFFF"/>
                    </a:gs>
                    <a:gs pos="83000">
                      <a:srgbClr val="FFFFFF"/>
                    </a:gs>
                  </a:gsLst>
                  <a:lin ang="5400000" scaled="1"/>
                </a:gradFill>
                <a:cs typeface="Segoe UI Light" panose="020B0502040204020203" pitchFamily="34" charset="0"/>
              </a:rPr>
            </a:br>
            <a:endParaRPr lang="en-US" sz="4705" dirty="0"/>
          </a:p>
        </p:txBody>
      </p:sp>
      <p:sp>
        <p:nvSpPr>
          <p:cNvPr id="4" name="Text Placeholder 3"/>
          <p:cNvSpPr>
            <a:spLocks noGrp="1"/>
          </p:cNvSpPr>
          <p:nvPr>
            <p:ph type="body" sz="quarter" idx="14"/>
          </p:nvPr>
        </p:nvSpPr>
        <p:spPr>
          <a:xfrm>
            <a:off x="269303" y="4261396"/>
            <a:ext cx="6276530" cy="1792850"/>
          </a:xfrm>
        </p:spPr>
        <p:txBody>
          <a:bodyPr/>
          <a:lstStyle/>
          <a:p>
            <a:pPr defTabSz="913822" fontAlgn="base">
              <a:lnSpc>
                <a:spcPct val="110000"/>
              </a:lnSpc>
              <a:spcBef>
                <a:spcPct val="0"/>
              </a:spcBef>
              <a:spcAft>
                <a:spcPct val="0"/>
              </a:spcAft>
              <a:defRPr/>
            </a:pPr>
            <a:r>
              <a:rPr lang="en-US" kern="0" dirty="0">
                <a:gradFill>
                  <a:gsLst>
                    <a:gs pos="11000">
                      <a:schemeClr val="bg1"/>
                    </a:gs>
                    <a:gs pos="83000">
                      <a:schemeClr val="bg1"/>
                    </a:gs>
                  </a:gsLst>
                  <a:lin ang="5400000" scaled="1"/>
                </a:gradFill>
              </a:rPr>
              <a:t> </a:t>
            </a:r>
          </a:p>
        </p:txBody>
      </p:sp>
    </p:spTree>
    <p:extLst>
      <p:ext uri="{BB962C8B-B14F-4D97-AF65-F5344CB8AC3E}">
        <p14:creationId xmlns:p14="http://schemas.microsoft.com/office/powerpoint/2010/main" val="37791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89511"/>
            <a:ext cx="11781247" cy="899665"/>
          </a:xfrm>
        </p:spPr>
        <p:txBody>
          <a:bodyPr/>
          <a:lstStyle/>
          <a:p>
            <a:r>
              <a:rPr lang="en-US" dirty="0"/>
              <a:t>Both editions are available in CSP at launch</a:t>
            </a:r>
          </a:p>
        </p:txBody>
      </p:sp>
      <p:graphicFrame>
        <p:nvGraphicFramePr>
          <p:cNvPr id="21" name="Table 20"/>
          <p:cNvGraphicFramePr>
            <a:graphicFrameLocks noGrp="1"/>
          </p:cNvGraphicFramePr>
          <p:nvPr>
            <p:extLst/>
          </p:nvPr>
        </p:nvGraphicFramePr>
        <p:xfrm>
          <a:off x="269239" y="4296725"/>
          <a:ext cx="11474549" cy="432650"/>
        </p:xfrm>
        <a:graphic>
          <a:graphicData uri="http://schemas.openxmlformats.org/drawingml/2006/table">
            <a:tbl>
              <a:tblPr firstRow="1" firstCol="1" bandCol="1">
                <a:tableStyleId>{21E4AEA4-8DFA-4A89-87EB-49C32662AFE0}</a:tableStyleId>
              </a:tblPr>
              <a:tblGrid>
                <a:gridCol w="1776308">
                  <a:extLst>
                    <a:ext uri="{9D8B030D-6E8A-4147-A177-3AD203B41FA5}">
                      <a16:colId xmlns:a16="http://schemas.microsoft.com/office/drawing/2014/main" val="4066544714"/>
                    </a:ext>
                  </a:extLst>
                </a:gridCol>
                <a:gridCol w="1943748">
                  <a:extLst>
                    <a:ext uri="{9D8B030D-6E8A-4147-A177-3AD203B41FA5}">
                      <a16:colId xmlns:a16="http://schemas.microsoft.com/office/drawing/2014/main" val="2477916447"/>
                    </a:ext>
                  </a:extLst>
                </a:gridCol>
                <a:gridCol w="1933965">
                  <a:extLst>
                    <a:ext uri="{9D8B030D-6E8A-4147-A177-3AD203B41FA5}">
                      <a16:colId xmlns:a16="http://schemas.microsoft.com/office/drawing/2014/main" val="1396215152"/>
                    </a:ext>
                  </a:extLst>
                </a:gridCol>
                <a:gridCol w="1925698">
                  <a:extLst>
                    <a:ext uri="{9D8B030D-6E8A-4147-A177-3AD203B41FA5}">
                      <a16:colId xmlns:a16="http://schemas.microsoft.com/office/drawing/2014/main" val="1852135615"/>
                    </a:ext>
                  </a:extLst>
                </a:gridCol>
                <a:gridCol w="1947415">
                  <a:extLst>
                    <a:ext uri="{9D8B030D-6E8A-4147-A177-3AD203B41FA5}">
                      <a16:colId xmlns:a16="http://schemas.microsoft.com/office/drawing/2014/main" val="20004"/>
                    </a:ext>
                  </a:extLst>
                </a:gridCol>
                <a:gridCol w="1947415">
                  <a:extLst>
                    <a:ext uri="{9D8B030D-6E8A-4147-A177-3AD203B41FA5}">
                      <a16:colId xmlns:a16="http://schemas.microsoft.com/office/drawing/2014/main" val="3486603243"/>
                    </a:ext>
                  </a:extLst>
                </a:gridCol>
              </a:tblGrid>
              <a:tr h="432650">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1400" b="0" u="none" strike="noStrike" kern="1200" dirty="0">
                          <a:gradFill>
                            <a:gsLst>
                              <a:gs pos="1250">
                                <a:schemeClr val="bg2">
                                  <a:lumMod val="50000"/>
                                </a:schemeClr>
                              </a:gs>
                              <a:gs pos="100000">
                                <a:schemeClr val="bg2">
                                  <a:lumMod val="50000"/>
                                </a:schemeClr>
                              </a:gs>
                            </a:gsLst>
                            <a:lin ang="5400000" scaled="0"/>
                          </a:gradFill>
                          <a:latin typeface="+mn-lt"/>
                          <a:ea typeface="Segoe UI" pitchFamily="34" charset="0"/>
                          <a:cs typeface="Segoe UI" pitchFamily="34" charset="0"/>
                        </a:rPr>
                        <a:t>Cloud Solution Provider</a:t>
                      </a:r>
                    </a:p>
                  </a:txBody>
                  <a:tcPr marL="91414" marR="91414"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400" b="0" u="none" strike="noStrike" kern="1200">
                          <a:solidFill>
                            <a:schemeClr val="bg1"/>
                          </a:solidFill>
                          <a:latin typeface="+mn-lt"/>
                          <a:ea typeface="Segoe UI" pitchFamily="34" charset="0"/>
                          <a:cs typeface="Segoe UI" pitchFamily="34" charset="0"/>
                        </a:rPr>
                        <a:t>●</a:t>
                      </a:r>
                      <a:endParaRPr lang="en-US" sz="1400" b="0" u="none" strike="noStrike" kern="1200" dirty="0">
                        <a:solidFill>
                          <a:schemeClr val="bg1"/>
                        </a:solidFill>
                        <a:latin typeface="+mn-lt"/>
                        <a:ea typeface="Segoe UI" pitchFamily="34" charset="0"/>
                        <a:cs typeface="Segoe UI" pitchFamily="34" charset="0"/>
                      </a:endParaRPr>
                    </a:p>
                  </a:txBody>
                  <a:tcPr marL="45706" marR="45706" marT="45706" marB="45706"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400" b="0" u="none" strike="noStrike" kern="1200" dirty="0">
                          <a:solidFill>
                            <a:schemeClr val="bg1"/>
                          </a:solidFill>
                          <a:latin typeface="+mn-lt"/>
                          <a:ea typeface="Segoe UI" pitchFamily="34" charset="0"/>
                          <a:cs typeface="Segoe UI" pitchFamily="34" charset="0"/>
                        </a:rPr>
                        <a:t>●</a:t>
                      </a:r>
                    </a:p>
                  </a:txBody>
                  <a:tcPr marL="45706" marR="45706" marT="45706" marB="45706"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u="none" strike="noStrike" kern="1200" dirty="0">
                          <a:solidFill>
                            <a:schemeClr val="bg1"/>
                          </a:solidFill>
                          <a:latin typeface="+mn-lt"/>
                          <a:ea typeface="Segoe UI" pitchFamily="34" charset="0"/>
                          <a:cs typeface="Segoe UI" pitchFamily="34" charset="0"/>
                        </a:rPr>
                        <a:t>●</a:t>
                      </a:r>
                    </a:p>
                  </a:txBody>
                  <a:tcPr marL="45706" marR="45706" marT="45706" marB="45706"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u="none" strike="noStrike" kern="1200" dirty="0">
                          <a:solidFill>
                            <a:schemeClr val="bg1"/>
                          </a:solidFill>
                          <a:latin typeface="+mn-lt"/>
                          <a:ea typeface="Segoe UI" pitchFamily="34" charset="0"/>
                          <a:cs typeface="Segoe UI" pitchFamily="34" charset="0"/>
                        </a:rPr>
                        <a:t>●</a:t>
                      </a:r>
                    </a:p>
                  </a:txBody>
                  <a:tcPr marL="45706" marR="45706" marT="45706" marB="45706"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400" b="0" u="none" strike="noStrike" kern="1200" dirty="0">
                          <a:solidFill>
                            <a:schemeClr val="bg1"/>
                          </a:solidFill>
                          <a:latin typeface="+mn-lt"/>
                          <a:ea typeface="Segoe UI" pitchFamily="34" charset="0"/>
                          <a:cs typeface="Segoe UI" pitchFamily="34" charset="0"/>
                        </a:rPr>
                        <a:t>●</a:t>
                      </a:r>
                    </a:p>
                  </a:txBody>
                  <a:tcPr marL="45706" marR="45706" marT="45706" marB="45706"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77819340"/>
                  </a:ext>
                </a:extLst>
              </a:tr>
            </a:tbl>
          </a:graphicData>
        </a:graphic>
      </p:graphicFrame>
      <p:pic>
        <p:nvPicPr>
          <p:cNvPr id="2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64971" y="2923770"/>
            <a:ext cx="1916651" cy="13509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4032913" y="2286207"/>
            <a:ext cx="1889716" cy="6314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1567"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CUSTOMER ENGAGEMENT APPS &amp; TEAM MEMBERS</a:t>
            </a:r>
          </a:p>
        </p:txBody>
      </p:sp>
      <p:sp>
        <p:nvSpPr>
          <p:cNvPr id="15" name="Rectangle 14"/>
          <p:cNvSpPr/>
          <p:nvPr/>
        </p:nvSpPr>
        <p:spPr bwMode="auto">
          <a:xfrm>
            <a:off x="2096547" y="2286207"/>
            <a:ext cx="1909430" cy="631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1567"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sp>
        <p:nvSpPr>
          <p:cNvPr id="16" name="Rectangle 15"/>
          <p:cNvSpPr/>
          <p:nvPr/>
        </p:nvSpPr>
        <p:spPr bwMode="auto">
          <a:xfrm>
            <a:off x="5960672" y="2303332"/>
            <a:ext cx="1866256" cy="58766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1567"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PLAN 1</a:t>
            </a:r>
          </a:p>
        </p:txBody>
      </p:sp>
      <p:sp>
        <p:nvSpPr>
          <p:cNvPr id="23" name="Rectangle 22"/>
          <p:cNvSpPr/>
          <p:nvPr/>
        </p:nvSpPr>
        <p:spPr bwMode="auto">
          <a:xfrm>
            <a:off x="7864971" y="2303259"/>
            <a:ext cx="1916651" cy="58774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1567"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PLAN 2</a:t>
            </a:r>
          </a:p>
        </p:txBody>
      </p:sp>
      <p:pic>
        <p:nvPicPr>
          <p:cNvPr id="4" name="Picture 3"/>
          <p:cNvPicPr>
            <a:picLocks noChangeAspect="1"/>
          </p:cNvPicPr>
          <p:nvPr/>
        </p:nvPicPr>
        <p:blipFill rotWithShape="1">
          <a:blip r:embed="rId4"/>
          <a:srcRect l="51715" t="36167" r="-1" b="11392"/>
          <a:stretch/>
        </p:blipFill>
        <p:spPr>
          <a:xfrm>
            <a:off x="5960672" y="2953080"/>
            <a:ext cx="1866256" cy="1308188"/>
          </a:xfrm>
          <a:prstGeom prst="rect">
            <a:avLst/>
          </a:prstGeom>
        </p:spPr>
      </p:pic>
      <p:pic>
        <p:nvPicPr>
          <p:cNvPr id="5" name="Picture 4"/>
          <p:cNvPicPr>
            <a:picLocks noChangeAspect="1"/>
          </p:cNvPicPr>
          <p:nvPr/>
        </p:nvPicPr>
        <p:blipFill rotWithShape="1">
          <a:blip r:embed="rId5"/>
          <a:srcRect l="6968"/>
          <a:stretch/>
        </p:blipFill>
        <p:spPr>
          <a:xfrm>
            <a:off x="4018330" y="2953080"/>
            <a:ext cx="1904298" cy="130818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827229" y="2915380"/>
            <a:ext cx="1904300" cy="1350628"/>
          </a:xfrm>
          <a:prstGeom prst="rect">
            <a:avLst/>
          </a:prstGeom>
        </p:spPr>
      </p:pic>
      <p:sp>
        <p:nvSpPr>
          <p:cNvPr id="17" name="Rectangle 16"/>
          <p:cNvSpPr/>
          <p:nvPr/>
        </p:nvSpPr>
        <p:spPr bwMode="auto">
          <a:xfrm>
            <a:off x="9816888" y="2303259"/>
            <a:ext cx="1924981" cy="587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1567"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FINANCIALS &amp; TEAM MEMBERS </a:t>
            </a:r>
          </a:p>
        </p:txBody>
      </p:sp>
      <p:sp>
        <p:nvSpPr>
          <p:cNvPr id="18" name="TextBox 17"/>
          <p:cNvSpPr txBox="1"/>
          <p:nvPr/>
        </p:nvSpPr>
        <p:spPr>
          <a:xfrm>
            <a:off x="2587654" y="1822113"/>
            <a:ext cx="6896760"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 </a:t>
            </a:r>
            <a:r>
              <a:rPr kumimoji="0" lang="en-US" sz="1600" b="0" i="0" u="none" strike="noStrike" kern="0" cap="none" spc="0" normalizeH="0" baseline="0" noProof="0" dirty="0">
                <a:ln>
                  <a:noFill/>
                </a:ln>
                <a:solidFill>
                  <a:sysClr val="windowText" lastClr="000000"/>
                </a:solidFill>
                <a:effectLst/>
                <a:uLnTx/>
                <a:uFillTx/>
              </a:rPr>
              <a:t>Enterprise edition</a:t>
            </a:r>
            <a:r>
              <a:rPr kumimoji="0" lang="en-US" sz="1200" b="0" i="0" u="none" strike="noStrike" kern="0" cap="none" spc="0" normalizeH="0" baseline="0" noProof="0" dirty="0">
                <a:ln>
                  <a:noFill/>
                </a:ln>
                <a:solidFill>
                  <a:sysClr val="windowText" lastClr="000000"/>
                </a:solidFill>
                <a:effectLst/>
                <a:uLnTx/>
                <a:uFillTx/>
              </a:rPr>
              <a:t>---------------------------------------</a:t>
            </a:r>
          </a:p>
        </p:txBody>
      </p:sp>
      <p:sp>
        <p:nvSpPr>
          <p:cNvPr id="19" name="TextBox 18"/>
          <p:cNvSpPr txBox="1"/>
          <p:nvPr/>
        </p:nvSpPr>
        <p:spPr>
          <a:xfrm>
            <a:off x="9827229" y="1840688"/>
            <a:ext cx="1821653"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Business edition</a:t>
            </a:r>
          </a:p>
        </p:txBody>
      </p:sp>
      <p:sp>
        <p:nvSpPr>
          <p:cNvPr id="3" name="TextBox 2"/>
          <p:cNvSpPr txBox="1"/>
          <p:nvPr/>
        </p:nvSpPr>
        <p:spPr>
          <a:xfrm>
            <a:off x="624188" y="5987626"/>
            <a:ext cx="10823692" cy="489365"/>
          </a:xfrm>
          <a:prstGeom prst="rect">
            <a:avLst/>
          </a:prstGeom>
          <a:noFill/>
        </p:spPr>
        <p:txBody>
          <a:bodyPr wrap="square" lIns="182880" tIns="146304" rIns="182880" bIns="146304" rtlCol="0">
            <a:spAutoFit/>
          </a:bodyPr>
          <a:lstStyle/>
          <a:p>
            <a:pPr>
              <a:lnSpc>
                <a:spcPct val="90000"/>
              </a:lnSpc>
              <a:spcAft>
                <a:spcPts val="600"/>
              </a:spcAft>
            </a:pPr>
            <a:r>
              <a:rPr lang="en-US" sz="1400" i="1" dirty="0">
                <a:gradFill>
                  <a:gsLst>
                    <a:gs pos="2917">
                      <a:schemeClr val="tx1"/>
                    </a:gs>
                    <a:gs pos="30000">
                      <a:schemeClr val="tx1"/>
                    </a:gs>
                  </a:gsLst>
                  <a:lin ang="5400000" scaled="0"/>
                </a:gradFill>
              </a:rPr>
              <a:t>* Business edition cloud services are only available in US and Canada. Additional Dynamics markets will be added early 2017.</a:t>
            </a:r>
          </a:p>
        </p:txBody>
      </p:sp>
    </p:spTree>
    <p:extLst>
      <p:ext uri="{BB962C8B-B14F-4D97-AF65-F5344CB8AC3E}">
        <p14:creationId xmlns:p14="http://schemas.microsoft.com/office/powerpoint/2010/main" val="4512096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a:t>Dynamics 365, Enterprise Edition Availability</a:t>
            </a:r>
            <a:endParaRPr lang="EN-US" sz="4700" dirty="0"/>
          </a:p>
        </p:txBody>
      </p:sp>
      <p:graphicFrame>
        <p:nvGraphicFramePr>
          <p:cNvPr id="3" name="Table 2"/>
          <p:cNvGraphicFramePr>
            <a:graphicFrameLocks noGrp="1"/>
          </p:cNvGraphicFramePr>
          <p:nvPr>
            <p:extLst/>
          </p:nvPr>
        </p:nvGraphicFramePr>
        <p:xfrm>
          <a:off x="6480699" y="1544713"/>
          <a:ext cx="5444381" cy="4889540"/>
        </p:xfrm>
        <a:graphic>
          <a:graphicData uri="http://schemas.openxmlformats.org/drawingml/2006/table">
            <a:tbl>
              <a:tblPr firstRow="1">
                <a:tableStyleId>{B301B821-A1FF-4177-AEE7-76D212191A09}</a:tableStyleId>
              </a:tblPr>
              <a:tblGrid>
                <a:gridCol w="1643050">
                  <a:extLst>
                    <a:ext uri="{9D8B030D-6E8A-4147-A177-3AD203B41FA5}">
                      <a16:colId xmlns:a16="http://schemas.microsoft.com/office/drawing/2014/main" val="20000"/>
                    </a:ext>
                  </a:extLst>
                </a:gridCol>
                <a:gridCol w="1815687">
                  <a:extLst>
                    <a:ext uri="{9D8B030D-6E8A-4147-A177-3AD203B41FA5}">
                      <a16:colId xmlns:a16="http://schemas.microsoft.com/office/drawing/2014/main" val="20001"/>
                    </a:ext>
                  </a:extLst>
                </a:gridCol>
                <a:gridCol w="1985644">
                  <a:extLst>
                    <a:ext uri="{9D8B030D-6E8A-4147-A177-3AD203B41FA5}">
                      <a16:colId xmlns:a16="http://schemas.microsoft.com/office/drawing/2014/main" val="20002"/>
                    </a:ext>
                  </a:extLst>
                </a:gridCol>
              </a:tblGrid>
              <a:tr h="910804">
                <a:tc>
                  <a:txBody>
                    <a:bodyPr/>
                    <a:lstStyle/>
                    <a:p>
                      <a:pPr algn="l"/>
                      <a:endParaRPr lang="en-US" sz="1600" b="0" dirty="0">
                        <a:gradFill>
                          <a:gsLst>
                            <a:gs pos="94891">
                              <a:srgbClr val="FFFFFF"/>
                            </a:gs>
                            <a:gs pos="81752">
                              <a:srgbClr val="FFFFFF"/>
                            </a:gs>
                          </a:gsLst>
                          <a:lin ang="5400000" scaled="1"/>
                        </a:gradFill>
                        <a:latin typeface="+mn-lt"/>
                      </a:endParaRPr>
                    </a:p>
                  </a:txBody>
                  <a:tcPr marL="179285" marR="179285" marT="89642" marB="89642" anchor="ctr"/>
                </a:tc>
                <a:tc>
                  <a:txBody>
                    <a:bodyPr/>
                    <a:lstStyle/>
                    <a:p>
                      <a:pPr algn="l"/>
                      <a:r>
                        <a:rPr lang="en-US" sz="1600" b="1" dirty="0">
                          <a:latin typeface="+mn-lt"/>
                        </a:rPr>
                        <a:t>Operations Apps &amp; Plan 2</a:t>
                      </a:r>
                      <a:endParaRPr lang="en-US" sz="1600" b="0" dirty="0">
                        <a:gradFill>
                          <a:gsLst>
                            <a:gs pos="94891">
                              <a:srgbClr val="FFFFFF"/>
                            </a:gs>
                            <a:gs pos="81752">
                              <a:srgbClr val="FFFFFF"/>
                            </a:gs>
                          </a:gsLst>
                          <a:lin ang="5400000" scaled="1"/>
                        </a:gradFill>
                        <a:latin typeface="+mn-lt"/>
                      </a:endParaRPr>
                    </a:p>
                  </a:txBody>
                  <a:tcPr marL="179285" marR="179285" marT="89642" marB="89642"/>
                </a:tc>
                <a:tc>
                  <a:txBody>
                    <a:bodyPr/>
                    <a:lstStyle/>
                    <a:p>
                      <a:pPr algn="l"/>
                      <a:r>
                        <a:rPr lang="en-US" sz="1600" b="1" dirty="0">
                          <a:latin typeface="+mn-lt"/>
                        </a:rPr>
                        <a:t>Customer Engagement Apps</a:t>
                      </a:r>
                      <a:r>
                        <a:rPr lang="en-US" sz="1600" b="1" baseline="0" dirty="0">
                          <a:latin typeface="+mn-lt"/>
                        </a:rPr>
                        <a:t> &amp; Plans 1</a:t>
                      </a:r>
                      <a:endParaRPr lang="en-US" sz="1600" b="1" dirty="0">
                        <a:gradFill>
                          <a:gsLst>
                            <a:gs pos="94891">
                              <a:srgbClr val="FFFFFF"/>
                            </a:gs>
                            <a:gs pos="81752">
                              <a:srgbClr val="FFFFFF"/>
                            </a:gs>
                          </a:gsLst>
                          <a:lin ang="5400000" scaled="1"/>
                        </a:gradFill>
                        <a:latin typeface="+mn-lt"/>
                      </a:endParaRPr>
                    </a:p>
                  </a:txBody>
                  <a:tcPr marL="179285" marR="179285" marT="89642" marB="89642"/>
                </a:tc>
                <a:extLst>
                  <a:ext uri="{0D108BD9-81ED-4DB2-BD59-A6C34878D82A}">
                    <a16:rowId xmlns:a16="http://schemas.microsoft.com/office/drawing/2014/main" val="10000"/>
                  </a:ext>
                </a:extLst>
              </a:tr>
              <a:tr h="558606">
                <a:tc>
                  <a:txBody>
                    <a:bodyPr/>
                    <a:lstStyle/>
                    <a:p>
                      <a:pPr marL="0" algn="l" defTabSz="932742" rtl="0" eaLnBrk="1" latinLnBrk="0" hangingPunct="1"/>
                      <a:r>
                        <a:rPr lang="en-US" sz="1600" kern="1200" dirty="0">
                          <a:latin typeface="+mn-lt"/>
                        </a:rPr>
                        <a:t>Markets</a:t>
                      </a:r>
                      <a:endParaRPr lang="en-US" sz="1600" b="0" kern="1200" dirty="0">
                        <a:gradFill>
                          <a:gsLst>
                            <a:gs pos="32847">
                              <a:schemeClr val="tx1"/>
                            </a:gs>
                            <a:gs pos="49000">
                              <a:schemeClr val="tx1"/>
                            </a:gs>
                          </a:gsLst>
                          <a:lin ang="5400000" scaled="1"/>
                        </a:gradFill>
                        <a:latin typeface="+mn-lt"/>
                        <a:ea typeface="+mn-ea"/>
                        <a:cs typeface="+mn-cs"/>
                      </a:endParaRPr>
                    </a:p>
                  </a:txBody>
                  <a:tcPr marL="179285" marR="179285" marT="89642" marB="89642"/>
                </a:tc>
                <a:tc>
                  <a:txBody>
                    <a:bodyPr/>
                    <a:lstStyle/>
                    <a:p>
                      <a:r>
                        <a:rPr lang="en-US" sz="1600" dirty="0">
                          <a:latin typeface="+mn-lt"/>
                        </a:rPr>
                        <a:t>137+ Markets</a:t>
                      </a:r>
                    </a:p>
                  </a:txBody>
                  <a:tcPr marL="179285" marR="179285" marT="89642" marB="89642"/>
                </a:tc>
                <a:tc>
                  <a:txBody>
                    <a:bodyPr/>
                    <a:lstStyle/>
                    <a:p>
                      <a:r>
                        <a:rPr lang="en-US" sz="1600" dirty="0">
                          <a:latin typeface="+mn-lt"/>
                        </a:rPr>
                        <a:t>139 Markets</a:t>
                      </a:r>
                    </a:p>
                  </a:txBody>
                  <a:tcPr marL="179285" marR="179285" marT="89642" marB="89642"/>
                </a:tc>
                <a:extLst>
                  <a:ext uri="{0D108BD9-81ED-4DB2-BD59-A6C34878D82A}">
                    <a16:rowId xmlns:a16="http://schemas.microsoft.com/office/drawing/2014/main" val="10001"/>
                  </a:ext>
                </a:extLst>
              </a:tr>
              <a:tr h="558606">
                <a:tc>
                  <a:txBody>
                    <a:bodyPr/>
                    <a:lstStyle/>
                    <a:p>
                      <a:pPr algn="l"/>
                      <a:r>
                        <a:rPr lang="en-US" sz="1600" kern="1200" dirty="0">
                          <a:latin typeface="+mn-lt"/>
                        </a:rPr>
                        <a:t>Languages</a:t>
                      </a:r>
                      <a:endParaRPr lang="en-US" sz="1600" b="0" kern="1200" dirty="0">
                        <a:gradFill>
                          <a:gsLst>
                            <a:gs pos="32847">
                              <a:schemeClr val="tx1"/>
                            </a:gs>
                            <a:gs pos="49000">
                              <a:schemeClr val="tx1"/>
                            </a:gs>
                          </a:gsLst>
                          <a:lin ang="5400000" scaled="1"/>
                        </a:gradFill>
                        <a:latin typeface="+mn-lt"/>
                        <a:ea typeface="+mn-ea"/>
                        <a:cs typeface="+mn-cs"/>
                      </a:endParaRPr>
                    </a:p>
                  </a:txBody>
                  <a:tcPr marL="179285" marR="179285" marT="89642" marB="89642"/>
                </a:tc>
                <a:tc>
                  <a:txBody>
                    <a:bodyPr/>
                    <a:lstStyle/>
                    <a:p>
                      <a:r>
                        <a:rPr lang="en-US" sz="1600" dirty="0">
                          <a:latin typeface="+mn-lt"/>
                        </a:rPr>
                        <a:t>40+ Languages</a:t>
                      </a:r>
                    </a:p>
                  </a:txBody>
                  <a:tcPr marL="179285" marR="179285" marT="89642" marB="89642"/>
                </a:tc>
                <a:tc>
                  <a:txBody>
                    <a:bodyPr/>
                    <a:lstStyle/>
                    <a:p>
                      <a:r>
                        <a:rPr lang="en-US" sz="1600" dirty="0">
                          <a:latin typeface="+mn-lt"/>
                        </a:rPr>
                        <a:t>44 Languages</a:t>
                      </a:r>
                    </a:p>
                  </a:txBody>
                  <a:tcPr marL="179285" marR="179285" marT="89642" marB="89642"/>
                </a:tc>
                <a:extLst>
                  <a:ext uri="{0D108BD9-81ED-4DB2-BD59-A6C34878D82A}">
                    <a16:rowId xmlns:a16="http://schemas.microsoft.com/office/drawing/2014/main" val="10002"/>
                  </a:ext>
                </a:extLst>
              </a:tr>
              <a:tr h="2861524">
                <a:tc>
                  <a:txBody>
                    <a:bodyPr/>
                    <a:lstStyle/>
                    <a:p>
                      <a:pPr marL="0" algn="l" defTabSz="932742" rtl="0" eaLnBrk="1" latinLnBrk="0" hangingPunct="1"/>
                      <a:r>
                        <a:rPr lang="en-US" sz="1600" kern="1200" dirty="0">
                          <a:latin typeface="+mn-lt"/>
                        </a:rPr>
                        <a:t>Localizations</a:t>
                      </a:r>
                      <a:endParaRPr lang="en-US" sz="1600" b="0" kern="1200" dirty="0">
                        <a:gradFill>
                          <a:gsLst>
                            <a:gs pos="32847">
                              <a:schemeClr val="tx1"/>
                            </a:gs>
                            <a:gs pos="49000">
                              <a:schemeClr val="tx1"/>
                            </a:gs>
                          </a:gsLst>
                          <a:lin ang="5400000" scaled="1"/>
                        </a:gradFill>
                        <a:latin typeface="+mn-lt"/>
                        <a:ea typeface="+mn-ea"/>
                        <a:cs typeface="+mn-cs"/>
                      </a:endParaRPr>
                    </a:p>
                  </a:txBody>
                  <a:tcPr marL="179285" marR="179285" marT="89642" marB="89642"/>
                </a:tc>
                <a:tc>
                  <a:txBody>
                    <a:bodyPr/>
                    <a:lstStyle/>
                    <a:p>
                      <a:r>
                        <a:rPr lang="en-US" sz="1600" dirty="0">
                          <a:latin typeface="+mn-lt"/>
                        </a:rPr>
                        <a:t>AU, CA, DK, FR, DE, IS, IE, JP, MY, NL MX, NZ, SG, ZA, UK, US</a:t>
                      </a:r>
                    </a:p>
                    <a:p>
                      <a:endParaRPr lang="en-US" sz="1600" dirty="0">
                        <a:latin typeface="+mn-lt"/>
                      </a:endParaRPr>
                    </a:p>
                    <a:p>
                      <a:r>
                        <a:rPr lang="en-US" sz="1600" b="1" dirty="0">
                          <a:latin typeface="+mn-lt"/>
                        </a:rPr>
                        <a:t>FUTURE</a:t>
                      </a:r>
                    </a:p>
                    <a:p>
                      <a:r>
                        <a:rPr lang="en-US" sz="1600" dirty="0">
                          <a:latin typeface="+mn-lt"/>
                        </a:rPr>
                        <a:t>AT, BE, CN, FI, IT, NO, ES, SE, CH, BR, CZ, EE, HU, LV, LT, PL, SA, TH, IN, RU</a:t>
                      </a:r>
                    </a:p>
                  </a:txBody>
                  <a:tcPr marL="179285" marR="179285" marT="89642" marB="89642"/>
                </a:tc>
                <a:tc>
                  <a:txBody>
                    <a:bodyPr/>
                    <a:lstStyle/>
                    <a:p>
                      <a:r>
                        <a:rPr lang="en-US" sz="1600" dirty="0">
                          <a:latin typeface="+mn-lt"/>
                        </a:rPr>
                        <a:t>NA</a:t>
                      </a:r>
                    </a:p>
                  </a:txBody>
                  <a:tcPr marL="179285" marR="179285" marT="89642" marB="89642"/>
                </a:tc>
                <a:extLst>
                  <a:ext uri="{0D108BD9-81ED-4DB2-BD59-A6C34878D82A}">
                    <a16:rowId xmlns:a16="http://schemas.microsoft.com/office/drawing/2014/main" val="10003"/>
                  </a:ext>
                </a:extLst>
              </a:tr>
            </a:tbl>
          </a:graphicData>
        </a:graphic>
      </p:graphicFrame>
      <p:sp>
        <p:nvSpPr>
          <p:cNvPr id="4" name="Rectangle 3"/>
          <p:cNvSpPr/>
          <p:nvPr/>
        </p:nvSpPr>
        <p:spPr>
          <a:xfrm>
            <a:off x="591127" y="2777877"/>
            <a:ext cx="5214870" cy="1815882"/>
          </a:xfrm>
          <a:prstGeom prst="rect">
            <a:avLst/>
          </a:prstGeom>
          <a:noFill/>
        </p:spPr>
        <p:txBody>
          <a:bodyPr wrap="square">
            <a:spAutoFit/>
          </a:bodyPr>
          <a:lstStyle/>
          <a:p>
            <a:pPr algn="ctr"/>
            <a:r>
              <a:rPr lang="en-US" sz="2800" dirty="0"/>
              <a:t>Dynamics 365 launches into the </a:t>
            </a:r>
            <a:r>
              <a:rPr lang="en-US" sz="2800" b="1" dirty="0">
                <a:solidFill>
                  <a:schemeClr val="accent5"/>
                </a:solidFill>
              </a:rPr>
              <a:t>same markets and languages </a:t>
            </a:r>
            <a:r>
              <a:rPr lang="en-US" sz="2800" dirty="0"/>
              <a:t>as available today for </a:t>
            </a:r>
          </a:p>
          <a:p>
            <a:pPr algn="ctr"/>
            <a:r>
              <a:rPr lang="en-US" sz="2800" dirty="0" err="1"/>
              <a:t>CRMOL</a:t>
            </a:r>
            <a:r>
              <a:rPr lang="en-US" sz="2800" dirty="0"/>
              <a:t> &amp; ‘AX7’ </a:t>
            </a:r>
          </a:p>
        </p:txBody>
      </p:sp>
    </p:spTree>
    <p:extLst>
      <p:ext uri="{BB962C8B-B14F-4D97-AF65-F5344CB8AC3E}">
        <p14:creationId xmlns:p14="http://schemas.microsoft.com/office/powerpoint/2010/main" val="250508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970225" y="1485543"/>
            <a:ext cx="1343396" cy="1872153"/>
            <a:chOff x="7787514" y="1117767"/>
            <a:chExt cx="1370529" cy="5579895"/>
          </a:xfrm>
        </p:grpSpPr>
        <p:sp>
          <p:nvSpPr>
            <p:cNvPr id="96" name="Rectangle 95"/>
            <p:cNvSpPr/>
            <p:nvPr/>
          </p:nvSpPr>
          <p:spPr bwMode="auto">
            <a:xfrm>
              <a:off x="7787514"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GB"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8159476" y="1117767"/>
              <a:ext cx="639989" cy="728504"/>
            </a:xfrm>
            <a:prstGeom prst="rect">
              <a:avLst/>
            </a:prstGeom>
          </p:spPr>
          <p:txBody>
            <a:bodyPr wrap="square" lIns="0" tIns="0" rIns="0" bIns="0" anchor="ctr">
              <a:spAutoFit/>
            </a:bodyPr>
            <a:lstStyle/>
            <a:p>
              <a:pPr algn="ctr" defTabSz="912773">
                <a:lnSpc>
                  <a:spcPct val="90000"/>
                </a:lnSpc>
                <a:defRPr/>
              </a:pPr>
              <a:r>
                <a:rPr lang="en-US" sz="1765" b="1" kern="0" spc="-100" dirty="0">
                  <a:ln w="18415" cmpd="sng">
                    <a:noFill/>
                    <a:prstDash val="solid"/>
                  </a:ln>
                  <a:gradFill>
                    <a:gsLst>
                      <a:gs pos="2917">
                        <a:schemeClr val="tx2"/>
                      </a:gs>
                      <a:gs pos="30000">
                        <a:schemeClr val="tx2"/>
                      </a:gs>
                    </a:gsLst>
                    <a:lin ang="5400000" scaled="0"/>
                  </a:gradFill>
                </a:rPr>
                <a:t>2017</a:t>
              </a:r>
            </a:p>
          </p:txBody>
        </p:sp>
      </p:grpSp>
      <p:grpSp>
        <p:nvGrpSpPr>
          <p:cNvPr id="21" name="Group 20"/>
          <p:cNvGrpSpPr/>
          <p:nvPr/>
        </p:nvGrpSpPr>
        <p:grpSpPr>
          <a:xfrm>
            <a:off x="6351052" y="1484203"/>
            <a:ext cx="1343396" cy="1873494"/>
            <a:chOff x="9196230" y="1113770"/>
            <a:chExt cx="1370529" cy="5583892"/>
          </a:xfrm>
        </p:grpSpPr>
        <p:sp>
          <p:nvSpPr>
            <p:cNvPr id="101" name="Rectangle 100"/>
            <p:cNvSpPr/>
            <p:nvPr/>
          </p:nvSpPr>
          <p:spPr bwMode="auto">
            <a:xfrm>
              <a:off x="9196230"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GB"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9561500" y="1113770"/>
              <a:ext cx="639989" cy="728504"/>
            </a:xfrm>
            <a:prstGeom prst="rect">
              <a:avLst/>
            </a:prstGeom>
            <a:noFill/>
          </p:spPr>
          <p:txBody>
            <a:bodyPr wrap="square" lIns="0" tIns="0" rIns="0" bIns="0" anchor="ctr">
              <a:spAutoFit/>
            </a:bodyPr>
            <a:lstStyle/>
            <a:p>
              <a:pPr algn="ctr" defTabSz="912773">
                <a:lnSpc>
                  <a:spcPct val="90000"/>
                </a:lnSpc>
                <a:defRPr/>
              </a:pPr>
              <a:r>
                <a:rPr lang="en-US" sz="1765" b="1" kern="0" spc="-100" dirty="0">
                  <a:ln w="18415" cmpd="sng">
                    <a:noFill/>
                    <a:prstDash val="solid"/>
                  </a:ln>
                  <a:gradFill>
                    <a:gsLst>
                      <a:gs pos="2917">
                        <a:schemeClr val="tx2"/>
                      </a:gs>
                      <a:gs pos="30000">
                        <a:schemeClr val="tx2"/>
                      </a:gs>
                    </a:gsLst>
                    <a:lin ang="5400000" scaled="0"/>
                  </a:gradFill>
                </a:rPr>
                <a:t>2018</a:t>
              </a:r>
            </a:p>
          </p:txBody>
        </p:sp>
      </p:grpSp>
      <p:grpSp>
        <p:nvGrpSpPr>
          <p:cNvPr id="22" name="Group 21"/>
          <p:cNvGrpSpPr/>
          <p:nvPr/>
        </p:nvGrpSpPr>
        <p:grpSpPr>
          <a:xfrm>
            <a:off x="7731878" y="1485543"/>
            <a:ext cx="1528391" cy="1872153"/>
            <a:chOff x="10604944" y="1117767"/>
            <a:chExt cx="1559259" cy="5579895"/>
          </a:xfrm>
        </p:grpSpPr>
        <p:sp>
          <p:nvSpPr>
            <p:cNvPr id="103" name="Rectangle 102"/>
            <p:cNvSpPr/>
            <p:nvPr/>
          </p:nvSpPr>
          <p:spPr bwMode="auto">
            <a:xfrm>
              <a:off x="10604944" y="2125663"/>
              <a:ext cx="155925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GB"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0970213" y="1117767"/>
              <a:ext cx="639989" cy="728504"/>
            </a:xfrm>
            <a:prstGeom prst="rect">
              <a:avLst/>
            </a:prstGeom>
            <a:noFill/>
          </p:spPr>
          <p:txBody>
            <a:bodyPr wrap="square" lIns="0" tIns="0" rIns="0" bIns="0" anchor="ctr">
              <a:spAutoFit/>
            </a:bodyPr>
            <a:lstStyle/>
            <a:p>
              <a:pPr algn="ctr" defTabSz="912773">
                <a:lnSpc>
                  <a:spcPct val="90000"/>
                </a:lnSpc>
                <a:defRPr/>
              </a:pPr>
              <a:r>
                <a:rPr lang="en-US" sz="1765" b="1" kern="0" spc="-100" dirty="0">
                  <a:ln w="18415" cmpd="sng">
                    <a:noFill/>
                    <a:prstDash val="solid"/>
                  </a:ln>
                  <a:gradFill>
                    <a:gsLst>
                      <a:gs pos="2917">
                        <a:schemeClr val="tx2"/>
                      </a:gs>
                      <a:gs pos="30000">
                        <a:schemeClr val="tx2"/>
                      </a:gs>
                    </a:gsLst>
                    <a:lin ang="5400000" scaled="0"/>
                  </a:gradFill>
                </a:rPr>
                <a:t>2019</a:t>
              </a:r>
            </a:p>
          </p:txBody>
        </p:sp>
      </p:grpSp>
      <p:grpSp>
        <p:nvGrpSpPr>
          <p:cNvPr id="19" name="Group 18"/>
          <p:cNvGrpSpPr/>
          <p:nvPr/>
        </p:nvGrpSpPr>
        <p:grpSpPr>
          <a:xfrm>
            <a:off x="3589397" y="1485540"/>
            <a:ext cx="1343396" cy="1872154"/>
            <a:chOff x="6378798" y="1117765"/>
            <a:chExt cx="1370529" cy="5579897"/>
          </a:xfrm>
        </p:grpSpPr>
        <p:sp>
          <p:nvSpPr>
            <p:cNvPr id="11" name="Rectangle 10"/>
            <p:cNvSpPr/>
            <p:nvPr/>
          </p:nvSpPr>
          <p:spPr bwMode="auto">
            <a:xfrm>
              <a:off x="6378798"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GB"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6740030" y="1117765"/>
              <a:ext cx="639990" cy="728504"/>
            </a:xfrm>
            <a:prstGeom prst="rect">
              <a:avLst/>
            </a:prstGeom>
          </p:spPr>
          <p:txBody>
            <a:bodyPr wrap="square" lIns="0" tIns="0" rIns="0" bIns="0" anchor="ctr">
              <a:spAutoFit/>
            </a:bodyPr>
            <a:lstStyle/>
            <a:p>
              <a:pPr algn="ctr" defTabSz="912773">
                <a:lnSpc>
                  <a:spcPct val="90000"/>
                </a:lnSpc>
                <a:defRPr/>
              </a:pPr>
              <a:r>
                <a:rPr lang="en-US" sz="1765" b="1" kern="0" spc="-100" dirty="0">
                  <a:ln w="18415" cmpd="sng">
                    <a:noFill/>
                    <a:prstDash val="solid"/>
                  </a:ln>
                  <a:gradFill>
                    <a:gsLst>
                      <a:gs pos="2917">
                        <a:schemeClr val="tx2"/>
                      </a:gs>
                      <a:gs pos="30000">
                        <a:schemeClr val="tx2"/>
                      </a:gs>
                    </a:gsLst>
                    <a:lin ang="5400000" scaled="0"/>
                  </a:gradFill>
                </a:rPr>
                <a:t>2016</a:t>
              </a:r>
            </a:p>
          </p:txBody>
        </p:sp>
      </p:grpSp>
      <p:sp>
        <p:nvSpPr>
          <p:cNvPr id="120" name="Rectangle 119"/>
          <p:cNvSpPr/>
          <p:nvPr/>
        </p:nvSpPr>
        <p:spPr>
          <a:xfrm>
            <a:off x="1724565" y="1823710"/>
            <a:ext cx="1804783" cy="1533985"/>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042">
              <a:lnSpc>
                <a:spcPct val="90000"/>
              </a:lnSpc>
              <a:defRPr/>
            </a:pPr>
            <a:r>
              <a:rPr lang="en-GB" sz="1567" kern="0" dirty="0">
                <a:gradFill>
                  <a:gsLst>
                    <a:gs pos="0">
                      <a:schemeClr val="bg1"/>
                    </a:gs>
                    <a:gs pos="100000">
                      <a:schemeClr val="bg1"/>
                    </a:gs>
                  </a:gsLst>
                  <a:lin ang="5400000" scaled="1"/>
                </a:gradFill>
                <a:cs typeface="Segoe UI Light" panose="020B0502040204020203" pitchFamily="34" charset="0"/>
              </a:rPr>
              <a:t>Microsoft Dynamics 365 -</a:t>
            </a:r>
          </a:p>
          <a:p>
            <a:pPr algn="ctr" defTabSz="896042">
              <a:lnSpc>
                <a:spcPct val="90000"/>
              </a:lnSpc>
              <a:defRPr/>
            </a:pPr>
            <a:r>
              <a:rPr lang="en-GB" sz="1567" kern="0" dirty="0">
                <a:gradFill>
                  <a:gsLst>
                    <a:gs pos="0">
                      <a:schemeClr val="bg1"/>
                    </a:gs>
                    <a:gs pos="100000">
                      <a:schemeClr val="bg1"/>
                    </a:gs>
                  </a:gsLst>
                  <a:lin ang="5400000" scaled="1"/>
                </a:gradFill>
                <a:cs typeface="Segoe UI Light" panose="020B0502040204020203" pitchFamily="34" charset="0"/>
              </a:rPr>
              <a:t> Business edition</a:t>
            </a:r>
          </a:p>
        </p:txBody>
      </p:sp>
      <p:sp>
        <p:nvSpPr>
          <p:cNvPr id="75" name="Title 1"/>
          <p:cNvSpPr>
            <a:spLocks noGrp="1"/>
          </p:cNvSpPr>
          <p:nvPr>
            <p:ph type="title"/>
          </p:nvPr>
        </p:nvSpPr>
        <p:spPr>
          <a:xfrm>
            <a:off x="270067" y="290403"/>
            <a:ext cx="11654187" cy="899409"/>
          </a:xfrm>
        </p:spPr>
        <p:txBody>
          <a:bodyPr/>
          <a:lstStyle/>
          <a:p>
            <a:r>
              <a:rPr lang="en-GB" dirty="0"/>
              <a:t>Business Edition Roadmap</a:t>
            </a:r>
          </a:p>
        </p:txBody>
      </p:sp>
      <p:sp>
        <p:nvSpPr>
          <p:cNvPr id="28" name="Arrow: Striped Right 27"/>
          <p:cNvSpPr/>
          <p:nvPr/>
        </p:nvSpPr>
        <p:spPr bwMode="auto">
          <a:xfrm>
            <a:off x="3805472" y="2130262"/>
            <a:ext cx="5454797" cy="1003359"/>
          </a:xfrm>
          <a:prstGeom prst="stripedRightArrow">
            <a:avLst>
              <a:gd name="adj1" fmla="val 100000"/>
              <a:gd name="adj2" fmla="val 50000"/>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GB"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a:xfrm>
            <a:off x="3956606" y="2199465"/>
            <a:ext cx="2734268" cy="338138"/>
          </a:xfrm>
          <a:prstGeom prst="rect">
            <a:avLst/>
          </a:prstGeom>
        </p:spPr>
        <p:txBody>
          <a:bodyPr wrap="none">
            <a:spAutoFit/>
          </a:bodyPr>
          <a:lstStyle/>
          <a:p>
            <a:pPr defTabSz="896042">
              <a:defRPr/>
            </a:pPr>
            <a:r>
              <a:rPr lang="en-GB" sz="1567" kern="0" dirty="0">
                <a:gradFill>
                  <a:gsLst>
                    <a:gs pos="0">
                      <a:schemeClr val="accent1">
                        <a:lumMod val="75000"/>
                      </a:schemeClr>
                    </a:gs>
                    <a:gs pos="100000">
                      <a:schemeClr val="accent1">
                        <a:lumMod val="75000"/>
                      </a:schemeClr>
                    </a:gs>
                  </a:gsLst>
                  <a:lin ang="5400000" scaled="1"/>
                </a:gradFill>
              </a:rPr>
              <a:t>Dynamics 365 for Financials </a:t>
            </a:r>
            <a:endParaRPr lang="da-DK" sz="1567" kern="0" dirty="0">
              <a:gradFill>
                <a:gsLst>
                  <a:gs pos="0">
                    <a:schemeClr val="accent1">
                      <a:lumMod val="75000"/>
                    </a:schemeClr>
                  </a:gs>
                  <a:gs pos="100000">
                    <a:schemeClr val="accent1">
                      <a:lumMod val="75000"/>
                    </a:schemeClr>
                  </a:gs>
                </a:gsLst>
                <a:lin ang="5400000" scaled="1"/>
              </a:gradFill>
            </a:endParaRPr>
          </a:p>
        </p:txBody>
      </p:sp>
      <p:sp>
        <p:nvSpPr>
          <p:cNvPr id="30" name="Oval 29"/>
          <p:cNvSpPr/>
          <p:nvPr/>
        </p:nvSpPr>
        <p:spPr bwMode="auto">
          <a:xfrm>
            <a:off x="5310812" y="2540146"/>
            <a:ext cx="179208" cy="179208"/>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713" tIns="60857" rIns="121713" bIns="60857" numCol="1" rtlCol="0" anchor="ctr" anchorCtr="0" compatLnSpc="1">
            <a:prstTxWarp prst="textNoShape">
              <a:avLst/>
            </a:prstTxWarp>
          </a:bodyPr>
          <a:lstStyle/>
          <a:p>
            <a:pPr algn="ctr" defTabSz="912333" fontAlgn="base">
              <a:spcBef>
                <a:spcPct val="0"/>
              </a:spcBef>
              <a:spcAft>
                <a:spcPct val="0"/>
              </a:spcAft>
              <a:defRPr/>
            </a:pPr>
            <a:endParaRPr lang="en-US" sz="2263" kern="0" dirty="0">
              <a:solidFill>
                <a:srgbClr val="FFFFFF"/>
              </a:solidFill>
              <a:latin typeface="Segoe UI Light"/>
            </a:endParaRPr>
          </a:p>
        </p:txBody>
      </p:sp>
      <p:sp>
        <p:nvSpPr>
          <p:cNvPr id="31" name="Rectangle 30"/>
          <p:cNvSpPr/>
          <p:nvPr/>
        </p:nvSpPr>
        <p:spPr>
          <a:xfrm>
            <a:off x="5217079" y="2719355"/>
            <a:ext cx="3536546" cy="333489"/>
          </a:xfrm>
          <a:prstGeom prst="rect">
            <a:avLst/>
          </a:prstGeom>
        </p:spPr>
        <p:txBody>
          <a:bodyPr wrap="none">
            <a:spAutoFit/>
          </a:bodyPr>
          <a:lstStyle/>
          <a:p>
            <a:pPr defTabSz="896042">
              <a:defRPr/>
            </a:pPr>
            <a:r>
              <a:rPr lang="en-GB" sz="1567" kern="0" dirty="0">
                <a:gradFill>
                  <a:gsLst>
                    <a:gs pos="0">
                      <a:schemeClr val="accent1">
                        <a:lumMod val="75000"/>
                      </a:schemeClr>
                    </a:gs>
                    <a:gs pos="100000">
                      <a:schemeClr val="accent1">
                        <a:lumMod val="75000"/>
                      </a:schemeClr>
                    </a:gs>
                  </a:gsLst>
                  <a:lin ang="5400000" scaled="1"/>
                </a:gradFill>
              </a:rPr>
              <a:t>Dynamics 365 for Sales</a:t>
            </a:r>
            <a:r>
              <a:rPr lang="en-GB" sz="1567" kern="0">
                <a:gradFill>
                  <a:gsLst>
                    <a:gs pos="0">
                      <a:schemeClr val="accent1">
                        <a:lumMod val="75000"/>
                      </a:schemeClr>
                    </a:gs>
                    <a:gs pos="100000">
                      <a:schemeClr val="accent1">
                        <a:lumMod val="75000"/>
                      </a:schemeClr>
                    </a:gs>
                  </a:gsLst>
                  <a:lin ang="5400000" scaled="1"/>
                </a:gradFill>
              </a:rPr>
              <a:t>, Mktg</a:t>
            </a:r>
            <a:r>
              <a:rPr lang="en-GB" sz="1567" kern="0" dirty="0">
                <a:gradFill>
                  <a:gsLst>
                    <a:gs pos="0">
                      <a:schemeClr val="accent1">
                        <a:lumMod val="75000"/>
                      </a:schemeClr>
                    </a:gs>
                    <a:gs pos="100000">
                      <a:schemeClr val="accent1">
                        <a:lumMod val="75000"/>
                      </a:schemeClr>
                    </a:gs>
                  </a:gsLst>
                  <a:lin ang="5400000" scaled="1"/>
                </a:gradFill>
              </a:rPr>
              <a:t>, &amp; Plan </a:t>
            </a:r>
            <a:endParaRPr lang="da-DK" sz="1567" kern="0" dirty="0">
              <a:gradFill>
                <a:gsLst>
                  <a:gs pos="0">
                    <a:schemeClr val="accent1">
                      <a:lumMod val="75000"/>
                    </a:schemeClr>
                  </a:gs>
                  <a:gs pos="100000">
                    <a:schemeClr val="accent1">
                      <a:lumMod val="75000"/>
                    </a:schemeClr>
                  </a:gs>
                </a:gsLst>
                <a:lin ang="5400000" scaled="1"/>
              </a:gradFill>
            </a:endParaRPr>
          </a:p>
        </p:txBody>
      </p:sp>
      <p:sp>
        <p:nvSpPr>
          <p:cNvPr id="32" name="Oval 31"/>
          <p:cNvSpPr/>
          <p:nvPr/>
        </p:nvSpPr>
        <p:spPr bwMode="auto">
          <a:xfrm>
            <a:off x="4405077" y="2536088"/>
            <a:ext cx="179208" cy="179208"/>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713" tIns="60857" rIns="121713" bIns="60857" numCol="1" rtlCol="0" anchor="ctr" anchorCtr="0" compatLnSpc="1">
            <a:prstTxWarp prst="textNoShape">
              <a:avLst/>
            </a:prstTxWarp>
          </a:bodyPr>
          <a:lstStyle/>
          <a:p>
            <a:pPr algn="ctr" defTabSz="912333" fontAlgn="base">
              <a:spcBef>
                <a:spcPct val="0"/>
              </a:spcBef>
              <a:spcAft>
                <a:spcPct val="0"/>
              </a:spcAft>
              <a:defRPr/>
            </a:pPr>
            <a:endParaRPr lang="en-US" sz="2263" kern="0" dirty="0">
              <a:solidFill>
                <a:srgbClr val="FFFFFF"/>
              </a:solidFill>
              <a:latin typeface="Segoe UI Light"/>
            </a:endParaRPr>
          </a:p>
        </p:txBody>
      </p:sp>
      <p:cxnSp>
        <p:nvCxnSpPr>
          <p:cNvPr id="33" name="Straight Connector 32"/>
          <p:cNvCxnSpPr/>
          <p:nvPr/>
        </p:nvCxnSpPr>
        <p:spPr>
          <a:xfrm>
            <a:off x="4090063" y="2621014"/>
            <a:ext cx="4406009" cy="7794"/>
          </a:xfrm>
          <a:prstGeom prst="line">
            <a:avLst/>
          </a:prstGeom>
          <a:ln w="254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12999" y="3694317"/>
            <a:ext cx="7812188" cy="2496415"/>
          </a:xfrm>
          <a:prstGeom prst="rect">
            <a:avLst/>
          </a:prstGeom>
          <a:noFill/>
        </p:spPr>
        <p:txBody>
          <a:bodyPr wrap="none" lIns="179285" tIns="143428" rIns="179285" bIns="143428" rtlCol="0">
            <a:spAutoFit/>
          </a:bodyPr>
          <a:lstStyle/>
          <a:p>
            <a:pPr defTabSz="896386">
              <a:lnSpc>
                <a:spcPct val="90000"/>
              </a:lnSpc>
              <a:spcAft>
                <a:spcPts val="588"/>
              </a:spcAft>
              <a:defRPr/>
            </a:pPr>
            <a:r>
              <a:rPr lang="en-GB" kern="0" dirty="0">
                <a:gradFill>
                  <a:gsLst>
                    <a:gs pos="2917">
                      <a:schemeClr val="tx1"/>
                    </a:gs>
                    <a:gs pos="30000">
                      <a:schemeClr val="tx1"/>
                    </a:gs>
                  </a:gsLst>
                  <a:lin ang="5400000" scaled="0"/>
                </a:gradFill>
              </a:rPr>
              <a:t>Apr 2016 	Project “Madeira” Public Preview launches in US</a:t>
            </a:r>
          </a:p>
          <a:p>
            <a:pPr defTabSz="896386">
              <a:lnSpc>
                <a:spcPct val="90000"/>
              </a:lnSpc>
              <a:spcAft>
                <a:spcPts val="588"/>
              </a:spcAft>
              <a:defRPr/>
            </a:pPr>
            <a:r>
              <a:rPr lang="en-GB" kern="0" dirty="0">
                <a:gradFill>
                  <a:gsLst>
                    <a:gs pos="2917">
                      <a:schemeClr val="tx1"/>
                    </a:gs>
                    <a:gs pos="30000">
                      <a:schemeClr val="tx1"/>
                    </a:gs>
                  </a:gsLst>
                  <a:lin ang="5400000" scaled="0"/>
                </a:gradFill>
              </a:rPr>
              <a:t>Jul 2016		Project “Madeira” Public Preview launches in Canada</a:t>
            </a:r>
          </a:p>
          <a:p>
            <a:pPr defTabSz="896386">
              <a:lnSpc>
                <a:spcPct val="90000"/>
              </a:lnSpc>
              <a:spcAft>
                <a:spcPts val="588"/>
              </a:spcAft>
              <a:defRPr/>
            </a:pPr>
            <a:r>
              <a:rPr lang="en-GB" kern="0" dirty="0">
                <a:gradFill>
                  <a:gsLst>
                    <a:gs pos="2917">
                      <a:schemeClr val="tx1"/>
                    </a:gs>
                    <a:gs pos="30000">
                      <a:schemeClr val="tx1"/>
                    </a:gs>
                  </a:gsLst>
                  <a:lin ang="5400000" scaled="0"/>
                </a:gradFill>
              </a:rPr>
              <a:t>Q4 CY16	 	Financials available in US &amp; Canada</a:t>
            </a:r>
          </a:p>
          <a:p>
            <a:pPr defTabSz="896386">
              <a:lnSpc>
                <a:spcPct val="90000"/>
              </a:lnSpc>
              <a:spcAft>
                <a:spcPts val="588"/>
              </a:spcAft>
              <a:defRPr/>
            </a:pPr>
            <a:r>
              <a:rPr lang="en-GB" kern="0" dirty="0">
                <a:gradFill>
                  <a:gsLst>
                    <a:gs pos="2917">
                      <a:schemeClr val="tx1"/>
                    </a:gs>
                    <a:gs pos="30000">
                      <a:schemeClr val="tx1"/>
                    </a:gs>
                  </a:gsLst>
                  <a:lin ang="5400000" scaled="0"/>
                </a:gradFill>
              </a:rPr>
              <a:t>CY17		</a:t>
            </a:r>
            <a:r>
              <a:rPr lang="en-US" kern="0" dirty="0">
                <a:gradFill>
                  <a:gsLst>
                    <a:gs pos="2917">
                      <a:schemeClr val="tx1"/>
                    </a:gs>
                    <a:gs pos="30000">
                      <a:schemeClr val="tx1"/>
                    </a:gs>
                  </a:gsLst>
                  <a:lin ang="5400000" scaled="0"/>
                </a:gradFill>
              </a:rPr>
              <a:t>Sales, Business edition</a:t>
            </a:r>
            <a:r>
              <a:rPr lang="en-GB" kern="0" dirty="0">
                <a:gradFill>
                  <a:gsLst>
                    <a:gs pos="2917">
                      <a:schemeClr val="tx1"/>
                    </a:gs>
                    <a:gs pos="30000">
                      <a:schemeClr val="tx1"/>
                    </a:gs>
                  </a:gsLst>
                  <a:lin ang="5400000" scaled="0"/>
                </a:gradFill>
              </a:rPr>
              <a:t> available WW</a:t>
            </a:r>
          </a:p>
          <a:p>
            <a:pPr defTabSz="896386">
              <a:lnSpc>
                <a:spcPct val="90000"/>
              </a:lnSpc>
              <a:spcAft>
                <a:spcPts val="588"/>
              </a:spcAft>
              <a:defRPr/>
            </a:pPr>
            <a:r>
              <a:rPr lang="en-GB" kern="0" dirty="0">
                <a:gradFill>
                  <a:gsLst>
                    <a:gs pos="2917">
                      <a:schemeClr val="tx1"/>
                    </a:gs>
                    <a:gs pos="30000">
                      <a:schemeClr val="tx1"/>
                    </a:gs>
                  </a:gsLst>
                  <a:lin ang="5400000" scaled="0"/>
                </a:gradFill>
              </a:rPr>
              <a:t>CY17		</a:t>
            </a:r>
            <a:r>
              <a:rPr lang="en-US" kern="0" dirty="0">
                <a:gradFill>
                  <a:gsLst>
                    <a:gs pos="2917">
                      <a:schemeClr val="tx1"/>
                    </a:gs>
                    <a:gs pos="30000">
                      <a:schemeClr val="tx1"/>
                    </a:gs>
                  </a:gsLst>
                  <a:lin ang="5400000" scaled="0"/>
                </a:gradFill>
              </a:rPr>
              <a:t>Marketing, Business edition</a:t>
            </a:r>
            <a:r>
              <a:rPr lang="en-GB" kern="0" dirty="0">
                <a:gradFill>
                  <a:gsLst>
                    <a:gs pos="2917">
                      <a:schemeClr val="tx1"/>
                    </a:gs>
                    <a:gs pos="30000">
                      <a:schemeClr val="tx1"/>
                    </a:gs>
                  </a:gsLst>
                  <a:lin ang="5400000" scaled="0"/>
                </a:gradFill>
              </a:rPr>
              <a:t> available WW</a:t>
            </a:r>
          </a:p>
          <a:p>
            <a:pPr defTabSz="896386">
              <a:lnSpc>
                <a:spcPct val="90000"/>
              </a:lnSpc>
              <a:spcAft>
                <a:spcPts val="588"/>
              </a:spcAft>
              <a:defRPr/>
            </a:pPr>
            <a:r>
              <a:rPr lang="en-GB" kern="0" dirty="0">
                <a:gradFill>
                  <a:gsLst>
                    <a:gs pos="2917">
                      <a:schemeClr val="tx1"/>
                    </a:gs>
                    <a:gs pos="30000">
                      <a:schemeClr val="tx1"/>
                    </a:gs>
                  </a:gsLst>
                  <a:lin ang="5400000" scaled="0"/>
                </a:gradFill>
              </a:rPr>
              <a:t>CY17		</a:t>
            </a:r>
            <a:r>
              <a:rPr lang="en-US" kern="0" dirty="0">
                <a:gradFill>
                  <a:gsLst>
                    <a:gs pos="2917">
                      <a:schemeClr val="tx1"/>
                    </a:gs>
                    <a:gs pos="30000">
                      <a:schemeClr val="tx1"/>
                    </a:gs>
                  </a:gsLst>
                  <a:lin ang="5400000" scaled="0"/>
                </a:gradFill>
              </a:rPr>
              <a:t>Financials available in 4 additional countries</a:t>
            </a:r>
          </a:p>
          <a:p>
            <a:pPr defTabSz="896386">
              <a:lnSpc>
                <a:spcPct val="90000"/>
              </a:lnSpc>
              <a:spcAft>
                <a:spcPts val="588"/>
              </a:spcAft>
              <a:defRPr/>
            </a:pPr>
            <a:r>
              <a:rPr lang="en-US" kern="0" dirty="0">
                <a:gradFill>
                  <a:gsLst>
                    <a:gs pos="2917">
                      <a:schemeClr val="tx1"/>
                    </a:gs>
                    <a:gs pos="30000">
                      <a:schemeClr val="tx1"/>
                    </a:gs>
                  </a:gsLst>
                  <a:lin ang="5400000" scaled="0"/>
                </a:gradFill>
              </a:rPr>
              <a:t>CY17		Microsoft Dynamics 365, Business Edition Plan available</a:t>
            </a:r>
            <a:endParaRPr lang="en-GB" kern="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483537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0263863" y="3076252"/>
            <a:ext cx="1463040" cy="722806"/>
          </a:xfrm>
          <a:prstGeom prst="rect">
            <a:avLst/>
          </a:prstGeom>
          <a:solidFill>
            <a:schemeClr val="accent2">
              <a:lumMod val="7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sp>
        <p:nvSpPr>
          <p:cNvPr id="33" name="Rectangle 32"/>
          <p:cNvSpPr/>
          <p:nvPr/>
        </p:nvSpPr>
        <p:spPr bwMode="auto">
          <a:xfrm>
            <a:off x="8649283" y="3076252"/>
            <a:ext cx="1463040" cy="722806"/>
          </a:xfrm>
          <a:prstGeom prst="rect">
            <a:avLst/>
          </a:prstGeom>
          <a:noFill/>
          <a:ln w="19050">
            <a:solidFill>
              <a:schemeClr val="accent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defTabSz="932293" fontAlgn="base">
              <a:lnSpc>
                <a:spcPct val="90000"/>
              </a:lnSpc>
              <a:spcBef>
                <a:spcPct val="0"/>
              </a:spcBef>
              <a:spcAft>
                <a:spcPts val="300"/>
              </a:spcAft>
            </a:pPr>
            <a:r>
              <a:rPr lang="en-US" sz="1500" b="1" kern="0"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MARKETING </a:t>
            </a:r>
          </a:p>
        </p:txBody>
      </p:sp>
      <p:sp>
        <p:nvSpPr>
          <p:cNvPr id="20" name="Rectangle 19"/>
          <p:cNvSpPr/>
          <p:nvPr/>
        </p:nvSpPr>
        <p:spPr bwMode="auto">
          <a:xfrm>
            <a:off x="3805543" y="3076252"/>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FIELD SERVICE</a:t>
            </a:r>
            <a:endParaRPr kumimoji="0" lang="en-US" sz="1500" b="1" i="1"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1" name="Rectangle 30"/>
          <p:cNvSpPr/>
          <p:nvPr/>
        </p:nvSpPr>
        <p:spPr bwMode="auto">
          <a:xfrm>
            <a:off x="2190963" y="3076252"/>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SALES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0" name="Rectangle 29"/>
          <p:cNvSpPr/>
          <p:nvPr/>
        </p:nvSpPr>
        <p:spPr bwMode="auto">
          <a:xfrm>
            <a:off x="5420123" y="3076252"/>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CUSTOMER SERVICE</a:t>
            </a:r>
          </a:p>
        </p:txBody>
      </p:sp>
      <p:sp>
        <p:nvSpPr>
          <p:cNvPr id="32" name="Rectangle 31"/>
          <p:cNvSpPr/>
          <p:nvPr/>
        </p:nvSpPr>
        <p:spPr bwMode="auto">
          <a:xfrm>
            <a:off x="7034703" y="3076252"/>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PROJECT SERVICE </a:t>
            </a:r>
            <a:r>
              <a:rPr kumimoji="0" lang="en-US" sz="12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AUTOMATION</a:t>
            </a:r>
            <a:r>
              <a:rPr kumimoji="0" lang="en-US" sz="11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p>
        </p:txBody>
      </p:sp>
      <p:sp>
        <p:nvSpPr>
          <p:cNvPr id="7" name="Title 6"/>
          <p:cNvSpPr>
            <a:spLocks noGrp="1"/>
          </p:cNvSpPr>
          <p:nvPr>
            <p:ph type="title"/>
          </p:nvPr>
        </p:nvSpPr>
        <p:spPr>
          <a:xfrm>
            <a:off x="269240" y="146185"/>
            <a:ext cx="11655840" cy="899665"/>
          </a:xfrm>
        </p:spPr>
        <p:txBody>
          <a:bodyPr/>
          <a:lstStyle/>
          <a:p>
            <a:r>
              <a:rPr lang="en-US" dirty="0"/>
              <a:t>Offer</a:t>
            </a:r>
            <a:r>
              <a:rPr lang="en-US"/>
              <a:t> Name Changes</a:t>
            </a:r>
            <a:endParaRPr lang="en-US" dirty="0"/>
          </a:p>
        </p:txBody>
      </p:sp>
      <p:sp>
        <p:nvSpPr>
          <p:cNvPr id="46" name="TextBox 45"/>
          <p:cNvSpPr txBox="1"/>
          <p:nvPr/>
        </p:nvSpPr>
        <p:spPr>
          <a:xfrm>
            <a:off x="5568381" y="1976962"/>
            <a:ext cx="2341507" cy="867823"/>
          </a:xfrm>
          <a:prstGeom prst="rect">
            <a:avLst/>
          </a:prstGeom>
          <a:noFill/>
        </p:spPr>
        <p:txBody>
          <a:bodyPr wrap="square" lIns="182880" tIns="91440"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CURRENT CRM COMPONENTS</a:t>
            </a:r>
          </a:p>
        </p:txBody>
      </p:sp>
      <p:sp>
        <p:nvSpPr>
          <p:cNvPr id="14" name="Left Bracket 13"/>
          <p:cNvSpPr/>
          <p:nvPr/>
        </p:nvSpPr>
        <p:spPr>
          <a:xfrm rot="5400000">
            <a:off x="6039546" y="-1227992"/>
            <a:ext cx="224194" cy="7921360"/>
          </a:xfrm>
          <a:prstGeom prst="leftBracket">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a:off x="10192567" y="2199167"/>
            <a:ext cx="1569348" cy="517065"/>
          </a:xfrm>
          <a:prstGeom prst="rect">
            <a:avLst/>
          </a:prstGeom>
          <a:noFill/>
        </p:spPr>
        <p:txBody>
          <a:bodyPr wrap="square" lIns="182880" tIns="91440" rIns="182880" bIns="146304" rtlCol="0">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CURRENT ‘AX7’</a:t>
            </a:r>
          </a:p>
        </p:txBody>
      </p:sp>
      <p:cxnSp>
        <p:nvCxnSpPr>
          <p:cNvPr id="6" name="Straight Arrow Connector 5"/>
          <p:cNvCxnSpPr>
            <a:cxnSpLocks/>
            <a:stCxn id="17" idx="2"/>
            <a:endCxn id="34" idx="0"/>
          </p:cNvCxnSpPr>
          <p:nvPr/>
        </p:nvCxnSpPr>
        <p:spPr>
          <a:xfrm>
            <a:off x="10977241" y="2716232"/>
            <a:ext cx="18142" cy="36002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6383" y="3076252"/>
            <a:ext cx="1463040" cy="734875"/>
          </a:xfrm>
          <a:prstGeom prst="rec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7" tIns="89642" rIns="0" rtlCol="0" anchor="t"/>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rPr>
              <a:t>POWERAPPS</a:t>
            </a:r>
          </a:p>
        </p:txBody>
      </p:sp>
      <p:sp>
        <p:nvSpPr>
          <p:cNvPr id="19" name="TextBox 18"/>
          <p:cNvSpPr txBox="1"/>
          <p:nvPr/>
        </p:nvSpPr>
        <p:spPr>
          <a:xfrm>
            <a:off x="5568381" y="4419526"/>
            <a:ext cx="2000434" cy="867823"/>
          </a:xfrm>
          <a:prstGeom prst="rect">
            <a:avLst/>
          </a:prstGeom>
          <a:noFill/>
        </p:spPr>
        <p:txBody>
          <a:bodyPr wrap="square" lIns="182880" tIns="91440" rIns="182880" bIns="146304" rtlCol="0">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lang="en-US" sz="1600" b="1" kern="0">
                <a:solidFill>
                  <a:srgbClr val="00B050"/>
                </a:solidFill>
              </a:rPr>
              <a:t>PLAN </a:t>
            </a:r>
            <a:r>
              <a:rPr lang="en-US" sz="1600" b="1" kern="0" dirty="0">
                <a:solidFill>
                  <a:srgbClr val="00B050"/>
                </a:solidFill>
              </a:rPr>
              <a:t>1 </a:t>
            </a:r>
            <a:r>
              <a:rPr lang="en-US" sz="1600" b="1" kern="0">
                <a:solidFill>
                  <a:srgbClr val="00B050"/>
                </a:solidFill>
              </a:rPr>
              <a:t>BUSINESS APPS</a:t>
            </a:r>
            <a:endParaRPr kumimoji="0" lang="en-US" sz="1600" b="1" i="0" u="none" strike="noStrike" kern="0" cap="none" spc="0" normalizeH="0" baseline="0" noProof="0" dirty="0">
              <a:ln>
                <a:noFill/>
              </a:ln>
              <a:solidFill>
                <a:srgbClr val="00B050"/>
              </a:solidFill>
              <a:effectLst/>
              <a:uLnTx/>
              <a:uFillTx/>
            </a:endParaRPr>
          </a:p>
        </p:txBody>
      </p:sp>
      <p:sp>
        <p:nvSpPr>
          <p:cNvPr id="21" name="Left Bracket 20"/>
          <p:cNvSpPr/>
          <p:nvPr/>
        </p:nvSpPr>
        <p:spPr>
          <a:xfrm rot="5400000" flipH="1">
            <a:off x="6067125" y="245774"/>
            <a:ext cx="219323" cy="7871071"/>
          </a:xfrm>
          <a:prstGeom prst="leftBracket">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50"/>
              </a:solidFill>
              <a:effectLst/>
              <a:uLnTx/>
              <a:uFillTx/>
            </a:endParaRPr>
          </a:p>
        </p:txBody>
      </p:sp>
      <p:sp>
        <p:nvSpPr>
          <p:cNvPr id="22" name="Left Bracket 21"/>
          <p:cNvSpPr/>
          <p:nvPr/>
        </p:nvSpPr>
        <p:spPr>
          <a:xfrm rot="5400000" flipH="1">
            <a:off x="1206171" y="3441861"/>
            <a:ext cx="203463" cy="1463040"/>
          </a:xfrm>
          <a:prstGeom prst="leftBracket">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50"/>
              </a:solidFill>
              <a:effectLst/>
              <a:uLnTx/>
              <a:uFillTx/>
            </a:endParaRPr>
          </a:p>
        </p:txBody>
      </p:sp>
      <p:sp>
        <p:nvSpPr>
          <p:cNvPr id="23" name="TextBox 22"/>
          <p:cNvSpPr txBox="1"/>
          <p:nvPr/>
        </p:nvSpPr>
        <p:spPr>
          <a:xfrm>
            <a:off x="269240" y="4419526"/>
            <a:ext cx="2000434" cy="867823"/>
          </a:xfrm>
          <a:prstGeom prst="rect">
            <a:avLst/>
          </a:prstGeom>
          <a:noFill/>
        </p:spPr>
        <p:txBody>
          <a:bodyPr wrap="square" lIns="182880" tIns="91440" rIns="182880" bIns="146304" rtlCol="0">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lang="en-US" sz="1600" b="1" kern="0">
                <a:solidFill>
                  <a:srgbClr val="00B050"/>
                </a:solidFill>
              </a:rPr>
              <a:t>PLATFORM</a:t>
            </a:r>
            <a:endParaRPr kumimoji="0" lang="en-US" sz="16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419925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325725" y="1680073"/>
            <a:ext cx="11287621" cy="4919242"/>
          </a:xfrm>
          <a:prstGeom prst="rect">
            <a:avLst/>
          </a:prstGeom>
          <a:no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 name="Title 1"/>
          <p:cNvSpPr>
            <a:spLocks noGrp="1"/>
          </p:cNvSpPr>
          <p:nvPr>
            <p:ph type="title"/>
          </p:nvPr>
        </p:nvSpPr>
        <p:spPr>
          <a:xfrm>
            <a:off x="270065" y="289957"/>
            <a:ext cx="11654187" cy="899537"/>
          </a:xfrm>
        </p:spPr>
        <p:txBody>
          <a:bodyPr/>
          <a:lstStyle/>
          <a:p>
            <a:r>
              <a:rPr lang="en-GB" dirty="0"/>
              <a:t>Microsoft Dynamics 365</a:t>
            </a:r>
          </a:p>
        </p:txBody>
      </p:sp>
      <p:sp>
        <p:nvSpPr>
          <p:cNvPr id="64" name="Text Placeholder 8"/>
          <p:cNvSpPr>
            <a:spLocks noGrp="1"/>
          </p:cNvSpPr>
          <p:nvPr>
            <p:ph type="body" sz="quarter" idx="11"/>
          </p:nvPr>
        </p:nvSpPr>
        <p:spPr/>
        <p:txBody>
          <a:bodyPr/>
          <a:lstStyle/>
          <a:p>
            <a:r>
              <a:rPr lang="en-US" dirty="0"/>
              <a:t>Liberating customers from traditional Business Apps Licensing</a:t>
            </a:r>
          </a:p>
        </p:txBody>
      </p:sp>
      <p:grpSp>
        <p:nvGrpSpPr>
          <p:cNvPr id="15" name="Group 14"/>
          <p:cNvGrpSpPr/>
          <p:nvPr/>
        </p:nvGrpSpPr>
        <p:grpSpPr>
          <a:xfrm>
            <a:off x="5171476" y="1989948"/>
            <a:ext cx="6085311" cy="4142542"/>
            <a:chOff x="694726" y="1989948"/>
            <a:chExt cx="6085311" cy="4142542"/>
          </a:xfrm>
        </p:grpSpPr>
        <p:sp>
          <p:nvSpPr>
            <p:cNvPr id="39" name="Rectangle 38"/>
            <p:cNvSpPr/>
            <p:nvPr/>
          </p:nvSpPr>
          <p:spPr bwMode="auto">
            <a:xfrm>
              <a:off x="4003734" y="3043324"/>
              <a:ext cx="2776303" cy="3014823"/>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Rectangle 9"/>
            <p:cNvSpPr/>
            <p:nvPr/>
          </p:nvSpPr>
          <p:spPr bwMode="auto">
            <a:xfrm>
              <a:off x="694726" y="3043324"/>
              <a:ext cx="2776303" cy="3014823"/>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7" name="TextBox 46"/>
            <p:cNvSpPr txBox="1"/>
            <p:nvPr/>
          </p:nvSpPr>
          <p:spPr>
            <a:xfrm>
              <a:off x="740576" y="2616200"/>
              <a:ext cx="660437" cy="332399"/>
            </a:xfrm>
            <a:prstGeom prst="rect">
              <a:avLst/>
            </a:prstGeom>
            <a:noFill/>
          </p:spPr>
          <p:txBody>
            <a:bodyPr wrap="none" lIns="0" tIns="0" rIns="0" bIns="0" rtlCol="0">
              <a:spAutoFit/>
            </a:bodyPr>
            <a:lstStyle/>
            <a:p>
              <a:pPr marL="0" marR="0" lvl="0" indent="0" defTabSz="896214" eaLnBrk="1" fontAlgn="auto" latinLnBrk="0" hangingPunct="1">
                <a:lnSpc>
                  <a:spcPct val="90000"/>
                </a:lnSpc>
                <a:spcBef>
                  <a:spcPts val="0"/>
                </a:spcBef>
                <a:spcAft>
                  <a:spcPts val="588"/>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Apps</a:t>
              </a:r>
            </a:p>
          </p:txBody>
        </p:sp>
        <p:sp>
          <p:nvSpPr>
            <p:cNvPr id="48" name="TextBox 47"/>
            <p:cNvSpPr txBox="1"/>
            <p:nvPr/>
          </p:nvSpPr>
          <p:spPr>
            <a:xfrm>
              <a:off x="4003734" y="2616200"/>
              <a:ext cx="666849" cy="332399"/>
            </a:xfrm>
            <a:prstGeom prst="rect">
              <a:avLst/>
            </a:prstGeom>
            <a:noFill/>
          </p:spPr>
          <p:txBody>
            <a:bodyPr wrap="none" lIns="0" tIns="0" rIns="0" bIns="0" rtlCol="0">
              <a:spAutoFit/>
            </a:bodyPr>
            <a:lstStyle/>
            <a:p>
              <a:pPr marL="0" marR="0" lvl="0" indent="0" defTabSz="896214" eaLnBrk="1" fontAlgn="auto" latinLnBrk="0" hangingPunct="1">
                <a:lnSpc>
                  <a:spcPct val="9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Plans</a:t>
              </a:r>
            </a:p>
          </p:txBody>
        </p:sp>
        <p:grpSp>
          <p:nvGrpSpPr>
            <p:cNvPr id="4" name="Group 3"/>
            <p:cNvGrpSpPr/>
            <p:nvPr/>
          </p:nvGrpSpPr>
          <p:grpSpPr>
            <a:xfrm>
              <a:off x="1016980" y="3375978"/>
              <a:ext cx="2193213" cy="2166049"/>
              <a:chOff x="1036637" y="4460779"/>
              <a:chExt cx="2237508" cy="2209796"/>
            </a:xfrm>
          </p:grpSpPr>
          <p:sp>
            <p:nvSpPr>
              <p:cNvPr id="55" name="Rectangle 54"/>
              <p:cNvSpPr/>
              <p:nvPr/>
            </p:nvSpPr>
            <p:spPr>
              <a:xfrm>
                <a:off x="1036637" y="4460779"/>
                <a:ext cx="1066800" cy="1059872"/>
              </a:xfrm>
              <a:prstGeom prst="rect">
                <a:avLst/>
              </a:prstGeom>
              <a:solidFill>
                <a:srgbClr val="002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bg1"/>
                    </a:solidFill>
                    <a:effectLst/>
                    <a:uLnTx/>
                    <a:uFillTx/>
                    <a:cs typeface="Segoe UI Light" panose="020B0502040204020203" pitchFamily="34" charset="0"/>
                  </a:rPr>
                  <a:t>Operations</a:t>
                </a:r>
              </a:p>
            </p:txBody>
          </p:sp>
          <p:sp>
            <p:nvSpPr>
              <p:cNvPr id="56" name="Rectangle 55"/>
              <p:cNvSpPr/>
              <p:nvPr/>
            </p:nvSpPr>
            <p:spPr>
              <a:xfrm>
                <a:off x="2207345" y="4460779"/>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cs typeface="Segoe UI Light" panose="020B0502040204020203" pitchFamily="34" charset="0"/>
                  </a:rPr>
                  <a:t>Sales</a:t>
                </a:r>
              </a:p>
            </p:txBody>
          </p:sp>
          <p:sp>
            <p:nvSpPr>
              <p:cNvPr id="57" name="Rectangle 56"/>
              <p:cNvSpPr/>
              <p:nvPr/>
            </p:nvSpPr>
            <p:spPr>
              <a:xfrm>
                <a:off x="1036637" y="5610703"/>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cs typeface="Segoe UI Light" panose="020B0502040204020203" pitchFamily="34" charset="0"/>
                  </a:rPr>
                  <a:t>Field Service</a:t>
                </a:r>
              </a:p>
            </p:txBody>
          </p:sp>
          <p:sp>
            <p:nvSpPr>
              <p:cNvPr id="58" name="Rectangle 57"/>
              <p:cNvSpPr/>
              <p:nvPr/>
            </p:nvSpPr>
            <p:spPr>
              <a:xfrm>
                <a:off x="2207345" y="5610703"/>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cs typeface="Segoe UI Light" panose="020B0502040204020203" pitchFamily="34" charset="0"/>
                  </a:rPr>
                  <a:t>Customer Service</a:t>
                </a:r>
              </a:p>
            </p:txBody>
          </p:sp>
        </p:grpSp>
        <p:grpSp>
          <p:nvGrpSpPr>
            <p:cNvPr id="3" name="Group 2"/>
            <p:cNvGrpSpPr/>
            <p:nvPr/>
          </p:nvGrpSpPr>
          <p:grpSpPr>
            <a:xfrm>
              <a:off x="4287706" y="3375978"/>
              <a:ext cx="2175145" cy="2166049"/>
              <a:chOff x="4287450" y="3065825"/>
              <a:chExt cx="2175453" cy="2166356"/>
            </a:xfrm>
          </p:grpSpPr>
          <p:grpSp>
            <p:nvGrpSpPr>
              <p:cNvPr id="5" name="Group 4"/>
              <p:cNvGrpSpPr/>
              <p:nvPr/>
            </p:nvGrpSpPr>
            <p:grpSpPr>
              <a:xfrm>
                <a:off x="4287450" y="3065825"/>
                <a:ext cx="2175453" cy="2166356"/>
                <a:chOff x="4855214" y="4453132"/>
                <a:chExt cx="2219075" cy="2209796"/>
              </a:xfrm>
            </p:grpSpPr>
            <p:sp>
              <p:nvSpPr>
                <p:cNvPr id="41" name="Rectangle 40"/>
                <p:cNvSpPr/>
                <p:nvPr/>
              </p:nvSpPr>
              <p:spPr>
                <a:xfrm>
                  <a:off x="6007489" y="4453132"/>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cs typeface="Segoe UI Light" panose="020B0502040204020203" pitchFamily="34" charset="0"/>
                    </a:rPr>
                    <a:t>Sales</a:t>
                  </a:r>
                </a:p>
              </p:txBody>
            </p:sp>
            <p:sp>
              <p:nvSpPr>
                <p:cNvPr id="42" name="Rectangle 41"/>
                <p:cNvSpPr/>
                <p:nvPr/>
              </p:nvSpPr>
              <p:spPr>
                <a:xfrm>
                  <a:off x="4855214" y="5603056"/>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179259"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cs typeface="Segoe UI Light" panose="020B0502040204020203" pitchFamily="34" charset="0"/>
                    </a:rPr>
                    <a:t>Field Service</a:t>
                  </a:r>
                </a:p>
              </p:txBody>
            </p:sp>
            <p:sp>
              <p:nvSpPr>
                <p:cNvPr id="43" name="Rectangle 42"/>
                <p:cNvSpPr/>
                <p:nvPr/>
              </p:nvSpPr>
              <p:spPr>
                <a:xfrm>
                  <a:off x="6007489" y="5603056"/>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179259"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cs typeface="Segoe UI Light" panose="020B0502040204020203" pitchFamily="34" charset="0"/>
                    </a:rPr>
                    <a:t>Customer Service</a:t>
                  </a:r>
                </a:p>
              </p:txBody>
            </p:sp>
            <p:sp>
              <p:nvSpPr>
                <p:cNvPr id="44" name="Rectangle 43"/>
                <p:cNvSpPr/>
                <p:nvPr/>
              </p:nvSpPr>
              <p:spPr>
                <a:xfrm>
                  <a:off x="6007489" y="4734777"/>
                  <a:ext cx="207819" cy="7782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214" eaLnBrk="1" fontAlgn="auto" latinLnBrk="0" hangingPunct="1">
                    <a:lnSpc>
                      <a:spcPct val="100000"/>
                    </a:lnSpc>
                    <a:spcBef>
                      <a:spcPts val="0"/>
                    </a:spcBef>
                    <a:spcAft>
                      <a:spcPts val="0"/>
                    </a:spcAft>
                    <a:buClrTx/>
                    <a:buSzTx/>
                    <a:buFontTx/>
                    <a:buNone/>
                    <a:tabLst/>
                    <a:defRPr/>
                  </a:pPr>
                  <a:endParaRPr kumimoji="0" lang="en-GB" sz="1765" b="0" i="0" u="none" strike="noStrike" kern="0" cap="none" spc="0" normalizeH="0" baseline="0" noProof="0" dirty="0">
                    <a:ln>
                      <a:noFill/>
                    </a:ln>
                    <a:solidFill>
                      <a:schemeClr val="bg1"/>
                    </a:solidFill>
                    <a:effectLst/>
                    <a:uLnTx/>
                    <a:uFillTx/>
                  </a:endParaRPr>
                </a:p>
              </p:txBody>
            </p:sp>
            <p:sp>
              <p:nvSpPr>
                <p:cNvPr id="45" name="Rectangle 44"/>
                <p:cNvSpPr/>
                <p:nvPr/>
              </p:nvSpPr>
              <p:spPr>
                <a:xfrm>
                  <a:off x="5215432" y="5603056"/>
                  <a:ext cx="706582" cy="1915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214" eaLnBrk="1" fontAlgn="auto" latinLnBrk="0" hangingPunct="1">
                    <a:lnSpc>
                      <a:spcPct val="100000"/>
                    </a:lnSpc>
                    <a:spcBef>
                      <a:spcPts val="0"/>
                    </a:spcBef>
                    <a:spcAft>
                      <a:spcPts val="0"/>
                    </a:spcAft>
                    <a:buClrTx/>
                    <a:buSzTx/>
                    <a:buFontTx/>
                    <a:buNone/>
                    <a:tabLst/>
                    <a:defRPr/>
                  </a:pPr>
                  <a:endParaRPr kumimoji="0" lang="en-GB" sz="1765" b="0" i="0" u="none" strike="noStrike" kern="0" cap="none" spc="0" normalizeH="0" baseline="0" noProof="0" dirty="0">
                    <a:ln>
                      <a:noFill/>
                    </a:ln>
                    <a:solidFill>
                      <a:schemeClr val="bg1"/>
                    </a:solidFill>
                    <a:effectLst/>
                    <a:uLnTx/>
                    <a:uFillTx/>
                  </a:endParaRPr>
                </a:p>
              </p:txBody>
            </p:sp>
            <p:sp>
              <p:nvSpPr>
                <p:cNvPr id="50" name="Rectangle 49"/>
                <p:cNvSpPr/>
                <p:nvPr/>
              </p:nvSpPr>
              <p:spPr>
                <a:xfrm>
                  <a:off x="4855214" y="4453132"/>
                  <a:ext cx="1066800" cy="1059872"/>
                </a:xfrm>
                <a:prstGeom prst="rect">
                  <a:avLst/>
                </a:prstGeom>
                <a:solidFill>
                  <a:schemeClr val="bg1">
                    <a:lumMod val="25000"/>
                    <a:lumOff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896214" eaLnBrk="1" fontAlgn="auto" latinLnBrk="0" hangingPunct="1">
                    <a:lnSpc>
                      <a:spcPct val="100000"/>
                    </a:lnSpc>
                    <a:spcBef>
                      <a:spcPts val="0"/>
                    </a:spcBef>
                    <a:spcAft>
                      <a:spcPts val="0"/>
                    </a:spcAft>
                    <a:buClrTx/>
                    <a:buSzTx/>
                    <a:buFontTx/>
                    <a:buNone/>
                    <a:tabLst/>
                    <a:defRPr/>
                  </a:pPr>
                  <a:r>
                    <a:rPr kumimoji="0" lang="en-GB" sz="1371" b="0" i="0" u="none" strike="noStrike" kern="0" cap="none" spc="0" normalizeH="0" baseline="0" noProof="0" dirty="0">
                      <a:ln>
                        <a:noFill/>
                      </a:ln>
                      <a:solidFill>
                        <a:schemeClr val="tx1"/>
                      </a:solidFill>
                      <a:effectLst/>
                      <a:uLnTx/>
                      <a:uFillTx/>
                    </a:rPr>
                    <a:t>Operations</a:t>
                  </a:r>
                  <a:endParaRPr kumimoji="0" lang="en-GB" sz="1371" b="0" i="0" u="none" strike="noStrike" kern="0" cap="none" spc="0" normalizeH="0" baseline="0" noProof="0" dirty="0">
                    <a:ln>
                      <a:noFill/>
                    </a:ln>
                    <a:solidFill>
                      <a:schemeClr val="tx1"/>
                    </a:solidFill>
                    <a:effectLst/>
                    <a:uLnTx/>
                    <a:uFillTx/>
                    <a:cs typeface="Segoe UI Light" panose="020B0502040204020203" pitchFamily="34" charset="0"/>
                  </a:endParaRPr>
                </a:p>
              </p:txBody>
            </p:sp>
            <p:sp>
              <p:nvSpPr>
                <p:cNvPr id="52" name="Rectangle 51"/>
                <p:cNvSpPr/>
                <p:nvPr/>
              </p:nvSpPr>
              <p:spPr>
                <a:xfrm>
                  <a:off x="5213094" y="4734777"/>
                  <a:ext cx="708920" cy="7782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214" eaLnBrk="1" fontAlgn="auto" latinLnBrk="0" hangingPunct="1">
                    <a:lnSpc>
                      <a:spcPct val="100000"/>
                    </a:lnSpc>
                    <a:spcBef>
                      <a:spcPts val="0"/>
                    </a:spcBef>
                    <a:spcAft>
                      <a:spcPts val="0"/>
                    </a:spcAft>
                    <a:buClrTx/>
                    <a:buSzTx/>
                    <a:buFontTx/>
                    <a:buNone/>
                    <a:tabLst/>
                    <a:defRPr/>
                  </a:pPr>
                  <a:endParaRPr kumimoji="0" lang="en-GB" sz="1765" b="0" i="0" u="none" strike="noStrike" kern="0" cap="none" spc="0" normalizeH="0" baseline="0" noProof="0" dirty="0">
                    <a:ln>
                      <a:noFill/>
                    </a:ln>
                    <a:solidFill>
                      <a:schemeClr val="bg1"/>
                    </a:solidFill>
                    <a:effectLst/>
                    <a:uLnTx/>
                    <a:uFillTx/>
                  </a:endParaRPr>
                </a:p>
              </p:txBody>
            </p:sp>
            <p:sp>
              <p:nvSpPr>
                <p:cNvPr id="53" name="Rectangle 52"/>
                <p:cNvSpPr/>
                <p:nvPr/>
              </p:nvSpPr>
              <p:spPr>
                <a:xfrm>
                  <a:off x="6007489" y="5603056"/>
                  <a:ext cx="200892" cy="191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214" eaLnBrk="1" fontAlgn="auto" latinLnBrk="0" hangingPunct="1">
                    <a:lnSpc>
                      <a:spcPct val="100000"/>
                    </a:lnSpc>
                    <a:spcBef>
                      <a:spcPts val="0"/>
                    </a:spcBef>
                    <a:spcAft>
                      <a:spcPts val="0"/>
                    </a:spcAft>
                    <a:buClrTx/>
                    <a:buSzTx/>
                    <a:buFontTx/>
                    <a:buNone/>
                    <a:tabLst/>
                    <a:defRPr/>
                  </a:pPr>
                  <a:endParaRPr kumimoji="0" lang="en-GB" sz="1765" b="0" i="0" u="none" strike="noStrike" kern="0" cap="none" spc="0" normalizeH="0" baseline="0" noProof="0" dirty="0">
                    <a:ln>
                      <a:noFill/>
                    </a:ln>
                    <a:solidFill>
                      <a:schemeClr val="bg1"/>
                    </a:solidFill>
                    <a:effectLst/>
                    <a:uLnTx/>
                    <a:uFillTx/>
                  </a:endParaRPr>
                </a:p>
              </p:txBody>
            </p:sp>
          </p:grpSp>
          <p:sp>
            <p:nvSpPr>
              <p:cNvPr id="49" name="Freeform 25"/>
              <p:cNvSpPr>
                <a:spLocks noEditPoints="1"/>
              </p:cNvSpPr>
              <p:nvPr/>
            </p:nvSpPr>
            <p:spPr bwMode="auto">
              <a:xfrm>
                <a:off x="4767846" y="3433425"/>
                <a:ext cx="788703" cy="879814"/>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grpSp>
        <p:sp>
          <p:nvSpPr>
            <p:cNvPr id="68" name="TextBox 67"/>
            <p:cNvSpPr txBox="1"/>
            <p:nvPr/>
          </p:nvSpPr>
          <p:spPr>
            <a:xfrm>
              <a:off x="4140296" y="5532366"/>
              <a:ext cx="2501794" cy="600124"/>
            </a:xfrm>
            <a:prstGeom prst="rect">
              <a:avLst/>
            </a:prstGeom>
            <a:noFill/>
          </p:spPr>
          <p:txBody>
            <a:bodyPr wrap="square" lIns="182854" tIns="146284" rIns="182854" bIns="146284" rtlCol="0">
              <a:spAutoFit/>
            </a:bodyPr>
            <a:lstStyle/>
            <a:p>
              <a:pPr marL="0" marR="0" lvl="0" indent="0" algn="ctr" defTabSz="914225" eaLnBrk="1" fontAlgn="auto" latinLnBrk="0" hangingPunct="1">
                <a:lnSpc>
                  <a:spcPct val="90000"/>
                </a:lnSpc>
                <a:spcBef>
                  <a:spcPts val="0"/>
                </a:spcBef>
                <a:spcAft>
                  <a:spcPts val="600"/>
                </a:spcAft>
                <a:buClrTx/>
                <a:buSzTx/>
                <a:buFontTx/>
                <a:buNone/>
                <a:tabLst/>
                <a:defRPr/>
              </a:pPr>
              <a:r>
                <a:rPr kumimoji="0" lang="en-US" sz="1100" b="1" i="0" u="none" strike="noStrike" kern="0" cap="none" spc="0" normalizeH="0" baseline="0" noProof="0" dirty="0">
                  <a:ln>
                    <a:noFill/>
                  </a:ln>
                  <a:gradFill>
                    <a:gsLst>
                      <a:gs pos="2917">
                        <a:schemeClr val="tx1"/>
                      </a:gs>
                      <a:gs pos="30000">
                        <a:schemeClr val="tx1"/>
                      </a:gs>
                    </a:gsLst>
                    <a:lin ang="5400000" scaled="0"/>
                  </a:gradFill>
                  <a:effectLst/>
                  <a:uLnTx/>
                  <a:uFillTx/>
                </a:rPr>
                <a:t>Full Extensibility</a:t>
              </a:r>
              <a:r>
                <a:rPr kumimoji="0" lang="en-US" sz="1100" b="0" i="0" u="none" strike="noStrike" kern="0" cap="none" spc="0" normalizeH="0" baseline="0" noProof="0" dirty="0">
                  <a:ln>
                    <a:noFill/>
                  </a:ln>
                  <a:gradFill>
                    <a:gsLst>
                      <a:gs pos="2917">
                        <a:schemeClr val="tx1"/>
                      </a:gs>
                      <a:gs pos="30000">
                        <a:schemeClr val="tx1"/>
                      </a:gs>
                    </a:gsLst>
                    <a:lin ang="5400000" scaled="0"/>
                  </a:gradFill>
                  <a:effectLst/>
                  <a:uLnTx/>
                  <a:uFillTx/>
                </a:rPr>
                <a:t>, Workflow, &amp; Embedded Business Intelligence</a:t>
              </a:r>
            </a:p>
          </p:txBody>
        </p:sp>
        <p:sp>
          <p:nvSpPr>
            <p:cNvPr id="69" name="TextBox 68"/>
            <p:cNvSpPr txBox="1"/>
            <p:nvPr/>
          </p:nvSpPr>
          <p:spPr>
            <a:xfrm>
              <a:off x="740576" y="5532366"/>
              <a:ext cx="2715173" cy="600124"/>
            </a:xfrm>
            <a:prstGeom prst="rect">
              <a:avLst/>
            </a:prstGeom>
            <a:noFill/>
          </p:spPr>
          <p:txBody>
            <a:bodyPr wrap="square" lIns="182854" tIns="146284" rIns="182854" bIns="146284" rtlCol="0">
              <a:spAutoFit/>
            </a:bodyPr>
            <a:lstStyle/>
            <a:p>
              <a:pPr marL="0" marR="0" lvl="0" indent="0" algn="ctr" defTabSz="914225" eaLnBrk="1" fontAlgn="auto" latinLnBrk="0" hangingPunct="1">
                <a:lnSpc>
                  <a:spcPct val="90000"/>
                </a:lnSpc>
                <a:spcBef>
                  <a:spcPts val="0"/>
                </a:spcBef>
                <a:spcAft>
                  <a:spcPts val="600"/>
                </a:spcAft>
                <a:buClrTx/>
                <a:buSzTx/>
                <a:buFontTx/>
                <a:buNone/>
                <a:tabLst/>
                <a:defRPr/>
              </a:pPr>
              <a:r>
                <a:rPr kumimoji="0" lang="en-US" sz="1100" b="1" i="0" u="none" strike="noStrike" kern="0" cap="none" spc="0" normalizeH="0" baseline="0" noProof="0" dirty="0">
                  <a:ln>
                    <a:noFill/>
                  </a:ln>
                  <a:gradFill>
                    <a:gsLst>
                      <a:gs pos="2917">
                        <a:schemeClr val="tx1"/>
                      </a:gs>
                      <a:gs pos="30000">
                        <a:schemeClr val="tx1"/>
                      </a:gs>
                    </a:gsLst>
                    <a:lin ang="5400000" scaled="0"/>
                  </a:gradFill>
                  <a:effectLst/>
                  <a:uLnTx/>
                  <a:uFillTx/>
                </a:rPr>
                <a:t>App Specific </a:t>
              </a:r>
              <a:r>
                <a:rPr kumimoji="0" lang="en-US" sz="1100" b="0" i="0" u="none" strike="noStrike" kern="0" cap="none" spc="0" normalizeH="0" baseline="0" noProof="0" dirty="0">
                  <a:ln>
                    <a:noFill/>
                  </a:ln>
                  <a:gradFill>
                    <a:gsLst>
                      <a:gs pos="2917">
                        <a:schemeClr val="tx1"/>
                      </a:gs>
                      <a:gs pos="30000">
                        <a:schemeClr val="tx1"/>
                      </a:gs>
                    </a:gsLst>
                    <a:lin ang="5400000" scaled="0"/>
                  </a:gradFill>
                  <a:effectLst/>
                  <a:uLnTx/>
                  <a:uFillTx/>
                </a:rPr>
                <a:t>Extensibility, Workflow, </a:t>
              </a:r>
              <a:r>
                <a:rPr kumimoji="0" lang="en-US" sz="1100" b="0" i="0" u="none" strike="noStrike" kern="0" cap="none" spc="0" normalizeH="0" baseline="0" noProof="0">
                  <a:ln>
                    <a:noFill/>
                  </a:ln>
                  <a:gradFill>
                    <a:gsLst>
                      <a:gs pos="2917">
                        <a:schemeClr val="tx1"/>
                      </a:gs>
                      <a:gs pos="30000">
                        <a:schemeClr val="tx1"/>
                      </a:gs>
                    </a:gsLst>
                    <a:lin ang="5400000" scaled="0"/>
                  </a:gradFill>
                  <a:effectLst/>
                  <a:uLnTx/>
                  <a:uFillTx/>
                </a:rPr>
                <a:t>&amp; Embedded </a:t>
              </a:r>
              <a:r>
                <a:rPr kumimoji="0" lang="en-US" sz="1100" b="0" i="0" u="none" strike="noStrike" kern="0" cap="none" spc="0" normalizeH="0" baseline="0" noProof="0" dirty="0">
                  <a:ln>
                    <a:noFill/>
                  </a:ln>
                  <a:gradFill>
                    <a:gsLst>
                      <a:gs pos="2917">
                        <a:schemeClr val="tx1"/>
                      </a:gs>
                      <a:gs pos="30000">
                        <a:schemeClr val="tx1"/>
                      </a:gs>
                    </a:gsLst>
                    <a:lin ang="5400000" scaled="0"/>
                  </a:gradFill>
                  <a:effectLst/>
                  <a:uLnTx/>
                  <a:uFillTx/>
                </a:rPr>
                <a:t>Business Intelligence</a:t>
              </a:r>
            </a:p>
          </p:txBody>
        </p:sp>
        <p:cxnSp>
          <p:nvCxnSpPr>
            <p:cNvPr id="7" name="Straight Arrow Connector 6"/>
            <p:cNvCxnSpPr/>
            <p:nvPr/>
          </p:nvCxnSpPr>
          <p:spPr>
            <a:xfrm>
              <a:off x="694726" y="2349389"/>
              <a:ext cx="598262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084805" y="1989948"/>
              <a:ext cx="1109278" cy="276999"/>
            </a:xfrm>
            <a:prstGeom prst="rect">
              <a:avLst/>
            </a:prstGeom>
            <a:noFill/>
          </p:spPr>
          <p:txBody>
            <a:bodyPr wrap="none" lIns="0" tIns="0" rIns="0" bIns="0" rtlCol="0">
              <a:spAutoFit/>
            </a:bodyPr>
            <a:lstStyle/>
            <a:p>
              <a:pPr marL="0" marR="0" lvl="0" indent="0" defTabSz="896214" eaLnBrk="1" fontAlgn="auto" latinLnBrk="0" hangingPunct="1">
                <a:lnSpc>
                  <a:spcPct val="90000"/>
                </a:lnSpc>
                <a:spcBef>
                  <a:spcPts val="0"/>
                </a:spcBef>
                <a:spcAft>
                  <a:spcPts val="588"/>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“full u</a:t>
              </a:r>
              <a:r>
                <a:rPr kumimoji="0" lang="en-GB" sz="2000" b="0" i="0" u="none" strike="noStrike" kern="0" cap="none" spc="0" normalizeH="0" baseline="0" noProof="0" dirty="0" err="1">
                  <a:ln>
                    <a:noFill/>
                  </a:ln>
                  <a:solidFill>
                    <a:sysClr val="windowText" lastClr="000000"/>
                  </a:solidFill>
                  <a:effectLst/>
                  <a:uLnTx/>
                  <a:uFillTx/>
                  <a:latin typeface="Segoe UI Light" panose="020B0502040204020203" pitchFamily="34" charset="0"/>
                  <a:cs typeface="Segoe UI Light" panose="020B0502040204020203" pitchFamily="34" charset="0"/>
                </a:rPr>
                <a:t>sers</a:t>
              </a:r>
              <a:r>
                <a:rPr kumimoji="0" lang="en-GB" sz="20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a:t>
              </a:r>
            </a:p>
          </p:txBody>
        </p:sp>
      </p:grpSp>
      <p:sp>
        <p:nvSpPr>
          <p:cNvPr id="54" name="Freeform 25"/>
          <p:cNvSpPr>
            <a:spLocks noEditPoints="1"/>
          </p:cNvSpPr>
          <p:nvPr/>
        </p:nvSpPr>
        <p:spPr bwMode="auto">
          <a:xfrm>
            <a:off x="5776721" y="3730019"/>
            <a:ext cx="495731" cy="552998"/>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solidFill>
              <a:schemeClr val="bg1"/>
            </a:solid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chemeClr val="bg1"/>
              </a:solidFill>
              <a:effectLst/>
              <a:uLnTx/>
              <a:uFillTx/>
            </a:endParaRPr>
          </a:p>
        </p:txBody>
      </p:sp>
      <p:grpSp>
        <p:nvGrpSpPr>
          <p:cNvPr id="6" name="Group 5"/>
          <p:cNvGrpSpPr/>
          <p:nvPr/>
        </p:nvGrpSpPr>
        <p:grpSpPr>
          <a:xfrm>
            <a:off x="661770" y="1989948"/>
            <a:ext cx="3891539" cy="4068199"/>
            <a:chOff x="661770" y="1989948"/>
            <a:chExt cx="3891539" cy="4068199"/>
          </a:xfrm>
        </p:grpSpPr>
        <p:sp>
          <p:nvSpPr>
            <p:cNvPr id="62" name="Rectangle 61"/>
            <p:cNvSpPr/>
            <p:nvPr/>
          </p:nvSpPr>
          <p:spPr bwMode="auto">
            <a:xfrm>
              <a:off x="661770" y="3043324"/>
              <a:ext cx="3891539" cy="3014823"/>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3" name="TextBox 62"/>
            <p:cNvSpPr txBox="1"/>
            <p:nvPr/>
          </p:nvSpPr>
          <p:spPr>
            <a:xfrm>
              <a:off x="661770" y="2626447"/>
              <a:ext cx="2018181" cy="332399"/>
            </a:xfrm>
            <a:prstGeom prst="rect">
              <a:avLst/>
            </a:prstGeom>
            <a:noFill/>
          </p:spPr>
          <p:txBody>
            <a:bodyPr wrap="none" lIns="0" tIns="0" rIns="0" bIns="0" rtlCol="0">
              <a:spAutoFit/>
            </a:bodyPr>
            <a:lstStyle/>
            <a:p>
              <a:pPr marL="0" marR="0" lvl="0" indent="0" defTabSz="896214" eaLnBrk="1" fontAlgn="auto" latinLnBrk="0" hangingPunct="1">
                <a:lnSpc>
                  <a:spcPct val="90000"/>
                </a:lnSpc>
                <a:spcBef>
                  <a:spcPts val="0"/>
                </a:spcBef>
                <a:spcAft>
                  <a:spcPts val="588"/>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Team Members</a:t>
              </a:r>
            </a:p>
          </p:txBody>
        </p:sp>
        <p:grpSp>
          <p:nvGrpSpPr>
            <p:cNvPr id="65" name="Group 64"/>
            <p:cNvGrpSpPr/>
            <p:nvPr/>
          </p:nvGrpSpPr>
          <p:grpSpPr>
            <a:xfrm>
              <a:off x="1084216" y="3665523"/>
              <a:ext cx="3119288" cy="1387710"/>
              <a:chOff x="5499434" y="1668462"/>
              <a:chExt cx="2847568" cy="1266826"/>
            </a:xfrm>
            <a:solidFill>
              <a:schemeClr val="accent3"/>
            </a:solidFill>
          </p:grpSpPr>
          <p:sp>
            <p:nvSpPr>
              <p:cNvPr id="70" name="Freeform 25"/>
              <p:cNvSpPr>
                <a:spLocks noEditPoints="1"/>
              </p:cNvSpPr>
              <p:nvPr/>
            </p:nvSpPr>
            <p:spPr bwMode="auto">
              <a:xfrm>
                <a:off x="5510547" y="1668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1" name="Freeform 25"/>
              <p:cNvSpPr>
                <a:spLocks noEditPoints="1"/>
              </p:cNvSpPr>
              <p:nvPr/>
            </p:nvSpPr>
            <p:spPr bwMode="auto">
              <a:xfrm>
                <a:off x="6107558" y="1668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2" name="Freeform 25"/>
              <p:cNvSpPr>
                <a:spLocks noEditPoints="1"/>
              </p:cNvSpPr>
              <p:nvPr/>
            </p:nvSpPr>
            <p:spPr bwMode="auto">
              <a:xfrm>
                <a:off x="6706895" y="1668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3" name="Freeform 25"/>
              <p:cNvSpPr>
                <a:spLocks noEditPoints="1"/>
              </p:cNvSpPr>
              <p:nvPr/>
            </p:nvSpPr>
            <p:spPr bwMode="auto">
              <a:xfrm>
                <a:off x="7302318" y="1668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4" name="Freeform 25"/>
              <p:cNvSpPr>
                <a:spLocks noEditPoints="1"/>
              </p:cNvSpPr>
              <p:nvPr/>
            </p:nvSpPr>
            <p:spPr bwMode="auto">
              <a:xfrm>
                <a:off x="5499434" y="2430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5" name="Freeform 25"/>
              <p:cNvSpPr>
                <a:spLocks noEditPoints="1"/>
              </p:cNvSpPr>
              <p:nvPr/>
            </p:nvSpPr>
            <p:spPr bwMode="auto">
              <a:xfrm>
                <a:off x="6096445" y="2430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6" name="Freeform 25"/>
              <p:cNvSpPr>
                <a:spLocks noEditPoints="1"/>
              </p:cNvSpPr>
              <p:nvPr/>
            </p:nvSpPr>
            <p:spPr bwMode="auto">
              <a:xfrm>
                <a:off x="6695782" y="2430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7" name="Freeform 25"/>
              <p:cNvSpPr>
                <a:spLocks noEditPoints="1"/>
              </p:cNvSpPr>
              <p:nvPr/>
            </p:nvSpPr>
            <p:spPr bwMode="auto">
              <a:xfrm>
                <a:off x="7291205" y="2430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8" name="Freeform 25"/>
              <p:cNvSpPr>
                <a:spLocks noEditPoints="1"/>
              </p:cNvSpPr>
              <p:nvPr/>
            </p:nvSpPr>
            <p:spPr bwMode="auto">
              <a:xfrm>
                <a:off x="7894454" y="1668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79" name="Freeform 25"/>
              <p:cNvSpPr>
                <a:spLocks noEditPoints="1"/>
              </p:cNvSpPr>
              <p:nvPr/>
            </p:nvSpPr>
            <p:spPr bwMode="auto">
              <a:xfrm>
                <a:off x="7883341" y="2430462"/>
                <a:ext cx="452548" cy="504826"/>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grpFill/>
              <a:ln>
                <a:noFill/>
              </a:ln>
              <a:extLst/>
            </p:spPr>
            <p:txBody>
              <a:bodyPr vert="horz" wrap="square" lIns="89630" tIns="44814" rIns="89630" bIns="44814" numCol="1" anchor="t" anchorCtr="0" compatLnSpc="1">
                <a:prstTxWarp prst="textNoShape">
                  <a:avLst/>
                </a:prstTxWarp>
              </a:bodyPr>
              <a:lstStyle/>
              <a:p>
                <a:pPr marL="0" marR="0" lvl="0" indent="0" defTabSz="896214"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grpSp>
        <p:sp>
          <p:nvSpPr>
            <p:cNvPr id="66" name="Rectangle 65"/>
            <p:cNvSpPr/>
            <p:nvPr/>
          </p:nvSpPr>
          <p:spPr bwMode="auto">
            <a:xfrm>
              <a:off x="1170743" y="5303910"/>
              <a:ext cx="3015088" cy="5446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7" name="TextBox 66"/>
            <p:cNvSpPr txBox="1"/>
            <p:nvPr/>
          </p:nvSpPr>
          <p:spPr>
            <a:xfrm>
              <a:off x="1143204" y="5260942"/>
              <a:ext cx="2918781" cy="627824"/>
            </a:xfrm>
            <a:prstGeom prst="rect">
              <a:avLst/>
            </a:prstGeom>
            <a:noFill/>
          </p:spPr>
          <p:txBody>
            <a:bodyPr wrap="square" lIns="182854" tIns="146284" rIns="182854" bIns="146284" rtlCol="0">
              <a:spAutoFit/>
            </a:bodyPr>
            <a:lstStyle/>
            <a:p>
              <a:pPr marL="0" marR="0" lvl="0" indent="0" algn="ctr" defTabSz="914225"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chemeClr val="bg1"/>
                  </a:solidFill>
                  <a:effectLst/>
                  <a:uLnTx/>
                  <a:uFillTx/>
                </a:rPr>
                <a:t>Light Use, Knowledge Sharing &amp; Embedded Business Intelligence</a:t>
              </a:r>
            </a:p>
          </p:txBody>
        </p:sp>
        <p:sp>
          <p:nvSpPr>
            <p:cNvPr id="80" name="TextBox 79"/>
            <p:cNvSpPr txBox="1"/>
            <p:nvPr/>
          </p:nvSpPr>
          <p:spPr>
            <a:xfrm>
              <a:off x="1793348" y="1989948"/>
              <a:ext cx="1259960" cy="276999"/>
            </a:xfrm>
            <a:prstGeom prst="rect">
              <a:avLst/>
            </a:prstGeom>
            <a:noFill/>
          </p:spPr>
          <p:txBody>
            <a:bodyPr wrap="none" lIns="0" tIns="0" rIns="0" bIns="0" rtlCol="0">
              <a:spAutoFit/>
            </a:bodyPr>
            <a:lstStyle/>
            <a:p>
              <a:pPr marL="0" marR="0" lvl="0" indent="0" defTabSz="896214" eaLnBrk="1" fontAlgn="auto" latinLnBrk="0" hangingPunct="1">
                <a:lnSpc>
                  <a:spcPct val="90000"/>
                </a:lnSpc>
                <a:spcBef>
                  <a:spcPts val="0"/>
                </a:spcBef>
                <a:spcAft>
                  <a:spcPts val="588"/>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“light u</a:t>
              </a:r>
              <a:r>
                <a:rPr kumimoji="0" lang="en-GB" sz="2000" b="0" i="0" u="none" strike="noStrike" kern="0" cap="none" spc="0" normalizeH="0" baseline="0" noProof="0" dirty="0" err="1">
                  <a:ln>
                    <a:noFill/>
                  </a:ln>
                  <a:solidFill>
                    <a:sysClr val="windowText" lastClr="000000"/>
                  </a:solidFill>
                  <a:effectLst/>
                  <a:uLnTx/>
                  <a:uFillTx/>
                  <a:latin typeface="Segoe UI Light" panose="020B0502040204020203" pitchFamily="34" charset="0"/>
                  <a:cs typeface="Segoe UI Light" panose="020B0502040204020203" pitchFamily="34" charset="0"/>
                </a:rPr>
                <a:t>sers</a:t>
              </a:r>
              <a:r>
                <a:rPr kumimoji="0" lang="en-GB" sz="20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2173530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81816" y="3671132"/>
            <a:ext cx="10961972" cy="482110"/>
            <a:chOff x="448213" y="3512955"/>
            <a:chExt cx="11295575" cy="451998"/>
          </a:xfrm>
          <a:solidFill>
            <a:schemeClr val="accent1"/>
          </a:solidFill>
        </p:grpSpPr>
        <p:sp>
          <p:nvSpPr>
            <p:cNvPr id="44" name="Rectangle 43"/>
            <p:cNvSpPr/>
            <p:nvPr/>
          </p:nvSpPr>
          <p:spPr bwMode="auto">
            <a:xfrm>
              <a:off x="448213" y="3512955"/>
              <a:ext cx="11295575" cy="451998"/>
            </a:xfrm>
            <a:prstGeom prst="rect">
              <a:avLst/>
            </a:prstGeom>
            <a:grp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91427"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FOR TEAM MEMBERS, ENTERPRISE EDITION</a:t>
              </a:r>
            </a:p>
          </p:txBody>
        </p:sp>
        <p:sp>
          <p:nvSpPr>
            <p:cNvPr id="55" name="Rectangle 54"/>
            <p:cNvSpPr/>
            <p:nvPr/>
          </p:nvSpPr>
          <p:spPr bwMode="auto">
            <a:xfrm>
              <a:off x="9858447" y="3525238"/>
              <a:ext cx="1869743" cy="39319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34" name="Rectangle 33"/>
          <p:cNvSpPr/>
          <p:nvPr/>
        </p:nvSpPr>
        <p:spPr bwMode="auto">
          <a:xfrm>
            <a:off x="10255780" y="2618625"/>
            <a:ext cx="1463040" cy="722806"/>
          </a:xfrm>
          <a:prstGeom prst="rect">
            <a:avLst/>
          </a:prstGeom>
          <a:solidFill>
            <a:schemeClr val="accent2">
              <a:lumMod val="7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grpSp>
        <p:nvGrpSpPr>
          <p:cNvPr id="9" name="Group 8"/>
          <p:cNvGrpSpPr/>
          <p:nvPr/>
        </p:nvGrpSpPr>
        <p:grpSpPr>
          <a:xfrm>
            <a:off x="2360810" y="2618625"/>
            <a:ext cx="7779016" cy="722806"/>
            <a:chOff x="2360810" y="2618625"/>
            <a:chExt cx="7779016" cy="722806"/>
          </a:xfrm>
        </p:grpSpPr>
        <p:sp>
          <p:nvSpPr>
            <p:cNvPr id="33" name="Rectangle 32"/>
            <p:cNvSpPr/>
            <p:nvPr/>
          </p:nvSpPr>
          <p:spPr bwMode="auto">
            <a:xfrm>
              <a:off x="8676786" y="2618625"/>
              <a:ext cx="1463040" cy="722806"/>
            </a:xfrm>
            <a:prstGeom prst="rect">
              <a:avLst/>
            </a:prstGeom>
            <a:noFill/>
            <a:ln w="19050">
              <a:solidFill>
                <a:schemeClr val="accent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defTabSz="932293" fontAlgn="base">
                <a:lnSpc>
                  <a:spcPct val="90000"/>
                </a:lnSpc>
                <a:spcBef>
                  <a:spcPct val="0"/>
                </a:spcBef>
                <a:spcAft>
                  <a:spcPts val="300"/>
                </a:spcAft>
              </a:pPr>
              <a:r>
                <a:rPr lang="en-US" sz="1500" b="1" kern="0"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MARKETING </a:t>
              </a:r>
            </a:p>
          </p:txBody>
        </p:sp>
        <p:sp>
          <p:nvSpPr>
            <p:cNvPr id="20" name="Rectangle 19"/>
            <p:cNvSpPr/>
            <p:nvPr/>
          </p:nvSpPr>
          <p:spPr bwMode="auto">
            <a:xfrm>
              <a:off x="3939804" y="2618625"/>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FIELD SERVICE</a:t>
              </a:r>
              <a:endParaRPr kumimoji="0" lang="en-US" sz="1500" b="1" i="1"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1" name="Rectangle 30"/>
            <p:cNvSpPr/>
            <p:nvPr/>
          </p:nvSpPr>
          <p:spPr bwMode="auto">
            <a:xfrm>
              <a:off x="2360810" y="2618625"/>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SALES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0" name="Rectangle 29"/>
            <p:cNvSpPr/>
            <p:nvPr/>
          </p:nvSpPr>
          <p:spPr bwMode="auto">
            <a:xfrm>
              <a:off x="5518798" y="2618625"/>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CUSTOMER SERVICE</a:t>
              </a:r>
            </a:p>
          </p:txBody>
        </p:sp>
        <p:sp>
          <p:nvSpPr>
            <p:cNvPr id="32" name="Rectangle 31"/>
            <p:cNvSpPr/>
            <p:nvPr/>
          </p:nvSpPr>
          <p:spPr bwMode="auto">
            <a:xfrm>
              <a:off x="7097792" y="2618625"/>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PROJECT SERVICE </a:t>
              </a:r>
              <a:r>
                <a:rPr kumimoji="0" lang="en-US" sz="12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AUTOMATION</a:t>
              </a:r>
              <a:r>
                <a:rPr kumimoji="0" lang="en-US" sz="11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p>
          </p:txBody>
        </p:sp>
      </p:grpSp>
      <p:sp>
        <p:nvSpPr>
          <p:cNvPr id="7" name="Title 6"/>
          <p:cNvSpPr>
            <a:spLocks noGrp="1"/>
          </p:cNvSpPr>
          <p:nvPr>
            <p:ph type="title"/>
          </p:nvPr>
        </p:nvSpPr>
        <p:spPr>
          <a:xfrm>
            <a:off x="269240" y="146185"/>
            <a:ext cx="11655840" cy="899665"/>
          </a:xfrm>
        </p:spPr>
        <p:txBody>
          <a:bodyPr/>
          <a:lstStyle/>
          <a:p>
            <a:r>
              <a:rPr lang="en-US" dirty="0"/>
              <a:t>Enterprise Packaging</a:t>
            </a:r>
          </a:p>
        </p:txBody>
      </p:sp>
      <p:sp>
        <p:nvSpPr>
          <p:cNvPr id="15" name="Rectangle 14"/>
          <p:cNvSpPr/>
          <p:nvPr/>
        </p:nvSpPr>
        <p:spPr>
          <a:xfrm>
            <a:off x="781816" y="2618625"/>
            <a:ext cx="1463040" cy="734875"/>
          </a:xfrm>
          <a:prstGeom prst="rec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7" tIns="89642" rIns="0" rtlCol="0" anchor="t"/>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rPr>
              <a:t>POWERAPPS </a:t>
            </a:r>
          </a:p>
        </p:txBody>
      </p:sp>
      <p:grpSp>
        <p:nvGrpSpPr>
          <p:cNvPr id="18" name="Group 17"/>
          <p:cNvGrpSpPr/>
          <p:nvPr/>
        </p:nvGrpSpPr>
        <p:grpSpPr>
          <a:xfrm>
            <a:off x="2365986" y="3318638"/>
            <a:ext cx="7728023" cy="517065"/>
            <a:chOff x="3566651" y="3207229"/>
            <a:chExt cx="6841391" cy="517065"/>
          </a:xfrm>
        </p:grpSpPr>
        <p:sp>
          <p:nvSpPr>
            <p:cNvPr id="46" name="TextBox 45"/>
            <p:cNvSpPr txBox="1"/>
            <p:nvPr/>
          </p:nvSpPr>
          <p:spPr>
            <a:xfrm>
              <a:off x="4465340" y="3207229"/>
              <a:ext cx="5094001" cy="517065"/>
            </a:xfrm>
            <a:prstGeom prst="rect">
              <a:avLst/>
            </a:prstGeom>
            <a:noFill/>
          </p:spPr>
          <p:txBody>
            <a:bodyPr wrap="square" lIns="182880" tIns="91440"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CURRENT CRM COMPONENTS/PLAN 1 BIZ APPS</a:t>
              </a:r>
            </a:p>
          </p:txBody>
        </p:sp>
        <p:sp>
          <p:nvSpPr>
            <p:cNvPr id="14" name="Left Bracket 13"/>
            <p:cNvSpPr/>
            <p:nvPr/>
          </p:nvSpPr>
          <p:spPr>
            <a:xfrm rot="16200000">
              <a:off x="6875250" y="-12398"/>
              <a:ext cx="224194" cy="6841391"/>
            </a:xfrm>
            <a:prstGeom prst="leftBracket">
              <a:avLst>
                <a:gd name="adj" fmla="val 5243"/>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8" name="Group 47"/>
          <p:cNvGrpSpPr/>
          <p:nvPr/>
        </p:nvGrpSpPr>
        <p:grpSpPr>
          <a:xfrm>
            <a:off x="815739" y="3322959"/>
            <a:ext cx="1429117" cy="513910"/>
            <a:chOff x="3596632" y="3187480"/>
            <a:chExt cx="6841391" cy="517065"/>
          </a:xfrm>
        </p:grpSpPr>
        <p:sp>
          <p:nvSpPr>
            <p:cNvPr id="49" name="TextBox 48"/>
            <p:cNvSpPr txBox="1"/>
            <p:nvPr/>
          </p:nvSpPr>
          <p:spPr>
            <a:xfrm>
              <a:off x="4014105" y="3187480"/>
              <a:ext cx="6337826" cy="517065"/>
            </a:xfrm>
            <a:prstGeom prst="rect">
              <a:avLst/>
            </a:prstGeom>
            <a:noFill/>
            <a:ln>
              <a:noFill/>
              <a:headEnd type="none" w="med" len="med"/>
              <a:tailEnd type="none" w="med" len="med"/>
            </a:ln>
          </p:spPr>
          <p:txBody>
            <a:bodyPr wrap="square" lIns="182880" tIns="91440"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NEW APP</a:t>
              </a:r>
            </a:p>
          </p:txBody>
        </p:sp>
        <p:sp>
          <p:nvSpPr>
            <p:cNvPr id="50" name="Left Bracket 49"/>
            <p:cNvSpPr/>
            <p:nvPr/>
          </p:nvSpPr>
          <p:spPr>
            <a:xfrm rot="16200000">
              <a:off x="6905231" y="-35527"/>
              <a:ext cx="224194" cy="6841391"/>
            </a:xfrm>
            <a:prstGeom prst="leftBracket">
              <a:avLst>
                <a:gd name="adj" fmla="val 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8" name="Group 7"/>
          <p:cNvGrpSpPr/>
          <p:nvPr/>
        </p:nvGrpSpPr>
        <p:grpSpPr>
          <a:xfrm>
            <a:off x="744653" y="1189176"/>
            <a:ext cx="10999136" cy="1304630"/>
            <a:chOff x="744652" y="1189176"/>
            <a:chExt cx="11295577" cy="1304630"/>
          </a:xfrm>
        </p:grpSpPr>
        <p:grpSp>
          <p:nvGrpSpPr>
            <p:cNvPr id="53" name="Group 52"/>
            <p:cNvGrpSpPr/>
            <p:nvPr/>
          </p:nvGrpSpPr>
          <p:grpSpPr>
            <a:xfrm>
              <a:off x="744652" y="1189176"/>
              <a:ext cx="11295577" cy="1304630"/>
              <a:chOff x="744652" y="1189176"/>
              <a:chExt cx="11295577" cy="1304630"/>
            </a:xfrm>
          </p:grpSpPr>
          <p:sp>
            <p:nvSpPr>
              <p:cNvPr id="23" name="Left Bracket 22"/>
              <p:cNvSpPr/>
              <p:nvPr/>
            </p:nvSpPr>
            <p:spPr>
              <a:xfrm rot="5400000">
                <a:off x="5269132" y="-2636439"/>
                <a:ext cx="593572" cy="9642531"/>
              </a:xfrm>
              <a:prstGeom prst="leftBracket">
                <a:avLst>
                  <a:gd name="adj" fmla="val 619"/>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tIns="89642" rtlCol="0" anchor="t"/>
              <a:lstStyle/>
              <a:p>
                <a:pPr marL="0" marR="0" lvl="0" indent="0" algn="ctr"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endParaRPr>
              </a:p>
            </p:txBody>
          </p:sp>
          <p:sp>
            <p:nvSpPr>
              <p:cNvPr id="24" name="Left Bracket 23"/>
              <p:cNvSpPr/>
              <p:nvPr/>
            </p:nvSpPr>
            <p:spPr>
              <a:xfrm rot="5400000">
                <a:off x="6095841" y="-4161640"/>
                <a:ext cx="593572" cy="11295204"/>
              </a:xfrm>
              <a:prstGeom prst="leftBracket">
                <a:avLst>
                  <a:gd name="adj" fmla="val 619"/>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tIns="89642" rtlCol="0" anchor="t"/>
              <a:lstStyle/>
              <a:p>
                <a:pPr marL="0" marR="0" lvl="0" indent="0" algn="ctr"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endParaRPr>
              </a:p>
            </p:txBody>
          </p:sp>
          <p:grpSp>
            <p:nvGrpSpPr>
              <p:cNvPr id="51" name="Group 50"/>
              <p:cNvGrpSpPr/>
              <p:nvPr/>
            </p:nvGrpSpPr>
            <p:grpSpPr>
              <a:xfrm>
                <a:off x="744653" y="1189176"/>
                <a:ext cx="11295575" cy="1147076"/>
                <a:chOff x="744653" y="1189176"/>
                <a:chExt cx="11295575" cy="1147076"/>
              </a:xfrm>
            </p:grpSpPr>
            <p:sp>
              <p:nvSpPr>
                <p:cNvPr id="25" name="Rectangle 24"/>
                <p:cNvSpPr/>
                <p:nvPr/>
              </p:nvSpPr>
              <p:spPr bwMode="auto">
                <a:xfrm>
                  <a:off x="744653" y="1189176"/>
                  <a:ext cx="11295575" cy="44821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ENTERPRISE EDITION (PLAN 2)</a:t>
                  </a:r>
                </a:p>
              </p:txBody>
            </p:sp>
            <p:grpSp>
              <p:nvGrpSpPr>
                <p:cNvPr id="4" name="Group 3"/>
                <p:cNvGrpSpPr/>
                <p:nvPr/>
              </p:nvGrpSpPr>
              <p:grpSpPr>
                <a:xfrm>
                  <a:off x="744653" y="1876033"/>
                  <a:ext cx="9648734" cy="460219"/>
                  <a:chOff x="744653" y="1876033"/>
                  <a:chExt cx="9648734" cy="460219"/>
                </a:xfrm>
              </p:grpSpPr>
              <p:sp>
                <p:nvSpPr>
                  <p:cNvPr id="26" name="Rectangle 25"/>
                  <p:cNvSpPr/>
                  <p:nvPr/>
                </p:nvSpPr>
                <p:spPr bwMode="auto">
                  <a:xfrm>
                    <a:off x="744653" y="1888040"/>
                    <a:ext cx="9642530" cy="44821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ENTERPRISE EDITION (PLAN 1)</a:t>
                    </a:r>
                  </a:p>
                </p:txBody>
              </p:sp>
              <p:sp>
                <p:nvSpPr>
                  <p:cNvPr id="37" name="Rectangle 36"/>
                  <p:cNvSpPr/>
                  <p:nvPr/>
                </p:nvSpPr>
                <p:spPr bwMode="auto">
                  <a:xfrm>
                    <a:off x="8872497" y="1876033"/>
                    <a:ext cx="1520890" cy="440128"/>
                  </a:xfrm>
                  <a:prstGeom prst="rect">
                    <a:avLst/>
                  </a:prstGeom>
                  <a:solidFill>
                    <a:schemeClr val="accent3">
                      <a:lumMod val="90000"/>
                      <a:lumOff val="10000"/>
                    </a:scheme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40" name="TextBox 39"/>
              <p:cNvSpPr txBox="1"/>
              <p:nvPr/>
            </p:nvSpPr>
            <p:spPr>
              <a:xfrm>
                <a:off x="8260284" y="1865942"/>
                <a:ext cx="369397"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solidFill>
                    <a:schemeClr val="bg1"/>
                  </a:solidFill>
                  <a:effectLst/>
                  <a:uLnTx/>
                  <a:uFillTx/>
                </a:endParaRPr>
              </a:p>
            </p:txBody>
          </p:sp>
        </p:grpSp>
        <p:sp>
          <p:nvSpPr>
            <p:cNvPr id="47" name="TextBox 46"/>
            <p:cNvSpPr txBox="1"/>
            <p:nvPr/>
          </p:nvSpPr>
          <p:spPr>
            <a:xfrm>
              <a:off x="9642322" y="1827495"/>
              <a:ext cx="536044"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bg1"/>
                  </a:solidFill>
                  <a:effectLst/>
                  <a:uLnTx/>
                  <a:uFillTx/>
                </a:rPr>
                <a:t>$</a:t>
              </a:r>
            </a:p>
          </p:txBody>
        </p:sp>
        <p:pic>
          <p:nvPicPr>
            <p:cNvPr id="54" name="Picture 53"/>
            <p:cNvPicPr>
              <a:picLocks noChangeAspect="1"/>
            </p:cNvPicPr>
            <p:nvPr/>
          </p:nvPicPr>
          <p:blipFill>
            <a:blip r:embed="rId3"/>
            <a:stretch>
              <a:fillRect/>
            </a:stretch>
          </p:blipFill>
          <p:spPr>
            <a:xfrm>
              <a:off x="9135750" y="1930635"/>
              <a:ext cx="570105" cy="368880"/>
            </a:xfrm>
            <a:prstGeom prst="rect">
              <a:avLst/>
            </a:prstGeom>
          </p:spPr>
        </p:pic>
      </p:grpSp>
      <p:grpSp>
        <p:nvGrpSpPr>
          <p:cNvPr id="52" name="Group 51"/>
          <p:cNvGrpSpPr/>
          <p:nvPr/>
        </p:nvGrpSpPr>
        <p:grpSpPr>
          <a:xfrm>
            <a:off x="3381143" y="2299515"/>
            <a:ext cx="1660386" cy="3512937"/>
            <a:chOff x="3316790" y="2248972"/>
            <a:chExt cx="1660386" cy="1947221"/>
          </a:xfrm>
        </p:grpSpPr>
        <p:sp>
          <p:nvSpPr>
            <p:cNvPr id="36" name="TextBox 35"/>
            <p:cNvSpPr txBox="1"/>
            <p:nvPr/>
          </p:nvSpPr>
          <p:spPr>
            <a:xfrm>
              <a:off x="3316790" y="3679128"/>
              <a:ext cx="1660386" cy="517065"/>
            </a:xfrm>
            <a:prstGeom prst="rect">
              <a:avLst/>
            </a:prstGeom>
            <a:noFill/>
          </p:spPr>
          <p:txBody>
            <a:bodyPr wrap="square" lIns="182880" tIns="91440"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CURRENT CRM   + NEW APPS</a:t>
              </a:r>
            </a:p>
          </p:txBody>
        </p:sp>
        <p:cxnSp>
          <p:nvCxnSpPr>
            <p:cNvPr id="45" name="Straight Arrow Connector 44"/>
            <p:cNvCxnSpPr/>
            <p:nvPr/>
          </p:nvCxnSpPr>
          <p:spPr>
            <a:xfrm flipV="1">
              <a:off x="4220135" y="2248972"/>
              <a:ext cx="4448" cy="1453778"/>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434126" y="1624875"/>
            <a:ext cx="1660386" cy="4452075"/>
            <a:chOff x="3316790" y="2248972"/>
            <a:chExt cx="1660386" cy="1947221"/>
          </a:xfrm>
        </p:grpSpPr>
        <p:sp>
          <p:nvSpPr>
            <p:cNvPr id="41" name="TextBox 40"/>
            <p:cNvSpPr txBox="1"/>
            <p:nvPr/>
          </p:nvSpPr>
          <p:spPr>
            <a:xfrm>
              <a:off x="3316790" y="3679128"/>
              <a:ext cx="1660386" cy="517065"/>
            </a:xfrm>
            <a:prstGeom prst="rect">
              <a:avLst/>
            </a:prstGeom>
            <a:noFill/>
          </p:spPr>
          <p:txBody>
            <a:bodyPr wrap="square" lIns="182880" tIns="91440"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PLAN 1 + OPERATIONS</a:t>
              </a:r>
            </a:p>
          </p:txBody>
        </p:sp>
        <p:cxnSp>
          <p:nvCxnSpPr>
            <p:cNvPr id="42" name="Straight Arrow Connector 41"/>
            <p:cNvCxnSpPr/>
            <p:nvPr/>
          </p:nvCxnSpPr>
          <p:spPr>
            <a:xfrm flipV="1">
              <a:off x="4220135" y="2248972"/>
              <a:ext cx="4448" cy="1453778"/>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57" name="Picture 56"/>
          <p:cNvPicPr>
            <a:picLocks noChangeAspect="1"/>
          </p:cNvPicPr>
          <p:nvPr/>
        </p:nvPicPr>
        <p:blipFill>
          <a:blip r:embed="rId3"/>
          <a:stretch>
            <a:fillRect/>
          </a:stretch>
        </p:blipFill>
        <p:spPr>
          <a:xfrm>
            <a:off x="10650311" y="3716564"/>
            <a:ext cx="570105" cy="368880"/>
          </a:xfrm>
          <a:prstGeom prst="rect">
            <a:avLst/>
          </a:prstGeom>
        </p:spPr>
      </p:pic>
      <p:sp>
        <p:nvSpPr>
          <p:cNvPr id="58" name="TextBox 57"/>
          <p:cNvSpPr txBox="1"/>
          <p:nvPr/>
        </p:nvSpPr>
        <p:spPr>
          <a:xfrm>
            <a:off x="11196032" y="3580841"/>
            <a:ext cx="536044"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bg1"/>
                </a:solidFill>
                <a:effectLst/>
                <a:uLnTx/>
                <a:uFillTx/>
              </a:rPr>
              <a:t>$</a:t>
            </a:r>
          </a:p>
        </p:txBody>
      </p:sp>
      <p:grpSp>
        <p:nvGrpSpPr>
          <p:cNvPr id="2" name="Group 1"/>
          <p:cNvGrpSpPr/>
          <p:nvPr/>
        </p:nvGrpSpPr>
        <p:grpSpPr>
          <a:xfrm>
            <a:off x="10397615" y="3328119"/>
            <a:ext cx="1569348" cy="1395653"/>
            <a:chOff x="10354246" y="2772069"/>
            <a:chExt cx="1569348" cy="1395653"/>
          </a:xfrm>
        </p:grpSpPr>
        <p:sp>
          <p:nvSpPr>
            <p:cNvPr id="17" name="TextBox 16"/>
            <p:cNvSpPr txBox="1"/>
            <p:nvPr/>
          </p:nvSpPr>
          <p:spPr>
            <a:xfrm>
              <a:off x="10354246" y="3650657"/>
              <a:ext cx="1569348" cy="517065"/>
            </a:xfrm>
            <a:prstGeom prst="rect">
              <a:avLst/>
            </a:prstGeom>
            <a:noFill/>
          </p:spPr>
          <p:txBody>
            <a:bodyPr wrap="square" lIns="182880" tIns="91440"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FF0000"/>
                  </a:solidFill>
                  <a:effectLst/>
                  <a:uLnTx/>
                  <a:uFillTx/>
                </a:rPr>
                <a:t>CURRENT ‘AX7’</a:t>
              </a:r>
            </a:p>
          </p:txBody>
        </p:sp>
        <p:cxnSp>
          <p:nvCxnSpPr>
            <p:cNvPr id="6" name="Straight Arrow Connector 5"/>
            <p:cNvCxnSpPr>
              <a:stCxn id="17" idx="0"/>
            </p:cNvCxnSpPr>
            <p:nvPr/>
          </p:nvCxnSpPr>
          <p:spPr>
            <a:xfrm flipV="1">
              <a:off x="11138920" y="2772069"/>
              <a:ext cx="0" cy="878588"/>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9" name="Rectangle: Rounded Corners 58"/>
          <p:cNvSpPr/>
          <p:nvPr/>
        </p:nvSpPr>
        <p:spPr bwMode="auto">
          <a:xfrm>
            <a:off x="8851593" y="1850020"/>
            <a:ext cx="761367" cy="481852"/>
          </a:xfrm>
          <a:prstGeom prst="roundRect">
            <a:avLst/>
          </a:prstGeom>
          <a:noFill/>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3" name="Rectangle: Rounded Corners 62"/>
          <p:cNvSpPr/>
          <p:nvPr/>
        </p:nvSpPr>
        <p:spPr bwMode="auto">
          <a:xfrm>
            <a:off x="10507598" y="3660078"/>
            <a:ext cx="761367" cy="481852"/>
          </a:xfrm>
          <a:prstGeom prst="roundRect">
            <a:avLst/>
          </a:prstGeom>
          <a:noFill/>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397643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par>
                                <p:cTn id="56" presetID="1"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5" grpId="0" animBg="1"/>
      <p:bldP spid="59"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794300" y="2483324"/>
            <a:ext cx="10937004" cy="734875"/>
            <a:chOff x="639454" y="5993600"/>
            <a:chExt cx="10937004" cy="734875"/>
          </a:xfrm>
        </p:grpSpPr>
        <p:sp>
          <p:nvSpPr>
            <p:cNvPr id="56" name="Rectangle 55"/>
            <p:cNvSpPr/>
            <p:nvPr/>
          </p:nvSpPr>
          <p:spPr bwMode="auto">
            <a:xfrm>
              <a:off x="10113418" y="5993600"/>
              <a:ext cx="1463040" cy="722806"/>
            </a:xfrm>
            <a:prstGeom prst="rect">
              <a:avLst/>
            </a:prstGeom>
            <a:solidFill>
              <a:schemeClr val="accent2">
                <a:lumMod val="7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sp>
          <p:nvSpPr>
            <p:cNvPr id="63" name="Rectangle 62"/>
            <p:cNvSpPr/>
            <p:nvPr/>
          </p:nvSpPr>
          <p:spPr bwMode="auto">
            <a:xfrm>
              <a:off x="8534424" y="5993600"/>
              <a:ext cx="1463040" cy="722806"/>
            </a:xfrm>
            <a:prstGeom prst="rect">
              <a:avLst/>
            </a:prstGeom>
            <a:noFill/>
            <a:ln w="19050">
              <a:solidFill>
                <a:schemeClr val="accent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defTabSz="932293" fontAlgn="base">
                <a:lnSpc>
                  <a:spcPct val="90000"/>
                </a:lnSpc>
                <a:spcBef>
                  <a:spcPct val="0"/>
                </a:spcBef>
                <a:spcAft>
                  <a:spcPts val="300"/>
                </a:spcAft>
              </a:pPr>
              <a:r>
                <a:rPr lang="en-US" sz="1500" b="1" kern="0"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MARKETING </a:t>
              </a:r>
            </a:p>
          </p:txBody>
        </p:sp>
        <p:sp>
          <p:nvSpPr>
            <p:cNvPr id="64" name="Rectangle 63"/>
            <p:cNvSpPr/>
            <p:nvPr/>
          </p:nvSpPr>
          <p:spPr bwMode="auto">
            <a:xfrm>
              <a:off x="3797442" y="5993600"/>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FIELD SERVICE</a:t>
              </a:r>
              <a:endParaRPr kumimoji="0" lang="en-US" sz="1500" b="1" i="1"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5" name="Rectangle 64"/>
            <p:cNvSpPr/>
            <p:nvPr/>
          </p:nvSpPr>
          <p:spPr bwMode="auto">
            <a:xfrm>
              <a:off x="2218448" y="5993600"/>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SALES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6" name="Rectangle 65"/>
            <p:cNvSpPr/>
            <p:nvPr/>
          </p:nvSpPr>
          <p:spPr bwMode="auto">
            <a:xfrm>
              <a:off x="5376436" y="5993600"/>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CUSTOMER SERVICE</a:t>
              </a:r>
            </a:p>
          </p:txBody>
        </p:sp>
        <p:sp>
          <p:nvSpPr>
            <p:cNvPr id="67" name="Rectangle 66"/>
            <p:cNvSpPr/>
            <p:nvPr/>
          </p:nvSpPr>
          <p:spPr bwMode="auto">
            <a:xfrm>
              <a:off x="6955430" y="5993600"/>
              <a:ext cx="1463040" cy="722806"/>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PROJECT SERVICE </a:t>
              </a:r>
              <a:r>
                <a:rPr kumimoji="0" lang="en-US" sz="105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AUTOMATION</a:t>
              </a:r>
              <a:r>
                <a:rPr kumimoji="0" lang="en-US" sz="10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endParaRPr kumimoji="0" lang="en-US" sz="11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2" name="Rectangle 71"/>
            <p:cNvSpPr/>
            <p:nvPr/>
          </p:nvSpPr>
          <p:spPr>
            <a:xfrm>
              <a:off x="639454" y="5993600"/>
              <a:ext cx="1463040" cy="734875"/>
            </a:xfrm>
            <a:prstGeom prst="rec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7" tIns="89642" rIns="0" rtlCol="0" anchor="t"/>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rPr>
                <a:t>POWERAPPS </a:t>
              </a:r>
            </a:p>
          </p:txBody>
        </p:sp>
      </p:grpSp>
      <p:grpSp>
        <p:nvGrpSpPr>
          <p:cNvPr id="43" name="Group 42"/>
          <p:cNvGrpSpPr/>
          <p:nvPr/>
        </p:nvGrpSpPr>
        <p:grpSpPr>
          <a:xfrm>
            <a:off x="781816" y="3448459"/>
            <a:ext cx="10961972" cy="482110"/>
            <a:chOff x="448213" y="3512955"/>
            <a:chExt cx="11295575" cy="451998"/>
          </a:xfrm>
          <a:solidFill>
            <a:schemeClr val="accent1"/>
          </a:solidFill>
        </p:grpSpPr>
        <p:sp>
          <p:nvSpPr>
            <p:cNvPr id="44" name="Rectangle 43"/>
            <p:cNvSpPr/>
            <p:nvPr/>
          </p:nvSpPr>
          <p:spPr bwMode="auto">
            <a:xfrm>
              <a:off x="448213" y="3512955"/>
              <a:ext cx="11295575" cy="451998"/>
            </a:xfrm>
            <a:prstGeom prst="rect">
              <a:avLst/>
            </a:prstGeom>
            <a:grp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91427"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FOR </a:t>
              </a:r>
              <a:r>
                <a:rPr kumimoji="0" lang="en-US" sz="1568" b="0"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TEAM MEMBERS</a:t>
              </a: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ENTERPRISE EDITION </a:t>
              </a:r>
            </a:p>
          </p:txBody>
        </p:sp>
        <p:sp>
          <p:nvSpPr>
            <p:cNvPr id="55" name="Rectangle 54"/>
            <p:cNvSpPr/>
            <p:nvPr/>
          </p:nvSpPr>
          <p:spPr bwMode="auto">
            <a:xfrm>
              <a:off x="9858447" y="3525238"/>
              <a:ext cx="1869743" cy="39319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7" name="Title 6"/>
          <p:cNvSpPr>
            <a:spLocks noGrp="1"/>
          </p:cNvSpPr>
          <p:nvPr>
            <p:ph type="title"/>
          </p:nvPr>
        </p:nvSpPr>
        <p:spPr>
          <a:xfrm>
            <a:off x="269240" y="146185"/>
            <a:ext cx="11655840" cy="899665"/>
          </a:xfrm>
        </p:spPr>
        <p:txBody>
          <a:bodyPr/>
          <a:lstStyle/>
          <a:p>
            <a:r>
              <a:rPr lang="en-US" dirty="0"/>
              <a:t>Plan</a:t>
            </a:r>
            <a:r>
              <a:rPr lang="en-US"/>
              <a:t> Step-Up Motions</a:t>
            </a:r>
            <a:endParaRPr lang="en-US" dirty="0"/>
          </a:p>
        </p:txBody>
      </p:sp>
      <p:grpSp>
        <p:nvGrpSpPr>
          <p:cNvPr id="8" name="Group 7"/>
          <p:cNvGrpSpPr/>
          <p:nvPr/>
        </p:nvGrpSpPr>
        <p:grpSpPr>
          <a:xfrm>
            <a:off x="703122" y="1197360"/>
            <a:ext cx="11301780" cy="1304630"/>
            <a:chOff x="738449" y="1189176"/>
            <a:chExt cx="11301780" cy="1304630"/>
          </a:xfrm>
        </p:grpSpPr>
        <p:grpSp>
          <p:nvGrpSpPr>
            <p:cNvPr id="53" name="Group 52"/>
            <p:cNvGrpSpPr/>
            <p:nvPr/>
          </p:nvGrpSpPr>
          <p:grpSpPr>
            <a:xfrm>
              <a:off x="738449" y="1189176"/>
              <a:ext cx="11301780" cy="1304630"/>
              <a:chOff x="738449" y="1189176"/>
              <a:chExt cx="11301780" cy="1304630"/>
            </a:xfrm>
          </p:grpSpPr>
          <p:sp>
            <p:nvSpPr>
              <p:cNvPr id="23" name="Left Bracket 22"/>
              <p:cNvSpPr/>
              <p:nvPr/>
            </p:nvSpPr>
            <p:spPr>
              <a:xfrm rot="5400000">
                <a:off x="5179677" y="-2523765"/>
                <a:ext cx="593572" cy="9429600"/>
              </a:xfrm>
              <a:prstGeom prst="leftBracket">
                <a:avLst>
                  <a:gd name="adj" fmla="val 619"/>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tIns="89642" rtlCol="0" anchor="t"/>
              <a:lstStyle/>
              <a:p>
                <a:pPr marL="0" marR="0" lvl="0" indent="0" algn="ctr"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endParaRPr>
              </a:p>
            </p:txBody>
          </p:sp>
          <p:sp>
            <p:nvSpPr>
              <p:cNvPr id="24" name="Left Bracket 23"/>
              <p:cNvSpPr/>
              <p:nvPr/>
            </p:nvSpPr>
            <p:spPr>
              <a:xfrm rot="5400000">
                <a:off x="6095841" y="-4161640"/>
                <a:ext cx="593572" cy="11295204"/>
              </a:xfrm>
              <a:prstGeom prst="leftBracket">
                <a:avLst>
                  <a:gd name="adj" fmla="val 619"/>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tIns="89642" rtlCol="0" anchor="t"/>
              <a:lstStyle/>
              <a:p>
                <a:pPr marL="0" marR="0" lvl="0" indent="0" algn="ctr"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endParaRPr>
              </a:p>
            </p:txBody>
          </p:sp>
          <p:grpSp>
            <p:nvGrpSpPr>
              <p:cNvPr id="51" name="Group 50"/>
              <p:cNvGrpSpPr/>
              <p:nvPr/>
            </p:nvGrpSpPr>
            <p:grpSpPr>
              <a:xfrm>
                <a:off x="738449" y="1189176"/>
                <a:ext cx="11301779" cy="1147135"/>
                <a:chOff x="738449" y="1189176"/>
                <a:chExt cx="11301779" cy="1147135"/>
              </a:xfrm>
            </p:grpSpPr>
            <p:sp>
              <p:nvSpPr>
                <p:cNvPr id="25" name="Rectangle 24"/>
                <p:cNvSpPr/>
                <p:nvPr/>
              </p:nvSpPr>
              <p:spPr bwMode="auto">
                <a:xfrm>
                  <a:off x="744653" y="1189176"/>
                  <a:ext cx="11295575" cy="44821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ENTERPRISE EDITION (PLAN 2)</a:t>
                  </a:r>
                </a:p>
              </p:txBody>
            </p:sp>
            <p:grpSp>
              <p:nvGrpSpPr>
                <p:cNvPr id="4" name="Group 3"/>
                <p:cNvGrpSpPr/>
                <p:nvPr/>
              </p:nvGrpSpPr>
              <p:grpSpPr>
                <a:xfrm>
                  <a:off x="738449" y="1876033"/>
                  <a:ext cx="9654938" cy="460278"/>
                  <a:chOff x="738449" y="1876033"/>
                  <a:chExt cx="9654938" cy="460278"/>
                </a:xfrm>
              </p:grpSpPr>
              <p:sp>
                <p:nvSpPr>
                  <p:cNvPr id="26" name="Rectangle 25"/>
                  <p:cNvSpPr/>
                  <p:nvPr/>
                </p:nvSpPr>
                <p:spPr bwMode="auto">
                  <a:xfrm>
                    <a:off x="738449" y="1888099"/>
                    <a:ext cx="9452813" cy="44821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ENTERPRISE EDITION (PLAN 1) </a:t>
                    </a:r>
                  </a:p>
                </p:txBody>
              </p:sp>
              <p:sp>
                <p:nvSpPr>
                  <p:cNvPr id="37" name="Rectangle 36"/>
                  <p:cNvSpPr/>
                  <p:nvPr/>
                </p:nvSpPr>
                <p:spPr bwMode="auto">
                  <a:xfrm>
                    <a:off x="8872497" y="1876033"/>
                    <a:ext cx="1520890" cy="440128"/>
                  </a:xfrm>
                  <a:prstGeom prst="rect">
                    <a:avLst/>
                  </a:prstGeom>
                  <a:solidFill>
                    <a:schemeClr val="accent3">
                      <a:lumMod val="90000"/>
                      <a:lumOff val="10000"/>
                    </a:scheme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40" name="TextBox 39"/>
              <p:cNvSpPr txBox="1"/>
              <p:nvPr/>
            </p:nvSpPr>
            <p:spPr>
              <a:xfrm>
                <a:off x="8260284" y="1865942"/>
                <a:ext cx="369397"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solidFill>
                    <a:schemeClr val="bg1"/>
                  </a:solidFill>
                  <a:effectLst/>
                  <a:uLnTx/>
                  <a:uFillTx/>
                </a:endParaRPr>
              </a:p>
            </p:txBody>
          </p:sp>
        </p:grpSp>
        <p:pic>
          <p:nvPicPr>
            <p:cNvPr id="54" name="Picture 53"/>
            <p:cNvPicPr>
              <a:picLocks noChangeAspect="1"/>
            </p:cNvPicPr>
            <p:nvPr/>
          </p:nvPicPr>
          <p:blipFill>
            <a:blip r:embed="rId3"/>
            <a:stretch>
              <a:fillRect/>
            </a:stretch>
          </p:blipFill>
          <p:spPr>
            <a:xfrm>
              <a:off x="9006094" y="1930635"/>
              <a:ext cx="570105" cy="368880"/>
            </a:xfrm>
            <a:prstGeom prst="rect">
              <a:avLst/>
            </a:prstGeom>
          </p:spPr>
        </p:pic>
      </p:grpSp>
      <p:pic>
        <p:nvPicPr>
          <p:cNvPr id="35" name="Picture 34"/>
          <p:cNvPicPr>
            <a:picLocks noChangeAspect="1"/>
          </p:cNvPicPr>
          <p:nvPr/>
        </p:nvPicPr>
        <p:blipFill>
          <a:blip r:embed="rId3"/>
          <a:stretch>
            <a:fillRect/>
          </a:stretch>
        </p:blipFill>
        <p:spPr>
          <a:xfrm>
            <a:off x="10646452" y="3500210"/>
            <a:ext cx="570105" cy="368880"/>
          </a:xfrm>
          <a:prstGeom prst="rect">
            <a:avLst/>
          </a:prstGeom>
        </p:spPr>
      </p:pic>
      <p:sp>
        <p:nvSpPr>
          <p:cNvPr id="2" name="TextBox 1"/>
          <p:cNvSpPr txBox="1"/>
          <p:nvPr/>
        </p:nvSpPr>
        <p:spPr>
          <a:xfrm>
            <a:off x="11093523" y="3500210"/>
            <a:ext cx="744435"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$10</a:t>
            </a:r>
          </a:p>
        </p:txBody>
      </p:sp>
      <p:sp>
        <p:nvSpPr>
          <p:cNvPr id="38" name="TextBox 37"/>
          <p:cNvSpPr txBox="1"/>
          <p:nvPr/>
        </p:nvSpPr>
        <p:spPr>
          <a:xfrm>
            <a:off x="9407874" y="1922732"/>
            <a:ext cx="869469"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$115</a:t>
            </a:r>
          </a:p>
        </p:txBody>
      </p:sp>
      <p:sp>
        <p:nvSpPr>
          <p:cNvPr id="39" name="TextBox 38"/>
          <p:cNvSpPr txBox="1"/>
          <p:nvPr/>
        </p:nvSpPr>
        <p:spPr>
          <a:xfrm>
            <a:off x="11293916" y="1208779"/>
            <a:ext cx="869469"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$210</a:t>
            </a:r>
          </a:p>
        </p:txBody>
      </p:sp>
      <p:sp>
        <p:nvSpPr>
          <p:cNvPr id="41" name="TextBox 40"/>
          <p:cNvSpPr txBox="1"/>
          <p:nvPr/>
        </p:nvSpPr>
        <p:spPr>
          <a:xfrm>
            <a:off x="7975046" y="2811889"/>
            <a:ext cx="744435"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$95</a:t>
            </a:r>
          </a:p>
        </p:txBody>
      </p:sp>
      <p:sp>
        <p:nvSpPr>
          <p:cNvPr id="42" name="TextBox 41"/>
          <p:cNvSpPr txBox="1"/>
          <p:nvPr/>
        </p:nvSpPr>
        <p:spPr>
          <a:xfrm>
            <a:off x="10974615" y="2755128"/>
            <a:ext cx="869469"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$190</a:t>
            </a:r>
          </a:p>
        </p:txBody>
      </p:sp>
      <p:sp>
        <p:nvSpPr>
          <p:cNvPr id="46" name="TextBox 45"/>
          <p:cNvSpPr txBox="1"/>
          <p:nvPr/>
        </p:nvSpPr>
        <p:spPr>
          <a:xfrm>
            <a:off x="6354012" y="2805914"/>
            <a:ext cx="744435"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$95</a:t>
            </a:r>
          </a:p>
        </p:txBody>
      </p:sp>
      <p:sp>
        <p:nvSpPr>
          <p:cNvPr id="48" name="TextBox 47"/>
          <p:cNvSpPr txBox="1"/>
          <p:nvPr/>
        </p:nvSpPr>
        <p:spPr>
          <a:xfrm>
            <a:off x="4768852" y="2789138"/>
            <a:ext cx="744435"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$95</a:t>
            </a:r>
          </a:p>
        </p:txBody>
      </p:sp>
      <p:sp>
        <p:nvSpPr>
          <p:cNvPr id="49" name="TextBox 48"/>
          <p:cNvSpPr txBox="1"/>
          <p:nvPr/>
        </p:nvSpPr>
        <p:spPr>
          <a:xfrm>
            <a:off x="3208278" y="2789139"/>
            <a:ext cx="744435"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$95</a:t>
            </a:r>
          </a:p>
        </p:txBody>
      </p:sp>
      <p:sp>
        <p:nvSpPr>
          <p:cNvPr id="17" name="TextBox 16"/>
          <p:cNvSpPr txBox="1"/>
          <p:nvPr/>
        </p:nvSpPr>
        <p:spPr>
          <a:xfrm>
            <a:off x="760193" y="4073219"/>
            <a:ext cx="9662250" cy="163429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lang="en-US" sz="2000" b="1" kern="0" dirty="0"/>
              <a:t>Plans Are A Better Value When</a:t>
            </a:r>
          </a:p>
          <a:p>
            <a:pPr marL="457200" indent="-457200">
              <a:lnSpc>
                <a:spcPct val="90000"/>
              </a:lnSpc>
              <a:spcAft>
                <a:spcPts val="600"/>
              </a:spcAft>
              <a:buFont typeface="+mj-lt"/>
              <a:buAutoNum type="arabicPeriod"/>
              <a:defRPr/>
            </a:pPr>
            <a:r>
              <a:rPr lang="en-US" sz="2000" kern="0" dirty="0"/>
              <a:t>Purchasing any App + </a:t>
            </a:r>
            <a:r>
              <a:rPr lang="en-US" sz="2000" kern="0" dirty="0" err="1"/>
              <a:t>PowerApps</a:t>
            </a:r>
            <a:endParaRPr lang="en-US" sz="2000" kern="0" dirty="0"/>
          </a:p>
          <a:p>
            <a:pPr marL="457200" indent="-457200">
              <a:lnSpc>
                <a:spcPct val="90000"/>
              </a:lnSpc>
              <a:spcAft>
                <a:spcPts val="600"/>
              </a:spcAft>
              <a:buFont typeface="+mj-lt"/>
              <a:buAutoNum type="arabicPeriod"/>
              <a:defRPr/>
            </a:pPr>
            <a:r>
              <a:rPr lang="en-US" sz="2000" kern="0" dirty="0"/>
              <a:t>Purchasing more than 1 app for a single user</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000" b="0" i="0" u="none" strike="noStrike" kern="0" cap="none" spc="0" normalizeH="0" baseline="0" noProof="0" dirty="0">
                <a:ln>
                  <a:noFill/>
                </a:ln>
                <a:effectLst/>
                <a:uLnTx/>
                <a:uFillTx/>
              </a:rPr>
              <a:t>A customer needs Plan 1 &amp; </a:t>
            </a:r>
            <a:r>
              <a:rPr lang="en-US" sz="2000" kern="0" dirty="0"/>
              <a:t>qualifies for tiered pricing</a:t>
            </a:r>
            <a:endParaRPr kumimoji="0" lang="en-US" sz="2000" b="0" i="0" u="none" strike="noStrike" kern="0" cap="none" spc="0" normalizeH="0" baseline="0" noProof="0" dirty="0">
              <a:ln>
                <a:noFill/>
              </a:ln>
              <a:effectLst/>
              <a:uLnTx/>
              <a:uFillTx/>
            </a:endParaRPr>
          </a:p>
        </p:txBody>
      </p:sp>
      <p:sp>
        <p:nvSpPr>
          <p:cNvPr id="62" name="TextBox 61"/>
          <p:cNvSpPr txBox="1"/>
          <p:nvPr/>
        </p:nvSpPr>
        <p:spPr>
          <a:xfrm>
            <a:off x="1635411" y="2759606"/>
            <a:ext cx="744435"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solidFill>
                <a:effectLst/>
                <a:uLnTx/>
                <a:uFillTx/>
              </a:rPr>
              <a:t>$</a:t>
            </a:r>
            <a:r>
              <a:rPr lang="en-US" kern="0" dirty="0">
                <a:solidFill>
                  <a:schemeClr val="bg1"/>
                </a:solidFill>
              </a:rPr>
              <a:t>40</a:t>
            </a:r>
            <a:endParaRPr kumimoji="0" lang="en-US" sz="1800" b="0" i="0" u="none" strike="noStrike" kern="0" cap="none" spc="0" normalizeH="0" baseline="0" noProof="0" dirty="0">
              <a:ln>
                <a:noFill/>
              </a:ln>
              <a:solidFill>
                <a:schemeClr val="bg1"/>
              </a:solidFill>
              <a:effectLst/>
              <a:uLnTx/>
              <a:uFillTx/>
            </a:endParaRPr>
          </a:p>
        </p:txBody>
      </p:sp>
      <p:grpSp>
        <p:nvGrpSpPr>
          <p:cNvPr id="47" name="Group 46"/>
          <p:cNvGrpSpPr/>
          <p:nvPr/>
        </p:nvGrpSpPr>
        <p:grpSpPr>
          <a:xfrm>
            <a:off x="754331" y="1322962"/>
            <a:ext cx="10348407" cy="3993186"/>
            <a:chOff x="754331" y="1322962"/>
            <a:chExt cx="10348407" cy="3993186"/>
          </a:xfrm>
        </p:grpSpPr>
        <p:sp>
          <p:nvSpPr>
            <p:cNvPr id="5" name="TextBox 4"/>
            <p:cNvSpPr txBox="1"/>
            <p:nvPr/>
          </p:nvSpPr>
          <p:spPr>
            <a:xfrm>
              <a:off x="754331" y="4035797"/>
              <a:ext cx="10348407" cy="1280351"/>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effectLst/>
                  <a:uLnTx/>
                  <a:uFillTx/>
                </a:rPr>
                <a:t>Step up for $20</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lang="en-US" sz="2000" kern="0" dirty="0"/>
                <a:t>Plan 1 Business Apps </a:t>
              </a:r>
              <a:r>
                <a:rPr lang="en-US" sz="2000" kern="0" dirty="0">
                  <a:sym typeface="Wingdings" panose="05000000000000000000" pitchFamily="2" charset="2"/>
                </a:rPr>
                <a:t> Plan 1</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000" b="0" i="0" u="none" strike="noStrike" kern="0" cap="none" spc="0" normalizeH="0" baseline="0" noProof="0" dirty="0">
                  <a:ln>
                    <a:noFill/>
                  </a:ln>
                  <a:effectLst/>
                  <a:uLnTx/>
                  <a:uFillTx/>
                  <a:sym typeface="Wingdings" panose="05000000000000000000" pitchFamily="2" charset="2"/>
                </a:rPr>
                <a:t>Operations  Plan 2</a:t>
              </a:r>
              <a:endParaRPr kumimoji="0" lang="en-US" sz="2000" b="0" i="0" u="none" strike="noStrike" kern="0" cap="none" spc="0" normalizeH="0" baseline="0" noProof="0" dirty="0">
                <a:ln>
                  <a:noFill/>
                </a:ln>
                <a:effectLst/>
                <a:uLnTx/>
                <a:uFillTx/>
              </a:endParaRPr>
            </a:p>
          </p:txBody>
        </p:sp>
        <p:grpSp>
          <p:nvGrpSpPr>
            <p:cNvPr id="36" name="Group 35"/>
            <p:cNvGrpSpPr/>
            <p:nvPr/>
          </p:nvGrpSpPr>
          <p:grpSpPr>
            <a:xfrm>
              <a:off x="3229162" y="1322962"/>
              <a:ext cx="7417290" cy="1173043"/>
              <a:chOff x="3229162" y="1322962"/>
              <a:chExt cx="7417290" cy="1173043"/>
            </a:xfrm>
          </p:grpSpPr>
          <p:cxnSp>
            <p:nvCxnSpPr>
              <p:cNvPr id="57" name="Straight Arrow Connector 56"/>
              <p:cNvCxnSpPr/>
              <p:nvPr/>
            </p:nvCxnSpPr>
            <p:spPr>
              <a:xfrm flipV="1">
                <a:off x="3229162" y="2038805"/>
                <a:ext cx="0" cy="457200"/>
              </a:xfrm>
              <a:prstGeom prst="straightConnector1">
                <a:avLst/>
              </a:prstGeom>
              <a:ln w="698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679488" y="2027654"/>
                <a:ext cx="0" cy="457200"/>
              </a:xfrm>
              <a:prstGeom prst="straightConnector1">
                <a:avLst/>
              </a:prstGeom>
              <a:ln w="698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341336" y="2027654"/>
                <a:ext cx="0" cy="457200"/>
              </a:xfrm>
              <a:prstGeom prst="straightConnector1">
                <a:avLst/>
              </a:prstGeom>
              <a:ln w="698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817052" y="2038805"/>
                <a:ext cx="0" cy="457200"/>
              </a:xfrm>
              <a:prstGeom prst="straightConnector1">
                <a:avLst/>
              </a:prstGeom>
              <a:ln w="698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9328090" y="2027654"/>
                <a:ext cx="0" cy="457200"/>
              </a:xfrm>
              <a:prstGeom prst="straightConnector1">
                <a:avLst/>
              </a:prstGeom>
              <a:ln w="698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flipV="1">
                <a:off x="10646452" y="1322962"/>
                <a:ext cx="0" cy="1135621"/>
              </a:xfrm>
              <a:prstGeom prst="straightConnector1">
                <a:avLst/>
              </a:prstGeom>
              <a:ln w="698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cxnSp>
        <p:nvCxnSpPr>
          <p:cNvPr id="69" name="Straight Arrow Connector 68"/>
          <p:cNvCxnSpPr>
            <a:cxnSpLocks/>
          </p:cNvCxnSpPr>
          <p:nvPr/>
        </p:nvCxnSpPr>
        <p:spPr>
          <a:xfrm flipH="1">
            <a:off x="4582662" y="3304371"/>
            <a:ext cx="1690849" cy="0"/>
          </a:xfrm>
          <a:prstGeom prst="straightConnector1">
            <a:avLst/>
          </a:prstGeom>
          <a:ln w="698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a:off x="1233389" y="3304371"/>
            <a:ext cx="2279810" cy="0"/>
          </a:xfrm>
          <a:prstGeom prst="straightConnector1">
            <a:avLst/>
          </a:prstGeom>
          <a:ln w="698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Rounded Corners 70"/>
          <p:cNvSpPr/>
          <p:nvPr/>
        </p:nvSpPr>
        <p:spPr bwMode="auto">
          <a:xfrm>
            <a:off x="8874571" y="1845127"/>
            <a:ext cx="761367" cy="481852"/>
          </a:xfrm>
          <a:prstGeom prst="roundRect">
            <a:avLst/>
          </a:prstGeom>
          <a:noFill/>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TextBox 80"/>
          <p:cNvSpPr txBox="1"/>
          <p:nvPr/>
        </p:nvSpPr>
        <p:spPr>
          <a:xfrm>
            <a:off x="9499746" y="2828552"/>
            <a:ext cx="784510"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tx1">
                    <a:lumMod val="75000"/>
                    <a:lumOff val="25000"/>
                  </a:schemeClr>
                </a:solidFill>
                <a:effectLst/>
                <a:uLnTx/>
                <a:uFillTx/>
              </a:rPr>
              <a:t>TBD</a:t>
            </a:r>
          </a:p>
        </p:txBody>
      </p:sp>
    </p:spTree>
    <p:extLst>
      <p:ext uri="{BB962C8B-B14F-4D97-AF65-F5344CB8AC3E}">
        <p14:creationId xmlns:p14="http://schemas.microsoft.com/office/powerpoint/2010/main" val="285516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34" y="223673"/>
            <a:ext cx="13744934" cy="899665"/>
          </a:xfrm>
        </p:spPr>
        <p:txBody>
          <a:bodyPr/>
          <a:lstStyle/>
          <a:p>
            <a:r>
              <a:rPr lang="en-US" dirty="0"/>
              <a:t>Team Members Extends Access To Light Users </a:t>
            </a:r>
          </a:p>
        </p:txBody>
      </p:sp>
      <p:sp>
        <p:nvSpPr>
          <p:cNvPr id="18" name="TextBox 17"/>
          <p:cNvSpPr txBox="1"/>
          <p:nvPr/>
        </p:nvSpPr>
        <p:spPr>
          <a:xfrm>
            <a:off x="448212" y="4211820"/>
            <a:ext cx="11504891" cy="1513862"/>
          </a:xfrm>
          <a:prstGeom prst="rect">
            <a:avLst/>
          </a:prstGeom>
          <a:solidFill>
            <a:schemeClr val="bg1"/>
          </a:solidFill>
          <a:ln>
            <a:solidFill>
              <a:schemeClr val="accent3"/>
            </a:solidFill>
            <a:prstDash val="sysDash"/>
          </a:ln>
        </p:spPr>
        <p:txBody>
          <a:bodyPr wrap="square" lIns="143428" tIns="179285" rtlCol="0" anchor="t">
            <a:noAutofit/>
          </a:bodyPr>
          <a:lstStyle>
            <a:defPPr>
              <a:defRPr lang="en-US"/>
            </a:defPPr>
            <a:lvl1pPr marL="285750" indent="-285750">
              <a:buFont typeface="Arial" panose="020B0604020202020204" pitchFamily="34" charset="0"/>
              <a:buChar char="•"/>
              <a:defRPr sz="1200"/>
            </a:lvl1pPr>
          </a:lstStyle>
          <a:p>
            <a:pPr marL="285750" marR="0" lvl="0" indent="-285750" defTabSz="896214"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1">
                    <a:lumMod val="50000"/>
                  </a:schemeClr>
                </a:solidFill>
                <a:effectLst/>
                <a:uLnTx/>
                <a:uFillTx/>
              </a:rPr>
              <a:t>SIMPLE &amp; INCLUSIVE: </a:t>
            </a:r>
            <a:r>
              <a:rPr kumimoji="0" lang="en-US" sz="1800" b="0" i="0" u="sng" strike="noStrike" kern="0" cap="none" spc="0" normalizeH="0" baseline="0" noProof="0" dirty="0">
                <a:ln>
                  <a:noFill/>
                </a:ln>
                <a:gradFill>
                  <a:gsLst>
                    <a:gs pos="2917">
                      <a:schemeClr val="tx1"/>
                    </a:gs>
                    <a:gs pos="30000">
                      <a:schemeClr val="tx1"/>
                    </a:gs>
                  </a:gsLst>
                  <a:lin ang="5400000" scaled="0"/>
                </a:gradFill>
                <a:effectLst/>
                <a:uLnTx/>
                <a:uFillTx/>
              </a:rPr>
              <a:t>One SKU</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 covers ALL light use, and knowledge sharing use rights</a:t>
            </a:r>
          </a:p>
          <a:p>
            <a:pPr marL="285750" marR="0" lvl="0" indent="-285750" defTabSz="896214"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1">
                    <a:lumMod val="50000"/>
                  </a:schemeClr>
                </a:solidFill>
                <a:effectLst/>
                <a:uLnTx/>
                <a:uFillTx/>
              </a:rPr>
              <a:t>SHARE INSIGHTS</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 Common collaboration tools, business intelligence, and limited PowerApps and Flow</a:t>
            </a:r>
          </a:p>
          <a:p>
            <a:pPr marL="285750" marR="0" lvl="0" indent="-285750" defTabSz="896214"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1">
                    <a:lumMod val="50000"/>
                  </a:schemeClr>
                </a:solidFill>
                <a:effectLst/>
                <a:uLnTx/>
                <a:uFillTx/>
              </a:rPr>
              <a:t>LOWER TCO:</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 Lower per seat price at higher user counts</a:t>
            </a:r>
          </a:p>
          <a:p>
            <a:pPr marL="285750" marR="0" lvl="0" indent="-285750" defTabSz="896214"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1">
                    <a:lumMod val="50000"/>
                  </a:schemeClr>
                </a:solidFill>
                <a:effectLst/>
                <a:uLnTx/>
                <a:uFillTx/>
              </a:rPr>
              <a:t>INCLUDED IN ALL APPLICATIONS &amp; PLANS</a:t>
            </a:r>
          </a:p>
        </p:txBody>
      </p:sp>
      <p:grpSp>
        <p:nvGrpSpPr>
          <p:cNvPr id="3" name="Group 2"/>
          <p:cNvGrpSpPr/>
          <p:nvPr/>
        </p:nvGrpSpPr>
        <p:grpSpPr>
          <a:xfrm>
            <a:off x="781816" y="3512955"/>
            <a:ext cx="10961972" cy="445783"/>
            <a:chOff x="448213" y="3512955"/>
            <a:chExt cx="11295575" cy="451998"/>
          </a:xfrm>
        </p:grpSpPr>
        <p:sp>
          <p:nvSpPr>
            <p:cNvPr id="25" name="Rectangle 24"/>
            <p:cNvSpPr/>
            <p:nvPr/>
          </p:nvSpPr>
          <p:spPr bwMode="auto">
            <a:xfrm>
              <a:off x="448213" y="3512955"/>
              <a:ext cx="11295575" cy="451998"/>
            </a:xfrm>
            <a:prstGeom prst="rect">
              <a:avLst/>
            </a:prstGeom>
            <a:solidFill>
              <a:schemeClr val="accent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91427"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FOR TEAM MEMBERS, ENTERPRISE EDITION</a:t>
              </a:r>
            </a:p>
          </p:txBody>
        </p:sp>
        <p:sp>
          <p:nvSpPr>
            <p:cNvPr id="20" name="Rectangle 19"/>
            <p:cNvSpPr/>
            <p:nvPr/>
          </p:nvSpPr>
          <p:spPr bwMode="auto">
            <a:xfrm>
              <a:off x="9858447" y="3525238"/>
              <a:ext cx="1869743" cy="39319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42" name="Rectangle 41"/>
          <p:cNvSpPr/>
          <p:nvPr/>
        </p:nvSpPr>
        <p:spPr bwMode="auto">
          <a:xfrm>
            <a:off x="10498642" y="2495144"/>
            <a:ext cx="1299816" cy="722806"/>
          </a:xfrm>
          <a:prstGeom prst="rect">
            <a:avLst/>
          </a:prstGeom>
          <a:solidFill>
            <a:schemeClr val="bg1">
              <a:lumMod val="8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sp>
        <p:nvSpPr>
          <p:cNvPr id="43" name="Rectangle 42"/>
          <p:cNvSpPr/>
          <p:nvPr/>
        </p:nvSpPr>
        <p:spPr bwMode="auto">
          <a:xfrm>
            <a:off x="9103409" y="2495144"/>
            <a:ext cx="1299816" cy="722806"/>
          </a:xfrm>
          <a:prstGeom prst="rect">
            <a:avLst/>
          </a:prstGeom>
          <a:solidFill>
            <a:schemeClr val="bg1">
              <a:lumMod val="8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MARKETING </a:t>
            </a:r>
          </a:p>
        </p:txBody>
      </p:sp>
      <p:sp>
        <p:nvSpPr>
          <p:cNvPr id="44" name="Rectangle 43"/>
          <p:cNvSpPr/>
          <p:nvPr/>
        </p:nvSpPr>
        <p:spPr bwMode="auto">
          <a:xfrm>
            <a:off x="4917716" y="2495144"/>
            <a:ext cx="1299816" cy="722806"/>
          </a:xfrm>
          <a:prstGeom prst="rect">
            <a:avLst/>
          </a:prstGeom>
          <a:solidFill>
            <a:schemeClr val="bg1">
              <a:lumMod val="8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FIELD SERVICE</a:t>
            </a:r>
            <a:endParaRPr kumimoji="0" lang="en-US" sz="1500" b="1" i="1"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5" name="Rectangle 44"/>
          <p:cNvSpPr/>
          <p:nvPr/>
        </p:nvSpPr>
        <p:spPr bwMode="auto">
          <a:xfrm>
            <a:off x="3522485" y="2495144"/>
            <a:ext cx="1299816" cy="722806"/>
          </a:xfrm>
          <a:prstGeom prst="rect">
            <a:avLst/>
          </a:prstGeom>
          <a:solidFill>
            <a:schemeClr val="bg1">
              <a:lumMod val="8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SALES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6" name="Rectangle 45"/>
          <p:cNvSpPr/>
          <p:nvPr/>
        </p:nvSpPr>
        <p:spPr bwMode="auto">
          <a:xfrm>
            <a:off x="6312947" y="2495144"/>
            <a:ext cx="1299816" cy="722806"/>
          </a:xfrm>
          <a:prstGeom prst="rect">
            <a:avLst/>
          </a:prstGeom>
          <a:solidFill>
            <a:schemeClr val="bg1">
              <a:lumMod val="8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CUSTOMER SERVICE</a:t>
            </a:r>
          </a:p>
        </p:txBody>
      </p:sp>
      <p:sp>
        <p:nvSpPr>
          <p:cNvPr id="47" name="Rectangle 46"/>
          <p:cNvSpPr/>
          <p:nvPr/>
        </p:nvSpPr>
        <p:spPr bwMode="auto">
          <a:xfrm>
            <a:off x="7708178" y="2495144"/>
            <a:ext cx="1299816" cy="722806"/>
          </a:xfrm>
          <a:prstGeom prst="rect">
            <a:avLst/>
          </a:prstGeom>
          <a:solidFill>
            <a:schemeClr val="bg1">
              <a:lumMod val="8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89642" rIns="0" bIns="18285"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PROJECT SERVICE </a:t>
            </a:r>
            <a:r>
              <a:rPr kumimoji="0" lang="en-US" sz="12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AUTOMATION</a:t>
            </a:r>
            <a:r>
              <a:rPr kumimoji="0" lang="en-US" sz="11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p>
        </p:txBody>
      </p:sp>
      <p:sp>
        <p:nvSpPr>
          <p:cNvPr id="48" name="Rectangle 47"/>
          <p:cNvSpPr/>
          <p:nvPr/>
        </p:nvSpPr>
        <p:spPr>
          <a:xfrm>
            <a:off x="781816" y="2495144"/>
            <a:ext cx="1299816" cy="734875"/>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7" tIns="89642" rIns="0" rtlCol="0" anchor="t"/>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rPr>
              <a:t>POWERAPPS </a:t>
            </a:r>
          </a:p>
        </p:txBody>
      </p:sp>
      <p:sp>
        <p:nvSpPr>
          <p:cNvPr id="49" name="Rectangle 48"/>
          <p:cNvSpPr/>
          <p:nvPr/>
        </p:nvSpPr>
        <p:spPr>
          <a:xfrm>
            <a:off x="2161654" y="2495144"/>
            <a:ext cx="1299816" cy="734875"/>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7" tIns="89642" rIns="0" rtlCol="0" anchor="t"/>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rPr>
              <a:t>FLOW</a:t>
            </a:r>
          </a:p>
        </p:txBody>
      </p:sp>
      <p:sp>
        <p:nvSpPr>
          <p:cNvPr id="50" name="Left Bracket 49"/>
          <p:cNvSpPr/>
          <p:nvPr/>
        </p:nvSpPr>
        <p:spPr>
          <a:xfrm rot="5400000">
            <a:off x="5269132" y="-2636439"/>
            <a:ext cx="593572" cy="9642531"/>
          </a:xfrm>
          <a:prstGeom prst="leftBracket">
            <a:avLst>
              <a:gd name="adj" fmla="val 619"/>
            </a:avLst>
          </a:prstGeom>
          <a:ln w="1905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tIns="89642" rtlCol="0" anchor="t"/>
          <a:lstStyle/>
          <a:p>
            <a:pPr marL="0" marR="0" lvl="0" indent="0" algn="ctr"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endParaRPr>
          </a:p>
        </p:txBody>
      </p:sp>
      <p:sp>
        <p:nvSpPr>
          <p:cNvPr id="51" name="Left Bracket 50"/>
          <p:cNvSpPr/>
          <p:nvPr/>
        </p:nvSpPr>
        <p:spPr>
          <a:xfrm rot="5400000">
            <a:off x="6095841" y="-4161640"/>
            <a:ext cx="593572" cy="11295204"/>
          </a:xfrm>
          <a:prstGeom prst="leftBracket">
            <a:avLst>
              <a:gd name="adj" fmla="val 619"/>
            </a:avLst>
          </a:prstGeom>
          <a:ln w="1905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tIns="89642" rtlCol="0" anchor="t"/>
          <a:lstStyle/>
          <a:p>
            <a:pPr marL="0" marR="0" lvl="0" indent="0" algn="ctr"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endParaRPr>
          </a:p>
        </p:txBody>
      </p:sp>
      <p:sp>
        <p:nvSpPr>
          <p:cNvPr id="52" name="Rectangle 51"/>
          <p:cNvSpPr/>
          <p:nvPr/>
        </p:nvSpPr>
        <p:spPr bwMode="auto">
          <a:xfrm>
            <a:off x="744653" y="1189176"/>
            <a:ext cx="11295575" cy="448212"/>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ENTERPRISE EDITION (PLAN 2)</a:t>
            </a:r>
          </a:p>
        </p:txBody>
      </p:sp>
      <p:sp>
        <p:nvSpPr>
          <p:cNvPr id="53" name="Rectangle 52"/>
          <p:cNvSpPr/>
          <p:nvPr/>
        </p:nvSpPr>
        <p:spPr bwMode="auto">
          <a:xfrm>
            <a:off x="744653" y="1888040"/>
            <a:ext cx="9642530" cy="448212"/>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ENTERPRISE EDITION (PLAN 1)</a:t>
            </a:r>
          </a:p>
        </p:txBody>
      </p:sp>
      <p:sp>
        <p:nvSpPr>
          <p:cNvPr id="4" name="TextBox 3"/>
          <p:cNvSpPr txBox="1"/>
          <p:nvPr/>
        </p:nvSpPr>
        <p:spPr>
          <a:xfrm>
            <a:off x="11160955" y="3421914"/>
            <a:ext cx="536044"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bg1"/>
                </a:solidFill>
                <a:effectLst/>
                <a:uLnTx/>
                <a:uFillTx/>
              </a:rPr>
              <a:t>$</a:t>
            </a:r>
          </a:p>
        </p:txBody>
      </p:sp>
      <p:pic>
        <p:nvPicPr>
          <p:cNvPr id="27" name="Picture 26"/>
          <p:cNvPicPr>
            <a:picLocks noChangeAspect="1"/>
          </p:cNvPicPr>
          <p:nvPr/>
        </p:nvPicPr>
        <p:blipFill>
          <a:blip r:embed="rId3"/>
          <a:stretch>
            <a:fillRect/>
          </a:stretch>
        </p:blipFill>
        <p:spPr>
          <a:xfrm>
            <a:off x="10578445" y="3580907"/>
            <a:ext cx="570105" cy="368880"/>
          </a:xfrm>
          <a:prstGeom prst="rect">
            <a:avLst/>
          </a:prstGeom>
        </p:spPr>
      </p:pic>
      <p:pic>
        <p:nvPicPr>
          <p:cNvPr id="28" name="Picture 27"/>
          <p:cNvPicPr>
            <a:picLocks noChangeAspect="1"/>
          </p:cNvPicPr>
          <p:nvPr/>
        </p:nvPicPr>
        <p:blipFill>
          <a:blip r:embed="rId3"/>
          <a:stretch>
            <a:fillRect/>
          </a:stretch>
        </p:blipFill>
        <p:spPr>
          <a:xfrm>
            <a:off x="9183212" y="1963931"/>
            <a:ext cx="570105" cy="368880"/>
          </a:xfrm>
          <a:prstGeom prst="rect">
            <a:avLst/>
          </a:prstGeom>
        </p:spPr>
      </p:pic>
      <p:sp>
        <p:nvSpPr>
          <p:cNvPr id="29" name="TextBox 28"/>
          <p:cNvSpPr txBox="1"/>
          <p:nvPr/>
        </p:nvSpPr>
        <p:spPr>
          <a:xfrm>
            <a:off x="9728933" y="1828208"/>
            <a:ext cx="536044"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bg1"/>
                </a:solidFill>
                <a:effectLst/>
                <a:uLnTx/>
                <a:uFillTx/>
              </a:rPr>
              <a:t>$</a:t>
            </a:r>
          </a:p>
        </p:txBody>
      </p:sp>
      <p:sp>
        <p:nvSpPr>
          <p:cNvPr id="5" name="Rectangle: Rounded Corners 4"/>
          <p:cNvSpPr/>
          <p:nvPr/>
        </p:nvSpPr>
        <p:spPr bwMode="auto">
          <a:xfrm>
            <a:off x="576649" y="2408702"/>
            <a:ext cx="11376454" cy="902909"/>
          </a:xfrm>
          <a:prstGeom prst="roundRect">
            <a:avLst/>
          </a:prstGeom>
          <a:noFill/>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 name="Rectangle: Rounded Corners 29"/>
          <p:cNvSpPr/>
          <p:nvPr/>
        </p:nvSpPr>
        <p:spPr bwMode="auto">
          <a:xfrm>
            <a:off x="10387183" y="3483101"/>
            <a:ext cx="761367" cy="481852"/>
          </a:xfrm>
          <a:prstGeom prst="roundRect">
            <a:avLst/>
          </a:prstGeom>
          <a:noFill/>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7" name="Group 6"/>
          <p:cNvGrpSpPr/>
          <p:nvPr/>
        </p:nvGrpSpPr>
        <p:grpSpPr>
          <a:xfrm>
            <a:off x="1396314" y="3169859"/>
            <a:ext cx="9752236" cy="313242"/>
            <a:chOff x="1396314" y="3169859"/>
            <a:chExt cx="9752236" cy="313242"/>
          </a:xfrm>
        </p:grpSpPr>
        <p:cxnSp>
          <p:nvCxnSpPr>
            <p:cNvPr id="31" name="Straight Arrow Connector 30"/>
            <p:cNvCxnSpPr/>
            <p:nvPr/>
          </p:nvCxnSpPr>
          <p:spPr>
            <a:xfrm flipV="1">
              <a:off x="1396314"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62649"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172465"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531708"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948616"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349049"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658865"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1148550" y="3169859"/>
              <a:ext cx="0" cy="313242"/>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0" name="Rectangle: Rounded Corners 39"/>
          <p:cNvSpPr/>
          <p:nvPr/>
        </p:nvSpPr>
        <p:spPr bwMode="auto">
          <a:xfrm>
            <a:off x="576650" y="2412143"/>
            <a:ext cx="11376454" cy="896028"/>
          </a:xfrm>
          <a:prstGeom prst="roundRect">
            <a:avLst/>
          </a:prstGeom>
          <a:noFill/>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ea typeface="Segoe UI" pitchFamily="34" charset="0"/>
                <a:cs typeface="Segoe UI" pitchFamily="34" charset="0"/>
              </a:rPr>
              <a:t>READ DATA FROM ALL DYNAMICS 365 APPLICATIONS</a:t>
            </a:r>
          </a:p>
        </p:txBody>
      </p:sp>
    </p:spTree>
    <p:extLst>
      <p:ext uri="{BB962C8B-B14F-4D97-AF65-F5344CB8AC3E}">
        <p14:creationId xmlns:p14="http://schemas.microsoft.com/office/powerpoint/2010/main" val="318416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Dynamics 365</a:t>
            </a:r>
            <a:r>
              <a:rPr lang="en-US" dirty="0"/>
              <a:t>,</a:t>
            </a:r>
            <a:r>
              <a:rPr lang="en-US"/>
              <a:t> </a:t>
            </a:r>
            <a:r>
              <a:rPr lang="en-US" dirty="0"/>
              <a:t>Business </a:t>
            </a:r>
            <a:r>
              <a:rPr lang="en-US"/>
              <a:t>Edition Packaging</a:t>
            </a:r>
            <a:endParaRPr lang="en-US" dirty="0"/>
          </a:p>
        </p:txBody>
      </p:sp>
      <p:sp>
        <p:nvSpPr>
          <p:cNvPr id="3" name="Slide Number Placeholder 2"/>
          <p:cNvSpPr>
            <a:spLocks noGrp="1"/>
          </p:cNvSpPr>
          <p:nvPr>
            <p:ph type="sldNum" sz="quarter" idx="4294967295"/>
          </p:nvPr>
        </p:nvSpPr>
        <p:spPr>
          <a:xfrm>
            <a:off x="11809900" y="6492908"/>
            <a:ext cx="381237" cy="364122"/>
          </a:xfrm>
          <a:prstGeom prst="rect">
            <a:avLst/>
          </a:prstGeom>
        </p:spPr>
        <p:txBody>
          <a:bodyPr/>
          <a:lstStyle/>
          <a:p>
            <a:pPr marL="0" marR="0" lvl="0" indent="0" defTabSz="914049" eaLnBrk="1" fontAlgn="auto" latinLnBrk="0" hangingPunct="1">
              <a:lnSpc>
                <a:spcPct val="100000"/>
              </a:lnSpc>
              <a:spcBef>
                <a:spcPts val="0"/>
              </a:spcBef>
              <a:spcAft>
                <a:spcPts val="0"/>
              </a:spcAft>
              <a:buClrTx/>
              <a:buSzTx/>
              <a:buFontTx/>
              <a:buNone/>
              <a:tabLst/>
              <a:defRPr/>
            </a:pPr>
            <a:fld id="{25B1B22E-D3C8-4129-8E85-2E5037E3E69B}" type="slidenum">
              <a:rPr kumimoji="0" lang="en-US" sz="1800" b="0" i="0" u="none" strike="noStrike" kern="0" cap="none" spc="0" normalizeH="0" baseline="0" noProof="0">
                <a:ln>
                  <a:noFill/>
                </a:ln>
                <a:gradFill>
                  <a:gsLst>
                    <a:gs pos="0">
                      <a:srgbClr val="DDDDDD">
                        <a:lumMod val="75000"/>
                      </a:srgbClr>
                    </a:gs>
                    <a:gs pos="100000">
                      <a:srgbClr val="DDDDDD">
                        <a:lumMod val="75000"/>
                      </a:srgbClr>
                    </a:gs>
                  </a:gsLst>
                  <a:lin ang="5400000" scaled="0"/>
                </a:gradFill>
                <a:effectLst/>
                <a:uLnTx/>
                <a:uFillTx/>
              </a:rPr>
              <a:pPr marL="0" marR="0" lvl="0" indent="0" defTabSz="914049"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gradFill>
                <a:gsLst>
                  <a:gs pos="0">
                    <a:srgbClr val="DDDDDD">
                      <a:lumMod val="75000"/>
                    </a:srgbClr>
                  </a:gs>
                  <a:gs pos="100000">
                    <a:srgbClr val="DDDDDD">
                      <a:lumMod val="75000"/>
                    </a:srgbClr>
                  </a:gs>
                </a:gsLst>
                <a:lin ang="5400000" scaled="0"/>
              </a:gradFill>
              <a:effectLst/>
              <a:uLnTx/>
              <a:uFillTx/>
            </a:endParaRPr>
          </a:p>
        </p:txBody>
      </p:sp>
      <p:sp>
        <p:nvSpPr>
          <p:cNvPr id="25" name="Rectangle 24"/>
          <p:cNvSpPr/>
          <p:nvPr/>
        </p:nvSpPr>
        <p:spPr bwMode="auto">
          <a:xfrm>
            <a:off x="1587455" y="3288353"/>
            <a:ext cx="8967867" cy="451934"/>
          </a:xfrm>
          <a:prstGeom prst="rect">
            <a:avLst/>
          </a:prstGeom>
          <a:solidFill>
            <a:schemeClr val="accent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89630" rIns="91414" bIns="89630" numCol="1" spcCol="0" rtlCol="0" fromWordArt="0" anchor="ctr" anchorCtr="0" forceAA="0" compatLnSpc="1">
            <a:prstTxWarp prst="textNoShape">
              <a:avLst/>
            </a:prstTxWarp>
            <a:noAutofit/>
          </a:bodyPr>
          <a:lstStyle/>
          <a:p>
            <a:pPr marL="0" marR="0" lvl="0" indent="0" defTabSz="913927" eaLnBrk="1" fontAlgn="base" latinLnBrk="0" hangingPunct="1">
              <a:lnSpc>
                <a:spcPct val="90000"/>
              </a:lnSpc>
              <a:spcBef>
                <a:spcPct val="0"/>
              </a:spcBef>
              <a:spcAft>
                <a:spcPct val="0"/>
              </a:spcAft>
              <a:buClrTx/>
              <a:buSzTx/>
              <a:buFontTx/>
              <a:buNone/>
              <a:tabLst/>
              <a:defRPr/>
            </a:pPr>
            <a:r>
              <a:rPr kumimoji="0" lang="en-US" sz="1567"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365 FOR TEAM MEMBERS, BUSINESS EDITION  </a:t>
            </a:r>
          </a:p>
        </p:txBody>
      </p:sp>
      <p:sp>
        <p:nvSpPr>
          <p:cNvPr id="16" name="Left Bracket 15"/>
          <p:cNvSpPr/>
          <p:nvPr/>
        </p:nvSpPr>
        <p:spPr>
          <a:xfrm rot="5400000">
            <a:off x="5774645" y="-2523202"/>
            <a:ext cx="593487" cy="8967870"/>
          </a:xfrm>
          <a:prstGeom prst="leftBracket">
            <a:avLst>
              <a:gd name="adj" fmla="val 619"/>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bwMode="auto">
          <a:xfrm>
            <a:off x="1587455" y="1663987"/>
            <a:ext cx="8967867" cy="448149"/>
          </a:xfrm>
          <a:prstGeom prst="rect">
            <a:avLst/>
          </a:prstGeom>
          <a:solidFill>
            <a:schemeClr val="bg1"/>
          </a:solid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89630" rIns="0" bIns="18282" numCol="1" spcCol="0" rtlCol="0" fromWordArt="0" anchor="t" anchorCtr="0" forceAA="0" compatLnSpc="1">
            <a:prstTxWarp prst="textNoShape">
              <a:avLst/>
            </a:prstTxWarp>
            <a:noAutofit/>
          </a:bodyPr>
          <a:lstStyle/>
          <a:p>
            <a:pPr marL="0" marR="0" lvl="0" indent="0" defTabSz="932114"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solidFill>
                  <a:schemeClr val="accent3"/>
                </a:solidFill>
                <a:effectLst/>
                <a:uLnTx/>
                <a:uFillTx/>
                <a:latin typeface="Segoe UI Semibold" panose="020B0702040204020203" pitchFamily="34" charset="0"/>
                <a:ea typeface="Segoe UI" pitchFamily="34" charset="0"/>
                <a:cs typeface="Segoe UI Semibold" panose="020B0702040204020203" pitchFamily="34" charset="0"/>
              </a:rPr>
              <a:t>DYNAMICS 365, BUSINESS EDITION </a:t>
            </a:r>
            <a:r>
              <a:rPr kumimoji="0" lang="en-US" sz="1200" b="1" i="1" u="none" strike="noStrike" kern="0" cap="none" spc="0" normalizeH="0" baseline="0" noProof="0" dirty="0">
                <a:ln>
                  <a:noFill/>
                </a:ln>
                <a:solidFill>
                  <a:schemeClr val="accent3"/>
                </a:solidFill>
                <a:effectLst/>
                <a:uLnTx/>
                <a:uFillTx/>
                <a:latin typeface="Segoe UI Semibold" panose="020B0702040204020203" pitchFamily="34" charset="0"/>
                <a:ea typeface="Segoe UI" pitchFamily="34" charset="0"/>
                <a:cs typeface="Segoe UI Semibold" panose="020B0702040204020203" pitchFamily="34" charset="0"/>
              </a:rPr>
              <a:t>(</a:t>
            </a:r>
            <a:r>
              <a:rPr lang="en-US" sz="1200" b="1" i="1" kern="0" dirty="0">
                <a:solidFill>
                  <a:schemeClr val="accent3"/>
                </a:solidFill>
                <a:latin typeface="Segoe UI Semibold" panose="020B0702040204020203" pitchFamily="34" charset="0"/>
                <a:ea typeface="Segoe UI" pitchFamily="34" charset="0"/>
                <a:cs typeface="Segoe UI Semibold" panose="020B0702040204020203" pitchFamily="34" charset="0"/>
              </a:rPr>
              <a:t>Coming Soon</a:t>
            </a:r>
            <a:r>
              <a:rPr kumimoji="0" lang="en-US" sz="1200" b="1" i="1" u="none" strike="noStrike" kern="0" cap="none" spc="0" normalizeH="0" baseline="0" noProof="0" dirty="0">
                <a:ln>
                  <a:noFill/>
                </a:ln>
                <a:solidFill>
                  <a:schemeClr val="accent3"/>
                </a:solidFill>
                <a:effectLst/>
                <a:uLnTx/>
                <a:uFillTx/>
                <a:latin typeface="Segoe UI Semibold" panose="020B0702040204020203" pitchFamily="34" charset="0"/>
                <a:ea typeface="Segoe UI" pitchFamily="34" charset="0"/>
                <a:cs typeface="Segoe UI Semibold" panose="020B0702040204020203" pitchFamily="34" charset="0"/>
              </a:rPr>
              <a:t>)</a:t>
            </a:r>
            <a:endParaRPr kumimoji="0" lang="en-US" sz="1500" b="1" i="1" u="none" strike="noStrike" kern="0" cap="none" spc="0" normalizeH="0" baseline="0" noProof="0" dirty="0">
              <a:ln>
                <a:noFill/>
              </a:ln>
              <a:solidFill>
                <a:schemeClr val="accent3"/>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7" name="Rectangle 16"/>
          <p:cNvSpPr/>
          <p:nvPr/>
        </p:nvSpPr>
        <p:spPr bwMode="auto">
          <a:xfrm>
            <a:off x="3693016" y="2388876"/>
            <a:ext cx="2213453" cy="717038"/>
          </a:xfrm>
          <a:prstGeom prst="rect">
            <a:avLst/>
          </a:prstGeom>
          <a:solidFill>
            <a:schemeClr val="accent2">
              <a:lumMod val="75000"/>
            </a:scheme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89630" rIns="0" bIns="18282" numCol="1" spcCol="0" rtlCol="0" fromWordArt="0" anchor="t" anchorCtr="0" forceAA="0" compatLnSpc="1">
            <a:prstTxWarp prst="textNoShape">
              <a:avLst/>
            </a:prstTxWarp>
            <a:noAutofit/>
          </a:bodyPr>
          <a:lstStyle/>
          <a:p>
            <a:pPr marL="0" marR="0" lvl="0" indent="0" defTabSz="932114" eaLnBrk="1" fontAlgn="base" latinLnBrk="0" hangingPunct="1">
              <a:lnSpc>
                <a:spcPct val="90000"/>
              </a:lnSpc>
              <a:spcBef>
                <a:spcPct val="0"/>
              </a:spcBef>
              <a:spcAft>
                <a:spcPts val="300"/>
              </a:spcAft>
              <a:buClrTx/>
              <a:buSzTx/>
              <a:buFontTx/>
              <a:buNone/>
              <a:tabLst/>
              <a:defRPr/>
            </a:pPr>
            <a:r>
              <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FINANCIALS</a:t>
            </a:r>
          </a:p>
        </p:txBody>
      </p:sp>
      <p:sp>
        <p:nvSpPr>
          <p:cNvPr id="18" name="Rectangle 17"/>
          <p:cNvSpPr/>
          <p:nvPr/>
        </p:nvSpPr>
        <p:spPr>
          <a:xfrm>
            <a:off x="1584693" y="2381032"/>
            <a:ext cx="2061517" cy="7170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89630" rIns="0" rtlCol="0" anchor="t"/>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rPr>
              <a:t>POWERAPPS </a:t>
            </a: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cs typeface="Segoe UI Semibold" panose="020B0702040204020203" pitchFamily="34" charset="0"/>
            </a:endParaRPr>
          </a:p>
        </p:txBody>
      </p:sp>
      <p:sp>
        <p:nvSpPr>
          <p:cNvPr id="11" name="Rectangle 10"/>
          <p:cNvSpPr/>
          <p:nvPr/>
        </p:nvSpPr>
        <p:spPr bwMode="auto">
          <a:xfrm>
            <a:off x="5921720" y="2403418"/>
            <a:ext cx="2213453" cy="679940"/>
          </a:xfrm>
          <a:prstGeom prst="rect">
            <a:avLst/>
          </a:prstGeom>
          <a:solidFill>
            <a:schemeClr val="bg1"/>
          </a:solid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89630" rIns="0" bIns="18282" numCol="1" spcCol="0" rtlCol="0" fromWordArt="0" anchor="t" anchorCtr="0" forceAA="0" compatLnSpc="1">
            <a:prstTxWarp prst="textNoShape">
              <a:avLst/>
            </a:prstTxWarp>
            <a:noAutofit/>
          </a:bodyPr>
          <a:lstStyle/>
          <a:p>
            <a:pPr marL="0" marR="0" lvl="0" indent="0" defTabSz="932114" eaLnBrk="1" fontAlgn="base" latinLnBrk="0" hangingPunct="1">
              <a:lnSpc>
                <a:spcPct val="90000"/>
              </a:lnSpc>
              <a:spcBef>
                <a:spcPct val="0"/>
              </a:spcBef>
              <a:spcAft>
                <a:spcPts val="300"/>
              </a:spcAft>
              <a:buClrTx/>
              <a:buSzTx/>
              <a:buFontTx/>
              <a:buNone/>
              <a:tabLst/>
              <a:defRPr/>
            </a:pP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 name="Rectangle 11"/>
          <p:cNvSpPr/>
          <p:nvPr/>
        </p:nvSpPr>
        <p:spPr bwMode="auto">
          <a:xfrm>
            <a:off x="8341869" y="2410484"/>
            <a:ext cx="2213453" cy="687586"/>
          </a:xfrm>
          <a:prstGeom prst="rect">
            <a:avLst/>
          </a:prstGeom>
          <a:solidFill>
            <a:schemeClr val="bg1"/>
          </a:solid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89630" rIns="0" bIns="18282" numCol="1" spcCol="0" rtlCol="0" fromWordArt="0" anchor="t" anchorCtr="0" forceAA="0" compatLnSpc="1">
            <a:prstTxWarp prst="textNoShape">
              <a:avLst/>
            </a:prstTxWarp>
            <a:noAutofit/>
          </a:bodyPr>
          <a:lstStyle/>
          <a:p>
            <a:pPr marL="0" marR="0" lvl="0" indent="0" defTabSz="932114" eaLnBrk="1" fontAlgn="base" latinLnBrk="0" hangingPunct="1">
              <a:lnSpc>
                <a:spcPct val="90000"/>
              </a:lnSpc>
              <a:spcBef>
                <a:spcPct val="0"/>
              </a:spcBef>
              <a:spcAft>
                <a:spcPts val="300"/>
              </a:spcAft>
              <a:buClrTx/>
              <a:buSzTx/>
              <a:buFontTx/>
              <a:buNone/>
              <a:tabLst/>
              <a:defRPr/>
            </a:pPr>
            <a:endParaRPr kumimoji="0" lang="en-US" sz="1500"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 name="TextBox 3"/>
          <p:cNvSpPr txBox="1"/>
          <p:nvPr/>
        </p:nvSpPr>
        <p:spPr>
          <a:xfrm>
            <a:off x="6267812" y="2366372"/>
            <a:ext cx="1377621" cy="746358"/>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500" b="1" i="0" u="none" strike="noStrike" kern="0" cap="none" spc="0" normalizeH="0" baseline="0" noProof="0" dirty="0">
                <a:ln>
                  <a:noFill/>
                </a:ln>
                <a:solidFill>
                  <a:schemeClr val="accent2"/>
                </a:solidFill>
                <a:effectLst/>
                <a:uLnTx/>
                <a:uFillTx/>
                <a:latin typeface="Segoe UI Semibold" panose="020B0702040204020203" pitchFamily="34" charset="0"/>
                <a:ea typeface="Segoe UI" pitchFamily="34" charset="0"/>
                <a:cs typeface="Segoe UI Semibold" panose="020B0702040204020203" pitchFamily="34" charset="0"/>
              </a:rPr>
              <a:t>SALES</a:t>
            </a:r>
          </a:p>
          <a:p>
            <a:pPr marL="0" marR="0" lvl="0" indent="0" algn="ctr" defTabSz="914400" eaLnBrk="1" fontAlgn="auto" latinLnBrk="0" hangingPunct="1">
              <a:lnSpc>
                <a:spcPct val="90000"/>
              </a:lnSpc>
              <a:spcBef>
                <a:spcPts val="0"/>
              </a:spcBef>
              <a:spcAft>
                <a:spcPts val="600"/>
              </a:spcAft>
              <a:buClrTx/>
              <a:buSzTx/>
              <a:buFontTx/>
              <a:buNone/>
              <a:tabLst/>
              <a:defRPr/>
            </a:pPr>
            <a:r>
              <a:rPr lang="en-US" sz="1200" b="1" i="1" kern="0" dirty="0">
                <a:solidFill>
                  <a:schemeClr val="accent2"/>
                </a:solidFill>
                <a:latin typeface="Segoe UI Semibold" panose="020B0702040204020203" pitchFamily="34" charset="0"/>
                <a:ea typeface="Segoe UI" pitchFamily="34" charset="0"/>
                <a:cs typeface="Segoe UI Semibold" panose="020B0702040204020203" pitchFamily="34" charset="0"/>
              </a:rPr>
              <a:t>(Coming soon)</a:t>
            </a:r>
            <a:endParaRPr kumimoji="0" lang="en-US" sz="1200" b="1" i="1" u="none" strike="noStrike" kern="0" cap="none" spc="0" normalizeH="0" baseline="0" noProof="0" dirty="0">
              <a:ln>
                <a:noFill/>
              </a:ln>
              <a:solidFill>
                <a:schemeClr val="accent2"/>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5" name="TextBox 14"/>
          <p:cNvSpPr txBox="1"/>
          <p:nvPr/>
        </p:nvSpPr>
        <p:spPr>
          <a:xfrm>
            <a:off x="8719709" y="2399736"/>
            <a:ext cx="1457771" cy="746358"/>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500" b="1" i="0" u="none" strike="noStrike" kern="0" cap="none" spc="0" normalizeH="0" baseline="0" noProof="0" dirty="0">
                <a:ln>
                  <a:noFill/>
                </a:ln>
                <a:solidFill>
                  <a:schemeClr val="accent2"/>
                </a:solidFill>
                <a:effectLst/>
                <a:uLnTx/>
                <a:uFillTx/>
                <a:latin typeface="Segoe UI Semibold" panose="020B0702040204020203" pitchFamily="34" charset="0"/>
                <a:ea typeface="Segoe UI" pitchFamily="34" charset="0"/>
                <a:cs typeface="Segoe UI Semibold" panose="020B0702040204020203" pitchFamily="34" charset="0"/>
              </a:rPr>
              <a:t>MARKETING</a:t>
            </a:r>
          </a:p>
          <a:p>
            <a:pPr marL="0" marR="0" lvl="0" indent="0" algn="ctr" defTabSz="914400" eaLnBrk="1" fontAlgn="auto" latinLnBrk="0" hangingPunct="1">
              <a:lnSpc>
                <a:spcPct val="90000"/>
              </a:lnSpc>
              <a:spcBef>
                <a:spcPts val="0"/>
              </a:spcBef>
              <a:spcAft>
                <a:spcPts val="600"/>
              </a:spcAft>
              <a:buClrTx/>
              <a:buSzTx/>
              <a:buFontTx/>
              <a:buNone/>
              <a:tabLst/>
              <a:defRPr/>
            </a:pPr>
            <a:r>
              <a:rPr lang="en-US" sz="1200" b="1" i="1" kern="0" dirty="0">
                <a:solidFill>
                  <a:schemeClr val="accent2"/>
                </a:solidFill>
                <a:latin typeface="Segoe UI Semibold" panose="020B0702040204020203" pitchFamily="34" charset="0"/>
                <a:ea typeface="Segoe UI" pitchFamily="34" charset="0"/>
                <a:cs typeface="Segoe UI Semibold" panose="020B0702040204020203" pitchFamily="34" charset="0"/>
              </a:rPr>
              <a:t>(Coming soon)</a:t>
            </a:r>
            <a:endParaRPr kumimoji="0" lang="en-US" sz="1200" b="1" i="1" u="none" strike="noStrike" kern="0" cap="none" spc="0" normalizeH="0" baseline="0" noProof="0" dirty="0">
              <a:ln>
                <a:noFill/>
              </a:ln>
              <a:solidFill>
                <a:schemeClr val="accent2"/>
              </a:solidFill>
              <a:effectLst/>
              <a:uLnTx/>
              <a:uFillTx/>
              <a:latin typeface="Segoe UI Semibold" panose="020B0702040204020203" pitchFamily="34" charset="0"/>
              <a:ea typeface="Segoe UI" pitchFamily="34" charset="0"/>
              <a:cs typeface="Segoe UI Semibold" panose="020B0702040204020203" pitchFamily="34" charset="0"/>
            </a:endParaRPr>
          </a:p>
        </p:txBody>
      </p:sp>
    </p:spTree>
    <p:extLst>
      <p:ext uri="{BB962C8B-B14F-4D97-AF65-F5344CB8AC3E}">
        <p14:creationId xmlns:p14="http://schemas.microsoft.com/office/powerpoint/2010/main" val="106590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522514" y="3970169"/>
            <a:ext cx="4222770" cy="843389"/>
            <a:chOff x="522514" y="3970169"/>
            <a:chExt cx="4222770" cy="843389"/>
          </a:xfrm>
        </p:grpSpPr>
        <p:sp>
          <p:nvSpPr>
            <p:cNvPr id="8" name="TextBox 7"/>
            <p:cNvSpPr txBox="1"/>
            <p:nvPr/>
          </p:nvSpPr>
          <p:spPr>
            <a:xfrm>
              <a:off x="522514" y="3970169"/>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Essential                      </a:t>
              </a:r>
            </a:p>
          </p:txBody>
        </p:sp>
        <p:sp>
          <p:nvSpPr>
            <p:cNvPr id="12" name="Right Arrow 11"/>
            <p:cNvSpPr/>
            <p:nvPr/>
          </p:nvSpPr>
          <p:spPr bwMode="auto">
            <a:xfrm rot="20117233">
              <a:off x="3678420" y="4358973"/>
              <a:ext cx="1066864" cy="279324"/>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ight Arrow 12"/>
            <p:cNvSpPr/>
            <p:nvPr/>
          </p:nvSpPr>
          <p:spPr bwMode="auto">
            <a:xfrm>
              <a:off x="3698129" y="3974741"/>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0" name="TextBox 19"/>
            <p:cNvSpPr txBox="1"/>
            <p:nvPr/>
          </p:nvSpPr>
          <p:spPr>
            <a:xfrm>
              <a:off x="522514" y="4505781"/>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err="1">
                  <a:ln>
                    <a:noFill/>
                  </a:ln>
                  <a:solidFill>
                    <a:schemeClr val="bg1"/>
                  </a:solidFill>
                  <a:effectLst/>
                  <a:uLnTx/>
                  <a:uFillTx/>
                </a:rPr>
                <a:t>Emp</a:t>
              </a:r>
              <a:r>
                <a:rPr kumimoji="0" lang="en-US" sz="2000" b="0" i="0" u="none" strike="noStrike" kern="0" cap="none" spc="-70" normalizeH="0" baseline="0" noProof="0" dirty="0">
                  <a:ln>
                    <a:noFill/>
                  </a:ln>
                  <a:solidFill>
                    <a:schemeClr val="bg1"/>
                  </a:solidFill>
                  <a:effectLst/>
                  <a:uLnTx/>
                  <a:uFillTx/>
                </a:rPr>
                <a:t>. Self Service          </a:t>
              </a:r>
            </a:p>
          </p:txBody>
        </p:sp>
      </p:grpSp>
      <p:sp>
        <p:nvSpPr>
          <p:cNvPr id="40" name="Title 1"/>
          <p:cNvSpPr>
            <a:spLocks noGrp="1"/>
          </p:cNvSpPr>
          <p:nvPr>
            <p:ph type="title"/>
          </p:nvPr>
        </p:nvSpPr>
        <p:spPr>
          <a:xfrm>
            <a:off x="72571" y="289511"/>
            <a:ext cx="12119429" cy="899665"/>
          </a:xfrm>
        </p:spPr>
        <p:txBody>
          <a:bodyPr/>
          <a:lstStyle/>
          <a:p>
            <a:r>
              <a:rPr lang="en-US" sz="4400" dirty="0"/>
              <a:t>How Does CRMOL Map To Dynamics 365?</a:t>
            </a:r>
          </a:p>
        </p:txBody>
      </p:sp>
      <p:sp>
        <p:nvSpPr>
          <p:cNvPr id="48" name="TextBox 47"/>
          <p:cNvSpPr txBox="1"/>
          <p:nvPr/>
        </p:nvSpPr>
        <p:spPr>
          <a:xfrm>
            <a:off x="1031682" y="1059282"/>
            <a:ext cx="3041674" cy="276999"/>
          </a:xfrm>
          <a:prstGeom prst="rect">
            <a:avLst/>
          </a:prstGeom>
          <a:noFill/>
        </p:spPr>
        <p:txBody>
          <a:bodyPr wrap="square" lIns="0" tIns="0" rIns="0" bIns="0"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CURRENT CRMOL</a:t>
            </a:r>
          </a:p>
        </p:txBody>
      </p:sp>
      <p:sp>
        <p:nvSpPr>
          <p:cNvPr id="49" name="TextBox 48"/>
          <p:cNvSpPr txBox="1"/>
          <p:nvPr/>
        </p:nvSpPr>
        <p:spPr>
          <a:xfrm>
            <a:off x="5348873" y="1058319"/>
            <a:ext cx="2663982" cy="276999"/>
          </a:xfrm>
          <a:prstGeom prst="rect">
            <a:avLst/>
          </a:prstGeom>
          <a:noFill/>
        </p:spPr>
        <p:txBody>
          <a:bodyPr wrap="square" lIns="0" tIns="0" rIns="0" bIns="0"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APPLICATIONS</a:t>
            </a:r>
          </a:p>
        </p:txBody>
      </p:sp>
      <p:sp>
        <p:nvSpPr>
          <p:cNvPr id="50" name="TextBox 49"/>
          <p:cNvSpPr txBox="1"/>
          <p:nvPr/>
        </p:nvSpPr>
        <p:spPr>
          <a:xfrm>
            <a:off x="8770148" y="1061596"/>
            <a:ext cx="2663982" cy="276999"/>
          </a:xfrm>
          <a:prstGeom prst="rect">
            <a:avLst/>
          </a:prstGeom>
          <a:noFill/>
        </p:spPr>
        <p:txBody>
          <a:bodyPr wrap="square" lIns="0" tIns="0" rIns="0" bIns="0" rtlCol="0">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ENTERPRISE PLAN</a:t>
            </a:r>
          </a:p>
        </p:txBody>
      </p:sp>
      <p:grpSp>
        <p:nvGrpSpPr>
          <p:cNvPr id="33" name="Group 32"/>
          <p:cNvGrpSpPr/>
          <p:nvPr/>
        </p:nvGrpSpPr>
        <p:grpSpPr>
          <a:xfrm>
            <a:off x="522514" y="1416241"/>
            <a:ext cx="10907485" cy="332225"/>
            <a:chOff x="522514" y="1416241"/>
            <a:chExt cx="10907485" cy="332225"/>
          </a:xfrm>
        </p:grpSpPr>
        <p:sp>
          <p:nvSpPr>
            <p:cNvPr id="4" name="TextBox 3"/>
            <p:cNvSpPr txBox="1"/>
            <p:nvPr/>
          </p:nvSpPr>
          <p:spPr>
            <a:xfrm>
              <a:off x="522514" y="1416241"/>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Enterprise                    </a:t>
              </a:r>
            </a:p>
          </p:txBody>
        </p:sp>
        <p:sp>
          <p:nvSpPr>
            <p:cNvPr id="18" name="Right Arrow 17"/>
            <p:cNvSpPr/>
            <p:nvPr/>
          </p:nvSpPr>
          <p:spPr bwMode="auto">
            <a:xfrm>
              <a:off x="3679004" y="1425984"/>
              <a:ext cx="5091144"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4" name="Group 13"/>
            <p:cNvGrpSpPr/>
            <p:nvPr/>
          </p:nvGrpSpPr>
          <p:grpSpPr>
            <a:xfrm>
              <a:off x="8906014" y="1440689"/>
              <a:ext cx="2523985" cy="307777"/>
              <a:chOff x="8906014" y="1440689"/>
              <a:chExt cx="2523985" cy="307777"/>
            </a:xfrm>
          </p:grpSpPr>
          <p:sp>
            <p:nvSpPr>
              <p:cNvPr id="17" name="TextBox 16"/>
              <p:cNvSpPr txBox="1"/>
              <p:nvPr/>
            </p:nvSpPr>
            <p:spPr>
              <a:xfrm>
                <a:off x="8906014" y="1440689"/>
                <a:ext cx="2523985" cy="307777"/>
              </a:xfrm>
              <a:prstGeom prst="rect">
                <a:avLst/>
              </a:prstGeom>
              <a:solidFill>
                <a:schemeClr val="accent3"/>
              </a:solidFill>
            </p:spPr>
            <p:txBody>
              <a:bodyPr wrap="square" lIns="0" tIns="0" rIns="0" bIns="0" rtlCol="0" anchor="ctr">
                <a:spAutoFit/>
              </a:bodyPr>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Plan 1           </a:t>
                </a:r>
              </a:p>
            </p:txBody>
          </p:sp>
          <p:pic>
            <p:nvPicPr>
              <p:cNvPr id="56" name="Picture 55"/>
              <p:cNvPicPr>
                <a:picLocks noChangeAspect="1"/>
              </p:cNvPicPr>
              <p:nvPr/>
            </p:nvPicPr>
            <p:blipFill>
              <a:blip r:embed="rId3"/>
              <a:stretch>
                <a:fillRect/>
              </a:stretch>
            </p:blipFill>
            <p:spPr>
              <a:xfrm>
                <a:off x="9993279" y="1498708"/>
                <a:ext cx="290806" cy="188163"/>
              </a:xfrm>
              <a:prstGeom prst="rect">
                <a:avLst/>
              </a:prstGeom>
            </p:spPr>
          </p:pic>
        </p:grpSp>
      </p:grpSp>
      <p:grpSp>
        <p:nvGrpSpPr>
          <p:cNvPr id="63" name="Group 62"/>
          <p:cNvGrpSpPr/>
          <p:nvPr/>
        </p:nvGrpSpPr>
        <p:grpSpPr>
          <a:xfrm>
            <a:off x="522514" y="1888911"/>
            <a:ext cx="10907485" cy="736435"/>
            <a:chOff x="522514" y="1943341"/>
            <a:chExt cx="10907485" cy="736435"/>
          </a:xfrm>
        </p:grpSpPr>
        <p:sp>
          <p:nvSpPr>
            <p:cNvPr id="6" name="TextBox 5"/>
            <p:cNvSpPr txBox="1"/>
            <p:nvPr/>
          </p:nvSpPr>
          <p:spPr>
            <a:xfrm>
              <a:off x="522514" y="2042770"/>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Professional                  </a:t>
              </a:r>
            </a:p>
          </p:txBody>
        </p:sp>
        <p:sp>
          <p:nvSpPr>
            <p:cNvPr id="9" name="TextBox 8"/>
            <p:cNvSpPr txBox="1"/>
            <p:nvPr/>
          </p:nvSpPr>
          <p:spPr>
            <a:xfrm>
              <a:off x="4856998" y="1943341"/>
              <a:ext cx="2761474" cy="307777"/>
            </a:xfrm>
            <a:prstGeom prst="rect">
              <a:avLst/>
            </a:prstGeom>
            <a:solidFill>
              <a:schemeClr val="accent2"/>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Sales                      </a:t>
              </a:r>
            </a:p>
          </p:txBody>
        </p:sp>
        <p:sp>
          <p:nvSpPr>
            <p:cNvPr id="27" name="TextBox 26"/>
            <p:cNvSpPr txBox="1"/>
            <p:nvPr/>
          </p:nvSpPr>
          <p:spPr>
            <a:xfrm>
              <a:off x="4856998" y="2371999"/>
              <a:ext cx="2761474" cy="307777"/>
            </a:xfrm>
            <a:prstGeom prst="rect">
              <a:avLst/>
            </a:prstGeom>
            <a:solidFill>
              <a:schemeClr val="accent2"/>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Customer Service   </a:t>
              </a:r>
            </a:p>
          </p:txBody>
        </p:sp>
        <p:sp>
          <p:nvSpPr>
            <p:cNvPr id="28" name="Right Arrow 27"/>
            <p:cNvSpPr/>
            <p:nvPr/>
          </p:nvSpPr>
          <p:spPr bwMode="auto">
            <a:xfrm>
              <a:off x="3728587" y="2042694"/>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 name="Right Arrow 28"/>
            <p:cNvSpPr/>
            <p:nvPr/>
          </p:nvSpPr>
          <p:spPr bwMode="auto">
            <a:xfrm rot="1279848">
              <a:off x="3723908" y="2218800"/>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Right Arrow 30"/>
            <p:cNvSpPr/>
            <p:nvPr/>
          </p:nvSpPr>
          <p:spPr bwMode="auto">
            <a:xfrm>
              <a:off x="7754337" y="2168229"/>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5" name="Group 14"/>
            <p:cNvGrpSpPr/>
            <p:nvPr/>
          </p:nvGrpSpPr>
          <p:grpSpPr>
            <a:xfrm>
              <a:off x="8906014" y="2129483"/>
              <a:ext cx="2523985" cy="307777"/>
              <a:chOff x="8906014" y="2129483"/>
              <a:chExt cx="2523985" cy="307777"/>
            </a:xfrm>
          </p:grpSpPr>
          <p:sp>
            <p:nvSpPr>
              <p:cNvPr id="30" name="TextBox 29"/>
              <p:cNvSpPr txBox="1"/>
              <p:nvPr/>
            </p:nvSpPr>
            <p:spPr>
              <a:xfrm>
                <a:off x="8906014" y="2129483"/>
                <a:ext cx="2523985" cy="307777"/>
              </a:xfrm>
              <a:prstGeom prst="rect">
                <a:avLst/>
              </a:prstGeom>
              <a:solidFill>
                <a:schemeClr val="accent3"/>
              </a:solidFill>
            </p:spPr>
            <p:txBody>
              <a:bodyPr wrap="square" lIns="0" tIns="0" rIns="0" bIns="0" rtlCol="0" anchor="ctr">
                <a:spAutoFit/>
              </a:bodyPr>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Plan 1           </a:t>
                </a:r>
              </a:p>
            </p:txBody>
          </p:sp>
          <p:pic>
            <p:nvPicPr>
              <p:cNvPr id="57" name="Picture 56"/>
              <p:cNvPicPr>
                <a:picLocks noChangeAspect="1"/>
              </p:cNvPicPr>
              <p:nvPr/>
            </p:nvPicPr>
            <p:blipFill>
              <a:blip r:embed="rId3"/>
              <a:stretch>
                <a:fillRect/>
              </a:stretch>
            </p:blipFill>
            <p:spPr>
              <a:xfrm>
                <a:off x="9993279" y="2188387"/>
                <a:ext cx="290806" cy="188163"/>
              </a:xfrm>
              <a:prstGeom prst="rect">
                <a:avLst/>
              </a:prstGeom>
            </p:spPr>
          </p:pic>
        </p:grpSp>
      </p:grpSp>
      <p:grpSp>
        <p:nvGrpSpPr>
          <p:cNvPr id="69" name="Group 68"/>
          <p:cNvGrpSpPr/>
          <p:nvPr/>
        </p:nvGrpSpPr>
        <p:grpSpPr>
          <a:xfrm>
            <a:off x="522514" y="2900622"/>
            <a:ext cx="10907485" cy="1360133"/>
            <a:chOff x="522514" y="2900622"/>
            <a:chExt cx="10907485" cy="1360133"/>
          </a:xfrm>
        </p:grpSpPr>
        <p:grpSp>
          <p:nvGrpSpPr>
            <p:cNvPr id="64" name="Group 63"/>
            <p:cNvGrpSpPr/>
            <p:nvPr/>
          </p:nvGrpSpPr>
          <p:grpSpPr>
            <a:xfrm>
              <a:off x="522514" y="2900622"/>
              <a:ext cx="10907485" cy="904230"/>
              <a:chOff x="522514" y="2900622"/>
              <a:chExt cx="10907485" cy="904230"/>
            </a:xfrm>
          </p:grpSpPr>
          <p:sp>
            <p:nvSpPr>
              <p:cNvPr id="7" name="TextBox 6"/>
              <p:cNvSpPr txBox="1"/>
              <p:nvPr/>
            </p:nvSpPr>
            <p:spPr>
              <a:xfrm>
                <a:off x="522514" y="3103087"/>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Basic                              </a:t>
                </a:r>
              </a:p>
            </p:txBody>
          </p:sp>
          <p:sp>
            <p:nvSpPr>
              <p:cNvPr id="41" name="TextBox 40"/>
              <p:cNvSpPr txBox="1"/>
              <p:nvPr/>
            </p:nvSpPr>
            <p:spPr>
              <a:xfrm>
                <a:off x="4856998" y="2900622"/>
                <a:ext cx="2761474" cy="307777"/>
              </a:xfrm>
              <a:prstGeom prst="rect">
                <a:avLst/>
              </a:prstGeom>
              <a:solidFill>
                <a:schemeClr val="accent2"/>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Sales                      </a:t>
                </a:r>
              </a:p>
            </p:txBody>
          </p:sp>
          <p:sp>
            <p:nvSpPr>
              <p:cNvPr id="42" name="TextBox 41"/>
              <p:cNvSpPr txBox="1"/>
              <p:nvPr/>
            </p:nvSpPr>
            <p:spPr>
              <a:xfrm>
                <a:off x="4856998" y="3329280"/>
                <a:ext cx="2761474" cy="307777"/>
              </a:xfrm>
              <a:prstGeom prst="rect">
                <a:avLst/>
              </a:prstGeom>
              <a:solidFill>
                <a:schemeClr val="accent2"/>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Customer Service    </a:t>
                </a:r>
              </a:p>
            </p:txBody>
          </p:sp>
          <p:sp>
            <p:nvSpPr>
              <p:cNvPr id="46" name="Right Arrow 45"/>
              <p:cNvSpPr/>
              <p:nvPr/>
            </p:nvSpPr>
            <p:spPr bwMode="auto">
              <a:xfrm>
                <a:off x="7754338" y="3128170"/>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 name="Group 1"/>
              <p:cNvGrpSpPr/>
              <p:nvPr/>
            </p:nvGrpSpPr>
            <p:grpSpPr>
              <a:xfrm>
                <a:off x="3698127" y="2957071"/>
                <a:ext cx="1028144" cy="544894"/>
                <a:chOff x="3698127" y="3468698"/>
                <a:chExt cx="1028144" cy="544894"/>
              </a:xfrm>
            </p:grpSpPr>
            <p:sp>
              <p:nvSpPr>
                <p:cNvPr id="43" name="Right Arrow 42"/>
                <p:cNvSpPr/>
                <p:nvPr/>
              </p:nvSpPr>
              <p:spPr bwMode="auto">
                <a:xfrm rot="21266335">
                  <a:off x="3698127" y="3468698"/>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Leads</a:t>
                  </a:r>
                </a:p>
              </p:txBody>
            </p:sp>
            <p:sp>
              <p:nvSpPr>
                <p:cNvPr id="44" name="Right Arrow 43"/>
                <p:cNvSpPr/>
                <p:nvPr/>
              </p:nvSpPr>
              <p:spPr bwMode="auto">
                <a:xfrm rot="851478">
                  <a:off x="3710460" y="3739272"/>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Cases</a:t>
                  </a:r>
                </a:p>
              </p:txBody>
            </p:sp>
            <p:sp>
              <p:nvSpPr>
                <p:cNvPr id="11" name="Rectangle 10"/>
                <p:cNvSpPr/>
                <p:nvPr/>
              </p:nvSpPr>
              <p:spPr bwMode="auto">
                <a:xfrm>
                  <a:off x="3698128" y="3684337"/>
                  <a:ext cx="117662" cy="107256"/>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3" name="Group 2"/>
              <p:cNvGrpSpPr/>
              <p:nvPr/>
            </p:nvGrpSpPr>
            <p:grpSpPr>
              <a:xfrm>
                <a:off x="3642232" y="3279966"/>
                <a:ext cx="1138207" cy="524886"/>
                <a:chOff x="3642232" y="3791593"/>
                <a:chExt cx="1138207" cy="524886"/>
              </a:xfrm>
            </p:grpSpPr>
            <p:sp>
              <p:nvSpPr>
                <p:cNvPr id="47" name="Right Arrow 46"/>
                <p:cNvSpPr/>
                <p:nvPr/>
              </p:nvSpPr>
              <p:spPr bwMode="auto">
                <a:xfrm rot="1958748">
                  <a:off x="3642232" y="4042159"/>
                  <a:ext cx="1138207"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1" name="Rectangle 50"/>
                <p:cNvSpPr/>
                <p:nvPr/>
              </p:nvSpPr>
              <p:spPr bwMode="auto">
                <a:xfrm>
                  <a:off x="3698128" y="3791593"/>
                  <a:ext cx="117662" cy="14871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6" name="Group 15"/>
              <p:cNvGrpSpPr/>
              <p:nvPr/>
            </p:nvGrpSpPr>
            <p:grpSpPr>
              <a:xfrm>
                <a:off x="8906014" y="3086764"/>
                <a:ext cx="2523985" cy="307777"/>
                <a:chOff x="8906014" y="3086764"/>
                <a:chExt cx="2523985" cy="307777"/>
              </a:xfrm>
            </p:grpSpPr>
            <p:sp>
              <p:nvSpPr>
                <p:cNvPr id="45" name="TextBox 44"/>
                <p:cNvSpPr txBox="1"/>
                <p:nvPr/>
              </p:nvSpPr>
              <p:spPr>
                <a:xfrm>
                  <a:off x="8906014" y="3086764"/>
                  <a:ext cx="2523985" cy="307777"/>
                </a:xfrm>
                <a:prstGeom prst="rect">
                  <a:avLst/>
                </a:prstGeom>
                <a:solidFill>
                  <a:schemeClr val="accent3"/>
                </a:solidFill>
              </p:spPr>
              <p:txBody>
                <a:bodyPr wrap="square" lIns="0" tIns="0" rIns="0" bIns="0" rtlCol="0" anchor="ctr">
                  <a:spAutoFit/>
                </a:bodyPr>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Plan 1            </a:t>
                  </a:r>
                </a:p>
              </p:txBody>
            </p:sp>
            <p:pic>
              <p:nvPicPr>
                <p:cNvPr id="58" name="Picture 57"/>
                <p:cNvPicPr>
                  <a:picLocks noChangeAspect="1"/>
                </p:cNvPicPr>
                <p:nvPr/>
              </p:nvPicPr>
              <p:blipFill>
                <a:blip r:embed="rId3"/>
                <a:stretch>
                  <a:fillRect/>
                </a:stretch>
              </p:blipFill>
              <p:spPr>
                <a:xfrm>
                  <a:off x="9993279" y="3143142"/>
                  <a:ext cx="290806" cy="188163"/>
                </a:xfrm>
                <a:prstGeom prst="rect">
                  <a:avLst/>
                </a:prstGeom>
              </p:spPr>
            </p:pic>
          </p:grpSp>
        </p:grpSp>
        <p:grpSp>
          <p:nvGrpSpPr>
            <p:cNvPr id="32" name="Group 31"/>
            <p:cNvGrpSpPr/>
            <p:nvPr/>
          </p:nvGrpSpPr>
          <p:grpSpPr>
            <a:xfrm>
              <a:off x="4856996" y="3968367"/>
              <a:ext cx="6573001" cy="292388"/>
              <a:chOff x="4856996" y="3968367"/>
              <a:chExt cx="6573001" cy="292388"/>
            </a:xfrm>
          </p:grpSpPr>
          <p:sp>
            <p:nvSpPr>
              <p:cNvPr id="10" name="TextBox 9"/>
              <p:cNvSpPr txBox="1"/>
              <p:nvPr/>
            </p:nvSpPr>
            <p:spPr>
              <a:xfrm>
                <a:off x="4856996" y="3968367"/>
                <a:ext cx="6573001" cy="292388"/>
              </a:xfrm>
              <a:prstGeom prst="rect">
                <a:avLst/>
              </a:prstGeom>
              <a:solidFill>
                <a:schemeClr val="accent1"/>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1900" b="0" i="0" u="none" strike="noStrike" kern="0" cap="none" spc="-70" normalizeH="0" baseline="0" noProof="0" dirty="0">
                    <a:ln>
                      <a:noFill/>
                    </a:ln>
                    <a:solidFill>
                      <a:schemeClr val="bg1"/>
                    </a:solidFill>
                    <a:effectLst/>
                    <a:uLnTx/>
                    <a:uFillTx/>
                  </a:rPr>
                  <a:t>Team Members                                                                       </a:t>
                </a:r>
              </a:p>
            </p:txBody>
          </p:sp>
          <p:pic>
            <p:nvPicPr>
              <p:cNvPr id="59" name="Picture 58"/>
              <p:cNvPicPr>
                <a:picLocks noChangeAspect="1"/>
              </p:cNvPicPr>
              <p:nvPr/>
            </p:nvPicPr>
            <p:blipFill>
              <a:blip r:embed="rId3"/>
              <a:stretch>
                <a:fillRect/>
              </a:stretch>
            </p:blipFill>
            <p:spPr>
              <a:xfrm>
                <a:off x="10022603" y="4028687"/>
                <a:ext cx="290806" cy="188163"/>
              </a:xfrm>
              <a:prstGeom prst="rect">
                <a:avLst/>
              </a:prstGeom>
            </p:spPr>
          </p:pic>
        </p:grpSp>
      </p:grpSp>
      <p:grpSp>
        <p:nvGrpSpPr>
          <p:cNvPr id="66" name="Group 65"/>
          <p:cNvGrpSpPr/>
          <p:nvPr/>
        </p:nvGrpSpPr>
        <p:grpSpPr>
          <a:xfrm>
            <a:off x="522514" y="5010002"/>
            <a:ext cx="10907485" cy="339168"/>
            <a:chOff x="522514" y="5010002"/>
            <a:chExt cx="10907485" cy="339168"/>
          </a:xfrm>
        </p:grpSpPr>
        <p:sp>
          <p:nvSpPr>
            <p:cNvPr id="22" name="TextBox 21"/>
            <p:cNvSpPr txBox="1"/>
            <p:nvPr/>
          </p:nvSpPr>
          <p:spPr>
            <a:xfrm>
              <a:off x="522514" y="5041393"/>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Field Service Add-on   </a:t>
              </a:r>
            </a:p>
          </p:txBody>
        </p:sp>
        <p:sp>
          <p:nvSpPr>
            <p:cNvPr id="24" name="TextBox 23"/>
            <p:cNvSpPr txBox="1"/>
            <p:nvPr/>
          </p:nvSpPr>
          <p:spPr>
            <a:xfrm>
              <a:off x="4856998" y="5036394"/>
              <a:ext cx="2761474" cy="307777"/>
            </a:xfrm>
            <a:prstGeom prst="rect">
              <a:avLst/>
            </a:prstGeom>
            <a:solidFill>
              <a:schemeClr val="accent2"/>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Field Service             </a:t>
              </a:r>
            </a:p>
          </p:txBody>
        </p:sp>
        <p:sp>
          <p:nvSpPr>
            <p:cNvPr id="34" name="Right Arrow 33"/>
            <p:cNvSpPr/>
            <p:nvPr/>
          </p:nvSpPr>
          <p:spPr bwMode="auto">
            <a:xfrm>
              <a:off x="3698128" y="5025532"/>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7" name="Right Arrow 36"/>
            <p:cNvSpPr/>
            <p:nvPr/>
          </p:nvSpPr>
          <p:spPr bwMode="auto">
            <a:xfrm>
              <a:off x="7754338" y="5010002"/>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9" name="Group 18"/>
            <p:cNvGrpSpPr/>
            <p:nvPr/>
          </p:nvGrpSpPr>
          <p:grpSpPr>
            <a:xfrm>
              <a:off x="8906014" y="5011260"/>
              <a:ext cx="2523985" cy="307777"/>
              <a:chOff x="8906014" y="5011260"/>
              <a:chExt cx="2523985" cy="307777"/>
            </a:xfrm>
          </p:grpSpPr>
          <p:sp>
            <p:nvSpPr>
              <p:cNvPr id="36" name="TextBox 35"/>
              <p:cNvSpPr txBox="1"/>
              <p:nvPr/>
            </p:nvSpPr>
            <p:spPr>
              <a:xfrm>
                <a:off x="8906014" y="5011260"/>
                <a:ext cx="2523985" cy="307777"/>
              </a:xfrm>
              <a:prstGeom prst="rect">
                <a:avLst/>
              </a:prstGeom>
              <a:solidFill>
                <a:schemeClr val="accent3"/>
              </a:solidFill>
            </p:spPr>
            <p:txBody>
              <a:bodyPr wrap="square" lIns="0" tIns="0" rIns="0" bIns="0" rtlCol="0" anchor="ctr">
                <a:spAutoFit/>
              </a:bodyPr>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Plan 1            </a:t>
                </a:r>
              </a:p>
            </p:txBody>
          </p:sp>
          <p:pic>
            <p:nvPicPr>
              <p:cNvPr id="60" name="Picture 59"/>
              <p:cNvPicPr>
                <a:picLocks noChangeAspect="1"/>
              </p:cNvPicPr>
              <p:nvPr/>
            </p:nvPicPr>
            <p:blipFill>
              <a:blip r:embed="rId3"/>
              <a:stretch>
                <a:fillRect/>
              </a:stretch>
            </p:blipFill>
            <p:spPr>
              <a:xfrm>
                <a:off x="9993279" y="5068610"/>
                <a:ext cx="290806" cy="188163"/>
              </a:xfrm>
              <a:prstGeom prst="rect">
                <a:avLst/>
              </a:prstGeom>
            </p:spPr>
          </p:pic>
        </p:grpSp>
      </p:grpSp>
      <p:grpSp>
        <p:nvGrpSpPr>
          <p:cNvPr id="67" name="Group 66"/>
          <p:cNvGrpSpPr/>
          <p:nvPr/>
        </p:nvGrpSpPr>
        <p:grpSpPr>
          <a:xfrm>
            <a:off x="522514" y="5553302"/>
            <a:ext cx="10907485" cy="331478"/>
            <a:chOff x="522514" y="5553302"/>
            <a:chExt cx="10907485" cy="331478"/>
          </a:xfrm>
        </p:grpSpPr>
        <p:sp>
          <p:nvSpPr>
            <p:cNvPr id="23" name="TextBox 22"/>
            <p:cNvSpPr txBox="1"/>
            <p:nvPr/>
          </p:nvSpPr>
          <p:spPr>
            <a:xfrm>
              <a:off x="522514" y="5577003"/>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err="1">
                  <a:ln>
                    <a:noFill/>
                  </a:ln>
                  <a:solidFill>
                    <a:schemeClr val="bg1"/>
                  </a:solidFill>
                  <a:effectLst/>
                  <a:uLnTx/>
                  <a:uFillTx/>
                </a:rPr>
                <a:t>Proj</a:t>
              </a:r>
              <a:r>
                <a:rPr kumimoji="0" lang="en-US" sz="2000" b="0" i="0" u="none" strike="noStrike" kern="0" cap="none" spc="-70" normalizeH="0" baseline="0" noProof="0" dirty="0">
                  <a:ln>
                    <a:noFill/>
                  </a:ln>
                  <a:solidFill>
                    <a:schemeClr val="bg1"/>
                  </a:solidFill>
                  <a:effectLst/>
                  <a:uLnTx/>
                  <a:uFillTx/>
                </a:rPr>
                <a:t> Service Add-on    </a:t>
              </a:r>
            </a:p>
          </p:txBody>
        </p:sp>
        <p:sp>
          <p:nvSpPr>
            <p:cNvPr id="25" name="TextBox 24"/>
            <p:cNvSpPr txBox="1"/>
            <p:nvPr/>
          </p:nvSpPr>
          <p:spPr>
            <a:xfrm>
              <a:off x="4856998" y="5577002"/>
              <a:ext cx="2761474" cy="307777"/>
            </a:xfrm>
            <a:prstGeom prst="rect">
              <a:avLst/>
            </a:prstGeom>
            <a:solidFill>
              <a:schemeClr val="accent2"/>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Project Service Au.   </a:t>
              </a:r>
            </a:p>
          </p:txBody>
        </p:sp>
        <p:sp>
          <p:nvSpPr>
            <p:cNvPr id="35" name="Right Arrow 34"/>
            <p:cNvSpPr/>
            <p:nvPr/>
          </p:nvSpPr>
          <p:spPr bwMode="auto">
            <a:xfrm>
              <a:off x="3698128" y="5553302"/>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Right Arrow 38"/>
            <p:cNvSpPr/>
            <p:nvPr/>
          </p:nvSpPr>
          <p:spPr bwMode="auto">
            <a:xfrm>
              <a:off x="7754338" y="5562906"/>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1" name="Group 20"/>
            <p:cNvGrpSpPr/>
            <p:nvPr/>
          </p:nvGrpSpPr>
          <p:grpSpPr>
            <a:xfrm>
              <a:off x="8906014" y="5564164"/>
              <a:ext cx="2523985" cy="307777"/>
              <a:chOff x="8906014" y="5564164"/>
              <a:chExt cx="2523985" cy="307777"/>
            </a:xfrm>
          </p:grpSpPr>
          <p:sp>
            <p:nvSpPr>
              <p:cNvPr id="38" name="TextBox 37"/>
              <p:cNvSpPr txBox="1"/>
              <p:nvPr/>
            </p:nvSpPr>
            <p:spPr>
              <a:xfrm>
                <a:off x="8906014" y="5564164"/>
                <a:ext cx="2523985" cy="307777"/>
              </a:xfrm>
              <a:prstGeom prst="rect">
                <a:avLst/>
              </a:prstGeom>
              <a:solidFill>
                <a:schemeClr val="accent3"/>
              </a:solidFill>
            </p:spPr>
            <p:txBody>
              <a:bodyPr wrap="square" lIns="0" tIns="0" rIns="0" bIns="0" rtlCol="0" anchor="ctr">
                <a:spAutoFit/>
              </a:bodyPr>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Plan 1            </a:t>
                </a:r>
              </a:p>
            </p:txBody>
          </p:sp>
          <p:pic>
            <p:nvPicPr>
              <p:cNvPr id="61" name="Picture 60"/>
              <p:cNvPicPr>
                <a:picLocks noChangeAspect="1"/>
              </p:cNvPicPr>
              <p:nvPr/>
            </p:nvPicPr>
            <p:blipFill>
              <a:blip r:embed="rId3"/>
              <a:stretch>
                <a:fillRect/>
              </a:stretch>
            </p:blipFill>
            <p:spPr>
              <a:xfrm>
                <a:off x="9993279" y="5633248"/>
                <a:ext cx="290806" cy="188163"/>
              </a:xfrm>
              <a:prstGeom prst="rect">
                <a:avLst/>
              </a:prstGeom>
            </p:spPr>
          </p:pic>
        </p:grpSp>
      </p:grpSp>
      <p:grpSp>
        <p:nvGrpSpPr>
          <p:cNvPr id="68" name="Group 67"/>
          <p:cNvGrpSpPr/>
          <p:nvPr/>
        </p:nvGrpSpPr>
        <p:grpSpPr>
          <a:xfrm>
            <a:off x="522513" y="6082353"/>
            <a:ext cx="10907484" cy="338037"/>
            <a:chOff x="522513" y="6082353"/>
            <a:chExt cx="10907484" cy="338037"/>
          </a:xfrm>
        </p:grpSpPr>
        <p:sp>
          <p:nvSpPr>
            <p:cNvPr id="53" name="TextBox 52"/>
            <p:cNvSpPr txBox="1"/>
            <p:nvPr/>
          </p:nvSpPr>
          <p:spPr>
            <a:xfrm>
              <a:off x="522513" y="6112613"/>
              <a:ext cx="2977363" cy="307777"/>
            </a:xfrm>
            <a:prstGeom prst="rect">
              <a:avLst/>
            </a:prstGeom>
            <a:solidFill>
              <a:schemeClr val="tx1">
                <a:lumMod val="75000"/>
              </a:schemeClr>
            </a:solidFill>
          </p:spPr>
          <p:txBody>
            <a:bodyPr wrap="square" lIns="0" tIns="0" rIns="0" bIns="0" rtlCol="0" anchor="ctr">
              <a:spAutoFit/>
            </a:bodyPr>
            <a:lstStyle/>
            <a:p>
              <a:pPr marL="0" marR="0" lvl="0" indent="0" algn="ctr"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solidFill>
                  <a:effectLst/>
                  <a:uLnTx/>
                  <a:uFillTx/>
                </a:rPr>
                <a:t>Social Engagement    </a:t>
              </a:r>
            </a:p>
          </p:txBody>
        </p:sp>
        <p:sp>
          <p:nvSpPr>
            <p:cNvPr id="54" name="Right Arrow 53"/>
            <p:cNvSpPr/>
            <p:nvPr/>
          </p:nvSpPr>
          <p:spPr bwMode="auto">
            <a:xfrm>
              <a:off x="3698128" y="6146070"/>
              <a:ext cx="1015811" cy="274320"/>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6" name="Group 25"/>
            <p:cNvGrpSpPr/>
            <p:nvPr/>
          </p:nvGrpSpPr>
          <p:grpSpPr>
            <a:xfrm>
              <a:off x="4856996" y="6082353"/>
              <a:ext cx="6573001" cy="307777"/>
              <a:chOff x="4856996" y="6082353"/>
              <a:chExt cx="6573001" cy="307777"/>
            </a:xfrm>
          </p:grpSpPr>
          <p:sp>
            <p:nvSpPr>
              <p:cNvPr id="55" name="TextBox 54"/>
              <p:cNvSpPr txBox="1"/>
              <p:nvPr/>
            </p:nvSpPr>
            <p:spPr>
              <a:xfrm>
                <a:off x="4856996" y="6082353"/>
                <a:ext cx="6573001" cy="307777"/>
              </a:xfrm>
              <a:prstGeom prst="rect">
                <a:avLst/>
              </a:prstGeom>
              <a:solidFill>
                <a:schemeClr val="bg1"/>
              </a:solidFill>
              <a:ln>
                <a:solidFill>
                  <a:schemeClr val="tx1"/>
                </a:solidFill>
                <a:prstDash val="dashDot"/>
              </a:ln>
            </p:spPr>
            <p:txBody>
              <a:bodyPr wrap="square" lIns="0" tIns="0" rIns="0" bIns="0" rtlCol="0" anchor="ctr">
                <a:spAutoFit/>
              </a:bodyPr>
              <a:lstStyle/>
              <a:p>
                <a:pPr marL="0" marR="0" lvl="0" indent="0" defTabSz="914049"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solidFill>
                      <a:schemeClr val="bg1">
                        <a:lumMod val="50000"/>
                      </a:schemeClr>
                    </a:solidFill>
                    <a:effectLst/>
                    <a:uLnTx/>
                    <a:uFillTx/>
                  </a:rPr>
                  <a:t>Included in above Apps &amp; Plan 1                                         </a:t>
                </a:r>
              </a:p>
            </p:txBody>
          </p:sp>
          <p:pic>
            <p:nvPicPr>
              <p:cNvPr id="62" name="Picture 61"/>
              <p:cNvPicPr>
                <a:picLocks noChangeAspect="1"/>
              </p:cNvPicPr>
              <p:nvPr/>
            </p:nvPicPr>
            <p:blipFill>
              <a:blip r:embed="rId3">
                <a:duotone>
                  <a:prstClr val="black"/>
                  <a:schemeClr val="accent6">
                    <a:tint val="45000"/>
                    <a:satMod val="400000"/>
                  </a:schemeClr>
                </a:duotone>
              </a:blip>
              <a:stretch>
                <a:fillRect/>
              </a:stretch>
            </p:blipFill>
            <p:spPr>
              <a:xfrm>
                <a:off x="9993279" y="6185419"/>
                <a:ext cx="290806" cy="188163"/>
              </a:xfrm>
              <a:prstGeom prst="rect">
                <a:avLst/>
              </a:prstGeom>
            </p:spPr>
          </p:pic>
        </p:grpSp>
      </p:grpSp>
    </p:spTree>
    <p:extLst>
      <p:ext uri="{BB962C8B-B14F-4D97-AF65-F5344CB8AC3E}">
        <p14:creationId xmlns:p14="http://schemas.microsoft.com/office/powerpoint/2010/main" val="383489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ppt_x"/>
                                          </p:val>
                                        </p:tav>
                                        <p:tav tm="100000">
                                          <p:val>
                                            <p:strVal val="#ppt_x"/>
                                          </p:val>
                                        </p:tav>
                                      </p:tavLst>
                                    </p:anim>
                                    <p:anim calcmode="lin" valueType="num">
                                      <p:cBhvr additive="base">
                                        <p:cTn id="4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t="-113"/>
          <a:stretch/>
        </p:blipFill>
        <p:spPr>
          <a:xfrm>
            <a:off x="6950878" y="-6318"/>
            <a:ext cx="5260522" cy="6862862"/>
          </a:xfrm>
          <a:prstGeom prst="rect">
            <a:avLst/>
          </a:prstGeom>
        </p:spPr>
      </p:pic>
      <p:sp>
        <p:nvSpPr>
          <p:cNvPr id="2" name="Title 1"/>
          <p:cNvSpPr>
            <a:spLocks noGrp="1"/>
          </p:cNvSpPr>
          <p:nvPr>
            <p:ph type="title"/>
          </p:nvPr>
        </p:nvSpPr>
        <p:spPr/>
        <p:txBody>
          <a:bodyPr/>
          <a:lstStyle/>
          <a:p>
            <a:r>
              <a:rPr lang="en-US" dirty="0">
                <a:solidFill>
                  <a:schemeClr val="tx1"/>
                </a:solidFill>
              </a:rPr>
              <a:t>State of the Market</a:t>
            </a:r>
          </a:p>
        </p:txBody>
      </p:sp>
      <p:grpSp>
        <p:nvGrpSpPr>
          <p:cNvPr id="10" name="Group 9"/>
          <p:cNvGrpSpPr/>
          <p:nvPr/>
        </p:nvGrpSpPr>
        <p:grpSpPr>
          <a:xfrm>
            <a:off x="1729" y="1330569"/>
            <a:ext cx="5960198" cy="1547687"/>
            <a:chOff x="-119268" y="1210704"/>
            <a:chExt cx="5961888" cy="1548126"/>
          </a:xfrm>
        </p:grpSpPr>
        <p:sp>
          <p:nvSpPr>
            <p:cNvPr id="54" name="engage"/>
            <p:cNvSpPr/>
            <p:nvPr/>
          </p:nvSpPr>
          <p:spPr bwMode="auto">
            <a:xfrm>
              <a:off x="1905292" y="1210704"/>
              <a:ext cx="3937328" cy="7071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spAutoFit/>
            </a:bodyPr>
            <a:lstStyle/>
            <a:p>
              <a:pPr defTabSz="913576" fontAlgn="base">
                <a:lnSpc>
                  <a:spcPct val="95000"/>
                </a:lnSpc>
                <a:spcBef>
                  <a:spcPct val="0"/>
                </a:spcBef>
                <a:spcAft>
                  <a:spcPct val="0"/>
                </a:spcAft>
                <a:defRPr/>
              </a:pPr>
              <a:r>
                <a:rPr lang="en-US" sz="2800" kern="0" spc="49" dirty="0">
                  <a:solidFill>
                    <a:schemeClr val="tx1"/>
                  </a:solidFill>
                  <a:latin typeface="+mj-lt"/>
                  <a:cs typeface="Segoe UI" panose="020B0502040204020203" pitchFamily="34" charset="0"/>
                </a:rPr>
                <a:t>Customer Experience</a:t>
              </a:r>
            </a:p>
          </p:txBody>
        </p:sp>
        <p:sp>
          <p:nvSpPr>
            <p:cNvPr id="53" name="Oval 52"/>
            <p:cNvSpPr/>
            <p:nvPr/>
          </p:nvSpPr>
          <p:spPr bwMode="auto">
            <a:xfrm>
              <a:off x="-119268" y="1381662"/>
              <a:ext cx="2180172" cy="1192832"/>
            </a:xfrm>
            <a:prstGeom prst="ellipse">
              <a:avLst/>
            </a:prstGeom>
            <a:noFill/>
            <a:ln w="28575" cap="flat" cmpd="sng" algn="ctr">
              <a:noFill/>
              <a:prstDash val="solid"/>
              <a:miter lim="800000"/>
            </a:ln>
            <a:effectLst/>
          </p:spPr>
          <p:txBody>
            <a:bodyPr rot="0" spcFirstLastPara="0" vertOverflow="overflow" horzOverflow="overflow" vert="horz" wrap="square" lIns="215012" tIns="172009" rIns="215012" bIns="172009" numCol="1" spcCol="0" rtlCol="0" fromWordArt="0" anchor="t" anchorCtr="0" forceAA="0" compatLnSpc="1">
              <a:prstTxWarp prst="textNoShape">
                <a:avLst/>
              </a:prstTxWarp>
              <a:noAutofit/>
            </a:bodyPr>
            <a:lstStyle/>
            <a:p>
              <a:pPr algn="ctr" defTabSz="1096081" fontAlgn="base">
                <a:lnSpc>
                  <a:spcPct val="90000"/>
                </a:lnSpc>
                <a:spcBef>
                  <a:spcPct val="0"/>
                </a:spcBef>
                <a:spcAft>
                  <a:spcPct val="0"/>
                </a:spcAft>
                <a:defRPr/>
              </a:pPr>
              <a:r>
                <a:rPr lang="en-US" sz="3500" b="1" kern="0" dirty="0">
                  <a:solidFill>
                    <a:schemeClr val="accent2"/>
                  </a:solidFill>
                  <a:ea typeface="Segoe UI" pitchFamily="34" charset="0"/>
                  <a:cs typeface="Segoe UI" pitchFamily="34" charset="0"/>
                </a:rPr>
                <a:t>2020</a:t>
              </a:r>
            </a:p>
          </p:txBody>
        </p:sp>
        <p:sp>
          <p:nvSpPr>
            <p:cNvPr id="21" name="engage"/>
            <p:cNvSpPr/>
            <p:nvPr/>
          </p:nvSpPr>
          <p:spPr bwMode="auto">
            <a:xfrm>
              <a:off x="1905292" y="1679599"/>
              <a:ext cx="3937328" cy="10792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spAutoFit/>
            </a:bodyPr>
            <a:lstStyle/>
            <a:p>
              <a:pPr defTabSz="913576" fontAlgn="base">
                <a:lnSpc>
                  <a:spcPct val="95000"/>
                </a:lnSpc>
                <a:spcBef>
                  <a:spcPct val="0"/>
                </a:spcBef>
                <a:spcAft>
                  <a:spcPct val="0"/>
                </a:spcAft>
                <a:defRPr/>
              </a:pPr>
              <a:r>
                <a:rPr lang="en-US" kern="0" spc="49" dirty="0">
                  <a:solidFill>
                    <a:schemeClr val="tx1"/>
                  </a:solidFill>
                  <a:cs typeface="Segoe UI" panose="020B0502040204020203" pitchFamily="34" charset="0"/>
                </a:rPr>
                <a:t>By 2020, </a:t>
              </a:r>
              <a:r>
                <a:rPr lang="en-US" b="1" kern="0" spc="49" dirty="0">
                  <a:solidFill>
                    <a:schemeClr val="tx2"/>
                  </a:solidFill>
                  <a:cs typeface="Segoe UI" panose="020B0502040204020203" pitchFamily="34" charset="0"/>
                </a:rPr>
                <a:t>customer experience will overtake price and product </a:t>
              </a:r>
              <a:r>
                <a:rPr lang="en-US" kern="0" spc="49" dirty="0">
                  <a:solidFill>
                    <a:schemeClr val="tx1"/>
                  </a:solidFill>
                  <a:cs typeface="Segoe UI" panose="020B0502040204020203" pitchFamily="34" charset="0"/>
                </a:rPr>
                <a:t>as the key brand differentiator.</a:t>
              </a:r>
            </a:p>
          </p:txBody>
        </p:sp>
      </p:grpSp>
      <p:grpSp>
        <p:nvGrpSpPr>
          <p:cNvPr id="3" name="Group 2"/>
          <p:cNvGrpSpPr/>
          <p:nvPr/>
        </p:nvGrpSpPr>
        <p:grpSpPr>
          <a:xfrm>
            <a:off x="1730" y="3045557"/>
            <a:ext cx="6562746" cy="1561459"/>
            <a:chOff x="0" y="3045447"/>
            <a:chExt cx="6564608" cy="1561902"/>
          </a:xfrm>
        </p:grpSpPr>
        <p:grpSp>
          <p:nvGrpSpPr>
            <p:cNvPr id="8" name="Group 7"/>
            <p:cNvGrpSpPr/>
            <p:nvPr/>
          </p:nvGrpSpPr>
          <p:grpSpPr>
            <a:xfrm>
              <a:off x="2024560" y="3045447"/>
              <a:ext cx="4540048" cy="1561902"/>
              <a:chOff x="1905292" y="3045447"/>
              <a:chExt cx="4540048" cy="1561902"/>
            </a:xfrm>
          </p:grpSpPr>
          <p:sp>
            <p:nvSpPr>
              <p:cNvPr id="56" name="engage"/>
              <p:cNvSpPr/>
              <p:nvPr/>
            </p:nvSpPr>
            <p:spPr bwMode="auto">
              <a:xfrm>
                <a:off x="1905292" y="3045447"/>
                <a:ext cx="2838275" cy="7071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spAutoFit/>
              </a:bodyPr>
              <a:lstStyle/>
              <a:p>
                <a:pPr defTabSz="913576" fontAlgn="base">
                  <a:lnSpc>
                    <a:spcPct val="95000"/>
                  </a:lnSpc>
                  <a:spcBef>
                    <a:spcPct val="0"/>
                  </a:spcBef>
                  <a:spcAft>
                    <a:spcPct val="0"/>
                  </a:spcAft>
                  <a:defRPr/>
                </a:pPr>
                <a:r>
                  <a:rPr lang="en-US" sz="2800" kern="0" spc="49" dirty="0">
                    <a:solidFill>
                      <a:schemeClr val="tx1"/>
                    </a:solidFill>
                    <a:latin typeface="+mj-lt"/>
                    <a:cs typeface="Segoe UI" panose="020B0502040204020203" pitchFamily="34" charset="0"/>
                  </a:rPr>
                  <a:t>Productivity</a:t>
                </a:r>
              </a:p>
            </p:txBody>
          </p:sp>
          <p:sp>
            <p:nvSpPr>
              <p:cNvPr id="22" name="engage"/>
              <p:cNvSpPr/>
              <p:nvPr/>
            </p:nvSpPr>
            <p:spPr bwMode="auto">
              <a:xfrm>
                <a:off x="1905292" y="3512514"/>
                <a:ext cx="4540048" cy="10948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spAutoFit/>
              </a:bodyPr>
              <a:lstStyle/>
              <a:p>
                <a:pPr defTabSz="913576" fontAlgn="base">
                  <a:lnSpc>
                    <a:spcPct val="95000"/>
                  </a:lnSpc>
                  <a:spcBef>
                    <a:spcPct val="0"/>
                  </a:spcBef>
                  <a:spcAft>
                    <a:spcPct val="0"/>
                  </a:spcAft>
                  <a:defRPr/>
                </a:pPr>
                <a:r>
                  <a:rPr lang="en-US" b="1" kern="0" spc="49" dirty="0">
                    <a:solidFill>
                      <a:schemeClr val="tx2"/>
                    </a:solidFill>
                    <a:cs typeface="Segoe UI" panose="020B0502040204020203" pitchFamily="34" charset="0"/>
                  </a:rPr>
                  <a:t>40% of a worker’s productive time </a:t>
                </a:r>
                <a:br>
                  <a:rPr lang="en-US" b="1" kern="0" spc="49" dirty="0">
                    <a:solidFill>
                      <a:schemeClr val="tx1"/>
                    </a:solidFill>
                    <a:cs typeface="Segoe UI" panose="020B0502040204020203" pitchFamily="34" charset="0"/>
                  </a:rPr>
                </a:br>
                <a:r>
                  <a:rPr lang="en-US" kern="0" spc="49" dirty="0">
                    <a:solidFill>
                      <a:schemeClr val="tx1"/>
                    </a:solidFill>
                    <a:cs typeface="Segoe UI" panose="020B0502040204020203" pitchFamily="34" charset="0"/>
                  </a:rPr>
                  <a:t>is lost when switching tasks. This costs the global economy $450B per year.</a:t>
                </a:r>
              </a:p>
            </p:txBody>
          </p:sp>
        </p:grpSp>
        <p:sp>
          <p:nvSpPr>
            <p:cNvPr id="24" name="Oval 23"/>
            <p:cNvSpPr/>
            <p:nvPr/>
          </p:nvSpPr>
          <p:spPr bwMode="auto">
            <a:xfrm>
              <a:off x="0" y="3331863"/>
              <a:ext cx="2180172" cy="1192832"/>
            </a:xfrm>
            <a:prstGeom prst="ellipse">
              <a:avLst/>
            </a:prstGeom>
            <a:noFill/>
            <a:ln w="28575" cap="flat" cmpd="sng" algn="ctr">
              <a:noFill/>
              <a:prstDash val="solid"/>
              <a:miter lim="800000"/>
            </a:ln>
            <a:effectLst/>
          </p:spPr>
          <p:txBody>
            <a:bodyPr rot="0" spcFirstLastPara="0" vertOverflow="overflow" horzOverflow="overflow" vert="horz" wrap="square" lIns="215012" tIns="172009" rIns="215012" bIns="172009" numCol="1" spcCol="0" rtlCol="0" fromWordArt="0" anchor="t" anchorCtr="0" forceAA="0" compatLnSpc="1">
              <a:prstTxWarp prst="textNoShape">
                <a:avLst/>
              </a:prstTxWarp>
              <a:noAutofit/>
            </a:bodyPr>
            <a:lstStyle/>
            <a:p>
              <a:pPr algn="ctr" defTabSz="1096081" fontAlgn="base">
                <a:lnSpc>
                  <a:spcPct val="90000"/>
                </a:lnSpc>
                <a:spcBef>
                  <a:spcPct val="0"/>
                </a:spcBef>
                <a:spcAft>
                  <a:spcPct val="0"/>
                </a:spcAft>
                <a:defRPr/>
              </a:pPr>
              <a:r>
                <a:rPr lang="en-US" sz="3500" b="1" kern="0" dirty="0">
                  <a:solidFill>
                    <a:schemeClr val="accent2"/>
                  </a:solidFill>
                  <a:ea typeface="Segoe UI" pitchFamily="34" charset="0"/>
                  <a:cs typeface="Segoe UI" pitchFamily="34" charset="0"/>
                </a:rPr>
                <a:t>40%</a:t>
              </a:r>
            </a:p>
          </p:txBody>
        </p:sp>
      </p:grpSp>
      <p:grpSp>
        <p:nvGrpSpPr>
          <p:cNvPr id="4" name="Group 3"/>
          <p:cNvGrpSpPr/>
          <p:nvPr/>
        </p:nvGrpSpPr>
        <p:grpSpPr>
          <a:xfrm>
            <a:off x="-249407" y="4766770"/>
            <a:ext cx="7279920" cy="1538791"/>
            <a:chOff x="-251209" y="4767150"/>
            <a:chExt cx="7281986" cy="1539228"/>
          </a:xfrm>
        </p:grpSpPr>
        <p:grpSp>
          <p:nvGrpSpPr>
            <p:cNvPr id="9" name="Group 8"/>
            <p:cNvGrpSpPr/>
            <p:nvPr/>
          </p:nvGrpSpPr>
          <p:grpSpPr>
            <a:xfrm>
              <a:off x="2024560" y="4767150"/>
              <a:ext cx="5006217" cy="1539228"/>
              <a:chOff x="1905292" y="4886418"/>
              <a:chExt cx="5006217" cy="1539228"/>
            </a:xfrm>
          </p:grpSpPr>
          <p:sp>
            <p:nvSpPr>
              <p:cNvPr id="58" name="engage"/>
              <p:cNvSpPr/>
              <p:nvPr/>
            </p:nvSpPr>
            <p:spPr bwMode="auto">
              <a:xfrm>
                <a:off x="1905292" y="4886418"/>
                <a:ext cx="5006217" cy="7071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spAutoFit/>
              </a:bodyPr>
              <a:lstStyle/>
              <a:p>
                <a:pPr defTabSz="913576" fontAlgn="base">
                  <a:lnSpc>
                    <a:spcPct val="95000"/>
                  </a:lnSpc>
                  <a:spcBef>
                    <a:spcPct val="0"/>
                  </a:spcBef>
                  <a:spcAft>
                    <a:spcPct val="0"/>
                  </a:spcAft>
                  <a:defRPr/>
                </a:pPr>
                <a:r>
                  <a:rPr lang="en-US" sz="2800" kern="0" spc="49" dirty="0">
                    <a:solidFill>
                      <a:schemeClr val="tx1"/>
                    </a:solidFill>
                    <a:latin typeface="+mj-lt"/>
                    <a:cs typeface="Segoe UI" panose="020B0502040204020203" pitchFamily="34" charset="0"/>
                  </a:rPr>
                  <a:t>Speed of Business</a:t>
                </a:r>
              </a:p>
            </p:txBody>
          </p:sp>
          <p:sp>
            <p:nvSpPr>
              <p:cNvPr id="23" name="engage"/>
              <p:cNvSpPr/>
              <p:nvPr/>
            </p:nvSpPr>
            <p:spPr bwMode="auto">
              <a:xfrm>
                <a:off x="1905292" y="5330811"/>
                <a:ext cx="4268799" cy="10948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spAutoFit/>
              </a:bodyPr>
              <a:lstStyle/>
              <a:p>
                <a:pPr defTabSz="913576" fontAlgn="base">
                  <a:lnSpc>
                    <a:spcPct val="95000"/>
                  </a:lnSpc>
                  <a:spcBef>
                    <a:spcPct val="0"/>
                  </a:spcBef>
                  <a:spcAft>
                    <a:spcPct val="0"/>
                  </a:spcAft>
                  <a:defRPr/>
                </a:pPr>
                <a:r>
                  <a:rPr lang="en-US" kern="0" spc="49" dirty="0">
                    <a:solidFill>
                      <a:schemeClr val="tx1"/>
                    </a:solidFill>
                    <a:cs typeface="Segoe UI" panose="020B0502040204020203" pitchFamily="34" charset="0"/>
                  </a:rPr>
                  <a:t>Organizations embracing digital transformation generate an average of </a:t>
                </a:r>
                <a:r>
                  <a:rPr lang="en-US" b="1" kern="0" spc="49" dirty="0">
                    <a:solidFill>
                      <a:schemeClr val="tx2"/>
                    </a:solidFill>
                    <a:cs typeface="Segoe UI" panose="020B0502040204020203" pitchFamily="34" charset="0"/>
                  </a:rPr>
                  <a:t>$100M more income each year.</a:t>
                </a:r>
              </a:p>
            </p:txBody>
          </p:sp>
        </p:grpSp>
        <p:sp>
          <p:nvSpPr>
            <p:cNvPr id="25" name="Oval 24"/>
            <p:cNvSpPr/>
            <p:nvPr/>
          </p:nvSpPr>
          <p:spPr bwMode="auto">
            <a:xfrm>
              <a:off x="-251209" y="5081308"/>
              <a:ext cx="2682911" cy="1192832"/>
            </a:xfrm>
            <a:prstGeom prst="ellipse">
              <a:avLst/>
            </a:prstGeom>
            <a:noFill/>
            <a:ln w="28575" cap="flat" cmpd="sng" algn="ctr">
              <a:noFill/>
              <a:prstDash val="solid"/>
              <a:miter lim="800000"/>
            </a:ln>
            <a:effectLst/>
          </p:spPr>
          <p:txBody>
            <a:bodyPr rot="0" spcFirstLastPara="0" vertOverflow="overflow" horzOverflow="overflow" vert="horz" wrap="square" lIns="215012" tIns="172009" rIns="215012" bIns="172009" numCol="1" spcCol="0" rtlCol="0" fromWordArt="0" anchor="t" anchorCtr="0" forceAA="0" compatLnSpc="1">
              <a:prstTxWarp prst="textNoShape">
                <a:avLst/>
              </a:prstTxWarp>
              <a:noAutofit/>
            </a:bodyPr>
            <a:lstStyle/>
            <a:p>
              <a:pPr algn="ctr" defTabSz="1096081" fontAlgn="base">
                <a:lnSpc>
                  <a:spcPct val="90000"/>
                </a:lnSpc>
                <a:spcBef>
                  <a:spcPct val="0"/>
                </a:spcBef>
                <a:spcAft>
                  <a:spcPct val="0"/>
                </a:spcAft>
                <a:defRPr/>
              </a:pPr>
              <a:r>
                <a:rPr lang="en-US" sz="3500" b="1" kern="0" dirty="0">
                  <a:solidFill>
                    <a:schemeClr val="accent2"/>
                  </a:solidFill>
                  <a:ea typeface="Segoe UI" pitchFamily="34" charset="0"/>
                  <a:cs typeface="Segoe UI" pitchFamily="34" charset="0"/>
                </a:rPr>
                <a:t>$100M</a:t>
              </a:r>
            </a:p>
          </p:txBody>
        </p:sp>
      </p:grpSp>
    </p:spTree>
    <p:extLst>
      <p:ext uri="{BB962C8B-B14F-4D97-AF65-F5344CB8AC3E}">
        <p14:creationId xmlns:p14="http://schemas.microsoft.com/office/powerpoint/2010/main" val="158827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Does ‘AX7’ Map To Dynamics 365?</a:t>
            </a:r>
          </a:p>
        </p:txBody>
      </p:sp>
      <p:sp>
        <p:nvSpPr>
          <p:cNvPr id="5" name="TextBox 4"/>
          <p:cNvSpPr txBox="1"/>
          <p:nvPr/>
        </p:nvSpPr>
        <p:spPr>
          <a:xfrm>
            <a:off x="448213" y="2717647"/>
            <a:ext cx="2599979" cy="531952"/>
          </a:xfrm>
          <a:prstGeom prst="rect">
            <a:avLst/>
          </a:prstGeom>
          <a:solidFill>
            <a:schemeClr val="tx1">
              <a:lumMod val="75000"/>
            </a:schemeClr>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Enterprise </a:t>
            </a:r>
          </a:p>
        </p:txBody>
      </p:sp>
      <p:sp>
        <p:nvSpPr>
          <p:cNvPr id="6" name="TextBox 5"/>
          <p:cNvSpPr txBox="1"/>
          <p:nvPr/>
        </p:nvSpPr>
        <p:spPr>
          <a:xfrm>
            <a:off x="448213" y="2176563"/>
            <a:ext cx="3437199" cy="495908"/>
          </a:xfrm>
          <a:prstGeom prst="rect">
            <a:avLst/>
          </a:prstGeom>
          <a:noFill/>
        </p:spPr>
        <p:txBody>
          <a:bodyPr wrap="square" lIns="0" tIns="0" rIns="0" bIns="0" rtlCol="0">
            <a:noAutofit/>
          </a:bodyPr>
          <a:lstStyle>
            <a:defPPr>
              <a:defRPr lang="en-US"/>
            </a:defPPr>
            <a:lvl1pPr defTabSz="932597">
              <a:defRPr sz="1428" b="1" kern="0">
                <a:gradFill>
                  <a:gsLst>
                    <a:gs pos="0">
                      <a:schemeClr val="accent3"/>
                    </a:gs>
                    <a:gs pos="100000">
                      <a:schemeClr val="accent3"/>
                    </a:gs>
                  </a:gsLst>
                  <a:lin ang="0" scaled="0"/>
                </a:gradFill>
              </a:defRPr>
            </a:lvl1p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gradFill>
                  <a:gsLst>
                    <a:gs pos="0">
                      <a:schemeClr val="accent3"/>
                    </a:gs>
                    <a:gs pos="100000">
                      <a:schemeClr val="accent3"/>
                    </a:gs>
                  </a:gsLst>
                  <a:lin ang="0" scaled="0"/>
                </a:gradFill>
                <a:effectLst/>
                <a:uLnTx/>
                <a:uFillTx/>
              </a:rPr>
              <a:t>CURRENT </a:t>
            </a:r>
            <a:r>
              <a:rPr lang="en-US" sz="1400"/>
              <a:t>‘</a:t>
            </a:r>
            <a:r>
              <a:rPr kumimoji="0" lang="en-US" sz="1400" b="1" i="0" u="none" strike="noStrike" kern="0" cap="none" spc="0" normalizeH="0" baseline="0" noProof="0">
                <a:ln>
                  <a:noFill/>
                </a:ln>
                <a:gradFill>
                  <a:gsLst>
                    <a:gs pos="0">
                      <a:schemeClr val="accent3"/>
                    </a:gs>
                    <a:gs pos="100000">
                      <a:schemeClr val="accent3"/>
                    </a:gs>
                  </a:gsLst>
                  <a:lin ang="0" scaled="0"/>
                </a:gradFill>
                <a:effectLst/>
                <a:uLnTx/>
                <a:uFillTx/>
              </a:rPr>
              <a:t>AX7</a:t>
            </a:r>
            <a:r>
              <a:rPr lang="en-US" sz="1400" dirty="0"/>
              <a:t>’</a:t>
            </a:r>
            <a:endParaRPr kumimoji="0" lang="en-US" sz="1400" b="1" i="0" u="none" strike="noStrike" kern="0" cap="none" spc="0" normalizeH="0" baseline="0" noProof="0" dirty="0">
              <a:ln>
                <a:noFill/>
              </a:ln>
              <a:gradFill>
                <a:gsLst>
                  <a:gs pos="0">
                    <a:schemeClr val="accent3"/>
                  </a:gs>
                  <a:gs pos="100000">
                    <a:schemeClr val="accent3"/>
                  </a:gs>
                </a:gsLst>
                <a:lin ang="0" scaled="0"/>
              </a:gradFill>
              <a:effectLst/>
              <a:uLnTx/>
              <a:uFillTx/>
            </a:endParaRPr>
          </a:p>
        </p:txBody>
      </p:sp>
      <p:sp>
        <p:nvSpPr>
          <p:cNvPr id="8" name="TextBox 7"/>
          <p:cNvSpPr txBox="1"/>
          <p:nvPr/>
        </p:nvSpPr>
        <p:spPr>
          <a:xfrm>
            <a:off x="448211" y="3466968"/>
            <a:ext cx="2599979" cy="528891"/>
          </a:xfrm>
          <a:prstGeom prst="rect">
            <a:avLst/>
          </a:prstGeom>
          <a:solidFill>
            <a:schemeClr val="tx1">
              <a:lumMod val="75000"/>
            </a:schemeClr>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Task</a:t>
            </a:r>
          </a:p>
        </p:txBody>
      </p:sp>
      <p:sp>
        <p:nvSpPr>
          <p:cNvPr id="9" name="TextBox 8"/>
          <p:cNvSpPr txBox="1"/>
          <p:nvPr/>
        </p:nvSpPr>
        <p:spPr>
          <a:xfrm>
            <a:off x="448210" y="4199163"/>
            <a:ext cx="2599979" cy="528891"/>
          </a:xfrm>
          <a:prstGeom prst="rect">
            <a:avLst/>
          </a:prstGeom>
          <a:solidFill>
            <a:schemeClr val="tx1">
              <a:lumMod val="75000"/>
            </a:schemeClr>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Self-serve</a:t>
            </a:r>
          </a:p>
        </p:txBody>
      </p:sp>
      <p:sp>
        <p:nvSpPr>
          <p:cNvPr id="10" name="TextBox 9"/>
          <p:cNvSpPr txBox="1"/>
          <p:nvPr/>
        </p:nvSpPr>
        <p:spPr>
          <a:xfrm>
            <a:off x="448208" y="4982375"/>
            <a:ext cx="2599979" cy="528891"/>
          </a:xfrm>
          <a:prstGeom prst="rect">
            <a:avLst/>
          </a:prstGeom>
          <a:solidFill>
            <a:schemeClr val="tx1">
              <a:lumMod val="75000"/>
            </a:schemeClr>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Device</a:t>
            </a:r>
          </a:p>
        </p:txBody>
      </p:sp>
      <p:sp>
        <p:nvSpPr>
          <p:cNvPr id="11" name="TextBox 10"/>
          <p:cNvSpPr txBox="1"/>
          <p:nvPr/>
        </p:nvSpPr>
        <p:spPr>
          <a:xfrm>
            <a:off x="4766517" y="2743805"/>
            <a:ext cx="2468592" cy="528891"/>
          </a:xfrm>
          <a:prstGeom prst="rect">
            <a:avLst/>
          </a:prstGeom>
          <a:solidFill>
            <a:schemeClr val="accent2">
              <a:lumMod val="75000"/>
            </a:schemeClr>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Operations </a:t>
            </a:r>
          </a:p>
        </p:txBody>
      </p:sp>
      <p:sp>
        <p:nvSpPr>
          <p:cNvPr id="12" name="TextBox 11"/>
          <p:cNvSpPr txBox="1"/>
          <p:nvPr/>
        </p:nvSpPr>
        <p:spPr>
          <a:xfrm>
            <a:off x="4792678" y="3854986"/>
            <a:ext cx="6578647" cy="528891"/>
          </a:xfrm>
          <a:prstGeom prst="rect">
            <a:avLst/>
          </a:prstGeom>
          <a:solidFill>
            <a:schemeClr val="accent1"/>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1900" b="0" i="0" u="none" strike="noStrike" kern="0" cap="none" spc="-70" normalizeH="0" baseline="0" noProof="0" dirty="0">
                <a:ln>
                  <a:noFill/>
                </a:ln>
                <a:gradFill>
                  <a:gsLst>
                    <a:gs pos="0">
                      <a:schemeClr val="bg1"/>
                    </a:gs>
                    <a:gs pos="100000">
                      <a:schemeClr val="bg1"/>
                    </a:gs>
                  </a:gsLst>
                  <a:lin ang="0" scaled="0"/>
                </a:gradFill>
                <a:effectLst/>
                <a:uLnTx/>
                <a:uFillTx/>
              </a:rPr>
              <a:t>Team Members</a:t>
            </a:r>
          </a:p>
        </p:txBody>
      </p:sp>
      <p:sp>
        <p:nvSpPr>
          <p:cNvPr id="13" name="Right Arrow 12"/>
          <p:cNvSpPr/>
          <p:nvPr/>
        </p:nvSpPr>
        <p:spPr bwMode="auto">
          <a:xfrm>
            <a:off x="3364248" y="2827498"/>
            <a:ext cx="1147902" cy="37132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 name="Right Arrow 13"/>
          <p:cNvSpPr/>
          <p:nvPr/>
        </p:nvSpPr>
        <p:spPr bwMode="auto">
          <a:xfrm rot="20967654">
            <a:off x="3367488" y="4198216"/>
            <a:ext cx="1147902" cy="37132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 name="Right Arrow 14"/>
          <p:cNvSpPr/>
          <p:nvPr/>
        </p:nvSpPr>
        <p:spPr bwMode="auto">
          <a:xfrm rot="781203">
            <a:off x="3370284" y="3652912"/>
            <a:ext cx="1147902" cy="37132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 name="Right Arrow 15"/>
          <p:cNvSpPr/>
          <p:nvPr/>
        </p:nvSpPr>
        <p:spPr bwMode="auto">
          <a:xfrm>
            <a:off x="3391765" y="5060520"/>
            <a:ext cx="1147902" cy="37132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 name="TextBox 16"/>
          <p:cNvSpPr txBox="1"/>
          <p:nvPr/>
        </p:nvSpPr>
        <p:spPr>
          <a:xfrm>
            <a:off x="4766517" y="2104151"/>
            <a:ext cx="3010394" cy="495908"/>
          </a:xfrm>
          <a:prstGeom prst="rect">
            <a:avLst/>
          </a:prstGeom>
          <a:noFill/>
        </p:spPr>
        <p:txBody>
          <a:bodyPr wrap="square" lIns="0" tIns="0" rIns="0" bIns="0" rtlCol="0">
            <a:noAutofit/>
          </a:bodyPr>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gradFill>
                  <a:gsLst>
                    <a:gs pos="0">
                      <a:schemeClr val="accent3"/>
                    </a:gs>
                    <a:gs pos="100000">
                      <a:schemeClr val="accent3"/>
                    </a:gs>
                  </a:gsLst>
                  <a:lin ang="0" scaled="0"/>
                </a:gradFill>
                <a:effectLst/>
                <a:uLnTx/>
                <a:uFillTx/>
              </a:rPr>
              <a:t>APPLICATIONS</a:t>
            </a:r>
          </a:p>
        </p:txBody>
      </p:sp>
      <p:sp>
        <p:nvSpPr>
          <p:cNvPr id="18" name="TextBox 17"/>
          <p:cNvSpPr txBox="1"/>
          <p:nvPr/>
        </p:nvSpPr>
        <p:spPr>
          <a:xfrm>
            <a:off x="4759061" y="5004677"/>
            <a:ext cx="2468592" cy="528891"/>
          </a:xfrm>
          <a:prstGeom prst="rect">
            <a:avLst/>
          </a:prstGeom>
          <a:solidFill>
            <a:schemeClr val="accent1"/>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Device </a:t>
            </a:r>
          </a:p>
        </p:txBody>
      </p:sp>
      <p:sp>
        <p:nvSpPr>
          <p:cNvPr id="19" name="TextBox 18"/>
          <p:cNvSpPr txBox="1"/>
          <p:nvPr/>
        </p:nvSpPr>
        <p:spPr>
          <a:xfrm>
            <a:off x="8869115" y="2743805"/>
            <a:ext cx="2468592" cy="528891"/>
          </a:xfrm>
          <a:prstGeom prst="rect">
            <a:avLst/>
          </a:prstGeom>
          <a:solidFill>
            <a:schemeClr val="accent3"/>
          </a:solidFill>
        </p:spPr>
        <p:txBody>
          <a:bodyPr wrap="square" lIns="0" tIns="0" rIns="0" bIns="0" rtlCol="0" anchor="ctr">
            <a:noAutofit/>
          </a:bodyPr>
          <a:lstStyle/>
          <a:p>
            <a:pPr marL="0" marR="0" lvl="0" indent="0" algn="ctr" defTabSz="913874" eaLnBrk="1" fontAlgn="auto" latinLnBrk="0" hangingPunct="1">
              <a:lnSpc>
                <a:spcPct val="100000"/>
              </a:lnSpc>
              <a:spcBef>
                <a:spcPts val="0"/>
              </a:spcBef>
              <a:spcAft>
                <a:spcPts val="0"/>
              </a:spcAft>
              <a:buClrTx/>
              <a:buSzTx/>
              <a:buFontTx/>
              <a:buNone/>
              <a:tabLst/>
              <a:defRPr/>
            </a:pPr>
            <a:r>
              <a:rPr kumimoji="0" lang="en-US" sz="2000" b="0" i="0" u="none" strike="noStrike" kern="0" cap="none" spc="-70" normalizeH="0" baseline="0" noProof="0" dirty="0">
                <a:ln>
                  <a:noFill/>
                </a:ln>
                <a:gradFill>
                  <a:gsLst>
                    <a:gs pos="0">
                      <a:schemeClr val="bg1"/>
                    </a:gs>
                    <a:gs pos="100000">
                      <a:schemeClr val="bg1"/>
                    </a:gs>
                  </a:gsLst>
                  <a:lin ang="0" scaled="0"/>
                </a:gradFill>
                <a:effectLst/>
                <a:uLnTx/>
                <a:uFillTx/>
              </a:rPr>
              <a:t>Plan 2</a:t>
            </a:r>
          </a:p>
        </p:txBody>
      </p:sp>
      <p:sp>
        <p:nvSpPr>
          <p:cNvPr id="20" name="Right Arrow 19"/>
          <p:cNvSpPr/>
          <p:nvPr/>
        </p:nvSpPr>
        <p:spPr bwMode="auto">
          <a:xfrm>
            <a:off x="7443539" y="2900580"/>
            <a:ext cx="1147902" cy="37132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1" name="TextBox 20"/>
          <p:cNvSpPr txBox="1"/>
          <p:nvPr/>
        </p:nvSpPr>
        <p:spPr>
          <a:xfrm>
            <a:off x="8869115" y="2084363"/>
            <a:ext cx="3010394" cy="495908"/>
          </a:xfrm>
          <a:prstGeom prst="rect">
            <a:avLst/>
          </a:prstGeom>
          <a:noFill/>
        </p:spPr>
        <p:txBody>
          <a:bodyPr wrap="square" lIns="0" tIns="0" rIns="0" bIns="0" rtlCol="0">
            <a:noAutofit/>
          </a:bodyPr>
          <a:lstStyle>
            <a:defPPr>
              <a:defRPr lang="en-US"/>
            </a:defPPr>
            <a:lvl1pPr defTabSz="932597">
              <a:defRPr sz="1428" b="1" kern="0">
                <a:gradFill>
                  <a:gsLst>
                    <a:gs pos="0">
                      <a:schemeClr val="accent3"/>
                    </a:gs>
                    <a:gs pos="100000">
                      <a:schemeClr val="accent3"/>
                    </a:gs>
                  </a:gsLst>
                  <a:lin ang="0" scaled="0"/>
                </a:gradFill>
              </a:defRPr>
            </a:lvl1p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gradFill>
                  <a:gsLst>
                    <a:gs pos="0">
                      <a:schemeClr val="accent3"/>
                    </a:gs>
                    <a:gs pos="100000">
                      <a:schemeClr val="accent3"/>
                    </a:gs>
                  </a:gsLst>
                  <a:lin ang="0" scaled="0"/>
                </a:gradFill>
                <a:effectLst/>
                <a:uLnTx/>
                <a:uFillTx/>
              </a:rPr>
              <a:t>ENTERPRISE PLAN</a:t>
            </a:r>
          </a:p>
        </p:txBody>
      </p:sp>
      <p:sp>
        <p:nvSpPr>
          <p:cNvPr id="22" name="TextBox 21"/>
          <p:cNvSpPr txBox="1"/>
          <p:nvPr/>
        </p:nvSpPr>
        <p:spPr>
          <a:xfrm>
            <a:off x="9306398" y="3192283"/>
            <a:ext cx="1594026"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20 User Min</a:t>
            </a:r>
          </a:p>
        </p:txBody>
      </p:sp>
      <p:sp>
        <p:nvSpPr>
          <p:cNvPr id="23" name="TextBox 22"/>
          <p:cNvSpPr txBox="1"/>
          <p:nvPr/>
        </p:nvSpPr>
        <p:spPr>
          <a:xfrm>
            <a:off x="5234444" y="3210330"/>
            <a:ext cx="1594026"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20 User Min</a:t>
            </a:r>
          </a:p>
        </p:txBody>
      </p:sp>
      <p:pic>
        <p:nvPicPr>
          <p:cNvPr id="24" name="Picture 23"/>
          <p:cNvPicPr>
            <a:picLocks noChangeAspect="1"/>
          </p:cNvPicPr>
          <p:nvPr/>
        </p:nvPicPr>
        <p:blipFill>
          <a:blip r:embed="rId3"/>
          <a:stretch>
            <a:fillRect/>
          </a:stretch>
        </p:blipFill>
        <p:spPr>
          <a:xfrm>
            <a:off x="10615371" y="3964329"/>
            <a:ext cx="570105" cy="368880"/>
          </a:xfrm>
          <a:prstGeom prst="rect">
            <a:avLst/>
          </a:prstGeom>
        </p:spPr>
      </p:pic>
    </p:spTree>
    <p:extLst>
      <p:ext uri="{BB962C8B-B14F-4D97-AF65-F5344CB8AC3E}">
        <p14:creationId xmlns:p14="http://schemas.microsoft.com/office/powerpoint/2010/main" val="100148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71" y="289511"/>
            <a:ext cx="11744241" cy="899665"/>
          </a:xfrm>
        </p:spPr>
        <p:txBody>
          <a:bodyPr/>
          <a:lstStyle/>
          <a:p>
            <a:r>
              <a:rPr lang="en-US"/>
              <a:t>Pricing Tiers</a:t>
            </a:r>
            <a:endParaRPr lang="en-US" dirty="0"/>
          </a:p>
        </p:txBody>
      </p:sp>
      <p:sp>
        <p:nvSpPr>
          <p:cNvPr id="3" name="Rectangle 2"/>
          <p:cNvSpPr/>
          <p:nvPr/>
        </p:nvSpPr>
        <p:spPr bwMode="auto">
          <a:xfrm>
            <a:off x="679572" y="1746074"/>
            <a:ext cx="3962827" cy="3442481"/>
          </a:xfrm>
          <a:prstGeom prst="rect">
            <a:avLst/>
          </a:prstGeom>
          <a:solidFill>
            <a:schemeClr val="accent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89630" rIns="91414" bIns="89630" numCol="1" spcCol="0" rtlCol="0" fromWordArt="0" anchor="ctr" anchorCtr="0" forceAA="0" compatLnSpc="1">
            <a:prstTxWarp prst="textNoShape">
              <a:avLst/>
            </a:prstTxWarp>
            <a:noAutofit/>
          </a:bodyPr>
          <a:lstStyle/>
          <a:p>
            <a:pPr marL="0" marR="0" lvl="0" indent="0" defTabSz="913927" eaLnBrk="1" fontAlgn="base" latinLnBrk="0" hangingPunct="1">
              <a:lnSpc>
                <a:spcPct val="90000"/>
              </a:lnSpc>
              <a:spcBef>
                <a:spcPct val="0"/>
              </a:spcBef>
              <a:spcAft>
                <a:spcPct val="0"/>
              </a:spcAft>
              <a:buClrTx/>
              <a:buSzTx/>
              <a:buFontTx/>
              <a:buNone/>
              <a:tabLst/>
              <a:defRPr/>
            </a:pPr>
            <a:endParaRPr kumimoji="0" lang="en-US" sz="1567"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4" name="Picture 3"/>
          <p:cNvPicPr>
            <a:picLocks noChangeAspect="1"/>
          </p:cNvPicPr>
          <p:nvPr/>
        </p:nvPicPr>
        <p:blipFill>
          <a:blip r:embed="rId3"/>
          <a:stretch>
            <a:fillRect/>
          </a:stretch>
        </p:blipFill>
        <p:spPr>
          <a:xfrm>
            <a:off x="1009460" y="2457751"/>
            <a:ext cx="3120564" cy="2019126"/>
          </a:xfrm>
          <a:prstGeom prst="rect">
            <a:avLst/>
          </a:prstGeom>
        </p:spPr>
      </p:pic>
      <p:sp>
        <p:nvSpPr>
          <p:cNvPr id="5" name="TextBox 4"/>
          <p:cNvSpPr txBox="1"/>
          <p:nvPr/>
        </p:nvSpPr>
        <p:spPr>
          <a:xfrm>
            <a:off x="4937126" y="1993577"/>
            <a:ext cx="7088386" cy="2947474"/>
          </a:xfrm>
          <a:prstGeom prst="rect">
            <a:avLst/>
          </a:prstGeom>
          <a:noFill/>
        </p:spPr>
        <p:txBody>
          <a:bodyPr wrap="square" lIns="182880" tIns="146304" rIns="182880" bIns="146304" rtlCol="0" anchor="t">
            <a:spAutoFit/>
          </a:bodyPr>
          <a:lstStyle/>
          <a:p>
            <a:pPr>
              <a:spcAft>
                <a:spcPts val="490"/>
              </a:spcAft>
              <a:defRPr/>
            </a:pPr>
            <a:r>
              <a:rPr lang="EN-US" sz="2800" b="1" dirty="0"/>
              <a:t>What </a:t>
            </a:r>
            <a:r>
              <a:rPr lang="EN-US" sz="2800" b="1"/>
              <a:t>are they</a:t>
            </a:r>
            <a:r>
              <a:rPr lang="EN-US" sz="2800" b="1" dirty="0"/>
              <a:t>? </a:t>
            </a:r>
            <a:r>
              <a:rPr lang="EN-US" sz="2800"/>
              <a:t>Discounted </a:t>
            </a:r>
            <a:r>
              <a:rPr lang="EN-US" sz="2800" dirty="0"/>
              <a:t>Pricing For Customers </a:t>
            </a:r>
            <a:r>
              <a:rPr lang="EN-US" sz="2800"/>
              <a:t>Who Purchase Seats </a:t>
            </a:r>
            <a:r>
              <a:rPr lang="EN-US" sz="2800" dirty="0"/>
              <a:t>Of Select SKUS (Plan 1 and Team </a:t>
            </a:r>
            <a:r>
              <a:rPr lang="EN-US" sz="2800"/>
              <a:t>Members)</a:t>
            </a:r>
            <a:endParaRPr lang="EN-US" sz="2800" dirty="0"/>
          </a:p>
          <a:p>
            <a:pPr>
              <a:spcAft>
                <a:spcPts val="490"/>
              </a:spcAft>
              <a:defRPr/>
            </a:pPr>
            <a:endParaRPr lang="en-US" sz="2400" dirty="0"/>
          </a:p>
          <a:p>
            <a:pPr>
              <a:spcAft>
                <a:spcPts val="490"/>
              </a:spcAft>
              <a:defRPr/>
            </a:pPr>
            <a:r>
              <a:rPr lang="EN-US" sz="2800" b="1" kern="0" dirty="0">
                <a:solidFill>
                  <a:schemeClr val="tx2"/>
                </a:solidFill>
              </a:rPr>
              <a:t>Why </a:t>
            </a:r>
            <a:r>
              <a:rPr lang="EN-US" sz="2800" b="1" kern="0">
                <a:solidFill>
                  <a:schemeClr val="tx2"/>
                </a:solidFill>
              </a:rPr>
              <a:t>Have Them</a:t>
            </a:r>
            <a:r>
              <a:rPr lang="EN-US" sz="2800" b="1" kern="0" dirty="0">
                <a:solidFill>
                  <a:schemeClr val="tx2"/>
                </a:solidFill>
              </a:rPr>
              <a:t>? </a:t>
            </a:r>
            <a:r>
              <a:rPr lang="EN-US" sz="2800" kern="0">
                <a:solidFill>
                  <a:schemeClr val="tx2"/>
                </a:solidFill>
              </a:rPr>
              <a:t>To </a:t>
            </a:r>
            <a:r>
              <a:rPr lang="EN-US" sz="2800" kern="0" dirty="0">
                <a:solidFill>
                  <a:schemeClr val="tx2"/>
                </a:solidFill>
              </a:rPr>
              <a:t>incent customers to expand seats of existing or </a:t>
            </a:r>
            <a:r>
              <a:rPr lang="EN-US" sz="2800" kern="0">
                <a:solidFill>
                  <a:schemeClr val="tx2"/>
                </a:solidFill>
              </a:rPr>
              <a:t>new workloads</a:t>
            </a:r>
            <a:endParaRPr lang="EN-US" sz="2800" kern="0" dirty="0">
              <a:solidFill>
                <a:schemeClr val="tx2"/>
              </a:solidFill>
            </a:endParaRPr>
          </a:p>
        </p:txBody>
      </p:sp>
      <p:sp>
        <p:nvSpPr>
          <p:cNvPr id="15" name="Rectangle 14"/>
          <p:cNvSpPr/>
          <p:nvPr/>
        </p:nvSpPr>
        <p:spPr bwMode="auto">
          <a:xfrm>
            <a:off x="2112457" y="2827631"/>
            <a:ext cx="1607728" cy="2433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5 seats</a:t>
            </a:r>
          </a:p>
        </p:txBody>
      </p:sp>
      <p:sp>
        <p:nvSpPr>
          <p:cNvPr id="39" name="Rectangle 38"/>
          <p:cNvSpPr/>
          <p:nvPr/>
        </p:nvSpPr>
        <p:spPr bwMode="auto">
          <a:xfrm>
            <a:off x="2187002" y="2811497"/>
            <a:ext cx="2148678" cy="2127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89642"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568" b="1" i="0" u="none" strike="noStrike" kern="0" cap="none" spc="0" normalizeH="0" baseline="0" noProof="0" dirty="0">
              <a:ln>
                <a:noFill/>
              </a:ln>
              <a:gradFill>
                <a:gsLst>
                  <a:gs pos="2917">
                    <a:schemeClr val="bg1"/>
                  </a:gs>
                  <a:gs pos="30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Tree>
    <p:extLst>
      <p:ext uri="{BB962C8B-B14F-4D97-AF65-F5344CB8AC3E}">
        <p14:creationId xmlns:p14="http://schemas.microsoft.com/office/powerpoint/2010/main" val="12511941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71" y="289511"/>
            <a:ext cx="11744241" cy="899665"/>
          </a:xfrm>
        </p:spPr>
        <p:txBody>
          <a:bodyPr/>
          <a:lstStyle/>
          <a:p>
            <a:r>
              <a:rPr lang="en-US" dirty="0"/>
              <a:t>Tiered Pricing Terms</a:t>
            </a:r>
          </a:p>
        </p:txBody>
      </p:sp>
      <p:sp>
        <p:nvSpPr>
          <p:cNvPr id="5" name="TextBox 4"/>
          <p:cNvSpPr txBox="1"/>
          <p:nvPr/>
        </p:nvSpPr>
        <p:spPr>
          <a:xfrm>
            <a:off x="424113" y="1189176"/>
            <a:ext cx="11079862" cy="5245539"/>
          </a:xfrm>
          <a:prstGeom prst="rect">
            <a:avLst/>
          </a:prstGeom>
          <a:noFill/>
        </p:spPr>
        <p:txBody>
          <a:bodyPr wrap="square" lIns="182880" tIns="146304" rIns="182880" bIns="146304" rtlCol="0" anchor="t">
            <a:spAutoFit/>
          </a:bodyPr>
          <a:lstStyle/>
          <a:p>
            <a:pPr marL="457200" indent="-457200">
              <a:spcAft>
                <a:spcPts val="490"/>
              </a:spcAft>
              <a:buFont typeface="+mj-lt"/>
              <a:buAutoNum type="arabicPeriod"/>
              <a:defRPr/>
            </a:pPr>
            <a:r>
              <a:rPr lang="EN-US" sz="2000" kern="0" dirty="0"/>
              <a:t>Available on Plan 1 and Team Members, Enterprise edition </a:t>
            </a:r>
          </a:p>
          <a:p>
            <a:pPr marL="457200" indent="-457200">
              <a:spcAft>
                <a:spcPts val="490"/>
              </a:spcAft>
              <a:buFont typeface="+mj-lt"/>
              <a:buAutoNum type="arabicPeriod"/>
              <a:defRPr/>
            </a:pPr>
            <a:r>
              <a:rPr lang="EN-US" sz="2000" kern="0" dirty="0"/>
              <a:t>Price tier is determined by total number of existing Plan 1 and Plan 2 seats plus new seats</a:t>
            </a:r>
          </a:p>
          <a:p>
            <a:pPr marL="457200" indent="-457200">
              <a:spcAft>
                <a:spcPts val="490"/>
              </a:spcAft>
              <a:buFont typeface="+mj-lt"/>
              <a:buAutoNum type="arabicPeriod"/>
              <a:defRPr/>
            </a:pPr>
            <a:r>
              <a:rPr lang="EN-US" sz="2000" kern="0" dirty="0"/>
              <a:t>Qualification rules:</a:t>
            </a:r>
          </a:p>
          <a:p>
            <a:pPr marL="914400" lvl="1" indent="-457200">
              <a:spcAft>
                <a:spcPts val="490"/>
              </a:spcAft>
              <a:buFont typeface="+mj-lt"/>
              <a:buAutoNum type="arabicPeriod"/>
              <a:defRPr/>
            </a:pPr>
            <a:r>
              <a:rPr lang="EN-US" sz="2000" kern="0" dirty="0"/>
              <a:t>Plan 1 and Plan 2 seats both count toward Plan 1 tiers </a:t>
            </a:r>
          </a:p>
          <a:p>
            <a:pPr marL="914400" lvl="1" indent="-457200">
              <a:spcAft>
                <a:spcPts val="490"/>
              </a:spcAft>
              <a:buFont typeface="+mj-lt"/>
              <a:buAutoNum type="arabicPeriod"/>
              <a:defRPr/>
            </a:pPr>
            <a:r>
              <a:rPr lang="EN-US" sz="2000" kern="0" dirty="0"/>
              <a:t>Team Members seats count toward Team Members tiers</a:t>
            </a:r>
          </a:p>
          <a:p>
            <a:pPr marL="457200" indent="-457200">
              <a:spcAft>
                <a:spcPts val="490"/>
              </a:spcAft>
              <a:buFont typeface="+mj-lt"/>
              <a:buAutoNum type="arabicPeriod"/>
              <a:defRPr/>
            </a:pPr>
            <a:r>
              <a:rPr lang="EN-US" sz="2000" kern="0" dirty="0"/>
              <a:t>Seats remain at their purchase price until renewal. At renewal, all seats may renew into the single lowest tier.</a:t>
            </a:r>
          </a:p>
          <a:p>
            <a:pPr marL="457200" indent="-457200">
              <a:spcAft>
                <a:spcPts val="490"/>
              </a:spcAft>
              <a:buFont typeface="+mj-lt"/>
              <a:buAutoNum type="arabicPeriod"/>
              <a:defRPr/>
            </a:pPr>
            <a:r>
              <a:rPr lang="EN-US" sz="2000" kern="0" dirty="0"/>
              <a:t>Seat true downs should occur on a LIFO method (Last seats purchased are the first trued-down) basis.</a:t>
            </a:r>
          </a:p>
          <a:p>
            <a:pPr marL="457200" indent="-457200">
              <a:spcAft>
                <a:spcPts val="490"/>
              </a:spcAft>
              <a:buFont typeface="+mj-lt"/>
              <a:buAutoNum type="arabicPeriod"/>
              <a:defRPr/>
            </a:pPr>
            <a:r>
              <a:rPr lang="EN-US" sz="2000" kern="0" dirty="0"/>
              <a:t>Tiered pricing is in addition to programmatic discounts, where available</a:t>
            </a:r>
          </a:p>
          <a:p>
            <a:pPr marL="457200" indent="-457200">
              <a:spcAft>
                <a:spcPts val="490"/>
              </a:spcAft>
              <a:buFont typeface="+mj-lt"/>
              <a:buAutoNum type="arabicPeriod"/>
              <a:defRPr/>
            </a:pPr>
            <a:r>
              <a:rPr lang="EN-US" sz="2000" kern="0" dirty="0"/>
              <a:t>Not available in </a:t>
            </a:r>
            <a:r>
              <a:rPr lang="EN-US" sz="2000" kern="0" dirty="0" err="1"/>
              <a:t>MOSP</a:t>
            </a:r>
            <a:r>
              <a:rPr lang="EN-US" sz="2000" kern="0" dirty="0"/>
              <a:t>, EDU and charity</a:t>
            </a:r>
          </a:p>
          <a:p>
            <a:pPr marL="457200" indent="-457200">
              <a:spcAft>
                <a:spcPts val="490"/>
              </a:spcAft>
              <a:buFont typeface="+mj-lt"/>
              <a:buAutoNum type="arabicPeriod"/>
              <a:defRPr/>
            </a:pPr>
            <a:r>
              <a:rPr lang="EN-US" sz="2000" kern="0" dirty="0"/>
              <a:t>Each tier is transacted via a separate SKU, partners are responsible for selecting the appropriate tier level prior to transacting seats. </a:t>
            </a:r>
          </a:p>
          <a:p>
            <a:pPr marL="457200" indent="-457200">
              <a:spcAft>
                <a:spcPts val="490"/>
              </a:spcAft>
              <a:buFont typeface="+mj-lt"/>
              <a:buAutoNum type="arabicPeriod"/>
              <a:defRPr/>
            </a:pPr>
            <a:r>
              <a:rPr lang="EN-US" sz="2000" kern="0" dirty="0"/>
              <a:t>In EA programs all tiers should be added to the customer price sheet (CPS)</a:t>
            </a:r>
          </a:p>
        </p:txBody>
      </p:sp>
    </p:spTree>
    <p:extLst>
      <p:ext uri="{BB962C8B-B14F-4D97-AF65-F5344CB8AC3E}">
        <p14:creationId xmlns:p14="http://schemas.microsoft.com/office/powerpoint/2010/main" val="41724543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p:nvPr/>
        </p:nvCxnSpPr>
        <p:spPr>
          <a:xfrm flipH="1" flipV="1">
            <a:off x="554278" y="4080386"/>
            <a:ext cx="6296419" cy="11038"/>
          </a:xfrm>
          <a:prstGeom prst="line">
            <a:avLst/>
          </a:prstGeom>
          <a:ln w="38100">
            <a:solidFill>
              <a:schemeClr val="accent4"/>
            </a:solidFill>
            <a:prstDash val="dash"/>
            <a:headEnd type="none"/>
            <a:tailEnd type="none"/>
          </a:ln>
        </p:spPr>
        <p:style>
          <a:lnRef idx="3">
            <a:schemeClr val="accent4"/>
          </a:lnRef>
          <a:fillRef idx="0">
            <a:schemeClr val="accent4"/>
          </a:fillRef>
          <a:effectRef idx="2">
            <a:schemeClr val="accent4"/>
          </a:effectRef>
          <a:fontRef idx="minor">
            <a:schemeClr val="tx1"/>
          </a:fontRef>
        </p:style>
      </p:cxnSp>
      <p:sp>
        <p:nvSpPr>
          <p:cNvPr id="2" name="Title 1"/>
          <p:cNvSpPr>
            <a:spLocks noGrp="1"/>
          </p:cNvSpPr>
          <p:nvPr>
            <p:ph type="title"/>
          </p:nvPr>
        </p:nvSpPr>
        <p:spPr>
          <a:xfrm>
            <a:off x="356250" y="211271"/>
            <a:ext cx="10515600" cy="629568"/>
          </a:xfrm>
        </p:spPr>
        <p:txBody>
          <a:bodyPr>
            <a:normAutofit fontScale="90000"/>
          </a:bodyPr>
          <a:lstStyle/>
          <a:p>
            <a:r>
              <a:rPr lang="en-US" sz="5200" dirty="0"/>
              <a:t>Enterprise Edition Pricing Recap</a:t>
            </a:r>
            <a:endParaRPr lang="en-US" sz="4400" dirty="0">
              <a:solidFill>
                <a:schemeClr val="tx1"/>
              </a:solidFill>
            </a:endParaRPr>
          </a:p>
        </p:txBody>
      </p:sp>
      <p:cxnSp>
        <p:nvCxnSpPr>
          <p:cNvPr id="7" name="Straight Connector 6"/>
          <p:cNvCxnSpPr/>
          <p:nvPr/>
        </p:nvCxnSpPr>
        <p:spPr>
          <a:xfrm>
            <a:off x="577266" y="1441456"/>
            <a:ext cx="0" cy="470795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96983" y="6138689"/>
            <a:ext cx="6623070" cy="532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56250" y="6170613"/>
            <a:ext cx="339587" cy="261610"/>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rPr>
              <a:t>0</a:t>
            </a:r>
          </a:p>
        </p:txBody>
      </p:sp>
      <p:sp>
        <p:nvSpPr>
          <p:cNvPr id="86" name="TextBox 85"/>
          <p:cNvSpPr txBox="1"/>
          <p:nvPr/>
        </p:nvSpPr>
        <p:spPr>
          <a:xfrm>
            <a:off x="2478208" y="6232372"/>
            <a:ext cx="679172" cy="261610"/>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rPr>
              <a:t>250</a:t>
            </a:r>
          </a:p>
        </p:txBody>
      </p:sp>
      <p:sp>
        <p:nvSpPr>
          <p:cNvPr id="87" name="TextBox 86"/>
          <p:cNvSpPr txBox="1"/>
          <p:nvPr/>
        </p:nvSpPr>
        <p:spPr>
          <a:xfrm>
            <a:off x="4368727" y="6199443"/>
            <a:ext cx="1256295" cy="261610"/>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rPr>
              <a:t>1000+</a:t>
            </a:r>
          </a:p>
        </p:txBody>
      </p:sp>
      <p:sp>
        <p:nvSpPr>
          <p:cNvPr id="98" name="TextBox 97"/>
          <p:cNvSpPr txBox="1"/>
          <p:nvPr/>
        </p:nvSpPr>
        <p:spPr>
          <a:xfrm>
            <a:off x="7272856" y="5947066"/>
            <a:ext cx="3805837" cy="4001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3"/>
                </a:solidFill>
                <a:effectLst/>
                <a:uLnTx/>
                <a:uFillTx/>
                <a:sym typeface="Wingdings" panose="05000000000000000000" pitchFamily="2" charset="2"/>
              </a:rPr>
              <a:t> </a:t>
            </a:r>
            <a:r>
              <a:rPr kumimoji="0" lang="en-US" sz="2000" b="1" i="0" u="none" strike="noStrike" kern="0" cap="none" spc="0" normalizeH="0" baseline="0" noProof="0">
                <a:ln>
                  <a:noFill/>
                </a:ln>
                <a:solidFill>
                  <a:schemeClr val="accent3"/>
                </a:solidFill>
                <a:effectLst/>
                <a:uLnTx/>
                <a:uFillTx/>
              </a:rPr>
              <a:t>Enterprise Team Members</a:t>
            </a:r>
            <a:endParaRPr kumimoji="0" lang="en-US" sz="2000" b="1" i="0" u="none" strike="noStrike" kern="0" cap="none" spc="0" normalizeH="0" baseline="0" noProof="0" dirty="0">
              <a:ln>
                <a:noFill/>
              </a:ln>
              <a:solidFill>
                <a:schemeClr val="accent3"/>
              </a:solidFill>
              <a:effectLst/>
              <a:uLnTx/>
              <a:uFillTx/>
            </a:endParaRPr>
          </a:p>
        </p:txBody>
      </p:sp>
      <p:sp>
        <p:nvSpPr>
          <p:cNvPr id="100" name="TextBox 99"/>
          <p:cNvSpPr txBox="1"/>
          <p:nvPr/>
        </p:nvSpPr>
        <p:spPr>
          <a:xfrm>
            <a:off x="7302166" y="1844996"/>
            <a:ext cx="4058997" cy="4001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4"/>
                </a:solidFill>
                <a:effectLst/>
                <a:uLnTx/>
                <a:uFillTx/>
                <a:sym typeface="Wingdings" panose="05000000000000000000" pitchFamily="2" charset="2"/>
              </a:rPr>
              <a:t> </a:t>
            </a:r>
            <a:r>
              <a:rPr kumimoji="0" lang="en-US" sz="2000" b="1" i="0" u="none" strike="noStrike" kern="0" cap="none" spc="0" normalizeH="0" baseline="0" noProof="0" dirty="0">
                <a:ln>
                  <a:noFill/>
                </a:ln>
                <a:solidFill>
                  <a:schemeClr val="accent4"/>
                </a:solidFill>
                <a:effectLst/>
                <a:uLnTx/>
                <a:uFillTx/>
              </a:rPr>
              <a:t>Operations App</a:t>
            </a:r>
          </a:p>
        </p:txBody>
      </p:sp>
      <p:cxnSp>
        <p:nvCxnSpPr>
          <p:cNvPr id="101" name="Straight Connector 100"/>
          <p:cNvCxnSpPr/>
          <p:nvPr/>
        </p:nvCxnSpPr>
        <p:spPr>
          <a:xfrm flipH="1" flipV="1">
            <a:off x="557550" y="1964763"/>
            <a:ext cx="6296419" cy="11038"/>
          </a:xfrm>
          <a:prstGeom prst="line">
            <a:avLst/>
          </a:prstGeom>
          <a:ln w="38100">
            <a:solidFill>
              <a:schemeClr val="accent4"/>
            </a:solidFill>
            <a:prstDash val="dash"/>
            <a:headEnd type="none"/>
            <a:tailEnd type="none"/>
          </a:ln>
        </p:spPr>
        <p:style>
          <a:lnRef idx="3">
            <a:schemeClr val="accent4"/>
          </a:lnRef>
          <a:fillRef idx="0">
            <a:schemeClr val="accent4"/>
          </a:fillRef>
          <a:effectRef idx="2">
            <a:schemeClr val="accent4"/>
          </a:effectRef>
          <a:fontRef idx="minor">
            <a:schemeClr val="tx1"/>
          </a:fontRef>
        </p:style>
      </p:cxnSp>
      <p:cxnSp>
        <p:nvCxnSpPr>
          <p:cNvPr id="168" name="Straight Connector 167"/>
          <p:cNvCxnSpPr/>
          <p:nvPr/>
        </p:nvCxnSpPr>
        <p:spPr>
          <a:xfrm>
            <a:off x="1774636" y="4175607"/>
            <a:ext cx="1188720" cy="0"/>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170" name="Straight Connector 169"/>
          <p:cNvCxnSpPr/>
          <p:nvPr/>
        </p:nvCxnSpPr>
        <p:spPr>
          <a:xfrm>
            <a:off x="2957148" y="4433434"/>
            <a:ext cx="1188720" cy="0"/>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171" name="Straight Connector 170"/>
          <p:cNvCxnSpPr/>
          <p:nvPr/>
        </p:nvCxnSpPr>
        <p:spPr>
          <a:xfrm>
            <a:off x="4142800" y="4647189"/>
            <a:ext cx="1214357" cy="0"/>
          </a:xfrm>
          <a:prstGeom prst="line">
            <a:avLst/>
          </a:prstGeom>
          <a:ln w="28575">
            <a:headEnd type="none"/>
            <a:tailEnd type="none"/>
          </a:ln>
        </p:spPr>
        <p:style>
          <a:lnRef idx="3">
            <a:schemeClr val="accent5"/>
          </a:lnRef>
          <a:fillRef idx="0">
            <a:schemeClr val="accent5"/>
          </a:fillRef>
          <a:effectRef idx="2">
            <a:schemeClr val="accent5"/>
          </a:effectRef>
          <a:fontRef idx="minor">
            <a:schemeClr val="tx1"/>
          </a:fontRef>
        </p:style>
      </p:cxnSp>
      <p:cxnSp>
        <p:nvCxnSpPr>
          <p:cNvPr id="172" name="Straight Connector 171"/>
          <p:cNvCxnSpPr/>
          <p:nvPr/>
        </p:nvCxnSpPr>
        <p:spPr>
          <a:xfrm flipV="1">
            <a:off x="1776649" y="3616606"/>
            <a:ext cx="0" cy="577461"/>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176" name="Straight Connector 175"/>
          <p:cNvCxnSpPr/>
          <p:nvPr/>
        </p:nvCxnSpPr>
        <p:spPr>
          <a:xfrm flipV="1">
            <a:off x="2957148" y="4194068"/>
            <a:ext cx="0" cy="239366"/>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181" name="Straight Connector 180"/>
          <p:cNvCxnSpPr/>
          <p:nvPr/>
        </p:nvCxnSpPr>
        <p:spPr>
          <a:xfrm flipV="1">
            <a:off x="4142800" y="4432505"/>
            <a:ext cx="0" cy="214684"/>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sp>
        <p:nvSpPr>
          <p:cNvPr id="182" name="TextBox 181"/>
          <p:cNvSpPr txBox="1"/>
          <p:nvPr/>
        </p:nvSpPr>
        <p:spPr>
          <a:xfrm>
            <a:off x="1311848" y="6199443"/>
            <a:ext cx="679172" cy="261610"/>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rPr>
              <a:t>100</a:t>
            </a:r>
          </a:p>
        </p:txBody>
      </p:sp>
      <p:cxnSp>
        <p:nvCxnSpPr>
          <p:cNvPr id="95" name="Straight Connector 94"/>
          <p:cNvCxnSpPr/>
          <p:nvPr/>
        </p:nvCxnSpPr>
        <p:spPr>
          <a:xfrm>
            <a:off x="573994" y="3616606"/>
            <a:ext cx="1188720" cy="0"/>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58" name="Straight Connector 57"/>
          <p:cNvCxnSpPr/>
          <p:nvPr/>
        </p:nvCxnSpPr>
        <p:spPr>
          <a:xfrm flipH="1" flipV="1">
            <a:off x="557550" y="1567599"/>
            <a:ext cx="6296419" cy="11038"/>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67" name="Straight Connector 66"/>
          <p:cNvCxnSpPr/>
          <p:nvPr/>
        </p:nvCxnSpPr>
        <p:spPr>
          <a:xfrm>
            <a:off x="5378555" y="4877344"/>
            <a:ext cx="1188720" cy="0"/>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cxnSp>
        <p:nvCxnSpPr>
          <p:cNvPr id="68" name="Straight Connector 67"/>
          <p:cNvCxnSpPr/>
          <p:nvPr/>
        </p:nvCxnSpPr>
        <p:spPr>
          <a:xfrm flipV="1">
            <a:off x="5352918" y="4662659"/>
            <a:ext cx="0" cy="201199"/>
          </a:xfrm>
          <a:prstGeom prst="line">
            <a:avLst/>
          </a:prstGeom>
          <a:ln w="38100">
            <a:headEnd type="none"/>
            <a:tailEnd type="none"/>
          </a:ln>
        </p:spPr>
        <p:style>
          <a:lnRef idx="3">
            <a:schemeClr val="accent5"/>
          </a:lnRef>
          <a:fillRef idx="0">
            <a:schemeClr val="accent5"/>
          </a:fillRef>
          <a:effectRef idx="2">
            <a:schemeClr val="accent5"/>
          </a:effectRef>
          <a:fontRef idx="minor">
            <a:schemeClr val="tx1"/>
          </a:fontRef>
        </p:style>
      </p:cxnSp>
      <p:sp>
        <p:nvSpPr>
          <p:cNvPr id="91" name="TextBox 90"/>
          <p:cNvSpPr txBox="1"/>
          <p:nvPr/>
        </p:nvSpPr>
        <p:spPr>
          <a:xfrm>
            <a:off x="7243041" y="3427437"/>
            <a:ext cx="2921784" cy="4001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solidFill>
                <a:effectLst/>
                <a:uLnTx/>
                <a:uFillTx/>
                <a:sym typeface="Wingdings" panose="05000000000000000000" pitchFamily="2" charset="2"/>
              </a:rPr>
              <a:t> </a:t>
            </a:r>
            <a:r>
              <a:rPr kumimoji="0" lang="en-US" sz="2000" b="1" i="0" u="none" strike="noStrike" kern="0" cap="none" spc="0" normalizeH="0" baseline="0" noProof="0" dirty="0">
                <a:ln>
                  <a:noFill/>
                </a:ln>
                <a:solidFill>
                  <a:schemeClr val="accent5"/>
                </a:solidFill>
                <a:effectLst/>
                <a:uLnTx/>
                <a:uFillTx/>
              </a:rPr>
              <a:t>Enterprise </a:t>
            </a:r>
            <a:r>
              <a:rPr kumimoji="0" lang="en-US" sz="2000" b="1" i="0" u="none" strike="noStrike" kern="0" cap="none" spc="0" normalizeH="0" baseline="0" noProof="0">
                <a:ln>
                  <a:noFill/>
                </a:ln>
                <a:solidFill>
                  <a:schemeClr val="accent5"/>
                </a:solidFill>
                <a:effectLst/>
                <a:uLnTx/>
                <a:uFillTx/>
              </a:rPr>
              <a:t>Plan 1</a:t>
            </a:r>
            <a:endParaRPr kumimoji="0" lang="en-US" sz="2000" b="1" i="0" u="none" strike="noStrike" kern="0" cap="none" spc="0" normalizeH="0" baseline="0" noProof="0" dirty="0">
              <a:ln>
                <a:noFill/>
              </a:ln>
              <a:solidFill>
                <a:schemeClr val="accent5"/>
              </a:solidFill>
              <a:effectLst/>
              <a:uLnTx/>
              <a:uFillTx/>
            </a:endParaRPr>
          </a:p>
        </p:txBody>
      </p:sp>
      <p:sp>
        <p:nvSpPr>
          <p:cNvPr id="92" name="TextBox 91"/>
          <p:cNvSpPr txBox="1"/>
          <p:nvPr/>
        </p:nvSpPr>
        <p:spPr>
          <a:xfrm>
            <a:off x="7302166" y="3956510"/>
            <a:ext cx="4058997" cy="4001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4"/>
                </a:solidFill>
                <a:effectLst/>
                <a:uLnTx/>
                <a:uFillTx/>
                <a:sym typeface="Wingdings" panose="05000000000000000000" pitchFamily="2" charset="2"/>
              </a:rPr>
              <a:t> </a:t>
            </a:r>
            <a:r>
              <a:rPr kumimoji="0" lang="en-US" sz="2000" b="1" i="0" u="none" strike="noStrike" kern="0" cap="none" spc="0" normalizeH="0" baseline="0" noProof="0" dirty="0">
                <a:ln>
                  <a:noFill/>
                </a:ln>
                <a:solidFill>
                  <a:schemeClr val="accent4"/>
                </a:solidFill>
                <a:effectLst/>
                <a:uLnTx/>
                <a:uFillTx/>
              </a:rPr>
              <a:t>Plan 1 Apps</a:t>
            </a:r>
          </a:p>
        </p:txBody>
      </p:sp>
      <p:sp>
        <p:nvSpPr>
          <p:cNvPr id="93" name="TextBox 92"/>
          <p:cNvSpPr txBox="1"/>
          <p:nvPr/>
        </p:nvSpPr>
        <p:spPr>
          <a:xfrm>
            <a:off x="7243041" y="1322214"/>
            <a:ext cx="2921784" cy="4001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solidFill>
                <a:effectLst/>
                <a:uLnTx/>
                <a:uFillTx/>
                <a:sym typeface="Wingdings" panose="05000000000000000000" pitchFamily="2" charset="2"/>
              </a:rPr>
              <a:t> </a:t>
            </a:r>
            <a:r>
              <a:rPr kumimoji="0" lang="en-US" sz="2000" b="1" i="0" u="none" strike="noStrike" kern="0" cap="none" spc="0" normalizeH="0" baseline="0" noProof="0" dirty="0">
                <a:ln>
                  <a:noFill/>
                </a:ln>
                <a:solidFill>
                  <a:schemeClr val="accent5"/>
                </a:solidFill>
                <a:effectLst/>
                <a:uLnTx/>
                <a:uFillTx/>
              </a:rPr>
              <a:t>Enterprise Plan 2</a:t>
            </a:r>
          </a:p>
        </p:txBody>
      </p:sp>
      <p:sp>
        <p:nvSpPr>
          <p:cNvPr id="94" name="TextBox 93"/>
          <p:cNvSpPr txBox="1"/>
          <p:nvPr/>
        </p:nvSpPr>
        <p:spPr>
          <a:xfrm>
            <a:off x="3644568" y="6219090"/>
            <a:ext cx="679172" cy="261610"/>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rPr>
              <a:t>500</a:t>
            </a:r>
          </a:p>
        </p:txBody>
      </p:sp>
      <p:cxnSp>
        <p:nvCxnSpPr>
          <p:cNvPr id="97" name="Straight Connector 96"/>
          <p:cNvCxnSpPr/>
          <p:nvPr/>
        </p:nvCxnSpPr>
        <p:spPr>
          <a:xfrm>
            <a:off x="1774636" y="6006333"/>
            <a:ext cx="1188720" cy="0"/>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2" name="Straight Connector 101"/>
          <p:cNvCxnSpPr/>
          <p:nvPr/>
        </p:nvCxnSpPr>
        <p:spPr>
          <a:xfrm>
            <a:off x="2957148" y="6047892"/>
            <a:ext cx="1188720" cy="0"/>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3" name="Straight Connector 102"/>
          <p:cNvCxnSpPr/>
          <p:nvPr/>
        </p:nvCxnSpPr>
        <p:spPr>
          <a:xfrm>
            <a:off x="4142800" y="6082782"/>
            <a:ext cx="1214357" cy="0"/>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4" name="Straight Connector 103"/>
          <p:cNvCxnSpPr/>
          <p:nvPr/>
        </p:nvCxnSpPr>
        <p:spPr>
          <a:xfrm flipV="1">
            <a:off x="1774636" y="5939618"/>
            <a:ext cx="0" cy="66716"/>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5" name="Straight Connector 104"/>
          <p:cNvCxnSpPr/>
          <p:nvPr/>
        </p:nvCxnSpPr>
        <p:spPr>
          <a:xfrm flipV="1">
            <a:off x="2957148" y="6006333"/>
            <a:ext cx="0" cy="51790"/>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6" name="Straight Connector 105"/>
          <p:cNvCxnSpPr/>
          <p:nvPr/>
        </p:nvCxnSpPr>
        <p:spPr>
          <a:xfrm flipV="1">
            <a:off x="4142800" y="6038375"/>
            <a:ext cx="0" cy="39496"/>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7" name="Straight Connector 106"/>
          <p:cNvCxnSpPr/>
          <p:nvPr/>
        </p:nvCxnSpPr>
        <p:spPr>
          <a:xfrm>
            <a:off x="585916" y="5939618"/>
            <a:ext cx="1188720" cy="0"/>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8" name="Straight Connector 107"/>
          <p:cNvCxnSpPr/>
          <p:nvPr/>
        </p:nvCxnSpPr>
        <p:spPr>
          <a:xfrm>
            <a:off x="5378555" y="6106316"/>
            <a:ext cx="1188720" cy="0"/>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9" name="Straight Connector 108"/>
          <p:cNvCxnSpPr/>
          <p:nvPr/>
        </p:nvCxnSpPr>
        <p:spPr>
          <a:xfrm flipH="1">
            <a:off x="5369975" y="6069770"/>
            <a:ext cx="1" cy="51972"/>
          </a:xfrm>
          <a:prstGeom prst="line">
            <a:avLst/>
          </a:prstGeom>
          <a:ln w="28575">
            <a:solidFill>
              <a:schemeClr val="accent3">
                <a:alpha val="50000"/>
              </a:schemeClr>
            </a:solidFill>
            <a:headEnd type="none"/>
            <a:tailEnd type="none"/>
          </a:ln>
        </p:spPr>
        <p:style>
          <a:lnRef idx="3">
            <a:schemeClr val="accent5"/>
          </a:lnRef>
          <a:fillRef idx="0">
            <a:schemeClr val="accent5"/>
          </a:fillRef>
          <a:effectRef idx="2">
            <a:schemeClr val="accent5"/>
          </a:effectRef>
          <a:fontRef idx="minor">
            <a:schemeClr val="tx1"/>
          </a:fontRef>
        </p:style>
      </p:cxnSp>
      <p:sp>
        <p:nvSpPr>
          <p:cNvPr id="37" name="TextBox 36"/>
          <p:cNvSpPr txBox="1"/>
          <p:nvPr/>
        </p:nvSpPr>
        <p:spPr>
          <a:xfrm>
            <a:off x="6240851" y="1673529"/>
            <a:ext cx="652848" cy="307777"/>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solidFill>
                <a:effectLst/>
                <a:uLnTx/>
                <a:uFillTx/>
                <a:sym typeface="Wingdings" panose="05000000000000000000" pitchFamily="2" charset="2"/>
              </a:rPr>
              <a:t>$190</a:t>
            </a:r>
            <a:endParaRPr kumimoji="0" lang="en-US" sz="1400" b="1" i="0" u="none" strike="noStrike" kern="0" cap="none" spc="0" normalizeH="0" baseline="0" noProof="0" dirty="0">
              <a:ln>
                <a:noFill/>
              </a:ln>
              <a:solidFill>
                <a:schemeClr val="accent4"/>
              </a:solidFill>
              <a:effectLst/>
              <a:uLnTx/>
              <a:uFillTx/>
            </a:endParaRPr>
          </a:p>
        </p:txBody>
      </p:sp>
      <p:sp>
        <p:nvSpPr>
          <p:cNvPr id="38" name="TextBox 37"/>
          <p:cNvSpPr txBox="1"/>
          <p:nvPr/>
        </p:nvSpPr>
        <p:spPr>
          <a:xfrm>
            <a:off x="6373896" y="3778114"/>
            <a:ext cx="481125" cy="307777"/>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solidFill>
                <a:effectLst/>
                <a:uLnTx/>
                <a:uFillTx/>
                <a:sym typeface="Wingdings" panose="05000000000000000000" pitchFamily="2" charset="2"/>
              </a:rPr>
              <a:t>$95</a:t>
            </a:r>
            <a:endParaRPr kumimoji="0" lang="en-US" sz="1400" b="1" i="0" u="none" strike="noStrike" kern="0" cap="none" spc="0" normalizeH="0" baseline="0" noProof="0" dirty="0">
              <a:ln>
                <a:noFill/>
              </a:ln>
              <a:solidFill>
                <a:schemeClr val="accent4"/>
              </a:solidFill>
              <a:effectLst/>
              <a:uLnTx/>
              <a:uFillTx/>
            </a:endParaRPr>
          </a:p>
        </p:txBody>
      </p:sp>
      <p:sp>
        <p:nvSpPr>
          <p:cNvPr id="39" name="TextBox 38"/>
          <p:cNvSpPr txBox="1"/>
          <p:nvPr/>
        </p:nvSpPr>
        <p:spPr>
          <a:xfrm>
            <a:off x="5847622" y="1326168"/>
            <a:ext cx="919209" cy="307777"/>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b="1" kern="0" dirty="0">
                <a:solidFill>
                  <a:schemeClr val="accent4"/>
                </a:solidFill>
              </a:rPr>
              <a:t>$210</a:t>
            </a:r>
          </a:p>
        </p:txBody>
      </p:sp>
      <p:sp>
        <p:nvSpPr>
          <p:cNvPr id="42" name="TextBox 41"/>
          <p:cNvSpPr txBox="1"/>
          <p:nvPr/>
        </p:nvSpPr>
        <p:spPr>
          <a:xfrm>
            <a:off x="2283144" y="3827547"/>
            <a:ext cx="679172" cy="307777"/>
          </a:xfrm>
          <a:prstGeom prst="rect">
            <a:avLst/>
          </a:prstGeom>
          <a:noFill/>
        </p:spPr>
        <p:txBody>
          <a:bodyPr wrap="square" lIns="45720" rIns="45720" rtlCol="0">
            <a:spAutoFit/>
          </a:bodyPr>
          <a:lstStyle/>
          <a:p>
            <a:pPr algn="r">
              <a:defRPr/>
            </a:pPr>
            <a:r>
              <a:rPr lang="en-US" sz="1400" b="1" kern="0" dirty="0">
                <a:solidFill>
                  <a:schemeClr val="accent4"/>
                </a:solidFill>
              </a:rPr>
              <a:t>$90</a:t>
            </a:r>
          </a:p>
        </p:txBody>
      </p:sp>
      <p:sp>
        <p:nvSpPr>
          <p:cNvPr id="43" name="TextBox 42"/>
          <p:cNvSpPr txBox="1"/>
          <p:nvPr/>
        </p:nvSpPr>
        <p:spPr>
          <a:xfrm>
            <a:off x="3491087" y="4159862"/>
            <a:ext cx="679172" cy="307777"/>
          </a:xfrm>
          <a:prstGeom prst="rect">
            <a:avLst/>
          </a:prstGeom>
          <a:noFill/>
        </p:spPr>
        <p:txBody>
          <a:bodyPr wrap="square" lIns="45720" rIns="45720" rtlCol="0">
            <a:spAutoFit/>
          </a:bodyPr>
          <a:lstStyle/>
          <a:p>
            <a:pPr marR="0" lvl="0" indent="0" algn="r" fontAlgn="auto">
              <a:lnSpc>
                <a:spcPct val="100000"/>
              </a:lnSpc>
              <a:spcBef>
                <a:spcPts val="0"/>
              </a:spcBef>
              <a:spcAft>
                <a:spcPts val="0"/>
              </a:spcAft>
              <a:buClrTx/>
              <a:buSzTx/>
              <a:buFontTx/>
              <a:buNone/>
              <a:tabLst/>
              <a:defRPr/>
            </a:pPr>
            <a:r>
              <a:rPr lang="en-US" sz="1400" b="1" kern="0" dirty="0">
                <a:solidFill>
                  <a:schemeClr val="accent4"/>
                </a:solidFill>
              </a:rPr>
              <a:t>$80</a:t>
            </a:r>
          </a:p>
        </p:txBody>
      </p:sp>
      <p:sp>
        <p:nvSpPr>
          <p:cNvPr id="45" name="TextBox 44"/>
          <p:cNvSpPr txBox="1"/>
          <p:nvPr/>
        </p:nvSpPr>
        <p:spPr>
          <a:xfrm>
            <a:off x="5943821" y="4581680"/>
            <a:ext cx="679172" cy="307777"/>
          </a:xfrm>
          <a:prstGeom prst="rect">
            <a:avLst/>
          </a:prstGeom>
          <a:noFill/>
        </p:spPr>
        <p:txBody>
          <a:bodyPr wrap="square" lIns="45720" rIns="45720" rtlCol="0">
            <a:spAutoFit/>
          </a:bodyPr>
          <a:lstStyle/>
          <a:p>
            <a:pPr marR="0" lvl="0" indent="0" algn="r" fontAlgn="auto">
              <a:lnSpc>
                <a:spcPct val="100000"/>
              </a:lnSpc>
              <a:spcBef>
                <a:spcPts val="0"/>
              </a:spcBef>
              <a:spcAft>
                <a:spcPts val="0"/>
              </a:spcAft>
              <a:buClrTx/>
              <a:buSzTx/>
              <a:buFontTx/>
              <a:buNone/>
              <a:tabLst/>
              <a:defRPr/>
            </a:pPr>
            <a:r>
              <a:rPr lang="en-US" sz="1400" b="1" kern="0" dirty="0">
                <a:solidFill>
                  <a:schemeClr val="accent4"/>
                </a:solidFill>
              </a:rPr>
              <a:t>$60</a:t>
            </a:r>
          </a:p>
        </p:txBody>
      </p:sp>
      <p:sp>
        <p:nvSpPr>
          <p:cNvPr id="46" name="TextBox 45"/>
          <p:cNvSpPr txBox="1"/>
          <p:nvPr/>
        </p:nvSpPr>
        <p:spPr>
          <a:xfrm>
            <a:off x="1130093" y="3348985"/>
            <a:ext cx="679172" cy="307777"/>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b="1" kern="0" dirty="0">
                <a:solidFill>
                  <a:schemeClr val="accent4"/>
                </a:solidFill>
              </a:rPr>
              <a:t>$115</a:t>
            </a:r>
          </a:p>
        </p:txBody>
      </p:sp>
      <p:sp>
        <p:nvSpPr>
          <p:cNvPr id="47" name="TextBox 46"/>
          <p:cNvSpPr txBox="1"/>
          <p:nvPr/>
        </p:nvSpPr>
        <p:spPr>
          <a:xfrm>
            <a:off x="4717454" y="4361159"/>
            <a:ext cx="679172" cy="307777"/>
          </a:xfrm>
          <a:prstGeom prst="rect">
            <a:avLst/>
          </a:prstGeom>
          <a:noFill/>
        </p:spPr>
        <p:txBody>
          <a:bodyPr wrap="square" lIns="45720" rIns="45720" rtlCol="0">
            <a:spAutoFit/>
          </a:bodyPr>
          <a:lstStyle/>
          <a:p>
            <a:pPr algn="r">
              <a:defRPr/>
            </a:pPr>
            <a:r>
              <a:rPr lang="en-US" sz="1400" b="1" kern="0" dirty="0">
                <a:solidFill>
                  <a:schemeClr val="accent4"/>
                </a:solidFill>
              </a:rPr>
              <a:t>$70</a:t>
            </a:r>
          </a:p>
        </p:txBody>
      </p:sp>
      <p:sp>
        <p:nvSpPr>
          <p:cNvPr id="49" name="TextBox 48"/>
          <p:cNvSpPr txBox="1"/>
          <p:nvPr/>
        </p:nvSpPr>
        <p:spPr>
          <a:xfrm>
            <a:off x="2271769" y="5705910"/>
            <a:ext cx="679172" cy="307777"/>
          </a:xfrm>
          <a:prstGeom prst="rect">
            <a:avLst/>
          </a:prstGeom>
          <a:noFill/>
        </p:spPr>
        <p:txBody>
          <a:bodyPr wrap="square" lIns="45720" rIns="45720" rtlCol="0">
            <a:spAutoFit/>
          </a:bodyPr>
          <a:lstStyle/>
          <a:p>
            <a:pPr algn="r">
              <a:defRPr/>
            </a:pPr>
            <a:r>
              <a:rPr lang="en-US" sz="1400" b="1" kern="0" dirty="0">
                <a:solidFill>
                  <a:schemeClr val="accent4"/>
                </a:solidFill>
              </a:rPr>
              <a:t>$8.50</a:t>
            </a:r>
          </a:p>
        </p:txBody>
      </p:sp>
      <p:sp>
        <p:nvSpPr>
          <p:cNvPr id="50" name="TextBox 49"/>
          <p:cNvSpPr txBox="1"/>
          <p:nvPr/>
        </p:nvSpPr>
        <p:spPr>
          <a:xfrm>
            <a:off x="3491087" y="5752675"/>
            <a:ext cx="679172" cy="307777"/>
          </a:xfrm>
          <a:prstGeom prst="rect">
            <a:avLst/>
          </a:prstGeom>
          <a:noFill/>
        </p:spPr>
        <p:txBody>
          <a:bodyPr wrap="square" lIns="45720" rIns="45720" rtlCol="0">
            <a:spAutoFit/>
          </a:bodyPr>
          <a:lstStyle/>
          <a:p>
            <a:pPr marR="0" lvl="0" indent="0" algn="r" fontAlgn="auto">
              <a:lnSpc>
                <a:spcPct val="100000"/>
              </a:lnSpc>
              <a:spcBef>
                <a:spcPts val="0"/>
              </a:spcBef>
              <a:spcAft>
                <a:spcPts val="0"/>
              </a:spcAft>
              <a:buClrTx/>
              <a:buSzTx/>
              <a:buFontTx/>
              <a:buNone/>
              <a:tabLst/>
              <a:defRPr/>
            </a:pPr>
            <a:r>
              <a:rPr lang="en-US" sz="1400" b="1" kern="0" dirty="0">
                <a:solidFill>
                  <a:schemeClr val="accent4"/>
                </a:solidFill>
              </a:rPr>
              <a:t>$7</a:t>
            </a:r>
          </a:p>
        </p:txBody>
      </p:sp>
      <p:sp>
        <p:nvSpPr>
          <p:cNvPr id="51" name="TextBox 50"/>
          <p:cNvSpPr txBox="1"/>
          <p:nvPr/>
        </p:nvSpPr>
        <p:spPr>
          <a:xfrm>
            <a:off x="6006994" y="5809102"/>
            <a:ext cx="679172" cy="307777"/>
          </a:xfrm>
          <a:prstGeom prst="rect">
            <a:avLst/>
          </a:prstGeom>
          <a:noFill/>
        </p:spPr>
        <p:txBody>
          <a:bodyPr wrap="square" lIns="45720" rIns="45720" rtlCol="0">
            <a:spAutoFit/>
          </a:bodyPr>
          <a:lstStyle/>
          <a:p>
            <a:pPr marR="0" lvl="0" indent="0" algn="r" fontAlgn="auto">
              <a:lnSpc>
                <a:spcPct val="100000"/>
              </a:lnSpc>
              <a:spcBef>
                <a:spcPts val="0"/>
              </a:spcBef>
              <a:spcAft>
                <a:spcPts val="0"/>
              </a:spcAft>
              <a:buClrTx/>
              <a:buSzTx/>
              <a:buFontTx/>
              <a:buNone/>
              <a:tabLst/>
              <a:defRPr/>
            </a:pPr>
            <a:r>
              <a:rPr lang="en-US" sz="1400" b="1" kern="0" dirty="0">
                <a:solidFill>
                  <a:schemeClr val="accent4"/>
                </a:solidFill>
              </a:rPr>
              <a:t>$4</a:t>
            </a:r>
          </a:p>
        </p:txBody>
      </p:sp>
      <p:sp>
        <p:nvSpPr>
          <p:cNvPr id="52" name="TextBox 51"/>
          <p:cNvSpPr txBox="1"/>
          <p:nvPr/>
        </p:nvSpPr>
        <p:spPr>
          <a:xfrm>
            <a:off x="1079827" y="5646615"/>
            <a:ext cx="679172" cy="307777"/>
          </a:xfrm>
          <a:prstGeom prst="rect">
            <a:avLst/>
          </a:prstGeom>
          <a:noFill/>
        </p:spPr>
        <p:txBody>
          <a:bodyPr wrap="square" lIns="45720" rIns="4572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b="1" kern="0" dirty="0">
                <a:solidFill>
                  <a:schemeClr val="accent4"/>
                </a:solidFill>
              </a:rPr>
              <a:t>$10</a:t>
            </a:r>
          </a:p>
        </p:txBody>
      </p:sp>
      <p:sp>
        <p:nvSpPr>
          <p:cNvPr id="53" name="TextBox 52"/>
          <p:cNvSpPr txBox="1"/>
          <p:nvPr/>
        </p:nvSpPr>
        <p:spPr>
          <a:xfrm>
            <a:off x="4737431" y="5798539"/>
            <a:ext cx="679172" cy="307777"/>
          </a:xfrm>
          <a:prstGeom prst="rect">
            <a:avLst/>
          </a:prstGeom>
          <a:noFill/>
        </p:spPr>
        <p:txBody>
          <a:bodyPr wrap="square" lIns="45720" rIns="45720" rtlCol="0">
            <a:spAutoFit/>
          </a:bodyPr>
          <a:lstStyle/>
          <a:p>
            <a:pPr algn="r">
              <a:defRPr/>
            </a:pPr>
            <a:r>
              <a:rPr lang="en-US" sz="1400" b="1" kern="0" dirty="0">
                <a:solidFill>
                  <a:schemeClr val="accent4"/>
                </a:solidFill>
              </a:rPr>
              <a:t>$5.50</a:t>
            </a:r>
          </a:p>
        </p:txBody>
      </p:sp>
      <p:sp>
        <p:nvSpPr>
          <p:cNvPr id="54" name="TextBox 53"/>
          <p:cNvSpPr txBox="1"/>
          <p:nvPr/>
        </p:nvSpPr>
        <p:spPr>
          <a:xfrm>
            <a:off x="7625281" y="6286970"/>
            <a:ext cx="3805837" cy="2616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chemeClr val="accent3"/>
                </a:solidFill>
                <a:sym typeface="Wingdings" panose="05000000000000000000" pitchFamily="2" charset="2"/>
              </a:rPr>
              <a:t>Only Team Members seats count toward tier qualification</a:t>
            </a:r>
            <a:endParaRPr kumimoji="0" lang="en-US" sz="1100" i="0" u="none" strike="noStrike" kern="0" cap="none" spc="0" normalizeH="0" baseline="0" noProof="0" dirty="0">
              <a:ln>
                <a:noFill/>
              </a:ln>
              <a:solidFill>
                <a:schemeClr val="accent3"/>
              </a:solidFill>
              <a:effectLst/>
              <a:uLnTx/>
              <a:uFillTx/>
            </a:endParaRPr>
          </a:p>
        </p:txBody>
      </p:sp>
      <p:sp>
        <p:nvSpPr>
          <p:cNvPr id="55" name="TextBox 54"/>
          <p:cNvSpPr txBox="1"/>
          <p:nvPr/>
        </p:nvSpPr>
        <p:spPr>
          <a:xfrm>
            <a:off x="7590303" y="3743734"/>
            <a:ext cx="3805837" cy="2616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chemeClr val="accent3"/>
                </a:solidFill>
                <a:sym typeface="Wingdings" panose="05000000000000000000" pitchFamily="2" charset="2"/>
              </a:rPr>
              <a:t>Both Plan 1 &amp; Plan 2 seats count </a:t>
            </a:r>
            <a:r>
              <a:rPr lang="en-US" sz="1100" kern="0">
                <a:solidFill>
                  <a:schemeClr val="accent3"/>
                </a:solidFill>
                <a:sym typeface="Wingdings" panose="05000000000000000000" pitchFamily="2" charset="2"/>
              </a:rPr>
              <a:t>toward Plan </a:t>
            </a:r>
            <a:r>
              <a:rPr lang="en-US" sz="1100" kern="0" dirty="0">
                <a:solidFill>
                  <a:schemeClr val="accent3"/>
                </a:solidFill>
                <a:sym typeface="Wingdings" panose="05000000000000000000" pitchFamily="2" charset="2"/>
              </a:rPr>
              <a:t>1 qualification</a:t>
            </a:r>
            <a:endParaRPr kumimoji="0" lang="en-US" sz="1100" i="0" u="none" strike="noStrike" kern="0" cap="none" spc="0" normalizeH="0" baseline="0" noProof="0" dirty="0">
              <a:ln>
                <a:noFill/>
              </a:ln>
              <a:solidFill>
                <a:schemeClr val="accent3"/>
              </a:solidFill>
              <a:effectLst/>
              <a:uLnTx/>
              <a:uFillTx/>
            </a:endParaRPr>
          </a:p>
        </p:txBody>
      </p:sp>
      <p:sp>
        <p:nvSpPr>
          <p:cNvPr id="56" name="TextBox 55"/>
          <p:cNvSpPr txBox="1"/>
          <p:nvPr/>
        </p:nvSpPr>
        <p:spPr>
          <a:xfrm>
            <a:off x="7625281" y="4307786"/>
            <a:ext cx="3805837" cy="2616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chemeClr val="accent3"/>
                </a:solidFill>
                <a:sym typeface="Wingdings" panose="05000000000000000000" pitchFamily="2" charset="2"/>
              </a:rPr>
              <a:t>No tiered pricing</a:t>
            </a:r>
            <a:endParaRPr kumimoji="0" lang="en-US" sz="1100" i="0" u="none" strike="noStrike" kern="0" cap="none" spc="0" normalizeH="0" baseline="0" noProof="0" dirty="0">
              <a:ln>
                <a:noFill/>
              </a:ln>
              <a:solidFill>
                <a:schemeClr val="accent3"/>
              </a:solidFill>
              <a:effectLst/>
              <a:uLnTx/>
              <a:uFillTx/>
            </a:endParaRPr>
          </a:p>
        </p:txBody>
      </p:sp>
      <p:sp>
        <p:nvSpPr>
          <p:cNvPr id="57" name="TextBox 56"/>
          <p:cNvSpPr txBox="1"/>
          <p:nvPr/>
        </p:nvSpPr>
        <p:spPr>
          <a:xfrm>
            <a:off x="7625282" y="2169675"/>
            <a:ext cx="2099744" cy="2616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chemeClr val="accent3"/>
                </a:solidFill>
                <a:sym typeface="Wingdings" panose="05000000000000000000" pitchFamily="2" charset="2"/>
              </a:rPr>
              <a:t>No tiered pricing</a:t>
            </a:r>
            <a:endParaRPr kumimoji="0" lang="en-US" sz="1100" i="0" u="none" strike="noStrike" kern="0" cap="none" spc="0" normalizeH="0" baseline="0" noProof="0" dirty="0">
              <a:ln>
                <a:noFill/>
              </a:ln>
              <a:solidFill>
                <a:schemeClr val="accent3"/>
              </a:solidFill>
              <a:effectLst/>
              <a:uLnTx/>
              <a:uFillTx/>
            </a:endParaRPr>
          </a:p>
        </p:txBody>
      </p:sp>
      <p:sp>
        <p:nvSpPr>
          <p:cNvPr id="59" name="TextBox 58"/>
          <p:cNvSpPr txBox="1"/>
          <p:nvPr/>
        </p:nvSpPr>
        <p:spPr>
          <a:xfrm>
            <a:off x="7590302" y="1652855"/>
            <a:ext cx="3805837" cy="261610"/>
          </a:xfrm>
          <a:prstGeom prst="rect">
            <a:avLst/>
          </a:prstGeom>
          <a:noFill/>
        </p:spPr>
        <p:txBody>
          <a:bodyPr wrap="square" lIns="45720" r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chemeClr val="accent3"/>
                </a:solidFill>
                <a:sym typeface="Wingdings" panose="05000000000000000000" pitchFamily="2" charset="2"/>
              </a:rPr>
              <a:t>No </a:t>
            </a:r>
            <a:r>
              <a:rPr lang="en-US" sz="1100" kern="0">
                <a:solidFill>
                  <a:schemeClr val="accent3"/>
                </a:solidFill>
                <a:sym typeface="Wingdings" panose="05000000000000000000" pitchFamily="2" charset="2"/>
              </a:rPr>
              <a:t>tiered pricing</a:t>
            </a:r>
            <a:r>
              <a:rPr lang="en-US" sz="1100" kern="0" dirty="0">
                <a:solidFill>
                  <a:schemeClr val="accent3"/>
                </a:solidFill>
                <a:sym typeface="Wingdings" panose="05000000000000000000" pitchFamily="2" charset="2"/>
              </a:rPr>
              <a:t> </a:t>
            </a:r>
            <a:r>
              <a:rPr lang="en-US" sz="1100" kern="0">
                <a:solidFill>
                  <a:schemeClr val="accent3"/>
                </a:solidFill>
                <a:sym typeface="Wingdings" panose="05000000000000000000" pitchFamily="2" charset="2"/>
              </a:rPr>
              <a:t>but </a:t>
            </a:r>
            <a:r>
              <a:rPr lang="en-US" sz="1100" kern="0" dirty="0">
                <a:solidFill>
                  <a:schemeClr val="accent3"/>
                </a:solidFill>
                <a:sym typeface="Wingdings" panose="05000000000000000000" pitchFamily="2" charset="2"/>
              </a:rPr>
              <a:t>seats count towards Plan 1 </a:t>
            </a:r>
            <a:r>
              <a:rPr lang="en-US" sz="1100" kern="0">
                <a:solidFill>
                  <a:schemeClr val="accent3"/>
                </a:solidFill>
                <a:sym typeface="Wingdings" panose="05000000000000000000" pitchFamily="2" charset="2"/>
              </a:rPr>
              <a:t>tiers</a:t>
            </a:r>
            <a:endParaRPr kumimoji="0" lang="en-US" sz="1100" i="0" u="none" strike="noStrike" kern="0" cap="none" spc="0" normalizeH="0" baseline="0" noProof="0" dirty="0">
              <a:ln>
                <a:noFill/>
              </a:ln>
              <a:solidFill>
                <a:schemeClr val="accent3"/>
              </a:solidFill>
              <a:effectLst/>
              <a:uLnTx/>
              <a:uFillTx/>
            </a:endParaRPr>
          </a:p>
        </p:txBody>
      </p:sp>
    </p:spTree>
    <p:extLst>
      <p:ext uri="{BB962C8B-B14F-4D97-AF65-F5344CB8AC3E}">
        <p14:creationId xmlns:p14="http://schemas.microsoft.com/office/powerpoint/2010/main" val="8060607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64310" y="1620726"/>
            <a:ext cx="6520995" cy="3203626"/>
            <a:chOff x="5449374" y="1620726"/>
            <a:chExt cx="6520995" cy="3203626"/>
          </a:xfrm>
        </p:grpSpPr>
        <p:grpSp>
          <p:nvGrpSpPr>
            <p:cNvPr id="4" name="Group 3"/>
            <p:cNvGrpSpPr/>
            <p:nvPr/>
          </p:nvGrpSpPr>
          <p:grpSpPr>
            <a:xfrm>
              <a:off x="5449374" y="1620726"/>
              <a:ext cx="6520995" cy="3203626"/>
              <a:chOff x="5449374" y="1620726"/>
              <a:chExt cx="6520995" cy="3203626"/>
            </a:xfrm>
          </p:grpSpPr>
          <p:pic>
            <p:nvPicPr>
              <p:cNvPr id="22" name="Picture 21"/>
              <p:cNvPicPr>
                <a:picLocks noChangeAspect="1"/>
              </p:cNvPicPr>
              <p:nvPr/>
            </p:nvPicPr>
            <p:blipFill>
              <a:blip r:embed="rId3"/>
              <a:stretch>
                <a:fillRect/>
              </a:stretch>
            </p:blipFill>
            <p:spPr>
              <a:xfrm>
                <a:off x="5449374" y="1620726"/>
                <a:ext cx="5229193" cy="2541049"/>
              </a:xfrm>
              <a:prstGeom prst="rect">
                <a:avLst/>
              </a:prstGeom>
            </p:spPr>
          </p:pic>
          <p:pic>
            <p:nvPicPr>
              <p:cNvPr id="44" name="Picture 43"/>
              <p:cNvPicPr>
                <a:picLocks noChangeAspect="1"/>
              </p:cNvPicPr>
              <p:nvPr/>
            </p:nvPicPr>
            <p:blipFill rotWithShape="1">
              <a:blip r:embed="rId3"/>
              <a:srcRect l="56306" t="72668"/>
              <a:stretch/>
            </p:blipFill>
            <p:spPr>
              <a:xfrm>
                <a:off x="9685501" y="4129831"/>
                <a:ext cx="2284868" cy="694521"/>
              </a:xfrm>
              <a:prstGeom prst="rect">
                <a:avLst/>
              </a:prstGeom>
            </p:spPr>
          </p:pic>
        </p:grpSp>
        <p:pic>
          <p:nvPicPr>
            <p:cNvPr id="54" name="Picture 53"/>
            <p:cNvPicPr>
              <a:picLocks noChangeAspect="1"/>
            </p:cNvPicPr>
            <p:nvPr/>
          </p:nvPicPr>
          <p:blipFill rotWithShape="1">
            <a:blip r:embed="rId3"/>
            <a:srcRect b="92878"/>
            <a:stretch/>
          </p:blipFill>
          <p:spPr>
            <a:xfrm>
              <a:off x="6717763" y="1623332"/>
              <a:ext cx="5229193" cy="180982"/>
            </a:xfrm>
            <a:prstGeom prst="rect">
              <a:avLst/>
            </a:prstGeom>
          </p:spPr>
        </p:pic>
      </p:grpSp>
      <p:sp>
        <p:nvSpPr>
          <p:cNvPr id="3" name="Title 2"/>
          <p:cNvSpPr>
            <a:spLocks noGrp="1"/>
          </p:cNvSpPr>
          <p:nvPr>
            <p:ph type="title"/>
          </p:nvPr>
        </p:nvSpPr>
        <p:spPr>
          <a:xfrm>
            <a:off x="145259" y="287803"/>
            <a:ext cx="11940150" cy="899665"/>
          </a:xfrm>
        </p:spPr>
        <p:txBody>
          <a:bodyPr/>
          <a:lstStyle/>
          <a:p>
            <a:r>
              <a:rPr lang="en-US" sz="4700" dirty="0"/>
              <a:t>Example Of Enterprise Tiered Pricing</a:t>
            </a:r>
          </a:p>
        </p:txBody>
      </p:sp>
      <p:grpSp>
        <p:nvGrpSpPr>
          <p:cNvPr id="80" name="Group 79"/>
          <p:cNvGrpSpPr/>
          <p:nvPr/>
        </p:nvGrpSpPr>
        <p:grpSpPr>
          <a:xfrm>
            <a:off x="-76509" y="2650979"/>
            <a:ext cx="4668592" cy="2091622"/>
            <a:chOff x="352134" y="3249128"/>
            <a:chExt cx="6520007" cy="2091622"/>
          </a:xfrm>
        </p:grpSpPr>
        <p:sp>
          <p:nvSpPr>
            <p:cNvPr id="13" name="TextBox 12"/>
            <p:cNvSpPr txBox="1"/>
            <p:nvPr/>
          </p:nvSpPr>
          <p:spPr>
            <a:xfrm>
              <a:off x="587995" y="3275569"/>
              <a:ext cx="6284146" cy="2065181"/>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accent4"/>
                  </a:solidFill>
                  <a:effectLst/>
                  <a:uLnTx/>
                  <a:uFillTx/>
                </a:rPr>
                <a:t>Purchase 2</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120 New Enterprise Plan 1 seats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50 New Enterprise Plan 2 seats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 170 Additional Enterprise Plan Seats</a:t>
              </a:r>
            </a:p>
            <a:p>
              <a:pPr marL="0" marR="0" lvl="0" indent="0" defTabSz="914400" eaLnBrk="1" fontAlgn="auto" latinLnBrk="0" hangingPunct="1">
                <a:lnSpc>
                  <a:spcPct val="90000"/>
                </a:lnSpc>
                <a:spcBef>
                  <a:spcPts val="0"/>
                </a:spcBef>
                <a:spcAft>
                  <a:spcPts val="600"/>
                </a:spcAft>
                <a:buClrTx/>
                <a:buSzTx/>
                <a:buFontTx/>
                <a:buNone/>
                <a:tabLst/>
                <a:defRPr/>
              </a:pPr>
              <a:r>
                <a:rPr lang="en-US" sz="1600" kern="0" dirty="0">
                  <a:gradFill>
                    <a:gsLst>
                      <a:gs pos="2917">
                        <a:schemeClr val="tx1"/>
                      </a:gs>
                      <a:gs pos="30000">
                        <a:schemeClr val="tx1"/>
                      </a:gs>
                    </a:gsLst>
                    <a:lin ang="5400000" scaled="0"/>
                  </a:gradFill>
                </a:rPr>
                <a:t>+ 80 Existing Plan seats</a:t>
              </a:r>
              <a:endPar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250 Total Enterprise Plan Seats </a:t>
              </a:r>
            </a:p>
          </p:txBody>
        </p:sp>
        <p:sp>
          <p:nvSpPr>
            <p:cNvPr id="30" name="TextBox 29"/>
            <p:cNvSpPr txBox="1"/>
            <p:nvPr/>
          </p:nvSpPr>
          <p:spPr>
            <a:xfrm>
              <a:off x="352134" y="3249128"/>
              <a:ext cx="2605087" cy="5724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solidFill>
                  <a:schemeClr val="accent4"/>
                </a:solidFill>
                <a:effectLst/>
                <a:uLnTx/>
                <a:uFillTx/>
              </a:endParaRPr>
            </a:p>
          </p:txBody>
        </p:sp>
      </p:grpSp>
      <p:sp>
        <p:nvSpPr>
          <p:cNvPr id="38" name="Rectangle 37"/>
          <p:cNvSpPr/>
          <p:nvPr/>
        </p:nvSpPr>
        <p:spPr>
          <a:xfrm rot="16200000">
            <a:off x="4263262" y="2984990"/>
            <a:ext cx="67839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Price</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41" name="Straight Arrow Connector 40"/>
          <p:cNvCxnSpPr>
            <a:stCxn id="38" idx="3"/>
          </p:cNvCxnSpPr>
          <p:nvPr/>
        </p:nvCxnSpPr>
        <p:spPr>
          <a:xfrm flipH="1" flipV="1">
            <a:off x="4592083" y="1620726"/>
            <a:ext cx="10375" cy="120973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19432" y="3465290"/>
            <a:ext cx="5472" cy="160743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731030" y="1251394"/>
            <a:ext cx="85151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2917">
                      <a:schemeClr val="tx1"/>
                    </a:gs>
                    <a:gs pos="30000">
                      <a:schemeClr val="tx1"/>
                    </a:gs>
                  </a:gsLst>
                  <a:lin ang="5400000" scaled="0"/>
                </a:gradFill>
                <a:effectLst/>
                <a:uLnTx/>
                <a:uFillTx/>
              </a:rPr>
              <a:t>Plan 2</a:t>
            </a:r>
            <a:endParaRPr kumimoji="0" lang="en-US" sz="1800" b="1" i="0" u="none" strike="noStrike" kern="0" cap="none" spc="0" normalizeH="0" baseline="0" noProof="0" dirty="0">
              <a:ln>
                <a:noFill/>
              </a:ln>
              <a:solidFill>
                <a:sysClr val="windowText" lastClr="000000"/>
              </a:solidFill>
              <a:effectLst/>
              <a:uLnTx/>
              <a:uFillTx/>
            </a:endParaRPr>
          </a:p>
        </p:txBody>
      </p:sp>
      <p:sp>
        <p:nvSpPr>
          <p:cNvPr id="46" name="Rectangle 45"/>
          <p:cNvSpPr/>
          <p:nvPr/>
        </p:nvSpPr>
        <p:spPr>
          <a:xfrm>
            <a:off x="4766182" y="1858013"/>
            <a:ext cx="85151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2917">
                      <a:schemeClr val="tx1"/>
                    </a:gs>
                    <a:gs pos="30000">
                      <a:schemeClr val="tx1"/>
                    </a:gs>
                  </a:gsLst>
                  <a:lin ang="5400000" scaled="0"/>
                </a:gradFill>
                <a:effectLst/>
                <a:uLnTx/>
                <a:uFillTx/>
              </a:rPr>
              <a:t>Plan 1</a:t>
            </a:r>
            <a:endParaRPr kumimoji="0" lang="en-US" sz="1800" b="1" i="0" u="none" strike="noStrike" kern="0" cap="none" spc="0" normalizeH="0" baseline="0" noProof="0" dirty="0">
              <a:ln>
                <a:noFill/>
              </a:ln>
              <a:solidFill>
                <a:sysClr val="windowText" lastClr="000000"/>
              </a:solidFill>
              <a:effectLst/>
              <a:uLnTx/>
              <a:uFillTx/>
            </a:endParaRPr>
          </a:p>
        </p:txBody>
      </p:sp>
      <p:sp>
        <p:nvSpPr>
          <p:cNvPr id="47" name="Rectangle 46"/>
          <p:cNvSpPr/>
          <p:nvPr/>
        </p:nvSpPr>
        <p:spPr>
          <a:xfrm>
            <a:off x="3925345" y="5627370"/>
            <a:ext cx="151676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Total Seats</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sym typeface="Wingdings" panose="05000000000000000000" pitchFamily="2" charset="2"/>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Rectangle 47"/>
          <p:cNvSpPr/>
          <p:nvPr/>
        </p:nvSpPr>
        <p:spPr>
          <a:xfrm>
            <a:off x="5364309" y="5627370"/>
            <a:ext cx="30970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1</a:t>
            </a: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Rectangle 48"/>
          <p:cNvSpPr/>
          <p:nvPr/>
        </p:nvSpPr>
        <p:spPr>
          <a:xfrm>
            <a:off x="6484892" y="5627370"/>
            <a:ext cx="55976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Rectangle 49"/>
          <p:cNvSpPr/>
          <p:nvPr/>
        </p:nvSpPr>
        <p:spPr>
          <a:xfrm>
            <a:off x="7926456" y="5627370"/>
            <a:ext cx="55976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250</a:t>
            </a:r>
          </a:p>
        </p:txBody>
      </p:sp>
      <p:sp>
        <p:nvSpPr>
          <p:cNvPr id="51" name="Rectangle 50"/>
          <p:cNvSpPr/>
          <p:nvPr/>
        </p:nvSpPr>
        <p:spPr>
          <a:xfrm>
            <a:off x="9351026" y="5627370"/>
            <a:ext cx="55976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500</a:t>
            </a:r>
          </a:p>
        </p:txBody>
      </p:sp>
      <p:sp>
        <p:nvSpPr>
          <p:cNvPr id="60" name="Rectangle 59"/>
          <p:cNvSpPr/>
          <p:nvPr/>
        </p:nvSpPr>
        <p:spPr>
          <a:xfrm>
            <a:off x="5582180" y="2151677"/>
            <a:ext cx="74892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Tier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$115</a:t>
            </a: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Rectangle 60"/>
          <p:cNvSpPr/>
          <p:nvPr/>
        </p:nvSpPr>
        <p:spPr>
          <a:xfrm>
            <a:off x="6731468" y="2812507"/>
            <a:ext cx="74892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Tier 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$90</a:t>
            </a: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Rectangle 61"/>
          <p:cNvSpPr/>
          <p:nvPr/>
        </p:nvSpPr>
        <p:spPr>
          <a:xfrm>
            <a:off x="8068556" y="3465290"/>
            <a:ext cx="74892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Tier 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$80</a:t>
            </a: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Rectangle 62"/>
          <p:cNvSpPr/>
          <p:nvPr/>
        </p:nvSpPr>
        <p:spPr>
          <a:xfrm>
            <a:off x="9297353" y="4099295"/>
            <a:ext cx="74892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Tier 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$70</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 name="Group 6"/>
          <p:cNvGrpSpPr/>
          <p:nvPr/>
        </p:nvGrpSpPr>
        <p:grpSpPr>
          <a:xfrm>
            <a:off x="5691317" y="1305409"/>
            <a:ext cx="1961831" cy="5308041"/>
            <a:chOff x="5691317" y="1305409"/>
            <a:chExt cx="1961831" cy="5308041"/>
          </a:xfrm>
        </p:grpSpPr>
        <p:grpSp>
          <p:nvGrpSpPr>
            <p:cNvPr id="82" name="Group 81"/>
            <p:cNvGrpSpPr/>
            <p:nvPr/>
          </p:nvGrpSpPr>
          <p:grpSpPr>
            <a:xfrm>
              <a:off x="5691317" y="1492491"/>
              <a:ext cx="1281313" cy="5120959"/>
              <a:chOff x="5925243" y="1355346"/>
              <a:chExt cx="1281313" cy="4344450"/>
            </a:xfrm>
          </p:grpSpPr>
          <p:cxnSp>
            <p:nvCxnSpPr>
              <p:cNvPr id="55" name="Straight Connector 54"/>
              <p:cNvCxnSpPr>
                <a:endCxn id="56" idx="0"/>
              </p:cNvCxnSpPr>
              <p:nvPr/>
            </p:nvCxnSpPr>
            <p:spPr>
              <a:xfrm>
                <a:off x="6565900" y="1355346"/>
                <a:ext cx="0" cy="3975118"/>
              </a:xfrm>
              <a:prstGeom prst="line">
                <a:avLst/>
              </a:prstGeom>
              <a:ln w="12700">
                <a:headEnd type="none"/>
                <a:tailEnd type="none"/>
              </a:ln>
            </p:spPr>
            <p:style>
              <a:lnRef idx="1">
                <a:schemeClr val="accent5"/>
              </a:lnRef>
              <a:fillRef idx="0">
                <a:schemeClr val="accent5"/>
              </a:fillRef>
              <a:effectRef idx="0">
                <a:schemeClr val="accent5"/>
              </a:effectRef>
              <a:fontRef idx="minor">
                <a:schemeClr val="tx1"/>
              </a:fontRef>
            </p:style>
          </p:cxnSp>
          <p:sp>
            <p:nvSpPr>
              <p:cNvPr id="56" name="Rectangle 55"/>
              <p:cNvSpPr/>
              <p:nvPr/>
            </p:nvSpPr>
            <p:spPr>
              <a:xfrm>
                <a:off x="5925243" y="5330464"/>
                <a:ext cx="12813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solidFill>
                    <a:effectLst/>
                    <a:uLnTx/>
                    <a:uFillTx/>
                  </a:rPr>
                  <a:t>Purchase 1</a:t>
                </a:r>
              </a:p>
            </p:txBody>
          </p:sp>
        </p:grpSp>
        <p:grpSp>
          <p:nvGrpSpPr>
            <p:cNvPr id="84" name="Group 83"/>
            <p:cNvGrpSpPr/>
            <p:nvPr/>
          </p:nvGrpSpPr>
          <p:grpSpPr>
            <a:xfrm>
              <a:off x="6245090" y="1305409"/>
              <a:ext cx="1408058" cy="974291"/>
              <a:chOff x="6479016" y="1305409"/>
              <a:chExt cx="1408058" cy="974291"/>
            </a:xfrm>
          </p:grpSpPr>
          <p:sp>
            <p:nvSpPr>
              <p:cNvPr id="66" name="Oval 65"/>
              <p:cNvSpPr/>
              <p:nvPr/>
            </p:nvSpPr>
            <p:spPr bwMode="auto">
              <a:xfrm>
                <a:off x="6479016" y="1559396"/>
                <a:ext cx="170744" cy="18121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7" name="Oval 66"/>
              <p:cNvSpPr/>
              <p:nvPr/>
            </p:nvSpPr>
            <p:spPr bwMode="auto">
              <a:xfrm>
                <a:off x="6490734" y="2098481"/>
                <a:ext cx="170744" cy="18121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8" name="Rectangle 67"/>
              <p:cNvSpPr/>
              <p:nvPr/>
            </p:nvSpPr>
            <p:spPr>
              <a:xfrm>
                <a:off x="6548047" y="1305409"/>
                <a:ext cx="132600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solidFill>
                    <a:effectLst/>
                    <a:uLnTx/>
                    <a:uFillTx/>
                  </a:rPr>
                  <a:t>30 P2 seats</a:t>
                </a:r>
              </a:p>
            </p:txBody>
          </p:sp>
          <p:sp>
            <p:nvSpPr>
              <p:cNvPr id="69" name="Rectangle 68"/>
              <p:cNvSpPr/>
              <p:nvPr/>
            </p:nvSpPr>
            <p:spPr>
              <a:xfrm>
                <a:off x="6561070" y="1816233"/>
                <a:ext cx="132600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solidFill>
                    <a:effectLst/>
                    <a:uLnTx/>
                    <a:uFillTx/>
                  </a:rPr>
                  <a:t>50 P1 seats</a:t>
                </a:r>
              </a:p>
            </p:txBody>
          </p:sp>
        </p:grpSp>
      </p:grpSp>
      <p:grpSp>
        <p:nvGrpSpPr>
          <p:cNvPr id="6" name="Group 5"/>
          <p:cNvGrpSpPr/>
          <p:nvPr/>
        </p:nvGrpSpPr>
        <p:grpSpPr>
          <a:xfrm>
            <a:off x="7360072" y="1342437"/>
            <a:ext cx="2099821" cy="5301172"/>
            <a:chOff x="7309570" y="1305409"/>
            <a:chExt cx="2099821" cy="5301172"/>
          </a:xfrm>
        </p:grpSpPr>
        <p:grpSp>
          <p:nvGrpSpPr>
            <p:cNvPr id="83" name="Group 82"/>
            <p:cNvGrpSpPr/>
            <p:nvPr/>
          </p:nvGrpSpPr>
          <p:grpSpPr>
            <a:xfrm>
              <a:off x="7309570" y="1485622"/>
              <a:ext cx="1281313" cy="5120959"/>
              <a:chOff x="7894369" y="1348477"/>
              <a:chExt cx="1281313" cy="4344450"/>
            </a:xfrm>
          </p:grpSpPr>
          <p:cxnSp>
            <p:nvCxnSpPr>
              <p:cNvPr id="58" name="Straight Connector 57"/>
              <p:cNvCxnSpPr>
                <a:endCxn id="59" idx="0"/>
              </p:cNvCxnSpPr>
              <p:nvPr/>
            </p:nvCxnSpPr>
            <p:spPr>
              <a:xfrm flipH="1">
                <a:off x="8535026" y="1348477"/>
                <a:ext cx="1" cy="3975118"/>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894369" y="5323595"/>
                <a:ext cx="12813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4"/>
                    </a:solidFill>
                    <a:effectLst/>
                    <a:uLnTx/>
                    <a:uFillTx/>
                  </a:rPr>
                  <a:t>Purchase 2</a:t>
                </a:r>
              </a:p>
            </p:txBody>
          </p:sp>
        </p:grpSp>
        <p:grpSp>
          <p:nvGrpSpPr>
            <p:cNvPr id="85" name="Group 84"/>
            <p:cNvGrpSpPr/>
            <p:nvPr/>
          </p:nvGrpSpPr>
          <p:grpSpPr>
            <a:xfrm>
              <a:off x="7856390" y="1305409"/>
              <a:ext cx="1553001" cy="2290957"/>
              <a:chOff x="8441189" y="1305409"/>
              <a:chExt cx="1553001" cy="2290957"/>
            </a:xfrm>
          </p:grpSpPr>
          <p:sp>
            <p:nvSpPr>
              <p:cNvPr id="70" name="Rectangle 69"/>
              <p:cNvSpPr/>
              <p:nvPr/>
            </p:nvSpPr>
            <p:spPr>
              <a:xfrm>
                <a:off x="8515005" y="1305409"/>
                <a:ext cx="132600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4"/>
                    </a:solidFill>
                    <a:effectLst/>
                    <a:uLnTx/>
                    <a:uFillTx/>
                  </a:rPr>
                  <a:t>50 P2 seats</a:t>
                </a:r>
              </a:p>
            </p:txBody>
          </p:sp>
          <p:sp>
            <p:nvSpPr>
              <p:cNvPr id="71" name="Rectangle 70"/>
              <p:cNvSpPr/>
              <p:nvPr/>
            </p:nvSpPr>
            <p:spPr>
              <a:xfrm>
                <a:off x="8543152" y="3112480"/>
                <a:ext cx="145103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4"/>
                    </a:solidFill>
                    <a:effectLst/>
                    <a:uLnTx/>
                    <a:uFillTx/>
                  </a:rPr>
                  <a:t>120 P1 seats</a:t>
                </a:r>
              </a:p>
            </p:txBody>
          </p:sp>
          <p:sp>
            <p:nvSpPr>
              <p:cNvPr id="72" name="Oval 71"/>
              <p:cNvSpPr/>
              <p:nvPr/>
            </p:nvSpPr>
            <p:spPr bwMode="auto">
              <a:xfrm>
                <a:off x="8444936" y="1536590"/>
                <a:ext cx="170744" cy="1812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3" name="Oval 72"/>
              <p:cNvSpPr/>
              <p:nvPr/>
            </p:nvSpPr>
            <p:spPr bwMode="auto">
              <a:xfrm>
                <a:off x="8441189" y="3415147"/>
                <a:ext cx="170744" cy="18121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43" name="Rectangle 42"/>
          <p:cNvSpPr/>
          <p:nvPr/>
        </p:nvSpPr>
        <p:spPr>
          <a:xfrm>
            <a:off x="10593503" y="5627370"/>
            <a:ext cx="68480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1000</a:t>
            </a:r>
          </a:p>
        </p:txBody>
      </p:sp>
      <p:sp>
        <p:nvSpPr>
          <p:cNvPr id="12" name="TextBox 11"/>
          <p:cNvSpPr txBox="1"/>
          <p:nvPr/>
        </p:nvSpPr>
        <p:spPr>
          <a:xfrm>
            <a:off x="145259" y="1183752"/>
            <a:ext cx="4168140" cy="146809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accent5"/>
                </a:solidFill>
                <a:effectLst/>
                <a:uLnTx/>
                <a:uFillTx/>
              </a:rPr>
              <a:t>Purchase 1</a:t>
            </a:r>
          </a:p>
          <a:p>
            <a:pPr marL="342900" indent="-342900">
              <a:lnSpc>
                <a:spcPct val="90000"/>
              </a:lnSpc>
              <a:spcAft>
                <a:spcPts val="600"/>
              </a:spcAft>
              <a:buFont typeface="Arial" panose="020B0604020202020204" pitchFamily="34" charset="0"/>
              <a:buChar char="•"/>
              <a:defRPr/>
            </a:pPr>
            <a:r>
              <a:rPr lang="en-US" sz="1600" kern="0" dirty="0">
                <a:gradFill>
                  <a:gsLst>
                    <a:gs pos="2917">
                      <a:schemeClr val="tx1"/>
                    </a:gs>
                    <a:gs pos="30000">
                      <a:schemeClr val="tx1"/>
                    </a:gs>
                  </a:gsLst>
                  <a:lin ang="5400000" scaled="0"/>
                </a:gradFill>
              </a:rPr>
              <a:t>50 New Enterprise Plan 1 seats </a:t>
            </a:r>
          </a:p>
          <a:p>
            <a:pPr marL="342900" indent="-342900">
              <a:lnSpc>
                <a:spcPct val="90000"/>
              </a:lnSpc>
              <a:spcAft>
                <a:spcPts val="600"/>
              </a:spcAft>
              <a:buFont typeface="Arial" panose="020B0604020202020204" pitchFamily="34" charset="0"/>
              <a:buChar char="•"/>
              <a:defRPr/>
            </a:pPr>
            <a:r>
              <a:rPr lang="en-US" sz="1600" kern="0" dirty="0">
                <a:gradFill>
                  <a:gsLst>
                    <a:gs pos="2917">
                      <a:schemeClr val="tx1"/>
                    </a:gs>
                    <a:gs pos="30000">
                      <a:schemeClr val="tx1"/>
                    </a:gs>
                  </a:gsLst>
                  <a:lin ang="5400000" scaled="0"/>
                </a:gradFill>
              </a:rPr>
              <a:t>30 New Enterprise Plan 2 seats</a:t>
            </a:r>
          </a:p>
          <a:p>
            <a:pPr>
              <a:lnSpc>
                <a:spcPct val="90000"/>
              </a:lnSpc>
              <a:spcAft>
                <a:spcPts val="600"/>
              </a:spcAft>
              <a:defRPr/>
            </a:pPr>
            <a:r>
              <a:rPr lang="en-US" sz="1600" kern="0" dirty="0">
                <a:gradFill>
                  <a:gsLst>
                    <a:gs pos="2917">
                      <a:schemeClr val="tx1"/>
                    </a:gs>
                    <a:gs pos="30000">
                      <a:schemeClr val="tx1"/>
                    </a:gs>
                  </a:gsLst>
                  <a:lin ang="5400000" scaled="0"/>
                </a:gradFill>
              </a:rPr>
              <a:t>80 Total Enterprise Seats</a:t>
            </a:r>
          </a:p>
        </p:txBody>
      </p:sp>
      <p:sp>
        <p:nvSpPr>
          <p:cNvPr id="52" name="Rectangle 51"/>
          <p:cNvSpPr/>
          <p:nvPr/>
        </p:nvSpPr>
        <p:spPr>
          <a:xfrm>
            <a:off x="10561442" y="4780127"/>
            <a:ext cx="74892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Tier 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$60</a:t>
            </a: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Rectangle 56"/>
          <p:cNvSpPr/>
          <p:nvPr/>
        </p:nvSpPr>
        <p:spPr>
          <a:xfrm>
            <a:off x="5559699" y="1618698"/>
            <a:ext cx="68480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$210</a:t>
            </a:r>
          </a:p>
        </p:txBody>
      </p:sp>
      <p:sp>
        <p:nvSpPr>
          <p:cNvPr id="53" name="TextBox 52"/>
          <p:cNvSpPr txBox="1"/>
          <p:nvPr/>
        </p:nvSpPr>
        <p:spPr>
          <a:xfrm>
            <a:off x="60344" y="4671131"/>
            <a:ext cx="3853115" cy="155119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accent2"/>
                </a:solidFill>
                <a:effectLst/>
                <a:uLnTx/>
                <a:uFillTx/>
              </a:rPr>
              <a:t>Renewal</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342900" indent="-342900">
              <a:lnSpc>
                <a:spcPct val="90000"/>
              </a:lnSpc>
              <a:spcAft>
                <a:spcPts val="600"/>
              </a:spcAft>
              <a:buFont typeface="Arial" panose="020B0604020202020204" pitchFamily="34" charset="0"/>
              <a:buChar char="•"/>
              <a:defRPr/>
            </a:pPr>
            <a:r>
              <a:rPr lang="en-US" sz="1600" kern="0" dirty="0">
                <a:gradFill>
                  <a:gsLst>
                    <a:gs pos="2917">
                      <a:schemeClr val="tx1"/>
                    </a:gs>
                    <a:gs pos="30000">
                      <a:schemeClr val="tx1"/>
                    </a:gs>
                  </a:gsLst>
                  <a:lin ang="5400000" scaled="0"/>
                </a:gradFill>
              </a:rPr>
              <a:t>170 Existing Enterprise Plan 1 seats</a:t>
            </a:r>
          </a:p>
          <a:p>
            <a:pPr marL="342900" indent="-342900">
              <a:lnSpc>
                <a:spcPct val="90000"/>
              </a:lnSpc>
              <a:spcAft>
                <a:spcPts val="600"/>
              </a:spcAft>
              <a:buFont typeface="Arial" panose="020B0604020202020204" pitchFamily="34" charset="0"/>
              <a:buChar char="•"/>
              <a:defRPr/>
            </a:pPr>
            <a:r>
              <a:rPr lang="en-US" sz="1600" kern="0" dirty="0">
                <a:gradFill>
                  <a:gsLst>
                    <a:gs pos="2917">
                      <a:schemeClr val="tx1"/>
                    </a:gs>
                    <a:gs pos="30000">
                      <a:schemeClr val="tx1"/>
                    </a:gs>
                  </a:gsLst>
                  <a:lin ang="5400000" scaled="0"/>
                </a:gradFill>
              </a:rPr>
              <a:t>80 New Enterprise Plan 2 seats</a:t>
            </a:r>
          </a:p>
          <a:p>
            <a:pPr marL="0" marR="0" lvl="0" indent="0" defTabSz="914400" eaLnBrk="1" fontAlgn="auto" latinLnBrk="0" hangingPunct="1">
              <a:lnSpc>
                <a:spcPct val="90000"/>
              </a:lnSpc>
              <a:spcBef>
                <a:spcPts val="0"/>
              </a:spcBef>
              <a:spcAft>
                <a:spcPts val="600"/>
              </a:spcAft>
              <a:buClrTx/>
              <a:buSzTx/>
              <a:buFontTx/>
              <a:buNone/>
              <a:tabLst/>
              <a:defRPr/>
            </a:pPr>
            <a:r>
              <a:rPr lang="en-US" sz="1600" kern="0" dirty="0">
                <a:gradFill>
                  <a:gsLst>
                    <a:gs pos="2917">
                      <a:schemeClr val="tx1"/>
                    </a:gs>
                    <a:gs pos="30000">
                      <a:schemeClr val="tx1"/>
                    </a:gs>
                  </a:gsLst>
                  <a:lin ang="5400000" scaled="0"/>
                </a:gradFill>
              </a:rPr>
              <a:t>250 Total Enterprise Plan seat</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s</a:t>
            </a:r>
          </a:p>
        </p:txBody>
      </p:sp>
      <p:grpSp>
        <p:nvGrpSpPr>
          <p:cNvPr id="2" name="Group 1"/>
          <p:cNvGrpSpPr/>
          <p:nvPr/>
        </p:nvGrpSpPr>
        <p:grpSpPr>
          <a:xfrm>
            <a:off x="7483242" y="1338679"/>
            <a:ext cx="1979845" cy="5213669"/>
            <a:chOff x="7430092" y="1300702"/>
            <a:chExt cx="1979845" cy="5213669"/>
          </a:xfrm>
        </p:grpSpPr>
        <p:grpSp>
          <p:nvGrpSpPr>
            <p:cNvPr id="65" name="Group 64"/>
            <p:cNvGrpSpPr/>
            <p:nvPr/>
          </p:nvGrpSpPr>
          <p:grpSpPr>
            <a:xfrm>
              <a:off x="7430092" y="1450308"/>
              <a:ext cx="1032655" cy="5064063"/>
              <a:chOff x="8104434" y="1237143"/>
              <a:chExt cx="1032655" cy="4281104"/>
            </a:xfrm>
          </p:grpSpPr>
          <p:cxnSp>
            <p:nvCxnSpPr>
              <p:cNvPr id="74" name="Straight Connector 73"/>
              <p:cNvCxnSpPr>
                <a:endCxn id="75" idx="0"/>
              </p:cNvCxnSpPr>
              <p:nvPr/>
            </p:nvCxnSpPr>
            <p:spPr>
              <a:xfrm flipH="1">
                <a:off x="8620762" y="1237143"/>
                <a:ext cx="4941" cy="3968876"/>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
            <p:nvSpPr>
              <p:cNvPr id="75" name="Rectangle 74"/>
              <p:cNvSpPr/>
              <p:nvPr/>
            </p:nvSpPr>
            <p:spPr>
              <a:xfrm>
                <a:off x="8104434" y="5206018"/>
                <a:ext cx="1032655" cy="31222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2"/>
                    </a:solidFill>
                    <a:effectLst/>
                    <a:uLnTx/>
                    <a:uFillTx/>
                  </a:rPr>
                  <a:t>Renewal</a:t>
                </a:r>
              </a:p>
            </p:txBody>
          </p:sp>
        </p:grpSp>
        <p:grpSp>
          <p:nvGrpSpPr>
            <p:cNvPr id="76" name="Group 75"/>
            <p:cNvGrpSpPr/>
            <p:nvPr/>
          </p:nvGrpSpPr>
          <p:grpSpPr>
            <a:xfrm>
              <a:off x="7860000" y="1300702"/>
              <a:ext cx="1549937" cy="2279577"/>
              <a:chOff x="8444936" y="1305409"/>
              <a:chExt cx="1549937" cy="2279577"/>
            </a:xfrm>
          </p:grpSpPr>
          <p:sp>
            <p:nvSpPr>
              <p:cNvPr id="77" name="Rectangle 76"/>
              <p:cNvSpPr/>
              <p:nvPr/>
            </p:nvSpPr>
            <p:spPr>
              <a:xfrm>
                <a:off x="8515005" y="1305409"/>
                <a:ext cx="132600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2"/>
                    </a:solidFill>
                    <a:effectLst/>
                    <a:uLnTx/>
                    <a:uFillTx/>
                  </a:rPr>
                  <a:t>80 P2 seats</a:t>
                </a:r>
              </a:p>
            </p:txBody>
          </p:sp>
          <p:sp>
            <p:nvSpPr>
              <p:cNvPr id="78" name="Rectangle 77"/>
              <p:cNvSpPr/>
              <p:nvPr/>
            </p:nvSpPr>
            <p:spPr>
              <a:xfrm>
                <a:off x="8543835" y="3135448"/>
                <a:ext cx="145103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2"/>
                    </a:solidFill>
                    <a:effectLst/>
                    <a:uLnTx/>
                    <a:uFillTx/>
                  </a:rPr>
                  <a:t>170 P1 seats</a:t>
                </a:r>
              </a:p>
            </p:txBody>
          </p:sp>
          <p:sp>
            <p:nvSpPr>
              <p:cNvPr id="79" name="Oval 78"/>
              <p:cNvSpPr/>
              <p:nvPr/>
            </p:nvSpPr>
            <p:spPr bwMode="auto">
              <a:xfrm>
                <a:off x="8444936" y="1536590"/>
                <a:ext cx="170744" cy="18121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accent2"/>
                  </a:solidFill>
                  <a:effectLst/>
                  <a:uLnTx/>
                  <a:uFillTx/>
                  <a:ea typeface="Segoe UI" pitchFamily="34" charset="0"/>
                  <a:cs typeface="Segoe UI" pitchFamily="34" charset="0"/>
                </a:endParaRPr>
              </a:p>
            </p:txBody>
          </p:sp>
          <p:sp>
            <p:nvSpPr>
              <p:cNvPr id="81" name="Oval 80"/>
              <p:cNvSpPr/>
              <p:nvPr/>
            </p:nvSpPr>
            <p:spPr bwMode="auto">
              <a:xfrm>
                <a:off x="8444936" y="3403767"/>
                <a:ext cx="170744" cy="18121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accent2"/>
                  </a:solidFill>
                  <a:effectLst/>
                  <a:uLnTx/>
                  <a:uFillTx/>
                  <a:ea typeface="Segoe UI" pitchFamily="34" charset="0"/>
                  <a:cs typeface="Segoe UI" pitchFamily="34" charset="0"/>
                </a:endParaRPr>
              </a:p>
            </p:txBody>
          </p:sp>
        </p:grpSp>
      </p:grpSp>
    </p:spTree>
    <p:extLst>
      <p:ext uri="{BB962C8B-B14F-4D97-AF65-F5344CB8AC3E}">
        <p14:creationId xmlns:p14="http://schemas.microsoft.com/office/powerpoint/2010/main" val="2239662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186060" y="1600796"/>
          <a:ext cx="562356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p:cNvSpPr txBox="1">
            <a:spLocks/>
          </p:cNvSpPr>
          <p:nvPr/>
        </p:nvSpPr>
        <p:spPr>
          <a:xfrm>
            <a:off x="284480" y="2562940"/>
            <a:ext cx="5384800" cy="2197525"/>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DYNAMICS 365 IMPACT</a:t>
            </a:r>
          </a:p>
          <a:p>
            <a:pPr marL="228600" indent="-228600">
              <a:buFont typeface="Arial" panose="020B0604020202020204" pitchFamily="34" charset="0"/>
              <a:buChar char="•"/>
              <a:defRPr/>
            </a:pPr>
            <a:r>
              <a:rPr lang="en-US" sz="2000" dirty="0">
                <a:solidFill>
                  <a:schemeClr val="bg1"/>
                </a:solidFill>
              </a:rPr>
              <a:t>Essential </a:t>
            </a:r>
            <a:r>
              <a:rPr kumimoji="0" lang="en-US" sz="2000" b="0" i="0" u="none" strike="noStrike" kern="1200" cap="none" spc="0" normalizeH="0" baseline="0" noProof="0" dirty="0">
                <a:ln>
                  <a:noFill/>
                </a:ln>
                <a:solidFill>
                  <a:schemeClr val="bg1"/>
                </a:solidFill>
                <a:effectLst/>
                <a:uLnTx/>
                <a:uFillTx/>
                <a:latin typeface="+mj-lt"/>
                <a:ea typeface="+mn-ea"/>
                <a:cs typeface="+mn-cs"/>
              </a:rPr>
              <a:t>users move to Team Members Tier 5 </a:t>
            </a:r>
            <a:r>
              <a:rPr lang="en-US" sz="2000" dirty="0">
                <a:solidFill>
                  <a:schemeClr val="bg1"/>
                </a:solidFill>
              </a:rPr>
              <a:t>price of $4</a:t>
            </a:r>
            <a:endParaRPr lang="en-US" sz="3200" dirty="0">
              <a:solidFill>
                <a:schemeClr val="bg1"/>
              </a:solidFill>
            </a:endParaRP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lang="en-US" sz="2000" dirty="0">
                <a:solidFill>
                  <a:schemeClr val="bg1"/>
                </a:solidFill>
              </a:rPr>
              <a:t>Pro, Basic, and Enterprise users go to Plan 1, Tier 4 </a:t>
            </a:r>
            <a:r>
              <a:rPr kumimoji="0" lang="en-US" sz="2000" b="0" i="0" u="none" strike="noStrike" kern="1200" cap="none" spc="0" normalizeH="0" baseline="0" noProof="0" dirty="0">
                <a:ln>
                  <a:noFill/>
                </a:ln>
                <a:solidFill>
                  <a:schemeClr val="bg1"/>
                </a:solidFill>
                <a:effectLst/>
                <a:uLnTx/>
                <a:uFillTx/>
                <a:latin typeface="+mj-lt"/>
                <a:ea typeface="+mn-ea"/>
                <a:cs typeface="+mn-cs"/>
              </a:rPr>
              <a:t>pricing </a:t>
            </a:r>
            <a:r>
              <a:rPr lang="en-US" sz="2000" dirty="0">
                <a:solidFill>
                  <a:schemeClr val="bg1"/>
                </a:solidFill>
              </a:rPr>
              <a:t>of $70</a:t>
            </a:r>
            <a:endParaRPr kumimoji="0" lang="en-US" sz="2000" b="0" i="0" u="none" strike="noStrike" kern="1200" cap="none" spc="0" normalizeH="0" baseline="0" noProof="0" dirty="0">
              <a:ln>
                <a:noFill/>
              </a:ln>
              <a:solidFill>
                <a:schemeClr val="bg1"/>
              </a:solidFill>
              <a:effectLst/>
              <a:uLnTx/>
              <a:uFillTx/>
              <a:latin typeface="+mj-lt"/>
              <a:ea typeface="+mn-ea"/>
              <a:cs typeface="+mn-cs"/>
            </a:endParaRP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List price reduced $16K per month</a:t>
            </a:r>
          </a:p>
        </p:txBody>
      </p:sp>
      <p:sp>
        <p:nvSpPr>
          <p:cNvPr id="10" name="Text Placeholder 2"/>
          <p:cNvSpPr txBox="1">
            <a:spLocks/>
          </p:cNvSpPr>
          <p:nvPr/>
        </p:nvSpPr>
        <p:spPr>
          <a:xfrm>
            <a:off x="284480" y="831015"/>
            <a:ext cx="5384800" cy="1643527"/>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CUSTOMER SUMMARY</a:t>
            </a:r>
          </a:p>
          <a:p>
            <a:pPr marL="228600" indent="-228600">
              <a:buFont typeface="Arial" panose="020B0604020202020204" pitchFamily="34" charset="0"/>
              <a:buChar char="•"/>
              <a:defRPr/>
            </a:pPr>
            <a:r>
              <a:rPr lang="en-US" sz="2000" dirty="0">
                <a:solidFill>
                  <a:schemeClr val="bg1"/>
                </a:solidFill>
              </a:rPr>
              <a:t>Customer A </a:t>
            </a:r>
          </a:p>
          <a:p>
            <a:pPr marL="228600" indent="-228600">
              <a:buFont typeface="Arial" panose="020B0604020202020204" pitchFamily="34" charset="0"/>
              <a:buChar char="•"/>
              <a:defRPr/>
            </a:pPr>
            <a:r>
              <a:rPr lang="en-US" sz="2000" dirty="0">
                <a:solidFill>
                  <a:schemeClr val="bg1"/>
                </a:solidFill>
              </a:rPr>
              <a:t>~$500k Annual Billed</a:t>
            </a:r>
            <a:endParaRPr lang="en-US" sz="3200" dirty="0">
              <a:solidFill>
                <a:schemeClr val="bg1"/>
              </a:solidFill>
            </a:endParaRP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lang="en-US" sz="2000" dirty="0">
                <a:solidFill>
                  <a:schemeClr val="bg1"/>
                </a:solidFill>
              </a:rPr>
              <a:t>660 Pro, 90 Basic</a:t>
            </a:r>
            <a:r>
              <a:rPr kumimoji="0" lang="en-US" sz="2000" b="0" i="0" u="none" strike="noStrike" kern="1200" cap="none" spc="0" normalizeH="0" baseline="0" noProof="0" dirty="0">
                <a:ln>
                  <a:noFill/>
                </a:ln>
                <a:solidFill>
                  <a:schemeClr val="bg1"/>
                </a:solidFill>
                <a:effectLst/>
                <a:uLnTx/>
                <a:uFillTx/>
                <a:latin typeface="+mj-lt"/>
                <a:ea typeface="+mn-ea"/>
                <a:cs typeface="+mn-cs"/>
              </a:rPr>
              <a:t>, and </a:t>
            </a:r>
            <a:r>
              <a:rPr lang="en-US" sz="2000" dirty="0">
                <a:solidFill>
                  <a:schemeClr val="bg1"/>
                </a:solidFill>
              </a:rPr>
              <a:t>1,250 Essential</a:t>
            </a:r>
            <a:endParaRPr kumimoji="0" lang="en-US" sz="2000" b="0" i="0" u="none" strike="noStrike" kern="1200" cap="none" spc="0" normalizeH="0" baseline="0" noProof="0" dirty="0">
              <a:ln>
                <a:noFill/>
              </a:ln>
              <a:solidFill>
                <a:schemeClr val="bg1"/>
              </a:solidFill>
              <a:effectLst/>
              <a:uLnTx/>
              <a:uFillTx/>
              <a:latin typeface="+mj-lt"/>
              <a:ea typeface="+mn-ea"/>
              <a:cs typeface="+mn-cs"/>
            </a:endParaRPr>
          </a:p>
        </p:txBody>
      </p:sp>
      <p:sp>
        <p:nvSpPr>
          <p:cNvPr id="11" name="Text Placeholder 2"/>
          <p:cNvSpPr txBox="1">
            <a:spLocks/>
          </p:cNvSpPr>
          <p:nvPr/>
        </p:nvSpPr>
        <p:spPr>
          <a:xfrm>
            <a:off x="297180" y="4848863"/>
            <a:ext cx="5384800" cy="1780359"/>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DYNAMICS 365 UPSELL</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Can you upsell </a:t>
            </a:r>
            <a:r>
              <a:rPr lang="en-US" sz="2000" dirty="0">
                <a:solidFill>
                  <a:schemeClr val="bg1"/>
                </a:solidFill>
              </a:rPr>
              <a:t>the plans</a:t>
            </a:r>
            <a:r>
              <a:rPr kumimoji="0" lang="en-US" sz="2000" b="0" i="0" u="none" strike="noStrike" kern="1200" cap="none" spc="0" normalizeH="0" baseline="0" noProof="0" dirty="0">
                <a:ln>
                  <a:noFill/>
                </a:ln>
                <a:solidFill>
                  <a:schemeClr val="bg1"/>
                </a:solidFill>
                <a:effectLst/>
                <a:uLnTx/>
                <a:uFillTx/>
                <a:latin typeface="+mj-lt"/>
                <a:ea typeface="+mn-ea"/>
                <a:cs typeface="+mn-cs"/>
              </a:rPr>
              <a:t>?</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a:t>
            </a:r>
            <a:r>
              <a:rPr lang="en-US" sz="1404" dirty="0">
                <a:solidFill>
                  <a:schemeClr val="bg1"/>
                </a:solidFill>
                <a:latin typeface="+mj-lt"/>
              </a:rPr>
              <a:t>CRM </a:t>
            </a:r>
            <a:r>
              <a:rPr kumimoji="0" lang="en-US" sz="1404" b="0" i="0" u="none" strike="noStrike" kern="1200" cap="none" spc="0" normalizeH="0" baseline="0" noProof="0" dirty="0">
                <a:ln>
                  <a:noFill/>
                </a:ln>
                <a:solidFill>
                  <a:schemeClr val="bg1"/>
                </a:solidFill>
                <a:effectLst/>
                <a:uLnTx/>
                <a:uFillTx/>
                <a:latin typeface="+mj-lt"/>
                <a:ea typeface="+mn-ea"/>
                <a:cs typeface="+mn-cs"/>
              </a:rPr>
              <a:t>users need </a:t>
            </a:r>
            <a:r>
              <a:rPr lang="en-US" sz="1404" dirty="0">
                <a:solidFill>
                  <a:schemeClr val="bg1"/>
                </a:solidFill>
                <a:latin typeface="+mj-lt"/>
              </a:rPr>
              <a:t>AX access and can move to Plan 2</a:t>
            </a:r>
            <a:r>
              <a:rPr kumimoji="0" lang="en-US" sz="1404" b="0" i="0" u="none" strike="noStrike" kern="1200" cap="none" spc="0" normalizeH="0" baseline="0" noProof="0" dirty="0">
                <a:ln>
                  <a:noFill/>
                </a:ln>
                <a:solidFill>
                  <a:schemeClr val="bg1"/>
                </a:solidFill>
                <a:effectLst/>
                <a:uLnTx/>
                <a:uFillTx/>
                <a:latin typeface="+mj-lt"/>
                <a:ea typeface="+mn-ea"/>
                <a:cs typeface="+mn-cs"/>
              </a:rPr>
              <a:t>?</a:t>
            </a:r>
            <a:r>
              <a:rPr lang="en-US" sz="1404" dirty="0">
                <a:solidFill>
                  <a:schemeClr val="bg1"/>
                </a:solidFill>
                <a:latin typeface="+mj-lt"/>
              </a:rPr>
              <a:t> </a:t>
            </a:r>
            <a:endParaRPr kumimoji="0" lang="en-US" sz="1404" b="0" i="0" u="none" strike="noStrike" kern="1200" cap="none" spc="0" normalizeH="0" baseline="0" noProof="0" dirty="0">
              <a:ln>
                <a:noFill/>
              </a:ln>
              <a:solidFill>
                <a:schemeClr val="bg1"/>
              </a:solidFill>
              <a:effectLst/>
              <a:uLnTx/>
              <a:uFillTx/>
              <a:latin typeface="+mj-lt"/>
              <a:ea typeface="+mn-ea"/>
              <a:cs typeface="+mn-cs"/>
            </a:endParaRP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a:t>
            </a:r>
            <a:r>
              <a:rPr lang="en-US" sz="1404" dirty="0">
                <a:solidFill>
                  <a:schemeClr val="bg1"/>
                </a:solidFill>
                <a:latin typeface="+mj-lt"/>
              </a:rPr>
              <a:t>any other departments </a:t>
            </a:r>
            <a:r>
              <a:rPr kumimoji="0" lang="en-US" sz="1404" b="0" i="0" u="none" strike="noStrike" kern="1200" cap="none" spc="0" normalizeH="0" baseline="0" noProof="0" dirty="0">
                <a:ln>
                  <a:noFill/>
                </a:ln>
                <a:solidFill>
                  <a:schemeClr val="bg1"/>
                </a:solidFill>
                <a:effectLst/>
                <a:uLnTx/>
                <a:uFillTx/>
                <a:latin typeface="+mj-lt"/>
                <a:ea typeface="+mn-ea"/>
                <a:cs typeface="+mn-cs"/>
              </a:rPr>
              <a:t>need </a:t>
            </a:r>
            <a:r>
              <a:rPr lang="en-US" sz="1404" dirty="0">
                <a:solidFill>
                  <a:schemeClr val="bg1"/>
                </a:solidFill>
                <a:latin typeface="+mj-lt"/>
              </a:rPr>
              <a:t>a LOB solution</a:t>
            </a:r>
            <a:r>
              <a:rPr kumimoji="0" lang="en-US" sz="1404" b="0" i="0" u="none" strike="noStrike" kern="1200" cap="none" spc="0" normalizeH="0" baseline="0" noProof="0" dirty="0">
                <a:ln>
                  <a:noFill/>
                </a:ln>
                <a:solidFill>
                  <a:schemeClr val="bg1"/>
                </a:solidFill>
                <a:effectLst/>
                <a:uLnTx/>
                <a:uFillTx/>
                <a:latin typeface="+mj-lt"/>
                <a:ea typeface="+mn-ea"/>
                <a:cs typeface="+mn-cs"/>
              </a:rPr>
              <a:t>?</a:t>
            </a:r>
          </a:p>
          <a:p>
            <a:pPr marL="179128" lvl="1" indent="-179388">
              <a:buFont typeface="Arial" panose="020B0604020202020204" pitchFamily="34" charset="0"/>
              <a:buChar char="•"/>
              <a:defRPr/>
            </a:pPr>
            <a:r>
              <a:rPr kumimoji="0" lang="en-US" sz="2000" b="0" i="0" u="none" strike="noStrike" kern="1200" cap="none" spc="0" normalizeH="0" baseline="0" noProof="0" dirty="0">
                <a:ln>
                  <a:noFill/>
                </a:ln>
                <a:solidFill>
                  <a:schemeClr val="bg1"/>
                </a:solidFill>
                <a:effectLst/>
                <a:uLnTx/>
                <a:uFillTx/>
                <a:latin typeface="+mj-lt"/>
                <a:ea typeface="+mn-ea"/>
                <a:cs typeface="+mn-cs"/>
              </a:rPr>
              <a:t>Can you add more Team Members Users</a:t>
            </a:r>
            <a:r>
              <a:rPr lang="en-US" sz="2000" dirty="0">
                <a:solidFill>
                  <a:schemeClr val="bg1"/>
                </a:solidFill>
                <a:latin typeface="+mj-lt"/>
              </a:rPr>
              <a:t>?</a:t>
            </a:r>
          </a:p>
        </p:txBody>
      </p:sp>
      <p:sp>
        <p:nvSpPr>
          <p:cNvPr id="7" name="Title 2"/>
          <p:cNvSpPr txBox="1">
            <a:spLocks/>
          </p:cNvSpPr>
          <p:nvPr/>
        </p:nvSpPr>
        <p:spPr>
          <a:xfrm>
            <a:off x="13099" y="-27368"/>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CRMOL To </a:t>
            </a:r>
            <a:r>
              <a:rPr lang="en-US" dirty="0"/>
              <a:t>Dynamics 365 Customer Example</a:t>
            </a:r>
          </a:p>
        </p:txBody>
      </p:sp>
      <p:sp>
        <p:nvSpPr>
          <p:cNvPr id="13" name="TextBox 12"/>
          <p:cNvSpPr txBox="1"/>
          <p:nvPr/>
        </p:nvSpPr>
        <p:spPr>
          <a:xfrm>
            <a:off x="6156217" y="6430690"/>
            <a:ext cx="5573485" cy="544765"/>
          </a:xfrm>
          <a:prstGeom prst="rect">
            <a:avLst/>
          </a:prstGeom>
          <a:noFill/>
        </p:spPr>
        <p:txBody>
          <a:bodyPr wrap="square" lIns="182880" tIns="146304" rIns="182880" bIns="146304" rtlCol="0">
            <a:spAutoFit/>
          </a:bodyPr>
          <a:lstStyle/>
          <a:p>
            <a:pPr>
              <a:lnSpc>
                <a:spcPct val="90000"/>
              </a:lnSpc>
              <a:spcAft>
                <a:spcPts val="600"/>
              </a:spcAft>
            </a:pPr>
            <a:r>
              <a:rPr lang="en-US" i="1" dirty="0">
                <a:solidFill>
                  <a:srgbClr val="FF0000"/>
                </a:solidFill>
              </a:rPr>
              <a:t>The prices here are for demonstration purposes</a:t>
            </a:r>
          </a:p>
        </p:txBody>
      </p:sp>
    </p:spTree>
    <p:extLst>
      <p:ext uri="{BB962C8B-B14F-4D97-AF65-F5344CB8AC3E}">
        <p14:creationId xmlns:p14="http://schemas.microsoft.com/office/powerpoint/2010/main" val="3819510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5981700" y="1655567"/>
          <a:ext cx="562356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p:cNvSpPr txBox="1">
            <a:spLocks/>
          </p:cNvSpPr>
          <p:nvPr/>
        </p:nvSpPr>
        <p:spPr>
          <a:xfrm>
            <a:off x="284480" y="2154738"/>
            <a:ext cx="5132251" cy="1920526"/>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DYNAMICS 365 IMPACT</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Task users move to Team Members</a:t>
            </a:r>
            <a:endParaRPr kumimoji="0" lang="en-US" sz="3200" b="0" i="0" u="none" strike="noStrike" kern="1200" cap="none" spc="0" normalizeH="0" baseline="0" noProof="0" dirty="0">
              <a:ln>
                <a:noFill/>
              </a:ln>
              <a:solidFill>
                <a:schemeClr val="bg1"/>
              </a:solidFill>
              <a:effectLst/>
              <a:uLnTx/>
              <a:uFillTx/>
              <a:latin typeface="+mj-lt"/>
              <a:ea typeface="+mn-ea"/>
              <a:cs typeface="+mn-cs"/>
            </a:endParaRP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Team Members hits the Tier 5 pricing with 1,120 (Task + Self Serve) users</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List price reduced $16K per month</a:t>
            </a:r>
          </a:p>
        </p:txBody>
      </p:sp>
      <p:sp>
        <p:nvSpPr>
          <p:cNvPr id="10" name="Text Placeholder 2"/>
          <p:cNvSpPr txBox="1">
            <a:spLocks/>
          </p:cNvSpPr>
          <p:nvPr/>
        </p:nvSpPr>
        <p:spPr>
          <a:xfrm>
            <a:off x="284480" y="1112369"/>
            <a:ext cx="5132251" cy="966418"/>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CUSTOMER SUMMARY</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240 Enterprise, 560 Task and 560 Self Serve</a:t>
            </a:r>
          </a:p>
        </p:txBody>
      </p:sp>
      <p:sp>
        <p:nvSpPr>
          <p:cNvPr id="11" name="Text Placeholder 2"/>
          <p:cNvSpPr txBox="1">
            <a:spLocks/>
          </p:cNvSpPr>
          <p:nvPr/>
        </p:nvSpPr>
        <p:spPr>
          <a:xfrm>
            <a:off x="284480" y="4151215"/>
            <a:ext cx="5132251" cy="2255746"/>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DYNAMICS 365 UPSELL</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Can you upsell users to Plan 2?</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AX users need Full </a:t>
            </a:r>
            <a:r>
              <a:rPr kumimoji="0" lang="en-US" sz="1404" b="0" i="0" u="none" strike="noStrike" kern="1200" cap="none" spc="0" normalizeH="0" baseline="0" noProof="0" dirty="0" err="1">
                <a:ln>
                  <a:noFill/>
                </a:ln>
                <a:solidFill>
                  <a:schemeClr val="bg1"/>
                </a:solidFill>
                <a:effectLst/>
                <a:uLnTx/>
                <a:uFillTx/>
                <a:latin typeface="+mj-lt"/>
                <a:ea typeface="+mn-ea"/>
                <a:cs typeface="+mn-cs"/>
              </a:rPr>
              <a:t>PowerApps</a:t>
            </a:r>
            <a:r>
              <a:rPr kumimoji="0" lang="en-US" sz="1404" b="0" i="0" u="none" strike="noStrike" kern="1200" cap="none" spc="0" normalizeH="0" baseline="0" noProof="0" dirty="0">
                <a:ln>
                  <a:noFill/>
                </a:ln>
                <a:solidFill>
                  <a:schemeClr val="bg1"/>
                </a:solidFill>
                <a:effectLst/>
                <a:uLnTx/>
                <a:uFillTx/>
                <a:latin typeface="+mj-lt"/>
                <a:ea typeface="+mn-ea"/>
                <a:cs typeface="+mn-cs"/>
              </a:rPr>
              <a:t>?</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users </a:t>
            </a:r>
            <a:r>
              <a:rPr kumimoji="0" lang="en-US" sz="1404" b="0" i="0" u="none" strike="noStrike" kern="1200" cap="none" spc="0" normalizeH="0" baseline="0" noProof="0">
                <a:ln>
                  <a:noFill/>
                </a:ln>
                <a:solidFill>
                  <a:schemeClr val="bg1"/>
                </a:solidFill>
                <a:effectLst/>
                <a:uLnTx/>
                <a:uFillTx/>
                <a:latin typeface="+mj-lt"/>
                <a:ea typeface="+mn-ea"/>
                <a:cs typeface="+mn-cs"/>
              </a:rPr>
              <a:t>need </a:t>
            </a:r>
            <a:r>
              <a:rPr lang="en-US" sz="1404" dirty="0">
                <a:solidFill>
                  <a:schemeClr val="bg1"/>
                </a:solidFill>
                <a:latin typeface="+mj-lt"/>
              </a:rPr>
              <a:t>plan</a:t>
            </a:r>
            <a:r>
              <a:rPr lang="en-US" sz="1404">
                <a:solidFill>
                  <a:schemeClr val="bg1"/>
                </a:solidFill>
                <a:latin typeface="+mj-lt"/>
              </a:rPr>
              <a:t> 1 </a:t>
            </a:r>
            <a:r>
              <a:rPr kumimoji="0" lang="en-US" sz="1404" b="0" i="0" u="none" strike="noStrike" kern="1200" cap="none" spc="0" normalizeH="0" baseline="0" noProof="0">
                <a:ln>
                  <a:noFill/>
                </a:ln>
                <a:solidFill>
                  <a:schemeClr val="bg1"/>
                </a:solidFill>
                <a:effectLst/>
                <a:uLnTx/>
                <a:uFillTx/>
                <a:latin typeface="+mj-lt"/>
                <a:ea typeface="+mn-ea"/>
                <a:cs typeface="+mn-cs"/>
              </a:rPr>
              <a:t>and </a:t>
            </a:r>
            <a:r>
              <a:rPr lang="en-US" sz="1404" dirty="0">
                <a:solidFill>
                  <a:schemeClr val="bg1"/>
                </a:solidFill>
                <a:latin typeface="+mj-lt"/>
              </a:rPr>
              <a:t>plan</a:t>
            </a:r>
            <a:r>
              <a:rPr lang="en-US" sz="1404">
                <a:solidFill>
                  <a:schemeClr val="bg1"/>
                </a:solidFill>
                <a:latin typeface="+mj-lt"/>
              </a:rPr>
              <a:t> </a:t>
            </a:r>
            <a:r>
              <a:rPr lang="en-US" sz="1404" dirty="0">
                <a:solidFill>
                  <a:schemeClr val="bg1"/>
                </a:solidFill>
                <a:latin typeface="+mj-lt"/>
              </a:rPr>
              <a:t>2 </a:t>
            </a:r>
            <a:r>
              <a:rPr lang="en-US" sz="1404">
                <a:solidFill>
                  <a:schemeClr val="bg1"/>
                </a:solidFill>
                <a:latin typeface="+mj-lt"/>
              </a:rPr>
              <a:t>app </a:t>
            </a:r>
            <a:r>
              <a:rPr kumimoji="0" lang="en-US" sz="1404" b="0" i="0" u="none" strike="noStrike" kern="1200" cap="none" spc="0" normalizeH="0" baseline="0" noProof="0">
                <a:ln>
                  <a:noFill/>
                </a:ln>
                <a:solidFill>
                  <a:schemeClr val="bg1"/>
                </a:solidFill>
                <a:effectLst/>
                <a:uLnTx/>
                <a:uFillTx/>
                <a:latin typeface="+mj-lt"/>
                <a:ea typeface="+mn-ea"/>
                <a:cs typeface="+mn-cs"/>
              </a:rPr>
              <a:t>access</a:t>
            </a:r>
            <a:r>
              <a:rPr kumimoji="0" lang="en-US" sz="1404" b="0" i="0" u="none" strike="noStrike" kern="1200" cap="none" spc="0" normalizeH="0" baseline="0" noProof="0" dirty="0">
                <a:ln>
                  <a:noFill/>
                </a:ln>
                <a:solidFill>
                  <a:schemeClr val="bg1"/>
                </a:solidFill>
                <a:effectLst/>
                <a:uLnTx/>
                <a:uFillTx/>
                <a:latin typeface="+mj-lt"/>
                <a:ea typeface="+mn-ea"/>
                <a:cs typeface="+mn-cs"/>
              </a:rPr>
              <a:t>?</a:t>
            </a:r>
          </a:p>
          <a:p>
            <a:pPr marL="179128" marR="0" lvl="1"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Can you add more </a:t>
            </a:r>
            <a:r>
              <a:rPr kumimoji="0" lang="en-US" sz="2000" b="0" i="0" u="none" strike="noStrike" kern="1200" cap="none" spc="0" normalizeH="0" baseline="0" noProof="0">
                <a:ln>
                  <a:noFill/>
                </a:ln>
                <a:solidFill>
                  <a:schemeClr val="bg1"/>
                </a:solidFill>
                <a:effectLst/>
                <a:uLnTx/>
                <a:uFillTx/>
                <a:latin typeface="+mj-lt"/>
                <a:ea typeface="+mn-ea"/>
                <a:cs typeface="+mn-cs"/>
              </a:rPr>
              <a:t>Team </a:t>
            </a:r>
            <a:r>
              <a:rPr lang="en-US" sz="2000">
                <a:solidFill>
                  <a:schemeClr val="bg1"/>
                </a:solidFill>
                <a:latin typeface="+mj-lt"/>
              </a:rPr>
              <a:t>Members</a:t>
            </a:r>
            <a:r>
              <a:rPr kumimoji="0" lang="en-US" sz="2000" b="0" i="0" u="none" strike="noStrike" kern="1200" cap="none" spc="0" normalizeH="0" baseline="0" noProof="0">
                <a:ln>
                  <a:noFill/>
                </a:ln>
                <a:solidFill>
                  <a:schemeClr val="bg1"/>
                </a:solidFill>
                <a:effectLst/>
                <a:uLnTx/>
                <a:uFillTx/>
                <a:latin typeface="+mj-lt"/>
                <a:ea typeface="+mn-ea"/>
                <a:cs typeface="+mn-cs"/>
              </a:rPr>
              <a:t> </a:t>
            </a:r>
            <a:r>
              <a:rPr kumimoji="0" lang="en-US" sz="2000" b="0" i="0" u="none" strike="noStrike" kern="1200" cap="none" spc="0" normalizeH="0" baseline="0" noProof="0" dirty="0">
                <a:ln>
                  <a:noFill/>
                </a:ln>
                <a:solidFill>
                  <a:schemeClr val="bg1"/>
                </a:solidFill>
                <a:effectLst/>
                <a:uLnTx/>
                <a:uFillTx/>
                <a:latin typeface="+mj-lt"/>
                <a:ea typeface="+mn-ea"/>
                <a:cs typeface="+mn-cs"/>
              </a:rPr>
              <a:t>Users?</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non-licensed users need read access </a:t>
            </a:r>
            <a:r>
              <a:rPr kumimoji="0" lang="en-US" sz="1404" b="0" i="0" u="none" strike="noStrike" kern="1200" cap="none" spc="0" normalizeH="0" baseline="0" noProof="0">
                <a:ln>
                  <a:noFill/>
                </a:ln>
                <a:solidFill>
                  <a:schemeClr val="bg1"/>
                </a:solidFill>
                <a:effectLst/>
                <a:uLnTx/>
                <a:uFillTx/>
                <a:latin typeface="+mj-lt"/>
                <a:ea typeface="+mn-ea"/>
                <a:cs typeface="+mn-cs"/>
              </a:rPr>
              <a:t>to </a:t>
            </a:r>
            <a:r>
              <a:rPr lang="en-US" sz="1404">
                <a:solidFill>
                  <a:schemeClr val="bg1"/>
                </a:solidFill>
                <a:latin typeface="+mj-lt"/>
              </a:rPr>
              <a:t>apps</a:t>
            </a:r>
            <a:r>
              <a:rPr kumimoji="0" lang="en-US" sz="1404" b="0" i="0" u="none" strike="noStrike" kern="1200" cap="none" spc="0" normalizeH="0" baseline="0" noProof="0">
                <a:ln>
                  <a:noFill/>
                </a:ln>
                <a:solidFill>
                  <a:schemeClr val="bg1"/>
                </a:solidFill>
                <a:effectLst/>
                <a:uLnTx/>
                <a:uFillTx/>
                <a:latin typeface="+mj-lt"/>
                <a:ea typeface="+mn-ea"/>
                <a:cs typeface="+mn-cs"/>
              </a:rPr>
              <a:t>?</a:t>
            </a:r>
            <a:endParaRPr kumimoji="0" lang="en-US" sz="1404" b="0" i="0" u="none" strike="noStrike" kern="1200" cap="none" spc="0" normalizeH="0" baseline="0" noProof="0" dirty="0">
              <a:ln>
                <a:noFill/>
              </a:ln>
              <a:solidFill>
                <a:schemeClr val="bg1"/>
              </a:solidFill>
              <a:effectLst/>
              <a:uLnTx/>
              <a:uFillTx/>
              <a:latin typeface="+mj-lt"/>
              <a:ea typeface="+mn-ea"/>
              <a:cs typeface="+mn-cs"/>
            </a:endParaRP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users need light write access </a:t>
            </a:r>
            <a:r>
              <a:rPr kumimoji="0" lang="en-US" sz="1404" b="0" i="0" u="none" strike="noStrike" kern="1200" cap="none" spc="0" normalizeH="0" baseline="0" noProof="0">
                <a:ln>
                  <a:noFill/>
                </a:ln>
                <a:solidFill>
                  <a:schemeClr val="bg1"/>
                </a:solidFill>
                <a:effectLst/>
                <a:uLnTx/>
                <a:uFillTx/>
                <a:latin typeface="+mj-lt"/>
                <a:ea typeface="+mn-ea"/>
                <a:cs typeface="+mn-cs"/>
              </a:rPr>
              <a:t>to </a:t>
            </a:r>
            <a:r>
              <a:rPr lang="en-US" sz="1404">
                <a:solidFill>
                  <a:schemeClr val="bg1"/>
                </a:solidFill>
                <a:latin typeface="+mj-lt"/>
              </a:rPr>
              <a:t>apps</a:t>
            </a:r>
            <a:r>
              <a:rPr kumimoji="0" lang="en-US" sz="1404" b="0" i="0" u="none" strike="noStrike" kern="1200" cap="none" spc="0" normalizeH="0" baseline="0" noProof="0">
                <a:ln>
                  <a:noFill/>
                </a:ln>
                <a:solidFill>
                  <a:schemeClr val="bg1"/>
                </a:solidFill>
                <a:effectLst/>
                <a:uLnTx/>
                <a:uFillTx/>
                <a:latin typeface="+mj-lt"/>
                <a:ea typeface="+mn-ea"/>
                <a:cs typeface="+mn-cs"/>
              </a:rPr>
              <a:t>?</a:t>
            </a:r>
            <a:endParaRPr kumimoji="0" lang="en-US" sz="1404"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itle 2"/>
          <p:cNvSpPr txBox="1">
            <a:spLocks/>
          </p:cNvSpPr>
          <p:nvPr/>
        </p:nvSpPr>
        <p:spPr>
          <a:xfrm>
            <a:off x="153780" y="136753"/>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‘AX7’ To Dynamics 365 Customer Example</a:t>
            </a:r>
          </a:p>
        </p:txBody>
      </p:sp>
      <p:sp>
        <p:nvSpPr>
          <p:cNvPr id="13" name="TextBox 12"/>
          <p:cNvSpPr txBox="1"/>
          <p:nvPr/>
        </p:nvSpPr>
        <p:spPr>
          <a:xfrm>
            <a:off x="5796990" y="6373826"/>
            <a:ext cx="5573485" cy="544765"/>
          </a:xfrm>
          <a:prstGeom prst="rect">
            <a:avLst/>
          </a:prstGeom>
          <a:noFill/>
        </p:spPr>
        <p:txBody>
          <a:bodyPr wrap="square" lIns="182880" tIns="146304" rIns="182880" bIns="146304" rtlCol="0">
            <a:spAutoFit/>
          </a:bodyPr>
          <a:lstStyle/>
          <a:p>
            <a:pPr>
              <a:lnSpc>
                <a:spcPct val="90000"/>
              </a:lnSpc>
              <a:spcAft>
                <a:spcPts val="600"/>
              </a:spcAft>
            </a:pPr>
            <a:r>
              <a:rPr lang="en-US" i="1" dirty="0">
                <a:solidFill>
                  <a:srgbClr val="FF0000"/>
                </a:solidFill>
              </a:rPr>
              <a:t>The prices here are for demonstration purposes</a:t>
            </a:r>
          </a:p>
        </p:txBody>
      </p:sp>
    </p:spTree>
    <p:extLst>
      <p:ext uri="{BB962C8B-B14F-4D97-AF65-F5344CB8AC3E}">
        <p14:creationId xmlns:p14="http://schemas.microsoft.com/office/powerpoint/2010/main" val="4240504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5981700" y="1655567"/>
          <a:ext cx="562356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p:cNvSpPr txBox="1">
            <a:spLocks/>
          </p:cNvSpPr>
          <p:nvPr/>
        </p:nvSpPr>
        <p:spPr>
          <a:xfrm>
            <a:off x="284480" y="2154738"/>
            <a:ext cx="5132251" cy="1920526"/>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DYNAMICS 365 IMPACT</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Task users move to Team Members</a:t>
            </a:r>
            <a:endParaRPr kumimoji="0" lang="en-US" sz="3200" b="0" i="0" u="none" strike="noStrike" kern="1200" cap="none" spc="0" normalizeH="0" baseline="0" noProof="0" dirty="0">
              <a:ln>
                <a:noFill/>
              </a:ln>
              <a:solidFill>
                <a:schemeClr val="bg1"/>
              </a:solidFill>
              <a:effectLst/>
              <a:uLnTx/>
              <a:uFillTx/>
              <a:latin typeface="+mj-lt"/>
              <a:ea typeface="+mn-ea"/>
              <a:cs typeface="+mn-cs"/>
            </a:endParaRP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Team Members hits the Tier 5 pricing with 1,120 (Task + Self Serve) users</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List price reduced $16K per month</a:t>
            </a:r>
          </a:p>
        </p:txBody>
      </p:sp>
      <p:sp>
        <p:nvSpPr>
          <p:cNvPr id="10" name="Text Placeholder 2"/>
          <p:cNvSpPr txBox="1">
            <a:spLocks/>
          </p:cNvSpPr>
          <p:nvPr/>
        </p:nvSpPr>
        <p:spPr>
          <a:xfrm>
            <a:off x="284480" y="1112369"/>
            <a:ext cx="5132251" cy="966418"/>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CUSTOMER SUMMARY</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240 Enterprise, 560 Task and 560 Self Serve</a:t>
            </a:r>
          </a:p>
        </p:txBody>
      </p:sp>
      <p:sp>
        <p:nvSpPr>
          <p:cNvPr id="11" name="Text Placeholder 2"/>
          <p:cNvSpPr txBox="1">
            <a:spLocks/>
          </p:cNvSpPr>
          <p:nvPr/>
        </p:nvSpPr>
        <p:spPr>
          <a:xfrm>
            <a:off x="284480" y="4151215"/>
            <a:ext cx="5132251" cy="2255746"/>
          </a:xfrm>
          <a:prstGeom prst="rect">
            <a:avLst/>
          </a:prstGeom>
          <a:solidFill>
            <a:schemeClr val="accent3"/>
          </a:solidFill>
        </p:spPr>
        <p:txBody>
          <a:bodyPr vert="horz" wrap="square" lIns="146304" tIns="91440" rIns="146304" bIns="9144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DYNAMICS 365 UPSELL</a:t>
            </a:r>
          </a:p>
          <a:p>
            <a:pPr marL="228600" marR="0" lvl="0" indent="-228600"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Can you upsell users to Plan 2?</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AX users need Full </a:t>
            </a:r>
            <a:r>
              <a:rPr kumimoji="0" lang="en-US" sz="1404" b="0" i="0" u="none" strike="noStrike" kern="1200" cap="none" spc="0" normalizeH="0" baseline="0" noProof="0" dirty="0" err="1">
                <a:ln>
                  <a:noFill/>
                </a:ln>
                <a:solidFill>
                  <a:schemeClr val="bg1"/>
                </a:solidFill>
                <a:effectLst/>
                <a:uLnTx/>
                <a:uFillTx/>
                <a:latin typeface="+mj-lt"/>
                <a:ea typeface="+mn-ea"/>
                <a:cs typeface="+mn-cs"/>
              </a:rPr>
              <a:t>PowerApps</a:t>
            </a:r>
            <a:r>
              <a:rPr kumimoji="0" lang="en-US" sz="1404" b="0" i="0" u="none" strike="noStrike" kern="1200" cap="none" spc="0" normalizeH="0" baseline="0" noProof="0" dirty="0">
                <a:ln>
                  <a:noFill/>
                </a:ln>
                <a:solidFill>
                  <a:schemeClr val="bg1"/>
                </a:solidFill>
                <a:effectLst/>
                <a:uLnTx/>
                <a:uFillTx/>
                <a:latin typeface="+mj-lt"/>
                <a:ea typeface="+mn-ea"/>
                <a:cs typeface="+mn-cs"/>
              </a:rPr>
              <a:t>?</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users </a:t>
            </a:r>
            <a:r>
              <a:rPr kumimoji="0" lang="en-US" sz="1404" b="0" i="0" u="none" strike="noStrike" kern="1200" cap="none" spc="0" normalizeH="0" baseline="0" noProof="0">
                <a:ln>
                  <a:noFill/>
                </a:ln>
                <a:solidFill>
                  <a:schemeClr val="bg1"/>
                </a:solidFill>
                <a:effectLst/>
                <a:uLnTx/>
                <a:uFillTx/>
                <a:latin typeface="+mj-lt"/>
                <a:ea typeface="+mn-ea"/>
                <a:cs typeface="+mn-cs"/>
              </a:rPr>
              <a:t>need </a:t>
            </a:r>
            <a:r>
              <a:rPr lang="en-US" sz="1404" dirty="0">
                <a:solidFill>
                  <a:schemeClr val="bg1"/>
                </a:solidFill>
                <a:latin typeface="+mj-lt"/>
              </a:rPr>
              <a:t>plan</a:t>
            </a:r>
            <a:r>
              <a:rPr lang="en-US" sz="1404">
                <a:solidFill>
                  <a:schemeClr val="bg1"/>
                </a:solidFill>
                <a:latin typeface="+mj-lt"/>
              </a:rPr>
              <a:t> 1 </a:t>
            </a:r>
            <a:r>
              <a:rPr kumimoji="0" lang="en-US" sz="1404" b="0" i="0" u="none" strike="noStrike" kern="1200" cap="none" spc="0" normalizeH="0" baseline="0" noProof="0">
                <a:ln>
                  <a:noFill/>
                </a:ln>
                <a:solidFill>
                  <a:schemeClr val="bg1"/>
                </a:solidFill>
                <a:effectLst/>
                <a:uLnTx/>
                <a:uFillTx/>
                <a:latin typeface="+mj-lt"/>
                <a:ea typeface="+mn-ea"/>
                <a:cs typeface="+mn-cs"/>
              </a:rPr>
              <a:t>and </a:t>
            </a:r>
            <a:r>
              <a:rPr lang="en-US" sz="1404" dirty="0">
                <a:solidFill>
                  <a:schemeClr val="bg1"/>
                </a:solidFill>
                <a:latin typeface="+mj-lt"/>
              </a:rPr>
              <a:t>plan</a:t>
            </a:r>
            <a:r>
              <a:rPr lang="en-US" sz="1404">
                <a:solidFill>
                  <a:schemeClr val="bg1"/>
                </a:solidFill>
                <a:latin typeface="+mj-lt"/>
              </a:rPr>
              <a:t> </a:t>
            </a:r>
            <a:r>
              <a:rPr lang="en-US" sz="1404" dirty="0">
                <a:solidFill>
                  <a:schemeClr val="bg1"/>
                </a:solidFill>
                <a:latin typeface="+mj-lt"/>
              </a:rPr>
              <a:t>2 </a:t>
            </a:r>
            <a:r>
              <a:rPr lang="en-US" sz="1404">
                <a:solidFill>
                  <a:schemeClr val="bg1"/>
                </a:solidFill>
                <a:latin typeface="+mj-lt"/>
              </a:rPr>
              <a:t>app </a:t>
            </a:r>
            <a:r>
              <a:rPr kumimoji="0" lang="en-US" sz="1404" b="0" i="0" u="none" strike="noStrike" kern="1200" cap="none" spc="0" normalizeH="0" baseline="0" noProof="0">
                <a:ln>
                  <a:noFill/>
                </a:ln>
                <a:solidFill>
                  <a:schemeClr val="bg1"/>
                </a:solidFill>
                <a:effectLst/>
                <a:uLnTx/>
                <a:uFillTx/>
                <a:latin typeface="+mj-lt"/>
                <a:ea typeface="+mn-ea"/>
                <a:cs typeface="+mn-cs"/>
              </a:rPr>
              <a:t>access</a:t>
            </a:r>
            <a:r>
              <a:rPr kumimoji="0" lang="en-US" sz="1404" b="0" i="0" u="none" strike="noStrike" kern="1200" cap="none" spc="0" normalizeH="0" baseline="0" noProof="0" dirty="0">
                <a:ln>
                  <a:noFill/>
                </a:ln>
                <a:solidFill>
                  <a:schemeClr val="bg1"/>
                </a:solidFill>
                <a:effectLst/>
                <a:uLnTx/>
                <a:uFillTx/>
                <a:latin typeface="+mj-lt"/>
                <a:ea typeface="+mn-ea"/>
                <a:cs typeface="+mn-cs"/>
              </a:rPr>
              <a:t>?</a:t>
            </a:r>
          </a:p>
          <a:p>
            <a:pPr marL="179128" marR="0" lvl="1"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j-lt"/>
                <a:ea typeface="+mn-ea"/>
                <a:cs typeface="+mn-cs"/>
              </a:rPr>
              <a:t>Can you add more </a:t>
            </a:r>
            <a:r>
              <a:rPr kumimoji="0" lang="en-US" sz="2000" b="0" i="0" u="none" strike="noStrike" kern="1200" cap="none" spc="0" normalizeH="0" baseline="0" noProof="0">
                <a:ln>
                  <a:noFill/>
                </a:ln>
                <a:solidFill>
                  <a:schemeClr val="bg1"/>
                </a:solidFill>
                <a:effectLst/>
                <a:uLnTx/>
                <a:uFillTx/>
                <a:latin typeface="+mj-lt"/>
                <a:ea typeface="+mn-ea"/>
                <a:cs typeface="+mn-cs"/>
              </a:rPr>
              <a:t>Team </a:t>
            </a:r>
            <a:r>
              <a:rPr lang="en-US" sz="2000">
                <a:solidFill>
                  <a:schemeClr val="bg1"/>
                </a:solidFill>
                <a:latin typeface="+mj-lt"/>
              </a:rPr>
              <a:t>Members</a:t>
            </a:r>
            <a:r>
              <a:rPr kumimoji="0" lang="en-US" sz="2000" b="0" i="0" u="none" strike="noStrike" kern="1200" cap="none" spc="0" normalizeH="0" baseline="0" noProof="0">
                <a:ln>
                  <a:noFill/>
                </a:ln>
                <a:solidFill>
                  <a:schemeClr val="bg1"/>
                </a:solidFill>
                <a:effectLst/>
                <a:uLnTx/>
                <a:uFillTx/>
                <a:latin typeface="+mj-lt"/>
                <a:ea typeface="+mn-ea"/>
                <a:cs typeface="+mn-cs"/>
              </a:rPr>
              <a:t> </a:t>
            </a:r>
            <a:r>
              <a:rPr kumimoji="0" lang="en-US" sz="2000" b="0" i="0" u="none" strike="noStrike" kern="1200" cap="none" spc="0" normalizeH="0" baseline="0" noProof="0" dirty="0">
                <a:ln>
                  <a:noFill/>
                </a:ln>
                <a:solidFill>
                  <a:schemeClr val="bg1"/>
                </a:solidFill>
                <a:effectLst/>
                <a:uLnTx/>
                <a:uFillTx/>
                <a:latin typeface="+mj-lt"/>
                <a:ea typeface="+mn-ea"/>
                <a:cs typeface="+mn-cs"/>
              </a:rPr>
              <a:t>Users?</a:t>
            </a: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non-licensed users need read access </a:t>
            </a:r>
            <a:r>
              <a:rPr kumimoji="0" lang="en-US" sz="1404" b="0" i="0" u="none" strike="noStrike" kern="1200" cap="none" spc="0" normalizeH="0" baseline="0" noProof="0">
                <a:ln>
                  <a:noFill/>
                </a:ln>
                <a:solidFill>
                  <a:schemeClr val="bg1"/>
                </a:solidFill>
                <a:effectLst/>
                <a:uLnTx/>
                <a:uFillTx/>
                <a:latin typeface="+mj-lt"/>
                <a:ea typeface="+mn-ea"/>
                <a:cs typeface="+mn-cs"/>
              </a:rPr>
              <a:t>to </a:t>
            </a:r>
            <a:r>
              <a:rPr lang="en-US" sz="1404">
                <a:solidFill>
                  <a:schemeClr val="bg1"/>
                </a:solidFill>
                <a:latin typeface="+mj-lt"/>
              </a:rPr>
              <a:t>apps</a:t>
            </a:r>
            <a:r>
              <a:rPr kumimoji="0" lang="en-US" sz="1404" b="0" i="0" u="none" strike="noStrike" kern="1200" cap="none" spc="0" normalizeH="0" baseline="0" noProof="0">
                <a:ln>
                  <a:noFill/>
                </a:ln>
                <a:solidFill>
                  <a:schemeClr val="bg1"/>
                </a:solidFill>
                <a:effectLst/>
                <a:uLnTx/>
                <a:uFillTx/>
                <a:latin typeface="+mj-lt"/>
                <a:ea typeface="+mn-ea"/>
                <a:cs typeface="+mn-cs"/>
              </a:rPr>
              <a:t>?</a:t>
            </a:r>
            <a:endParaRPr kumimoji="0" lang="en-US" sz="1404" b="0" i="0" u="none" strike="noStrike" kern="1200" cap="none" spc="0" normalizeH="0" baseline="0" noProof="0" dirty="0">
              <a:ln>
                <a:noFill/>
              </a:ln>
              <a:solidFill>
                <a:schemeClr val="bg1"/>
              </a:solidFill>
              <a:effectLst/>
              <a:uLnTx/>
              <a:uFillTx/>
              <a:latin typeface="+mj-lt"/>
              <a:ea typeface="+mn-ea"/>
              <a:cs typeface="+mn-cs"/>
            </a:endParaRPr>
          </a:p>
          <a:p>
            <a:pPr marL="627321" marR="0" lvl="3" indent="-179388"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en-US" sz="1404" b="0" i="0" u="none" strike="noStrike" kern="1200" cap="none" spc="0" normalizeH="0" baseline="0" noProof="0" dirty="0">
                <a:ln>
                  <a:noFill/>
                </a:ln>
                <a:solidFill>
                  <a:schemeClr val="bg1"/>
                </a:solidFill>
                <a:effectLst/>
                <a:uLnTx/>
                <a:uFillTx/>
                <a:latin typeface="+mj-lt"/>
                <a:ea typeface="+mn-ea"/>
                <a:cs typeface="+mn-cs"/>
              </a:rPr>
              <a:t>Do users need light write access </a:t>
            </a:r>
            <a:r>
              <a:rPr kumimoji="0" lang="en-US" sz="1404" b="0" i="0" u="none" strike="noStrike" kern="1200" cap="none" spc="0" normalizeH="0" baseline="0" noProof="0">
                <a:ln>
                  <a:noFill/>
                </a:ln>
                <a:solidFill>
                  <a:schemeClr val="bg1"/>
                </a:solidFill>
                <a:effectLst/>
                <a:uLnTx/>
                <a:uFillTx/>
                <a:latin typeface="+mj-lt"/>
                <a:ea typeface="+mn-ea"/>
                <a:cs typeface="+mn-cs"/>
              </a:rPr>
              <a:t>to </a:t>
            </a:r>
            <a:r>
              <a:rPr lang="en-US" sz="1404">
                <a:solidFill>
                  <a:schemeClr val="bg1"/>
                </a:solidFill>
                <a:latin typeface="+mj-lt"/>
              </a:rPr>
              <a:t>apps</a:t>
            </a:r>
            <a:r>
              <a:rPr kumimoji="0" lang="en-US" sz="1404" b="0" i="0" u="none" strike="noStrike" kern="1200" cap="none" spc="0" normalizeH="0" baseline="0" noProof="0">
                <a:ln>
                  <a:noFill/>
                </a:ln>
                <a:solidFill>
                  <a:schemeClr val="bg1"/>
                </a:solidFill>
                <a:effectLst/>
                <a:uLnTx/>
                <a:uFillTx/>
                <a:latin typeface="+mj-lt"/>
                <a:ea typeface="+mn-ea"/>
                <a:cs typeface="+mn-cs"/>
              </a:rPr>
              <a:t>?</a:t>
            </a:r>
            <a:endParaRPr kumimoji="0" lang="en-US" sz="1404"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itle 2"/>
          <p:cNvSpPr txBox="1">
            <a:spLocks/>
          </p:cNvSpPr>
          <p:nvPr/>
        </p:nvSpPr>
        <p:spPr>
          <a:xfrm>
            <a:off x="153780" y="136753"/>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‘AX7’ To Dynamics 365 Customer Example</a:t>
            </a:r>
          </a:p>
        </p:txBody>
      </p:sp>
      <p:sp>
        <p:nvSpPr>
          <p:cNvPr id="13" name="TextBox 12"/>
          <p:cNvSpPr txBox="1"/>
          <p:nvPr/>
        </p:nvSpPr>
        <p:spPr>
          <a:xfrm>
            <a:off x="5840533" y="6406961"/>
            <a:ext cx="5573485" cy="544765"/>
          </a:xfrm>
          <a:prstGeom prst="rect">
            <a:avLst/>
          </a:prstGeom>
          <a:noFill/>
        </p:spPr>
        <p:txBody>
          <a:bodyPr wrap="square" lIns="182880" tIns="146304" rIns="182880" bIns="146304" rtlCol="0">
            <a:spAutoFit/>
          </a:bodyPr>
          <a:lstStyle/>
          <a:p>
            <a:pPr>
              <a:lnSpc>
                <a:spcPct val="90000"/>
              </a:lnSpc>
              <a:spcAft>
                <a:spcPts val="600"/>
              </a:spcAft>
            </a:pPr>
            <a:r>
              <a:rPr lang="en-US" i="1" dirty="0">
                <a:solidFill>
                  <a:srgbClr val="FF0000"/>
                </a:solidFill>
              </a:rPr>
              <a:t>The prices here are for demonstration purposes</a:t>
            </a:r>
          </a:p>
        </p:txBody>
      </p:sp>
    </p:spTree>
    <p:extLst>
      <p:ext uri="{BB962C8B-B14F-4D97-AF65-F5344CB8AC3E}">
        <p14:creationId xmlns:p14="http://schemas.microsoft.com/office/powerpoint/2010/main" val="1344622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2331703"/>
            <a:ext cx="12206843" cy="283683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103402" y="49299"/>
            <a:ext cx="11655840" cy="899665"/>
          </a:xfrm>
        </p:spPr>
        <p:txBody>
          <a:bodyPr/>
          <a:lstStyle/>
          <a:p>
            <a:r>
              <a:rPr lang="en-US"/>
              <a:t>Deals In Process Guidance</a:t>
            </a:r>
            <a:r>
              <a:rPr lang="en-US" dirty="0"/>
              <a:t> </a:t>
            </a:r>
            <a:r>
              <a:rPr lang="en-US"/>
              <a:t>For </a:t>
            </a:r>
            <a:r>
              <a:rPr lang="en-US" dirty="0"/>
              <a:t>New And Existing Online </a:t>
            </a:r>
            <a:r>
              <a:rPr lang="en-US"/>
              <a:t>Customers</a:t>
            </a:r>
            <a:endParaRPr lang="en-US" dirty="0"/>
          </a:p>
        </p:txBody>
      </p:sp>
      <p:sp>
        <p:nvSpPr>
          <p:cNvPr id="7" name="Isosceles Triangle 6"/>
          <p:cNvSpPr/>
          <p:nvPr/>
        </p:nvSpPr>
        <p:spPr bwMode="auto">
          <a:xfrm rot="10800000">
            <a:off x="4962148" y="1917017"/>
            <a:ext cx="401106" cy="345781"/>
          </a:xfrm>
          <a:prstGeom prst="triangl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Isosceles Triangle 7"/>
          <p:cNvSpPr/>
          <p:nvPr/>
        </p:nvSpPr>
        <p:spPr bwMode="auto">
          <a:xfrm rot="10800000">
            <a:off x="7228448" y="1909867"/>
            <a:ext cx="401106" cy="345781"/>
          </a:xfrm>
          <a:prstGeom prst="triangl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6957704" y="1627825"/>
            <a:ext cx="960504" cy="390149"/>
          </a:xfrm>
          <a:prstGeom prst="rect">
            <a:avLst/>
          </a:prstGeom>
          <a:noFill/>
        </p:spPr>
        <p:txBody>
          <a:bodyPr wrap="square" lIns="18288" tIns="18288" rIns="18288" bIns="18288" rtlCol="0">
            <a:noAutofit/>
          </a:bodyPr>
          <a:lstStyle/>
          <a:p>
            <a:pPr algn="ctr">
              <a:lnSpc>
                <a:spcPct val="90000"/>
              </a:lnSpc>
              <a:spcAft>
                <a:spcPts val="600"/>
              </a:spcAft>
            </a:pPr>
            <a:r>
              <a:rPr lang="en-US" sz="2000" b="1" dirty="0">
                <a:gradFill>
                  <a:gsLst>
                    <a:gs pos="2917">
                      <a:schemeClr val="tx1"/>
                    </a:gs>
                    <a:gs pos="30000">
                      <a:schemeClr val="tx1"/>
                    </a:gs>
                  </a:gsLst>
                  <a:lin ang="5400000" scaled="0"/>
                </a:gradFill>
              </a:rPr>
              <a:t>NOV</a:t>
            </a:r>
          </a:p>
        </p:txBody>
      </p:sp>
      <p:sp>
        <p:nvSpPr>
          <p:cNvPr id="11" name="TextBox 10"/>
          <p:cNvSpPr txBox="1"/>
          <p:nvPr/>
        </p:nvSpPr>
        <p:spPr>
          <a:xfrm>
            <a:off x="4669955" y="1650221"/>
            <a:ext cx="960504" cy="390149"/>
          </a:xfrm>
          <a:prstGeom prst="rect">
            <a:avLst/>
          </a:prstGeom>
          <a:noFill/>
        </p:spPr>
        <p:txBody>
          <a:bodyPr wrap="square" lIns="18288" tIns="18288" rIns="18288" bIns="18288" rtlCol="0">
            <a:noAutofit/>
          </a:bodyPr>
          <a:lstStyle/>
          <a:p>
            <a:pPr algn="ctr">
              <a:lnSpc>
                <a:spcPct val="90000"/>
              </a:lnSpc>
              <a:spcAft>
                <a:spcPts val="600"/>
              </a:spcAft>
            </a:pPr>
            <a:r>
              <a:rPr lang="en-US" sz="2000" b="1" dirty="0">
                <a:gradFill>
                  <a:gsLst>
                    <a:gs pos="2917">
                      <a:schemeClr val="tx1"/>
                    </a:gs>
                    <a:gs pos="30000">
                      <a:schemeClr val="tx1"/>
                    </a:gs>
                  </a:gsLst>
                  <a:lin ang="5400000" scaled="0"/>
                </a:gradFill>
              </a:rPr>
              <a:t>OCT</a:t>
            </a:r>
          </a:p>
        </p:txBody>
      </p:sp>
      <p:sp>
        <p:nvSpPr>
          <p:cNvPr id="13" name="Rectangle 12"/>
          <p:cNvSpPr/>
          <p:nvPr/>
        </p:nvSpPr>
        <p:spPr bwMode="auto">
          <a:xfrm>
            <a:off x="1093947" y="2621169"/>
            <a:ext cx="6314075" cy="579381"/>
          </a:xfrm>
          <a:prstGeom prst="rect">
            <a:avLst/>
          </a:prstGeom>
          <a:solidFill>
            <a:schemeClr val="bg2">
              <a:lumMod val="50000"/>
            </a:schemeClr>
          </a:solidFill>
        </p:spPr>
        <p:txBody>
          <a:bodyPr wrap="square" lIns="182880" tIns="18288" rIns="18288" bIns="18288" rtlCol="0" anchor="t">
            <a:noAutofit/>
          </a:bodyPr>
          <a:lstStyle/>
          <a:p>
            <a:pPr>
              <a:lnSpc>
                <a:spcPct val="90000"/>
              </a:lnSpc>
              <a:spcAft>
                <a:spcPts val="600"/>
              </a:spcAft>
            </a:pPr>
            <a:r>
              <a:rPr lang="en-US" sz="1600" b="1">
                <a:solidFill>
                  <a:schemeClr val="bg1"/>
                </a:solidFill>
              </a:rPr>
              <a:t>Continue Transacting </a:t>
            </a:r>
            <a:r>
              <a:rPr lang="en-US" sz="1600" b="1" dirty="0">
                <a:solidFill>
                  <a:schemeClr val="bg1"/>
                </a:solidFill>
              </a:rPr>
              <a:t>Existing CRMOL / AX7 SKUs</a:t>
            </a:r>
          </a:p>
        </p:txBody>
      </p:sp>
      <p:sp>
        <p:nvSpPr>
          <p:cNvPr id="48" name="Arrow: Right 44"/>
          <p:cNvSpPr/>
          <p:nvPr/>
        </p:nvSpPr>
        <p:spPr bwMode="auto">
          <a:xfrm>
            <a:off x="7483520" y="2529438"/>
            <a:ext cx="3448785" cy="778507"/>
          </a:xfrm>
          <a:prstGeom prst="rightArrow">
            <a:avLst>
              <a:gd name="adj1" fmla="val 70924"/>
              <a:gd name="adj2" fmla="val 50000"/>
            </a:avLst>
          </a:prstGeom>
          <a:solidFill>
            <a:schemeClr val="accent2"/>
          </a:solidFill>
        </p:spPr>
        <p:txBody>
          <a:bodyPr wrap="square" lIns="182880" tIns="18288" rIns="18288" bIns="18288" rtlCol="0" anchor="ctr">
            <a:noAutofit/>
          </a:bodyPr>
          <a:lstStyle/>
          <a:p>
            <a:pPr>
              <a:lnSpc>
                <a:spcPct val="90000"/>
              </a:lnSpc>
              <a:spcAft>
                <a:spcPts val="600"/>
              </a:spcAft>
            </a:pPr>
            <a:r>
              <a:rPr lang="en-US" sz="1600" b="1" dirty="0">
                <a:solidFill>
                  <a:schemeClr val="bg1"/>
                </a:solidFill>
              </a:rPr>
              <a:t>Transact Dynamics 365 SKUs</a:t>
            </a:r>
          </a:p>
        </p:txBody>
      </p:sp>
      <p:cxnSp>
        <p:nvCxnSpPr>
          <p:cNvPr id="39" name="Straight Connector 38"/>
          <p:cNvCxnSpPr/>
          <p:nvPr/>
        </p:nvCxnSpPr>
        <p:spPr>
          <a:xfrm flipH="1" flipV="1">
            <a:off x="5157393" y="2340092"/>
            <a:ext cx="6278" cy="2828447"/>
          </a:xfrm>
          <a:prstGeom prst="line">
            <a:avLst/>
          </a:prstGeom>
          <a:ln w="12700">
            <a:solidFill>
              <a:schemeClr val="tx1">
                <a:lumMod val="60000"/>
                <a:lumOff val="4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437956" y="2340090"/>
            <a:ext cx="45564" cy="2828449"/>
          </a:xfrm>
          <a:prstGeom prst="line">
            <a:avLst/>
          </a:prstGeom>
          <a:ln w="12700">
            <a:solidFill>
              <a:schemeClr val="tx1">
                <a:lumMod val="60000"/>
                <a:lumOff val="4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8" name="Arrow: Right 44"/>
          <p:cNvSpPr/>
          <p:nvPr/>
        </p:nvSpPr>
        <p:spPr bwMode="auto">
          <a:xfrm>
            <a:off x="7513454" y="4276840"/>
            <a:ext cx="3562728" cy="791427"/>
          </a:xfrm>
          <a:prstGeom prst="rightArrow">
            <a:avLst>
              <a:gd name="adj1" fmla="val 70924"/>
              <a:gd name="adj2" fmla="val 50000"/>
            </a:avLst>
          </a:prstGeom>
          <a:solidFill>
            <a:schemeClr val="bg2">
              <a:lumMod val="50000"/>
            </a:schemeClr>
          </a:solidFill>
        </p:spPr>
        <p:txBody>
          <a:bodyPr wrap="square" lIns="182880" tIns="18288" rIns="18288" bIns="18288" rtlCol="0" anchor="ctr">
            <a:noAutofit/>
          </a:bodyPr>
          <a:lstStyle/>
          <a:p>
            <a:pPr algn="ctr"/>
            <a:r>
              <a:rPr lang="en-US" sz="1600" b="1" dirty="0">
                <a:solidFill>
                  <a:schemeClr val="bg1"/>
                </a:solidFill>
              </a:rPr>
              <a:t>Existing CRMOL customers</a:t>
            </a:r>
          </a:p>
          <a:p>
            <a:pPr algn="ctr"/>
            <a:r>
              <a:rPr lang="en-US" sz="1600" b="1" dirty="0">
                <a:solidFill>
                  <a:schemeClr val="bg1"/>
                </a:solidFill>
              </a:rPr>
              <a:t>transition pricing</a:t>
            </a:r>
          </a:p>
        </p:txBody>
      </p:sp>
      <p:sp>
        <p:nvSpPr>
          <p:cNvPr id="18" name="Rectangle 17"/>
          <p:cNvSpPr/>
          <p:nvPr/>
        </p:nvSpPr>
        <p:spPr bwMode="auto">
          <a:xfrm>
            <a:off x="5230839" y="2874614"/>
            <a:ext cx="2155215" cy="277976"/>
          </a:xfrm>
          <a:prstGeom prst="rect">
            <a:avLst/>
          </a:prstGeom>
          <a:solidFill>
            <a:schemeClr val="accent2">
              <a:alpha val="28000"/>
            </a:schemeClr>
          </a:solidFill>
        </p:spPr>
        <p:txBody>
          <a:bodyPr wrap="square" lIns="182880" tIns="18288" rIns="18288" bIns="18288" rtlCol="0" anchor="ctr">
            <a:noAutofit/>
          </a:bodyPr>
          <a:lstStyle/>
          <a:p>
            <a:pPr algn="ctr">
              <a:lnSpc>
                <a:spcPct val="90000"/>
              </a:lnSpc>
              <a:spcAft>
                <a:spcPts val="600"/>
              </a:spcAft>
            </a:pPr>
            <a:r>
              <a:rPr lang="en-US" sz="1100" b="1" dirty="0">
                <a:solidFill>
                  <a:schemeClr val="bg1"/>
                </a:solidFill>
              </a:rPr>
              <a:t>Begin quoting new SKUs</a:t>
            </a:r>
          </a:p>
        </p:txBody>
      </p:sp>
      <p:sp>
        <p:nvSpPr>
          <p:cNvPr id="15" name="Text Placeholder 5"/>
          <p:cNvSpPr txBox="1">
            <a:spLocks/>
          </p:cNvSpPr>
          <p:nvPr/>
        </p:nvSpPr>
        <p:spPr>
          <a:xfrm>
            <a:off x="719981" y="5353898"/>
            <a:ext cx="10766879" cy="683264"/>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None/>
            </a:pPr>
            <a:r>
              <a:rPr lang="en-US" sz="1800" dirty="0">
                <a:solidFill>
                  <a:schemeClr val="accent2"/>
                </a:solidFill>
              </a:rPr>
              <a:t>Existing SKUs will be replaced by Dynamics 365 SKUs</a:t>
            </a:r>
          </a:p>
          <a:p>
            <a:pPr marL="0" lvl="0" indent="0" defTabSz="914400">
              <a:spcBef>
                <a:spcPts val="0"/>
              </a:spcBef>
              <a:spcAft>
                <a:spcPts val="600"/>
              </a:spcAft>
              <a:buSzTx/>
              <a:buNone/>
              <a:defRPr/>
            </a:pPr>
            <a:r>
              <a:rPr lang="en-US" sz="1800" kern="0" dirty="0">
                <a:solidFill>
                  <a:schemeClr val="accent2"/>
                </a:solidFill>
              </a:rPr>
              <a:t>Customers with an existing subscription will be able to continue using their online services till expiration. </a:t>
            </a:r>
            <a:endParaRPr lang="en-US" sz="1800" dirty="0">
              <a:solidFill>
                <a:schemeClr val="accent2"/>
              </a:solidFill>
            </a:endParaRPr>
          </a:p>
        </p:txBody>
      </p:sp>
    </p:spTree>
    <p:extLst>
      <p:ext uri="{BB962C8B-B14F-4D97-AF65-F5344CB8AC3E}">
        <p14:creationId xmlns:p14="http://schemas.microsoft.com/office/powerpoint/2010/main" val="51805147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97" y="39560"/>
            <a:ext cx="12672414" cy="1107070"/>
          </a:xfrm>
        </p:spPr>
        <p:txBody>
          <a:bodyPr>
            <a:normAutofit/>
          </a:bodyPr>
          <a:lstStyle/>
          <a:p>
            <a:pPr defTabSz="914367"/>
            <a:r>
              <a:rPr lang="en-US" sz="4800" spc="-100" dirty="0">
                <a:ln w="3175">
                  <a:noFill/>
                </a:ln>
                <a:gradFill>
                  <a:gsLst>
                    <a:gs pos="1250">
                      <a:schemeClr val="tx1"/>
                    </a:gs>
                    <a:gs pos="100000">
                      <a:schemeClr val="tx1"/>
                    </a:gs>
                  </a:gsLst>
                  <a:lin ang="5400000" scaled="0"/>
                </a:gradFill>
              </a:rPr>
              <a:t>Existing CRMOL Customer </a:t>
            </a:r>
            <a:r>
              <a:rPr lang="en-US" sz="4800" dirty="0"/>
              <a:t>Transition Pricing</a:t>
            </a:r>
            <a:endParaRPr lang="en-US" sz="4800" i="1" spc="-100" dirty="0">
              <a:ln w="3175">
                <a:noFill/>
              </a:ln>
              <a:gradFill>
                <a:gsLst>
                  <a:gs pos="1250">
                    <a:schemeClr val="tx1"/>
                  </a:gs>
                  <a:gs pos="100000">
                    <a:schemeClr val="tx1"/>
                  </a:gs>
                </a:gsLst>
                <a:lin ang="5400000" scaled="0"/>
              </a:gradFill>
            </a:endParaRPr>
          </a:p>
        </p:txBody>
      </p:sp>
      <p:sp>
        <p:nvSpPr>
          <p:cNvPr id="15" name="Rectangle 14"/>
          <p:cNvSpPr/>
          <p:nvPr/>
        </p:nvSpPr>
        <p:spPr bwMode="auto">
          <a:xfrm>
            <a:off x="120797" y="676225"/>
            <a:ext cx="10406087" cy="6512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ea typeface="Segoe UI" pitchFamily="34" charset="0"/>
                <a:cs typeface="Segoe UI" pitchFamily="34" charset="0"/>
              </a:rPr>
              <a:t>Existing Customers defined as those with a subscription as of 10/31/2016</a:t>
            </a:r>
          </a:p>
        </p:txBody>
      </p:sp>
      <p:graphicFrame>
        <p:nvGraphicFramePr>
          <p:cNvPr id="17" name="Table 16"/>
          <p:cNvGraphicFramePr>
            <a:graphicFrameLocks noGrp="1"/>
          </p:cNvGraphicFramePr>
          <p:nvPr>
            <p:extLst/>
          </p:nvPr>
        </p:nvGraphicFramePr>
        <p:xfrm>
          <a:off x="345219" y="1167910"/>
          <a:ext cx="11573878" cy="4661556"/>
        </p:xfrm>
        <a:graphic>
          <a:graphicData uri="http://schemas.openxmlformats.org/drawingml/2006/table">
            <a:tbl>
              <a:tblPr firstRow="1">
                <a:tableStyleId>{5C22544A-7EE6-4342-B048-85BDC9FD1C3A}</a:tableStyleId>
              </a:tblPr>
              <a:tblGrid>
                <a:gridCol w="3175221">
                  <a:extLst>
                    <a:ext uri="{9D8B030D-6E8A-4147-A177-3AD203B41FA5}">
                      <a16:colId xmlns:a16="http://schemas.microsoft.com/office/drawing/2014/main" val="20000"/>
                    </a:ext>
                  </a:extLst>
                </a:gridCol>
                <a:gridCol w="4352544">
                  <a:extLst>
                    <a:ext uri="{9D8B030D-6E8A-4147-A177-3AD203B41FA5}">
                      <a16:colId xmlns:a16="http://schemas.microsoft.com/office/drawing/2014/main" val="785167350"/>
                    </a:ext>
                  </a:extLst>
                </a:gridCol>
                <a:gridCol w="2331720">
                  <a:extLst>
                    <a:ext uri="{9D8B030D-6E8A-4147-A177-3AD203B41FA5}">
                      <a16:colId xmlns:a16="http://schemas.microsoft.com/office/drawing/2014/main" val="20001"/>
                    </a:ext>
                  </a:extLst>
                </a:gridCol>
                <a:gridCol w="1714393">
                  <a:extLst>
                    <a:ext uri="{9D8B030D-6E8A-4147-A177-3AD203B41FA5}">
                      <a16:colId xmlns:a16="http://schemas.microsoft.com/office/drawing/2014/main" val="2433442403"/>
                    </a:ext>
                  </a:extLst>
                </a:gridCol>
              </a:tblGrid>
              <a:tr h="48408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solidFill>
                            <a:schemeClr val="lt1"/>
                          </a:solidFill>
                          <a:latin typeface="+mn-lt"/>
                          <a:ea typeface="+mn-ea"/>
                          <a:cs typeface="+mn-cs"/>
                        </a:rPr>
                        <a:t>Existing User License</a:t>
                      </a:r>
                    </a:p>
                  </a:txBody>
                  <a:tcPr marL="179285" marR="179285" marT="89642" marB="89642"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solidFill>
                            <a:schemeClr val="lt1"/>
                          </a:solidFill>
                          <a:latin typeface="+mn-lt"/>
                          <a:ea typeface="+mn-ea"/>
                          <a:cs typeface="+mn-cs"/>
                        </a:rPr>
                        <a:t>New User License</a:t>
                      </a: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i="0" u="none" kern="1200" dirty="0">
                          <a:solidFill>
                            <a:schemeClr val="lt1"/>
                          </a:solidFill>
                          <a:latin typeface="+mn-lt"/>
                          <a:ea typeface="+mn-ea"/>
                          <a:cs typeface="+mn-cs"/>
                        </a:rPr>
                        <a:t>Transition</a:t>
                      </a:r>
                      <a:r>
                        <a:rPr lang="en-US" sz="2000" b="1" i="0" u="none" kern="1200" baseline="0" dirty="0">
                          <a:solidFill>
                            <a:schemeClr val="lt1"/>
                          </a:solidFill>
                          <a:latin typeface="+mn-lt"/>
                          <a:ea typeface="+mn-ea"/>
                          <a:cs typeface="+mn-cs"/>
                        </a:rPr>
                        <a:t> Price</a:t>
                      </a:r>
                      <a:endParaRPr lang="en-US" sz="2000" b="1" i="0" u="none" kern="1200" dirty="0">
                        <a:solidFill>
                          <a:schemeClr val="lt1"/>
                        </a:solidFill>
                        <a:latin typeface="+mn-lt"/>
                        <a:ea typeface="+mn-ea"/>
                        <a:cs typeface="+mn-cs"/>
                      </a:endParaRP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n-lt"/>
                          <a:ea typeface="+mn-ea"/>
                          <a:cs typeface="+mn-cs"/>
                        </a:rPr>
                        <a:t>% Discount</a:t>
                      </a:r>
                    </a:p>
                  </a:txBody>
                  <a:tcPr marL="179285" marR="179285" marT="89642" marB="89642"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5360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mn-lt"/>
                          <a:ea typeface="+mn-ea"/>
                          <a:cs typeface="+mn-cs"/>
                        </a:rPr>
                        <a:t>Pro</a:t>
                      </a:r>
                      <a:r>
                        <a:rPr lang="en-US" sz="1800" b="1" kern="1200" baseline="0" dirty="0">
                          <a:solidFill>
                            <a:schemeClr val="dk1"/>
                          </a:solidFill>
                          <a:latin typeface="+mn-lt"/>
                          <a:ea typeface="+mn-ea"/>
                          <a:cs typeface="+mn-cs"/>
                        </a:rPr>
                        <a:t> USL</a:t>
                      </a:r>
                      <a:endParaRPr lang="en-US" sz="1800" b="1"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mn-lt"/>
                          <a:ea typeface="+mn-ea"/>
                          <a:cs typeface="+mn-cs"/>
                        </a:rPr>
                        <a:t>Dynamics 365 for Enterprise Plan 1</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kern="1200">
                          <a:solidFill>
                            <a:schemeClr val="dk1"/>
                          </a:solidFill>
                          <a:latin typeface="+mn-lt"/>
                          <a:ea typeface="+mn-ea"/>
                          <a:cs typeface="+mn-cs"/>
                        </a:rPr>
                        <a:t>$86</a:t>
                      </a:r>
                      <a:endParaRPr lang="en-US" sz="1800" b="1"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mn-lt"/>
                          <a:ea typeface="+mn-ea"/>
                          <a:cs typeface="+mn-cs"/>
                        </a:rPr>
                        <a:t>25%</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38485650"/>
                  </a:ext>
                </a:extLst>
              </a:tr>
              <a:tr h="45360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Pro</a:t>
                      </a:r>
                      <a:r>
                        <a:rPr lang="en-US" sz="1800" kern="1200" baseline="0" dirty="0">
                          <a:solidFill>
                            <a:schemeClr val="dk1"/>
                          </a:solidFill>
                          <a:latin typeface="+mn-lt"/>
                          <a:ea typeface="+mn-ea"/>
                          <a:cs typeface="+mn-cs"/>
                        </a:rPr>
                        <a:t> USL</a:t>
                      </a:r>
                      <a:endParaRPr lang="en-US" sz="180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Dynamics 365 for Customer Service</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$76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5360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Pro</a:t>
                      </a:r>
                      <a:r>
                        <a:rPr lang="en-US" sz="1800" kern="1200" baseline="0" dirty="0">
                          <a:solidFill>
                            <a:schemeClr val="dk1"/>
                          </a:solidFill>
                          <a:latin typeface="+mn-lt"/>
                          <a:ea typeface="+mn-ea"/>
                          <a:cs typeface="+mn-cs"/>
                        </a:rPr>
                        <a:t> USL</a:t>
                      </a:r>
                      <a:endParaRPr lang="en-US" sz="180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Dynamics 365 for Sales</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$76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54182202"/>
                  </a:ext>
                </a:extLst>
              </a:tr>
              <a:tr h="72792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Basic + Field Service</a:t>
                      </a:r>
                      <a:r>
                        <a:rPr lang="en-US" sz="1800" i="0" kern="1200" baseline="0" dirty="0">
                          <a:solidFill>
                            <a:schemeClr val="dk1"/>
                          </a:solidFill>
                          <a:latin typeface="+mn-lt"/>
                          <a:ea typeface="+mn-ea"/>
                          <a:cs typeface="+mn-cs"/>
                        </a:rPr>
                        <a:t> Add-on</a:t>
                      </a:r>
                      <a:endParaRPr lang="en-US" sz="1800"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Dynamics 365 for Field Service</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$76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737717"/>
                  </a:ext>
                </a:extLst>
              </a:tr>
              <a:tr h="72792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Basic +</a:t>
                      </a:r>
                      <a:r>
                        <a:rPr lang="en-US" sz="1800" i="0" kern="1200" baseline="0" dirty="0">
                          <a:solidFill>
                            <a:schemeClr val="dk1"/>
                          </a:solidFill>
                          <a:latin typeface="+mn-lt"/>
                          <a:ea typeface="+mn-ea"/>
                          <a:cs typeface="+mn-cs"/>
                        </a:rPr>
                        <a:t> </a:t>
                      </a:r>
                      <a:r>
                        <a:rPr lang="en-US" sz="1800" i="0" kern="1200" dirty="0">
                          <a:solidFill>
                            <a:schemeClr val="dk1"/>
                          </a:solidFill>
                          <a:latin typeface="+mn-lt"/>
                          <a:ea typeface="+mn-ea"/>
                          <a:cs typeface="+mn-cs"/>
                        </a:rPr>
                        <a:t>Project Service</a:t>
                      </a:r>
                      <a:r>
                        <a:rPr lang="en-US" sz="1800" i="0" kern="1200" baseline="0" dirty="0">
                          <a:solidFill>
                            <a:schemeClr val="dk1"/>
                          </a:solidFill>
                          <a:latin typeface="+mn-lt"/>
                          <a:ea typeface="+mn-ea"/>
                          <a:cs typeface="+mn-cs"/>
                        </a:rPr>
                        <a:t> Automation Add-On</a:t>
                      </a:r>
                      <a:endParaRPr lang="en-US" sz="1800"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Dynamics 365 for Project Service Automation</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$76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63681218"/>
                  </a:ext>
                </a:extLst>
              </a:tr>
              <a:tr h="45360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latin typeface="+mn-lt"/>
                          <a:ea typeface="+mn-ea"/>
                          <a:cs typeface="+mn-cs"/>
                        </a:rPr>
                        <a:t>Basic</a:t>
                      </a:r>
                      <a:r>
                        <a:rPr lang="en-US" sz="1800" b="1" i="0" kern="1200" baseline="0" dirty="0">
                          <a:solidFill>
                            <a:schemeClr val="dk1"/>
                          </a:solidFill>
                          <a:latin typeface="+mn-lt"/>
                          <a:ea typeface="+mn-ea"/>
                          <a:cs typeface="+mn-cs"/>
                        </a:rPr>
                        <a:t> USL</a:t>
                      </a:r>
                      <a:endParaRPr lang="en-US" sz="1800" b="1"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mn-lt"/>
                          <a:ea typeface="+mn-ea"/>
                          <a:cs typeface="+mn-cs"/>
                        </a:rPr>
                        <a:t>Dynamics 365 for Enterprise Plan 1</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i="0" kern="1200">
                          <a:solidFill>
                            <a:schemeClr val="dk1"/>
                          </a:solidFill>
                          <a:latin typeface="+mn-lt"/>
                          <a:ea typeface="+mn-ea"/>
                          <a:cs typeface="+mn-cs"/>
                        </a:rPr>
                        <a:t>$57</a:t>
                      </a:r>
                      <a:endParaRPr lang="en-US" sz="1800" b="1"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latin typeface="+mn-lt"/>
                          <a:ea typeface="+mn-ea"/>
                          <a:cs typeface="+mn-cs"/>
                        </a:rPr>
                        <a:t>50%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35423812"/>
                  </a:ext>
                </a:extLst>
              </a:tr>
              <a:tr h="45360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Basic USL</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Dynamics 365 for </a:t>
                      </a:r>
                      <a:r>
                        <a:rPr lang="en-US" sz="1800" i="0" kern="1200" dirty="0">
                          <a:solidFill>
                            <a:schemeClr val="dk1"/>
                          </a:solidFill>
                          <a:latin typeface="+mn-lt"/>
                          <a:ea typeface="+mn-ea"/>
                          <a:cs typeface="+mn-cs"/>
                        </a:rPr>
                        <a:t>Sales</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$50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47%</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12631711"/>
                  </a:ext>
                </a:extLst>
              </a:tr>
              <a:tr h="45360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Basic USL</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Dynamics 365 for </a:t>
                      </a:r>
                      <a:r>
                        <a:rPr lang="en-US" sz="1800" i="0" kern="1200" dirty="0">
                          <a:solidFill>
                            <a:schemeClr val="dk1"/>
                          </a:solidFill>
                          <a:latin typeface="+mn-lt"/>
                          <a:ea typeface="+mn-ea"/>
                          <a:cs typeface="+mn-cs"/>
                        </a:rPr>
                        <a:t>Customer Service</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$50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47%</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00785012"/>
                  </a:ext>
                </a:extLst>
              </a:tr>
            </a:tbl>
          </a:graphicData>
        </a:graphic>
      </p:graphicFrame>
      <p:sp>
        <p:nvSpPr>
          <p:cNvPr id="8" name="Rectangle 7"/>
          <p:cNvSpPr/>
          <p:nvPr/>
        </p:nvSpPr>
        <p:spPr bwMode="auto">
          <a:xfrm>
            <a:off x="7549115" y="825033"/>
            <a:ext cx="4369981" cy="3003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EA No-Level Price</a:t>
            </a:r>
          </a:p>
        </p:txBody>
      </p:sp>
      <p:sp>
        <p:nvSpPr>
          <p:cNvPr id="9" name="TextBox 8"/>
          <p:cNvSpPr txBox="1"/>
          <p:nvPr/>
        </p:nvSpPr>
        <p:spPr>
          <a:xfrm>
            <a:off x="1586748" y="6497905"/>
            <a:ext cx="9941305" cy="646331"/>
          </a:xfrm>
          <a:prstGeom prst="rect">
            <a:avLst/>
          </a:prstGeom>
          <a:noFill/>
        </p:spPr>
        <p:txBody>
          <a:bodyPr wrap="square" lIns="0" tIns="0" rIns="0" bIns="0" rtlCol="0">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effectLst/>
                <a:uLnTx/>
                <a:uFillTx/>
                <a:latin typeface="Calibri" panose="020F0502020204030204"/>
              </a:rPr>
              <a:t>Transition Offers Available in EA, MPSA and CSP</a:t>
            </a:r>
          </a:p>
          <a:p>
            <a:pPr marL="342900" marR="0" lvl="0" indent="-342900" algn="ctr" defTabSz="914367" eaLnBrk="1" fontAlgn="auto" latinLnBrk="0" hangingPunct="1">
              <a:lnSpc>
                <a:spcPct val="100000"/>
              </a:lnSpc>
              <a:spcBef>
                <a:spcPts val="0"/>
              </a:spcBef>
              <a:spcAft>
                <a:spcPts val="0"/>
              </a:spcAft>
              <a:buClrTx/>
              <a:buSzTx/>
              <a:buFontTx/>
              <a:buAutoNum type="arabicPeriod"/>
              <a:tabLst/>
              <a:defRPr/>
            </a:pPr>
            <a:endParaRPr kumimoji="0" lang="en-US" sz="1800" b="0" i="1" u="none" strike="noStrike" kern="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15076306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30" y="1500164"/>
            <a:ext cx="12188542" cy="4509760"/>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107" name="CRM"/>
          <p:cNvSpPr/>
          <p:nvPr/>
        </p:nvSpPr>
        <p:spPr bwMode="auto">
          <a:xfrm>
            <a:off x="3407490" y="2524512"/>
            <a:ext cx="2240108" cy="2240108"/>
          </a:xfrm>
          <a:prstGeom prst="ellipse">
            <a:avLst/>
          </a:prstGeom>
          <a:solidFill>
            <a:srgbClr val="F8F8F8"/>
          </a:solidFill>
          <a:ln w="57150" cap="flat" cmpd="sng" algn="ctr">
            <a:solidFill>
              <a:schemeClr val="accent1"/>
            </a:solidFill>
            <a:prstDash val="solid"/>
            <a:headEnd type="none" w="med" len="med"/>
            <a:tailEnd type="none" w="med" len="med"/>
          </a:ln>
          <a:effectLst/>
        </p:spPr>
        <p:txBody>
          <a:bodyPr vert="horz" wrap="square" lIns="0" tIns="45700" rIns="0" bIns="45700" numCol="1" rtlCol="0" anchor="ctr" anchorCtr="0" compatLnSpc="1">
            <a:prstTxWarp prst="textNoShape">
              <a:avLst/>
            </a:prstTxWarp>
          </a:bodyPr>
          <a:lstStyle/>
          <a:p>
            <a:pPr algn="ctr" defTabSz="913576" fontAlgn="base">
              <a:lnSpc>
                <a:spcPct val="90000"/>
              </a:lnSpc>
              <a:spcBef>
                <a:spcPct val="0"/>
              </a:spcBef>
              <a:spcAft>
                <a:spcPct val="0"/>
              </a:spcAft>
              <a:defRPr/>
            </a:pPr>
            <a:r>
              <a:rPr lang="en-US" sz="4703" kern="0" dirty="0">
                <a:solidFill>
                  <a:schemeClr val="accent2"/>
                </a:solidFill>
                <a:latin typeface="Segoe UI" panose="020B0502040204020203" pitchFamily="34" charset="0"/>
                <a:cs typeface="Segoe UI" panose="020B0502040204020203" pitchFamily="34" charset="0"/>
              </a:rPr>
              <a:t>CRM</a:t>
            </a:r>
          </a:p>
        </p:txBody>
      </p:sp>
      <p:sp>
        <p:nvSpPr>
          <p:cNvPr id="108" name="ERP"/>
          <p:cNvSpPr/>
          <p:nvPr/>
        </p:nvSpPr>
        <p:spPr bwMode="auto">
          <a:xfrm>
            <a:off x="6652953" y="2524512"/>
            <a:ext cx="2240108" cy="2240108"/>
          </a:xfrm>
          <a:prstGeom prst="ellipse">
            <a:avLst/>
          </a:prstGeom>
          <a:solidFill>
            <a:srgbClr val="F8F8F8"/>
          </a:solidFill>
          <a:ln w="57150" cap="flat" cmpd="sng" algn="ctr">
            <a:solidFill>
              <a:schemeClr val="accent1"/>
            </a:solidFill>
            <a:prstDash val="solid"/>
            <a:headEnd type="none" w="med" len="med"/>
            <a:tailEnd type="none" w="med" len="med"/>
          </a:ln>
          <a:effectLst/>
        </p:spPr>
        <p:txBody>
          <a:bodyPr vert="horz" wrap="square" lIns="0" tIns="45700" rIns="0" bIns="45700" numCol="1" rtlCol="0" anchor="ctr" anchorCtr="0" compatLnSpc="1">
            <a:prstTxWarp prst="textNoShape">
              <a:avLst/>
            </a:prstTxWarp>
          </a:bodyPr>
          <a:lstStyle/>
          <a:p>
            <a:pPr algn="ctr" defTabSz="913576" fontAlgn="base">
              <a:lnSpc>
                <a:spcPct val="90000"/>
              </a:lnSpc>
              <a:spcBef>
                <a:spcPct val="0"/>
              </a:spcBef>
              <a:spcAft>
                <a:spcPct val="0"/>
              </a:spcAft>
              <a:defRPr/>
            </a:pPr>
            <a:r>
              <a:rPr lang="en-US" sz="4703" kern="0" dirty="0">
                <a:solidFill>
                  <a:schemeClr val="accent2"/>
                </a:solidFill>
                <a:latin typeface="Segoe UI" panose="020B0502040204020203" pitchFamily="34" charset="0"/>
                <a:cs typeface="Segoe UI" panose="020B0502040204020203" pitchFamily="34" charset="0"/>
              </a:rPr>
              <a:t>ERP</a:t>
            </a:r>
          </a:p>
        </p:txBody>
      </p:sp>
      <p:sp>
        <p:nvSpPr>
          <p:cNvPr id="2" name="Rectangle 1"/>
          <p:cNvSpPr/>
          <p:nvPr/>
        </p:nvSpPr>
        <p:spPr bwMode="auto">
          <a:xfrm>
            <a:off x="0" y="487"/>
            <a:ext cx="12190272" cy="149967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4"/>
          <p:cNvSpPr>
            <a:spLocks noGrp="1"/>
          </p:cNvSpPr>
          <p:nvPr>
            <p:ph type="title"/>
          </p:nvPr>
        </p:nvSpPr>
        <p:spPr>
          <a:xfrm>
            <a:off x="270068" y="290404"/>
            <a:ext cx="11577176" cy="899409"/>
          </a:xfrm>
        </p:spPr>
        <p:txBody>
          <a:bodyPr/>
          <a:lstStyle/>
          <a:p>
            <a:r>
              <a:rPr lang="en-US" sz="4508" dirty="0"/>
              <a:t>Next Generation Intelligent Business Applications</a:t>
            </a:r>
          </a:p>
        </p:txBody>
      </p:sp>
    </p:spTree>
    <p:extLst>
      <p:ext uri="{BB962C8B-B14F-4D97-AF65-F5344CB8AC3E}">
        <p14:creationId xmlns:p14="http://schemas.microsoft.com/office/powerpoint/2010/main" val="70220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750" fill="hold"/>
                                        <p:tgtEl>
                                          <p:spTgt spid="107"/>
                                        </p:tgtEl>
                                        <p:attrNameLst>
                                          <p:attrName>ppt_x</p:attrName>
                                        </p:attrNameLst>
                                      </p:cBhvr>
                                      <p:tavLst>
                                        <p:tav tm="0">
                                          <p:val>
                                            <p:strVal val="#ppt_x"/>
                                          </p:val>
                                        </p:tav>
                                        <p:tav tm="100000">
                                          <p:val>
                                            <p:strVal val="#ppt_x"/>
                                          </p:val>
                                        </p:tav>
                                      </p:tavLst>
                                    </p:anim>
                                    <p:anim calcmode="lin" valueType="num">
                                      <p:cBhvr additive="base">
                                        <p:cTn id="8" dur="750" fill="hold"/>
                                        <p:tgtEl>
                                          <p:spTgt spid="10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decel="10000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750" fill="hold"/>
                                        <p:tgtEl>
                                          <p:spTgt spid="108"/>
                                        </p:tgtEl>
                                        <p:attrNameLst>
                                          <p:attrName>ppt_x</p:attrName>
                                        </p:attrNameLst>
                                      </p:cBhvr>
                                      <p:tavLst>
                                        <p:tav tm="0">
                                          <p:val>
                                            <p:strVal val="#ppt_x"/>
                                          </p:val>
                                        </p:tav>
                                        <p:tav tm="100000">
                                          <p:val>
                                            <p:strVal val="#ppt_x"/>
                                          </p:val>
                                        </p:tav>
                                      </p:tavLst>
                                    </p:anim>
                                    <p:anim calcmode="lin" valueType="num">
                                      <p:cBhvr additive="base">
                                        <p:cTn id="13" dur="750" fill="hold"/>
                                        <p:tgtEl>
                                          <p:spTgt spid="1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97" y="39560"/>
            <a:ext cx="12672414" cy="1107070"/>
          </a:xfrm>
        </p:spPr>
        <p:txBody>
          <a:bodyPr>
            <a:normAutofit/>
          </a:bodyPr>
          <a:lstStyle/>
          <a:p>
            <a:pPr defTabSz="914367"/>
            <a:r>
              <a:rPr lang="en-US" sz="4800" spc="-100">
                <a:ln w="3175">
                  <a:noFill/>
                </a:ln>
                <a:gradFill>
                  <a:gsLst>
                    <a:gs pos="1250">
                      <a:schemeClr val="tx1"/>
                    </a:gs>
                    <a:gs pos="100000">
                      <a:schemeClr val="tx1"/>
                    </a:gs>
                  </a:gsLst>
                  <a:lin ang="5400000" scaled="0"/>
                </a:gradFill>
              </a:rPr>
              <a:t>Existing CRM On-Premises</a:t>
            </a:r>
            <a:r>
              <a:rPr lang="en-US" sz="4800"/>
              <a:t> Customer Offers</a:t>
            </a:r>
            <a:endParaRPr lang="en-US" sz="4800" i="1" spc="-100" dirty="0">
              <a:ln w="3175">
                <a:noFill/>
              </a:ln>
              <a:gradFill>
                <a:gsLst>
                  <a:gs pos="1250">
                    <a:schemeClr val="tx1"/>
                  </a:gs>
                  <a:gs pos="100000">
                    <a:schemeClr val="tx1"/>
                  </a:gs>
                </a:gsLst>
                <a:lin ang="5400000" scaled="0"/>
              </a:gradFill>
            </a:endParaRPr>
          </a:p>
        </p:txBody>
      </p:sp>
      <p:sp>
        <p:nvSpPr>
          <p:cNvPr id="12" name="TextBox 11"/>
          <p:cNvSpPr txBox="1"/>
          <p:nvPr/>
        </p:nvSpPr>
        <p:spPr>
          <a:xfrm>
            <a:off x="731756" y="5911612"/>
            <a:ext cx="9941305" cy="646331"/>
          </a:xfrm>
          <a:prstGeom prst="rect">
            <a:avLst/>
          </a:prstGeom>
          <a:noFill/>
        </p:spPr>
        <p:txBody>
          <a:bodyPr wrap="square" lIns="0" tIns="0" rIns="0" bIns="0" rtlCol="0">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effectLst/>
                <a:uLnTx/>
                <a:uFillTx/>
                <a:latin typeface="Calibri" panose="020F0502020204030204"/>
              </a:rPr>
              <a:t>Cloud Add-on &amp; From SA Launching in EA, MPSA and CSP</a:t>
            </a:r>
          </a:p>
          <a:p>
            <a:pPr marL="342900" marR="0" lvl="0" indent="-342900" algn="ctr" defTabSz="914367" eaLnBrk="1" fontAlgn="auto" latinLnBrk="0" hangingPunct="1">
              <a:lnSpc>
                <a:spcPct val="100000"/>
              </a:lnSpc>
              <a:spcBef>
                <a:spcPts val="0"/>
              </a:spcBef>
              <a:spcAft>
                <a:spcPts val="0"/>
              </a:spcAft>
              <a:buClrTx/>
              <a:buSzTx/>
              <a:buFontTx/>
              <a:buAutoNum type="arabicPeriod"/>
              <a:tabLst/>
              <a:defRPr/>
            </a:pPr>
            <a:endParaRPr kumimoji="0" lang="en-US" sz="1800" b="0" i="1" u="none" strike="noStrike" kern="0" cap="none" spc="0" normalizeH="0" baseline="0" noProof="0" dirty="0">
              <a:ln>
                <a:noFill/>
              </a:ln>
              <a:effectLst/>
              <a:uLnTx/>
              <a:uFillTx/>
              <a:latin typeface="Calibri" panose="020F0502020204030204"/>
            </a:endParaRPr>
          </a:p>
        </p:txBody>
      </p:sp>
      <p:graphicFrame>
        <p:nvGraphicFramePr>
          <p:cNvPr id="17" name="Table 16"/>
          <p:cNvGraphicFramePr>
            <a:graphicFrameLocks noGrp="1"/>
          </p:cNvGraphicFramePr>
          <p:nvPr>
            <p:extLst/>
          </p:nvPr>
        </p:nvGraphicFramePr>
        <p:xfrm>
          <a:off x="345219" y="1450429"/>
          <a:ext cx="11579861" cy="4172990"/>
        </p:xfrm>
        <a:graphic>
          <a:graphicData uri="http://schemas.openxmlformats.org/drawingml/2006/table">
            <a:tbl>
              <a:tblPr firstRow="1">
                <a:tableStyleId>{5C22544A-7EE6-4342-B048-85BDC9FD1C3A}</a:tableStyleId>
              </a:tblPr>
              <a:tblGrid>
                <a:gridCol w="2864325">
                  <a:extLst>
                    <a:ext uri="{9D8B030D-6E8A-4147-A177-3AD203B41FA5}">
                      <a16:colId xmlns:a16="http://schemas.microsoft.com/office/drawing/2014/main" val="20000"/>
                    </a:ext>
                  </a:extLst>
                </a:gridCol>
                <a:gridCol w="3493008">
                  <a:extLst>
                    <a:ext uri="{9D8B030D-6E8A-4147-A177-3AD203B41FA5}">
                      <a16:colId xmlns:a16="http://schemas.microsoft.com/office/drawing/2014/main" val="785167350"/>
                    </a:ext>
                  </a:extLst>
                </a:gridCol>
                <a:gridCol w="1435608">
                  <a:extLst>
                    <a:ext uri="{9D8B030D-6E8A-4147-A177-3AD203B41FA5}">
                      <a16:colId xmlns:a16="http://schemas.microsoft.com/office/drawing/2014/main" val="20001"/>
                    </a:ext>
                  </a:extLst>
                </a:gridCol>
                <a:gridCol w="2075688">
                  <a:extLst>
                    <a:ext uri="{9D8B030D-6E8A-4147-A177-3AD203B41FA5}">
                      <a16:colId xmlns:a16="http://schemas.microsoft.com/office/drawing/2014/main" val="1655034382"/>
                    </a:ext>
                  </a:extLst>
                </a:gridCol>
                <a:gridCol w="1711232">
                  <a:extLst>
                    <a:ext uri="{9D8B030D-6E8A-4147-A177-3AD203B41FA5}">
                      <a16:colId xmlns:a16="http://schemas.microsoft.com/office/drawing/2014/main" val="2433442403"/>
                    </a:ext>
                  </a:extLst>
                </a:gridCol>
              </a:tblGrid>
              <a:tr h="72792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a:solidFill>
                            <a:schemeClr val="lt1"/>
                          </a:solidFill>
                          <a:latin typeface="+mn-lt"/>
                          <a:ea typeface="+mn-ea"/>
                          <a:cs typeface="+mn-cs"/>
                        </a:rPr>
                        <a:t>Existing User License</a:t>
                      </a:r>
                      <a:endParaRPr lang="en-US" sz="1800" b="1" i="0" u="none" kern="1200" dirty="0">
                        <a:solidFill>
                          <a:schemeClr val="lt1"/>
                        </a:solidFill>
                        <a:latin typeface="+mn-lt"/>
                        <a:ea typeface="+mn-ea"/>
                        <a:cs typeface="+mn-cs"/>
                      </a:endParaRPr>
                    </a:p>
                  </a:txBody>
                  <a:tcPr marL="179285" marR="179285" marT="89642" marB="89642"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a:solidFill>
                            <a:schemeClr val="lt1"/>
                          </a:solidFill>
                          <a:latin typeface="+mn-lt"/>
                          <a:ea typeface="+mn-ea"/>
                          <a:cs typeface="+mn-cs"/>
                        </a:rPr>
                        <a:t>New User License</a:t>
                      </a:r>
                      <a:endParaRPr lang="en-US" sz="1800" b="1" i="0" u="none" kern="1200" dirty="0">
                        <a:solidFill>
                          <a:schemeClr val="lt1"/>
                        </a:solidFill>
                        <a:latin typeface="+mn-lt"/>
                        <a:ea typeface="+mn-ea"/>
                        <a:cs typeface="+mn-cs"/>
                      </a:endParaRP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i="0" u="none" kern="1200">
                          <a:solidFill>
                            <a:schemeClr val="lt1"/>
                          </a:solidFill>
                          <a:latin typeface="+mn-lt"/>
                          <a:ea typeface="+mn-ea"/>
                          <a:cs typeface="+mn-cs"/>
                        </a:rPr>
                        <a:t>From SA</a:t>
                      </a:r>
                      <a:endParaRPr lang="en-US" sz="1800" b="1" i="0" u="none" kern="1200" dirty="0">
                        <a:solidFill>
                          <a:schemeClr val="lt1"/>
                        </a:solidFill>
                        <a:latin typeface="+mn-lt"/>
                        <a:ea typeface="+mn-ea"/>
                        <a:cs typeface="+mn-cs"/>
                      </a:endParaRP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kern="1200">
                          <a:solidFill>
                            <a:schemeClr val="lt1"/>
                          </a:solidFill>
                          <a:latin typeface="+mn-lt"/>
                          <a:ea typeface="+mn-ea"/>
                          <a:cs typeface="+mn-cs"/>
                        </a:rPr>
                        <a:t>Cloud Add-on</a:t>
                      </a:r>
                      <a:endParaRPr lang="en-US" sz="1800" b="1" kern="1200" dirty="0">
                        <a:solidFill>
                          <a:schemeClr val="lt1"/>
                        </a:solidFill>
                        <a:latin typeface="+mn-lt"/>
                        <a:ea typeface="+mn-ea"/>
                        <a:cs typeface="+mn-cs"/>
                      </a:endParaRP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 Discount Off USL</a:t>
                      </a:r>
                    </a:p>
                  </a:txBody>
                  <a:tcPr marL="179285" marR="179285" marT="89642" marB="89642"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8888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kern="1200">
                          <a:solidFill>
                            <a:schemeClr val="dk1"/>
                          </a:solidFill>
                          <a:latin typeface="+mn-lt"/>
                          <a:ea typeface="+mn-ea"/>
                          <a:cs typeface="+mn-cs"/>
                        </a:rPr>
                        <a:t>Professional CAL</a:t>
                      </a:r>
                      <a:endParaRPr lang="en-US" sz="2000" b="1"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n-lt"/>
                          <a:ea typeface="+mn-ea"/>
                          <a:cs typeface="+mn-cs"/>
                        </a:rPr>
                        <a:t>Dynamics 365 Enterprise Plan 1</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n-lt"/>
                          <a:ea typeface="+mn-ea"/>
                          <a:cs typeface="+mn-cs"/>
                        </a:rPr>
                        <a:t>$69</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kern="1200">
                          <a:solidFill>
                            <a:schemeClr val="dk1"/>
                          </a:solidFill>
                          <a:latin typeface="+mn-lt"/>
                          <a:ea typeface="+mn-ea"/>
                          <a:cs typeface="+mn-cs"/>
                        </a:rPr>
                        <a:t>$49 + SA/EP</a:t>
                      </a:r>
                      <a:endParaRPr lang="en-US" sz="2000" b="1"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n-lt"/>
                          <a:ea typeface="+mn-ea"/>
                          <a:cs typeface="+mn-cs"/>
                        </a:rPr>
                        <a:t>40%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78888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latin typeface="+mn-lt"/>
                          <a:ea typeface="+mn-ea"/>
                          <a:cs typeface="+mn-cs"/>
                        </a:rPr>
                        <a:t>Basic</a:t>
                      </a:r>
                      <a:r>
                        <a:rPr lang="en-US" sz="2000" b="1" i="0" kern="1200" baseline="0" dirty="0">
                          <a:solidFill>
                            <a:schemeClr val="dk1"/>
                          </a:solidFill>
                          <a:latin typeface="+mn-lt"/>
                          <a:ea typeface="+mn-ea"/>
                          <a:cs typeface="+mn-cs"/>
                        </a:rPr>
                        <a:t> CAL</a:t>
                      </a:r>
                      <a:endParaRPr lang="en-US" sz="2000" b="1"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n-lt"/>
                          <a:ea typeface="+mn-ea"/>
                          <a:cs typeface="+mn-cs"/>
                        </a:rPr>
                        <a:t>Dynamics 365 Enterprise Plan 1</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latin typeface="+mn-lt"/>
                          <a:ea typeface="+mn-ea"/>
                          <a:cs typeface="+mn-cs"/>
                        </a:rPr>
                        <a:t>$40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latin typeface="+mn-lt"/>
                          <a:ea typeface="+mn-ea"/>
                          <a:cs typeface="+mn-cs"/>
                        </a:rPr>
                        <a:t>$33 + SA/EP</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latin typeface="+mn-lt"/>
                          <a:ea typeface="+mn-ea"/>
                          <a:cs typeface="+mn-cs"/>
                        </a:rPr>
                        <a:t>65%</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9268887"/>
                  </a:ext>
                </a:extLst>
              </a:tr>
              <a:tr h="53920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05050"/>
                          </a:solidFill>
                          <a:effectLst/>
                          <a:uLnTx/>
                          <a:uFillTx/>
                          <a:latin typeface="Segoe UI"/>
                          <a:ea typeface="+mn-ea"/>
                          <a:cs typeface="+mn-cs"/>
                        </a:rPr>
                        <a:t>Basic CAL</a:t>
                      </a:r>
                      <a:endParaRPr kumimoji="0" lang="en-US" sz="2000" b="0" i="0" u="none" strike="noStrike" kern="1200" cap="none" spc="0" normalizeH="0" baseline="0" noProof="0" dirty="0">
                        <a:ln>
                          <a:noFill/>
                        </a:ln>
                        <a:solidFill>
                          <a:srgbClr val="505050"/>
                        </a:solidFill>
                        <a:effectLst/>
                        <a:uLnTx/>
                        <a:uFillTx/>
                        <a:latin typeface="Segoe UI"/>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Dynamics</a:t>
                      </a:r>
                      <a:r>
                        <a:rPr lang="en-US" sz="2000" i="0" kern="1200" baseline="0" dirty="0">
                          <a:solidFill>
                            <a:schemeClr val="dk1"/>
                          </a:solidFill>
                          <a:latin typeface="+mn-lt"/>
                          <a:ea typeface="+mn-ea"/>
                          <a:cs typeface="+mn-cs"/>
                        </a:rPr>
                        <a:t> 365 for </a:t>
                      </a:r>
                      <a:r>
                        <a:rPr lang="en-US" sz="2000" i="0" kern="1200" dirty="0">
                          <a:solidFill>
                            <a:schemeClr val="dk1"/>
                          </a:solidFill>
                          <a:latin typeface="+mn-lt"/>
                          <a:ea typeface="+mn-ea"/>
                          <a:cs typeface="+mn-cs"/>
                        </a:rPr>
                        <a:t>Sales</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$35</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a:solidFill>
                            <a:schemeClr val="dk1"/>
                          </a:solidFill>
                          <a:latin typeface="+mn-lt"/>
                          <a:ea typeface="+mn-ea"/>
                          <a:cs typeface="+mn-cs"/>
                        </a:rPr>
                        <a:t>$28 + SA/EP</a:t>
                      </a:r>
                      <a:endParaRPr lang="en-US" sz="2000"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63%</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12631711"/>
                  </a:ext>
                </a:extLst>
              </a:tr>
              <a:tr h="78888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05050"/>
                          </a:solidFill>
                          <a:effectLst/>
                          <a:uLnTx/>
                          <a:uFillTx/>
                          <a:latin typeface="Segoe UI"/>
                          <a:ea typeface="+mn-ea"/>
                          <a:cs typeface="+mn-cs"/>
                        </a:rPr>
                        <a:t>Basic CAL</a:t>
                      </a:r>
                      <a:endParaRPr kumimoji="0" lang="en-US" sz="2000" b="0" i="0" u="none" strike="noStrike" kern="1200" cap="none" spc="0" normalizeH="0" baseline="0" noProof="0" dirty="0">
                        <a:ln>
                          <a:noFill/>
                        </a:ln>
                        <a:solidFill>
                          <a:srgbClr val="505050"/>
                        </a:solidFill>
                        <a:effectLst/>
                        <a:uLnTx/>
                        <a:uFillTx/>
                        <a:latin typeface="Segoe UI"/>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Dynamics 365</a:t>
                      </a:r>
                      <a:r>
                        <a:rPr lang="en-US" sz="2000" i="0" kern="1200" baseline="0" dirty="0">
                          <a:solidFill>
                            <a:schemeClr val="dk1"/>
                          </a:solidFill>
                          <a:latin typeface="+mn-lt"/>
                          <a:ea typeface="+mn-ea"/>
                          <a:cs typeface="+mn-cs"/>
                        </a:rPr>
                        <a:t> for </a:t>
                      </a:r>
                      <a:r>
                        <a:rPr lang="en-US" sz="2000" i="0" kern="1200" dirty="0">
                          <a:solidFill>
                            <a:schemeClr val="dk1"/>
                          </a:solidFill>
                          <a:latin typeface="+mn-lt"/>
                          <a:ea typeface="+mn-ea"/>
                          <a:cs typeface="+mn-cs"/>
                        </a:rPr>
                        <a:t>Customer Service</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$35</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a:solidFill>
                            <a:schemeClr val="dk1"/>
                          </a:solidFill>
                          <a:latin typeface="+mn-lt"/>
                          <a:ea typeface="+mn-ea"/>
                          <a:cs typeface="+mn-cs"/>
                        </a:rPr>
                        <a:t>$28 + SA/EP</a:t>
                      </a:r>
                      <a:endParaRPr lang="en-US" sz="2000"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63%</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00785012"/>
                  </a:ext>
                </a:extLst>
              </a:tr>
              <a:tr h="53920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kern="1200">
                          <a:solidFill>
                            <a:schemeClr val="dk1"/>
                          </a:solidFill>
                          <a:latin typeface="+mn-lt"/>
                          <a:ea typeface="+mn-ea"/>
                          <a:cs typeface="+mn-cs"/>
                        </a:rPr>
                        <a:t>Essential CAL</a:t>
                      </a:r>
                      <a:endParaRPr lang="en-US" sz="200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Team Members</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kern="1200">
                          <a:solidFill>
                            <a:schemeClr val="dk1"/>
                          </a:solidFill>
                          <a:latin typeface="+mn-lt"/>
                          <a:ea typeface="+mn-ea"/>
                          <a:cs typeface="+mn-cs"/>
                        </a:rPr>
                        <a:t>$4.5</a:t>
                      </a:r>
                      <a:r>
                        <a:rPr lang="en-US" sz="2000" kern="1200" baseline="0">
                          <a:solidFill>
                            <a:schemeClr val="dk1"/>
                          </a:solidFill>
                          <a:latin typeface="+mn-lt"/>
                          <a:ea typeface="+mn-ea"/>
                          <a:cs typeface="+mn-cs"/>
                        </a:rPr>
                        <a:t> + SA/EP</a:t>
                      </a:r>
                      <a:endParaRPr lang="en-US" sz="200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40%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48886101"/>
                  </a:ext>
                </a:extLst>
              </a:tr>
            </a:tbl>
          </a:graphicData>
        </a:graphic>
      </p:graphicFrame>
      <p:sp>
        <p:nvSpPr>
          <p:cNvPr id="7" name="Rectangle 6"/>
          <p:cNvSpPr/>
          <p:nvPr/>
        </p:nvSpPr>
        <p:spPr>
          <a:xfrm>
            <a:off x="10106728" y="6503965"/>
            <a:ext cx="1972015" cy="369332"/>
          </a:xfrm>
          <a:prstGeom prst="rect">
            <a:avLst/>
          </a:prstGeom>
        </p:spPr>
        <p:txBody>
          <a:bodyPr wrap="none">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effectLst/>
                <a:uLnTx/>
                <a:uFillTx/>
                <a:latin typeface="Calibri" panose="020F0502020204030204"/>
              </a:rPr>
              <a:t>*Estimated Pricing</a:t>
            </a:r>
          </a:p>
        </p:txBody>
      </p:sp>
      <p:sp>
        <p:nvSpPr>
          <p:cNvPr id="8" name="Rectangle 7"/>
          <p:cNvSpPr/>
          <p:nvPr/>
        </p:nvSpPr>
        <p:spPr bwMode="auto">
          <a:xfrm>
            <a:off x="6691745" y="1107551"/>
            <a:ext cx="5227351" cy="319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EA </a:t>
            </a:r>
            <a:r>
              <a:rPr kumimoji="0" lang="en-US" sz="18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rPr>
              <a:t>No-Level Price</a:t>
            </a: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t>
            </a:r>
          </a:p>
        </p:txBody>
      </p:sp>
      <p:sp>
        <p:nvSpPr>
          <p:cNvPr id="19" name="TextBox 18"/>
          <p:cNvSpPr txBox="1"/>
          <p:nvPr/>
        </p:nvSpPr>
        <p:spPr>
          <a:xfrm>
            <a:off x="11258077" y="2214621"/>
            <a:ext cx="820666" cy="553998"/>
          </a:xfrm>
          <a:prstGeom prst="rect">
            <a:avLst/>
          </a:prstGeom>
          <a:noFill/>
        </p:spPr>
        <p:txBody>
          <a:bodyPr wrap="square" lIns="0" tIns="0" rIns="0" bIns="0" rtlCol="0">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0000"/>
                </a:solidFill>
                <a:effectLst/>
                <a:uLnTx/>
                <a:uFillTx/>
                <a:latin typeface="Calibri" panose="020F0502020204030204"/>
              </a:rPr>
              <a:t>Best</a:t>
            </a:r>
            <a:br>
              <a:rPr kumimoji="0" lang="en-US" sz="1800" b="1" i="1" u="none" strike="noStrike" kern="0" cap="none" spc="0" normalizeH="0" baseline="0" noProof="0" dirty="0">
                <a:ln>
                  <a:noFill/>
                </a:ln>
                <a:solidFill>
                  <a:srgbClr val="FF0000"/>
                </a:solidFill>
                <a:effectLst/>
                <a:uLnTx/>
                <a:uFillTx/>
                <a:latin typeface="Calibri" panose="020F0502020204030204"/>
              </a:rPr>
            </a:br>
            <a:r>
              <a:rPr kumimoji="0" lang="en-US" sz="1800" b="1" i="1" u="none" strike="noStrike" kern="0" cap="none" spc="0" normalizeH="0" baseline="0" noProof="0" dirty="0">
                <a:ln>
                  <a:noFill/>
                </a:ln>
                <a:solidFill>
                  <a:srgbClr val="FF0000"/>
                </a:solidFill>
                <a:effectLst/>
                <a:uLnTx/>
                <a:uFillTx/>
                <a:latin typeface="Calibri" panose="020F0502020204030204"/>
              </a:rPr>
              <a:t>Offer!</a:t>
            </a:r>
            <a:endParaRPr kumimoji="0" lang="en-US" sz="1400" b="0" i="1" u="none" strike="noStrike" kern="0" cap="none" spc="0" normalizeH="0" baseline="0" noProof="0" dirty="0">
              <a:ln>
                <a:noFill/>
              </a:ln>
              <a:solidFill>
                <a:srgbClr val="FF0000"/>
              </a:solidFill>
              <a:effectLst/>
              <a:uLnTx/>
              <a:uFillTx/>
              <a:latin typeface="Calibri" panose="020F0502020204030204"/>
            </a:endParaRPr>
          </a:p>
        </p:txBody>
      </p:sp>
      <p:sp>
        <p:nvSpPr>
          <p:cNvPr id="20" name="TextBox 19"/>
          <p:cNvSpPr txBox="1"/>
          <p:nvPr/>
        </p:nvSpPr>
        <p:spPr>
          <a:xfrm>
            <a:off x="11258077" y="2900394"/>
            <a:ext cx="820666" cy="553998"/>
          </a:xfrm>
          <a:prstGeom prst="rect">
            <a:avLst/>
          </a:prstGeom>
          <a:noFill/>
        </p:spPr>
        <p:txBody>
          <a:bodyPr wrap="square" lIns="0" tIns="0" rIns="0" bIns="0" rtlCol="0">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0000"/>
                </a:solidFill>
                <a:effectLst/>
                <a:uLnTx/>
                <a:uFillTx/>
                <a:latin typeface="Calibri" panose="020F0502020204030204"/>
              </a:rPr>
              <a:t>Best</a:t>
            </a:r>
            <a:br>
              <a:rPr kumimoji="0" lang="en-US" sz="1800" b="1" i="1" u="none" strike="noStrike" kern="0" cap="none" spc="0" normalizeH="0" baseline="0" noProof="0" dirty="0">
                <a:ln>
                  <a:noFill/>
                </a:ln>
                <a:solidFill>
                  <a:srgbClr val="FF0000"/>
                </a:solidFill>
                <a:effectLst/>
                <a:uLnTx/>
                <a:uFillTx/>
                <a:latin typeface="Calibri" panose="020F0502020204030204"/>
              </a:rPr>
            </a:br>
            <a:r>
              <a:rPr kumimoji="0" lang="en-US" sz="1800" b="1" i="1" u="none" strike="noStrike" kern="0" cap="none" spc="0" normalizeH="0" baseline="0" noProof="0" dirty="0">
                <a:ln>
                  <a:noFill/>
                </a:ln>
                <a:solidFill>
                  <a:srgbClr val="FF0000"/>
                </a:solidFill>
                <a:effectLst/>
                <a:uLnTx/>
                <a:uFillTx/>
                <a:latin typeface="Calibri" panose="020F0502020204030204"/>
              </a:rPr>
              <a:t>Offer!</a:t>
            </a:r>
            <a:endParaRPr kumimoji="0" lang="en-US" sz="1400" b="0" i="1" u="none" strike="noStrike" kern="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1508789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97" y="39560"/>
            <a:ext cx="12672414" cy="1107070"/>
          </a:xfrm>
        </p:spPr>
        <p:txBody>
          <a:bodyPr>
            <a:normAutofit/>
          </a:bodyPr>
          <a:lstStyle/>
          <a:p>
            <a:pPr defTabSz="914367"/>
            <a:r>
              <a:rPr lang="en-US" sz="4800" spc="-100" dirty="0">
                <a:ln w="3175">
                  <a:noFill/>
                </a:ln>
                <a:gradFill>
                  <a:gsLst>
                    <a:gs pos="1250">
                      <a:schemeClr val="tx1"/>
                    </a:gs>
                    <a:gs pos="100000">
                      <a:schemeClr val="tx1"/>
                    </a:gs>
                  </a:gsLst>
                  <a:lin ang="5400000" scaled="0"/>
                </a:gradFill>
              </a:rPr>
              <a:t>Existing Customer Offers: AX On-Premises</a:t>
            </a:r>
            <a:endParaRPr lang="en-US" sz="4800" i="1" spc="-100" dirty="0">
              <a:ln w="3175">
                <a:noFill/>
              </a:ln>
              <a:gradFill>
                <a:gsLst>
                  <a:gs pos="1250">
                    <a:schemeClr val="tx1"/>
                  </a:gs>
                  <a:gs pos="100000">
                    <a:schemeClr val="tx1"/>
                  </a:gs>
                </a:gsLst>
                <a:lin ang="5400000" scaled="0"/>
              </a:gradFill>
            </a:endParaRPr>
          </a:p>
        </p:txBody>
      </p:sp>
      <p:sp>
        <p:nvSpPr>
          <p:cNvPr id="12" name="TextBox 11"/>
          <p:cNvSpPr txBox="1"/>
          <p:nvPr/>
        </p:nvSpPr>
        <p:spPr>
          <a:xfrm>
            <a:off x="731756" y="5842337"/>
            <a:ext cx="9941305" cy="646331"/>
          </a:xfrm>
          <a:prstGeom prst="rect">
            <a:avLst/>
          </a:prstGeom>
          <a:noFill/>
        </p:spPr>
        <p:txBody>
          <a:bodyPr wrap="square" lIns="0" tIns="0" rIns="0" bIns="0" rtlCol="0">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effectLst/>
                <a:uLnTx/>
                <a:uFillTx/>
                <a:latin typeface="Calibri" panose="020F0502020204030204"/>
              </a:rPr>
              <a:t>Cloud Add-on &amp; From SA Launching in EA, MPSA and CSP</a:t>
            </a:r>
          </a:p>
          <a:p>
            <a:pPr marL="342900" marR="0" lvl="0" indent="-342900" algn="ctr" defTabSz="914367" eaLnBrk="1" fontAlgn="auto" latinLnBrk="0" hangingPunct="1">
              <a:lnSpc>
                <a:spcPct val="100000"/>
              </a:lnSpc>
              <a:spcBef>
                <a:spcPts val="0"/>
              </a:spcBef>
              <a:spcAft>
                <a:spcPts val="0"/>
              </a:spcAft>
              <a:buClrTx/>
              <a:buSzTx/>
              <a:buFontTx/>
              <a:buAutoNum type="arabicPeriod"/>
              <a:tabLst/>
              <a:defRPr/>
            </a:pPr>
            <a:endParaRPr kumimoji="0" lang="en-US" sz="1800" b="0" i="1" u="none" strike="noStrike" kern="0" cap="none" spc="0" normalizeH="0" baseline="0" noProof="0" dirty="0">
              <a:ln>
                <a:noFill/>
              </a:ln>
              <a:effectLst/>
              <a:uLnTx/>
              <a:uFillTx/>
              <a:latin typeface="Calibri" panose="020F0502020204030204"/>
            </a:endParaRPr>
          </a:p>
        </p:txBody>
      </p:sp>
      <p:graphicFrame>
        <p:nvGraphicFramePr>
          <p:cNvPr id="17" name="Table 16"/>
          <p:cNvGraphicFramePr>
            <a:graphicFrameLocks noGrp="1"/>
          </p:cNvGraphicFramePr>
          <p:nvPr>
            <p:extLst/>
          </p:nvPr>
        </p:nvGraphicFramePr>
        <p:xfrm>
          <a:off x="339236" y="1848010"/>
          <a:ext cx="11579861" cy="3155536"/>
        </p:xfrm>
        <a:graphic>
          <a:graphicData uri="http://schemas.openxmlformats.org/drawingml/2006/table">
            <a:tbl>
              <a:tblPr firstRow="1">
                <a:tableStyleId>{5C22544A-7EE6-4342-B048-85BDC9FD1C3A}</a:tableStyleId>
              </a:tblPr>
              <a:tblGrid>
                <a:gridCol w="3034900">
                  <a:extLst>
                    <a:ext uri="{9D8B030D-6E8A-4147-A177-3AD203B41FA5}">
                      <a16:colId xmlns:a16="http://schemas.microsoft.com/office/drawing/2014/main" val="20000"/>
                    </a:ext>
                  </a:extLst>
                </a:gridCol>
                <a:gridCol w="3364992">
                  <a:extLst>
                    <a:ext uri="{9D8B030D-6E8A-4147-A177-3AD203B41FA5}">
                      <a16:colId xmlns:a16="http://schemas.microsoft.com/office/drawing/2014/main" val="785167350"/>
                    </a:ext>
                  </a:extLst>
                </a:gridCol>
                <a:gridCol w="1399032">
                  <a:extLst>
                    <a:ext uri="{9D8B030D-6E8A-4147-A177-3AD203B41FA5}">
                      <a16:colId xmlns:a16="http://schemas.microsoft.com/office/drawing/2014/main" val="20001"/>
                    </a:ext>
                  </a:extLst>
                </a:gridCol>
                <a:gridCol w="2066544">
                  <a:extLst>
                    <a:ext uri="{9D8B030D-6E8A-4147-A177-3AD203B41FA5}">
                      <a16:colId xmlns:a16="http://schemas.microsoft.com/office/drawing/2014/main" val="1655034382"/>
                    </a:ext>
                  </a:extLst>
                </a:gridCol>
                <a:gridCol w="1714393">
                  <a:extLst>
                    <a:ext uri="{9D8B030D-6E8A-4147-A177-3AD203B41FA5}">
                      <a16:colId xmlns:a16="http://schemas.microsoft.com/office/drawing/2014/main" val="2433442403"/>
                    </a:ext>
                  </a:extLst>
                </a:gridCol>
              </a:tblGrid>
              <a:tr h="78888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solidFill>
                            <a:schemeClr val="lt1"/>
                          </a:solidFill>
                          <a:latin typeface="+mn-lt"/>
                          <a:ea typeface="+mn-ea"/>
                          <a:cs typeface="+mn-cs"/>
                        </a:rPr>
                        <a:t>Existing User License</a:t>
                      </a:r>
                    </a:p>
                  </a:txBody>
                  <a:tcPr marL="179285" marR="179285" marT="89642" marB="89642"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solidFill>
                            <a:schemeClr val="lt1"/>
                          </a:solidFill>
                          <a:latin typeface="+mn-lt"/>
                          <a:ea typeface="+mn-ea"/>
                          <a:cs typeface="+mn-cs"/>
                        </a:rPr>
                        <a:t>New User License</a:t>
                      </a: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i="0" u="none" kern="1200" dirty="0">
                          <a:solidFill>
                            <a:schemeClr val="lt1"/>
                          </a:solidFill>
                          <a:latin typeface="+mn-lt"/>
                          <a:ea typeface="+mn-ea"/>
                          <a:cs typeface="+mn-cs"/>
                        </a:rPr>
                        <a:t>From SA</a:t>
                      </a: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n-lt"/>
                          <a:ea typeface="+mn-ea"/>
                          <a:cs typeface="+mn-cs"/>
                        </a:rPr>
                        <a:t>Cloud Add-on</a:t>
                      </a: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n-lt"/>
                          <a:ea typeface="+mn-ea"/>
                          <a:cs typeface="+mn-cs"/>
                        </a:rPr>
                        <a:t>% Discount Off USL</a:t>
                      </a:r>
                    </a:p>
                  </a:txBody>
                  <a:tcPr marL="179285" marR="179285" marT="89642" marB="89642"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8888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Enterprise or Functional</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Dynamics 365 Enterprise Plan 2</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$126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0" kern="1200">
                          <a:solidFill>
                            <a:schemeClr val="dk1"/>
                          </a:solidFill>
                          <a:latin typeface="+mn-lt"/>
                          <a:ea typeface="+mn-ea"/>
                          <a:cs typeface="+mn-cs"/>
                        </a:rPr>
                        <a:t>$76 + SA/EP</a:t>
                      </a:r>
                      <a:endParaRPr lang="en-US" sz="2000" b="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40%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78888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a:ea typeface="+mn-ea"/>
                          <a:cs typeface="+mn-cs"/>
                        </a:rPr>
                        <a:t>Task or Self Serve</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Dynamics 365 for Team Members</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$6</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kern="1200">
                          <a:solidFill>
                            <a:schemeClr val="dk1"/>
                          </a:solidFill>
                          <a:latin typeface="+mn-lt"/>
                          <a:ea typeface="+mn-ea"/>
                          <a:cs typeface="+mn-cs"/>
                        </a:rPr>
                        <a:t>$1 + SA/EP</a:t>
                      </a:r>
                      <a:endParaRPr lang="en-US" sz="200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40%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60297692"/>
                  </a:ext>
                </a:extLst>
              </a:tr>
              <a:tr h="78888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a:ea typeface="+mn-ea"/>
                          <a:cs typeface="+mn-cs"/>
                        </a:rPr>
                        <a:t>Task Device</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i="0" kern="1200">
                          <a:solidFill>
                            <a:schemeClr val="dk1"/>
                          </a:solidFill>
                          <a:latin typeface="+mn-lt"/>
                          <a:ea typeface="+mn-ea"/>
                          <a:cs typeface="+mn-cs"/>
                        </a:rPr>
                        <a:t>Dynamics 365 for Operations-Device</a:t>
                      </a:r>
                      <a:endParaRPr lang="en-US" sz="2000"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dirty="0">
                          <a:solidFill>
                            <a:schemeClr val="dk1"/>
                          </a:solidFill>
                          <a:latin typeface="+mn-lt"/>
                          <a:ea typeface="+mn-ea"/>
                          <a:cs typeface="+mn-cs"/>
                        </a:rPr>
                        <a:t>$45</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i="0" kern="1200">
                          <a:solidFill>
                            <a:schemeClr val="dk1"/>
                          </a:solidFill>
                          <a:latin typeface="+mn-lt"/>
                          <a:ea typeface="+mn-ea"/>
                          <a:cs typeface="+mn-cs"/>
                        </a:rPr>
                        <a:t>$36 + SA/EP</a:t>
                      </a:r>
                      <a:endParaRPr lang="en-US" sz="2000" i="0" kern="1200" dirty="0">
                        <a:solidFill>
                          <a:schemeClr val="dk1"/>
                        </a:solidFill>
                        <a:latin typeface="+mn-lt"/>
                        <a:ea typeface="+mn-ea"/>
                        <a:cs typeface="+mn-cs"/>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40%</a:t>
                      </a: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12631711"/>
                  </a:ext>
                </a:extLst>
              </a:tr>
            </a:tbl>
          </a:graphicData>
        </a:graphic>
      </p:graphicFrame>
      <p:sp>
        <p:nvSpPr>
          <p:cNvPr id="7" name="Rectangle 6"/>
          <p:cNvSpPr/>
          <p:nvPr/>
        </p:nvSpPr>
        <p:spPr>
          <a:xfrm>
            <a:off x="10106728" y="6503965"/>
            <a:ext cx="1972015" cy="369332"/>
          </a:xfrm>
          <a:prstGeom prst="rect">
            <a:avLst/>
          </a:prstGeom>
        </p:spPr>
        <p:txBody>
          <a:bodyPr wrap="none">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effectLst/>
                <a:uLnTx/>
                <a:uFillTx/>
                <a:latin typeface="Calibri" panose="020F0502020204030204"/>
              </a:rPr>
              <a:t>*Estimated Pricing</a:t>
            </a:r>
          </a:p>
        </p:txBody>
      </p:sp>
      <p:sp>
        <p:nvSpPr>
          <p:cNvPr id="8" name="Rectangle 7"/>
          <p:cNvSpPr/>
          <p:nvPr/>
        </p:nvSpPr>
        <p:spPr bwMode="auto">
          <a:xfrm>
            <a:off x="6733309" y="1449185"/>
            <a:ext cx="5185787" cy="3696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EA No-Level Price*</a:t>
            </a:r>
          </a:p>
        </p:txBody>
      </p:sp>
    </p:spTree>
    <p:extLst>
      <p:ext uri="{BB962C8B-B14F-4D97-AF65-F5344CB8AC3E}">
        <p14:creationId xmlns:p14="http://schemas.microsoft.com/office/powerpoint/2010/main" val="40551329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nvSpPr>
        <p:spPr>
          <a:xfrm>
            <a:off x="3176431" y="1047871"/>
            <a:ext cx="5644401" cy="1246495"/>
          </a:xfrm>
          <a:prstGeom prst="rect">
            <a:avLst/>
          </a:prstGeom>
          <a:solidFill>
            <a:schemeClr val="bg1">
              <a:lumMod val="50000"/>
            </a:schemeClr>
          </a:solidFill>
          <a:ln>
            <a:noFill/>
          </a:ln>
        </p:spPr>
        <p:txBody>
          <a:bodyPr vert="horz" wrap="square" lIns="0" tIns="0" rIns="0" bIns="0" rtlCol="0" anchor="t">
            <a:spAutoFit/>
          </a:bodyPr>
          <a:lstStyle>
            <a:lvl1pPr marL="339968" indent="-339968" algn="l" defTabSz="914340"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1pPr>
            <a:lvl2pPr marL="673322" indent="-325416" algn="l" defTabSz="914340"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2pPr>
            <a:lvl3pPr marL="953761" indent="-288377" algn="l" defTabSz="914340"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3pPr>
            <a:lvl4pPr marL="1227588" indent="-273826" algn="l" defTabSz="914340" rtl="0" eaLnBrk="1" latinLnBrk="0" hangingPunct="1">
              <a:lnSpc>
                <a:spcPct val="90000"/>
              </a:lnSpc>
              <a:spcBef>
                <a:spcPct val="20000"/>
              </a:spcBef>
              <a:buClr>
                <a:schemeClr val="accent1"/>
              </a:buClr>
              <a:buSzPct val="90000"/>
              <a:buFont typeface="Wingdings" pitchFamily="2" charset="2"/>
              <a:buChar char="§"/>
              <a:defRPr sz="1800" kern="1200" spc="-71" baseline="0">
                <a:gradFill>
                  <a:gsLst>
                    <a:gs pos="0">
                      <a:schemeClr val="tx1"/>
                    </a:gs>
                    <a:gs pos="86000">
                      <a:schemeClr val="tx1"/>
                    </a:gs>
                  </a:gsLst>
                  <a:lin ang="5400000" scaled="0"/>
                </a:gradFill>
                <a:latin typeface="+mn-lt"/>
                <a:ea typeface="+mn-ea"/>
                <a:cs typeface="+mn-cs"/>
              </a:defRPr>
            </a:lvl4pPr>
            <a:lvl5pPr marL="1515965" indent="-280440" algn="l" defTabSz="914340" rtl="0" eaLnBrk="1" latinLnBrk="0" hangingPunct="1">
              <a:lnSpc>
                <a:spcPct val="90000"/>
              </a:lnSpc>
              <a:spcBef>
                <a:spcPct val="20000"/>
              </a:spcBef>
              <a:buClr>
                <a:schemeClr val="accent1"/>
              </a:buClr>
              <a:buSzPct val="90000"/>
              <a:buFont typeface="Wingdings" pitchFamily="2" charset="2"/>
              <a:buChar char="§"/>
              <a:defRPr sz="1800" kern="1200" spc="-71" baseline="0">
                <a:gradFill>
                  <a:gsLst>
                    <a:gs pos="0">
                      <a:schemeClr val="tx1"/>
                    </a:gs>
                    <a:gs pos="86000">
                      <a:schemeClr val="tx1"/>
                    </a:gs>
                  </a:gsLst>
                  <a:lin ang="5400000" scaled="0"/>
                </a:gradFill>
                <a:latin typeface="+mn-lt"/>
                <a:ea typeface="+mn-ea"/>
                <a:cs typeface="+mn-cs"/>
              </a:defRPr>
            </a:lvl5pPr>
            <a:lvl6pPr marL="2514436" indent="-228585" algn="l" defTabSz="91434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1800"/>
              </a:spcBef>
              <a:buNone/>
            </a:pPr>
            <a:endParaRPr lang="en-US" sz="1400" dirty="0">
              <a:solidFill>
                <a:schemeClr val="tx2"/>
              </a:solidFill>
            </a:endParaRPr>
          </a:p>
          <a:p>
            <a:pPr marL="0" indent="0" algn="ctr">
              <a:lnSpc>
                <a:spcPct val="100000"/>
              </a:lnSpc>
              <a:spcBef>
                <a:spcPts val="0"/>
              </a:spcBef>
              <a:buNone/>
            </a:pPr>
            <a:r>
              <a:rPr lang="en-US" sz="2400" dirty="0">
                <a:solidFill>
                  <a:schemeClr val="bg1"/>
                </a:solidFill>
                <a:latin typeface="Segoe UI" panose="020B0502040204020203" pitchFamily="34" charset="0"/>
                <a:cs typeface="Segoe UI" panose="020B0502040204020203" pitchFamily="34" charset="0"/>
              </a:rPr>
              <a:t>With Dual Use Rights: AX or CRM Server</a:t>
            </a:r>
          </a:p>
          <a:p>
            <a:pPr marL="0" indent="0" algn="ctr">
              <a:buNone/>
            </a:pPr>
            <a:r>
              <a:rPr lang="en-US" sz="2400" dirty="0">
                <a:solidFill>
                  <a:schemeClr val="bg1"/>
                </a:solidFill>
                <a:latin typeface="Segoe UI" panose="020B0502040204020203" pitchFamily="34" charset="0"/>
                <a:cs typeface="Segoe UI" panose="020B0502040204020203" pitchFamily="34" charset="0"/>
              </a:rPr>
              <a:t>Allows Access Via Dynamics 365</a:t>
            </a:r>
            <a:br>
              <a:rPr lang="en-US" sz="2400" dirty="0">
                <a:solidFill>
                  <a:schemeClr val="bg1"/>
                </a:solidFill>
                <a:latin typeface="Segoe UI" panose="020B0502040204020203" pitchFamily="34" charset="0"/>
                <a:cs typeface="Segoe UI" panose="020B0502040204020203" pitchFamily="34" charset="0"/>
              </a:rPr>
            </a:br>
            <a:r>
              <a:rPr lang="en-US" sz="2000" dirty="0">
                <a:solidFill>
                  <a:schemeClr val="tx2"/>
                </a:solidFill>
                <a:latin typeface="Segoe UI" panose="020B0502040204020203" pitchFamily="34" charset="0"/>
                <a:cs typeface="Segoe UI" panose="020B0502040204020203" pitchFamily="34" charset="0"/>
              </a:rPr>
              <a:t> </a:t>
            </a:r>
          </a:p>
        </p:txBody>
      </p:sp>
      <p:sp>
        <p:nvSpPr>
          <p:cNvPr id="42" name="Rectangle 41"/>
          <p:cNvSpPr/>
          <p:nvPr/>
        </p:nvSpPr>
        <p:spPr bwMode="auto">
          <a:xfrm>
            <a:off x="3176431" y="2180134"/>
            <a:ext cx="5644401" cy="4525466"/>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Dual Use Rights – Cloud at your own pace</a:t>
            </a:r>
          </a:p>
        </p:txBody>
      </p:sp>
      <p:sp>
        <p:nvSpPr>
          <p:cNvPr id="17" name="TextBox 20"/>
          <p:cNvSpPr txBox="1"/>
          <p:nvPr/>
        </p:nvSpPr>
        <p:spPr>
          <a:xfrm>
            <a:off x="3835218" y="2528635"/>
            <a:ext cx="1390650"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accent4"/>
                </a:solidFill>
                <a:latin typeface="Segoe UI" panose="020B0502040204020203" pitchFamily="34" charset="0"/>
                <a:cs typeface="Segoe UI" panose="020B0502040204020203" pitchFamily="34" charset="0"/>
              </a:rPr>
              <a:t>Operations USL</a:t>
            </a:r>
          </a:p>
        </p:txBody>
      </p:sp>
      <p:sp>
        <p:nvSpPr>
          <p:cNvPr id="18" name="Freeform 17"/>
          <p:cNvSpPr>
            <a:spLocks noChangeAspect="1" noEditPoints="1"/>
          </p:cNvSpPr>
          <p:nvPr/>
        </p:nvSpPr>
        <p:spPr bwMode="black">
          <a:xfrm>
            <a:off x="4170055" y="3008402"/>
            <a:ext cx="829535" cy="1073127"/>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2"/>
              </a:solidFill>
            </a:endParaRPr>
          </a:p>
        </p:txBody>
      </p:sp>
      <p:sp>
        <p:nvSpPr>
          <p:cNvPr id="19" name="Freeform 18"/>
          <p:cNvSpPr>
            <a:spLocks noChangeAspect="1"/>
          </p:cNvSpPr>
          <p:nvPr/>
        </p:nvSpPr>
        <p:spPr bwMode="black">
          <a:xfrm>
            <a:off x="3906760" y="4955374"/>
            <a:ext cx="1356124" cy="802010"/>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2"/>
              </a:solidFill>
            </a:endParaRPr>
          </a:p>
        </p:txBody>
      </p:sp>
      <p:sp>
        <p:nvSpPr>
          <p:cNvPr id="20" name="TextBox 24"/>
          <p:cNvSpPr txBox="1"/>
          <p:nvPr/>
        </p:nvSpPr>
        <p:spPr>
          <a:xfrm>
            <a:off x="3906760" y="5884962"/>
            <a:ext cx="1400862"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accent4"/>
                </a:solidFill>
                <a:latin typeface="Segoe UI" panose="020B0502040204020203" pitchFamily="34" charset="0"/>
                <a:cs typeface="Segoe UI" panose="020B0502040204020203" pitchFamily="34" charset="0"/>
              </a:rPr>
              <a:t>Dynamics 365 for Operations</a:t>
            </a:r>
          </a:p>
        </p:txBody>
      </p:sp>
      <p:sp>
        <p:nvSpPr>
          <p:cNvPr id="21" name="TextBox 25"/>
          <p:cNvSpPr txBox="1"/>
          <p:nvPr/>
        </p:nvSpPr>
        <p:spPr>
          <a:xfrm>
            <a:off x="6783344" y="2279223"/>
            <a:ext cx="1390650"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accent4"/>
                </a:solidFill>
                <a:latin typeface="Segoe UI" panose="020B0502040204020203" pitchFamily="34" charset="0"/>
                <a:cs typeface="Segoe UI" panose="020B0502040204020203" pitchFamily="34" charset="0"/>
              </a:rPr>
              <a:t>AX Client Access License</a:t>
            </a:r>
          </a:p>
        </p:txBody>
      </p:sp>
      <p:sp>
        <p:nvSpPr>
          <p:cNvPr id="23" name="TextBox 28"/>
          <p:cNvSpPr txBox="1"/>
          <p:nvPr/>
        </p:nvSpPr>
        <p:spPr>
          <a:xfrm>
            <a:off x="6704542" y="5884720"/>
            <a:ext cx="1801091"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accent4"/>
                </a:solidFill>
                <a:latin typeface="Segoe UI" panose="020B0502040204020203" pitchFamily="34" charset="0"/>
                <a:cs typeface="Segoe UI" panose="020B0502040204020203" pitchFamily="34" charset="0"/>
              </a:rPr>
              <a:t>AX Server</a:t>
            </a:r>
          </a:p>
        </p:txBody>
      </p:sp>
      <p:sp>
        <p:nvSpPr>
          <p:cNvPr id="24" name="Freeform 23"/>
          <p:cNvSpPr>
            <a:spLocks noChangeAspect="1"/>
          </p:cNvSpPr>
          <p:nvPr/>
        </p:nvSpPr>
        <p:spPr bwMode="black">
          <a:xfrm>
            <a:off x="6960055" y="5054463"/>
            <a:ext cx="1215273" cy="784944"/>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solidFill>
                <a:schemeClr val="tx2"/>
              </a:solidFill>
              <a:ea typeface="Segoe UI" pitchFamily="34" charset="0"/>
              <a:cs typeface="Segoe UI" pitchFamily="34" charset="0"/>
            </a:endParaRPr>
          </a:p>
        </p:txBody>
      </p:sp>
      <p:cxnSp>
        <p:nvCxnSpPr>
          <p:cNvPr id="30" name="Straight Arrow Connector 29"/>
          <p:cNvCxnSpPr>
            <a:cxnSpLocks/>
          </p:cNvCxnSpPr>
          <p:nvPr/>
        </p:nvCxnSpPr>
        <p:spPr>
          <a:xfrm>
            <a:off x="4584822" y="4288589"/>
            <a:ext cx="0" cy="469932"/>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Freeform 17"/>
          <p:cNvSpPr>
            <a:spLocks noChangeAspect="1" noEditPoints="1"/>
          </p:cNvSpPr>
          <p:nvPr/>
        </p:nvSpPr>
        <p:spPr bwMode="black">
          <a:xfrm>
            <a:off x="7191621" y="3037876"/>
            <a:ext cx="829535" cy="1073127"/>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2"/>
              </a:solidFill>
            </a:endParaRPr>
          </a:p>
        </p:txBody>
      </p:sp>
      <p:cxnSp>
        <p:nvCxnSpPr>
          <p:cNvPr id="36" name="Straight Arrow Connector 35"/>
          <p:cNvCxnSpPr>
            <a:cxnSpLocks/>
          </p:cNvCxnSpPr>
          <p:nvPr/>
        </p:nvCxnSpPr>
        <p:spPr>
          <a:xfrm>
            <a:off x="7567691" y="4357864"/>
            <a:ext cx="0" cy="469932"/>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4850336" y="4274734"/>
            <a:ext cx="1933008" cy="93532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5466410" y="3584485"/>
            <a:ext cx="1405289" cy="1077218"/>
          </a:xfrm>
          <a:prstGeom prst="rect">
            <a:avLst/>
          </a:prstGeom>
          <a:ln>
            <a:noFill/>
          </a:ln>
        </p:spPr>
        <p:txBody>
          <a:bodyPr wrap="square">
            <a:spAutoFit/>
          </a:bodyPr>
          <a:lstStyle/>
          <a:p>
            <a:r>
              <a:rPr lang="en-US" sz="1600" i="1" dirty="0">
                <a:latin typeface="Segoe UI" panose="020B0502040204020203" pitchFamily="34" charset="0"/>
                <a:cs typeface="Segoe UI" panose="020B0502040204020203" pitchFamily="34" charset="0"/>
              </a:rPr>
              <a:t>Client Access License &amp; Server License  Included</a:t>
            </a:r>
            <a:endParaRPr lang="en-US" sz="1600" i="1" dirty="0"/>
          </a:p>
        </p:txBody>
      </p:sp>
      <p:sp>
        <p:nvSpPr>
          <p:cNvPr id="3" name="Oval 2"/>
          <p:cNvSpPr/>
          <p:nvPr/>
        </p:nvSpPr>
        <p:spPr bwMode="auto">
          <a:xfrm>
            <a:off x="8922323" y="4661703"/>
            <a:ext cx="3090628" cy="183247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$Opportunity$ for hosters!</a:t>
            </a:r>
          </a:p>
        </p:txBody>
      </p:sp>
    </p:spTree>
    <p:extLst>
      <p:ext uri="{BB962C8B-B14F-4D97-AF65-F5344CB8AC3E}">
        <p14:creationId xmlns:p14="http://schemas.microsoft.com/office/powerpoint/2010/main" val="2153278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fltVal val="0"/>
                                          </p:val>
                                        </p:tav>
                                        <p:tav tm="100000">
                                          <p:val>
                                            <p:strVal val="#ppt_w"/>
                                          </p:val>
                                        </p:tav>
                                      </p:tavLst>
                                    </p:anim>
                                    <p:anim calcmode="lin" valueType="num">
                                      <p:cBhvr>
                                        <p:cTn id="13" dur="1000" fill="hold"/>
                                        <p:tgtEl>
                                          <p:spTgt spid="41"/>
                                        </p:tgtEl>
                                        <p:attrNameLst>
                                          <p:attrName>ppt_h</p:attrName>
                                        </p:attrNameLst>
                                      </p:cBhvr>
                                      <p:tavLst>
                                        <p:tav tm="0">
                                          <p:val>
                                            <p:fltVal val="0"/>
                                          </p:val>
                                        </p:tav>
                                        <p:tav tm="100000">
                                          <p:val>
                                            <p:strVal val="#ppt_h"/>
                                          </p:val>
                                        </p:tav>
                                      </p:tavLst>
                                    </p:anim>
                                    <p:anim calcmode="lin" valueType="num">
                                      <p:cBhvr>
                                        <p:cTn id="14" dur="1000" fill="hold"/>
                                        <p:tgtEl>
                                          <p:spTgt spid="41"/>
                                        </p:tgtEl>
                                        <p:attrNameLst>
                                          <p:attrName>style.rotation</p:attrName>
                                        </p:attrNameLst>
                                      </p:cBhvr>
                                      <p:tavLst>
                                        <p:tav tm="0">
                                          <p:val>
                                            <p:fltVal val="90"/>
                                          </p:val>
                                        </p:tav>
                                        <p:tav tm="100000">
                                          <p:val>
                                            <p:fltVal val="0"/>
                                          </p:val>
                                        </p:tav>
                                      </p:tavLst>
                                    </p:anim>
                                    <p:animEffect transition="in" filter="fade">
                                      <p:cBhvr>
                                        <p:cTn id="1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1 Business Apps Dual Use Rights Mapping</a:t>
            </a:r>
          </a:p>
        </p:txBody>
      </p:sp>
      <p:sp>
        <p:nvSpPr>
          <p:cNvPr id="4" name="Rectangle 3"/>
          <p:cNvSpPr/>
          <p:nvPr/>
        </p:nvSpPr>
        <p:spPr bwMode="auto">
          <a:xfrm>
            <a:off x="807720" y="2036168"/>
            <a:ext cx="4809548" cy="8545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a:t>
            </a:r>
            <a:r>
              <a:rPr kumimoji="0" lang="en-US" sz="2400" b="0" i="0" u="none" strike="noStrike" kern="0" cap="none" spc="0" normalizeH="0" noProof="0" dirty="0">
                <a:ln>
                  <a:noFill/>
                </a:ln>
                <a:gradFill>
                  <a:gsLst>
                    <a:gs pos="5439">
                      <a:srgbClr val="F8F8F8"/>
                    </a:gs>
                    <a:gs pos="100000">
                      <a:srgbClr val="F8F8F8"/>
                    </a:gs>
                  </a:gsLst>
                  <a:lin ang="5400000" scaled="0"/>
                </a:gradFill>
                <a:effectLst/>
                <a:uLnTx/>
                <a:uFillTx/>
                <a:latin typeface="+mj-lt"/>
              </a:rPr>
              <a:t> </a:t>
            </a:r>
            <a:r>
              <a:rPr lang="en-US" sz="2400" kern="0" dirty="0">
                <a:gradFill>
                  <a:gsLst>
                    <a:gs pos="5439">
                      <a:srgbClr val="F8F8F8"/>
                    </a:gs>
                    <a:gs pos="100000">
                      <a:srgbClr val="F8F8F8"/>
                    </a:gs>
                  </a:gsLst>
                  <a:lin ang="5400000" scaled="0"/>
                </a:gradFill>
                <a:latin typeface="+mj-lt"/>
              </a:rPr>
              <a:t>f</a:t>
            </a: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or Sales</a:t>
            </a:r>
            <a:endPar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ea typeface="Segoe UI" pitchFamily="34" charset="0"/>
              <a:cs typeface="Segoe UI" pitchFamily="34" charset="0"/>
            </a:endParaRPr>
          </a:p>
        </p:txBody>
      </p:sp>
      <p:sp>
        <p:nvSpPr>
          <p:cNvPr id="16" name="Rectangle 15"/>
          <p:cNvSpPr/>
          <p:nvPr/>
        </p:nvSpPr>
        <p:spPr bwMode="auto">
          <a:xfrm>
            <a:off x="807720" y="3313017"/>
            <a:ext cx="4809548" cy="8545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Customer Service</a:t>
            </a:r>
          </a:p>
        </p:txBody>
      </p:sp>
      <p:sp>
        <p:nvSpPr>
          <p:cNvPr id="17" name="Rectangle 16"/>
          <p:cNvSpPr/>
          <p:nvPr/>
        </p:nvSpPr>
        <p:spPr bwMode="auto">
          <a:xfrm>
            <a:off x="807720" y="4589867"/>
            <a:ext cx="4809548" cy="8545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Team Members</a:t>
            </a:r>
          </a:p>
        </p:txBody>
      </p:sp>
      <p:sp>
        <p:nvSpPr>
          <p:cNvPr id="19" name="Rectangle 18"/>
          <p:cNvSpPr/>
          <p:nvPr/>
        </p:nvSpPr>
        <p:spPr bwMode="auto">
          <a:xfrm>
            <a:off x="5768537" y="2036168"/>
            <a:ext cx="5555956" cy="8545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398394"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Sales (on-premises)</a:t>
            </a:r>
          </a:p>
        </p:txBody>
      </p:sp>
      <p:sp>
        <p:nvSpPr>
          <p:cNvPr id="20" name="Rectangle 19"/>
          <p:cNvSpPr/>
          <p:nvPr/>
        </p:nvSpPr>
        <p:spPr bwMode="auto">
          <a:xfrm>
            <a:off x="5768537" y="3313017"/>
            <a:ext cx="5555956" cy="8545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398394"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Customer Service (on-premises)</a:t>
            </a:r>
          </a:p>
        </p:txBody>
      </p:sp>
      <p:sp>
        <p:nvSpPr>
          <p:cNvPr id="21" name="Rectangle 20"/>
          <p:cNvSpPr/>
          <p:nvPr/>
        </p:nvSpPr>
        <p:spPr bwMode="auto">
          <a:xfrm>
            <a:off x="5768537" y="4589867"/>
            <a:ext cx="5555956" cy="8545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398394"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Team Members (on-premises)</a:t>
            </a:r>
            <a:endParaRPr kumimoji="0" lang="en-US" sz="2400" b="0" i="0" u="none" strike="noStrike" kern="0" cap="none" spc="0" normalizeH="0" baseline="0" noProof="0" dirty="0">
              <a:ln>
                <a:noFill/>
              </a:ln>
              <a:solidFill>
                <a:srgbClr val="FF0000"/>
              </a:solidFill>
              <a:effectLst/>
              <a:uLnTx/>
              <a:uFillTx/>
              <a:latin typeface="+mj-lt"/>
            </a:endParaRPr>
          </a:p>
        </p:txBody>
      </p:sp>
      <p:sp>
        <p:nvSpPr>
          <p:cNvPr id="7" name="Oval 6"/>
          <p:cNvSpPr/>
          <p:nvPr/>
        </p:nvSpPr>
        <p:spPr bwMode="auto">
          <a:xfrm>
            <a:off x="5356340" y="2171100"/>
            <a:ext cx="645419" cy="645419"/>
          </a:xfrm>
          <a:prstGeom prst="ellipse">
            <a:avLst/>
          </a:prstGeom>
          <a:solidFill>
            <a:schemeClr val="bg1"/>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sym typeface="Wingdings" panose="05000000000000000000" pitchFamily="2" charset="2"/>
              </a:rPr>
              <a:t></a:t>
            </a:r>
            <a:endPar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endParaRPr>
          </a:p>
        </p:txBody>
      </p:sp>
      <p:sp>
        <p:nvSpPr>
          <p:cNvPr id="23" name="Oval 22"/>
          <p:cNvSpPr/>
          <p:nvPr/>
        </p:nvSpPr>
        <p:spPr bwMode="auto">
          <a:xfrm>
            <a:off x="5356340" y="3407657"/>
            <a:ext cx="645419" cy="645419"/>
          </a:xfrm>
          <a:prstGeom prst="ellipse">
            <a:avLst/>
          </a:prstGeom>
          <a:solidFill>
            <a:schemeClr val="bg1"/>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sym typeface="Wingdings" panose="05000000000000000000" pitchFamily="2" charset="2"/>
              </a:rPr>
              <a:t></a:t>
            </a:r>
            <a:endPar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endParaRPr>
          </a:p>
        </p:txBody>
      </p:sp>
      <p:sp>
        <p:nvSpPr>
          <p:cNvPr id="24" name="Oval 23"/>
          <p:cNvSpPr/>
          <p:nvPr/>
        </p:nvSpPr>
        <p:spPr bwMode="auto">
          <a:xfrm>
            <a:off x="5356340" y="4684507"/>
            <a:ext cx="645419" cy="645419"/>
          </a:xfrm>
          <a:prstGeom prst="ellipse">
            <a:avLst/>
          </a:prstGeom>
          <a:solidFill>
            <a:schemeClr val="bg1"/>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sym typeface="Wingdings" panose="05000000000000000000" pitchFamily="2" charset="2"/>
              </a:rPr>
              <a:t></a:t>
            </a:r>
            <a:endPar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endParaRPr>
          </a:p>
        </p:txBody>
      </p:sp>
      <p:sp>
        <p:nvSpPr>
          <p:cNvPr id="15" name="TextBox 14"/>
          <p:cNvSpPr txBox="1"/>
          <p:nvPr/>
        </p:nvSpPr>
        <p:spPr>
          <a:xfrm>
            <a:off x="807720" y="1548002"/>
            <a:ext cx="3041674" cy="276999"/>
          </a:xfrm>
          <a:prstGeom prst="rect">
            <a:avLst/>
          </a:prstGeom>
          <a:noFill/>
        </p:spPr>
        <p:txBody>
          <a:bodyPr wrap="square" lIns="0" tIns="0" rIns="0" bIns="0"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Dynamics</a:t>
            </a:r>
            <a:r>
              <a:rPr kumimoji="0" lang="en-US" sz="1800" b="1" i="0" u="none" strike="noStrike" kern="0" cap="none" spc="0" normalizeH="0" noProof="0" dirty="0">
                <a:ln>
                  <a:noFill/>
                </a:ln>
                <a:gradFill>
                  <a:gsLst>
                    <a:gs pos="0">
                      <a:schemeClr val="accent3"/>
                    </a:gs>
                    <a:gs pos="100000">
                      <a:schemeClr val="accent3"/>
                    </a:gs>
                  </a:gsLst>
                  <a:lin ang="0" scaled="0"/>
                </a:gradFill>
                <a:effectLst/>
                <a:uLnTx/>
                <a:uFillTx/>
              </a:rPr>
              <a:t> 365 SKU</a:t>
            </a:r>
            <a:endPar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endParaRPr>
          </a:p>
        </p:txBody>
      </p:sp>
      <p:sp>
        <p:nvSpPr>
          <p:cNvPr id="26" name="TextBox 25"/>
          <p:cNvSpPr txBox="1"/>
          <p:nvPr/>
        </p:nvSpPr>
        <p:spPr>
          <a:xfrm>
            <a:off x="5768536" y="1503278"/>
            <a:ext cx="5453646" cy="276999"/>
          </a:xfrm>
          <a:prstGeom prst="rect">
            <a:avLst/>
          </a:prstGeom>
          <a:noFill/>
        </p:spPr>
        <p:txBody>
          <a:bodyPr wrap="square" lIns="0" tIns="0" rIns="0" bIns="0"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Dynamics 365 Plan 1 Business App On-</a:t>
            </a:r>
            <a:r>
              <a:rPr kumimoji="0" lang="en-US" sz="1800" b="1" i="0" u="none" strike="noStrike" kern="0" cap="none" spc="0" normalizeH="0" baseline="0" noProof="0" dirty="0" err="1">
                <a:ln>
                  <a:noFill/>
                </a:ln>
                <a:gradFill>
                  <a:gsLst>
                    <a:gs pos="0">
                      <a:schemeClr val="accent3"/>
                    </a:gs>
                    <a:gs pos="100000">
                      <a:schemeClr val="accent3"/>
                    </a:gs>
                  </a:gsLst>
                  <a:lin ang="0" scaled="0"/>
                </a:gradFill>
                <a:effectLst/>
                <a:uLnTx/>
                <a:uFillTx/>
              </a:rPr>
              <a:t>Prem</a:t>
            </a: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 SKU</a:t>
            </a:r>
          </a:p>
        </p:txBody>
      </p:sp>
      <p:sp>
        <p:nvSpPr>
          <p:cNvPr id="5" name="Rectangle 4"/>
          <p:cNvSpPr/>
          <p:nvPr/>
        </p:nvSpPr>
        <p:spPr>
          <a:xfrm>
            <a:off x="912598" y="5866717"/>
            <a:ext cx="10411895" cy="646331"/>
          </a:xfrm>
          <a:prstGeom prst="rect">
            <a:avLst/>
          </a:prstGeom>
        </p:spPr>
        <p:txBody>
          <a:bodyPr wrap="square">
            <a:spAutoFit/>
          </a:bodyPr>
          <a:lstStyle/>
          <a:p>
            <a:r>
              <a:rPr lang="en-US" dirty="0"/>
              <a:t>*Sales and Customer Service will receive Dual Use Rights to CRM Professional, and Team Members to CRM Essential, prior to Dynamics 365 on-premises release. </a:t>
            </a:r>
          </a:p>
        </p:txBody>
      </p:sp>
    </p:spTree>
    <p:extLst>
      <p:ext uri="{BB962C8B-B14F-4D97-AF65-F5344CB8AC3E}">
        <p14:creationId xmlns:p14="http://schemas.microsoft.com/office/powerpoint/2010/main" val="424799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a:t>Operations Dual Use Rights Mapping</a:t>
            </a:r>
          </a:p>
        </p:txBody>
      </p:sp>
      <p:sp>
        <p:nvSpPr>
          <p:cNvPr id="4" name="Rectangle 3"/>
          <p:cNvSpPr/>
          <p:nvPr/>
        </p:nvSpPr>
        <p:spPr bwMode="auto">
          <a:xfrm>
            <a:off x="807720" y="2036168"/>
            <a:ext cx="4809548" cy="8545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a:t>
            </a:r>
            <a:r>
              <a:rPr kumimoji="0" lang="en-US" sz="2400" b="0" i="0" u="none" strike="noStrike" kern="0" cap="none" spc="0" normalizeH="0" noProof="0" dirty="0">
                <a:ln>
                  <a:noFill/>
                </a:ln>
                <a:gradFill>
                  <a:gsLst>
                    <a:gs pos="5439">
                      <a:srgbClr val="F8F8F8"/>
                    </a:gs>
                    <a:gs pos="100000">
                      <a:srgbClr val="F8F8F8"/>
                    </a:gs>
                  </a:gsLst>
                  <a:lin ang="5400000" scaled="0"/>
                </a:gradFill>
                <a:effectLst/>
                <a:uLnTx/>
                <a:uFillTx/>
                <a:latin typeface="+mj-lt"/>
              </a:rPr>
              <a:t> </a:t>
            </a:r>
            <a:r>
              <a:rPr lang="en-US" sz="2400" kern="0" dirty="0">
                <a:gradFill>
                  <a:gsLst>
                    <a:gs pos="5439">
                      <a:srgbClr val="F8F8F8"/>
                    </a:gs>
                    <a:gs pos="100000">
                      <a:srgbClr val="F8F8F8"/>
                    </a:gs>
                  </a:gsLst>
                  <a:lin ang="5400000" scaled="0"/>
                </a:gradFill>
                <a:latin typeface="+mj-lt"/>
              </a:rPr>
              <a:t>f</a:t>
            </a: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or Operations</a:t>
            </a:r>
            <a:endPar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ea typeface="Segoe UI" pitchFamily="34" charset="0"/>
              <a:cs typeface="Segoe UI" pitchFamily="34" charset="0"/>
            </a:endParaRPr>
          </a:p>
        </p:txBody>
      </p:sp>
      <p:sp>
        <p:nvSpPr>
          <p:cNvPr id="16" name="Rectangle 15"/>
          <p:cNvSpPr/>
          <p:nvPr/>
        </p:nvSpPr>
        <p:spPr bwMode="auto">
          <a:xfrm>
            <a:off x="807720" y="3313017"/>
            <a:ext cx="4809548" cy="8545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Team Members </a:t>
            </a:r>
          </a:p>
        </p:txBody>
      </p:sp>
      <p:sp>
        <p:nvSpPr>
          <p:cNvPr id="17" name="Rectangle 16"/>
          <p:cNvSpPr/>
          <p:nvPr/>
        </p:nvSpPr>
        <p:spPr bwMode="auto">
          <a:xfrm>
            <a:off x="807720" y="4589867"/>
            <a:ext cx="4809548" cy="8545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Dynamics 365 for Operations Device</a:t>
            </a:r>
          </a:p>
        </p:txBody>
      </p:sp>
      <p:sp>
        <p:nvSpPr>
          <p:cNvPr id="19" name="Rectangle 18"/>
          <p:cNvSpPr/>
          <p:nvPr/>
        </p:nvSpPr>
        <p:spPr bwMode="auto">
          <a:xfrm>
            <a:off x="5768537" y="2036168"/>
            <a:ext cx="5555956" cy="8545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398394"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AX 2012 R3 Enterprise User CAL</a:t>
            </a:r>
          </a:p>
          <a:p>
            <a:pPr marL="398394" marR="0" lvl="0" indent="0" defTabSz="914102" eaLnBrk="1" fontAlgn="base" latinLnBrk="0" hangingPunct="1">
              <a:lnSpc>
                <a:spcPct val="90000"/>
              </a:lnSpc>
              <a:spcBef>
                <a:spcPct val="0"/>
              </a:spcBef>
              <a:spcAft>
                <a:spcPct val="0"/>
              </a:spcAft>
              <a:buClrTx/>
              <a:buSzTx/>
              <a:buFontTx/>
              <a:buNone/>
              <a:tabLst/>
              <a:defRPr/>
            </a:pPr>
            <a:r>
              <a:rPr lang="en-US" sz="2400" kern="0" dirty="0">
                <a:gradFill>
                  <a:gsLst>
                    <a:gs pos="5439">
                      <a:srgbClr val="F8F8F8"/>
                    </a:gs>
                    <a:gs pos="100000">
                      <a:srgbClr val="F8F8F8"/>
                    </a:gs>
                  </a:gsLst>
                  <a:lin ang="5400000" scaled="0"/>
                </a:gradFill>
                <a:latin typeface="+mj-lt"/>
              </a:rPr>
              <a:t>AX 2012 R3 Functional User CAL</a:t>
            </a:r>
            <a:endPar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endParaRPr>
          </a:p>
        </p:txBody>
      </p:sp>
      <p:sp>
        <p:nvSpPr>
          <p:cNvPr id="20" name="Rectangle 19"/>
          <p:cNvSpPr/>
          <p:nvPr/>
        </p:nvSpPr>
        <p:spPr bwMode="auto">
          <a:xfrm>
            <a:off x="5768537" y="3313017"/>
            <a:ext cx="5555956" cy="8545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398394"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AX</a:t>
            </a:r>
            <a:r>
              <a:rPr kumimoji="0" lang="en-US" sz="2400" b="0" i="0" u="none" strike="noStrike" kern="0" cap="none" spc="0" normalizeH="0" noProof="0" dirty="0">
                <a:ln>
                  <a:noFill/>
                </a:ln>
                <a:gradFill>
                  <a:gsLst>
                    <a:gs pos="5439">
                      <a:srgbClr val="F8F8F8"/>
                    </a:gs>
                    <a:gs pos="100000">
                      <a:srgbClr val="F8F8F8"/>
                    </a:gs>
                  </a:gsLst>
                  <a:lin ang="5400000" scaled="0"/>
                </a:gradFill>
                <a:effectLst/>
                <a:uLnTx/>
                <a:uFillTx/>
                <a:latin typeface="+mj-lt"/>
              </a:rPr>
              <a:t> 2012 R3 Task User CAL</a:t>
            </a:r>
          </a:p>
          <a:p>
            <a:pPr marL="398394" marR="0" lvl="0" indent="0" defTabSz="914102" eaLnBrk="1" fontAlgn="base" latinLnBrk="0" hangingPunct="1">
              <a:lnSpc>
                <a:spcPct val="90000"/>
              </a:lnSpc>
              <a:spcBef>
                <a:spcPct val="0"/>
              </a:spcBef>
              <a:spcAft>
                <a:spcPct val="0"/>
              </a:spcAft>
              <a:buClrTx/>
              <a:buSzTx/>
              <a:buFontTx/>
              <a:buNone/>
              <a:tabLst/>
              <a:defRPr/>
            </a:pPr>
            <a:r>
              <a:rPr lang="en-US" sz="2400" kern="0" baseline="0" dirty="0">
                <a:gradFill>
                  <a:gsLst>
                    <a:gs pos="5439">
                      <a:srgbClr val="F8F8F8"/>
                    </a:gs>
                    <a:gs pos="100000">
                      <a:srgbClr val="F8F8F8"/>
                    </a:gs>
                  </a:gsLst>
                  <a:lin ang="5400000" scaled="0"/>
                </a:gradFill>
                <a:latin typeface="+mj-lt"/>
              </a:rPr>
              <a:t>AX 2012 R3 Self Serve User CAL</a:t>
            </a:r>
            <a:endPar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endParaRPr>
          </a:p>
        </p:txBody>
      </p:sp>
      <p:sp>
        <p:nvSpPr>
          <p:cNvPr id="21" name="Rectangle 20"/>
          <p:cNvSpPr/>
          <p:nvPr/>
        </p:nvSpPr>
        <p:spPr bwMode="auto">
          <a:xfrm>
            <a:off x="5768537" y="4589867"/>
            <a:ext cx="5555956" cy="8545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398394"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AX 2012 R3 Task Device CAL</a:t>
            </a:r>
            <a:endParaRPr kumimoji="0" lang="en-US" sz="2400" b="0" i="0" u="none" strike="noStrike" kern="0" cap="none" spc="0" normalizeH="0" baseline="0" noProof="0" dirty="0">
              <a:ln>
                <a:noFill/>
              </a:ln>
              <a:solidFill>
                <a:srgbClr val="FF0000"/>
              </a:solidFill>
              <a:effectLst/>
              <a:uLnTx/>
              <a:uFillTx/>
              <a:latin typeface="+mj-lt"/>
            </a:endParaRPr>
          </a:p>
        </p:txBody>
      </p:sp>
      <p:sp>
        <p:nvSpPr>
          <p:cNvPr id="7" name="Oval 6"/>
          <p:cNvSpPr/>
          <p:nvPr/>
        </p:nvSpPr>
        <p:spPr bwMode="auto">
          <a:xfrm>
            <a:off x="5356340" y="2171100"/>
            <a:ext cx="645419" cy="645419"/>
          </a:xfrm>
          <a:prstGeom prst="ellipse">
            <a:avLst/>
          </a:prstGeom>
          <a:solidFill>
            <a:schemeClr val="bg1"/>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sym typeface="Wingdings" panose="05000000000000000000" pitchFamily="2" charset="2"/>
              </a:rPr>
              <a:t></a:t>
            </a:r>
            <a:endPar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endParaRPr>
          </a:p>
        </p:txBody>
      </p:sp>
      <p:sp>
        <p:nvSpPr>
          <p:cNvPr id="23" name="Oval 22"/>
          <p:cNvSpPr/>
          <p:nvPr/>
        </p:nvSpPr>
        <p:spPr bwMode="auto">
          <a:xfrm>
            <a:off x="5356340" y="3407657"/>
            <a:ext cx="645419" cy="645419"/>
          </a:xfrm>
          <a:prstGeom prst="ellipse">
            <a:avLst/>
          </a:prstGeom>
          <a:solidFill>
            <a:schemeClr val="bg1"/>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sym typeface="Wingdings" panose="05000000000000000000" pitchFamily="2" charset="2"/>
              </a:rPr>
              <a:t></a:t>
            </a:r>
            <a:endPar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endParaRPr>
          </a:p>
        </p:txBody>
      </p:sp>
      <p:sp>
        <p:nvSpPr>
          <p:cNvPr id="24" name="Oval 23"/>
          <p:cNvSpPr/>
          <p:nvPr/>
        </p:nvSpPr>
        <p:spPr bwMode="auto">
          <a:xfrm>
            <a:off x="5356340" y="4684507"/>
            <a:ext cx="645419" cy="645419"/>
          </a:xfrm>
          <a:prstGeom prst="ellipse">
            <a:avLst/>
          </a:prstGeom>
          <a:solidFill>
            <a:schemeClr val="bg1"/>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sym typeface="Wingdings" panose="05000000000000000000" pitchFamily="2" charset="2"/>
              </a:rPr>
              <a:t></a:t>
            </a:r>
            <a:endParaRPr kumimoji="0" lang="en-US" sz="3529" b="1" i="0" u="none" strike="noStrike" kern="0" cap="none" spc="0" normalizeH="0" baseline="0" noProof="0" dirty="0">
              <a:ln>
                <a:noFill/>
              </a:ln>
              <a:gradFill>
                <a:gsLst>
                  <a:gs pos="0">
                    <a:schemeClr val="accent3"/>
                  </a:gs>
                  <a:gs pos="100000">
                    <a:schemeClr val="accent3"/>
                  </a:gs>
                </a:gsLst>
                <a:lin ang="5400000" scaled="0"/>
              </a:gradFill>
              <a:effectLst/>
              <a:uLnTx/>
              <a:uFillTx/>
              <a:ea typeface="Segoe UI" pitchFamily="34" charset="0"/>
              <a:cs typeface="Segoe UI" pitchFamily="34" charset="0"/>
            </a:endParaRPr>
          </a:p>
        </p:txBody>
      </p:sp>
      <p:sp>
        <p:nvSpPr>
          <p:cNvPr id="15" name="TextBox 14"/>
          <p:cNvSpPr txBox="1"/>
          <p:nvPr/>
        </p:nvSpPr>
        <p:spPr>
          <a:xfrm>
            <a:off x="807720" y="1548002"/>
            <a:ext cx="3041674" cy="276999"/>
          </a:xfrm>
          <a:prstGeom prst="rect">
            <a:avLst/>
          </a:prstGeom>
          <a:noFill/>
        </p:spPr>
        <p:txBody>
          <a:bodyPr wrap="square" lIns="0" tIns="0" rIns="0" bIns="0"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Dynamics</a:t>
            </a:r>
            <a:r>
              <a:rPr kumimoji="0" lang="en-US" sz="1800" b="1" i="0" u="none" strike="noStrike" kern="0" cap="none" spc="0" normalizeH="0" noProof="0" dirty="0">
                <a:ln>
                  <a:noFill/>
                </a:ln>
                <a:gradFill>
                  <a:gsLst>
                    <a:gs pos="0">
                      <a:schemeClr val="accent3"/>
                    </a:gs>
                    <a:gs pos="100000">
                      <a:schemeClr val="accent3"/>
                    </a:gs>
                  </a:gsLst>
                  <a:lin ang="0" scaled="0"/>
                </a:gradFill>
                <a:effectLst/>
                <a:uLnTx/>
                <a:uFillTx/>
              </a:rPr>
              <a:t> 365 SKU</a:t>
            </a:r>
            <a:endPar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endParaRPr>
          </a:p>
        </p:txBody>
      </p:sp>
      <p:sp>
        <p:nvSpPr>
          <p:cNvPr id="26" name="TextBox 25"/>
          <p:cNvSpPr txBox="1"/>
          <p:nvPr/>
        </p:nvSpPr>
        <p:spPr>
          <a:xfrm>
            <a:off x="5768536" y="1503278"/>
            <a:ext cx="3041674" cy="276999"/>
          </a:xfrm>
          <a:prstGeom prst="rect">
            <a:avLst/>
          </a:prstGeom>
          <a:noFill/>
        </p:spPr>
        <p:txBody>
          <a:bodyPr wrap="square" lIns="0" tIns="0" rIns="0" bIns="0"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rPr>
              <a:t>Dynamics</a:t>
            </a:r>
            <a:r>
              <a:rPr kumimoji="0" lang="en-US" sz="1800" b="1" i="0" u="none" strike="noStrike" kern="0" cap="none" spc="0" normalizeH="0" noProof="0" dirty="0">
                <a:ln>
                  <a:noFill/>
                </a:ln>
                <a:gradFill>
                  <a:gsLst>
                    <a:gs pos="0">
                      <a:schemeClr val="accent3"/>
                    </a:gs>
                    <a:gs pos="100000">
                      <a:schemeClr val="accent3"/>
                    </a:gs>
                  </a:gsLst>
                  <a:lin ang="0" scaled="0"/>
                </a:gradFill>
                <a:effectLst/>
                <a:uLnTx/>
                <a:uFillTx/>
              </a:rPr>
              <a:t> AX 2012 R3 SKU</a:t>
            </a:r>
            <a:endParaRPr kumimoji="0" lang="en-US" sz="1800" b="1" i="0" u="none" strike="noStrike" kern="0" cap="none" spc="0" normalizeH="0" baseline="0" noProof="0" dirty="0">
              <a:ln>
                <a:noFill/>
              </a:ln>
              <a:gradFill>
                <a:gsLst>
                  <a:gs pos="0">
                    <a:schemeClr val="accent3"/>
                  </a:gs>
                  <a:gs pos="100000">
                    <a:schemeClr val="accent3"/>
                  </a:gs>
                </a:gsLst>
                <a:lin ang="0" scaled="0"/>
              </a:gradFill>
              <a:effectLst/>
              <a:uLnTx/>
              <a:uFillTx/>
            </a:endParaRPr>
          </a:p>
        </p:txBody>
      </p:sp>
    </p:spTree>
    <p:extLst>
      <p:ext uri="{BB962C8B-B14F-4D97-AF65-F5344CB8AC3E}">
        <p14:creationId xmlns:p14="http://schemas.microsoft.com/office/powerpoint/2010/main" val="7981757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514" y="2532147"/>
            <a:ext cx="8972394" cy="1651093"/>
          </a:xfrm>
        </p:spPr>
        <p:txBody>
          <a:bodyPr/>
          <a:lstStyle/>
          <a:p>
            <a:r>
              <a:rPr lang="en-US" sz="5400" dirty="0"/>
              <a:t>Microsoft Dynamics 365</a:t>
            </a:r>
            <a:br>
              <a:rPr lang="en-US" dirty="0"/>
            </a:br>
            <a:r>
              <a:rPr lang="en-US" dirty="0"/>
              <a:t>Partner Overview</a:t>
            </a:r>
          </a:p>
        </p:txBody>
      </p:sp>
    </p:spTree>
    <p:extLst>
      <p:ext uri="{BB962C8B-B14F-4D97-AF65-F5344CB8AC3E}">
        <p14:creationId xmlns:p14="http://schemas.microsoft.com/office/powerpoint/2010/main" val="53896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318332"/>
            <a:ext cx="12053131" cy="397676"/>
          </a:xfrm>
        </p:spPr>
        <p:txBody>
          <a:bodyPr>
            <a:noAutofit/>
          </a:bodyPr>
          <a:lstStyle/>
          <a:p>
            <a:r>
              <a:rPr lang="en-US" dirty="0"/>
              <a:t>CSP– Partner Incentives**</a:t>
            </a:r>
          </a:p>
        </p:txBody>
      </p:sp>
      <p:sp>
        <p:nvSpPr>
          <p:cNvPr id="48" name="TextBox 47"/>
          <p:cNvSpPr txBox="1"/>
          <p:nvPr/>
        </p:nvSpPr>
        <p:spPr>
          <a:xfrm>
            <a:off x="262025" y="1211841"/>
            <a:ext cx="14618842" cy="452590"/>
          </a:xfrm>
          <a:prstGeom prst="rect">
            <a:avLst/>
          </a:prstGeom>
          <a:noFill/>
        </p:spPr>
        <p:txBody>
          <a:bodyPr wrap="square" rtlCol="0">
            <a:spAutoFit/>
          </a:bodyPr>
          <a:lstStyle/>
          <a:p>
            <a:pPr defTabSz="914225"/>
            <a:r>
              <a:rPr lang="en-US" sz="2353" kern="0" dirty="0">
                <a:solidFill>
                  <a:schemeClr val="accent1"/>
                </a:solidFill>
                <a:latin typeface="+mj-lt"/>
              </a:rPr>
              <a:t>CSP incentives for Dynamics 365 are consistent with AX and CRM incentives</a:t>
            </a:r>
          </a:p>
        </p:txBody>
      </p:sp>
      <p:sp>
        <p:nvSpPr>
          <p:cNvPr id="29" name="TextBox 28"/>
          <p:cNvSpPr txBox="1"/>
          <p:nvPr/>
        </p:nvSpPr>
        <p:spPr>
          <a:xfrm>
            <a:off x="395334" y="2868068"/>
            <a:ext cx="1218591" cy="392245"/>
          </a:xfrm>
          <a:prstGeom prst="rect">
            <a:avLst/>
          </a:prstGeom>
          <a:noFill/>
        </p:spPr>
        <p:txBody>
          <a:bodyPr wrap="square" rtlCol="0">
            <a:spAutoFit/>
          </a:bodyPr>
          <a:lstStyle/>
          <a:p>
            <a:pPr defTabSz="914225"/>
            <a:r>
              <a:rPr lang="en-US" sz="1961" kern="0" dirty="0">
                <a:solidFill>
                  <a:sysClr val="windowText" lastClr="000000"/>
                </a:solidFill>
              </a:rPr>
              <a:t>CSP</a:t>
            </a:r>
          </a:p>
        </p:txBody>
      </p:sp>
      <p:sp>
        <p:nvSpPr>
          <p:cNvPr id="23" name="Rounded Rectangle 22"/>
          <p:cNvSpPr/>
          <p:nvPr/>
        </p:nvSpPr>
        <p:spPr bwMode="auto">
          <a:xfrm>
            <a:off x="449820" y="4521976"/>
            <a:ext cx="1074464" cy="1143969"/>
          </a:xfrm>
          <a:prstGeom prst="roundRect">
            <a:avLst>
              <a:gd name="adj" fmla="val 0"/>
            </a:avLst>
          </a:prstGeom>
          <a:solidFill>
            <a:schemeClr val="accent5">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71714" tIns="45713" rIns="0" bIns="45713" numCol="1" rtlCol="0" anchor="ctr" anchorCtr="0" compatLnSpc="1">
            <a:prstTxWarp prst="textNoShape">
              <a:avLst/>
            </a:prstTxWarp>
          </a:bodyPr>
          <a:lstStyle/>
          <a:p>
            <a:pPr defTabSz="913927" fontAlgn="base">
              <a:spcBef>
                <a:spcPct val="0"/>
              </a:spcBef>
              <a:spcAft>
                <a:spcPct val="0"/>
              </a:spcAft>
            </a:pPr>
            <a:r>
              <a:rPr lang="en-US" sz="1961" kern="0" dirty="0">
                <a:solidFill>
                  <a:srgbClr val="FFFFFF"/>
                </a:solidFill>
              </a:rPr>
              <a:t>Indirect Reseller</a:t>
            </a:r>
          </a:p>
        </p:txBody>
      </p:sp>
      <p:sp>
        <p:nvSpPr>
          <p:cNvPr id="27" name="Rounded Rectangle 26"/>
          <p:cNvSpPr/>
          <p:nvPr/>
        </p:nvSpPr>
        <p:spPr bwMode="auto">
          <a:xfrm>
            <a:off x="449820" y="3346358"/>
            <a:ext cx="1074464" cy="1143969"/>
          </a:xfrm>
          <a:prstGeom prst="roundRect">
            <a:avLst>
              <a:gd name="adj" fmla="val 0"/>
            </a:avLst>
          </a:prstGeom>
          <a:solidFill>
            <a:schemeClr val="accent5">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defTabSz="913927"/>
            <a:r>
              <a:rPr lang="en-US" sz="1961" kern="0" dirty="0">
                <a:solidFill>
                  <a:srgbClr val="FFFFFF"/>
                </a:solidFill>
              </a:rPr>
              <a:t>Direct</a:t>
            </a:r>
          </a:p>
        </p:txBody>
      </p:sp>
      <p:sp>
        <p:nvSpPr>
          <p:cNvPr id="34" name="TextBox 33"/>
          <p:cNvSpPr txBox="1"/>
          <p:nvPr/>
        </p:nvSpPr>
        <p:spPr>
          <a:xfrm>
            <a:off x="1524283" y="2868068"/>
            <a:ext cx="1218591" cy="392245"/>
          </a:xfrm>
          <a:prstGeom prst="rect">
            <a:avLst/>
          </a:prstGeom>
          <a:noFill/>
        </p:spPr>
        <p:txBody>
          <a:bodyPr wrap="square" rtlCol="0">
            <a:spAutoFit/>
          </a:bodyPr>
          <a:lstStyle/>
          <a:p>
            <a:pPr defTabSz="914225"/>
            <a:r>
              <a:rPr lang="en-US" sz="1961" kern="0" dirty="0">
                <a:solidFill>
                  <a:sysClr val="windowText" lastClr="000000"/>
                </a:solidFill>
              </a:rPr>
              <a:t>Incentive</a:t>
            </a:r>
          </a:p>
        </p:txBody>
      </p:sp>
      <p:sp>
        <p:nvSpPr>
          <p:cNvPr id="41" name="Rounded Rectangle 40"/>
          <p:cNvSpPr/>
          <p:nvPr/>
        </p:nvSpPr>
        <p:spPr bwMode="auto">
          <a:xfrm>
            <a:off x="1588373" y="4521976"/>
            <a:ext cx="1280534" cy="1143969"/>
          </a:xfrm>
          <a:prstGeom prst="roundRect">
            <a:avLst>
              <a:gd name="adj" fmla="val 0"/>
            </a:avLst>
          </a:prstGeom>
          <a:solidFill>
            <a:schemeClr val="accent5">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defTabSz="913927" fontAlgn="base">
              <a:spcBef>
                <a:spcPct val="0"/>
              </a:spcBef>
              <a:spcAft>
                <a:spcPct val="0"/>
              </a:spcAft>
            </a:pPr>
            <a:r>
              <a:rPr lang="en-US" sz="1961" kern="0" dirty="0">
                <a:solidFill>
                  <a:srgbClr val="FFFFFF"/>
                </a:solidFill>
              </a:rPr>
              <a:t>Discount</a:t>
            </a:r>
          </a:p>
          <a:p>
            <a:pPr defTabSz="913927" fontAlgn="base">
              <a:spcBef>
                <a:spcPct val="0"/>
              </a:spcBef>
              <a:spcAft>
                <a:spcPct val="0"/>
              </a:spcAft>
            </a:pPr>
            <a:r>
              <a:rPr lang="en-US" sz="1961" kern="0" dirty="0">
                <a:solidFill>
                  <a:srgbClr val="FFFFFF"/>
                </a:solidFill>
              </a:rPr>
              <a:t>Rebate</a:t>
            </a:r>
          </a:p>
        </p:txBody>
      </p:sp>
      <p:sp>
        <p:nvSpPr>
          <p:cNvPr id="42" name="Rounded Rectangle 41"/>
          <p:cNvSpPr/>
          <p:nvPr/>
        </p:nvSpPr>
        <p:spPr bwMode="auto">
          <a:xfrm>
            <a:off x="1588373" y="3346358"/>
            <a:ext cx="1280534" cy="1143969"/>
          </a:xfrm>
          <a:prstGeom prst="roundRect">
            <a:avLst>
              <a:gd name="adj" fmla="val 0"/>
            </a:avLst>
          </a:prstGeom>
          <a:solidFill>
            <a:schemeClr val="accent5">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defTabSz="913927"/>
            <a:r>
              <a:rPr lang="en-US" sz="1961" kern="0" dirty="0">
                <a:solidFill>
                  <a:srgbClr val="FFFFFF"/>
                </a:solidFill>
              </a:rPr>
              <a:t>Discount</a:t>
            </a:r>
          </a:p>
          <a:p>
            <a:pPr defTabSz="913927"/>
            <a:r>
              <a:rPr lang="en-US" sz="1961" kern="0" dirty="0">
                <a:solidFill>
                  <a:srgbClr val="FFFFFF"/>
                </a:solidFill>
              </a:rPr>
              <a:t>Rebate</a:t>
            </a:r>
          </a:p>
        </p:txBody>
      </p:sp>
      <p:sp>
        <p:nvSpPr>
          <p:cNvPr id="52" name="Rounded Rectangle 51"/>
          <p:cNvSpPr/>
          <p:nvPr/>
        </p:nvSpPr>
        <p:spPr bwMode="auto">
          <a:xfrm>
            <a:off x="7750777" y="4521976"/>
            <a:ext cx="1482676" cy="1143969"/>
          </a:xfrm>
          <a:prstGeom prst="roundRect">
            <a:avLst>
              <a:gd name="adj" fmla="val 0"/>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fontAlgn="base">
              <a:spcBef>
                <a:spcPct val="0"/>
              </a:spcBef>
              <a:spcAft>
                <a:spcPct val="0"/>
              </a:spcAft>
            </a:pPr>
            <a:r>
              <a:rPr lang="en-US" sz="1961" kern="0" dirty="0">
                <a:solidFill>
                  <a:srgbClr val="FFFFFF"/>
                </a:solidFill>
              </a:rPr>
              <a:t>*</a:t>
            </a:r>
          </a:p>
          <a:p>
            <a:pPr algn="ctr" defTabSz="913927" fontAlgn="base">
              <a:spcBef>
                <a:spcPct val="0"/>
              </a:spcBef>
              <a:spcAft>
                <a:spcPct val="0"/>
              </a:spcAft>
            </a:pPr>
            <a:r>
              <a:rPr lang="en-US" sz="1961" kern="0" dirty="0">
                <a:solidFill>
                  <a:srgbClr val="FFFFFF"/>
                </a:solidFill>
              </a:rPr>
              <a:t>8%</a:t>
            </a:r>
          </a:p>
        </p:txBody>
      </p:sp>
      <p:sp>
        <p:nvSpPr>
          <p:cNvPr id="54" name="Rounded Rectangle 53"/>
          <p:cNvSpPr/>
          <p:nvPr/>
        </p:nvSpPr>
        <p:spPr bwMode="auto">
          <a:xfrm>
            <a:off x="7750777" y="3346358"/>
            <a:ext cx="1482676" cy="1143969"/>
          </a:xfrm>
          <a:prstGeom prst="roundRect">
            <a:avLst>
              <a:gd name="adj" fmla="val 0"/>
            </a:avLst>
          </a:prstGeom>
          <a:solidFill>
            <a:schemeClr val="accent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25%</a:t>
            </a:r>
          </a:p>
          <a:p>
            <a:pPr algn="ctr" defTabSz="913927"/>
            <a:r>
              <a:rPr lang="en-US" sz="1961" kern="0" dirty="0">
                <a:solidFill>
                  <a:srgbClr val="FFFFFF"/>
                </a:solidFill>
              </a:rPr>
              <a:t>8%</a:t>
            </a:r>
          </a:p>
        </p:txBody>
      </p:sp>
      <p:sp>
        <p:nvSpPr>
          <p:cNvPr id="55" name="Rounded Rectangle 54"/>
          <p:cNvSpPr/>
          <p:nvPr/>
        </p:nvSpPr>
        <p:spPr bwMode="auto">
          <a:xfrm>
            <a:off x="6117349" y="4521976"/>
            <a:ext cx="1409105" cy="1143969"/>
          </a:xfrm>
          <a:prstGeom prst="roundRect">
            <a:avLst>
              <a:gd name="adj" fmla="val 0"/>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fontAlgn="base">
              <a:spcBef>
                <a:spcPct val="0"/>
              </a:spcBef>
              <a:spcAft>
                <a:spcPct val="0"/>
              </a:spcAft>
            </a:pPr>
            <a:r>
              <a:rPr lang="en-US" sz="1961" kern="0" dirty="0">
                <a:solidFill>
                  <a:srgbClr val="FFFFFF"/>
                </a:solidFill>
              </a:rPr>
              <a:t>*</a:t>
            </a:r>
          </a:p>
          <a:p>
            <a:pPr algn="ctr" defTabSz="913927" fontAlgn="base">
              <a:spcBef>
                <a:spcPct val="0"/>
              </a:spcBef>
              <a:spcAft>
                <a:spcPct val="0"/>
              </a:spcAft>
            </a:pPr>
            <a:r>
              <a:rPr lang="en-US" sz="1961" kern="0" dirty="0">
                <a:solidFill>
                  <a:srgbClr val="FFFFFF"/>
                </a:solidFill>
              </a:rPr>
              <a:t>8%</a:t>
            </a:r>
          </a:p>
        </p:txBody>
      </p:sp>
      <p:sp>
        <p:nvSpPr>
          <p:cNvPr id="56" name="Rounded Rectangle 55"/>
          <p:cNvSpPr/>
          <p:nvPr/>
        </p:nvSpPr>
        <p:spPr bwMode="auto">
          <a:xfrm>
            <a:off x="6117349" y="3346358"/>
            <a:ext cx="1409105" cy="1143969"/>
          </a:xfrm>
          <a:prstGeom prst="roundRect">
            <a:avLst>
              <a:gd name="adj" fmla="val 0"/>
            </a:avLst>
          </a:prstGeom>
          <a:solidFill>
            <a:schemeClr val="accent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30%</a:t>
            </a:r>
          </a:p>
          <a:p>
            <a:pPr algn="ctr" defTabSz="913927"/>
            <a:r>
              <a:rPr lang="en-US" sz="1961" kern="0" dirty="0">
                <a:solidFill>
                  <a:srgbClr val="FFFFFF"/>
                </a:solidFill>
              </a:rPr>
              <a:t>8%</a:t>
            </a:r>
          </a:p>
        </p:txBody>
      </p:sp>
      <p:sp>
        <p:nvSpPr>
          <p:cNvPr id="57" name="TextBox 56"/>
          <p:cNvSpPr txBox="1"/>
          <p:nvPr/>
        </p:nvSpPr>
        <p:spPr>
          <a:xfrm>
            <a:off x="8112717" y="2622226"/>
            <a:ext cx="955973" cy="392245"/>
          </a:xfrm>
          <a:prstGeom prst="rect">
            <a:avLst/>
          </a:prstGeom>
          <a:noFill/>
        </p:spPr>
        <p:txBody>
          <a:bodyPr wrap="square" rtlCol="0">
            <a:spAutoFit/>
          </a:bodyPr>
          <a:lstStyle/>
          <a:p>
            <a:pPr algn="ctr" defTabSz="914225"/>
            <a:r>
              <a:rPr lang="en-US" sz="1961" kern="0" dirty="0">
                <a:solidFill>
                  <a:sysClr val="windowText" lastClr="000000"/>
                </a:solidFill>
              </a:rPr>
              <a:t>Plan 1</a:t>
            </a:r>
          </a:p>
        </p:txBody>
      </p:sp>
      <p:sp>
        <p:nvSpPr>
          <p:cNvPr id="61" name="TextBox 60"/>
          <p:cNvSpPr txBox="1"/>
          <p:nvPr/>
        </p:nvSpPr>
        <p:spPr>
          <a:xfrm>
            <a:off x="6096000" y="2994193"/>
            <a:ext cx="1434716" cy="392245"/>
          </a:xfrm>
          <a:prstGeom prst="rect">
            <a:avLst/>
          </a:prstGeom>
          <a:noFill/>
        </p:spPr>
        <p:txBody>
          <a:bodyPr wrap="square" rtlCol="0">
            <a:spAutoFit/>
          </a:bodyPr>
          <a:lstStyle/>
          <a:p>
            <a:pPr algn="ctr" defTabSz="914225"/>
            <a:r>
              <a:rPr lang="en-US" sz="1961" kern="0" dirty="0">
                <a:solidFill>
                  <a:sysClr val="windowText" lastClr="000000"/>
                </a:solidFill>
              </a:rPr>
              <a:t>Operations </a:t>
            </a:r>
          </a:p>
        </p:txBody>
      </p:sp>
      <p:sp>
        <p:nvSpPr>
          <p:cNvPr id="62" name="TextBox 61"/>
          <p:cNvSpPr txBox="1"/>
          <p:nvPr/>
        </p:nvSpPr>
        <p:spPr>
          <a:xfrm>
            <a:off x="6380977" y="2622226"/>
            <a:ext cx="864760" cy="392245"/>
          </a:xfrm>
          <a:prstGeom prst="rect">
            <a:avLst/>
          </a:prstGeom>
          <a:noFill/>
        </p:spPr>
        <p:txBody>
          <a:bodyPr wrap="square" rtlCol="0">
            <a:spAutoFit/>
          </a:bodyPr>
          <a:lstStyle/>
          <a:p>
            <a:pPr algn="ctr" defTabSz="914225"/>
            <a:r>
              <a:rPr lang="en-US" sz="1961" kern="0" dirty="0">
                <a:solidFill>
                  <a:sysClr val="windowText" lastClr="000000"/>
                </a:solidFill>
              </a:rPr>
              <a:t>Plan 2</a:t>
            </a:r>
          </a:p>
        </p:txBody>
      </p:sp>
      <p:sp>
        <p:nvSpPr>
          <p:cNvPr id="68" name="TextBox 67"/>
          <p:cNvSpPr txBox="1"/>
          <p:nvPr/>
        </p:nvSpPr>
        <p:spPr>
          <a:xfrm>
            <a:off x="7709547" y="3006223"/>
            <a:ext cx="1675847" cy="392245"/>
          </a:xfrm>
          <a:prstGeom prst="rect">
            <a:avLst/>
          </a:prstGeom>
          <a:noFill/>
        </p:spPr>
        <p:txBody>
          <a:bodyPr wrap="square" rtlCol="0">
            <a:spAutoFit/>
          </a:bodyPr>
          <a:lstStyle/>
          <a:p>
            <a:pPr algn="ctr" defTabSz="914225"/>
            <a:r>
              <a:rPr lang="en-US" sz="1961" kern="0" dirty="0">
                <a:solidFill>
                  <a:sysClr val="windowText" lastClr="000000"/>
                </a:solidFill>
              </a:rPr>
              <a:t>Other apps</a:t>
            </a:r>
          </a:p>
        </p:txBody>
      </p:sp>
      <p:sp>
        <p:nvSpPr>
          <p:cNvPr id="69" name="Rounded Rectangle 68"/>
          <p:cNvSpPr/>
          <p:nvPr/>
        </p:nvSpPr>
        <p:spPr bwMode="auto">
          <a:xfrm>
            <a:off x="6117349" y="1895272"/>
            <a:ext cx="3116104" cy="788172"/>
          </a:xfrm>
          <a:prstGeom prst="roundRect">
            <a:avLst>
              <a:gd name="adj" fmla="val 0"/>
            </a:avLst>
          </a:prstGeom>
          <a:solidFill>
            <a:schemeClr val="accent3"/>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Dynamics 365</a:t>
            </a:r>
          </a:p>
          <a:p>
            <a:pPr algn="ctr" defTabSz="913927"/>
            <a:r>
              <a:rPr lang="en-US" sz="1961" kern="0" dirty="0">
                <a:solidFill>
                  <a:srgbClr val="FFFFFF"/>
                </a:solidFill>
              </a:rPr>
              <a:t>Enterprise Edition</a:t>
            </a:r>
          </a:p>
        </p:txBody>
      </p:sp>
      <p:sp>
        <p:nvSpPr>
          <p:cNvPr id="70" name="Rounded Rectangle 69"/>
          <p:cNvSpPr/>
          <p:nvPr/>
        </p:nvSpPr>
        <p:spPr bwMode="auto">
          <a:xfrm>
            <a:off x="3002727" y="1895272"/>
            <a:ext cx="1281874" cy="788172"/>
          </a:xfrm>
          <a:prstGeom prst="roundRect">
            <a:avLst>
              <a:gd name="adj" fmla="val 0"/>
            </a:avLst>
          </a:prstGeom>
          <a:solidFill>
            <a:schemeClr val="accent3"/>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CRM Online</a:t>
            </a:r>
          </a:p>
        </p:txBody>
      </p:sp>
      <p:sp>
        <p:nvSpPr>
          <p:cNvPr id="71" name="Rounded Rectangle 70"/>
          <p:cNvSpPr/>
          <p:nvPr/>
        </p:nvSpPr>
        <p:spPr bwMode="auto">
          <a:xfrm>
            <a:off x="3002727" y="4521976"/>
            <a:ext cx="1281874" cy="1143969"/>
          </a:xfrm>
          <a:prstGeom prst="roundRect">
            <a:avLst>
              <a:gd name="adj" fmla="val 0"/>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fontAlgn="base">
              <a:spcBef>
                <a:spcPct val="0"/>
              </a:spcBef>
              <a:spcAft>
                <a:spcPct val="0"/>
              </a:spcAft>
            </a:pPr>
            <a:r>
              <a:rPr lang="en-US" sz="1961" kern="0" dirty="0">
                <a:solidFill>
                  <a:srgbClr val="FFFFFF"/>
                </a:solidFill>
              </a:rPr>
              <a:t>*</a:t>
            </a:r>
          </a:p>
          <a:p>
            <a:pPr algn="ctr" defTabSz="913927" fontAlgn="base">
              <a:spcBef>
                <a:spcPct val="0"/>
              </a:spcBef>
              <a:spcAft>
                <a:spcPct val="0"/>
              </a:spcAft>
            </a:pPr>
            <a:r>
              <a:rPr lang="en-US" sz="1961" kern="0" dirty="0">
                <a:solidFill>
                  <a:srgbClr val="FFFFFF"/>
                </a:solidFill>
              </a:rPr>
              <a:t>8%</a:t>
            </a:r>
          </a:p>
        </p:txBody>
      </p:sp>
      <p:sp>
        <p:nvSpPr>
          <p:cNvPr id="72" name="Rounded Rectangle 71"/>
          <p:cNvSpPr/>
          <p:nvPr/>
        </p:nvSpPr>
        <p:spPr bwMode="auto">
          <a:xfrm>
            <a:off x="3002727" y="3346358"/>
            <a:ext cx="1281874" cy="1143969"/>
          </a:xfrm>
          <a:prstGeom prst="roundRect">
            <a:avLst>
              <a:gd name="adj" fmla="val 0"/>
            </a:avLst>
          </a:prstGeom>
          <a:solidFill>
            <a:schemeClr val="accent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25%</a:t>
            </a:r>
          </a:p>
          <a:p>
            <a:pPr algn="ctr" defTabSz="913927"/>
            <a:r>
              <a:rPr lang="en-US" sz="1961" kern="0" dirty="0">
                <a:solidFill>
                  <a:srgbClr val="FFFFFF"/>
                </a:solidFill>
              </a:rPr>
              <a:t>8%</a:t>
            </a:r>
          </a:p>
        </p:txBody>
      </p:sp>
      <p:sp>
        <p:nvSpPr>
          <p:cNvPr id="73" name="Rounded Rectangle 72"/>
          <p:cNvSpPr/>
          <p:nvPr/>
        </p:nvSpPr>
        <p:spPr bwMode="auto">
          <a:xfrm>
            <a:off x="4329076" y="4521976"/>
            <a:ext cx="1498000" cy="1143969"/>
          </a:xfrm>
          <a:prstGeom prst="roundRect">
            <a:avLst>
              <a:gd name="adj" fmla="val 0"/>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fontAlgn="base">
              <a:spcBef>
                <a:spcPct val="0"/>
              </a:spcBef>
              <a:spcAft>
                <a:spcPct val="0"/>
              </a:spcAft>
            </a:pPr>
            <a:r>
              <a:rPr lang="en-US" sz="1961" kern="0" dirty="0">
                <a:solidFill>
                  <a:srgbClr val="FFFFFF"/>
                </a:solidFill>
              </a:rPr>
              <a:t>*</a:t>
            </a:r>
          </a:p>
          <a:p>
            <a:pPr algn="ctr" defTabSz="913927" fontAlgn="base">
              <a:spcBef>
                <a:spcPct val="0"/>
              </a:spcBef>
              <a:spcAft>
                <a:spcPct val="0"/>
              </a:spcAft>
            </a:pPr>
            <a:r>
              <a:rPr lang="en-US" sz="1961" kern="0" dirty="0">
                <a:solidFill>
                  <a:srgbClr val="FFFFFF"/>
                </a:solidFill>
              </a:rPr>
              <a:t>8%</a:t>
            </a:r>
          </a:p>
        </p:txBody>
      </p:sp>
      <p:sp>
        <p:nvSpPr>
          <p:cNvPr id="74" name="Rounded Rectangle 73"/>
          <p:cNvSpPr/>
          <p:nvPr/>
        </p:nvSpPr>
        <p:spPr bwMode="auto">
          <a:xfrm>
            <a:off x="4329076" y="3346358"/>
            <a:ext cx="1498000" cy="1143969"/>
          </a:xfrm>
          <a:prstGeom prst="roundRect">
            <a:avLst>
              <a:gd name="adj" fmla="val 0"/>
            </a:avLst>
          </a:prstGeom>
          <a:solidFill>
            <a:schemeClr val="accent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30%</a:t>
            </a:r>
          </a:p>
          <a:p>
            <a:pPr algn="ctr" defTabSz="913927"/>
            <a:r>
              <a:rPr lang="en-US" sz="1961" kern="0" dirty="0">
                <a:solidFill>
                  <a:srgbClr val="FFFFFF"/>
                </a:solidFill>
              </a:rPr>
              <a:t>8%</a:t>
            </a:r>
          </a:p>
        </p:txBody>
      </p:sp>
      <p:sp>
        <p:nvSpPr>
          <p:cNvPr id="75" name="Rounded Rectangle 74"/>
          <p:cNvSpPr/>
          <p:nvPr/>
        </p:nvSpPr>
        <p:spPr bwMode="auto">
          <a:xfrm>
            <a:off x="4329076" y="1895272"/>
            <a:ext cx="1498000" cy="788172"/>
          </a:xfrm>
          <a:prstGeom prst="roundRect">
            <a:avLst>
              <a:gd name="adj" fmla="val 0"/>
            </a:avLst>
          </a:prstGeom>
          <a:solidFill>
            <a:schemeClr val="accent3"/>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Dynamics AX</a:t>
            </a:r>
          </a:p>
        </p:txBody>
      </p:sp>
      <p:sp>
        <p:nvSpPr>
          <p:cNvPr id="30" name="TextBox 29"/>
          <p:cNvSpPr txBox="1"/>
          <p:nvPr/>
        </p:nvSpPr>
        <p:spPr>
          <a:xfrm>
            <a:off x="9502377" y="2954113"/>
            <a:ext cx="2061777" cy="392245"/>
          </a:xfrm>
          <a:prstGeom prst="rect">
            <a:avLst/>
          </a:prstGeom>
          <a:noFill/>
        </p:spPr>
        <p:txBody>
          <a:bodyPr wrap="square" rtlCol="0">
            <a:spAutoFit/>
          </a:bodyPr>
          <a:lstStyle/>
          <a:p>
            <a:pPr algn="ctr" defTabSz="914225"/>
            <a:r>
              <a:rPr lang="en-US" sz="1961" kern="0" dirty="0">
                <a:solidFill>
                  <a:sysClr val="windowText" lastClr="000000"/>
                </a:solidFill>
              </a:rPr>
              <a:t>Financials App</a:t>
            </a:r>
          </a:p>
        </p:txBody>
      </p:sp>
      <p:sp>
        <p:nvSpPr>
          <p:cNvPr id="31" name="Rounded Rectangle 30"/>
          <p:cNvSpPr/>
          <p:nvPr/>
        </p:nvSpPr>
        <p:spPr bwMode="auto">
          <a:xfrm>
            <a:off x="9535179" y="4521976"/>
            <a:ext cx="2061777" cy="1143969"/>
          </a:xfrm>
          <a:prstGeom prst="roundRect">
            <a:avLst>
              <a:gd name="adj" fmla="val 0"/>
            </a:avLst>
          </a:prstGeom>
          <a:solidFill>
            <a:schemeClr val="accent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a:t>
            </a:r>
          </a:p>
          <a:p>
            <a:pPr algn="ctr" defTabSz="913927"/>
            <a:r>
              <a:rPr lang="en-US" sz="1961" kern="0" dirty="0">
                <a:solidFill>
                  <a:srgbClr val="FFFFFF"/>
                </a:solidFill>
              </a:rPr>
              <a:t>8%</a:t>
            </a:r>
          </a:p>
        </p:txBody>
      </p:sp>
      <p:sp>
        <p:nvSpPr>
          <p:cNvPr id="32" name="Rounded Rectangle 31"/>
          <p:cNvSpPr/>
          <p:nvPr/>
        </p:nvSpPr>
        <p:spPr bwMode="auto">
          <a:xfrm>
            <a:off x="9535179" y="3346358"/>
            <a:ext cx="2061777" cy="1143969"/>
          </a:xfrm>
          <a:prstGeom prst="roundRect">
            <a:avLst>
              <a:gd name="adj" fmla="val 0"/>
            </a:avLst>
          </a:prstGeom>
          <a:solidFill>
            <a:schemeClr val="accent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30%</a:t>
            </a:r>
          </a:p>
          <a:p>
            <a:pPr algn="ctr" defTabSz="913927"/>
            <a:r>
              <a:rPr lang="en-US" sz="1961" kern="0" dirty="0">
                <a:solidFill>
                  <a:srgbClr val="FFFFFF"/>
                </a:solidFill>
              </a:rPr>
              <a:t>8%</a:t>
            </a:r>
          </a:p>
        </p:txBody>
      </p:sp>
      <p:sp>
        <p:nvSpPr>
          <p:cNvPr id="33" name="Rectangle 32"/>
          <p:cNvSpPr/>
          <p:nvPr/>
        </p:nvSpPr>
        <p:spPr bwMode="auto">
          <a:xfrm>
            <a:off x="9535179" y="1895272"/>
            <a:ext cx="2061777" cy="788172"/>
          </a:xfrm>
          <a:prstGeom prst="rect">
            <a:avLst/>
          </a:prstGeom>
          <a:solidFill>
            <a:schemeClr val="accent3"/>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27"/>
            <a:r>
              <a:rPr lang="en-US" sz="1961" kern="0" dirty="0">
                <a:solidFill>
                  <a:srgbClr val="FFFFFF"/>
                </a:solidFill>
              </a:rPr>
              <a:t>Dynamics 365 Business Edition</a:t>
            </a:r>
          </a:p>
        </p:txBody>
      </p:sp>
      <p:sp>
        <p:nvSpPr>
          <p:cNvPr id="3" name="TextBox 2"/>
          <p:cNvSpPr txBox="1"/>
          <p:nvPr/>
        </p:nvSpPr>
        <p:spPr>
          <a:xfrm>
            <a:off x="449820" y="5753826"/>
            <a:ext cx="11114334" cy="760208"/>
          </a:xfrm>
          <a:prstGeom prst="rect">
            <a:avLst/>
          </a:prstGeom>
          <a:noFill/>
        </p:spPr>
        <p:txBody>
          <a:bodyPr wrap="square" lIns="182880" tIns="146304" rIns="182880" bIns="146304" rtlCol="0">
            <a:spAutoFit/>
          </a:bodyPr>
          <a:lstStyle/>
          <a:p>
            <a:pPr>
              <a:lnSpc>
                <a:spcPct val="90000"/>
              </a:lnSpc>
              <a:spcAft>
                <a:spcPts val="600"/>
              </a:spcAft>
            </a:pPr>
            <a:r>
              <a:rPr lang="en-US" sz="1400" i="1" kern="0" dirty="0">
                <a:solidFill>
                  <a:schemeClr val="tx1">
                    <a:lumMod val="50000"/>
                  </a:schemeClr>
                </a:solidFill>
              </a:rPr>
              <a:t>* Discount provided by the Indirect Providers.</a:t>
            </a:r>
          </a:p>
          <a:p>
            <a:pPr>
              <a:lnSpc>
                <a:spcPct val="90000"/>
              </a:lnSpc>
              <a:spcAft>
                <a:spcPts val="600"/>
              </a:spcAft>
            </a:pPr>
            <a:r>
              <a:rPr lang="en-US" sz="1400" i="1" dirty="0">
                <a:solidFill>
                  <a:schemeClr val="tx1">
                    <a:lumMod val="50000"/>
                  </a:schemeClr>
                </a:solidFill>
              </a:rPr>
              <a:t>** Incentives available to partners that meet published criteria.   </a:t>
            </a:r>
            <a:endParaRPr lang="en-US" i="1" dirty="0">
              <a:solidFill>
                <a:schemeClr val="tx1">
                  <a:lumMod val="50000"/>
                </a:schemeClr>
              </a:solidFill>
            </a:endParaRPr>
          </a:p>
        </p:txBody>
      </p:sp>
    </p:spTree>
    <p:extLst>
      <p:ext uri="{BB962C8B-B14F-4D97-AF65-F5344CB8AC3E}">
        <p14:creationId xmlns:p14="http://schemas.microsoft.com/office/powerpoint/2010/main" val="41833507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MPN Competency Evolution</a:t>
            </a:r>
          </a:p>
        </p:txBody>
      </p:sp>
      <p:sp>
        <p:nvSpPr>
          <p:cNvPr id="3" name="TextBox 2"/>
          <p:cNvSpPr txBox="1"/>
          <p:nvPr/>
        </p:nvSpPr>
        <p:spPr>
          <a:xfrm>
            <a:off x="8214372" y="1189495"/>
            <a:ext cx="3529417" cy="5198018"/>
          </a:xfrm>
          <a:prstGeom prst="rect">
            <a:avLst/>
          </a:prstGeom>
          <a:solidFill>
            <a:schemeClr val="accent3"/>
          </a:solidFill>
          <a:ln w="6350">
            <a:noFill/>
          </a:ln>
        </p:spPr>
        <p:txBody>
          <a:bodyPr wrap="square" lIns="89642" tIns="44821" rIns="89642" bIns="44821" rtlCol="0" anchor="ctr">
            <a:noAutofit/>
          </a:bodyPr>
          <a:lstStyle/>
          <a:p>
            <a:pPr algn="ctr" defTabSz="895577">
              <a:spcAft>
                <a:spcPts val="588"/>
              </a:spcAft>
            </a:pPr>
            <a:r>
              <a:rPr lang="en-IN" sz="2353" dirty="0">
                <a:solidFill>
                  <a:schemeClr val="bg1"/>
                </a:solidFill>
                <a:latin typeface="Segoe UI Light"/>
              </a:rPr>
              <a:t>Dynamics 365 Competency Impacts </a:t>
            </a:r>
          </a:p>
          <a:p>
            <a:pPr marL="336145" indent="-336145" defTabSz="895577">
              <a:spcAft>
                <a:spcPts val="588"/>
              </a:spcAft>
              <a:buFontTx/>
              <a:buChar char="-"/>
            </a:pPr>
            <a:r>
              <a:rPr lang="en-IN" sz="2353" dirty="0">
                <a:solidFill>
                  <a:schemeClr val="bg1"/>
                </a:solidFill>
                <a:latin typeface="Segoe UI Light"/>
              </a:rPr>
              <a:t>To be determined</a:t>
            </a:r>
          </a:p>
          <a:p>
            <a:pPr marL="336145" indent="-336145" defTabSz="895577">
              <a:spcAft>
                <a:spcPts val="588"/>
              </a:spcAft>
              <a:buFontTx/>
              <a:buChar char="-"/>
            </a:pPr>
            <a:r>
              <a:rPr lang="en-IN" sz="2353" dirty="0">
                <a:solidFill>
                  <a:schemeClr val="bg1"/>
                </a:solidFill>
                <a:latin typeface="Segoe UI Light"/>
              </a:rPr>
              <a:t>Appropriate time to transition</a:t>
            </a:r>
          </a:p>
          <a:p>
            <a:pPr marL="336145" indent="-336145" defTabSz="895577">
              <a:spcAft>
                <a:spcPts val="588"/>
              </a:spcAft>
              <a:buFontTx/>
              <a:buChar char="-"/>
            </a:pPr>
            <a:r>
              <a:rPr lang="en-IN" sz="2353" dirty="0">
                <a:solidFill>
                  <a:schemeClr val="bg1"/>
                </a:solidFill>
                <a:latin typeface="Segoe UI Light"/>
              </a:rPr>
              <a:t>Rich and expanding training offerings on the connected solution</a:t>
            </a:r>
          </a:p>
        </p:txBody>
      </p:sp>
      <p:sp>
        <p:nvSpPr>
          <p:cNvPr id="33" name="Rectangle 32"/>
          <p:cNvSpPr/>
          <p:nvPr/>
        </p:nvSpPr>
        <p:spPr>
          <a:xfrm>
            <a:off x="448536" y="1597245"/>
            <a:ext cx="3263443" cy="4790268"/>
          </a:xfrm>
          <a:prstGeom prst="rect">
            <a:avLst/>
          </a:prstGeom>
          <a:noFill/>
          <a:ln w="6350">
            <a:solidFill>
              <a:schemeClr val="bg1">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algn="ctr" defTabSz="784103">
              <a:spcBef>
                <a:spcPct val="0"/>
              </a:spcBef>
              <a:spcAft>
                <a:spcPct val="35000"/>
              </a:spcAft>
            </a:pPr>
            <a:endParaRPr lang="en-US" sz="1568" dirty="0">
              <a:solidFill>
                <a:schemeClr val="tx1"/>
              </a:solidFill>
            </a:endParaRPr>
          </a:p>
        </p:txBody>
      </p:sp>
      <p:sp>
        <p:nvSpPr>
          <p:cNvPr id="34" name="Rectangle 33"/>
          <p:cNvSpPr/>
          <p:nvPr/>
        </p:nvSpPr>
        <p:spPr>
          <a:xfrm>
            <a:off x="511514" y="1658685"/>
            <a:ext cx="3137487" cy="1521793"/>
          </a:xfrm>
          <a:prstGeom prst="rect">
            <a:avLst/>
          </a:prstGeom>
          <a:solidFill>
            <a:schemeClr val="bg1">
              <a:lumMod val="95000"/>
            </a:scheme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defTabSz="784103">
              <a:spcBef>
                <a:spcPct val="0"/>
              </a:spcBef>
              <a:spcAft>
                <a:spcPct val="35000"/>
              </a:spcAft>
            </a:pPr>
            <a:r>
              <a:rPr lang="en-IN" sz="1765" dirty="0">
                <a:solidFill>
                  <a:schemeClr val="tx1"/>
                </a:solidFill>
              </a:rPr>
              <a:t>CRM Competency based on either on-premises or Cloud revenue/seats, exams and customer references</a:t>
            </a:r>
          </a:p>
        </p:txBody>
      </p:sp>
      <p:sp>
        <p:nvSpPr>
          <p:cNvPr id="35" name="Rectangle 34"/>
          <p:cNvSpPr/>
          <p:nvPr/>
        </p:nvSpPr>
        <p:spPr>
          <a:xfrm>
            <a:off x="511514" y="3236058"/>
            <a:ext cx="3137487" cy="1521793"/>
          </a:xfrm>
          <a:prstGeom prst="rect">
            <a:avLst/>
          </a:prstGeom>
          <a:solidFill>
            <a:schemeClr val="bg1">
              <a:lumMod val="9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defTabSz="784103">
              <a:spcBef>
                <a:spcPct val="0"/>
              </a:spcBef>
              <a:spcAft>
                <a:spcPct val="35000"/>
              </a:spcAft>
            </a:pPr>
            <a:r>
              <a:rPr lang="en-IN" sz="1765" dirty="0">
                <a:solidFill>
                  <a:schemeClr val="tx1"/>
                </a:solidFill>
              </a:rPr>
              <a:t>Cloud CRM Competency based on Cloud assigned seats, exams and customer references</a:t>
            </a:r>
          </a:p>
        </p:txBody>
      </p:sp>
      <p:sp>
        <p:nvSpPr>
          <p:cNvPr id="36" name="Rectangle 35"/>
          <p:cNvSpPr/>
          <p:nvPr/>
        </p:nvSpPr>
        <p:spPr>
          <a:xfrm>
            <a:off x="511514" y="4813431"/>
            <a:ext cx="3137487" cy="1521792"/>
          </a:xfrm>
          <a:prstGeom prst="rect">
            <a:avLst/>
          </a:prstGeom>
          <a:solidFill>
            <a:schemeClr val="bg1">
              <a:lumMod val="9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defTabSz="784103">
              <a:spcBef>
                <a:spcPct val="0"/>
              </a:spcBef>
              <a:spcAft>
                <a:spcPct val="35000"/>
              </a:spcAft>
            </a:pPr>
            <a:r>
              <a:rPr lang="en-IN" sz="1765" dirty="0">
                <a:solidFill>
                  <a:schemeClr val="tx1"/>
                </a:solidFill>
              </a:rPr>
              <a:t>ERP Competency based on on-premises revenue, exams and customer references</a:t>
            </a:r>
          </a:p>
        </p:txBody>
      </p:sp>
      <p:sp>
        <p:nvSpPr>
          <p:cNvPr id="40" name="TextBox 39"/>
          <p:cNvSpPr txBox="1"/>
          <p:nvPr/>
        </p:nvSpPr>
        <p:spPr>
          <a:xfrm>
            <a:off x="449625" y="1189495"/>
            <a:ext cx="3262355" cy="407750"/>
          </a:xfrm>
          <a:prstGeom prst="rect">
            <a:avLst/>
          </a:prstGeom>
          <a:solidFill>
            <a:schemeClr val="accent3"/>
          </a:solidFill>
          <a:ln w="6350">
            <a:solidFill>
              <a:schemeClr val="accent3"/>
            </a:solidFill>
          </a:ln>
        </p:spPr>
        <p:txBody>
          <a:bodyPr wrap="square" lIns="89642" tIns="44821" rIns="89642" bIns="44821" rtlCol="0" anchor="ctr">
            <a:noAutofit/>
          </a:bodyPr>
          <a:lstStyle/>
          <a:p>
            <a:pPr algn="ctr" defTabSz="895577">
              <a:spcAft>
                <a:spcPts val="588"/>
              </a:spcAft>
            </a:pPr>
            <a:r>
              <a:rPr lang="en-US" sz="1765" dirty="0">
                <a:solidFill>
                  <a:schemeClr val="bg1"/>
                </a:solidFill>
                <a:latin typeface="Segoe UI Semibold" panose="020B0702040204020203" pitchFamily="34" charset="0"/>
                <a:cs typeface="Segoe UI Semibold" panose="020B0702040204020203" pitchFamily="34" charset="0"/>
              </a:rPr>
              <a:t>Transition from</a:t>
            </a:r>
          </a:p>
        </p:txBody>
      </p:sp>
      <p:sp>
        <p:nvSpPr>
          <p:cNvPr id="42" name="Rectangle 41"/>
          <p:cNvSpPr/>
          <p:nvPr/>
        </p:nvSpPr>
        <p:spPr>
          <a:xfrm>
            <a:off x="4734278" y="1597245"/>
            <a:ext cx="3263443" cy="4790268"/>
          </a:xfrm>
          <a:prstGeom prst="rect">
            <a:avLst/>
          </a:prstGeom>
          <a:noFill/>
          <a:ln w="6350">
            <a:solidFill>
              <a:schemeClr val="bg1">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algn="ctr" defTabSz="784103">
              <a:spcBef>
                <a:spcPct val="0"/>
              </a:spcBef>
              <a:spcAft>
                <a:spcPct val="35000"/>
              </a:spcAft>
            </a:pPr>
            <a:endParaRPr lang="en-US" sz="1568" dirty="0">
              <a:solidFill>
                <a:schemeClr val="tx1"/>
              </a:solidFill>
            </a:endParaRPr>
          </a:p>
        </p:txBody>
      </p:sp>
      <p:sp>
        <p:nvSpPr>
          <p:cNvPr id="44" name="Rectangle 43"/>
          <p:cNvSpPr/>
          <p:nvPr/>
        </p:nvSpPr>
        <p:spPr>
          <a:xfrm>
            <a:off x="4797256" y="2447372"/>
            <a:ext cx="3137487" cy="733107"/>
          </a:xfrm>
          <a:prstGeom prst="rect">
            <a:avLst/>
          </a:prstGeom>
          <a:solidFill>
            <a:schemeClr val="bg1">
              <a:lumMod val="9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algn="ctr" defTabSz="784103">
              <a:spcBef>
                <a:spcPct val="0"/>
              </a:spcBef>
              <a:spcAft>
                <a:spcPct val="35000"/>
              </a:spcAft>
            </a:pPr>
            <a:r>
              <a:rPr lang="en-US" sz="1568" dirty="0">
                <a:solidFill>
                  <a:schemeClr val="tx1"/>
                </a:solidFill>
              </a:rPr>
              <a:t>Packaged, repeatable solutions via unique industry IP</a:t>
            </a:r>
          </a:p>
        </p:txBody>
      </p:sp>
      <p:sp>
        <p:nvSpPr>
          <p:cNvPr id="55" name="Freeform 54"/>
          <p:cNvSpPr/>
          <p:nvPr/>
        </p:nvSpPr>
        <p:spPr>
          <a:xfrm>
            <a:off x="4797256" y="1658686"/>
            <a:ext cx="3137487" cy="3099165"/>
          </a:xfrm>
          <a:custGeom>
            <a:avLst/>
            <a:gdLst>
              <a:gd name="connsiteX0" fmla="*/ 0 w 3200400"/>
              <a:gd name="connsiteY0" fmla="*/ 0 h 2356810"/>
              <a:gd name="connsiteX1" fmla="*/ 3200400 w 3200400"/>
              <a:gd name="connsiteY1" fmla="*/ 0 h 2356810"/>
              <a:gd name="connsiteX2" fmla="*/ 3200400 w 3200400"/>
              <a:gd name="connsiteY2" fmla="*/ 575502 h 2356810"/>
              <a:gd name="connsiteX3" fmla="*/ 3200400 w 3200400"/>
              <a:gd name="connsiteY3" fmla="*/ 747807 h 2356810"/>
              <a:gd name="connsiteX4" fmla="*/ 3200400 w 3200400"/>
              <a:gd name="connsiteY4" fmla="*/ 2356810 h 2356810"/>
              <a:gd name="connsiteX5" fmla="*/ 0 w 3200400"/>
              <a:gd name="connsiteY5" fmla="*/ 2356810 h 2356810"/>
              <a:gd name="connsiteX6" fmla="*/ 0 w 3200400"/>
              <a:gd name="connsiteY6" fmla="*/ 747807 h 2356810"/>
              <a:gd name="connsiteX7" fmla="*/ 0 w 3200400"/>
              <a:gd name="connsiteY7" fmla="*/ 575502 h 235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356810">
                <a:moveTo>
                  <a:pt x="0" y="0"/>
                </a:moveTo>
                <a:lnTo>
                  <a:pt x="3200400" y="0"/>
                </a:lnTo>
                <a:lnTo>
                  <a:pt x="3200400" y="575502"/>
                </a:lnTo>
                <a:lnTo>
                  <a:pt x="3200400" y="747807"/>
                </a:lnTo>
                <a:lnTo>
                  <a:pt x="3200400" y="2356810"/>
                </a:lnTo>
                <a:lnTo>
                  <a:pt x="0" y="2356810"/>
                </a:lnTo>
                <a:lnTo>
                  <a:pt x="0" y="747807"/>
                </a:lnTo>
                <a:lnTo>
                  <a:pt x="0" y="575502"/>
                </a:lnTo>
                <a:close/>
              </a:path>
            </a:pathLst>
          </a:custGeom>
          <a:solidFill>
            <a:schemeClr val="bg1">
              <a:lumMod val="9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algn="ctr" defTabSz="784103">
              <a:spcBef>
                <a:spcPct val="0"/>
              </a:spcBef>
              <a:spcAft>
                <a:spcPct val="35000"/>
              </a:spcAft>
            </a:pPr>
            <a:r>
              <a:rPr lang="en-IN" sz="1961" dirty="0">
                <a:solidFill>
                  <a:schemeClr val="tx1"/>
                </a:solidFill>
              </a:rPr>
              <a:t>Cloud CRM Competency</a:t>
            </a:r>
          </a:p>
        </p:txBody>
      </p:sp>
      <p:sp>
        <p:nvSpPr>
          <p:cNvPr id="49" name="TextBox 48"/>
          <p:cNvSpPr txBox="1"/>
          <p:nvPr/>
        </p:nvSpPr>
        <p:spPr>
          <a:xfrm>
            <a:off x="4735367" y="1189495"/>
            <a:ext cx="3262355" cy="407750"/>
          </a:xfrm>
          <a:prstGeom prst="rect">
            <a:avLst/>
          </a:prstGeom>
          <a:solidFill>
            <a:schemeClr val="accent3"/>
          </a:solidFill>
          <a:ln w="6350">
            <a:solidFill>
              <a:schemeClr val="accent3"/>
            </a:solidFill>
          </a:ln>
        </p:spPr>
        <p:txBody>
          <a:bodyPr wrap="square" lIns="89642" tIns="44821" rIns="89642" bIns="44821" rtlCol="0" anchor="ctr">
            <a:noAutofit/>
          </a:bodyPr>
          <a:lstStyle/>
          <a:p>
            <a:pPr algn="ctr" defTabSz="895577">
              <a:spcAft>
                <a:spcPts val="588"/>
              </a:spcAft>
            </a:pPr>
            <a:r>
              <a:rPr lang="en-US" sz="1765" dirty="0">
                <a:solidFill>
                  <a:schemeClr val="bg1"/>
                </a:solidFill>
                <a:latin typeface="Segoe UI Semibold" panose="020B0702040204020203" pitchFamily="34" charset="0"/>
                <a:cs typeface="Segoe UI Semibold" panose="020B0702040204020203" pitchFamily="34" charset="0"/>
              </a:rPr>
              <a:t>To</a:t>
            </a:r>
          </a:p>
        </p:txBody>
      </p:sp>
      <p:sp>
        <p:nvSpPr>
          <p:cNvPr id="54" name="Freeform 53"/>
          <p:cNvSpPr/>
          <p:nvPr/>
        </p:nvSpPr>
        <p:spPr>
          <a:xfrm>
            <a:off x="4797256" y="4813430"/>
            <a:ext cx="3137487" cy="1521793"/>
          </a:xfrm>
          <a:custGeom>
            <a:avLst/>
            <a:gdLst>
              <a:gd name="connsiteX0" fmla="*/ 0 w 3200400"/>
              <a:gd name="connsiteY0" fmla="*/ 0 h 2356809"/>
              <a:gd name="connsiteX1" fmla="*/ 3200400 w 3200400"/>
              <a:gd name="connsiteY1" fmla="*/ 0 h 2356809"/>
              <a:gd name="connsiteX2" fmla="*/ 3200400 w 3200400"/>
              <a:gd name="connsiteY2" fmla="*/ 390761 h 2356809"/>
              <a:gd name="connsiteX3" fmla="*/ 3200400 w 3200400"/>
              <a:gd name="connsiteY3" fmla="*/ 747807 h 2356809"/>
              <a:gd name="connsiteX4" fmla="*/ 3200400 w 3200400"/>
              <a:gd name="connsiteY4" fmla="*/ 2356809 h 2356809"/>
              <a:gd name="connsiteX5" fmla="*/ 0 w 3200400"/>
              <a:gd name="connsiteY5" fmla="*/ 2356809 h 2356809"/>
              <a:gd name="connsiteX6" fmla="*/ 0 w 3200400"/>
              <a:gd name="connsiteY6" fmla="*/ 747807 h 2356809"/>
              <a:gd name="connsiteX7" fmla="*/ 0 w 3200400"/>
              <a:gd name="connsiteY7" fmla="*/ 390761 h 235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356809">
                <a:moveTo>
                  <a:pt x="0" y="0"/>
                </a:moveTo>
                <a:lnTo>
                  <a:pt x="3200400" y="0"/>
                </a:lnTo>
                <a:lnTo>
                  <a:pt x="3200400" y="390761"/>
                </a:lnTo>
                <a:lnTo>
                  <a:pt x="3200400" y="747807"/>
                </a:lnTo>
                <a:lnTo>
                  <a:pt x="3200400" y="2356809"/>
                </a:lnTo>
                <a:lnTo>
                  <a:pt x="0" y="2356809"/>
                </a:lnTo>
                <a:lnTo>
                  <a:pt x="0" y="747807"/>
                </a:lnTo>
                <a:lnTo>
                  <a:pt x="0" y="390761"/>
                </a:lnTo>
                <a:close/>
              </a:path>
            </a:pathLst>
          </a:custGeom>
          <a:solidFill>
            <a:schemeClr val="bg1">
              <a:lumMod val="9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619" tIns="44809" rIns="89619" bIns="44809" numCol="1" spcCol="1270" anchor="ctr" anchorCtr="0">
            <a:noAutofit/>
          </a:bodyPr>
          <a:lstStyle/>
          <a:p>
            <a:pPr algn="ctr" defTabSz="784103">
              <a:spcBef>
                <a:spcPct val="0"/>
              </a:spcBef>
              <a:spcAft>
                <a:spcPct val="35000"/>
              </a:spcAft>
            </a:pPr>
            <a:r>
              <a:rPr lang="en-IN" sz="1961" dirty="0">
                <a:solidFill>
                  <a:schemeClr val="tx1"/>
                </a:solidFill>
              </a:rPr>
              <a:t>ERP Competency based on</a:t>
            </a:r>
            <a:br>
              <a:rPr lang="en-IN" sz="1961" dirty="0">
                <a:solidFill>
                  <a:schemeClr val="tx1"/>
                </a:solidFill>
              </a:rPr>
            </a:br>
            <a:r>
              <a:rPr lang="en-IN" sz="1961" dirty="0">
                <a:solidFill>
                  <a:schemeClr val="tx1"/>
                </a:solidFill>
              </a:rPr>
              <a:t>on-premises or cloud performance</a:t>
            </a:r>
          </a:p>
        </p:txBody>
      </p:sp>
      <p:sp>
        <p:nvSpPr>
          <p:cNvPr id="58" name="Freeform 57"/>
          <p:cNvSpPr/>
          <p:nvPr/>
        </p:nvSpPr>
        <p:spPr bwMode="auto">
          <a:xfrm>
            <a:off x="3842489" y="1658686"/>
            <a:ext cx="380639" cy="3099165"/>
          </a:xfrm>
          <a:custGeom>
            <a:avLst/>
            <a:gdLst>
              <a:gd name="connsiteX0" fmla="*/ 0 w 819150"/>
              <a:gd name="connsiteY0" fmla="*/ 0 h 404812"/>
              <a:gd name="connsiteX1" fmla="*/ 819150 w 819150"/>
              <a:gd name="connsiteY1" fmla="*/ 0 h 404812"/>
              <a:gd name="connsiteX2" fmla="*/ 819150 w 819150"/>
              <a:gd name="connsiteY2" fmla="*/ 404812 h 404812"/>
              <a:gd name="connsiteX3" fmla="*/ 0 w 819150"/>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819150" h="404812">
                <a:moveTo>
                  <a:pt x="0" y="0"/>
                </a:moveTo>
                <a:lnTo>
                  <a:pt x="819150" y="0"/>
                </a:lnTo>
                <a:lnTo>
                  <a:pt x="819150" y="404812"/>
                </a:lnTo>
                <a:lnTo>
                  <a:pt x="0" y="404812"/>
                </a:lnTo>
              </a:path>
            </a:pathLst>
          </a:custGeom>
          <a:ln w="1905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a:endParaRPr lang="en-US" sz="1765"/>
          </a:p>
        </p:txBody>
      </p:sp>
      <p:grpSp>
        <p:nvGrpSpPr>
          <p:cNvPr id="29" name="Group 28"/>
          <p:cNvGrpSpPr/>
          <p:nvPr/>
        </p:nvGrpSpPr>
        <p:grpSpPr>
          <a:xfrm>
            <a:off x="4019199" y="3003510"/>
            <a:ext cx="407860" cy="409516"/>
            <a:chOff x="-693381" y="5376986"/>
            <a:chExt cx="303972" cy="305206"/>
          </a:xfrm>
        </p:grpSpPr>
        <p:sp>
          <p:nvSpPr>
            <p:cNvPr id="30" name="Oval 29"/>
            <p:cNvSpPr/>
            <p:nvPr/>
          </p:nvSpPr>
          <p:spPr bwMode="auto">
            <a:xfrm>
              <a:off x="-692271" y="5380440"/>
              <a:ext cx="301752" cy="3017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US" sz="1568" dirty="0" err="1">
                <a:solidFill>
                  <a:schemeClr val="tx1"/>
                </a:solidFill>
                <a:ea typeface="Segoe UI" pitchFamily="34" charset="0"/>
                <a:cs typeface="Segoe UI" pitchFamily="34" charset="0"/>
              </a:endParaRPr>
            </a:p>
          </p:txBody>
        </p:sp>
        <p:sp>
          <p:nvSpPr>
            <p:cNvPr id="31" name="Freeform 9">
              <a:hlinkClick r:id="rId3" action="ppaction://hlinksldjump"/>
            </p:cNvPr>
            <p:cNvSpPr>
              <a:spLocks noEditPoints="1"/>
            </p:cNvSpPr>
            <p:nvPr/>
          </p:nvSpPr>
          <p:spPr bwMode="black">
            <a:xfrm>
              <a:off x="-693381" y="5376986"/>
              <a:ext cx="303972" cy="30520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65000"/>
              </a:schemeClr>
            </a:solidFill>
            <a:ln>
              <a:noFill/>
            </a:ln>
            <a:extLst/>
          </p:spPr>
          <p:txBody>
            <a:bodyPr vert="horz" wrap="none" lIns="627497" tIns="44821" rIns="89642" bIns="44821" numCol="1" anchor="t" anchorCtr="0" compatLnSpc="1">
              <a:prstTxWarp prst="textNoShape">
                <a:avLst/>
              </a:prstTxWarp>
            </a:bodyPr>
            <a:lstStyle/>
            <a:p>
              <a:endParaRPr lang="en-US" sz="1568" dirty="0"/>
            </a:p>
          </p:txBody>
        </p:sp>
      </p:grpSp>
      <p:sp>
        <p:nvSpPr>
          <p:cNvPr id="59" name="Freeform 58"/>
          <p:cNvSpPr/>
          <p:nvPr/>
        </p:nvSpPr>
        <p:spPr bwMode="auto">
          <a:xfrm>
            <a:off x="3842489" y="4813431"/>
            <a:ext cx="380639" cy="1521792"/>
          </a:xfrm>
          <a:custGeom>
            <a:avLst/>
            <a:gdLst>
              <a:gd name="connsiteX0" fmla="*/ 0 w 819150"/>
              <a:gd name="connsiteY0" fmla="*/ 0 h 404812"/>
              <a:gd name="connsiteX1" fmla="*/ 819150 w 819150"/>
              <a:gd name="connsiteY1" fmla="*/ 0 h 404812"/>
              <a:gd name="connsiteX2" fmla="*/ 819150 w 819150"/>
              <a:gd name="connsiteY2" fmla="*/ 404812 h 404812"/>
              <a:gd name="connsiteX3" fmla="*/ 0 w 819150"/>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819150" h="404812">
                <a:moveTo>
                  <a:pt x="0" y="0"/>
                </a:moveTo>
                <a:lnTo>
                  <a:pt x="819150" y="0"/>
                </a:lnTo>
                <a:lnTo>
                  <a:pt x="819150" y="404812"/>
                </a:lnTo>
                <a:lnTo>
                  <a:pt x="0" y="404812"/>
                </a:lnTo>
              </a:path>
            </a:pathLst>
          </a:custGeom>
          <a:ln w="1905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a:endParaRPr lang="en-US" sz="1765"/>
          </a:p>
        </p:txBody>
      </p:sp>
      <p:grpSp>
        <p:nvGrpSpPr>
          <p:cNvPr id="60" name="Group 59"/>
          <p:cNvGrpSpPr/>
          <p:nvPr/>
        </p:nvGrpSpPr>
        <p:grpSpPr>
          <a:xfrm>
            <a:off x="4019199" y="5369568"/>
            <a:ext cx="407860" cy="409516"/>
            <a:chOff x="-693381" y="5376986"/>
            <a:chExt cx="303972" cy="305206"/>
          </a:xfrm>
        </p:grpSpPr>
        <p:sp>
          <p:nvSpPr>
            <p:cNvPr id="61" name="Oval 60"/>
            <p:cNvSpPr/>
            <p:nvPr/>
          </p:nvSpPr>
          <p:spPr bwMode="auto">
            <a:xfrm>
              <a:off x="-692271" y="5380440"/>
              <a:ext cx="301752" cy="3017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US" sz="1568" dirty="0" err="1">
                <a:solidFill>
                  <a:schemeClr val="tx1"/>
                </a:solidFill>
                <a:ea typeface="Segoe UI" pitchFamily="34" charset="0"/>
                <a:cs typeface="Segoe UI" pitchFamily="34" charset="0"/>
              </a:endParaRPr>
            </a:p>
          </p:txBody>
        </p:sp>
        <p:sp>
          <p:nvSpPr>
            <p:cNvPr id="62" name="Freeform 9">
              <a:hlinkClick r:id="rId3" action="ppaction://hlinksldjump"/>
            </p:cNvPr>
            <p:cNvSpPr>
              <a:spLocks noEditPoints="1"/>
            </p:cNvSpPr>
            <p:nvPr/>
          </p:nvSpPr>
          <p:spPr bwMode="black">
            <a:xfrm>
              <a:off x="-693381" y="5376986"/>
              <a:ext cx="303972" cy="30520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65000"/>
              </a:schemeClr>
            </a:solidFill>
            <a:ln>
              <a:noFill/>
            </a:ln>
            <a:extLst/>
          </p:spPr>
          <p:txBody>
            <a:bodyPr vert="horz" wrap="none" lIns="627497" tIns="44821" rIns="89642" bIns="44821" numCol="1" anchor="t" anchorCtr="0" compatLnSpc="1">
              <a:prstTxWarp prst="textNoShape">
                <a:avLst/>
              </a:prstTxWarp>
            </a:bodyPr>
            <a:lstStyle/>
            <a:p>
              <a:endParaRPr lang="en-US" sz="1568" dirty="0"/>
            </a:p>
          </p:txBody>
        </p:sp>
      </p:grpSp>
    </p:spTree>
    <p:extLst>
      <p:ext uri="{BB962C8B-B14F-4D97-AF65-F5344CB8AC3E}">
        <p14:creationId xmlns:p14="http://schemas.microsoft.com/office/powerpoint/2010/main" val="289246979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Recommendations For </a:t>
            </a:r>
            <a:r>
              <a:rPr lang="en-US" dirty="0"/>
              <a:t>Partners</a:t>
            </a:r>
          </a:p>
        </p:txBody>
      </p:sp>
      <p:sp>
        <p:nvSpPr>
          <p:cNvPr id="3" name="Text Placeholder 5"/>
          <p:cNvSpPr txBox="1">
            <a:spLocks/>
          </p:cNvSpPr>
          <p:nvPr/>
        </p:nvSpPr>
        <p:spPr>
          <a:xfrm>
            <a:off x="418643" y="1710852"/>
            <a:ext cx="11653523" cy="440742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0241" indent="-560241">
              <a:spcAft>
                <a:spcPts val="1176"/>
              </a:spcAft>
            </a:pPr>
            <a:r>
              <a:rPr lang="en-US" sz="2745" dirty="0"/>
              <a:t>Take an end-to-end vertical approach</a:t>
            </a:r>
          </a:p>
          <a:p>
            <a:pPr marL="560241" indent="-560241">
              <a:spcAft>
                <a:spcPts val="1176"/>
              </a:spcAft>
            </a:pPr>
            <a:r>
              <a:rPr lang="en-US" sz="2745" dirty="0"/>
              <a:t>Sell the cloud </a:t>
            </a:r>
            <a:r>
              <a:rPr lang="en-US" sz="2745"/>
              <a:t>– </a:t>
            </a:r>
            <a:r>
              <a:rPr lang="en-US" sz="2745" dirty="0"/>
              <a:t>expands</a:t>
            </a:r>
            <a:r>
              <a:rPr lang="en-US" sz="2745"/>
              <a:t> the opportunity</a:t>
            </a:r>
            <a:r>
              <a:rPr lang="en-US" sz="2745" dirty="0"/>
              <a:t>, fully leverages Microsoft </a:t>
            </a:r>
          </a:p>
          <a:p>
            <a:pPr marL="560241" indent="-560241">
              <a:spcAft>
                <a:spcPts val="1176"/>
              </a:spcAft>
            </a:pPr>
            <a:r>
              <a:rPr lang="en-US" sz="2745" dirty="0"/>
              <a:t>Expand and </a:t>
            </a:r>
            <a:r>
              <a:rPr lang="en-US" sz="2745"/>
              <a:t>strengthen solution </a:t>
            </a:r>
            <a:r>
              <a:rPr lang="en-US" sz="2745" dirty="0"/>
              <a:t>offerings – Microsoft  </a:t>
            </a:r>
            <a:r>
              <a:rPr lang="en-US" sz="2745"/>
              <a:t>technologies will </a:t>
            </a:r>
            <a:r>
              <a:rPr lang="en-US" sz="2745" dirty="0"/>
              <a:t>be easier to sell, install and integrate than ever before</a:t>
            </a:r>
          </a:p>
          <a:p>
            <a:pPr marL="560241" indent="-560241">
              <a:spcAft>
                <a:spcPts val="1176"/>
              </a:spcAft>
            </a:pPr>
            <a:r>
              <a:rPr lang="en-US" sz="2745" dirty="0"/>
              <a:t>Build new IP using Dynamics platforms, </a:t>
            </a:r>
            <a:r>
              <a:rPr lang="en-US" sz="2745" err="1"/>
              <a:t>PowerApps</a:t>
            </a:r>
            <a:r>
              <a:rPr lang="en-US" sz="2745"/>
              <a:t> to deepen relevance </a:t>
            </a:r>
            <a:r>
              <a:rPr lang="en-US" sz="2745" dirty="0"/>
              <a:t>and differentiation to prospects and customers</a:t>
            </a:r>
          </a:p>
          <a:p>
            <a:pPr marL="560241" indent="-560241">
              <a:spcAft>
                <a:spcPts val="1176"/>
              </a:spcAft>
            </a:pPr>
            <a:r>
              <a:rPr lang="en-US" sz="2745" dirty="0"/>
              <a:t>Validate </a:t>
            </a:r>
            <a:r>
              <a:rPr lang="en-US" sz="2745"/>
              <a:t>and promote </a:t>
            </a:r>
            <a:r>
              <a:rPr lang="en-US" sz="2745" dirty="0"/>
              <a:t>new solutions in </a:t>
            </a:r>
            <a:r>
              <a:rPr lang="en-US" sz="2745" dirty="0" err="1"/>
              <a:t>AppSource</a:t>
            </a:r>
            <a:r>
              <a:rPr lang="en-US" sz="2745" dirty="0"/>
              <a:t> for maximum market exposure and quality assurance</a:t>
            </a:r>
          </a:p>
        </p:txBody>
      </p:sp>
    </p:spTree>
    <p:extLst>
      <p:ext uri="{BB962C8B-B14F-4D97-AF65-F5344CB8AC3E}">
        <p14:creationId xmlns:p14="http://schemas.microsoft.com/office/powerpoint/2010/main" val="330787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&amp; Licensing Resources</a:t>
            </a:r>
          </a:p>
        </p:txBody>
      </p:sp>
      <p:sp>
        <p:nvSpPr>
          <p:cNvPr id="3" name="Rectangle 2"/>
          <p:cNvSpPr/>
          <p:nvPr/>
        </p:nvSpPr>
        <p:spPr>
          <a:xfrm>
            <a:off x="871436" y="1401952"/>
            <a:ext cx="3237985" cy="6576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rPr>
              <a:t>Microsoft.com</a:t>
            </a:r>
            <a:endParaRPr kumimoji="0" lang="en-US" sz="2000" b="0" i="0" u="none" strike="noStrike" kern="0" cap="none" spc="0" normalizeH="0" baseline="0" noProof="0" dirty="0">
              <a:ln>
                <a:noFill/>
              </a:ln>
              <a:solidFill>
                <a:prstClr val="white"/>
              </a:solidFill>
              <a:effectLst/>
              <a:uLnTx/>
              <a:uFillTx/>
              <a:latin typeface="+mj-lt"/>
            </a:endParaRPr>
          </a:p>
        </p:txBody>
      </p:sp>
      <p:sp>
        <p:nvSpPr>
          <p:cNvPr id="4" name="Rectangle 3"/>
          <p:cNvSpPr/>
          <p:nvPr/>
        </p:nvSpPr>
        <p:spPr>
          <a:xfrm>
            <a:off x="871436" y="2163899"/>
            <a:ext cx="3237985" cy="40936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7965">
                      <a:prstClr val="black"/>
                    </a:gs>
                    <a:gs pos="63000">
                      <a:prstClr val="black"/>
                    </a:gs>
                  </a:gsLst>
                  <a:lin ang="5400000" scaled="0"/>
                </a:gradFill>
                <a:effectLst/>
                <a:uLnTx/>
                <a:uFillTx/>
                <a:latin typeface="Calibri" panose="020F0502020204030204"/>
                <a:hlinkClick r:id="rId3"/>
              </a:rPr>
              <a:t>Microsoft.com</a:t>
            </a:r>
            <a:endParaRPr kumimoji="0" lang="en-US" sz="2000" b="0" i="0" u="none" strike="noStrike" kern="0" cap="none" spc="0" normalizeH="0" baseline="0" noProof="0" dirty="0">
              <a:ln>
                <a:noFill/>
              </a:ln>
              <a:gradFill>
                <a:gsLst>
                  <a:gs pos="7965">
                    <a:prstClr val="black"/>
                  </a:gs>
                  <a:gs pos="63000">
                    <a:prstClr val="black"/>
                  </a:gs>
                </a:gsLst>
                <a:lin ang="5400000" scaled="0"/>
              </a:gradFill>
              <a:effectLst/>
              <a:uLnTx/>
              <a:uFillTx/>
              <a:latin typeface="Calibri" panose="020F0502020204030204"/>
            </a:endParaRPr>
          </a:p>
          <a:p>
            <a:pPr marL="0" marR="0" lvl="0" indent="0" defTabSz="914225"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ndParaRPr>
          </a:p>
          <a:p>
            <a:pPr marL="0" marR="0" lvl="0" indent="0" defTabSz="91422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Resources will be available at Launch</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Quick Reference Guide</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Licensing Guide</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Support Plans</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Availability &amp; Localizations</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 name="Rectangle 4"/>
          <p:cNvSpPr/>
          <p:nvPr/>
        </p:nvSpPr>
        <p:spPr>
          <a:xfrm>
            <a:off x="4447879" y="1385909"/>
            <a:ext cx="3272125" cy="6737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rPr>
              <a:t>PartnerSource</a:t>
            </a:r>
          </a:p>
        </p:txBody>
      </p:sp>
      <p:sp>
        <p:nvSpPr>
          <p:cNvPr id="6" name="Rectangle 5"/>
          <p:cNvSpPr/>
          <p:nvPr/>
        </p:nvSpPr>
        <p:spPr>
          <a:xfrm>
            <a:off x="4447880" y="2147859"/>
            <a:ext cx="3288164" cy="41097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hlinkClick r:id="rId4"/>
              </a:rPr>
              <a:t>Pricing &amp; Licensing Page</a:t>
            </a:r>
            <a:endParaRPr kumimoji="0" lang="en-US" sz="2000" b="0" i="0" u="none" strike="noStrike" kern="0" cap="none" spc="0" normalizeH="0" baseline="0" noProof="0" dirty="0">
              <a:ln>
                <a:noFill/>
              </a:ln>
              <a:solidFill>
                <a:srgbClr val="000000"/>
              </a:solidFill>
              <a:effectLst/>
              <a:uLnTx/>
              <a:uFillTx/>
              <a:latin typeface="Calibri" panose="020F0502020204030204"/>
            </a:endParaRPr>
          </a:p>
          <a:p>
            <a:pPr marL="0" marR="0" lvl="0" indent="0" defTabSz="914225"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ndParaRPr>
          </a:p>
          <a:p>
            <a:pPr marL="0" marR="0" lvl="0" indent="0" defTabSz="91422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Resources available:</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Monetization Deck</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Datasheet</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FAQ</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tx1"/>
              </a:solidFill>
              <a:effectLst/>
              <a:uLnTx/>
              <a:uFillTx/>
              <a:latin typeface="Calibri" panose="020F0502020204030204"/>
            </a:endParaRPr>
          </a:p>
          <a:p>
            <a:pPr marL="0" marR="0" lvl="0" indent="0" defTabSz="914225" eaLnBrk="1" fontAlgn="auto" latinLnBrk="0" hangingPunct="1">
              <a:lnSpc>
                <a:spcPct val="100000"/>
              </a:lnSpc>
              <a:spcBef>
                <a:spcPts val="0"/>
              </a:spcBef>
              <a:spcAft>
                <a:spcPts val="0"/>
              </a:spcAft>
              <a:buClrTx/>
              <a:buSzTx/>
              <a:buFontTx/>
              <a:buNone/>
              <a:tabLst/>
              <a:defRPr/>
            </a:pPr>
            <a:r>
              <a:rPr lang="en-US" sz="2000" kern="0" dirty="0">
                <a:solidFill>
                  <a:schemeClr val="tx1"/>
                </a:solidFill>
                <a:latin typeface="Calibri" panose="020F0502020204030204"/>
              </a:rPr>
              <a:t>Upcoming resources</a:t>
            </a:r>
            <a:r>
              <a:rPr kumimoji="0" lang="en-US" sz="2000" b="0" i="0" u="none" strike="noStrike" kern="0" cap="none" spc="0" normalizeH="0" baseline="0" noProof="0" dirty="0">
                <a:ln>
                  <a:noFill/>
                </a:ln>
                <a:solidFill>
                  <a:schemeClr val="tx1"/>
                </a:solidFill>
                <a:effectLst/>
                <a:uLnTx/>
                <a:uFillTx/>
                <a:latin typeface="Calibri" panose="020F0502020204030204"/>
              </a:rPr>
              <a:t>:</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Licensing Guide</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Existing Customer Guide</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Additional Decks</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Quick Reference Guide</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Calibri" panose="020F0502020204030204"/>
              </a:rPr>
              <a:t>Online Training</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chemeClr val="tx1"/>
              </a:solidFill>
              <a:latin typeface="Calibri" panose="020F0502020204030204"/>
            </a:endParaRP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ndParaRPr>
          </a:p>
        </p:txBody>
      </p:sp>
      <p:sp>
        <p:nvSpPr>
          <p:cNvPr id="8" name="Rectangle 7"/>
          <p:cNvSpPr/>
          <p:nvPr/>
        </p:nvSpPr>
        <p:spPr>
          <a:xfrm>
            <a:off x="8058462" y="1401952"/>
            <a:ext cx="3272125" cy="6737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rPr>
              <a:t>Call-to-Action</a:t>
            </a:r>
          </a:p>
        </p:txBody>
      </p:sp>
      <p:sp>
        <p:nvSpPr>
          <p:cNvPr id="9" name="Rectangle 8"/>
          <p:cNvSpPr/>
          <p:nvPr/>
        </p:nvSpPr>
        <p:spPr>
          <a:xfrm>
            <a:off x="8058463" y="2163902"/>
            <a:ext cx="3288164" cy="41097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0" dirty="0">
                <a:solidFill>
                  <a:schemeClr val="tx1"/>
                </a:solidFill>
                <a:latin typeface="Calibri" panose="020F0502020204030204"/>
              </a:rPr>
              <a:t>Review materials available</a:t>
            </a:r>
          </a:p>
          <a:p>
            <a:pPr marL="285695" indent="-285695" defTabSz="914225">
              <a:buFont typeface="Arial" panose="020B0604020202020204" pitchFamily="34" charset="0"/>
              <a:buChar char="•"/>
              <a:defRPr/>
            </a:pPr>
            <a:r>
              <a:rPr lang="en-US" sz="2000" kern="0" dirty="0">
                <a:solidFill>
                  <a:schemeClr val="accent2"/>
                </a:solidFill>
                <a:latin typeface="Calibri" panose="020F0502020204030204"/>
              </a:rPr>
              <a:t>Continue to watch for updates and additional materials </a:t>
            </a: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chemeClr val="tx1"/>
              </a:solidFill>
              <a:latin typeface="Calibri" panose="020F0502020204030204"/>
            </a:endParaRPr>
          </a:p>
          <a:p>
            <a:pPr marL="285695" marR="0" lvl="0" indent="-285695" defTabSz="91422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5146089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235" y="1471698"/>
            <a:ext cx="12188542" cy="4509760"/>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 name="Rectangle 1"/>
          <p:cNvSpPr/>
          <p:nvPr/>
        </p:nvSpPr>
        <p:spPr bwMode="auto">
          <a:xfrm>
            <a:off x="0" y="487"/>
            <a:ext cx="12190272" cy="149967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4"/>
          <p:cNvSpPr>
            <a:spLocks noGrp="1"/>
          </p:cNvSpPr>
          <p:nvPr>
            <p:ph type="title"/>
          </p:nvPr>
        </p:nvSpPr>
        <p:spPr>
          <a:xfrm>
            <a:off x="270068" y="290404"/>
            <a:ext cx="11577176" cy="899409"/>
          </a:xfrm>
        </p:spPr>
        <p:txBody>
          <a:bodyPr/>
          <a:lstStyle/>
          <a:p>
            <a:r>
              <a:rPr lang="en-US" sz="4508" dirty="0"/>
              <a:t>Next Generation Intelligent Business Applications</a:t>
            </a:r>
          </a:p>
        </p:txBody>
      </p:sp>
      <p:sp>
        <p:nvSpPr>
          <p:cNvPr id="7" name="CRM"/>
          <p:cNvSpPr/>
          <p:nvPr/>
        </p:nvSpPr>
        <p:spPr bwMode="auto">
          <a:xfrm>
            <a:off x="3407490" y="2519099"/>
            <a:ext cx="2240108" cy="2240108"/>
          </a:xfrm>
          <a:prstGeom prst="ellipse">
            <a:avLst/>
          </a:prstGeom>
          <a:solidFill>
            <a:srgbClr val="F8F8F8"/>
          </a:solidFill>
          <a:ln w="57150" cap="flat" cmpd="sng" algn="ctr">
            <a:solidFill>
              <a:schemeClr val="accent1"/>
            </a:solidFill>
            <a:prstDash val="solid"/>
            <a:headEnd type="none" w="med" len="med"/>
            <a:tailEnd type="none" w="med" len="med"/>
          </a:ln>
          <a:effectLst/>
        </p:spPr>
        <p:txBody>
          <a:bodyPr vert="horz" wrap="square" lIns="0" tIns="45700" rIns="0" bIns="45700" numCol="1" rtlCol="0" anchor="ctr" anchorCtr="0" compatLnSpc="1">
            <a:prstTxWarp prst="textNoShape">
              <a:avLst/>
            </a:prstTxWarp>
          </a:bodyPr>
          <a:lstStyle/>
          <a:p>
            <a:pPr algn="ctr" defTabSz="913576" fontAlgn="base">
              <a:lnSpc>
                <a:spcPct val="90000"/>
              </a:lnSpc>
              <a:spcBef>
                <a:spcPct val="0"/>
              </a:spcBef>
              <a:spcAft>
                <a:spcPct val="0"/>
              </a:spcAft>
              <a:defRPr/>
            </a:pPr>
            <a:r>
              <a:rPr lang="en-US" sz="4703" kern="0" dirty="0">
                <a:solidFill>
                  <a:schemeClr val="accent2"/>
                </a:solidFill>
                <a:latin typeface="Segoe UI" panose="020B0502040204020203" pitchFamily="34" charset="0"/>
                <a:cs typeface="Segoe UI" panose="020B0502040204020203" pitchFamily="34" charset="0"/>
              </a:rPr>
              <a:t>CRM</a:t>
            </a:r>
          </a:p>
        </p:txBody>
      </p:sp>
      <p:sp>
        <p:nvSpPr>
          <p:cNvPr id="8" name="ERP"/>
          <p:cNvSpPr/>
          <p:nvPr/>
        </p:nvSpPr>
        <p:spPr bwMode="auto">
          <a:xfrm>
            <a:off x="6652953" y="2519099"/>
            <a:ext cx="2240108" cy="2240108"/>
          </a:xfrm>
          <a:prstGeom prst="ellipse">
            <a:avLst/>
          </a:prstGeom>
          <a:solidFill>
            <a:srgbClr val="F8F8F8"/>
          </a:solidFill>
          <a:ln w="57150" cap="flat" cmpd="sng" algn="ctr">
            <a:solidFill>
              <a:schemeClr val="accent1"/>
            </a:solidFill>
            <a:prstDash val="solid"/>
            <a:headEnd type="none" w="med" len="med"/>
            <a:tailEnd type="none" w="med" len="med"/>
          </a:ln>
          <a:effectLst/>
        </p:spPr>
        <p:txBody>
          <a:bodyPr vert="horz" wrap="square" lIns="0" tIns="45700" rIns="0" bIns="45700" numCol="1" rtlCol="0" anchor="ctr" anchorCtr="0" compatLnSpc="1">
            <a:prstTxWarp prst="textNoShape">
              <a:avLst/>
            </a:prstTxWarp>
          </a:bodyPr>
          <a:lstStyle/>
          <a:p>
            <a:pPr algn="ctr" defTabSz="913576" fontAlgn="base">
              <a:lnSpc>
                <a:spcPct val="90000"/>
              </a:lnSpc>
              <a:spcBef>
                <a:spcPct val="0"/>
              </a:spcBef>
              <a:spcAft>
                <a:spcPct val="0"/>
              </a:spcAft>
              <a:defRPr/>
            </a:pPr>
            <a:r>
              <a:rPr lang="en-US" sz="4703" kern="0" dirty="0">
                <a:solidFill>
                  <a:srgbClr val="3892DA"/>
                </a:solidFill>
                <a:latin typeface="Segoe UI" panose="020B0502040204020203" pitchFamily="34" charset="0"/>
                <a:cs typeface="Segoe UI" panose="020B0502040204020203" pitchFamily="34" charset="0"/>
              </a:rPr>
              <a:t>ERP</a:t>
            </a:r>
          </a:p>
        </p:txBody>
      </p:sp>
      <p:sp>
        <p:nvSpPr>
          <p:cNvPr id="35" name="MSD"/>
          <p:cNvSpPr txBox="1"/>
          <p:nvPr/>
        </p:nvSpPr>
        <p:spPr>
          <a:xfrm>
            <a:off x="4058848" y="3060753"/>
            <a:ext cx="4069282" cy="1306445"/>
          </a:xfrm>
          <a:prstGeom prst="rect">
            <a:avLst/>
          </a:prstGeom>
          <a:noFill/>
        </p:spPr>
        <p:txBody>
          <a:bodyPr wrap="square" lIns="179208" tIns="143366" rIns="179208" bIns="143366" rtlCol="0">
            <a:spAutoFit/>
          </a:bodyPr>
          <a:lstStyle/>
          <a:p>
            <a:pPr algn="ctr" defTabSz="896042">
              <a:lnSpc>
                <a:spcPct val="90000"/>
              </a:lnSpc>
              <a:spcAft>
                <a:spcPts val="588"/>
              </a:spcAft>
              <a:defRPr/>
            </a:pPr>
            <a:r>
              <a:rPr lang="en-US" sz="3600" b="1" kern="0" dirty="0">
                <a:solidFill>
                  <a:schemeClr val="accent2"/>
                </a:solidFill>
                <a:latin typeface="Segoe UI Light"/>
              </a:rPr>
              <a:t>Microsoft</a:t>
            </a:r>
            <a:br>
              <a:rPr lang="en-US" sz="3600" b="1" kern="0" dirty="0">
                <a:solidFill>
                  <a:schemeClr val="accent2"/>
                </a:solidFill>
                <a:latin typeface="Segoe UI Light"/>
              </a:rPr>
            </a:br>
            <a:r>
              <a:rPr lang="en-US" sz="3600" b="1" kern="0" dirty="0">
                <a:solidFill>
                  <a:schemeClr val="accent2"/>
                </a:solidFill>
                <a:latin typeface="Segoe UI Light"/>
              </a:rPr>
              <a:t>Dynamics 365</a:t>
            </a:r>
          </a:p>
        </p:txBody>
      </p:sp>
      <p:grpSp>
        <p:nvGrpSpPr>
          <p:cNvPr id="4" name="Group 3"/>
          <p:cNvGrpSpPr/>
          <p:nvPr/>
        </p:nvGrpSpPr>
        <p:grpSpPr>
          <a:xfrm>
            <a:off x="5972522" y="4508809"/>
            <a:ext cx="987129" cy="696988"/>
            <a:chOff x="6397164" y="4548093"/>
            <a:chExt cx="1006923" cy="710964"/>
          </a:xfrm>
        </p:grpSpPr>
        <p:pic>
          <p:nvPicPr>
            <p:cNvPr id="21" name="Picture 20"/>
            <p:cNvPicPr>
              <a:picLocks noChangeAspect="1"/>
            </p:cNvPicPr>
            <p:nvPr/>
          </p:nvPicPr>
          <p:blipFill>
            <a:blip r:embed="rId3"/>
            <a:stretch>
              <a:fillRect/>
            </a:stretch>
          </p:blipFill>
          <p:spPr>
            <a:xfrm>
              <a:off x="6831419" y="4683761"/>
              <a:ext cx="572668" cy="572668"/>
            </a:xfrm>
            <a:prstGeom prst="rect">
              <a:avLst/>
            </a:prstGeom>
          </p:spPr>
        </p:pic>
        <p:sp>
          <p:nvSpPr>
            <p:cNvPr id="22" name="TextBox 21"/>
            <p:cNvSpPr txBox="1"/>
            <p:nvPr/>
          </p:nvSpPr>
          <p:spPr>
            <a:xfrm>
              <a:off x="6397164" y="4548093"/>
              <a:ext cx="540129" cy="710964"/>
            </a:xfrm>
            <a:prstGeom prst="rect">
              <a:avLst/>
            </a:prstGeom>
            <a:noFill/>
          </p:spPr>
          <p:txBody>
            <a:bodyPr wrap="square" lIns="179285" tIns="143428" rIns="179285" bIns="143428" rtlCol="0">
              <a:spAutoFit/>
            </a:bodyPr>
            <a:lstStyle/>
            <a:p>
              <a:pPr>
                <a:lnSpc>
                  <a:spcPct val="90000"/>
                </a:lnSpc>
                <a:spcAft>
                  <a:spcPts val="588"/>
                </a:spcAft>
              </a:pPr>
              <a:r>
                <a:rPr lang="en-US" sz="2941" b="1" dirty="0">
                  <a:gradFill>
                    <a:gsLst>
                      <a:gs pos="2917">
                        <a:schemeClr val="tx1"/>
                      </a:gs>
                      <a:gs pos="30000">
                        <a:schemeClr val="tx1"/>
                      </a:gs>
                    </a:gsLst>
                    <a:lin ang="5400000" scaled="0"/>
                  </a:gradFill>
                </a:rPr>
                <a:t>+</a:t>
              </a:r>
            </a:p>
          </p:txBody>
        </p:sp>
      </p:grpSp>
      <p:grpSp>
        <p:nvGrpSpPr>
          <p:cNvPr id="9" name="Group 8"/>
          <p:cNvGrpSpPr/>
          <p:nvPr/>
        </p:nvGrpSpPr>
        <p:grpSpPr>
          <a:xfrm>
            <a:off x="2762577" y="1971597"/>
            <a:ext cx="6549264" cy="3627637"/>
            <a:chOff x="2817972" y="2010634"/>
            <a:chExt cx="6680590" cy="3700379"/>
          </a:xfrm>
        </p:grpSpPr>
        <p:grpSp>
          <p:nvGrpSpPr>
            <p:cNvPr id="3" name="Group 2"/>
            <p:cNvGrpSpPr/>
            <p:nvPr/>
          </p:nvGrpSpPr>
          <p:grpSpPr>
            <a:xfrm>
              <a:off x="2817972" y="2010634"/>
              <a:ext cx="6680590" cy="3700379"/>
              <a:chOff x="2817972" y="2010634"/>
              <a:chExt cx="6680590" cy="3700379"/>
            </a:xfrm>
          </p:grpSpPr>
          <p:sp>
            <p:nvSpPr>
              <p:cNvPr id="30" name="TextBox 29"/>
              <p:cNvSpPr txBox="1"/>
              <p:nvPr/>
            </p:nvSpPr>
            <p:spPr>
              <a:xfrm>
                <a:off x="5396787" y="2468826"/>
                <a:ext cx="1672208" cy="516980"/>
              </a:xfrm>
              <a:prstGeom prst="rect">
                <a:avLst/>
              </a:prstGeom>
              <a:noFill/>
            </p:spPr>
            <p:txBody>
              <a:bodyPr wrap="square" lIns="179234" tIns="143387" rIns="179234" bIns="143387" rtlCol="0">
                <a:spAutoFit/>
              </a:bodyPr>
              <a:lstStyle/>
              <a:p>
                <a:pPr algn="ctr" defTabSz="896042">
                  <a:lnSpc>
                    <a:spcPct val="90000"/>
                  </a:lnSpc>
                  <a:spcAft>
                    <a:spcPts val="588"/>
                  </a:spcAft>
                </a:pPr>
                <a:r>
                  <a:rPr lang="en-US" sz="1568" kern="0" dirty="0">
                    <a:gradFill>
                      <a:gsLst>
                        <a:gs pos="2917">
                          <a:schemeClr val="tx1"/>
                        </a:gs>
                        <a:gs pos="30000">
                          <a:schemeClr val="tx1"/>
                        </a:gs>
                      </a:gsLst>
                      <a:lin ang="5400000" scaled="0"/>
                    </a:gradFill>
                  </a:rPr>
                  <a:t>Sales</a:t>
                </a:r>
              </a:p>
            </p:txBody>
          </p:sp>
          <p:sp>
            <p:nvSpPr>
              <p:cNvPr id="31" name="TextBox 30"/>
              <p:cNvSpPr txBox="1"/>
              <p:nvPr/>
            </p:nvSpPr>
            <p:spPr>
              <a:xfrm>
                <a:off x="7355953" y="2841636"/>
                <a:ext cx="2142609" cy="516980"/>
              </a:xfrm>
              <a:prstGeom prst="rect">
                <a:avLst/>
              </a:prstGeom>
              <a:noFill/>
            </p:spPr>
            <p:txBody>
              <a:bodyPr wrap="square" lIns="179234" tIns="143387" rIns="179234" bIns="143387" rtlCol="0">
                <a:spAutoFit/>
              </a:bodyPr>
              <a:lstStyle/>
              <a:p>
                <a:pPr algn="ctr" defTabSz="896042">
                  <a:lnSpc>
                    <a:spcPct val="90000"/>
                  </a:lnSpc>
                  <a:spcAft>
                    <a:spcPts val="588"/>
                  </a:spcAft>
                </a:pPr>
                <a:r>
                  <a:rPr lang="en-US" sz="1568" kern="0" dirty="0">
                    <a:gradFill>
                      <a:gsLst>
                        <a:gs pos="2917">
                          <a:schemeClr val="tx1"/>
                        </a:gs>
                        <a:gs pos="30000">
                          <a:schemeClr val="tx1"/>
                        </a:gs>
                      </a:gsLst>
                      <a:lin ang="5400000" scaled="0"/>
                    </a:gradFill>
                  </a:rPr>
                  <a:t>Customer Service</a:t>
                </a:r>
              </a:p>
            </p:txBody>
          </p:sp>
          <p:sp>
            <p:nvSpPr>
              <p:cNvPr id="32" name="TextBox 31"/>
              <p:cNvSpPr txBox="1"/>
              <p:nvPr/>
            </p:nvSpPr>
            <p:spPr>
              <a:xfrm>
                <a:off x="7464923" y="4557090"/>
                <a:ext cx="1924669" cy="516980"/>
              </a:xfrm>
              <a:prstGeom prst="rect">
                <a:avLst/>
              </a:prstGeom>
              <a:noFill/>
            </p:spPr>
            <p:txBody>
              <a:bodyPr wrap="square" lIns="179234" tIns="143387" rIns="179234" bIns="143387" rtlCol="0">
                <a:spAutoFit/>
              </a:bodyPr>
              <a:lstStyle/>
              <a:p>
                <a:pPr algn="ctr" defTabSz="896042">
                  <a:lnSpc>
                    <a:spcPct val="90000"/>
                  </a:lnSpc>
                  <a:spcAft>
                    <a:spcPts val="588"/>
                  </a:spcAft>
                </a:pPr>
                <a:r>
                  <a:rPr lang="en-US" sz="1568" kern="0" dirty="0">
                    <a:gradFill>
                      <a:gsLst>
                        <a:gs pos="2917">
                          <a:schemeClr val="tx1"/>
                        </a:gs>
                        <a:gs pos="30000">
                          <a:schemeClr val="tx1"/>
                        </a:gs>
                      </a:gsLst>
                      <a:lin ang="5400000" scaled="0"/>
                    </a:gradFill>
                  </a:rPr>
                  <a:t>Operations</a:t>
                </a:r>
              </a:p>
            </p:txBody>
          </p:sp>
          <p:sp>
            <p:nvSpPr>
              <p:cNvPr id="33" name="TextBox 32"/>
              <p:cNvSpPr txBox="1"/>
              <p:nvPr/>
            </p:nvSpPr>
            <p:spPr>
              <a:xfrm>
                <a:off x="2926942" y="4557090"/>
                <a:ext cx="1924669" cy="516980"/>
              </a:xfrm>
              <a:prstGeom prst="rect">
                <a:avLst/>
              </a:prstGeom>
              <a:noFill/>
            </p:spPr>
            <p:txBody>
              <a:bodyPr wrap="square" lIns="179234" tIns="143387" rIns="179234" bIns="143387" rtlCol="0">
                <a:spAutoFit/>
              </a:bodyPr>
              <a:lstStyle/>
              <a:p>
                <a:pPr algn="ctr" defTabSz="896042">
                  <a:lnSpc>
                    <a:spcPct val="90000"/>
                  </a:lnSpc>
                  <a:spcAft>
                    <a:spcPts val="588"/>
                  </a:spcAft>
                </a:pPr>
                <a:r>
                  <a:rPr lang="en-US" sz="1568" kern="0" dirty="0">
                    <a:gradFill>
                      <a:gsLst>
                        <a:gs pos="2917">
                          <a:schemeClr val="tx1"/>
                        </a:gs>
                        <a:gs pos="30000">
                          <a:schemeClr val="tx1"/>
                        </a:gs>
                      </a:gsLst>
                      <a:lin ang="5400000" scaled="0"/>
                    </a:gradFill>
                  </a:rPr>
                  <a:t>Field Service</a:t>
                </a:r>
              </a:p>
            </p:txBody>
          </p:sp>
          <p:sp>
            <p:nvSpPr>
              <p:cNvPr id="34" name="TextBox 33"/>
              <p:cNvSpPr txBox="1"/>
              <p:nvPr/>
            </p:nvSpPr>
            <p:spPr>
              <a:xfrm>
                <a:off x="5253342" y="5194033"/>
                <a:ext cx="1924669" cy="516980"/>
              </a:xfrm>
              <a:prstGeom prst="rect">
                <a:avLst/>
              </a:prstGeom>
              <a:noFill/>
            </p:spPr>
            <p:txBody>
              <a:bodyPr wrap="square" lIns="179234" tIns="143387" rIns="179234" bIns="143387" rtlCol="0">
                <a:spAutoFit/>
              </a:bodyPr>
              <a:lstStyle/>
              <a:p>
                <a:pPr algn="ctr" defTabSz="896042">
                  <a:lnSpc>
                    <a:spcPct val="90000"/>
                  </a:lnSpc>
                  <a:spcAft>
                    <a:spcPts val="588"/>
                  </a:spcAft>
                </a:pPr>
                <a:r>
                  <a:rPr lang="en-US" sz="1568" kern="0" dirty="0">
                    <a:gradFill>
                      <a:gsLst>
                        <a:gs pos="2917">
                          <a:schemeClr val="tx1"/>
                        </a:gs>
                        <a:gs pos="30000">
                          <a:schemeClr val="tx1"/>
                        </a:gs>
                      </a:gsLst>
                      <a:lin ang="5400000" scaled="0"/>
                    </a:gradFill>
                  </a:rPr>
                  <a:t>Marketing</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977" y="4714376"/>
                <a:ext cx="659291" cy="485238"/>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077" y="2010634"/>
                <a:ext cx="569628" cy="569628"/>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9631" y="2255962"/>
                <a:ext cx="659291" cy="659291"/>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4638" y="2255962"/>
                <a:ext cx="485238" cy="659291"/>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9631" y="4146394"/>
                <a:ext cx="659291" cy="485238"/>
              </a:xfrm>
              <a:prstGeom prst="rect">
                <a:avLst/>
              </a:prstGeom>
            </p:spPr>
          </p:pic>
          <p:sp>
            <p:nvSpPr>
              <p:cNvPr id="42" name="TextBox 41"/>
              <p:cNvSpPr txBox="1"/>
              <p:nvPr/>
            </p:nvSpPr>
            <p:spPr>
              <a:xfrm>
                <a:off x="2817972" y="2814572"/>
                <a:ext cx="2142609" cy="738579"/>
              </a:xfrm>
              <a:prstGeom prst="rect">
                <a:avLst/>
              </a:prstGeom>
              <a:noFill/>
            </p:spPr>
            <p:txBody>
              <a:bodyPr wrap="square" lIns="179234" tIns="143387" rIns="179234" bIns="143387" rtlCol="0">
                <a:spAutoFit/>
              </a:bodyPr>
              <a:lstStyle/>
              <a:p>
                <a:pPr algn="ctr" defTabSz="896042">
                  <a:lnSpc>
                    <a:spcPct val="90000"/>
                  </a:lnSpc>
                  <a:spcAft>
                    <a:spcPts val="588"/>
                  </a:spcAft>
                </a:pPr>
                <a:r>
                  <a:rPr lang="en-US" sz="1568" kern="0" dirty="0">
                    <a:gradFill>
                      <a:gsLst>
                        <a:gs pos="2917">
                          <a:schemeClr val="tx1"/>
                        </a:gs>
                        <a:gs pos="30000">
                          <a:schemeClr val="tx1"/>
                        </a:gs>
                      </a:gsLst>
                      <a:lin ang="5400000" scaled="0"/>
                    </a:gradFill>
                  </a:rPr>
                  <a:t>Project Service</a:t>
                </a:r>
                <a:br>
                  <a:rPr lang="en-US" sz="1568" kern="0" dirty="0">
                    <a:gradFill>
                      <a:gsLst>
                        <a:gs pos="2917">
                          <a:schemeClr val="tx1"/>
                        </a:gs>
                        <a:gs pos="30000">
                          <a:schemeClr val="tx1"/>
                        </a:gs>
                      </a:gsLst>
                      <a:lin ang="5400000" scaled="0"/>
                    </a:gradFill>
                  </a:rPr>
                </a:br>
                <a:r>
                  <a:rPr lang="en-US" sz="1568" kern="0" dirty="0">
                    <a:gradFill>
                      <a:gsLst>
                        <a:gs pos="2917">
                          <a:schemeClr val="tx1"/>
                        </a:gs>
                        <a:gs pos="30000">
                          <a:schemeClr val="tx1"/>
                        </a:gs>
                      </a:gsLst>
                      <a:lin ang="5400000" scaled="0"/>
                    </a:gradFill>
                  </a:rPr>
                  <a:t>Automation</a:t>
                </a:r>
              </a:p>
            </p:txBody>
          </p:sp>
        </p:grpSp>
        <p:pic>
          <p:nvPicPr>
            <p:cNvPr id="6" name="Picture 5"/>
            <p:cNvPicPr>
              <a:picLocks noChangeAspect="1"/>
            </p:cNvPicPr>
            <p:nvPr/>
          </p:nvPicPr>
          <p:blipFill>
            <a:blip r:embed="rId9"/>
            <a:stretch>
              <a:fillRect/>
            </a:stretch>
          </p:blipFill>
          <p:spPr>
            <a:xfrm>
              <a:off x="7928870" y="3960534"/>
              <a:ext cx="753842" cy="753842"/>
            </a:xfrm>
            <a:prstGeom prst="rect">
              <a:avLst/>
            </a:prstGeom>
          </p:spPr>
        </p:pic>
      </p:grpSp>
    </p:spTree>
    <p:extLst>
      <p:ext uri="{BB962C8B-B14F-4D97-AF65-F5344CB8AC3E}">
        <p14:creationId xmlns:p14="http://schemas.microsoft.com/office/powerpoint/2010/main" val="315417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0.00243 -0.00068 L 0.12012 -0.0025 " pathEditMode="relative" rAng="0" ptsTypes="AA">
                                      <p:cBhvr>
                                        <p:cTn id="6" dur="1250" fill="hold"/>
                                        <p:tgtEl>
                                          <p:spTgt spid="7"/>
                                        </p:tgtEl>
                                        <p:attrNameLst>
                                          <p:attrName>ppt_x</p:attrName>
                                          <p:attrName>ppt_y</p:attrName>
                                        </p:attrNameLst>
                                      </p:cBhvr>
                                      <p:rCtr x="5885" y="-91"/>
                                    </p:animMotion>
                                  </p:childTnLst>
                                </p:cTn>
                              </p:par>
                              <p:par>
                                <p:cTn id="7" presetID="42" presetClass="path" presetSubtype="0" decel="100000" fill="hold" grpId="0" nodeType="withEffect">
                                  <p:stCondLst>
                                    <p:cond delay="0"/>
                                  </p:stCondLst>
                                  <p:childTnLst>
                                    <p:animMotion origin="layout" path="M 2.33852E-6 -3.63141E-8 L -0.14616 -0.0025 " pathEditMode="relative" rAng="0" ptsTypes="AA">
                                      <p:cBhvr>
                                        <p:cTn id="8" dur="1250" fill="hold"/>
                                        <p:tgtEl>
                                          <p:spTgt spid="8"/>
                                        </p:tgtEl>
                                        <p:attrNameLst>
                                          <p:attrName>ppt_x</p:attrName>
                                          <p:attrName>ppt_y</p:attrName>
                                        </p:attrNameLst>
                                      </p:cBhvr>
                                      <p:rCtr x="-7314" y="-136"/>
                                    </p:animMotion>
                                  </p:childTnLst>
                                </p:cTn>
                              </p:par>
                              <p:par>
                                <p:cTn id="9" presetID="3" presetClass="emph" presetSubtype="2" fill="hold" grpId="1" nodeType="withEffect">
                                  <p:stCondLst>
                                    <p:cond delay="0"/>
                                  </p:stCondLst>
                                  <p:childTnLst>
                                    <p:animClr clrSpc="rgb" dir="cw">
                                      <p:cBhvr override="childStyle">
                                        <p:cTn id="10" dur="500" fill="hold"/>
                                        <p:tgtEl>
                                          <p:spTgt spid="7"/>
                                        </p:tgtEl>
                                        <p:attrNameLst>
                                          <p:attrName>style.color</p:attrName>
                                        </p:attrNameLst>
                                      </p:cBhvr>
                                      <p:to>
                                        <a:srgbClr val="F8F8F8"/>
                                      </p:to>
                                    </p:animClr>
                                  </p:childTnLst>
                                </p:cTn>
                              </p:par>
                              <p:par>
                                <p:cTn id="11" presetID="3" presetClass="emph" presetSubtype="2" fill="hold" grpId="1" nodeType="withEffect">
                                  <p:stCondLst>
                                    <p:cond delay="0"/>
                                  </p:stCondLst>
                                  <p:childTnLst>
                                    <p:animClr clrSpc="rgb" dir="cw">
                                      <p:cBhvr override="childStyle">
                                        <p:cTn id="12" dur="500" fill="hold"/>
                                        <p:tgtEl>
                                          <p:spTgt spid="8"/>
                                        </p:tgtEl>
                                        <p:attrNameLst>
                                          <p:attrName>style.color</p:attrName>
                                        </p:attrNameLst>
                                      </p:cBhvr>
                                      <p:to>
                                        <a:srgbClr val="F8F8F8"/>
                                      </p:to>
                                    </p:animClr>
                                  </p:childTnLst>
                                </p:cTn>
                              </p:par>
                            </p:childTnLst>
                          </p:cTn>
                        </p:par>
                        <p:par>
                          <p:cTn id="13" fill="hold">
                            <p:stCondLst>
                              <p:cond delay="1250"/>
                            </p:stCondLst>
                            <p:childTnLst>
                              <p:par>
                                <p:cTn id="14" presetID="10" presetClass="exit" presetSubtype="0" fill="hold" grpId="2" nodeType="after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2"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098762"/>
          </a:xfrm>
        </p:spPr>
        <p:txBody>
          <a:bodyPr/>
          <a:lstStyle/>
          <a:p>
            <a:r>
              <a:rPr lang="en-US" sz="6600" dirty="0"/>
              <a:t>Appendix</a:t>
            </a:r>
          </a:p>
        </p:txBody>
      </p:sp>
    </p:spTree>
    <p:extLst>
      <p:ext uri="{BB962C8B-B14F-4D97-AF65-F5344CB8AC3E}">
        <p14:creationId xmlns:p14="http://schemas.microsoft.com/office/powerpoint/2010/main" val="71692738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514" y="2532147"/>
            <a:ext cx="8972394" cy="1651093"/>
          </a:xfrm>
        </p:spPr>
        <p:txBody>
          <a:bodyPr/>
          <a:lstStyle/>
          <a:p>
            <a:r>
              <a:rPr lang="en-US" dirty="0"/>
              <a:t>Microsoft Dynamics 365 Apps</a:t>
            </a:r>
          </a:p>
        </p:txBody>
      </p:sp>
    </p:spTree>
    <p:extLst>
      <p:ext uri="{BB962C8B-B14F-4D97-AF65-F5344CB8AC3E}">
        <p14:creationId xmlns:p14="http://schemas.microsoft.com/office/powerpoint/2010/main" val="8902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 y="154347"/>
            <a:ext cx="11151917" cy="1114425"/>
          </a:xfrm>
        </p:spPr>
        <p:txBody>
          <a:bodyPr/>
          <a:lstStyle/>
          <a:p>
            <a:r>
              <a:rPr lang="en-US">
                <a:solidFill>
                  <a:schemeClr val="tx1"/>
                </a:solidFill>
              </a:rPr>
              <a:t>Sales App</a:t>
            </a:r>
            <a:endParaRPr lang="en-US" dirty="0">
              <a:solidFill>
                <a:schemeClr val="tx1"/>
              </a:solidFill>
            </a:endParaRPr>
          </a:p>
        </p:txBody>
      </p:sp>
      <p:graphicFrame>
        <p:nvGraphicFramePr>
          <p:cNvPr id="5" name="Table 4"/>
          <p:cNvGraphicFramePr>
            <a:graphicFrameLocks noGrp="1"/>
          </p:cNvGraphicFramePr>
          <p:nvPr>
            <p:extLst/>
          </p:nvPr>
        </p:nvGraphicFramePr>
        <p:xfrm>
          <a:off x="1216250" y="851639"/>
          <a:ext cx="9935667" cy="5113856"/>
        </p:xfrm>
        <a:graphic>
          <a:graphicData uri="http://schemas.openxmlformats.org/drawingml/2006/table">
            <a:tbl>
              <a:tblPr firstRow="1">
                <a:tableStyleId>{37CE84F3-28C3-443E-9E96-99CF82512B78}</a:tableStyleId>
              </a:tblPr>
              <a:tblGrid>
                <a:gridCol w="1073755">
                  <a:extLst>
                    <a:ext uri="{9D8B030D-6E8A-4147-A177-3AD203B41FA5}">
                      <a16:colId xmlns:a16="http://schemas.microsoft.com/office/drawing/2014/main" val="20001"/>
                    </a:ext>
                  </a:extLst>
                </a:gridCol>
                <a:gridCol w="5118498">
                  <a:extLst>
                    <a:ext uri="{9D8B030D-6E8A-4147-A177-3AD203B41FA5}">
                      <a16:colId xmlns:a16="http://schemas.microsoft.com/office/drawing/2014/main" val="2544936110"/>
                    </a:ext>
                  </a:extLst>
                </a:gridCol>
                <a:gridCol w="1332052">
                  <a:extLst>
                    <a:ext uri="{9D8B030D-6E8A-4147-A177-3AD203B41FA5}">
                      <a16:colId xmlns:a16="http://schemas.microsoft.com/office/drawing/2014/main" val="4086329399"/>
                    </a:ext>
                  </a:extLst>
                </a:gridCol>
                <a:gridCol w="1212371">
                  <a:extLst>
                    <a:ext uri="{9D8B030D-6E8A-4147-A177-3AD203B41FA5}">
                      <a16:colId xmlns:a16="http://schemas.microsoft.com/office/drawing/2014/main" val="1389829595"/>
                    </a:ext>
                  </a:extLst>
                </a:gridCol>
                <a:gridCol w="1198991">
                  <a:extLst>
                    <a:ext uri="{9D8B030D-6E8A-4147-A177-3AD203B41FA5}">
                      <a16:colId xmlns:a16="http://schemas.microsoft.com/office/drawing/2014/main" val="1003684837"/>
                    </a:ext>
                  </a:extLst>
                </a:gridCol>
              </a:tblGrid>
              <a:tr h="528268">
                <a:tc rowSpan="2" gridSpan="2">
                  <a:txBody>
                    <a:bodyPr/>
                    <a:lstStyle/>
                    <a:p>
                      <a:pPr marL="512763" marR="0" indent="0" algn="l" defTabSz="932742" rtl="0" eaLnBrk="1" fontAlgn="auto" latinLnBrk="0" hangingPunct="1">
                        <a:lnSpc>
                          <a:spcPct val="100000"/>
                        </a:lnSpc>
                        <a:spcBef>
                          <a:spcPts val="0"/>
                        </a:spcBef>
                        <a:spcAft>
                          <a:spcPts val="0"/>
                        </a:spcAft>
                        <a:buClrTx/>
                        <a:buSzTx/>
                        <a:buFontTx/>
                        <a:buNone/>
                        <a:tabLst/>
                        <a:defRPr/>
                      </a:pPr>
                      <a:endParaRPr lang="en-US" sz="2000" b="0" i="1" spc="-40" dirty="0">
                        <a:solidFill>
                          <a:srgbClr val="C00000"/>
                        </a:solidFill>
                        <a:latin typeface="Segoe UI" panose="020B0502040204020203" pitchFamily="34" charset="0"/>
                        <a:cs typeface="Segoe UI" panose="020B0502040204020203" pitchFamily="34" charset="0"/>
                      </a:endParaRPr>
                    </a:p>
                  </a:txBody>
                  <a:tcPr marL="0" marR="0" marT="44764" marB="4476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Team Members</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baseline="0" dirty="0">
                          <a:solidFill>
                            <a:schemeClr val="bg1"/>
                          </a:solidFill>
                          <a:latin typeface="Segoe UI" panose="020B0502040204020203" pitchFamily="34" charset="0"/>
                          <a:cs typeface="Segoe UI" panose="020B0502040204020203" pitchFamily="34" charset="0"/>
                        </a:rPr>
                        <a:t>Sales App</a:t>
                      </a:r>
                      <a:endParaRPr lang="en-US" sz="1400" b="1" dirty="0">
                        <a:solidFill>
                          <a:schemeClr val="bg1"/>
                        </a:solidFill>
                        <a:latin typeface="Segoe UI" panose="020B0502040204020203" pitchFamily="34" charset="0"/>
                        <a:cs typeface="Segoe UI" panose="020B0502040204020203" pitchFamily="34" charset="0"/>
                      </a:endParaRP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Sales Device</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0704">
                <a:tc gridSpan="2"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spc="-40" dirty="0">
                        <a:gradFill>
                          <a:gsLst>
                            <a:gs pos="78761">
                              <a:schemeClr val="tx1">
                                <a:lumMod val="50000"/>
                              </a:schemeClr>
                            </a:gs>
                            <a:gs pos="49000">
                              <a:schemeClr val="tx1">
                                <a:lumMod val="50000"/>
                              </a:schemeClr>
                            </a:gs>
                          </a:gsLst>
                        </a:gradFill>
                      </a:endParaRPr>
                    </a:p>
                  </a:txBody>
                  <a:tcPr marL="89630" marR="89630" marT="44814" marB="44814" anchor="ctr">
                    <a:solidFill>
                      <a:schemeClr val="accent1"/>
                    </a:solidFill>
                  </a:tcPr>
                </a:tc>
                <a:tc hMerge="1"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User</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Per User</a:t>
                      </a:r>
                      <a:endParaRPr kumimoji="0" lang="en-US" sz="1400" b="1" i="0" u="none" strike="noStrike" kern="120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endParaRP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Device</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Access</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Access Anywhere: Web App, Mobile App, Tablet App, via Outlook </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3857909"/>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Read</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Read across all Dynamics 365 Applications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20141"/>
                  </a:ext>
                </a:extLst>
              </a:tr>
              <a:tr h="279652">
                <a:tc rowSpan="2">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TM</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Team Members Functionality: Accounts, Contacts, Activities, Knowledge, etc.</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976591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Custom Entities*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6054391"/>
                  </a:ext>
                </a:extLst>
              </a:tr>
              <a:tr h="279652">
                <a:tc rowSpan="8">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a:t>
                      </a:r>
                    </a:p>
                  </a:txBody>
                  <a:tcPr marL="89533" marR="89533" marT="45684" marB="456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Sales Lead Management</a:t>
                      </a:r>
                    </a:p>
                  </a:txBody>
                  <a:tcPr marL="89533" marR="89533" marT="45684" marB="45684" anchor="ctr">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2958415"/>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Sales Opportunity Management</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Segoe UI Light"/>
                          <a:ea typeface="+mn-ea"/>
                          <a:cs typeface="+mn-cs"/>
                        </a:rPr>
                        <a:t>See Details**</a:t>
                      </a: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718945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Competitor Tracking, Sales Product Management, Sales Price Lists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89695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Sales Quote, Sales Order, Sales Invoice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5847006"/>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Marketing Lists, Marketing &amp; Quick Campaigns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5907820"/>
                  </a:ext>
                </a:extLst>
              </a:tr>
              <a:tr h="279652">
                <a:tc vMerge="1">
                  <a:txBody>
                    <a:bodyPr/>
                    <a:lstStyle/>
                    <a:p>
                      <a:endParaRPr lang="en-US"/>
                    </a:p>
                  </a:txBody>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Unified Service Desk</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381716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Sales Goals, Sales Territory Management, Business Units, Teams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7999602"/>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Voice of Customer, Social Engagement, Mobile Offline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Offline</a:t>
                      </a: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9888645"/>
                  </a:ext>
                </a:extLst>
              </a:tr>
              <a:tr h="341813">
                <a:tc>
                  <a:txBody>
                    <a:bodyPr/>
                    <a:lstStyle/>
                    <a:p>
                      <a:pPr marL="0" algn="ctr" defTabSz="914367" rtl="0" eaLnBrk="1" latinLnBrk="0" hangingPunct="1"/>
                      <a:r>
                        <a:rPr kumimoji="0" lang="en-US" sz="1600" b="1" i="0" u="none" strike="noStrike" kern="1200" cap="none" spc="-40" normalizeH="0" baseline="0">
                          <a:ln>
                            <a:noFill/>
                          </a:ln>
                          <a:solidFill>
                            <a:schemeClr val="bg1"/>
                          </a:solidFill>
                          <a:effectLst/>
                          <a:uLnTx/>
                          <a:uFillTx/>
                          <a:latin typeface="Segoe UI" panose="020B0502040204020203" pitchFamily="34" charset="0"/>
                          <a:ea typeface="+mn-ea"/>
                          <a:cs typeface="Segoe UI" panose="020B0502040204020203" pitchFamily="34" charset="0"/>
                        </a:rPr>
                        <a:t>Platform</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PowerApps for Sales</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3499251"/>
                  </a:ext>
                </a:extLst>
              </a:tr>
              <a:tr h="466135">
                <a:tc gridSpan="2">
                  <a:txBody>
                    <a:bodyPr/>
                    <a:lstStyle/>
                    <a:p>
                      <a:pPr marL="0" marR="0" indent="0" algn="r" defTabSz="914098" rtl="0" eaLnBrk="1" fontAlgn="auto" latinLnBrk="0" hangingPunct="1">
                        <a:lnSpc>
                          <a:spcPct val="100000"/>
                        </a:lnSpc>
                        <a:spcBef>
                          <a:spcPts val="0"/>
                        </a:spcBef>
                        <a:spcAft>
                          <a:spcPts val="0"/>
                        </a:spcAft>
                        <a:buClrTx/>
                        <a:buSzTx/>
                        <a:buFontTx/>
                        <a:buNone/>
                        <a:tabLst/>
                        <a:defRPr/>
                      </a:pPr>
                      <a:endParaRPr lang="en-US" sz="1200" b="0" i="0" spc="-40" baseline="0" dirty="0">
                        <a:solidFill>
                          <a:srgbClr val="00187A"/>
                        </a:solidFill>
                        <a:latin typeface="Segoe UI" panose="020B0502040204020203" pitchFamily="34" charset="0"/>
                        <a:cs typeface="Segoe UI" panose="020B0502040204020203" pitchFamily="34" charset="0"/>
                      </a:endParaRPr>
                    </a:p>
                    <a:p>
                      <a:endParaRPr lang="en-US" sz="1200" dirty="0"/>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$10</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$95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$145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device/month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p:cNvSpPr txBox="1"/>
          <p:nvPr/>
        </p:nvSpPr>
        <p:spPr>
          <a:xfrm>
            <a:off x="1680316" y="5965495"/>
            <a:ext cx="7152362" cy="947952"/>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a:t>
            </a:r>
            <a:r>
              <a:rPr lang="en-US" sz="1100" dirty="0"/>
              <a:t>Actions can be performed only against records corresponding to entities included in the use rights.</a:t>
            </a:r>
          </a:p>
          <a:p>
            <a:pPr>
              <a:lnSpc>
                <a:spcPct val="90000"/>
              </a:lnSpc>
              <a:spcAft>
                <a:spcPts val="600"/>
              </a:spcAft>
            </a:pPr>
            <a:r>
              <a:rPr lang="en-US" sz="1100" dirty="0"/>
              <a:t>**Create &amp; Update opportunities via Portal only for non-employee or non-dedicated contractor users</a:t>
            </a:r>
          </a:p>
          <a:p>
            <a:pPr>
              <a:lnSpc>
                <a:spcPct val="90000"/>
              </a:lnSpc>
              <a:spcAft>
                <a:spcPts val="600"/>
              </a:spcAft>
            </a:pPr>
            <a:r>
              <a:rPr lang="en-US" sz="1100" dirty="0"/>
              <a:t>Online Only means there is no equivalent on-premises functionality for dual use rights</a:t>
            </a:r>
          </a:p>
        </p:txBody>
      </p:sp>
      <p:sp>
        <p:nvSpPr>
          <p:cNvPr id="9" name="Rectangle 8"/>
          <p:cNvSpPr/>
          <p:nvPr/>
        </p:nvSpPr>
        <p:spPr bwMode="auto">
          <a:xfrm>
            <a:off x="1007224" y="1685905"/>
            <a:ext cx="10304026" cy="1248581"/>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007224" y="2934486"/>
            <a:ext cx="10304026" cy="1984853"/>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007224" y="4919339"/>
            <a:ext cx="10304026" cy="581731"/>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23075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50" y="186613"/>
            <a:ext cx="11151917" cy="1114425"/>
          </a:xfrm>
        </p:spPr>
        <p:txBody>
          <a:bodyPr/>
          <a:lstStyle/>
          <a:p>
            <a:r>
              <a:rPr lang="en-US" dirty="0">
                <a:solidFill>
                  <a:schemeClr val="tx1"/>
                </a:solidFill>
              </a:rPr>
              <a:t>Customer </a:t>
            </a:r>
            <a:r>
              <a:rPr lang="en-US">
                <a:solidFill>
                  <a:schemeClr val="tx1"/>
                </a:solidFill>
              </a:rPr>
              <a:t>Service App</a:t>
            </a:r>
            <a:endParaRPr lang="en-US" dirty="0">
              <a:solidFill>
                <a:schemeClr val="tx1"/>
              </a:solidFill>
            </a:endParaRPr>
          </a:p>
        </p:txBody>
      </p:sp>
      <p:graphicFrame>
        <p:nvGraphicFramePr>
          <p:cNvPr id="5" name="Table 4"/>
          <p:cNvGraphicFramePr>
            <a:graphicFrameLocks noGrp="1"/>
          </p:cNvGraphicFramePr>
          <p:nvPr>
            <p:extLst/>
          </p:nvPr>
        </p:nvGraphicFramePr>
        <p:xfrm>
          <a:off x="1069127" y="1003559"/>
          <a:ext cx="9935667" cy="5113856"/>
        </p:xfrm>
        <a:graphic>
          <a:graphicData uri="http://schemas.openxmlformats.org/drawingml/2006/table">
            <a:tbl>
              <a:tblPr firstRow="1">
                <a:tableStyleId>{37CE84F3-28C3-443E-9E96-99CF82512B78}</a:tableStyleId>
              </a:tblPr>
              <a:tblGrid>
                <a:gridCol w="1073755">
                  <a:extLst>
                    <a:ext uri="{9D8B030D-6E8A-4147-A177-3AD203B41FA5}">
                      <a16:colId xmlns:a16="http://schemas.microsoft.com/office/drawing/2014/main" val="20001"/>
                    </a:ext>
                  </a:extLst>
                </a:gridCol>
                <a:gridCol w="5118498">
                  <a:extLst>
                    <a:ext uri="{9D8B030D-6E8A-4147-A177-3AD203B41FA5}">
                      <a16:colId xmlns:a16="http://schemas.microsoft.com/office/drawing/2014/main" val="2544936110"/>
                    </a:ext>
                  </a:extLst>
                </a:gridCol>
                <a:gridCol w="1332052">
                  <a:extLst>
                    <a:ext uri="{9D8B030D-6E8A-4147-A177-3AD203B41FA5}">
                      <a16:colId xmlns:a16="http://schemas.microsoft.com/office/drawing/2014/main" val="4086329399"/>
                    </a:ext>
                  </a:extLst>
                </a:gridCol>
                <a:gridCol w="1212371">
                  <a:extLst>
                    <a:ext uri="{9D8B030D-6E8A-4147-A177-3AD203B41FA5}">
                      <a16:colId xmlns:a16="http://schemas.microsoft.com/office/drawing/2014/main" val="1389829595"/>
                    </a:ext>
                  </a:extLst>
                </a:gridCol>
                <a:gridCol w="1198991">
                  <a:extLst>
                    <a:ext uri="{9D8B030D-6E8A-4147-A177-3AD203B41FA5}">
                      <a16:colId xmlns:a16="http://schemas.microsoft.com/office/drawing/2014/main" val="1003684837"/>
                    </a:ext>
                  </a:extLst>
                </a:gridCol>
              </a:tblGrid>
              <a:tr h="528268">
                <a:tc rowSpan="2" gridSpan="2">
                  <a:txBody>
                    <a:bodyPr/>
                    <a:lstStyle/>
                    <a:p>
                      <a:pPr marL="512763" marR="0" indent="0" algn="l" defTabSz="932742" rtl="0" eaLnBrk="1" fontAlgn="auto" latinLnBrk="0" hangingPunct="1">
                        <a:lnSpc>
                          <a:spcPct val="100000"/>
                        </a:lnSpc>
                        <a:spcBef>
                          <a:spcPts val="0"/>
                        </a:spcBef>
                        <a:spcAft>
                          <a:spcPts val="0"/>
                        </a:spcAft>
                        <a:buClrTx/>
                        <a:buSzTx/>
                        <a:buFontTx/>
                        <a:buNone/>
                        <a:tabLst/>
                        <a:defRPr/>
                      </a:pPr>
                      <a:endParaRPr lang="en-US" sz="2000" b="0" i="1" spc="-40" dirty="0">
                        <a:solidFill>
                          <a:srgbClr val="C00000"/>
                        </a:solidFill>
                        <a:latin typeface="Segoe UI" panose="020B0502040204020203" pitchFamily="34" charset="0"/>
                        <a:cs typeface="Segoe UI" panose="020B0502040204020203" pitchFamily="34" charset="0"/>
                      </a:endParaRPr>
                    </a:p>
                  </a:txBody>
                  <a:tcPr marL="0" marR="0" marT="44764" marB="4476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Team Members</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baseline="0" dirty="0">
                          <a:solidFill>
                            <a:schemeClr val="bg1"/>
                          </a:solidFill>
                          <a:latin typeface="Segoe UI" panose="020B0502040204020203" pitchFamily="34" charset="0"/>
                          <a:cs typeface="Segoe UI" panose="020B0502040204020203" pitchFamily="34" charset="0"/>
                        </a:rPr>
                        <a:t>Customer Service App</a:t>
                      </a:r>
                      <a:endParaRPr lang="en-US" sz="1400" b="1" dirty="0">
                        <a:solidFill>
                          <a:schemeClr val="bg1"/>
                        </a:solidFill>
                        <a:latin typeface="Segoe UI" panose="020B0502040204020203" pitchFamily="34" charset="0"/>
                        <a:cs typeface="Segoe UI" panose="020B0502040204020203" pitchFamily="34" charset="0"/>
                      </a:endParaRP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Customer Service</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0704">
                <a:tc gridSpan="2"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spc="-40" dirty="0">
                        <a:gradFill>
                          <a:gsLst>
                            <a:gs pos="78761">
                              <a:schemeClr val="tx1">
                                <a:lumMod val="50000"/>
                              </a:schemeClr>
                            </a:gs>
                            <a:gs pos="49000">
                              <a:schemeClr val="tx1">
                                <a:lumMod val="50000"/>
                              </a:schemeClr>
                            </a:gs>
                          </a:gsLst>
                        </a:gradFill>
                      </a:endParaRPr>
                    </a:p>
                  </a:txBody>
                  <a:tcPr marL="89630" marR="89630" marT="44814" marB="44814" anchor="ctr">
                    <a:solidFill>
                      <a:schemeClr val="accent1"/>
                    </a:solidFill>
                  </a:tcPr>
                </a:tc>
                <a:tc hMerge="1"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User</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Per User</a:t>
                      </a:r>
                      <a:endParaRPr kumimoji="0" lang="en-US" sz="1400" b="1" i="0" u="none" strike="noStrike" kern="120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endParaRP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Device</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Access</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Access Anywhere: Web App, Mobile App, Tablet App, via Outlook </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3857909"/>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Read</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Read across all Dynamics 365 Applications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20141"/>
                  </a:ext>
                </a:extLst>
              </a:tr>
              <a:tr h="279652">
                <a:tc rowSpan="2">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TM</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Team Members Functionality: Accounts, Contacts, Activities, Knowledge, etc.</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976591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Custom Entities*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6054391"/>
                  </a:ext>
                </a:extLst>
              </a:tr>
              <a:tr h="279652">
                <a:tc rowSpan="8">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a:t>
                      </a:r>
                    </a:p>
                  </a:txBody>
                  <a:tcPr marL="89533" marR="89533" marT="45684" marB="456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Enterprise Case Management</a:t>
                      </a:r>
                    </a:p>
                  </a:txBody>
                  <a:tcPr marL="89533" marR="89533" marT="45684" marB="45684" anchor="ctr">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Segoe UI Light"/>
                          <a:ea typeface="+mn-ea"/>
                          <a:cs typeface="+mn-cs"/>
                        </a:rPr>
                        <a:t>See Details**</a:t>
                      </a: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2958415"/>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Unified Service Desk</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718945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 Customer Service Agent Queues &amp; Scripts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89695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 Customer Service SLAs &amp; Entitlements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5847006"/>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Contracts &amp; Contract Templates</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5907820"/>
                  </a:ext>
                </a:extLst>
              </a:tr>
              <a:tr h="279652">
                <a:tc vMerge="1">
                  <a:txBody>
                    <a:bodyPr/>
                    <a:lstStyle/>
                    <a:p>
                      <a:endParaRPr lang="en-US"/>
                    </a:p>
                  </a:txBody>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Facilities &amp; Equipment</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381716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Services, Resources, &amp; Work Hours</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7999602"/>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Voice of Customer, Social Engagement Enterprise, Mobile Offline</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Offline</a:t>
                      </a: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9888645"/>
                  </a:ext>
                </a:extLst>
              </a:tr>
              <a:tr h="341813">
                <a:tc>
                  <a:txBody>
                    <a:bodyPr/>
                    <a:lstStyle/>
                    <a:p>
                      <a:pPr marL="0" algn="ctr" defTabSz="914367" rtl="0" eaLnBrk="1" latinLnBrk="0" hangingPunct="1"/>
                      <a:r>
                        <a:rPr kumimoji="0" lang="en-US" sz="1600" b="1" i="0" u="none" strike="noStrike" kern="1200" cap="none" spc="-40" normalizeH="0" baseline="0">
                          <a:ln>
                            <a:noFill/>
                          </a:ln>
                          <a:solidFill>
                            <a:schemeClr val="bg1"/>
                          </a:solidFill>
                          <a:effectLst/>
                          <a:uLnTx/>
                          <a:uFillTx/>
                          <a:latin typeface="Segoe UI" panose="020B0502040204020203" pitchFamily="34" charset="0"/>
                          <a:ea typeface="+mn-ea"/>
                          <a:cs typeface="Segoe UI" panose="020B0502040204020203" pitchFamily="34" charset="0"/>
                        </a:rPr>
                        <a:t>Platform</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PowerApps for Customer Service</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3499251"/>
                  </a:ext>
                </a:extLst>
              </a:tr>
              <a:tr h="466135">
                <a:tc gridSpan="2">
                  <a:txBody>
                    <a:bodyPr/>
                    <a:lstStyle/>
                    <a:p>
                      <a:pPr marL="0" marR="0" indent="0" algn="r" defTabSz="914098" rtl="0" eaLnBrk="1" fontAlgn="auto" latinLnBrk="0" hangingPunct="1">
                        <a:lnSpc>
                          <a:spcPct val="100000"/>
                        </a:lnSpc>
                        <a:spcBef>
                          <a:spcPts val="0"/>
                        </a:spcBef>
                        <a:spcAft>
                          <a:spcPts val="0"/>
                        </a:spcAft>
                        <a:buClrTx/>
                        <a:buSzTx/>
                        <a:buFontTx/>
                        <a:buNone/>
                        <a:tabLst/>
                        <a:defRPr/>
                      </a:pPr>
                      <a:endParaRPr lang="en-US" sz="1200" b="0" i="0" spc="-40" baseline="0" dirty="0">
                        <a:solidFill>
                          <a:srgbClr val="00187A"/>
                        </a:solidFill>
                        <a:latin typeface="Segoe UI" panose="020B0502040204020203" pitchFamily="34" charset="0"/>
                        <a:cs typeface="Segoe UI" panose="020B0502040204020203" pitchFamily="34" charset="0"/>
                      </a:endParaRPr>
                    </a:p>
                    <a:p>
                      <a:endParaRPr lang="en-US" sz="1200" dirty="0"/>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$10</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$95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$145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device/month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p:cNvSpPr txBox="1"/>
          <p:nvPr/>
        </p:nvSpPr>
        <p:spPr>
          <a:xfrm>
            <a:off x="1733076" y="6016617"/>
            <a:ext cx="7427934" cy="947952"/>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a:t>
            </a:r>
            <a:r>
              <a:rPr lang="en-US" sz="1100" dirty="0"/>
              <a:t>Actions can be performed only against records corresponding to entities included in the use rights.</a:t>
            </a:r>
          </a:p>
          <a:p>
            <a:pPr>
              <a:lnSpc>
                <a:spcPct val="90000"/>
              </a:lnSpc>
              <a:spcAft>
                <a:spcPts val="600"/>
              </a:spcAft>
            </a:pPr>
            <a:r>
              <a:rPr lang="en-US" sz="1100" dirty="0"/>
              <a:t>**Includes Self Service rights to create own personal tickets via Portal only as ‘</a:t>
            </a:r>
            <a:r>
              <a:rPr lang="en-US" sz="1100" dirty="0" err="1"/>
              <a:t>supportee</a:t>
            </a:r>
            <a:r>
              <a:rPr lang="en-US" sz="1100" dirty="0"/>
              <a:t>’, not as agent</a:t>
            </a:r>
          </a:p>
          <a:p>
            <a:pPr>
              <a:lnSpc>
                <a:spcPct val="90000"/>
              </a:lnSpc>
              <a:spcAft>
                <a:spcPts val="600"/>
              </a:spcAft>
            </a:pPr>
            <a:r>
              <a:rPr lang="en-US" sz="1100" dirty="0"/>
              <a:t>Online</a:t>
            </a:r>
            <a:r>
              <a:rPr lang="en-US" sz="1100"/>
              <a:t> </a:t>
            </a:r>
            <a:r>
              <a:rPr lang="en-US" sz="1100" dirty="0"/>
              <a:t>Only means there is no equivalent on-premises functionality for dual use rights</a:t>
            </a:r>
          </a:p>
        </p:txBody>
      </p:sp>
      <p:sp>
        <p:nvSpPr>
          <p:cNvPr id="9" name="Rectangle 8"/>
          <p:cNvSpPr/>
          <p:nvPr/>
        </p:nvSpPr>
        <p:spPr bwMode="auto">
          <a:xfrm>
            <a:off x="832379" y="1839565"/>
            <a:ext cx="10304026" cy="1248581"/>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32379" y="3088146"/>
            <a:ext cx="10304026" cy="1984853"/>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32379" y="5072999"/>
            <a:ext cx="10304026" cy="581731"/>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03543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50" y="186613"/>
            <a:ext cx="11151917" cy="1114425"/>
          </a:xfrm>
        </p:spPr>
        <p:txBody>
          <a:bodyPr/>
          <a:lstStyle/>
          <a:p>
            <a:r>
              <a:rPr lang="en-US" dirty="0">
                <a:solidFill>
                  <a:schemeClr val="tx1"/>
                </a:solidFill>
              </a:rPr>
              <a:t>Field </a:t>
            </a:r>
            <a:r>
              <a:rPr lang="en-US">
                <a:solidFill>
                  <a:schemeClr val="tx1"/>
                </a:solidFill>
              </a:rPr>
              <a:t>Service App</a:t>
            </a:r>
            <a:endParaRPr lang="en-US" dirty="0">
              <a:solidFill>
                <a:schemeClr val="tx1"/>
              </a:solidFill>
            </a:endParaRPr>
          </a:p>
        </p:txBody>
      </p:sp>
      <p:graphicFrame>
        <p:nvGraphicFramePr>
          <p:cNvPr id="5" name="Table 4"/>
          <p:cNvGraphicFramePr>
            <a:graphicFrameLocks noGrp="1"/>
          </p:cNvGraphicFramePr>
          <p:nvPr>
            <p:extLst/>
          </p:nvPr>
        </p:nvGraphicFramePr>
        <p:xfrm>
          <a:off x="1182737" y="608622"/>
          <a:ext cx="9935667" cy="5549512"/>
        </p:xfrm>
        <a:graphic>
          <a:graphicData uri="http://schemas.openxmlformats.org/drawingml/2006/table">
            <a:tbl>
              <a:tblPr firstRow="1">
                <a:tableStyleId>{37CE84F3-28C3-443E-9E96-99CF82512B78}</a:tableStyleId>
              </a:tblPr>
              <a:tblGrid>
                <a:gridCol w="1073755">
                  <a:extLst>
                    <a:ext uri="{9D8B030D-6E8A-4147-A177-3AD203B41FA5}">
                      <a16:colId xmlns:a16="http://schemas.microsoft.com/office/drawing/2014/main" val="20001"/>
                    </a:ext>
                  </a:extLst>
                </a:gridCol>
                <a:gridCol w="5118498">
                  <a:extLst>
                    <a:ext uri="{9D8B030D-6E8A-4147-A177-3AD203B41FA5}">
                      <a16:colId xmlns:a16="http://schemas.microsoft.com/office/drawing/2014/main" val="2544936110"/>
                    </a:ext>
                  </a:extLst>
                </a:gridCol>
                <a:gridCol w="1332052">
                  <a:extLst>
                    <a:ext uri="{9D8B030D-6E8A-4147-A177-3AD203B41FA5}">
                      <a16:colId xmlns:a16="http://schemas.microsoft.com/office/drawing/2014/main" val="4086329399"/>
                    </a:ext>
                  </a:extLst>
                </a:gridCol>
                <a:gridCol w="1212371">
                  <a:extLst>
                    <a:ext uri="{9D8B030D-6E8A-4147-A177-3AD203B41FA5}">
                      <a16:colId xmlns:a16="http://schemas.microsoft.com/office/drawing/2014/main" val="1389829595"/>
                    </a:ext>
                  </a:extLst>
                </a:gridCol>
                <a:gridCol w="1198991">
                  <a:extLst>
                    <a:ext uri="{9D8B030D-6E8A-4147-A177-3AD203B41FA5}">
                      <a16:colId xmlns:a16="http://schemas.microsoft.com/office/drawing/2014/main" val="1003684837"/>
                    </a:ext>
                  </a:extLst>
                </a:gridCol>
              </a:tblGrid>
              <a:tr h="528268">
                <a:tc rowSpan="2" gridSpan="2">
                  <a:txBody>
                    <a:bodyPr/>
                    <a:lstStyle/>
                    <a:p>
                      <a:pPr marL="512763" marR="0" indent="0" algn="l" defTabSz="932742" rtl="0" eaLnBrk="1" fontAlgn="auto" latinLnBrk="0" hangingPunct="1">
                        <a:lnSpc>
                          <a:spcPct val="100000"/>
                        </a:lnSpc>
                        <a:spcBef>
                          <a:spcPts val="0"/>
                        </a:spcBef>
                        <a:spcAft>
                          <a:spcPts val="0"/>
                        </a:spcAft>
                        <a:buClrTx/>
                        <a:buSzTx/>
                        <a:buFontTx/>
                        <a:buNone/>
                        <a:tabLst/>
                        <a:defRPr/>
                      </a:pPr>
                      <a:endParaRPr lang="en-US" sz="2000" b="0" i="1" spc="-40" dirty="0">
                        <a:solidFill>
                          <a:srgbClr val="C00000"/>
                        </a:solidFill>
                        <a:latin typeface="Segoe UI" panose="020B0502040204020203" pitchFamily="34" charset="0"/>
                        <a:cs typeface="Segoe UI" panose="020B0502040204020203" pitchFamily="34" charset="0"/>
                      </a:endParaRPr>
                    </a:p>
                  </a:txBody>
                  <a:tcPr marL="0" marR="0" marT="44764" marB="4476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Team Members</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baseline="0" dirty="0">
                          <a:solidFill>
                            <a:schemeClr val="bg1"/>
                          </a:solidFill>
                          <a:latin typeface="Segoe UI" panose="020B0502040204020203" pitchFamily="34" charset="0"/>
                          <a:cs typeface="Segoe UI" panose="020B0502040204020203" pitchFamily="34" charset="0"/>
                        </a:rPr>
                        <a:t>Field Service App</a:t>
                      </a:r>
                      <a:endParaRPr lang="en-US" sz="1400" b="1" dirty="0">
                        <a:solidFill>
                          <a:schemeClr val="bg1"/>
                        </a:solidFill>
                        <a:latin typeface="Segoe UI" panose="020B0502040204020203" pitchFamily="34" charset="0"/>
                        <a:cs typeface="Segoe UI" panose="020B0502040204020203" pitchFamily="34" charset="0"/>
                      </a:endParaRP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Field Service</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0704">
                <a:tc gridSpan="2"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spc="-40" dirty="0">
                        <a:gradFill>
                          <a:gsLst>
                            <a:gs pos="78761">
                              <a:schemeClr val="tx1">
                                <a:lumMod val="50000"/>
                              </a:schemeClr>
                            </a:gs>
                            <a:gs pos="49000">
                              <a:schemeClr val="tx1">
                                <a:lumMod val="50000"/>
                              </a:schemeClr>
                            </a:gs>
                          </a:gsLst>
                        </a:gradFill>
                      </a:endParaRPr>
                    </a:p>
                  </a:txBody>
                  <a:tcPr marL="89630" marR="89630" marT="44814" marB="44814" anchor="ctr">
                    <a:solidFill>
                      <a:schemeClr val="accent1"/>
                    </a:solidFill>
                  </a:tcPr>
                </a:tc>
                <a:tc hMerge="1"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User</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Per User</a:t>
                      </a:r>
                      <a:endParaRPr kumimoji="0" lang="en-US" sz="1400" b="1" i="0" u="none" strike="noStrike" kern="120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endParaRP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Device</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Access</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Access Anywhere: Web App, Mobile App, Tablet App, via Outlook </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3857909"/>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Read</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Read across all Dynamics 365 Applications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20141"/>
                  </a:ext>
                </a:extLst>
              </a:tr>
              <a:tr h="279652">
                <a:tc rowSpan="2">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TM</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Team Members Functionality: Accounts, Contacts, Activities, Knowledge, etc.</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976591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Custom Entities*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6054391"/>
                  </a:ext>
                </a:extLst>
              </a:tr>
              <a:tr h="279652">
                <a:tc rowSpan="7">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a:t>
                      </a:r>
                    </a:p>
                  </a:txBody>
                  <a:tcPr marL="89533" marR="89533" marT="45684" marB="456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Work Order Management</a:t>
                      </a:r>
                    </a:p>
                  </a:txBody>
                  <a:tcPr marL="89533" marR="89533" marT="45684" marB="45684" anchor="ctr">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Segoe UI Light"/>
                          <a:ea typeface="+mn-ea"/>
                          <a:cs typeface="+mn-cs"/>
                        </a:rPr>
                        <a:t>See Details**</a:t>
                      </a: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2958415"/>
                  </a:ext>
                </a:extLst>
              </a:tr>
              <a:tr h="457128">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trike="noStrike" kern="1200" spc="-40" baseline="0" dirty="0">
                          <a:solidFill>
                            <a:schemeClr val="accent3"/>
                          </a:solidFill>
                          <a:effectLst/>
                          <a:latin typeface="Segoe UI" panose="020B0502040204020203" pitchFamily="34" charset="0"/>
                          <a:ea typeface="+mn-ea"/>
                          <a:cs typeface="Segoe UI" panose="020B0502040204020203" pitchFamily="34" charset="0"/>
                        </a:rPr>
                        <a:t>Schedule &amp; Dispatch engine – Scheduling Assistant, Drag &amp; Drop, Resource Bookings - &amp; Schedule Board Management</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Segoe UI Light"/>
                          <a:ea typeface="+mn-ea"/>
                          <a:cs typeface="+mn-cs"/>
                        </a:rPr>
                        <a:t>See Details**</a:t>
                      </a: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7189459"/>
                  </a:ext>
                </a:extLst>
              </a:tr>
              <a:tr h="457128">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trike="noStrike" kern="1200" spc="-40" baseline="0" dirty="0">
                          <a:solidFill>
                            <a:schemeClr val="accent3"/>
                          </a:solidFill>
                          <a:effectLst/>
                          <a:latin typeface="Segoe UI" panose="020B0502040204020203" pitchFamily="34" charset="0"/>
                          <a:ea typeface="+mn-ea"/>
                          <a:cs typeface="Segoe UI" panose="020B0502040204020203" pitchFamily="34" charset="0"/>
                        </a:rPr>
                        <a:t> Repair &amp; Return (RMA/RTV) Management, Inventory Management,         Customer Assets, Field Service Invoices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89695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trike="noStrike" kern="1200" spc="-40" baseline="0" dirty="0">
                          <a:solidFill>
                            <a:schemeClr val="accent3"/>
                          </a:solidFill>
                          <a:effectLst/>
                          <a:latin typeface="Segoe UI" panose="020B0502040204020203" pitchFamily="34" charset="0"/>
                          <a:ea typeface="+mn-ea"/>
                          <a:cs typeface="Segoe UI" panose="020B0502040204020203" pitchFamily="34" charset="0"/>
                        </a:rPr>
                        <a:t> Field Service Customer Agreements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5847006"/>
                  </a:ext>
                </a:extLst>
              </a:tr>
              <a:tr h="279652">
                <a:tc vMerge="1">
                  <a:txBody>
                    <a:bodyPr/>
                    <a:lstStyle/>
                    <a:p>
                      <a:endParaRPr lang="en-US"/>
                    </a:p>
                  </a:txBody>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trike="noStrike" kern="1200" spc="-40" baseline="0" dirty="0">
                          <a:solidFill>
                            <a:schemeClr val="accent3"/>
                          </a:solidFill>
                          <a:effectLst/>
                          <a:latin typeface="Segoe UI" panose="020B0502040204020203" pitchFamily="34" charset="0"/>
                          <a:ea typeface="+mn-ea"/>
                          <a:cs typeface="Segoe UI" panose="020B0502040204020203" pitchFamily="34" charset="0"/>
                        </a:rPr>
                        <a:t>Territories, Resources, &amp; Work Hours</a:t>
                      </a:r>
                    </a:p>
                  </a:txBody>
                  <a:tcPr marL="89533" marR="89533" marT="45684" marB="45684"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381716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trike="noStrike" kern="1200" spc="-40" baseline="0" dirty="0">
                          <a:solidFill>
                            <a:schemeClr val="accent3"/>
                          </a:solidFill>
                          <a:effectLst/>
                          <a:latin typeface="Segoe UI" panose="020B0502040204020203" pitchFamily="34" charset="0"/>
                          <a:ea typeface="+mn-ea"/>
                          <a:cs typeface="Segoe UI" panose="020B0502040204020203" pitchFamily="34" charset="0"/>
                        </a:rPr>
                        <a:t>Field Service Mobile Application</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7999602"/>
                  </a:ext>
                </a:extLst>
              </a:tr>
              <a:tr h="640008">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Voice of Customer, Social Engagement Enterprise, Mobile Offline,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Offline or Field service App</a:t>
                      </a: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9888645"/>
                  </a:ext>
                </a:extLst>
              </a:tr>
              <a:tr h="341813">
                <a:tc>
                  <a:txBody>
                    <a:bodyPr/>
                    <a:lstStyle/>
                    <a:p>
                      <a:pPr marL="0" algn="ctr" defTabSz="914367" rtl="0" eaLnBrk="1" latinLnBrk="0" hangingPunct="1"/>
                      <a:r>
                        <a:rPr kumimoji="0" lang="en-US" sz="1600" b="1" i="0" u="none" strike="noStrike" kern="1200" cap="none" spc="-40" normalizeH="0" baseline="0">
                          <a:ln>
                            <a:noFill/>
                          </a:ln>
                          <a:solidFill>
                            <a:schemeClr val="bg1"/>
                          </a:solidFill>
                          <a:effectLst/>
                          <a:uLnTx/>
                          <a:uFillTx/>
                          <a:latin typeface="Segoe UI" panose="020B0502040204020203" pitchFamily="34" charset="0"/>
                          <a:ea typeface="+mn-ea"/>
                          <a:cs typeface="Segoe UI" panose="020B0502040204020203" pitchFamily="34" charset="0"/>
                        </a:rPr>
                        <a:t>Platform</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PowerApps for Field Service</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3499251"/>
                  </a:ext>
                </a:extLst>
              </a:tr>
              <a:tr h="466135">
                <a:tc gridSpan="2">
                  <a:txBody>
                    <a:bodyPr/>
                    <a:lstStyle/>
                    <a:p>
                      <a:pPr marL="0" marR="0" indent="0" algn="r" defTabSz="914098" rtl="0" eaLnBrk="1" fontAlgn="auto" latinLnBrk="0" hangingPunct="1">
                        <a:lnSpc>
                          <a:spcPct val="100000"/>
                        </a:lnSpc>
                        <a:spcBef>
                          <a:spcPts val="0"/>
                        </a:spcBef>
                        <a:spcAft>
                          <a:spcPts val="0"/>
                        </a:spcAft>
                        <a:buClrTx/>
                        <a:buSzTx/>
                        <a:buFontTx/>
                        <a:buNone/>
                        <a:tabLst/>
                        <a:defRPr/>
                      </a:pPr>
                      <a:endParaRPr lang="en-US" sz="1200" b="0" i="0" spc="-40" baseline="0" dirty="0">
                        <a:solidFill>
                          <a:srgbClr val="00187A"/>
                        </a:solidFill>
                        <a:latin typeface="Segoe UI" panose="020B0502040204020203" pitchFamily="34" charset="0"/>
                        <a:cs typeface="Segoe UI" panose="020B0502040204020203" pitchFamily="34" charset="0"/>
                      </a:endParaRPr>
                    </a:p>
                    <a:p>
                      <a:endParaRPr lang="en-US" sz="1200" dirty="0"/>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$10</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$95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$145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device/month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extBox 5"/>
          <p:cNvSpPr txBox="1"/>
          <p:nvPr/>
        </p:nvSpPr>
        <p:spPr>
          <a:xfrm>
            <a:off x="1488766" y="6006793"/>
            <a:ext cx="7899400" cy="947952"/>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a:t>
            </a:r>
            <a:r>
              <a:rPr lang="en-US" sz="1100" dirty="0"/>
              <a:t>Actions can be performed only against records corresponding to entities included in the use rights.</a:t>
            </a:r>
          </a:p>
          <a:p>
            <a:pPr>
              <a:lnSpc>
                <a:spcPct val="90000"/>
              </a:lnSpc>
              <a:spcAft>
                <a:spcPts val="600"/>
              </a:spcAft>
            </a:pPr>
            <a:r>
              <a:rPr lang="en-US" sz="1100" dirty="0"/>
              <a:t>**Update Work Orders &amp; view Schedule via Portal only for non-employee or non-dedicated contractor users</a:t>
            </a:r>
          </a:p>
          <a:p>
            <a:pPr>
              <a:lnSpc>
                <a:spcPct val="90000"/>
              </a:lnSpc>
              <a:spcAft>
                <a:spcPts val="600"/>
              </a:spcAft>
            </a:pPr>
            <a:r>
              <a:rPr lang="en-US" sz="1100" dirty="0"/>
              <a:t>Online</a:t>
            </a:r>
            <a:r>
              <a:rPr lang="en-US" sz="1100"/>
              <a:t> </a:t>
            </a:r>
            <a:r>
              <a:rPr lang="en-US" sz="1100" dirty="0"/>
              <a:t>Only means there is no equivalent on-premises functionality for dual use rights</a:t>
            </a:r>
          </a:p>
        </p:txBody>
      </p:sp>
      <p:sp>
        <p:nvSpPr>
          <p:cNvPr id="10" name="Rectangle 9"/>
          <p:cNvSpPr/>
          <p:nvPr/>
        </p:nvSpPr>
        <p:spPr bwMode="auto">
          <a:xfrm>
            <a:off x="998558" y="1469040"/>
            <a:ext cx="10304026" cy="1180465"/>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98558" y="2649505"/>
            <a:ext cx="10304026" cy="211737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98558" y="4766877"/>
            <a:ext cx="10304026" cy="895146"/>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81486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50" y="186613"/>
            <a:ext cx="11151917" cy="1114425"/>
          </a:xfrm>
        </p:spPr>
        <p:txBody>
          <a:bodyPr/>
          <a:lstStyle/>
          <a:p>
            <a:r>
              <a:rPr lang="en-US" dirty="0">
                <a:solidFill>
                  <a:schemeClr val="tx1"/>
                </a:solidFill>
              </a:rPr>
              <a:t>Project Service </a:t>
            </a:r>
            <a:r>
              <a:rPr lang="en-US">
                <a:solidFill>
                  <a:schemeClr val="tx1"/>
                </a:solidFill>
              </a:rPr>
              <a:t>Automation App</a:t>
            </a:r>
            <a:endParaRPr lang="en-US" dirty="0">
              <a:solidFill>
                <a:schemeClr val="tx1"/>
              </a:solidFill>
            </a:endParaRPr>
          </a:p>
        </p:txBody>
      </p:sp>
      <p:graphicFrame>
        <p:nvGraphicFramePr>
          <p:cNvPr id="5" name="Table 4"/>
          <p:cNvGraphicFramePr>
            <a:graphicFrameLocks noGrp="1"/>
          </p:cNvGraphicFramePr>
          <p:nvPr>
            <p:extLst/>
          </p:nvPr>
        </p:nvGraphicFramePr>
        <p:xfrm>
          <a:off x="1596719" y="1134743"/>
          <a:ext cx="8736676" cy="4834204"/>
        </p:xfrm>
        <a:graphic>
          <a:graphicData uri="http://schemas.openxmlformats.org/drawingml/2006/table">
            <a:tbl>
              <a:tblPr firstRow="1">
                <a:tableStyleId>{37CE84F3-28C3-443E-9E96-99CF82512B78}</a:tableStyleId>
              </a:tblPr>
              <a:tblGrid>
                <a:gridCol w="1073755">
                  <a:extLst>
                    <a:ext uri="{9D8B030D-6E8A-4147-A177-3AD203B41FA5}">
                      <a16:colId xmlns:a16="http://schemas.microsoft.com/office/drawing/2014/main" val="20001"/>
                    </a:ext>
                  </a:extLst>
                </a:gridCol>
                <a:gridCol w="5118498">
                  <a:extLst>
                    <a:ext uri="{9D8B030D-6E8A-4147-A177-3AD203B41FA5}">
                      <a16:colId xmlns:a16="http://schemas.microsoft.com/office/drawing/2014/main" val="2544936110"/>
                    </a:ext>
                  </a:extLst>
                </a:gridCol>
                <a:gridCol w="1332052">
                  <a:extLst>
                    <a:ext uri="{9D8B030D-6E8A-4147-A177-3AD203B41FA5}">
                      <a16:colId xmlns:a16="http://schemas.microsoft.com/office/drawing/2014/main" val="4086329399"/>
                    </a:ext>
                  </a:extLst>
                </a:gridCol>
                <a:gridCol w="1212371">
                  <a:extLst>
                    <a:ext uri="{9D8B030D-6E8A-4147-A177-3AD203B41FA5}">
                      <a16:colId xmlns:a16="http://schemas.microsoft.com/office/drawing/2014/main" val="1389829595"/>
                    </a:ext>
                  </a:extLst>
                </a:gridCol>
              </a:tblGrid>
              <a:tr h="528268">
                <a:tc rowSpan="2" gridSpan="2">
                  <a:txBody>
                    <a:bodyPr/>
                    <a:lstStyle/>
                    <a:p>
                      <a:pPr marL="512763" marR="0" indent="0" algn="l" defTabSz="932742" rtl="0" eaLnBrk="1" fontAlgn="auto" latinLnBrk="0" hangingPunct="1">
                        <a:lnSpc>
                          <a:spcPct val="100000"/>
                        </a:lnSpc>
                        <a:spcBef>
                          <a:spcPts val="0"/>
                        </a:spcBef>
                        <a:spcAft>
                          <a:spcPts val="0"/>
                        </a:spcAft>
                        <a:buClrTx/>
                        <a:buSzTx/>
                        <a:buFontTx/>
                        <a:buNone/>
                        <a:tabLst/>
                        <a:defRPr/>
                      </a:pPr>
                      <a:endParaRPr lang="en-US" sz="2000" b="0" i="1" spc="-40" dirty="0">
                        <a:solidFill>
                          <a:srgbClr val="C00000"/>
                        </a:solidFill>
                        <a:latin typeface="Segoe UI" panose="020B0502040204020203" pitchFamily="34" charset="0"/>
                        <a:cs typeface="Segoe UI" panose="020B0502040204020203" pitchFamily="34" charset="0"/>
                      </a:endParaRPr>
                    </a:p>
                  </a:txBody>
                  <a:tcPr marL="0" marR="0" marT="44764" marB="4476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Team Members</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baseline="0" dirty="0" err="1">
                          <a:solidFill>
                            <a:schemeClr val="bg1"/>
                          </a:solidFill>
                          <a:latin typeface="Segoe UI" panose="020B0502040204020203" pitchFamily="34" charset="0"/>
                          <a:cs typeface="Segoe UI" panose="020B0502040204020203" pitchFamily="34" charset="0"/>
                        </a:rPr>
                        <a:t>Proj</a:t>
                      </a:r>
                      <a:r>
                        <a:rPr lang="en-US" sz="1400" b="1" baseline="0" dirty="0">
                          <a:solidFill>
                            <a:schemeClr val="bg1"/>
                          </a:solidFill>
                          <a:latin typeface="Segoe UI" panose="020B0502040204020203" pitchFamily="34" charset="0"/>
                          <a:cs typeface="Segoe UI" panose="020B0502040204020203" pitchFamily="34" charset="0"/>
                        </a:rPr>
                        <a:t> Serve Auto App</a:t>
                      </a:r>
                      <a:endParaRPr lang="en-US" sz="1400" b="1" dirty="0">
                        <a:solidFill>
                          <a:schemeClr val="bg1"/>
                        </a:solidFill>
                        <a:latin typeface="Segoe UI" panose="020B0502040204020203" pitchFamily="34" charset="0"/>
                        <a:cs typeface="Segoe UI" panose="020B0502040204020203" pitchFamily="34" charset="0"/>
                      </a:endParaRP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0704">
                <a:tc gridSpan="2"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spc="-40" dirty="0">
                        <a:gradFill>
                          <a:gsLst>
                            <a:gs pos="78761">
                              <a:schemeClr val="tx1">
                                <a:lumMod val="50000"/>
                              </a:schemeClr>
                            </a:gs>
                            <a:gs pos="49000">
                              <a:schemeClr val="tx1">
                                <a:lumMod val="50000"/>
                              </a:schemeClr>
                            </a:gs>
                          </a:gsLst>
                        </a:gradFill>
                      </a:endParaRPr>
                    </a:p>
                  </a:txBody>
                  <a:tcPr marL="89630" marR="89630" marT="44814" marB="44814" anchor="ctr">
                    <a:solidFill>
                      <a:schemeClr val="accent1"/>
                    </a:solidFill>
                  </a:tcPr>
                </a:tc>
                <a:tc hMerge="1"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User</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Per User</a:t>
                      </a:r>
                      <a:endParaRPr kumimoji="0" lang="en-US" sz="1400" b="1" i="0" u="none" strike="noStrike" kern="120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endParaRP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Access</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Access Anywhere: Web App, Mobile App, Tablet App, via Outlook </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3857909"/>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Read</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Read across all Dynamics 365 Applications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20141"/>
                  </a:ext>
                </a:extLst>
              </a:tr>
              <a:tr h="279652">
                <a:tc rowSpan="2">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Team Members Functionality: Accounts, Contacts, Activities, Knowledge, T&amp;E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976591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Custom Entities*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6054391"/>
                  </a:ext>
                </a:extLst>
              </a:tr>
              <a:tr h="279652">
                <a:tc rowSpan="7">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a:t>
                      </a:r>
                    </a:p>
                  </a:txBody>
                  <a:tcPr marL="89533" marR="89533" marT="45684" marB="45684"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Project Management</a:t>
                      </a:r>
                    </a:p>
                  </a:txBody>
                  <a:tcPr marL="89533" marR="89533" marT="45684" marB="45684" anchor="ctr">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2958415"/>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Project Estimates &amp; Project Expenses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718945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Resource Availability View and Resource Schedule Management</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896953"/>
                  </a:ext>
                </a:extLst>
              </a:tr>
              <a:tr h="279652">
                <a:tc vMerge="1">
                  <a:txBody>
                    <a:bodyPr/>
                    <a:lstStyle/>
                    <a:p>
                      <a:endParaRPr lang="en-US"/>
                    </a:p>
                  </a:txBody>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Project Contracts, Project Price List, Project Invoice Management</a:t>
                      </a:r>
                    </a:p>
                  </a:txBody>
                  <a:tcPr marL="89533" marR="89533" marT="45684" marB="45684"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381716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Approve Project Transactions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7999602"/>
                  </a:ext>
                </a:extLst>
              </a:tr>
              <a:tr h="279652">
                <a:tc vMerge="1">
                  <a:txBody>
                    <a:bodyPr/>
                    <a:lstStyle/>
                    <a:p>
                      <a:endParaRPr lang="en-US"/>
                    </a:p>
                  </a:txBody>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Manage Services, Resources, Competencies &amp; Work Hours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10573691"/>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kern="1200" spc="-40" baseline="0" dirty="0">
                          <a:solidFill>
                            <a:schemeClr val="accent3"/>
                          </a:solidFill>
                          <a:effectLst/>
                          <a:latin typeface="Segoe UI" panose="020B0502040204020203" pitchFamily="34" charset="0"/>
                          <a:ea typeface="+mn-ea"/>
                          <a:cs typeface="Segoe UI" panose="020B0502040204020203" pitchFamily="34" charset="0"/>
                        </a:rPr>
                        <a:t>Voice of Customer, Social Engagement Enterprise, Mobile Offline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9888645"/>
                  </a:ext>
                </a:extLst>
              </a:tr>
              <a:tr h="341813">
                <a:tc>
                  <a:txBody>
                    <a:bodyPr/>
                    <a:lstStyle/>
                    <a:p>
                      <a:pPr marL="0" algn="ctr" defTabSz="914367" rtl="0" eaLnBrk="1" latinLnBrk="0" hangingPunct="1"/>
                      <a:r>
                        <a:rPr kumimoji="0" lang="en-US" sz="1600" b="1" i="0" u="none" strike="noStrike" kern="1200" cap="none" spc="-40" normalizeH="0" baseline="0">
                          <a:ln>
                            <a:noFill/>
                          </a:ln>
                          <a:solidFill>
                            <a:schemeClr val="bg1"/>
                          </a:solidFill>
                          <a:effectLst/>
                          <a:uLnTx/>
                          <a:uFillTx/>
                          <a:latin typeface="Segoe UI" panose="020B0502040204020203" pitchFamily="34" charset="0"/>
                          <a:ea typeface="+mn-ea"/>
                          <a:cs typeface="Segoe UI" panose="020B0502040204020203" pitchFamily="34" charset="0"/>
                        </a:rPr>
                        <a:t>Platform</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PowerApps for Project Service Automation</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 (Online Only)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3499251"/>
                  </a:ext>
                </a:extLst>
              </a:tr>
              <a:tr h="466135">
                <a:tc gridSpan="2">
                  <a:txBody>
                    <a:bodyPr/>
                    <a:lstStyle/>
                    <a:p>
                      <a:pPr marL="0" marR="0" indent="0" algn="r" defTabSz="914098" rtl="0" eaLnBrk="1" fontAlgn="auto" latinLnBrk="0" hangingPunct="1">
                        <a:lnSpc>
                          <a:spcPct val="100000"/>
                        </a:lnSpc>
                        <a:spcBef>
                          <a:spcPts val="0"/>
                        </a:spcBef>
                        <a:spcAft>
                          <a:spcPts val="0"/>
                        </a:spcAft>
                        <a:buClrTx/>
                        <a:buSzTx/>
                        <a:buFontTx/>
                        <a:buNone/>
                        <a:tabLst/>
                        <a:defRPr/>
                      </a:pPr>
                      <a:endParaRPr lang="en-US" sz="1200" b="0" i="0" spc="-40" baseline="0" dirty="0">
                        <a:solidFill>
                          <a:srgbClr val="00187A"/>
                        </a:solidFill>
                        <a:latin typeface="Segoe UI" panose="020B0502040204020203" pitchFamily="34" charset="0"/>
                        <a:cs typeface="Segoe UI" panose="020B0502040204020203" pitchFamily="34" charset="0"/>
                      </a:endParaRPr>
                    </a:p>
                    <a:p>
                      <a:endParaRPr lang="en-US" sz="1200" dirty="0"/>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$10</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$95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p:cNvSpPr txBox="1"/>
          <p:nvPr/>
        </p:nvSpPr>
        <p:spPr>
          <a:xfrm>
            <a:off x="2055446" y="6236356"/>
            <a:ext cx="7899400" cy="718658"/>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a:t>
            </a:r>
            <a:r>
              <a:rPr lang="en-US" sz="1100" dirty="0"/>
              <a:t>Actions can be performed only against records corresponding to entities included in the </a:t>
            </a:r>
            <a:r>
              <a:rPr lang="en-US" sz="1100"/>
              <a:t>use rights</a:t>
            </a:r>
            <a:endParaRPr lang="en-US" sz="1100" dirty="0"/>
          </a:p>
          <a:p>
            <a:pPr>
              <a:lnSpc>
                <a:spcPct val="90000"/>
              </a:lnSpc>
              <a:spcAft>
                <a:spcPts val="600"/>
              </a:spcAft>
            </a:pPr>
            <a:r>
              <a:rPr lang="en-US" sz="1100"/>
              <a:t>Online </a:t>
            </a:r>
            <a:r>
              <a:rPr lang="en-US" sz="1100" dirty="0"/>
              <a:t>Only means there is no equivalent on-premises functionality for dual use </a:t>
            </a:r>
            <a:r>
              <a:rPr lang="en-US" sz="1100"/>
              <a:t>rights.</a:t>
            </a:r>
            <a:endParaRPr lang="en-US" sz="1100" dirty="0"/>
          </a:p>
        </p:txBody>
      </p:sp>
      <p:sp>
        <p:nvSpPr>
          <p:cNvPr id="9" name="Rectangle 8"/>
          <p:cNvSpPr/>
          <p:nvPr/>
        </p:nvSpPr>
        <p:spPr bwMode="auto">
          <a:xfrm>
            <a:off x="1408047" y="1966725"/>
            <a:ext cx="9114020" cy="125233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408047" y="3219063"/>
            <a:ext cx="9114020" cy="160129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408047" y="4820354"/>
            <a:ext cx="9114020" cy="697120"/>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95620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85" y="140516"/>
            <a:ext cx="11655840" cy="899665"/>
          </a:xfrm>
        </p:spPr>
        <p:txBody>
          <a:bodyPr/>
          <a:lstStyle/>
          <a:p>
            <a:r>
              <a:rPr lang="en-US" sz="3921" dirty="0"/>
              <a:t>Team Members Overview</a:t>
            </a:r>
            <a:endParaRPr lang="en-US" sz="3921" dirty="0">
              <a:gradFill>
                <a:gsLst>
                  <a:gs pos="1250">
                    <a:schemeClr val="accent5"/>
                  </a:gs>
                  <a:gs pos="100000">
                    <a:schemeClr val="accent5"/>
                  </a:gs>
                </a:gsLst>
                <a:lin ang="5400000" scaled="0"/>
              </a:gradFill>
            </a:endParaRPr>
          </a:p>
        </p:txBody>
      </p:sp>
      <p:sp>
        <p:nvSpPr>
          <p:cNvPr id="54" name="TextBox 53"/>
          <p:cNvSpPr txBox="1"/>
          <p:nvPr/>
        </p:nvSpPr>
        <p:spPr>
          <a:xfrm>
            <a:off x="2520979" y="6457888"/>
            <a:ext cx="7152362"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a:t>
            </a:r>
            <a:r>
              <a:rPr lang="en-US" sz="1200" dirty="0"/>
              <a:t>Actions can be performed only against records corresponding to entities included in the use rights.</a:t>
            </a:r>
          </a:p>
        </p:txBody>
      </p:sp>
      <p:graphicFrame>
        <p:nvGraphicFramePr>
          <p:cNvPr id="55" name="Table 54"/>
          <p:cNvGraphicFramePr>
            <a:graphicFrameLocks noGrp="1"/>
          </p:cNvGraphicFramePr>
          <p:nvPr>
            <p:extLst/>
          </p:nvPr>
        </p:nvGraphicFramePr>
        <p:xfrm>
          <a:off x="1405755" y="978902"/>
          <a:ext cx="9089289" cy="5255960"/>
        </p:xfrm>
        <a:graphic>
          <a:graphicData uri="http://schemas.openxmlformats.org/drawingml/2006/table">
            <a:tbl>
              <a:tblPr firstRow="1">
                <a:tableStyleId>{37CE84F3-28C3-443E-9E96-99CF82512B78}</a:tableStyleId>
              </a:tblPr>
              <a:tblGrid>
                <a:gridCol w="1297087">
                  <a:extLst>
                    <a:ext uri="{9D8B030D-6E8A-4147-A177-3AD203B41FA5}">
                      <a16:colId xmlns:a16="http://schemas.microsoft.com/office/drawing/2014/main" val="20001"/>
                    </a:ext>
                  </a:extLst>
                </a:gridCol>
                <a:gridCol w="6183096">
                  <a:extLst>
                    <a:ext uri="{9D8B030D-6E8A-4147-A177-3AD203B41FA5}">
                      <a16:colId xmlns:a16="http://schemas.microsoft.com/office/drawing/2014/main" val="2544936110"/>
                    </a:ext>
                  </a:extLst>
                </a:gridCol>
                <a:gridCol w="1609106">
                  <a:extLst>
                    <a:ext uri="{9D8B030D-6E8A-4147-A177-3AD203B41FA5}">
                      <a16:colId xmlns:a16="http://schemas.microsoft.com/office/drawing/2014/main" val="4086329399"/>
                    </a:ext>
                  </a:extLst>
                </a:gridCol>
              </a:tblGrid>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Access</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Access Anywhere: Web App, Mobile App, Tablet App, via Outlook </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3857909"/>
                  </a:ext>
                </a:extLst>
              </a:tr>
              <a:tr h="279652">
                <a:tc rowSpan="5">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General System Use</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Use Relationship and Connections between records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9765919"/>
                  </a:ext>
                </a:extLst>
              </a:tr>
              <a:tr h="279652">
                <a:tc vMerge="1">
                  <a:txBody>
                    <a:bodyPr/>
                    <a:lstStyle/>
                    <a:p>
                      <a:endParaRPr lang="en-US"/>
                    </a:p>
                  </a:txBody>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Run as an On-demand process*, Run an Automated Workflow*</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43440364"/>
                  </a:ext>
                </a:extLst>
              </a:tr>
              <a:tr h="279652">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Saved views, personal views</a:t>
                      </a:r>
                    </a:p>
                  </a:txBody>
                  <a:tcPr marL="89533" marR="89533" marT="45684" marB="45684" anchor="ctr">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25515510"/>
                  </a:ext>
                </a:extLst>
              </a:tr>
              <a:tr h="279652">
                <a:tc vMerge="1">
                  <a:txBody>
                    <a:bodyPr/>
                    <a:lstStyle/>
                    <a:p>
                      <a:endParaRPr lang="en-US"/>
                    </a:p>
                  </a:txBody>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Search, Advanced Find Search</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18594607"/>
                  </a:ext>
                </a:extLst>
              </a:tr>
              <a:tr h="279652">
                <a:tc vMerge="1">
                  <a:txBody>
                    <a:bodyPr/>
                    <a:lstStyle/>
                    <a:p>
                      <a:endParaRPr lang="en-US"/>
                    </a:p>
                  </a:txBody>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Export data to Microsoft Excel, Perform Mail Merge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89926032"/>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Read</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Read across all Dynamics 365 Applications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46189803"/>
                  </a:ext>
                </a:extLst>
              </a:tr>
              <a:tr h="279652">
                <a:tc rowSpan="6">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 / Actions</a:t>
                      </a:r>
                    </a:p>
                  </a:txBody>
                  <a:tcPr marL="89533" marR="89533" marT="45684" marB="456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Accounts &amp; Contacts, Activities &amp; Notes, Shared Calendar, Announcements</a:t>
                      </a:r>
                    </a:p>
                  </a:txBody>
                  <a:tcPr marL="89533" marR="89533" marT="45684" marB="45684" anchor="ctr">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2958415"/>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Knowledge Management, Interactive Service Hub for KM, User Dashboards &amp; Reports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7189459"/>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Time &amp; Expense, Apply for Project</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896953"/>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Collaboration experience: Activity Feeds &amp; Yammer Integration</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5847006"/>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Use a Queue Item, start dialog*</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5907820"/>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Custom Entities*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9888645"/>
                  </a:ext>
                </a:extLst>
              </a:tr>
              <a:tr h="279652">
                <a:tc rowSpan="3">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Special Portal Only Items</a:t>
                      </a:r>
                    </a:p>
                  </a:txBody>
                  <a:tcPr marL="89533" marR="89533" marT="45684" marB="45684"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Employee Self Service: Via Web Only: Start Personal Support Chat &amp; Cases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00611376"/>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a:noFill/>
                    </a:lnR>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Respond to Voice of the Customer Surveys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7489247"/>
                  </a:ext>
                </a:extLst>
              </a:tr>
              <a:tr h="279652">
                <a:tc vMerge="1">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a:noFill/>
                    </a:lnR>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Non-Employee, Non-Outsourced users: Create &amp; Update Opportunities, update work orders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65451130"/>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Operations</a:t>
                      </a:r>
                    </a:p>
                  </a:txBody>
                  <a:tcPr marL="89533" marR="89533" marT="45684" marB="45684"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trike="noStrike" kern="1200" spc="-40" baseline="0">
                          <a:solidFill>
                            <a:schemeClr val="accent3"/>
                          </a:solidFill>
                          <a:effectLst/>
                          <a:latin typeface="Segoe UI" panose="020B0502040204020203" pitchFamily="34" charset="0"/>
                          <a:ea typeface="+mn-ea"/>
                          <a:cs typeface="Segoe UI" panose="020B0502040204020203" pitchFamily="34" charset="0"/>
                        </a:rPr>
                        <a:t>Light Dynamics 365 Operations Functionality</a:t>
                      </a:r>
                      <a:endParaRPr lang="en-US" sz="1200" b="0" i="0" strike="noStrike" kern="1200" spc="-40" baseline="0" dirty="0">
                        <a:solidFill>
                          <a:schemeClr val="accent3"/>
                        </a:solidFill>
                        <a:effectLst/>
                        <a:latin typeface="Segoe UI" panose="020B0502040204020203" pitchFamily="34" charset="0"/>
                        <a:ea typeface="+mn-ea"/>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2730083"/>
                  </a:ext>
                </a:extLst>
              </a:tr>
              <a:tr h="335208">
                <a:tc>
                  <a:txBody>
                    <a:bodyPr/>
                    <a:lstStyle/>
                    <a:p>
                      <a:pPr marL="0" algn="ctr" defTabSz="914367" rtl="0" eaLnBrk="1" latinLnBrk="0" hangingPunct="1"/>
                      <a:r>
                        <a:rPr kumimoji="0" lang="en-US" sz="1600" b="1" i="0" u="none" strike="noStrike" kern="1200" cap="none" spc="-40" normalizeH="0" baseline="0">
                          <a:ln>
                            <a:noFill/>
                          </a:ln>
                          <a:solidFill>
                            <a:schemeClr val="bg1"/>
                          </a:solidFill>
                          <a:effectLst/>
                          <a:uLnTx/>
                          <a:uFillTx/>
                          <a:latin typeface="Segoe UI" panose="020B0502040204020203" pitchFamily="34" charset="0"/>
                          <a:ea typeface="+mn-ea"/>
                          <a:cs typeface="Segoe UI" panose="020B0502040204020203" pitchFamily="34" charset="0"/>
                        </a:rPr>
                        <a:t>Platform</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tx2"/>
                    </a:solid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PowerApps for Team Members</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86899755"/>
                  </a:ext>
                </a:extLst>
              </a:tr>
            </a:tbl>
          </a:graphicData>
        </a:graphic>
      </p:graphicFrame>
      <p:sp>
        <p:nvSpPr>
          <p:cNvPr id="3" name="Rectangle 2"/>
          <p:cNvSpPr/>
          <p:nvPr/>
        </p:nvSpPr>
        <p:spPr bwMode="auto">
          <a:xfrm>
            <a:off x="1211270" y="978902"/>
            <a:ext cx="9404101" cy="1736099"/>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211269" y="2707097"/>
            <a:ext cx="9404101" cy="341266"/>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211269" y="3039271"/>
            <a:ext cx="9404101" cy="1652154"/>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211269" y="4691425"/>
            <a:ext cx="9404101" cy="86330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211268" y="5554733"/>
            <a:ext cx="9404101" cy="678534"/>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276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51917" cy="1114425"/>
          </a:xfrm>
        </p:spPr>
        <p:txBody>
          <a:bodyPr/>
          <a:lstStyle/>
          <a:p>
            <a:r>
              <a:rPr lang="en-US" dirty="0">
                <a:solidFill>
                  <a:schemeClr val="tx1"/>
                </a:solidFill>
              </a:rPr>
              <a:t>Operations Application Packaging Detail</a:t>
            </a:r>
          </a:p>
        </p:txBody>
      </p:sp>
      <p:graphicFrame>
        <p:nvGraphicFramePr>
          <p:cNvPr id="5" name="Table 4"/>
          <p:cNvGraphicFramePr>
            <a:graphicFrameLocks noGrp="1"/>
          </p:cNvGraphicFramePr>
          <p:nvPr>
            <p:extLst/>
          </p:nvPr>
        </p:nvGraphicFramePr>
        <p:xfrm>
          <a:off x="1015598" y="678777"/>
          <a:ext cx="9935667" cy="6185944"/>
        </p:xfrm>
        <a:graphic>
          <a:graphicData uri="http://schemas.openxmlformats.org/drawingml/2006/table">
            <a:tbl>
              <a:tblPr firstRow="1">
                <a:tableStyleId>{37CE84F3-28C3-443E-9E96-99CF82512B78}</a:tableStyleId>
              </a:tblPr>
              <a:tblGrid>
                <a:gridCol w="1073755">
                  <a:extLst>
                    <a:ext uri="{9D8B030D-6E8A-4147-A177-3AD203B41FA5}">
                      <a16:colId xmlns:a16="http://schemas.microsoft.com/office/drawing/2014/main" val="20001"/>
                    </a:ext>
                  </a:extLst>
                </a:gridCol>
                <a:gridCol w="5118498">
                  <a:extLst>
                    <a:ext uri="{9D8B030D-6E8A-4147-A177-3AD203B41FA5}">
                      <a16:colId xmlns:a16="http://schemas.microsoft.com/office/drawing/2014/main" val="2544936110"/>
                    </a:ext>
                  </a:extLst>
                </a:gridCol>
                <a:gridCol w="1332052">
                  <a:extLst>
                    <a:ext uri="{9D8B030D-6E8A-4147-A177-3AD203B41FA5}">
                      <a16:colId xmlns:a16="http://schemas.microsoft.com/office/drawing/2014/main" val="4086329399"/>
                    </a:ext>
                  </a:extLst>
                </a:gridCol>
                <a:gridCol w="1212371">
                  <a:extLst>
                    <a:ext uri="{9D8B030D-6E8A-4147-A177-3AD203B41FA5}">
                      <a16:colId xmlns:a16="http://schemas.microsoft.com/office/drawing/2014/main" val="1389829595"/>
                    </a:ext>
                  </a:extLst>
                </a:gridCol>
                <a:gridCol w="1198991">
                  <a:extLst>
                    <a:ext uri="{9D8B030D-6E8A-4147-A177-3AD203B41FA5}">
                      <a16:colId xmlns:a16="http://schemas.microsoft.com/office/drawing/2014/main" val="1003684837"/>
                    </a:ext>
                  </a:extLst>
                </a:gridCol>
              </a:tblGrid>
              <a:tr h="518060">
                <a:tc rowSpan="2" gridSpan="2">
                  <a:txBody>
                    <a:bodyPr/>
                    <a:lstStyle/>
                    <a:p>
                      <a:pPr marL="512763" marR="0" indent="0" algn="l" defTabSz="932742" rtl="0" eaLnBrk="1" fontAlgn="auto" latinLnBrk="0" hangingPunct="1">
                        <a:lnSpc>
                          <a:spcPct val="100000"/>
                        </a:lnSpc>
                        <a:spcBef>
                          <a:spcPts val="0"/>
                        </a:spcBef>
                        <a:spcAft>
                          <a:spcPts val="0"/>
                        </a:spcAft>
                        <a:buClrTx/>
                        <a:buSzTx/>
                        <a:buFontTx/>
                        <a:buNone/>
                        <a:tabLst/>
                        <a:defRPr/>
                      </a:pPr>
                      <a:endParaRPr lang="en-US" sz="2000" b="0" i="1" spc="-40" dirty="0">
                        <a:solidFill>
                          <a:srgbClr val="C00000"/>
                        </a:solidFill>
                        <a:latin typeface="Segoe UI" panose="020B0502040204020203" pitchFamily="34" charset="0"/>
                        <a:cs typeface="Segoe UI" panose="020B0502040204020203" pitchFamily="34" charset="0"/>
                      </a:endParaRPr>
                    </a:p>
                  </a:txBody>
                  <a:tcPr marL="0" marR="0" marT="44764" marB="4476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Team Members</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baseline="0" dirty="0">
                          <a:solidFill>
                            <a:schemeClr val="bg1"/>
                          </a:solidFill>
                          <a:latin typeface="Segoe UI" panose="020B0502040204020203" pitchFamily="34" charset="0"/>
                          <a:cs typeface="Segoe UI" panose="020B0502040204020203" pitchFamily="34" charset="0"/>
                        </a:rPr>
                        <a:t>Operations App</a:t>
                      </a:r>
                      <a:endParaRPr lang="en-US" sz="1400" b="1" dirty="0">
                        <a:solidFill>
                          <a:schemeClr val="bg1"/>
                        </a:solidFill>
                        <a:latin typeface="Segoe UI" panose="020B0502040204020203" pitchFamily="34" charset="0"/>
                        <a:cs typeface="Segoe UI" panose="020B0502040204020203" pitchFamily="34" charset="0"/>
                      </a:endParaRP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latin typeface="Segoe UI" panose="020B0502040204020203" pitchFamily="34" charset="0"/>
                          <a:cs typeface="Segoe UI" panose="020B0502040204020203" pitchFamily="34" charset="0"/>
                        </a:rPr>
                        <a:t>Operations Device</a:t>
                      </a:r>
                    </a:p>
                  </a:txBody>
                  <a:tcPr marL="91340" marR="91340" marT="45670" marB="4567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4700">
                <a:tc gridSpan="2"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spc="-40" dirty="0">
                        <a:gradFill>
                          <a:gsLst>
                            <a:gs pos="78761">
                              <a:schemeClr val="tx1">
                                <a:lumMod val="50000"/>
                              </a:schemeClr>
                            </a:gs>
                            <a:gs pos="49000">
                              <a:schemeClr val="tx1">
                                <a:lumMod val="50000"/>
                              </a:schemeClr>
                            </a:gs>
                          </a:gsLst>
                        </a:gradFill>
                      </a:endParaRPr>
                    </a:p>
                  </a:txBody>
                  <a:tcPr marL="89630" marR="89630" marT="44814" marB="44814" anchor="ctr">
                    <a:solidFill>
                      <a:schemeClr val="accent1"/>
                    </a:solidFill>
                  </a:tcPr>
                </a:tc>
                <a:tc hMerge="1"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User</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Per User</a:t>
                      </a:r>
                      <a:endParaRPr kumimoji="0" lang="en-US" sz="1400" b="1" i="0" u="none" strike="noStrike" kern="120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endParaRP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Per Device</a:t>
                      </a:r>
                    </a:p>
                  </a:txBody>
                  <a:tcPr marL="0" marR="0" marT="45670" marB="456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74248">
                <a:tc rowSpan="3">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Approval</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Approval</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9765919"/>
                  </a:ext>
                </a:extLst>
              </a:tr>
              <a:tr h="274248">
                <a:tc vMerge="1">
                  <a:txBody>
                    <a:bodyPr/>
                    <a:lstStyle/>
                    <a:p>
                      <a:endParaRPr lang="en-US"/>
                    </a:p>
                  </a:txBody>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Self Serve activities such as Time and Expense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4282099"/>
                  </a:ext>
                </a:extLst>
              </a:tr>
              <a:tr h="274248">
                <a:tc vMerge="1">
                  <a:txBody>
                    <a:bodyPr/>
                    <a:lstStyle/>
                    <a:p>
                      <a:endParaRPr lang="en-US" dirty="0"/>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Invoices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j-lt"/>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26754035"/>
                  </a:ext>
                </a:extLst>
              </a:tr>
              <a:tr h="274248">
                <a:tc rowSpan="10">
                  <a:txBody>
                    <a:bodyPr/>
                    <a:lstStyle/>
                    <a:p>
                      <a:pPr algn="ct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Edit</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trike="noStrike" spc="-40" baseline="0" dirty="0">
                          <a:solidFill>
                            <a:schemeClr val="accent3"/>
                          </a:solidFill>
                          <a:effectLst/>
                          <a:latin typeface="Segoe UI" panose="020B0502040204020203" pitchFamily="34" charset="0"/>
                          <a:cs typeface="Segoe UI" panose="020B0502040204020203" pitchFamily="34" charset="0"/>
                        </a:rPr>
                        <a:t>Full Edit</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Record time and Expenses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44896953"/>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Manage personal info</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5847006"/>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Create requisitions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5907820"/>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Manage budgets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7999602"/>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Quality control</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9888645"/>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Warehousing, receiving, shipping, transportation operations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1993216"/>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Service and Production orders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3509389"/>
                  </a:ext>
                </a:extLst>
              </a:tr>
              <a:tr h="274248">
                <a:tc vMerge="1">
                  <a:txBody>
                    <a:bodyPr/>
                    <a:lstStyle/>
                    <a:p>
                      <a:pPr marL="0" marR="0" lvl="0" indent="0" algn="r"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40" normalizeH="0" baseline="0" noProof="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Purchasing and sales orders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29762202"/>
                  </a:ext>
                </a:extLst>
              </a:tr>
              <a:tr h="274248">
                <a:tc vMerge="1">
                  <a:txBody>
                    <a:bodyPr/>
                    <a:lstStyle/>
                    <a:p>
                      <a:pPr algn="r"/>
                      <a:endParaRPr kumimoji="0" lang="en-US" sz="1200" b="0" i="0" u="none" strike="noStrike" kern="1200" cap="none" spc="-40" normalizeH="0" baseline="0" dirty="0">
                        <a:ln>
                          <a:noFill/>
                        </a:ln>
                        <a:solidFill>
                          <a:schemeClr val="accent3"/>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187A"/>
                      </a:solidFill>
                      <a:prstDash val="solid"/>
                      <a:round/>
                      <a:headEnd type="none" w="med" len="med"/>
                      <a:tailEnd type="none" w="med" len="med"/>
                    </a:lnT>
                    <a:lnB w="3175" cap="flat" cmpd="sng" algn="ctr">
                      <a:solidFill>
                        <a:srgbClr val="0018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Light Task Management across Plan 1 Business Apps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egoe UI Light"/>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89107101"/>
                  </a:ext>
                </a:extLst>
              </a:tr>
              <a:tr h="33520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Read</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Full Read across all Dynamics 365 Applications</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82603166"/>
                  </a:ext>
                </a:extLst>
              </a:tr>
              <a:tr h="335208">
                <a:tc>
                  <a:txBody>
                    <a:bodyPr/>
                    <a:lstStyle/>
                    <a:p>
                      <a:pPr marL="0" algn="ctr" defTabSz="914367" rtl="0" eaLnBrk="1" latinLnBrk="0" hangingPunct="1"/>
                      <a:r>
                        <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rPr>
                        <a:t>Device</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Operate a point of sale device, a warehouse device, or a store manager device</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35208">
                <a:tc>
                  <a:txBody>
                    <a:bodyPr/>
                    <a:lstStyle/>
                    <a:p>
                      <a:pPr marL="0" algn="ctr" defTabSz="914367" rtl="0" eaLnBrk="1" latinLnBrk="0" hangingPunct="1"/>
                      <a:r>
                        <a:rPr kumimoji="0" lang="en-US" sz="1600" b="1" i="0" u="none" strike="noStrike" kern="1200" cap="none" spc="-40" normalizeH="0" baseline="0">
                          <a:ln>
                            <a:noFill/>
                          </a:ln>
                          <a:solidFill>
                            <a:schemeClr val="bg1"/>
                          </a:solidFill>
                          <a:effectLst/>
                          <a:uLnTx/>
                          <a:uFillTx/>
                          <a:latin typeface="Segoe UI" panose="020B0502040204020203" pitchFamily="34" charset="0"/>
                          <a:ea typeface="+mn-ea"/>
                          <a:cs typeface="Segoe UI" panose="020B0502040204020203" pitchFamily="34" charset="0"/>
                        </a:rPr>
                        <a:t>Platform</a:t>
                      </a:r>
                      <a:endPar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endParaRP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a:solidFill>
                            <a:schemeClr val="accent3"/>
                          </a:solidFill>
                          <a:effectLst/>
                          <a:latin typeface="Segoe UI" panose="020B0502040204020203" pitchFamily="34" charset="0"/>
                          <a:cs typeface="Segoe UI" panose="020B0502040204020203" pitchFamily="34" charset="0"/>
                        </a:rPr>
                        <a:t>PowerApps for Operations</a:t>
                      </a:r>
                      <a:endParaRPr lang="en-US" sz="1200" b="0" i="0" spc="-40" baseline="0" dirty="0">
                        <a:solidFill>
                          <a:schemeClr val="accent3"/>
                        </a:solidFill>
                        <a:effectLst/>
                        <a:latin typeface="Segoe UI" panose="020B0502040204020203" pitchFamily="34" charset="0"/>
                        <a:cs typeface="Segoe UI" panose="020B0502040204020203" pitchFamily="34" charset="0"/>
                      </a:endParaRP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3499251"/>
                  </a:ext>
                </a:extLst>
              </a:tr>
              <a:tr h="335208">
                <a:tc>
                  <a:txBody>
                    <a:bodyPr/>
                    <a:lstStyle/>
                    <a:p>
                      <a:pPr marL="0" algn="ctr" defTabSz="914367" rtl="0" eaLnBrk="1" latinLnBrk="0" hangingPunct="1"/>
                      <a:r>
                        <a:rPr kumimoji="0" lang="en-US" sz="1600" b="1" i="0" u="none" strike="noStrike" kern="1200" cap="none" spc="-40" normalizeH="0" baseline="0" dirty="0">
                          <a:ln>
                            <a:noFill/>
                          </a:ln>
                          <a:solidFill>
                            <a:schemeClr val="bg1"/>
                          </a:solidFill>
                          <a:effectLst/>
                          <a:uLnTx/>
                          <a:uFillTx/>
                          <a:latin typeface="Segoe UI" panose="020B0502040204020203" pitchFamily="34" charset="0"/>
                          <a:ea typeface="+mn-ea"/>
                          <a:cs typeface="Segoe UI" panose="020B0502040204020203" pitchFamily="34" charset="0"/>
                        </a:rPr>
                        <a:t>PBI</a:t>
                      </a:r>
                    </a:p>
                  </a:txBody>
                  <a:tcPr marL="89533" marR="89533" marT="45684" marB="45684"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200" b="0" i="0" spc="-40" baseline="0" dirty="0">
                          <a:solidFill>
                            <a:schemeClr val="accent3"/>
                          </a:solidFill>
                          <a:effectLst/>
                          <a:latin typeface="Segoe UI" panose="020B0502040204020203" pitchFamily="34" charset="0"/>
                          <a:cs typeface="Segoe UI" panose="020B0502040204020203" pitchFamily="34" charset="0"/>
                        </a:rPr>
                        <a:t>Embedded Power BI</a:t>
                      </a:r>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1340" marR="91340" marT="45684" marB="45684"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1382956"/>
                  </a:ext>
                </a:extLst>
              </a:tr>
              <a:tr h="457128">
                <a:tc gridSpan="2">
                  <a:txBody>
                    <a:bodyPr/>
                    <a:lstStyle/>
                    <a:p>
                      <a:pPr marL="0" marR="0" indent="0" algn="r" defTabSz="914098" rtl="0" eaLnBrk="1" fontAlgn="auto" latinLnBrk="0" hangingPunct="1">
                        <a:lnSpc>
                          <a:spcPct val="100000"/>
                        </a:lnSpc>
                        <a:spcBef>
                          <a:spcPts val="0"/>
                        </a:spcBef>
                        <a:spcAft>
                          <a:spcPts val="0"/>
                        </a:spcAft>
                        <a:buClrTx/>
                        <a:buSzTx/>
                        <a:buFontTx/>
                        <a:buNone/>
                        <a:tabLst/>
                        <a:defRPr/>
                      </a:pPr>
                      <a:endParaRPr lang="en-US" sz="1200" b="0" i="0" spc="-40" baseline="0" dirty="0">
                        <a:solidFill>
                          <a:srgbClr val="00187A"/>
                        </a:solidFill>
                        <a:latin typeface="Segoe UI" panose="020B0502040204020203" pitchFamily="34" charset="0"/>
                        <a:cs typeface="Segoe UI" panose="020B0502040204020203" pitchFamily="34" charset="0"/>
                      </a:endParaRPr>
                    </a:p>
                    <a:p>
                      <a:endParaRPr lang="en-US" sz="1200" dirty="0"/>
                    </a:p>
                  </a:txBody>
                  <a:tcPr marL="89533" marR="89533"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$10</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$190</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user/month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1" dirty="0">
                          <a:solidFill>
                            <a:schemeClr val="accent3">
                              <a:lumMod val="50000"/>
                            </a:schemeClr>
                          </a:solidFill>
                          <a:latin typeface="Segoe UI" panose="020B0502040204020203" pitchFamily="34" charset="0"/>
                          <a:cs typeface="Segoe UI" panose="020B0502040204020203" pitchFamily="34" charset="0"/>
                        </a:rPr>
                        <a:t>$75</a:t>
                      </a:r>
                    </a:p>
                    <a:p>
                      <a:pPr marL="0" marR="0" lvl="0" indent="0" algn="ctr" defTabSz="914098" rtl="0" eaLnBrk="1" fontAlgn="auto" latinLnBrk="0" hangingPunct="1">
                        <a:lnSpc>
                          <a:spcPct val="100000"/>
                        </a:lnSpc>
                        <a:spcBef>
                          <a:spcPts val="0"/>
                        </a:spcBef>
                        <a:spcAft>
                          <a:spcPts val="0"/>
                        </a:spcAft>
                        <a:buClrTx/>
                        <a:buSzTx/>
                        <a:buFontTx/>
                        <a:buNone/>
                        <a:tabLst/>
                        <a:defRPr/>
                      </a:pPr>
                      <a:r>
                        <a:rPr lang="en-US" sz="1200" b="0" dirty="0">
                          <a:solidFill>
                            <a:schemeClr val="accent3">
                              <a:lumMod val="50000"/>
                            </a:schemeClr>
                          </a:solidFill>
                          <a:latin typeface="Segoe UI" panose="020B0502040204020203" pitchFamily="34" charset="0"/>
                          <a:cs typeface="Segoe UI" panose="020B0502040204020203" pitchFamily="34" charset="0"/>
                        </a:rPr>
                        <a:t>device/month</a:t>
                      </a:r>
                      <a:endParaRPr lang="en-US" sz="1200" b="0" baseline="30000" dirty="0">
                        <a:solidFill>
                          <a:schemeClr val="accent3">
                            <a:lumMod val="50000"/>
                          </a:schemeClr>
                        </a:solidFill>
                        <a:latin typeface="Segoe UI" panose="020B0502040204020203" pitchFamily="34" charset="0"/>
                        <a:cs typeface="Segoe UI" panose="020B0502040204020203" pitchFamily="34" charset="0"/>
                      </a:endParaRPr>
                    </a:p>
                  </a:txBody>
                  <a:tcPr marL="91340" marR="91340" marT="45684" marB="4568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569051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3623289"/>
            <a:ext cx="12192000" cy="323422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8" name="Picture 7"/>
          <p:cNvPicPr>
            <a:picLocks noChangeAspect="1"/>
          </p:cNvPicPr>
          <p:nvPr/>
        </p:nvPicPr>
        <p:blipFill>
          <a:blip r:embed="rId3"/>
          <a:stretch>
            <a:fillRect/>
          </a:stretch>
        </p:blipFill>
        <p:spPr>
          <a:xfrm>
            <a:off x="11399847" y="-1352419"/>
            <a:ext cx="1259821" cy="269962"/>
          </a:xfrm>
          <a:prstGeom prst="rect">
            <a:avLst/>
          </a:prstGeom>
        </p:spPr>
      </p:pic>
      <p:sp>
        <p:nvSpPr>
          <p:cNvPr id="3" name="Title 2"/>
          <p:cNvSpPr>
            <a:spLocks noGrp="1"/>
          </p:cNvSpPr>
          <p:nvPr>
            <p:ph type="title"/>
          </p:nvPr>
        </p:nvSpPr>
        <p:spPr/>
        <p:txBody>
          <a:bodyPr/>
          <a:lstStyle/>
          <a:p>
            <a:r>
              <a:rPr lang="en-US" dirty="0"/>
              <a:t>Microsoft Dynamics 365 Advantage</a:t>
            </a:r>
          </a:p>
        </p:txBody>
      </p:sp>
      <p:sp>
        <p:nvSpPr>
          <p:cNvPr id="30" name="Text Placeholder 29"/>
          <p:cNvSpPr>
            <a:spLocks noGrp="1"/>
          </p:cNvSpPr>
          <p:nvPr>
            <p:ph type="body" sz="quarter" idx="11"/>
          </p:nvPr>
        </p:nvSpPr>
        <p:spPr>
          <a:xfrm>
            <a:off x="269239" y="1038195"/>
            <a:ext cx="11802926" cy="908775"/>
          </a:xfrm>
        </p:spPr>
        <p:txBody>
          <a:bodyPr/>
          <a:lstStyle/>
          <a:p>
            <a:r>
              <a:rPr lang="en-US" dirty="0"/>
              <a:t>End-to-end intelligent business applications in the cloud  </a:t>
            </a:r>
          </a:p>
          <a:p>
            <a:endParaRPr lang="en-US" dirty="0"/>
          </a:p>
        </p:txBody>
      </p:sp>
      <p:sp>
        <p:nvSpPr>
          <p:cNvPr id="15" name="TextBox 14"/>
          <p:cNvSpPr txBox="1"/>
          <p:nvPr/>
        </p:nvSpPr>
        <p:spPr>
          <a:xfrm>
            <a:off x="511447" y="4411775"/>
            <a:ext cx="2689274" cy="1375872"/>
          </a:xfrm>
          <a:prstGeom prst="rect">
            <a:avLst/>
          </a:prstGeom>
          <a:noFill/>
        </p:spPr>
        <p:txBody>
          <a:bodyPr wrap="square" lIns="179285" tIns="143428" rIns="179285" bIns="143428"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1961"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Start with the right fit for your business &amp; grow at your own pace in the cloud</a:t>
            </a:r>
          </a:p>
        </p:txBody>
      </p:sp>
      <p:sp>
        <p:nvSpPr>
          <p:cNvPr id="43" name="TextBox 42"/>
          <p:cNvSpPr txBox="1"/>
          <p:nvPr/>
        </p:nvSpPr>
        <p:spPr>
          <a:xfrm>
            <a:off x="3269458" y="4411775"/>
            <a:ext cx="2689274" cy="1375872"/>
          </a:xfrm>
          <a:prstGeom prst="rect">
            <a:avLst/>
          </a:prstGeom>
          <a:noFill/>
        </p:spPr>
        <p:txBody>
          <a:bodyPr wrap="square" lIns="179285" tIns="143428" rIns="179285" bIns="143428"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1961"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Empower employees with productivity tools surfaced in context of processes</a:t>
            </a:r>
          </a:p>
        </p:txBody>
      </p:sp>
      <p:sp>
        <p:nvSpPr>
          <p:cNvPr id="21" name="TextBox 20"/>
          <p:cNvSpPr txBox="1">
            <a:spLocks noChangeAspect="1"/>
          </p:cNvSpPr>
          <p:nvPr/>
        </p:nvSpPr>
        <p:spPr>
          <a:xfrm>
            <a:off x="814104" y="2235557"/>
            <a:ext cx="2032816" cy="651728"/>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Start with what </a:t>
            </a:r>
            <a:b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b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you need</a:t>
            </a:r>
          </a:p>
        </p:txBody>
      </p:sp>
      <p:sp>
        <p:nvSpPr>
          <p:cNvPr id="22" name="TextBox 21"/>
          <p:cNvSpPr txBox="1"/>
          <p:nvPr/>
        </p:nvSpPr>
        <p:spPr>
          <a:xfrm>
            <a:off x="3335186" y="2235557"/>
            <a:ext cx="2557821" cy="651728"/>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Productivity where </a:t>
            </a:r>
            <a:b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b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you need it</a:t>
            </a:r>
          </a:p>
        </p:txBody>
      </p:sp>
      <p:sp>
        <p:nvSpPr>
          <p:cNvPr id="23" name="TextBox 22"/>
          <p:cNvSpPr txBox="1"/>
          <p:nvPr/>
        </p:nvSpPr>
        <p:spPr>
          <a:xfrm>
            <a:off x="6159689" y="4411775"/>
            <a:ext cx="2838679" cy="1375872"/>
          </a:xfrm>
          <a:prstGeom prst="rect">
            <a:avLst/>
          </a:prstGeom>
          <a:noFill/>
        </p:spPr>
        <p:txBody>
          <a:bodyPr wrap="square" lIns="179285" tIns="143428" rIns="179285" bIns="143428"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1961"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Guide employees to optimal outcomes with intelligence embedded in processes</a:t>
            </a:r>
          </a:p>
        </p:txBody>
      </p:sp>
      <p:sp>
        <p:nvSpPr>
          <p:cNvPr id="24" name="TextBox 23"/>
          <p:cNvSpPr txBox="1"/>
          <p:nvPr/>
        </p:nvSpPr>
        <p:spPr>
          <a:xfrm>
            <a:off x="6656265" y="2235557"/>
            <a:ext cx="1718148" cy="651728"/>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Intelligence </a:t>
            </a:r>
            <a:b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b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built-in </a:t>
            </a:r>
          </a:p>
        </p:txBody>
      </p:sp>
      <p:sp>
        <p:nvSpPr>
          <p:cNvPr id="38" name="TextBox 37"/>
          <p:cNvSpPr txBox="1"/>
          <p:nvPr/>
        </p:nvSpPr>
        <p:spPr>
          <a:xfrm>
            <a:off x="8934678" y="4411775"/>
            <a:ext cx="2838679" cy="1375872"/>
          </a:xfrm>
          <a:prstGeom prst="rect">
            <a:avLst/>
          </a:prstGeom>
          <a:noFill/>
        </p:spPr>
        <p:txBody>
          <a:bodyPr wrap="square" lIns="179285" tIns="143428" rIns="179285" bIns="143428"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1961"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Stay nimble &amp; adapt in real-time with flexible, extensible applications &amp; platform </a:t>
            </a:r>
          </a:p>
        </p:txBody>
      </p:sp>
      <p:sp>
        <p:nvSpPr>
          <p:cNvPr id="39" name="TextBox 38"/>
          <p:cNvSpPr txBox="1"/>
          <p:nvPr/>
        </p:nvSpPr>
        <p:spPr>
          <a:xfrm>
            <a:off x="9469372" y="2235557"/>
            <a:ext cx="1718148" cy="651728"/>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Ready for</a:t>
            </a:r>
          </a:p>
          <a:p>
            <a:pPr marL="0" marR="0" lvl="0" indent="0" algn="ctr" defTabSz="896386"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dirty="0">
                <a:ln>
                  <a:noFill/>
                </a:ln>
                <a:solidFill>
                  <a:schemeClr val="accent3"/>
                </a:solidFill>
                <a:effectLst/>
                <a:uLnTx/>
                <a:uFillTx/>
                <a:latin typeface="+mj-lt"/>
                <a:cs typeface="Segoe UI Semilight" panose="020B0402040204020203" pitchFamily="34" charset="0"/>
              </a:rPr>
              <a:t>growth</a:t>
            </a:r>
          </a:p>
        </p:txBody>
      </p:sp>
      <p:grpSp>
        <p:nvGrpSpPr>
          <p:cNvPr id="5" name="Group 4"/>
          <p:cNvGrpSpPr>
            <a:grpSpLocks noChangeAspect="1"/>
          </p:cNvGrpSpPr>
          <p:nvPr/>
        </p:nvGrpSpPr>
        <p:grpSpPr>
          <a:xfrm>
            <a:off x="3941777" y="3033815"/>
            <a:ext cx="1344637" cy="1344637"/>
            <a:chOff x="3642689" y="2894176"/>
            <a:chExt cx="2103097" cy="2103097"/>
          </a:xfrm>
        </p:grpSpPr>
        <p:sp>
          <p:nvSpPr>
            <p:cNvPr id="37" name="Oval 36"/>
            <p:cNvSpPr/>
            <p:nvPr/>
          </p:nvSpPr>
          <p:spPr bwMode="auto">
            <a:xfrm>
              <a:off x="3642689" y="2894176"/>
              <a:ext cx="2103097" cy="2103097"/>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59" tIns="143407" rIns="179259" bIns="143407" numCol="1" spcCol="0" rtlCol="0" fromWordArt="0" anchor="ctr"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117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4" name="Freeform 12"/>
            <p:cNvSpPr>
              <a:spLocks/>
            </p:cNvSpPr>
            <p:nvPr/>
          </p:nvSpPr>
          <p:spPr bwMode="auto">
            <a:xfrm>
              <a:off x="4988502" y="3664182"/>
              <a:ext cx="543935" cy="590959"/>
            </a:xfrm>
            <a:custGeom>
              <a:avLst/>
              <a:gdLst>
                <a:gd name="T0" fmla="*/ 156 w 240"/>
                <a:gd name="T1" fmla="*/ 0 h 270"/>
                <a:gd name="T2" fmla="*/ 0 w 240"/>
                <a:gd name="T3" fmla="*/ 0 h 270"/>
                <a:gd name="T4" fmla="*/ 84 w 240"/>
                <a:gd name="T5" fmla="*/ 134 h 270"/>
                <a:gd name="T6" fmla="*/ 0 w 240"/>
                <a:gd name="T7" fmla="*/ 270 h 270"/>
                <a:gd name="T8" fmla="*/ 156 w 240"/>
                <a:gd name="T9" fmla="*/ 270 h 270"/>
                <a:gd name="T10" fmla="*/ 240 w 240"/>
                <a:gd name="T11" fmla="*/ 134 h 270"/>
                <a:gd name="T12" fmla="*/ 156 w 240"/>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40" h="270">
                  <a:moveTo>
                    <a:pt x="156" y="0"/>
                  </a:moveTo>
                  <a:lnTo>
                    <a:pt x="0" y="0"/>
                  </a:lnTo>
                  <a:lnTo>
                    <a:pt x="84" y="134"/>
                  </a:lnTo>
                  <a:lnTo>
                    <a:pt x="0" y="270"/>
                  </a:lnTo>
                  <a:lnTo>
                    <a:pt x="156" y="270"/>
                  </a:lnTo>
                  <a:lnTo>
                    <a:pt x="240" y="134"/>
                  </a:lnTo>
                  <a:lnTo>
                    <a:pt x="156" y="0"/>
                  </a:lnTo>
                  <a:close/>
                </a:path>
              </a:pathLst>
            </a:custGeom>
            <a:noFill/>
            <a:ln w="25400">
              <a:solidFill>
                <a:srgbClr val="FFFFFF"/>
              </a:solid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92929"/>
                </a:solidFill>
                <a:effectLst/>
                <a:uLnTx/>
                <a:uFillTx/>
              </a:endParaRPr>
            </a:p>
          </p:txBody>
        </p:sp>
        <p:sp>
          <p:nvSpPr>
            <p:cNvPr id="75" name="Freeform 13"/>
            <p:cNvSpPr>
              <a:spLocks/>
            </p:cNvSpPr>
            <p:nvPr/>
          </p:nvSpPr>
          <p:spPr bwMode="auto">
            <a:xfrm>
              <a:off x="4481273" y="3664182"/>
              <a:ext cx="543935" cy="590959"/>
            </a:xfrm>
            <a:custGeom>
              <a:avLst/>
              <a:gdLst>
                <a:gd name="T0" fmla="*/ 156 w 240"/>
                <a:gd name="T1" fmla="*/ 0 h 270"/>
                <a:gd name="T2" fmla="*/ 0 w 240"/>
                <a:gd name="T3" fmla="*/ 0 h 270"/>
                <a:gd name="T4" fmla="*/ 84 w 240"/>
                <a:gd name="T5" fmla="*/ 134 h 270"/>
                <a:gd name="T6" fmla="*/ 0 w 240"/>
                <a:gd name="T7" fmla="*/ 270 h 270"/>
                <a:gd name="T8" fmla="*/ 156 w 240"/>
                <a:gd name="T9" fmla="*/ 270 h 270"/>
                <a:gd name="T10" fmla="*/ 240 w 240"/>
                <a:gd name="T11" fmla="*/ 134 h 270"/>
                <a:gd name="T12" fmla="*/ 156 w 240"/>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40" h="270">
                  <a:moveTo>
                    <a:pt x="156" y="0"/>
                  </a:moveTo>
                  <a:lnTo>
                    <a:pt x="0" y="0"/>
                  </a:lnTo>
                  <a:lnTo>
                    <a:pt x="84" y="134"/>
                  </a:lnTo>
                  <a:lnTo>
                    <a:pt x="0" y="270"/>
                  </a:lnTo>
                  <a:lnTo>
                    <a:pt x="156" y="270"/>
                  </a:lnTo>
                  <a:lnTo>
                    <a:pt x="240" y="134"/>
                  </a:lnTo>
                  <a:lnTo>
                    <a:pt x="156" y="0"/>
                  </a:lnTo>
                  <a:close/>
                </a:path>
              </a:pathLst>
            </a:custGeom>
            <a:noFill/>
            <a:ln w="25400">
              <a:solidFill>
                <a:srgbClr val="FFFFFF"/>
              </a:solid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92929"/>
                </a:solidFill>
                <a:effectLst/>
                <a:uLnTx/>
                <a:uFillTx/>
              </a:endParaRPr>
            </a:p>
          </p:txBody>
        </p:sp>
        <p:sp>
          <p:nvSpPr>
            <p:cNvPr id="79" name="Freeform 14"/>
            <p:cNvSpPr>
              <a:spLocks/>
            </p:cNvSpPr>
            <p:nvPr/>
          </p:nvSpPr>
          <p:spPr bwMode="auto">
            <a:xfrm>
              <a:off x="3958408" y="3664182"/>
              <a:ext cx="543935" cy="590959"/>
            </a:xfrm>
            <a:custGeom>
              <a:avLst/>
              <a:gdLst>
                <a:gd name="T0" fmla="*/ 156 w 240"/>
                <a:gd name="T1" fmla="*/ 0 h 270"/>
                <a:gd name="T2" fmla="*/ 0 w 240"/>
                <a:gd name="T3" fmla="*/ 0 h 270"/>
                <a:gd name="T4" fmla="*/ 84 w 240"/>
                <a:gd name="T5" fmla="*/ 134 h 270"/>
                <a:gd name="T6" fmla="*/ 0 w 240"/>
                <a:gd name="T7" fmla="*/ 270 h 270"/>
                <a:gd name="T8" fmla="*/ 156 w 240"/>
                <a:gd name="T9" fmla="*/ 270 h 270"/>
                <a:gd name="T10" fmla="*/ 240 w 240"/>
                <a:gd name="T11" fmla="*/ 134 h 270"/>
                <a:gd name="T12" fmla="*/ 156 w 240"/>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40" h="270">
                  <a:moveTo>
                    <a:pt x="156" y="0"/>
                  </a:moveTo>
                  <a:lnTo>
                    <a:pt x="0" y="0"/>
                  </a:lnTo>
                  <a:lnTo>
                    <a:pt x="84" y="134"/>
                  </a:lnTo>
                  <a:lnTo>
                    <a:pt x="0" y="270"/>
                  </a:lnTo>
                  <a:lnTo>
                    <a:pt x="156" y="270"/>
                  </a:lnTo>
                  <a:lnTo>
                    <a:pt x="240" y="134"/>
                  </a:lnTo>
                  <a:lnTo>
                    <a:pt x="156" y="0"/>
                  </a:lnTo>
                  <a:close/>
                </a:path>
              </a:pathLst>
            </a:custGeom>
            <a:noFill/>
            <a:ln w="25400">
              <a:solidFill>
                <a:srgbClr val="FFFFFF"/>
              </a:solid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92929"/>
                </a:solidFill>
                <a:effectLst/>
                <a:uLnTx/>
                <a:uFillTx/>
              </a:endParaRPr>
            </a:p>
          </p:txBody>
        </p:sp>
      </p:grpSp>
      <p:grpSp>
        <p:nvGrpSpPr>
          <p:cNvPr id="4" name="Group 3"/>
          <p:cNvGrpSpPr>
            <a:grpSpLocks noChangeAspect="1"/>
          </p:cNvGrpSpPr>
          <p:nvPr/>
        </p:nvGrpSpPr>
        <p:grpSpPr>
          <a:xfrm>
            <a:off x="1158193" y="3023013"/>
            <a:ext cx="1344637" cy="1344637"/>
            <a:chOff x="563058" y="2894176"/>
            <a:chExt cx="2103097" cy="2103097"/>
          </a:xfrm>
        </p:grpSpPr>
        <p:sp>
          <p:nvSpPr>
            <p:cNvPr id="31" name="Oval 30"/>
            <p:cNvSpPr/>
            <p:nvPr/>
          </p:nvSpPr>
          <p:spPr bwMode="auto">
            <a:xfrm>
              <a:off x="563058" y="2894176"/>
              <a:ext cx="2103097" cy="2103097"/>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59" tIns="143407" rIns="179259" bIns="143407" numCol="1" spcCol="0" rtlCol="0" fromWordArt="0" anchor="ctr"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117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47" name="Group 15"/>
            <p:cNvGrpSpPr>
              <a:grpSpLocks noChangeAspect="1"/>
            </p:cNvGrpSpPr>
            <p:nvPr/>
          </p:nvGrpSpPr>
          <p:grpSpPr bwMode="auto">
            <a:xfrm>
              <a:off x="960437" y="3459997"/>
              <a:ext cx="1264653" cy="1157009"/>
              <a:chOff x="1441" y="-65"/>
              <a:chExt cx="4795" cy="4494"/>
            </a:xfrm>
            <a:noFill/>
          </p:grpSpPr>
          <p:sp>
            <p:nvSpPr>
              <p:cNvPr id="51" name="Freeform 16"/>
              <p:cNvSpPr>
                <a:spLocks/>
              </p:cNvSpPr>
              <p:nvPr/>
            </p:nvSpPr>
            <p:spPr bwMode="auto">
              <a:xfrm>
                <a:off x="1599" y="37"/>
                <a:ext cx="2204" cy="1018"/>
              </a:xfrm>
              <a:custGeom>
                <a:avLst/>
                <a:gdLst>
                  <a:gd name="T0" fmla="*/ 906 w 933"/>
                  <a:gd name="T1" fmla="*/ 137 h 431"/>
                  <a:gd name="T2" fmla="*/ 899 w 933"/>
                  <a:gd name="T3" fmla="*/ 192 h 431"/>
                  <a:gd name="T4" fmla="*/ 287 w 933"/>
                  <a:gd name="T5" fmla="*/ 419 h 431"/>
                  <a:gd name="T6" fmla="*/ 188 w 933"/>
                  <a:gd name="T7" fmla="*/ 398 h 431"/>
                  <a:gd name="T8" fmla="*/ 23 w 933"/>
                  <a:gd name="T9" fmla="*/ 237 h 431"/>
                  <a:gd name="T10" fmla="*/ 38 w 933"/>
                  <a:gd name="T11" fmla="*/ 179 h 431"/>
                  <a:gd name="T12" fmla="*/ 638 w 933"/>
                  <a:gd name="T13" fmla="*/ 9 h 431"/>
                  <a:gd name="T14" fmla="*/ 745 w 933"/>
                  <a:gd name="T15" fmla="*/ 27 h 431"/>
                  <a:gd name="T16" fmla="*/ 906 w 933"/>
                  <a:gd name="T17" fmla="*/ 13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431">
                    <a:moveTo>
                      <a:pt x="906" y="137"/>
                    </a:moveTo>
                    <a:cubicBezTo>
                      <a:pt x="933" y="156"/>
                      <a:pt x="930" y="180"/>
                      <a:pt x="899" y="192"/>
                    </a:cubicBezTo>
                    <a:cubicBezTo>
                      <a:pt x="287" y="419"/>
                      <a:pt x="287" y="419"/>
                      <a:pt x="287" y="419"/>
                    </a:cubicBezTo>
                    <a:cubicBezTo>
                      <a:pt x="256" y="431"/>
                      <a:pt x="212" y="422"/>
                      <a:pt x="188" y="398"/>
                    </a:cubicBezTo>
                    <a:cubicBezTo>
                      <a:pt x="23" y="237"/>
                      <a:pt x="23" y="237"/>
                      <a:pt x="23" y="237"/>
                    </a:cubicBezTo>
                    <a:cubicBezTo>
                      <a:pt x="0" y="214"/>
                      <a:pt x="6" y="188"/>
                      <a:pt x="38" y="179"/>
                    </a:cubicBezTo>
                    <a:cubicBezTo>
                      <a:pt x="638" y="9"/>
                      <a:pt x="638" y="9"/>
                      <a:pt x="638" y="9"/>
                    </a:cubicBezTo>
                    <a:cubicBezTo>
                      <a:pt x="669" y="0"/>
                      <a:pt x="718" y="8"/>
                      <a:pt x="745" y="27"/>
                    </a:cubicBezTo>
                    <a:lnTo>
                      <a:pt x="906" y="137"/>
                    </a:lnTo>
                    <a:close/>
                  </a:path>
                </a:pathLst>
              </a:custGeom>
              <a:grpFill/>
              <a:ln w="25400">
                <a:solidFill>
                  <a:srgbClr val="FFFFFF"/>
                </a:solidFill>
              </a:ln>
            </p:spPr>
            <p:txBody>
              <a:bodyPr vert="horz" wrap="square" lIns="89630" tIns="44814" rIns="89630" bIns="44814" numCol="1" anchor="t" anchorCtr="0" compatLnSpc="1">
                <a:prstTxWarp prst="textNoShape">
                  <a:avLst/>
                </a:prstTxWarp>
              </a:bodyPr>
              <a:lstStyle/>
              <a:p>
                <a:pPr marL="0" marR="0" lvl="0" indent="0" defTabSz="896003" eaLnBrk="1" fontAlgn="auto"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ysClr val="windowText" lastClr="000000"/>
                  </a:solidFill>
                  <a:effectLst/>
                  <a:uLnTx/>
                  <a:uFillTx/>
                </a:endParaRPr>
              </a:p>
            </p:txBody>
          </p:sp>
          <p:sp>
            <p:nvSpPr>
              <p:cNvPr id="52" name="Freeform 17"/>
              <p:cNvSpPr>
                <a:spLocks/>
              </p:cNvSpPr>
              <p:nvPr/>
            </p:nvSpPr>
            <p:spPr bwMode="auto">
              <a:xfrm>
                <a:off x="3973" y="-65"/>
                <a:ext cx="2171" cy="1120"/>
              </a:xfrm>
              <a:custGeom>
                <a:avLst/>
                <a:gdLst>
                  <a:gd name="T0" fmla="*/ 743 w 919"/>
                  <a:gd name="T1" fmla="*/ 437 h 474"/>
                  <a:gd name="T2" fmla="*/ 649 w 919"/>
                  <a:gd name="T3" fmla="*/ 462 h 474"/>
                  <a:gd name="T4" fmla="*/ 39 w 919"/>
                  <a:gd name="T5" fmla="*/ 235 h 474"/>
                  <a:gd name="T6" fmla="*/ 21 w 919"/>
                  <a:gd name="T7" fmla="*/ 168 h 474"/>
                  <a:gd name="T8" fmla="*/ 128 w 919"/>
                  <a:gd name="T9" fmla="*/ 39 h 474"/>
                  <a:gd name="T10" fmla="*/ 224 w 919"/>
                  <a:gd name="T11" fmla="*/ 9 h 474"/>
                  <a:gd name="T12" fmla="*/ 878 w 919"/>
                  <a:gd name="T13" fmla="*/ 183 h 474"/>
                  <a:gd name="T14" fmla="*/ 898 w 919"/>
                  <a:gd name="T15" fmla="*/ 245 h 474"/>
                  <a:gd name="T16" fmla="*/ 743 w 919"/>
                  <a:gd name="T17" fmla="*/ 43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474">
                    <a:moveTo>
                      <a:pt x="743" y="437"/>
                    </a:moveTo>
                    <a:cubicBezTo>
                      <a:pt x="722" y="462"/>
                      <a:pt x="680" y="474"/>
                      <a:pt x="649" y="462"/>
                    </a:cubicBezTo>
                    <a:cubicBezTo>
                      <a:pt x="39" y="235"/>
                      <a:pt x="39" y="235"/>
                      <a:pt x="39" y="235"/>
                    </a:cubicBezTo>
                    <a:cubicBezTo>
                      <a:pt x="8" y="223"/>
                      <a:pt x="0" y="193"/>
                      <a:pt x="21" y="168"/>
                    </a:cubicBezTo>
                    <a:cubicBezTo>
                      <a:pt x="128" y="39"/>
                      <a:pt x="128" y="39"/>
                      <a:pt x="128" y="39"/>
                    </a:cubicBezTo>
                    <a:cubicBezTo>
                      <a:pt x="149" y="14"/>
                      <a:pt x="193" y="0"/>
                      <a:pt x="224" y="9"/>
                    </a:cubicBezTo>
                    <a:cubicBezTo>
                      <a:pt x="878" y="183"/>
                      <a:pt x="878" y="183"/>
                      <a:pt x="878" y="183"/>
                    </a:cubicBezTo>
                    <a:cubicBezTo>
                      <a:pt x="910" y="192"/>
                      <a:pt x="919" y="220"/>
                      <a:pt x="898" y="245"/>
                    </a:cubicBezTo>
                    <a:lnTo>
                      <a:pt x="743" y="437"/>
                    </a:lnTo>
                    <a:close/>
                  </a:path>
                </a:pathLst>
              </a:custGeom>
              <a:grpFill/>
              <a:ln w="25400">
                <a:solidFill>
                  <a:srgbClr val="FFFFFF"/>
                </a:solidFill>
              </a:ln>
            </p:spPr>
            <p:txBody>
              <a:bodyPr vert="horz" wrap="square" lIns="89630" tIns="44814" rIns="89630" bIns="44814" numCol="1" anchor="t" anchorCtr="0" compatLnSpc="1">
                <a:prstTxWarp prst="textNoShape">
                  <a:avLst/>
                </a:prstTxWarp>
              </a:bodyPr>
              <a:lstStyle/>
              <a:p>
                <a:pPr marL="0" marR="0" lvl="0" indent="0" defTabSz="896003" eaLnBrk="1" fontAlgn="auto"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ysClr val="windowText" lastClr="000000"/>
                  </a:solidFill>
                  <a:effectLst/>
                  <a:uLnTx/>
                  <a:uFillTx/>
                </a:endParaRPr>
              </a:p>
            </p:txBody>
          </p:sp>
          <p:sp>
            <p:nvSpPr>
              <p:cNvPr id="53" name="Freeform 18"/>
              <p:cNvSpPr>
                <a:spLocks/>
              </p:cNvSpPr>
              <p:nvPr/>
            </p:nvSpPr>
            <p:spPr bwMode="auto">
              <a:xfrm>
                <a:off x="3983" y="1142"/>
                <a:ext cx="2253" cy="1385"/>
              </a:xfrm>
              <a:custGeom>
                <a:avLst/>
                <a:gdLst>
                  <a:gd name="T0" fmla="*/ 291 w 954"/>
                  <a:gd name="T1" fmla="*/ 562 h 586"/>
                  <a:gd name="T2" fmla="*/ 393 w 954"/>
                  <a:gd name="T3" fmla="*/ 571 h 586"/>
                  <a:gd name="T4" fmla="*/ 919 w 954"/>
                  <a:gd name="T5" fmla="*/ 304 h 586"/>
                  <a:gd name="T6" fmla="*/ 931 w 954"/>
                  <a:gd name="T7" fmla="*/ 233 h 586"/>
                  <a:gd name="T8" fmla="*/ 743 w 954"/>
                  <a:gd name="T9" fmla="*/ 32 h 586"/>
                  <a:gd name="T10" fmla="*/ 647 w 954"/>
                  <a:gd name="T11" fmla="*/ 13 h 586"/>
                  <a:gd name="T12" fmla="*/ 33 w 954"/>
                  <a:gd name="T13" fmla="*/ 296 h 586"/>
                  <a:gd name="T14" fmla="*/ 26 w 954"/>
                  <a:gd name="T15" fmla="*/ 357 h 586"/>
                  <a:gd name="T16" fmla="*/ 291 w 954"/>
                  <a:gd name="T17" fmla="*/ 56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 h="586">
                    <a:moveTo>
                      <a:pt x="291" y="562"/>
                    </a:moveTo>
                    <a:cubicBezTo>
                      <a:pt x="318" y="582"/>
                      <a:pt x="363" y="586"/>
                      <a:pt x="393" y="571"/>
                    </a:cubicBezTo>
                    <a:cubicBezTo>
                      <a:pt x="919" y="304"/>
                      <a:pt x="919" y="304"/>
                      <a:pt x="919" y="304"/>
                    </a:cubicBezTo>
                    <a:cubicBezTo>
                      <a:pt x="948" y="289"/>
                      <a:pt x="954" y="257"/>
                      <a:pt x="931" y="233"/>
                    </a:cubicBezTo>
                    <a:cubicBezTo>
                      <a:pt x="743" y="32"/>
                      <a:pt x="743" y="32"/>
                      <a:pt x="743" y="32"/>
                    </a:cubicBezTo>
                    <a:cubicBezTo>
                      <a:pt x="720" y="8"/>
                      <a:pt x="677" y="0"/>
                      <a:pt x="647" y="13"/>
                    </a:cubicBezTo>
                    <a:cubicBezTo>
                      <a:pt x="33" y="296"/>
                      <a:pt x="33" y="296"/>
                      <a:pt x="33" y="296"/>
                    </a:cubicBezTo>
                    <a:cubicBezTo>
                      <a:pt x="3" y="309"/>
                      <a:pt x="0" y="337"/>
                      <a:pt x="26" y="357"/>
                    </a:cubicBezTo>
                    <a:lnTo>
                      <a:pt x="291" y="562"/>
                    </a:lnTo>
                    <a:close/>
                  </a:path>
                </a:pathLst>
              </a:custGeom>
              <a:grpFill/>
              <a:ln w="25400">
                <a:solidFill>
                  <a:srgbClr val="FFFFFF"/>
                </a:solidFill>
              </a:ln>
            </p:spPr>
            <p:txBody>
              <a:bodyPr vert="horz" wrap="square" lIns="89630" tIns="44814" rIns="89630" bIns="44814" numCol="1" anchor="t" anchorCtr="0" compatLnSpc="1">
                <a:prstTxWarp prst="textNoShape">
                  <a:avLst/>
                </a:prstTxWarp>
              </a:bodyPr>
              <a:lstStyle/>
              <a:p>
                <a:pPr marL="0" marR="0" lvl="0" indent="0" defTabSz="896003" eaLnBrk="1" fontAlgn="auto"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ysClr val="windowText" lastClr="000000"/>
                  </a:solidFill>
                  <a:effectLst/>
                  <a:uLnTx/>
                  <a:uFillTx/>
                </a:endParaRPr>
              </a:p>
            </p:txBody>
          </p:sp>
          <p:sp>
            <p:nvSpPr>
              <p:cNvPr id="58" name="Freeform 19"/>
              <p:cNvSpPr>
                <a:spLocks/>
              </p:cNvSpPr>
              <p:nvPr/>
            </p:nvSpPr>
            <p:spPr bwMode="auto">
              <a:xfrm>
                <a:off x="1441" y="1142"/>
                <a:ext cx="2369" cy="1503"/>
              </a:xfrm>
              <a:custGeom>
                <a:avLst/>
                <a:gdLst>
                  <a:gd name="T0" fmla="*/ 704 w 1003"/>
                  <a:gd name="T1" fmla="*/ 609 h 636"/>
                  <a:gd name="T2" fmla="*/ 607 w 1003"/>
                  <a:gd name="T3" fmla="*/ 619 h 636"/>
                  <a:gd name="T4" fmla="*/ 31 w 1003"/>
                  <a:gd name="T5" fmla="*/ 291 h 636"/>
                  <a:gd name="T6" fmla="*/ 25 w 1003"/>
                  <a:gd name="T7" fmla="*/ 222 h 636"/>
                  <a:gd name="T8" fmla="*/ 252 w 1003"/>
                  <a:gd name="T9" fmla="*/ 27 h 636"/>
                  <a:gd name="T10" fmla="*/ 353 w 1003"/>
                  <a:gd name="T11" fmla="*/ 13 h 636"/>
                  <a:gd name="T12" fmla="*/ 968 w 1003"/>
                  <a:gd name="T13" fmla="*/ 296 h 636"/>
                  <a:gd name="T14" fmla="*/ 978 w 1003"/>
                  <a:gd name="T15" fmla="*/ 361 h 636"/>
                  <a:gd name="T16" fmla="*/ 704 w 1003"/>
                  <a:gd name="T17" fmla="*/ 60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3" h="636">
                    <a:moveTo>
                      <a:pt x="704" y="609"/>
                    </a:moveTo>
                    <a:cubicBezTo>
                      <a:pt x="679" y="631"/>
                      <a:pt x="636" y="636"/>
                      <a:pt x="607" y="619"/>
                    </a:cubicBezTo>
                    <a:cubicBezTo>
                      <a:pt x="31" y="291"/>
                      <a:pt x="31" y="291"/>
                      <a:pt x="31" y="291"/>
                    </a:cubicBezTo>
                    <a:cubicBezTo>
                      <a:pt x="2" y="274"/>
                      <a:pt x="0" y="243"/>
                      <a:pt x="25" y="222"/>
                    </a:cubicBezTo>
                    <a:cubicBezTo>
                      <a:pt x="252" y="27"/>
                      <a:pt x="252" y="27"/>
                      <a:pt x="252" y="27"/>
                    </a:cubicBezTo>
                    <a:cubicBezTo>
                      <a:pt x="278" y="6"/>
                      <a:pt x="323" y="0"/>
                      <a:pt x="353" y="13"/>
                    </a:cubicBezTo>
                    <a:cubicBezTo>
                      <a:pt x="968" y="296"/>
                      <a:pt x="968" y="296"/>
                      <a:pt x="968" y="296"/>
                    </a:cubicBezTo>
                    <a:cubicBezTo>
                      <a:pt x="998" y="309"/>
                      <a:pt x="1003" y="339"/>
                      <a:pt x="978" y="361"/>
                    </a:cubicBezTo>
                    <a:lnTo>
                      <a:pt x="704" y="609"/>
                    </a:lnTo>
                    <a:close/>
                  </a:path>
                </a:pathLst>
              </a:custGeom>
              <a:grpFill/>
              <a:ln w="25400">
                <a:solidFill>
                  <a:srgbClr val="FFFFFF"/>
                </a:solidFill>
              </a:ln>
            </p:spPr>
            <p:txBody>
              <a:bodyPr vert="horz" wrap="square" lIns="89630" tIns="44814" rIns="89630" bIns="44814" numCol="1" anchor="t" anchorCtr="0" compatLnSpc="1">
                <a:prstTxWarp prst="textNoShape">
                  <a:avLst/>
                </a:prstTxWarp>
              </a:bodyPr>
              <a:lstStyle/>
              <a:p>
                <a:pPr marL="0" marR="0" lvl="0" indent="0" defTabSz="896003" eaLnBrk="1" fontAlgn="auto"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ysClr val="windowText" lastClr="000000"/>
                  </a:solidFill>
                  <a:effectLst/>
                  <a:uLnTx/>
                  <a:uFillTx/>
                </a:endParaRPr>
              </a:p>
            </p:txBody>
          </p:sp>
          <p:sp>
            <p:nvSpPr>
              <p:cNvPr id="59" name="Freeform 20"/>
              <p:cNvSpPr>
                <a:spLocks/>
              </p:cNvSpPr>
              <p:nvPr/>
            </p:nvSpPr>
            <p:spPr bwMode="auto">
              <a:xfrm>
                <a:off x="2137" y="2286"/>
                <a:ext cx="1644" cy="2143"/>
              </a:xfrm>
              <a:custGeom>
                <a:avLst/>
                <a:gdLst>
                  <a:gd name="T0" fmla="*/ 696 w 696"/>
                  <a:gd name="T1" fmla="*/ 42 h 907"/>
                  <a:gd name="T2" fmla="*/ 651 w 696"/>
                  <a:gd name="T3" fmla="*/ 23 h 907"/>
                  <a:gd name="T4" fmla="*/ 417 w 696"/>
                  <a:gd name="T5" fmla="*/ 234 h 907"/>
                  <a:gd name="T6" fmla="*/ 320 w 696"/>
                  <a:gd name="T7" fmla="*/ 245 h 907"/>
                  <a:gd name="T8" fmla="*/ 52 w 696"/>
                  <a:gd name="T9" fmla="*/ 92 h 907"/>
                  <a:gd name="T10" fmla="*/ 0 w 696"/>
                  <a:gd name="T11" fmla="*/ 122 h 907"/>
                  <a:gd name="T12" fmla="*/ 0 w 696"/>
                  <a:gd name="T13" fmla="*/ 530 h 907"/>
                  <a:gd name="T14" fmla="*/ 54 w 696"/>
                  <a:gd name="T15" fmla="*/ 615 h 907"/>
                  <a:gd name="T16" fmla="*/ 642 w 696"/>
                  <a:gd name="T17" fmla="*/ 893 h 907"/>
                  <a:gd name="T18" fmla="*/ 696 w 696"/>
                  <a:gd name="T19" fmla="*/ 859 h 907"/>
                  <a:gd name="T20" fmla="*/ 696 w 696"/>
                  <a:gd name="T21" fmla="*/ 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907">
                    <a:moveTo>
                      <a:pt x="696" y="42"/>
                    </a:moveTo>
                    <a:cubicBezTo>
                      <a:pt x="696" y="9"/>
                      <a:pt x="676" y="0"/>
                      <a:pt x="651" y="23"/>
                    </a:cubicBezTo>
                    <a:cubicBezTo>
                      <a:pt x="417" y="234"/>
                      <a:pt x="417" y="234"/>
                      <a:pt x="417" y="234"/>
                    </a:cubicBezTo>
                    <a:cubicBezTo>
                      <a:pt x="393" y="256"/>
                      <a:pt x="349" y="261"/>
                      <a:pt x="320" y="245"/>
                    </a:cubicBezTo>
                    <a:cubicBezTo>
                      <a:pt x="52" y="92"/>
                      <a:pt x="52" y="92"/>
                      <a:pt x="52" y="92"/>
                    </a:cubicBezTo>
                    <a:cubicBezTo>
                      <a:pt x="23" y="75"/>
                      <a:pt x="0" y="89"/>
                      <a:pt x="0" y="122"/>
                    </a:cubicBezTo>
                    <a:cubicBezTo>
                      <a:pt x="0" y="530"/>
                      <a:pt x="0" y="530"/>
                      <a:pt x="0" y="530"/>
                    </a:cubicBezTo>
                    <a:cubicBezTo>
                      <a:pt x="0" y="563"/>
                      <a:pt x="24" y="601"/>
                      <a:pt x="54" y="615"/>
                    </a:cubicBezTo>
                    <a:cubicBezTo>
                      <a:pt x="642" y="893"/>
                      <a:pt x="642" y="893"/>
                      <a:pt x="642" y="893"/>
                    </a:cubicBezTo>
                    <a:cubicBezTo>
                      <a:pt x="672" y="907"/>
                      <a:pt x="696" y="892"/>
                      <a:pt x="696" y="859"/>
                    </a:cubicBezTo>
                    <a:lnTo>
                      <a:pt x="696" y="42"/>
                    </a:lnTo>
                    <a:close/>
                  </a:path>
                </a:pathLst>
              </a:custGeom>
              <a:grpFill/>
              <a:ln w="25400">
                <a:solidFill>
                  <a:srgbClr val="FFFFFF"/>
                </a:solidFill>
              </a:ln>
            </p:spPr>
            <p:txBody>
              <a:bodyPr vert="horz" wrap="square" lIns="89630" tIns="44814" rIns="89630" bIns="44814" numCol="1" anchor="t" anchorCtr="0" compatLnSpc="1">
                <a:prstTxWarp prst="textNoShape">
                  <a:avLst/>
                </a:prstTxWarp>
              </a:bodyPr>
              <a:lstStyle/>
              <a:p>
                <a:pPr marL="0" marR="0" lvl="0" indent="0" defTabSz="896003" eaLnBrk="1" fontAlgn="auto"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ysClr val="windowText" lastClr="000000"/>
                  </a:solidFill>
                  <a:effectLst/>
                  <a:uLnTx/>
                  <a:uFillTx/>
                </a:endParaRPr>
              </a:p>
            </p:txBody>
          </p:sp>
          <p:sp>
            <p:nvSpPr>
              <p:cNvPr id="64" name="Freeform 21"/>
              <p:cNvSpPr>
                <a:spLocks/>
              </p:cNvSpPr>
              <p:nvPr/>
            </p:nvSpPr>
            <p:spPr bwMode="auto">
              <a:xfrm>
                <a:off x="3999" y="2256"/>
                <a:ext cx="1635" cy="2168"/>
              </a:xfrm>
              <a:custGeom>
                <a:avLst/>
                <a:gdLst>
                  <a:gd name="T0" fmla="*/ 378 w 692"/>
                  <a:gd name="T1" fmla="*/ 207 h 918"/>
                  <a:gd name="T2" fmla="*/ 277 w 692"/>
                  <a:gd name="T3" fmla="*/ 197 h 918"/>
                  <a:gd name="T4" fmla="*/ 48 w 692"/>
                  <a:gd name="T5" fmla="*/ 20 h 918"/>
                  <a:gd name="T6" fmla="*/ 0 w 692"/>
                  <a:gd name="T7" fmla="*/ 43 h 918"/>
                  <a:gd name="T8" fmla="*/ 0 w 692"/>
                  <a:gd name="T9" fmla="*/ 870 h 918"/>
                  <a:gd name="T10" fmla="*/ 54 w 692"/>
                  <a:gd name="T11" fmla="*/ 904 h 918"/>
                  <a:gd name="T12" fmla="*/ 638 w 692"/>
                  <a:gd name="T13" fmla="*/ 628 h 918"/>
                  <a:gd name="T14" fmla="*/ 692 w 692"/>
                  <a:gd name="T15" fmla="*/ 543 h 918"/>
                  <a:gd name="T16" fmla="*/ 692 w 692"/>
                  <a:gd name="T17" fmla="*/ 108 h 918"/>
                  <a:gd name="T18" fmla="*/ 638 w 692"/>
                  <a:gd name="T19" fmla="*/ 75 h 918"/>
                  <a:gd name="T20" fmla="*/ 378 w 692"/>
                  <a:gd name="T21" fmla="*/ 207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918">
                    <a:moveTo>
                      <a:pt x="378" y="207"/>
                    </a:moveTo>
                    <a:cubicBezTo>
                      <a:pt x="349" y="222"/>
                      <a:pt x="304" y="217"/>
                      <a:pt x="277" y="197"/>
                    </a:cubicBezTo>
                    <a:cubicBezTo>
                      <a:pt x="48" y="20"/>
                      <a:pt x="48" y="20"/>
                      <a:pt x="48" y="20"/>
                    </a:cubicBezTo>
                    <a:cubicBezTo>
                      <a:pt x="21" y="0"/>
                      <a:pt x="0" y="10"/>
                      <a:pt x="0" y="43"/>
                    </a:cubicBezTo>
                    <a:cubicBezTo>
                      <a:pt x="0" y="870"/>
                      <a:pt x="0" y="870"/>
                      <a:pt x="0" y="870"/>
                    </a:cubicBezTo>
                    <a:cubicBezTo>
                      <a:pt x="0" y="903"/>
                      <a:pt x="24" y="918"/>
                      <a:pt x="54" y="904"/>
                    </a:cubicBezTo>
                    <a:cubicBezTo>
                      <a:pt x="638" y="628"/>
                      <a:pt x="638" y="628"/>
                      <a:pt x="638" y="628"/>
                    </a:cubicBezTo>
                    <a:cubicBezTo>
                      <a:pt x="668" y="614"/>
                      <a:pt x="692" y="576"/>
                      <a:pt x="692" y="543"/>
                    </a:cubicBezTo>
                    <a:cubicBezTo>
                      <a:pt x="692" y="108"/>
                      <a:pt x="692" y="108"/>
                      <a:pt x="692" y="108"/>
                    </a:cubicBezTo>
                    <a:cubicBezTo>
                      <a:pt x="692" y="75"/>
                      <a:pt x="668" y="60"/>
                      <a:pt x="638" y="75"/>
                    </a:cubicBezTo>
                    <a:lnTo>
                      <a:pt x="378" y="207"/>
                    </a:lnTo>
                    <a:close/>
                  </a:path>
                </a:pathLst>
              </a:custGeom>
              <a:grpFill/>
              <a:ln w="25400">
                <a:solidFill>
                  <a:srgbClr val="FFFFFF"/>
                </a:solidFill>
              </a:ln>
            </p:spPr>
            <p:txBody>
              <a:bodyPr vert="horz" wrap="square" lIns="89630" tIns="44814" rIns="89630" bIns="44814" numCol="1" anchor="t" anchorCtr="0" compatLnSpc="1">
                <a:prstTxWarp prst="textNoShape">
                  <a:avLst/>
                </a:prstTxWarp>
              </a:bodyPr>
              <a:lstStyle/>
              <a:p>
                <a:pPr marL="0" marR="0" lvl="0" indent="0" defTabSz="896003" eaLnBrk="1" fontAlgn="auto"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ysClr val="windowText" lastClr="000000"/>
                  </a:solidFill>
                  <a:effectLst/>
                  <a:uLnTx/>
                  <a:uFillTx/>
                </a:endParaRPr>
              </a:p>
            </p:txBody>
          </p:sp>
        </p:grpSp>
      </p:grpSp>
      <p:grpSp>
        <p:nvGrpSpPr>
          <p:cNvPr id="36" name="Group 35"/>
          <p:cNvGrpSpPr>
            <a:grpSpLocks noChangeAspect="1"/>
          </p:cNvGrpSpPr>
          <p:nvPr/>
        </p:nvGrpSpPr>
        <p:grpSpPr>
          <a:xfrm>
            <a:off x="6843021" y="3023013"/>
            <a:ext cx="1344637" cy="1735171"/>
            <a:chOff x="6669978" y="2894176"/>
            <a:chExt cx="2103097" cy="2713916"/>
          </a:xfrm>
        </p:grpSpPr>
        <p:sp>
          <p:nvSpPr>
            <p:cNvPr id="45" name="Oval 44"/>
            <p:cNvSpPr/>
            <p:nvPr/>
          </p:nvSpPr>
          <p:spPr bwMode="auto">
            <a:xfrm>
              <a:off x="6669978" y="2894176"/>
              <a:ext cx="2103097" cy="2103097"/>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59" tIns="143407" rIns="179259" bIns="143407" numCol="1" spcCol="0" rtlCol="0" fromWordArt="0" anchor="ctr"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117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1" name="Rectangle 60"/>
            <p:cNvSpPr/>
            <p:nvPr/>
          </p:nvSpPr>
          <p:spPr>
            <a:xfrm>
              <a:off x="6993531" y="3021667"/>
              <a:ext cx="1503151" cy="2586425"/>
            </a:xfrm>
            <a:prstGeom prst="rect">
              <a:avLst/>
            </a:prstGeom>
          </p:spPr>
          <p:txBody>
            <a:bodyPr wrap="square">
              <a:sp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1273" b="0" i="0" u="none" strike="noStrike" kern="0" cap="none" spc="0" normalizeH="0" baseline="0" noProof="0" dirty="0">
                <a:ln>
                  <a:noFill/>
                </a:ln>
                <a:solidFill>
                  <a:sysClr val="windowText" lastClr="000000"/>
                </a:solidFill>
                <a:effectLst/>
                <a:uLnTx/>
                <a:uFillTx/>
                <a:latin typeface="MSN MDL2 Assets" panose="050A0102010101010101" pitchFamily="18" charset="0"/>
              </a:endParaRPr>
            </a:p>
          </p:txBody>
        </p:sp>
        <p:grpSp>
          <p:nvGrpSpPr>
            <p:cNvPr id="16" name="Group 15"/>
            <p:cNvGrpSpPr/>
            <p:nvPr/>
          </p:nvGrpSpPr>
          <p:grpSpPr>
            <a:xfrm>
              <a:off x="7059178" y="3424848"/>
              <a:ext cx="1460522" cy="1039745"/>
              <a:chOff x="6967515" y="3306044"/>
              <a:chExt cx="1667363" cy="1186996"/>
            </a:xfrm>
          </p:grpSpPr>
          <p:sp>
            <p:nvSpPr>
              <p:cNvPr id="86" name="Freeform 85"/>
              <p:cNvSpPr/>
              <p:nvPr/>
            </p:nvSpPr>
            <p:spPr bwMode="auto">
              <a:xfrm>
                <a:off x="6967515" y="3306044"/>
                <a:ext cx="1118832" cy="666810"/>
              </a:xfrm>
              <a:custGeom>
                <a:avLst/>
                <a:gdLst>
                  <a:gd name="connsiteX0" fmla="*/ 878861 w 1594983"/>
                  <a:gd name="connsiteY0" fmla="*/ 0 h 950590"/>
                  <a:gd name="connsiteX1" fmla="*/ 1315403 w 1594983"/>
                  <a:gd name="connsiteY1" fmla="*/ 436542 h 950590"/>
                  <a:gd name="connsiteX2" fmla="*/ 1314901 w 1594983"/>
                  <a:gd name="connsiteY2" fmla="*/ 441522 h 950590"/>
                  <a:gd name="connsiteX3" fmla="*/ 1340449 w 1594983"/>
                  <a:gd name="connsiteY3" fmla="*/ 441522 h 950590"/>
                  <a:gd name="connsiteX4" fmla="*/ 1594983 w 1594983"/>
                  <a:gd name="connsiteY4" fmla="*/ 696056 h 950590"/>
                  <a:gd name="connsiteX5" fmla="*/ 1594982 w 1594983"/>
                  <a:gd name="connsiteY5" fmla="*/ 696056 h 950590"/>
                  <a:gd name="connsiteX6" fmla="*/ 1340448 w 1594983"/>
                  <a:gd name="connsiteY6" fmla="*/ 950590 h 950590"/>
                  <a:gd name="connsiteX7" fmla="*/ 669310 w 1594983"/>
                  <a:gd name="connsiteY7" fmla="*/ 950589 h 950590"/>
                  <a:gd name="connsiteX8" fmla="*/ 312052 w 1594983"/>
                  <a:gd name="connsiteY8" fmla="*/ 950589 h 950590"/>
                  <a:gd name="connsiteX9" fmla="*/ 0 w 1594983"/>
                  <a:gd name="connsiteY9" fmla="*/ 638537 h 950590"/>
                  <a:gd name="connsiteX10" fmla="*/ 312052 w 1594983"/>
                  <a:gd name="connsiteY10" fmla="*/ 326485 h 950590"/>
                  <a:gd name="connsiteX11" fmla="*/ 458042 w 1594983"/>
                  <a:gd name="connsiteY11" fmla="*/ 326485 h 950590"/>
                  <a:gd name="connsiteX12" fmla="*/ 476625 w 1594983"/>
                  <a:gd name="connsiteY12" fmla="*/ 266620 h 950590"/>
                  <a:gd name="connsiteX13" fmla="*/ 878861 w 1594983"/>
                  <a:gd name="connsiteY13" fmla="*/ 0 h 9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983" h="950590">
                    <a:moveTo>
                      <a:pt x="878861" y="0"/>
                    </a:moveTo>
                    <a:cubicBezTo>
                      <a:pt x="1119956" y="0"/>
                      <a:pt x="1315403" y="195447"/>
                      <a:pt x="1315403" y="436542"/>
                    </a:cubicBezTo>
                    <a:lnTo>
                      <a:pt x="1314901" y="441522"/>
                    </a:lnTo>
                    <a:lnTo>
                      <a:pt x="1340449" y="441522"/>
                    </a:lnTo>
                    <a:cubicBezTo>
                      <a:pt x="1481024" y="441522"/>
                      <a:pt x="1594983" y="555481"/>
                      <a:pt x="1594983" y="696056"/>
                    </a:cubicBezTo>
                    <a:lnTo>
                      <a:pt x="1594982" y="696056"/>
                    </a:lnTo>
                    <a:cubicBezTo>
                      <a:pt x="1594982" y="836631"/>
                      <a:pt x="1481023" y="950590"/>
                      <a:pt x="1340448" y="950590"/>
                    </a:cubicBezTo>
                    <a:lnTo>
                      <a:pt x="669310" y="950589"/>
                    </a:lnTo>
                    <a:lnTo>
                      <a:pt x="312052" y="950589"/>
                    </a:lnTo>
                    <a:cubicBezTo>
                      <a:pt x="139710" y="950589"/>
                      <a:pt x="0" y="810879"/>
                      <a:pt x="0" y="638537"/>
                    </a:cubicBezTo>
                    <a:cubicBezTo>
                      <a:pt x="0" y="466195"/>
                      <a:pt x="139710" y="326485"/>
                      <a:pt x="312052" y="326485"/>
                    </a:cubicBezTo>
                    <a:lnTo>
                      <a:pt x="458042" y="326485"/>
                    </a:lnTo>
                    <a:lnTo>
                      <a:pt x="476625" y="266620"/>
                    </a:lnTo>
                    <a:cubicBezTo>
                      <a:pt x="542896" y="109939"/>
                      <a:pt x="698040" y="0"/>
                      <a:pt x="878861" y="0"/>
                    </a:cubicBezTo>
                    <a:close/>
                  </a:path>
                </a:pathLst>
              </a:custGeom>
              <a:no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Freeform 71"/>
              <p:cNvSpPr/>
              <p:nvPr/>
            </p:nvSpPr>
            <p:spPr bwMode="auto">
              <a:xfrm>
                <a:off x="7039895" y="3497580"/>
                <a:ext cx="1594983" cy="950590"/>
              </a:xfrm>
              <a:custGeom>
                <a:avLst/>
                <a:gdLst>
                  <a:gd name="connsiteX0" fmla="*/ 878861 w 1594983"/>
                  <a:gd name="connsiteY0" fmla="*/ 0 h 950590"/>
                  <a:gd name="connsiteX1" fmla="*/ 1315403 w 1594983"/>
                  <a:gd name="connsiteY1" fmla="*/ 436542 h 950590"/>
                  <a:gd name="connsiteX2" fmla="*/ 1314901 w 1594983"/>
                  <a:gd name="connsiteY2" fmla="*/ 441522 h 950590"/>
                  <a:gd name="connsiteX3" fmla="*/ 1340449 w 1594983"/>
                  <a:gd name="connsiteY3" fmla="*/ 441522 h 950590"/>
                  <a:gd name="connsiteX4" fmla="*/ 1594983 w 1594983"/>
                  <a:gd name="connsiteY4" fmla="*/ 696056 h 950590"/>
                  <a:gd name="connsiteX5" fmla="*/ 1594982 w 1594983"/>
                  <a:gd name="connsiteY5" fmla="*/ 696056 h 950590"/>
                  <a:gd name="connsiteX6" fmla="*/ 1340448 w 1594983"/>
                  <a:gd name="connsiteY6" fmla="*/ 950590 h 950590"/>
                  <a:gd name="connsiteX7" fmla="*/ 669310 w 1594983"/>
                  <a:gd name="connsiteY7" fmla="*/ 950589 h 950590"/>
                  <a:gd name="connsiteX8" fmla="*/ 312052 w 1594983"/>
                  <a:gd name="connsiteY8" fmla="*/ 950589 h 950590"/>
                  <a:gd name="connsiteX9" fmla="*/ 0 w 1594983"/>
                  <a:gd name="connsiteY9" fmla="*/ 638537 h 950590"/>
                  <a:gd name="connsiteX10" fmla="*/ 312052 w 1594983"/>
                  <a:gd name="connsiteY10" fmla="*/ 326485 h 950590"/>
                  <a:gd name="connsiteX11" fmla="*/ 458042 w 1594983"/>
                  <a:gd name="connsiteY11" fmla="*/ 326485 h 950590"/>
                  <a:gd name="connsiteX12" fmla="*/ 476625 w 1594983"/>
                  <a:gd name="connsiteY12" fmla="*/ 266620 h 950590"/>
                  <a:gd name="connsiteX13" fmla="*/ 878861 w 1594983"/>
                  <a:gd name="connsiteY13" fmla="*/ 0 h 9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983" h="950590">
                    <a:moveTo>
                      <a:pt x="878861" y="0"/>
                    </a:moveTo>
                    <a:cubicBezTo>
                      <a:pt x="1119956" y="0"/>
                      <a:pt x="1315403" y="195447"/>
                      <a:pt x="1315403" y="436542"/>
                    </a:cubicBezTo>
                    <a:lnTo>
                      <a:pt x="1314901" y="441522"/>
                    </a:lnTo>
                    <a:lnTo>
                      <a:pt x="1340449" y="441522"/>
                    </a:lnTo>
                    <a:cubicBezTo>
                      <a:pt x="1481024" y="441522"/>
                      <a:pt x="1594983" y="555481"/>
                      <a:pt x="1594983" y="696056"/>
                    </a:cubicBezTo>
                    <a:lnTo>
                      <a:pt x="1594982" y="696056"/>
                    </a:lnTo>
                    <a:cubicBezTo>
                      <a:pt x="1594982" y="836631"/>
                      <a:pt x="1481023" y="950590"/>
                      <a:pt x="1340448" y="950590"/>
                    </a:cubicBezTo>
                    <a:lnTo>
                      <a:pt x="669310" y="950589"/>
                    </a:lnTo>
                    <a:lnTo>
                      <a:pt x="312052" y="950589"/>
                    </a:lnTo>
                    <a:cubicBezTo>
                      <a:pt x="139710" y="950589"/>
                      <a:pt x="0" y="810879"/>
                      <a:pt x="0" y="638537"/>
                    </a:cubicBezTo>
                    <a:cubicBezTo>
                      <a:pt x="0" y="466195"/>
                      <a:pt x="139710" y="326485"/>
                      <a:pt x="312052" y="326485"/>
                    </a:cubicBezTo>
                    <a:lnTo>
                      <a:pt x="458042" y="326485"/>
                    </a:lnTo>
                    <a:lnTo>
                      <a:pt x="476625" y="266620"/>
                    </a:lnTo>
                    <a:cubicBezTo>
                      <a:pt x="542896" y="109939"/>
                      <a:pt x="698040" y="0"/>
                      <a:pt x="878861" y="0"/>
                    </a:cubicBezTo>
                    <a:close/>
                  </a:path>
                </a:pathLst>
              </a:custGeom>
              <a:solidFill>
                <a:schemeClr val="accent3"/>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2" name="Rectangle 61"/>
              <p:cNvSpPr/>
              <p:nvPr/>
            </p:nvSpPr>
            <p:spPr>
              <a:xfrm>
                <a:off x="7509363" y="3573908"/>
                <a:ext cx="802009" cy="919132"/>
              </a:xfrm>
              <a:prstGeom prst="rect">
                <a:avLst/>
              </a:prstGeom>
            </p:spPr>
            <p:txBody>
              <a:bodyPr wrap="none">
                <a:spAutoFit/>
              </a:bodyPr>
              <a:lstStyle/>
              <a:p>
                <a:pPr marL="0" marR="0" lvl="0" indent="0" algn="ctr" defTabSz="896386" eaLnBrk="1" fontAlgn="auto" latinLnBrk="0" hangingPunct="1">
                  <a:lnSpc>
                    <a:spcPct val="100000"/>
                  </a:lnSpc>
                  <a:spcBef>
                    <a:spcPts val="0"/>
                  </a:spcBef>
                  <a:spcAft>
                    <a:spcPts val="0"/>
                  </a:spcAft>
                  <a:buClrTx/>
                  <a:buSzTx/>
                  <a:buFontTx/>
                  <a:buNone/>
                  <a:tabLst/>
                  <a:defRPr/>
                </a:pPr>
                <a:r>
                  <a:rPr kumimoji="0" lang="en-US" sz="2745" b="0" i="0" u="none" strike="noStrike" kern="0" cap="none" spc="0" normalizeH="0" baseline="0" noProof="0" dirty="0">
                    <a:ln>
                      <a:noFill/>
                    </a:ln>
                    <a:solidFill>
                      <a:schemeClr val="bg1"/>
                    </a:solidFill>
                    <a:effectLst/>
                    <a:uLnTx/>
                    <a:uFillTx/>
                    <a:latin typeface="IOT MDL2 Assets" panose="050A0102010101010101" pitchFamily="18" charset="0"/>
                  </a:rPr>
                  <a:t></a:t>
                </a:r>
                <a:endParaRPr kumimoji="0" lang="en-US" sz="2745" b="0" i="0" u="none" strike="noStrike" kern="0" cap="none" spc="0" normalizeH="0" baseline="0" noProof="0" dirty="0">
                  <a:ln>
                    <a:noFill/>
                  </a:ln>
                  <a:solidFill>
                    <a:schemeClr val="bg1"/>
                  </a:solidFill>
                  <a:effectLst/>
                  <a:uLnTx/>
                  <a:uFillTx/>
                  <a:latin typeface="MS Shell Dlg 2" panose="020B0604030504040204" pitchFamily="34" charset="0"/>
                </a:endParaRPr>
              </a:p>
            </p:txBody>
          </p:sp>
        </p:grpSp>
      </p:grpSp>
      <p:grpSp>
        <p:nvGrpSpPr>
          <p:cNvPr id="96" name="Group 95"/>
          <p:cNvGrpSpPr>
            <a:grpSpLocks noChangeAspect="1"/>
          </p:cNvGrpSpPr>
          <p:nvPr/>
        </p:nvGrpSpPr>
        <p:grpSpPr>
          <a:xfrm>
            <a:off x="9656127" y="3023013"/>
            <a:ext cx="1344637" cy="1344637"/>
            <a:chOff x="9723437" y="2894176"/>
            <a:chExt cx="1645920" cy="1645920"/>
          </a:xfrm>
          <a:solidFill>
            <a:schemeClr val="accent4"/>
          </a:solidFill>
        </p:grpSpPr>
        <p:sp>
          <p:nvSpPr>
            <p:cNvPr id="35" name="Oval 34"/>
            <p:cNvSpPr>
              <a:spLocks noChangeAspect="1"/>
            </p:cNvSpPr>
            <p:nvPr/>
          </p:nvSpPr>
          <p:spPr bwMode="auto">
            <a:xfrm>
              <a:off x="9723437" y="2894176"/>
              <a:ext cx="1645920" cy="1645920"/>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59" tIns="143407" rIns="179259" bIns="143407" numCol="1" spcCol="0" rtlCol="0" fromWordArt="0" anchor="ctr"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117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44" name="Group 43"/>
            <p:cNvGrpSpPr/>
            <p:nvPr/>
          </p:nvGrpSpPr>
          <p:grpSpPr>
            <a:xfrm>
              <a:off x="10067324" y="3391695"/>
              <a:ext cx="958147" cy="650883"/>
              <a:chOff x="10067324" y="3391695"/>
              <a:chExt cx="958147" cy="650883"/>
            </a:xfrm>
            <a:grpFill/>
          </p:grpSpPr>
          <p:grpSp>
            <p:nvGrpSpPr>
              <p:cNvPr id="19" name="Group 18"/>
              <p:cNvGrpSpPr/>
              <p:nvPr/>
            </p:nvGrpSpPr>
            <p:grpSpPr>
              <a:xfrm>
                <a:off x="10078359" y="3391695"/>
                <a:ext cx="947112" cy="546968"/>
                <a:chOff x="10261600" y="3598023"/>
                <a:chExt cx="1090004" cy="629490"/>
              </a:xfrm>
              <a:grpFill/>
            </p:grpSpPr>
            <p:sp>
              <p:nvSpPr>
                <p:cNvPr id="17" name="Freeform 16"/>
                <p:cNvSpPr/>
                <p:nvPr/>
              </p:nvSpPr>
              <p:spPr bwMode="auto">
                <a:xfrm>
                  <a:off x="10261600" y="3728806"/>
                  <a:ext cx="1082675" cy="498707"/>
                </a:xfrm>
                <a:custGeom>
                  <a:avLst/>
                  <a:gdLst>
                    <a:gd name="connsiteX0" fmla="*/ 1082675 w 1082675"/>
                    <a:gd name="connsiteY0" fmla="*/ 0 h 496888"/>
                    <a:gd name="connsiteX1" fmla="*/ 0 w 1082675"/>
                    <a:gd name="connsiteY1" fmla="*/ 496888 h 496888"/>
                    <a:gd name="connsiteX0" fmla="*/ 1082675 w 1082675"/>
                    <a:gd name="connsiteY0" fmla="*/ 10304 h 507192"/>
                    <a:gd name="connsiteX1" fmla="*/ 0 w 1082675"/>
                    <a:gd name="connsiteY1" fmla="*/ 507192 h 507192"/>
                    <a:gd name="connsiteX0" fmla="*/ 1082675 w 1082675"/>
                    <a:gd name="connsiteY0" fmla="*/ 8941 h 505829"/>
                    <a:gd name="connsiteX1" fmla="*/ 0 w 1082675"/>
                    <a:gd name="connsiteY1" fmla="*/ 505829 h 505829"/>
                    <a:gd name="connsiteX0" fmla="*/ 1082675 w 1082675"/>
                    <a:gd name="connsiteY0" fmla="*/ 3637 h 500525"/>
                    <a:gd name="connsiteX1" fmla="*/ 0 w 1082675"/>
                    <a:gd name="connsiteY1" fmla="*/ 500525 h 500525"/>
                    <a:gd name="connsiteX0" fmla="*/ 1082675 w 1082675"/>
                    <a:gd name="connsiteY0" fmla="*/ 3695 h 500583"/>
                    <a:gd name="connsiteX1" fmla="*/ 0 w 1082675"/>
                    <a:gd name="connsiteY1" fmla="*/ 500583 h 500583"/>
                    <a:gd name="connsiteX0" fmla="*/ 1082675 w 1082675"/>
                    <a:gd name="connsiteY0" fmla="*/ 3359 h 500247"/>
                    <a:gd name="connsiteX1" fmla="*/ 0 w 1082675"/>
                    <a:gd name="connsiteY1" fmla="*/ 500247 h 500247"/>
                    <a:gd name="connsiteX0" fmla="*/ 1082675 w 1082675"/>
                    <a:gd name="connsiteY0" fmla="*/ 1757 h 498645"/>
                    <a:gd name="connsiteX1" fmla="*/ 0 w 1082675"/>
                    <a:gd name="connsiteY1" fmla="*/ 498645 h 498645"/>
                    <a:gd name="connsiteX0" fmla="*/ 1082675 w 1082675"/>
                    <a:gd name="connsiteY0" fmla="*/ 1830 h 498718"/>
                    <a:gd name="connsiteX1" fmla="*/ 0 w 1082675"/>
                    <a:gd name="connsiteY1" fmla="*/ 498718 h 498718"/>
                    <a:gd name="connsiteX0" fmla="*/ 1082675 w 1082675"/>
                    <a:gd name="connsiteY0" fmla="*/ 1819 h 498707"/>
                    <a:gd name="connsiteX1" fmla="*/ 0 w 1082675"/>
                    <a:gd name="connsiteY1" fmla="*/ 498707 h 498707"/>
                  </a:gdLst>
                  <a:ahLst/>
                  <a:cxnLst>
                    <a:cxn ang="0">
                      <a:pos x="connsiteX0" y="connsiteY0"/>
                    </a:cxn>
                    <a:cxn ang="0">
                      <a:pos x="connsiteX1" y="connsiteY1"/>
                    </a:cxn>
                  </a:cxnLst>
                  <a:rect l="l" t="t" r="r" b="b"/>
                  <a:pathLst>
                    <a:path w="1082675" h="498707">
                      <a:moveTo>
                        <a:pt x="1082675" y="1819"/>
                      </a:moveTo>
                      <a:cubicBezTo>
                        <a:pt x="416982" y="-32576"/>
                        <a:pt x="614893" y="431502"/>
                        <a:pt x="0" y="498707"/>
                      </a:cubicBez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endParaRPr>
                </a:p>
              </p:txBody>
            </p:sp>
            <p:sp>
              <p:nvSpPr>
                <p:cNvPr id="18" name="Freeform 17"/>
                <p:cNvSpPr/>
                <p:nvPr/>
              </p:nvSpPr>
              <p:spPr bwMode="auto">
                <a:xfrm>
                  <a:off x="11227779" y="3598023"/>
                  <a:ext cx="123825" cy="273050"/>
                </a:xfrm>
                <a:custGeom>
                  <a:avLst/>
                  <a:gdLst>
                    <a:gd name="connsiteX0" fmla="*/ 0 w 123825"/>
                    <a:gd name="connsiteY0" fmla="*/ 0 h 273050"/>
                    <a:gd name="connsiteX1" fmla="*/ 123825 w 123825"/>
                    <a:gd name="connsiteY1" fmla="*/ 125412 h 273050"/>
                    <a:gd name="connsiteX2" fmla="*/ 0 w 123825"/>
                    <a:gd name="connsiteY2" fmla="*/ 273050 h 273050"/>
                  </a:gdLst>
                  <a:ahLst/>
                  <a:cxnLst>
                    <a:cxn ang="0">
                      <a:pos x="connsiteX0" y="connsiteY0"/>
                    </a:cxn>
                    <a:cxn ang="0">
                      <a:pos x="connsiteX1" y="connsiteY1"/>
                    </a:cxn>
                    <a:cxn ang="0">
                      <a:pos x="connsiteX2" y="connsiteY2"/>
                    </a:cxn>
                  </a:cxnLst>
                  <a:rect l="l" t="t" r="r" b="b"/>
                  <a:pathLst>
                    <a:path w="123825" h="273050">
                      <a:moveTo>
                        <a:pt x="0" y="0"/>
                      </a:moveTo>
                      <a:lnTo>
                        <a:pt x="123825" y="125412"/>
                      </a:lnTo>
                      <a:lnTo>
                        <a:pt x="0" y="273050"/>
                      </a:ln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endParaRPr>
                </a:p>
              </p:txBody>
            </p:sp>
          </p:grpSp>
          <p:sp>
            <p:nvSpPr>
              <p:cNvPr id="90" name="Freeform 89"/>
              <p:cNvSpPr/>
              <p:nvPr/>
            </p:nvSpPr>
            <p:spPr bwMode="auto">
              <a:xfrm flipV="1">
                <a:off x="10917879" y="3805323"/>
                <a:ext cx="107592" cy="237255"/>
              </a:xfrm>
              <a:custGeom>
                <a:avLst/>
                <a:gdLst>
                  <a:gd name="connsiteX0" fmla="*/ 0 w 123825"/>
                  <a:gd name="connsiteY0" fmla="*/ 0 h 273050"/>
                  <a:gd name="connsiteX1" fmla="*/ 123825 w 123825"/>
                  <a:gd name="connsiteY1" fmla="*/ 125412 h 273050"/>
                  <a:gd name="connsiteX2" fmla="*/ 0 w 123825"/>
                  <a:gd name="connsiteY2" fmla="*/ 273050 h 273050"/>
                </a:gdLst>
                <a:ahLst/>
                <a:cxnLst>
                  <a:cxn ang="0">
                    <a:pos x="connsiteX0" y="connsiteY0"/>
                  </a:cxn>
                  <a:cxn ang="0">
                    <a:pos x="connsiteX1" y="connsiteY1"/>
                  </a:cxn>
                  <a:cxn ang="0">
                    <a:pos x="connsiteX2" y="connsiteY2"/>
                  </a:cxn>
                </a:cxnLst>
                <a:rect l="l" t="t" r="r" b="b"/>
                <a:pathLst>
                  <a:path w="123825" h="273050">
                    <a:moveTo>
                      <a:pt x="0" y="0"/>
                    </a:moveTo>
                    <a:lnTo>
                      <a:pt x="123825" y="125412"/>
                    </a:lnTo>
                    <a:lnTo>
                      <a:pt x="0" y="273050"/>
                    </a:ln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endParaRPr>
              </a:p>
            </p:txBody>
          </p:sp>
          <p:sp>
            <p:nvSpPr>
              <p:cNvPr id="25" name="Freeform 24"/>
              <p:cNvSpPr/>
              <p:nvPr/>
            </p:nvSpPr>
            <p:spPr bwMode="auto">
              <a:xfrm>
                <a:off x="10067324" y="3493120"/>
                <a:ext cx="371056" cy="155871"/>
              </a:xfrm>
              <a:custGeom>
                <a:avLst/>
                <a:gdLst>
                  <a:gd name="connsiteX0" fmla="*/ 0 w 427038"/>
                  <a:gd name="connsiteY0" fmla="*/ 0 h 179388"/>
                  <a:gd name="connsiteX1" fmla="*/ 427038 w 427038"/>
                  <a:gd name="connsiteY1" fmla="*/ 179388 h 179388"/>
                  <a:gd name="connsiteX0" fmla="*/ 0 w 427038"/>
                  <a:gd name="connsiteY0" fmla="*/ 0 h 179388"/>
                  <a:gd name="connsiteX1" fmla="*/ 427038 w 427038"/>
                  <a:gd name="connsiteY1" fmla="*/ 179388 h 179388"/>
                  <a:gd name="connsiteX0" fmla="*/ 0 w 427038"/>
                  <a:gd name="connsiteY0" fmla="*/ 0 h 179388"/>
                  <a:gd name="connsiteX1" fmla="*/ 427038 w 427038"/>
                  <a:gd name="connsiteY1" fmla="*/ 179388 h 179388"/>
                  <a:gd name="connsiteX0" fmla="*/ 0 w 427038"/>
                  <a:gd name="connsiteY0" fmla="*/ 0 h 179388"/>
                  <a:gd name="connsiteX1" fmla="*/ 427038 w 427038"/>
                  <a:gd name="connsiteY1" fmla="*/ 179388 h 179388"/>
                </a:gdLst>
                <a:ahLst/>
                <a:cxnLst>
                  <a:cxn ang="0">
                    <a:pos x="connsiteX0" y="connsiteY0"/>
                  </a:cxn>
                  <a:cxn ang="0">
                    <a:pos x="connsiteX1" y="connsiteY1"/>
                  </a:cxn>
                </a:cxnLst>
                <a:rect l="l" t="t" r="r" b="b"/>
                <a:pathLst>
                  <a:path w="427038" h="179388">
                    <a:moveTo>
                      <a:pt x="0" y="0"/>
                    </a:moveTo>
                    <a:cubicBezTo>
                      <a:pt x="177271" y="29633"/>
                      <a:pt x="303742" y="68792"/>
                      <a:pt x="427038" y="179388"/>
                    </a:cubicBez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endParaRPr>
              </a:p>
            </p:txBody>
          </p:sp>
          <p:sp>
            <p:nvSpPr>
              <p:cNvPr id="26" name="Freeform 25"/>
              <p:cNvSpPr/>
              <p:nvPr/>
            </p:nvSpPr>
            <p:spPr bwMode="auto">
              <a:xfrm>
                <a:off x="10577698" y="3799344"/>
                <a:ext cx="437267" cy="134517"/>
              </a:xfrm>
              <a:custGeom>
                <a:avLst/>
                <a:gdLst>
                  <a:gd name="connsiteX0" fmla="*/ 0 w 503238"/>
                  <a:gd name="connsiteY0" fmla="*/ 0 h 153988"/>
                  <a:gd name="connsiteX1" fmla="*/ 503238 w 503238"/>
                  <a:gd name="connsiteY1" fmla="*/ 153988 h 153988"/>
                  <a:gd name="connsiteX0" fmla="*/ 0 w 503238"/>
                  <a:gd name="connsiteY0" fmla="*/ 0 h 154344"/>
                  <a:gd name="connsiteX1" fmla="*/ 503238 w 503238"/>
                  <a:gd name="connsiteY1" fmla="*/ 153988 h 154344"/>
                  <a:gd name="connsiteX0" fmla="*/ 0 w 503238"/>
                  <a:gd name="connsiteY0" fmla="*/ 0 h 154812"/>
                  <a:gd name="connsiteX1" fmla="*/ 503238 w 503238"/>
                  <a:gd name="connsiteY1" fmla="*/ 153988 h 154812"/>
                </a:gdLst>
                <a:ahLst/>
                <a:cxnLst>
                  <a:cxn ang="0">
                    <a:pos x="connsiteX0" y="connsiteY0"/>
                  </a:cxn>
                  <a:cxn ang="0">
                    <a:pos x="connsiteX1" y="connsiteY1"/>
                  </a:cxn>
                </a:cxnLst>
                <a:rect l="l" t="t" r="r" b="b"/>
                <a:pathLst>
                  <a:path w="503238" h="154812">
                    <a:moveTo>
                      <a:pt x="0" y="0"/>
                    </a:moveTo>
                    <a:cubicBezTo>
                      <a:pt x="126471" y="119591"/>
                      <a:pt x="310092" y="161396"/>
                      <a:pt x="503238" y="153988"/>
                    </a:cubicBez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6813744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Dynamics 365 - Licensing</a:t>
            </a:r>
          </a:p>
        </p:txBody>
      </p:sp>
      <p:cxnSp>
        <p:nvCxnSpPr>
          <p:cNvPr id="8" name="Straight Connector 7"/>
          <p:cNvCxnSpPr>
            <a:stCxn id="2" idx="2"/>
          </p:cNvCxnSpPr>
          <p:nvPr/>
        </p:nvCxnSpPr>
        <p:spPr>
          <a:xfrm>
            <a:off x="6097161" y="1189494"/>
            <a:ext cx="0" cy="5451695"/>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18643" y="3949593"/>
            <a:ext cx="11354714" cy="323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131795" y="1053455"/>
            <a:ext cx="5564617" cy="2886791"/>
            <a:chOff x="6131795" y="1053455"/>
            <a:chExt cx="5564617" cy="2886791"/>
          </a:xfrm>
        </p:grpSpPr>
        <p:pic>
          <p:nvPicPr>
            <p:cNvPr id="5" name="Picture 4"/>
            <p:cNvPicPr>
              <a:picLocks noChangeAspect="1"/>
            </p:cNvPicPr>
            <p:nvPr/>
          </p:nvPicPr>
          <p:blipFill>
            <a:blip r:embed="rId3"/>
            <a:stretch>
              <a:fillRect/>
            </a:stretch>
          </p:blipFill>
          <p:spPr>
            <a:xfrm>
              <a:off x="10375119" y="2149249"/>
              <a:ext cx="1321293" cy="1316029"/>
            </a:xfrm>
            <a:prstGeom prst="rect">
              <a:avLst/>
            </a:prstGeom>
          </p:spPr>
        </p:pic>
        <p:sp>
          <p:nvSpPr>
            <p:cNvPr id="17" name="TextBox 16"/>
            <p:cNvSpPr txBox="1"/>
            <p:nvPr/>
          </p:nvSpPr>
          <p:spPr>
            <a:xfrm>
              <a:off x="6131795" y="1053455"/>
              <a:ext cx="1463335" cy="677456"/>
            </a:xfrm>
            <a:prstGeom prst="rect">
              <a:avLst/>
            </a:prstGeom>
            <a:noFill/>
          </p:spPr>
          <p:txBody>
            <a:bodyPr wrap="none" lIns="179285" tIns="143428" rIns="179285" bIns="143428" rtlCol="0">
              <a:spAutoFit/>
            </a:bodyPr>
            <a:lstStyle/>
            <a:p>
              <a:pPr marL="0" marR="0" lvl="0" indent="0" defTabSz="896386" eaLnBrk="1" fontAlgn="auto" latinLnBrk="0" hangingPunct="1">
                <a:lnSpc>
                  <a:spcPct val="90000"/>
                </a:lnSpc>
                <a:spcBef>
                  <a:spcPts val="0"/>
                </a:spcBef>
                <a:spcAft>
                  <a:spcPts val="588"/>
                </a:spcAft>
                <a:buClrTx/>
                <a:buSzTx/>
                <a:buFontTx/>
                <a:buNone/>
                <a:tabLst/>
                <a:defRPr/>
              </a:pPr>
              <a:r>
                <a:rPr kumimoji="0" lang="en-GB" sz="2800" b="0" i="0" u="none" strike="noStrike" kern="0" cap="none" spc="0" normalizeH="0" baseline="0" noProof="0" dirty="0">
                  <a:ln>
                    <a:noFill/>
                  </a:ln>
                  <a:solidFill>
                    <a:srgbClr val="7030A0"/>
                  </a:solidFill>
                  <a:effectLst/>
                  <a:uLnTx/>
                  <a:uFillTx/>
                  <a:latin typeface="+mj-lt"/>
                </a:rPr>
                <a:t>Flexible</a:t>
              </a:r>
            </a:p>
          </p:txBody>
        </p:sp>
        <p:sp>
          <p:nvSpPr>
            <p:cNvPr id="18" name="TextBox 17"/>
            <p:cNvSpPr txBox="1"/>
            <p:nvPr/>
          </p:nvSpPr>
          <p:spPr>
            <a:xfrm>
              <a:off x="6131795" y="1674281"/>
              <a:ext cx="4228924" cy="2265965"/>
            </a:xfrm>
            <a:prstGeom prst="rect">
              <a:avLst/>
            </a:prstGeom>
            <a:noFill/>
          </p:spPr>
          <p:txBody>
            <a:bodyPr wrap="square" lIns="179285" tIns="143428" rIns="179285" bIns="143428" rtlCol="0">
              <a:spAutoFit/>
            </a:bodyPr>
            <a:lstStyle/>
            <a:p>
              <a:pPr marL="336145" marR="0" lvl="0" indent="-336145" defTabSz="896386"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GB" sz="1961"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Designed to support real world roles</a:t>
              </a:r>
            </a:p>
            <a:p>
              <a:pPr marL="336145" marR="0" lvl="0" indent="-336145" defTabSz="896386"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GB" sz="1961"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Customers can license by application or enable users to consume whatever functionality they need – from across our business applications portfolio</a:t>
              </a:r>
            </a:p>
          </p:txBody>
        </p:sp>
      </p:grpSp>
      <p:grpSp>
        <p:nvGrpSpPr>
          <p:cNvPr id="7" name="Group 6"/>
          <p:cNvGrpSpPr/>
          <p:nvPr/>
        </p:nvGrpSpPr>
        <p:grpSpPr>
          <a:xfrm>
            <a:off x="6139019" y="4107133"/>
            <a:ext cx="5512884" cy="2305570"/>
            <a:chOff x="6139019" y="4107133"/>
            <a:chExt cx="5512884" cy="2305570"/>
          </a:xfrm>
        </p:grpSpPr>
        <p:sp>
          <p:nvSpPr>
            <p:cNvPr id="42" name="TextBox 41"/>
            <p:cNvSpPr txBox="1"/>
            <p:nvPr/>
          </p:nvSpPr>
          <p:spPr>
            <a:xfrm>
              <a:off x="6147571" y="4107133"/>
              <a:ext cx="1363949" cy="677456"/>
            </a:xfrm>
            <a:prstGeom prst="rect">
              <a:avLst/>
            </a:prstGeom>
            <a:noFill/>
          </p:spPr>
          <p:txBody>
            <a:bodyPr wrap="none" lIns="179285" tIns="143428" rIns="179285" bIns="143428" rtlCol="0">
              <a:spAutoFit/>
            </a:bodyPr>
            <a:lstStyle/>
            <a:p>
              <a:pPr marL="0" marR="0" lvl="0" indent="0" defTabSz="896386" eaLnBrk="1" fontAlgn="auto" latinLnBrk="0" hangingPunct="1">
                <a:lnSpc>
                  <a:spcPct val="90000"/>
                </a:lnSpc>
                <a:spcBef>
                  <a:spcPts val="0"/>
                </a:spcBef>
                <a:spcAft>
                  <a:spcPts val="588"/>
                </a:spcAft>
                <a:buClrTx/>
                <a:buSzTx/>
                <a:buFontTx/>
                <a:buNone/>
                <a:tabLst/>
                <a:defRPr/>
              </a:pPr>
              <a:r>
                <a:rPr kumimoji="0" lang="en-GB" sz="2800" b="0" i="0" u="none" strike="noStrike" kern="0" cap="none" spc="0" normalizeH="0" baseline="0" noProof="0" dirty="0">
                  <a:ln>
                    <a:noFill/>
                  </a:ln>
                  <a:solidFill>
                    <a:srgbClr val="7030A0"/>
                  </a:solidFill>
                  <a:effectLst/>
                  <a:uLnTx/>
                  <a:uFillTx/>
                  <a:latin typeface="+mj-lt"/>
                </a:rPr>
                <a:t>Simple</a:t>
              </a:r>
            </a:p>
          </p:txBody>
        </p:sp>
        <p:sp>
          <p:nvSpPr>
            <p:cNvPr id="43" name="TextBox 42"/>
            <p:cNvSpPr txBox="1"/>
            <p:nvPr/>
          </p:nvSpPr>
          <p:spPr>
            <a:xfrm>
              <a:off x="6139019" y="4611413"/>
              <a:ext cx="5512884" cy="1801290"/>
            </a:xfrm>
            <a:prstGeom prst="rect">
              <a:avLst/>
            </a:prstGeom>
            <a:noFill/>
          </p:spPr>
          <p:txBody>
            <a:bodyPr wrap="square" lIns="179285" tIns="143428" rIns="179285" bIns="143428" rtlCol="0">
              <a:spAutoFit/>
            </a:bodyPr>
            <a:lstStyle/>
            <a:p>
              <a:pPr marL="336145" marR="0" lvl="0" indent="-336145" defTabSz="896386"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GB" sz="1961"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Easy to understand</a:t>
              </a:r>
            </a:p>
            <a:p>
              <a:pPr marL="336145" marR="0" lvl="0" indent="-336145" defTabSz="896386"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GB" sz="1961"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Designed to reduce time spent on licensing discussions</a:t>
              </a:r>
            </a:p>
            <a:p>
              <a:pPr marL="336145" marR="0" lvl="0" indent="-336145" defTabSz="896386"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GB" sz="1961"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Make transparency a competitive differentiator</a:t>
              </a:r>
            </a:p>
          </p:txBody>
        </p:sp>
      </p:grpSp>
      <p:grpSp>
        <p:nvGrpSpPr>
          <p:cNvPr id="3" name="Group 2"/>
          <p:cNvGrpSpPr/>
          <p:nvPr/>
        </p:nvGrpSpPr>
        <p:grpSpPr>
          <a:xfrm>
            <a:off x="269239" y="1053456"/>
            <a:ext cx="4913301" cy="2354401"/>
            <a:chOff x="269239" y="1053456"/>
            <a:chExt cx="4913301" cy="2354401"/>
          </a:xfrm>
        </p:grpSpPr>
        <p:sp>
          <p:nvSpPr>
            <p:cNvPr id="12" name="TextBox 11"/>
            <p:cNvSpPr txBox="1"/>
            <p:nvPr/>
          </p:nvSpPr>
          <p:spPr>
            <a:xfrm>
              <a:off x="269239" y="1053456"/>
              <a:ext cx="1392803" cy="677456"/>
            </a:xfrm>
            <a:prstGeom prst="rect">
              <a:avLst/>
            </a:prstGeom>
            <a:noFill/>
          </p:spPr>
          <p:txBody>
            <a:bodyPr wrap="none" lIns="179285" tIns="143428" rIns="179285" bIns="143428" rtlCol="0">
              <a:spAutoFit/>
            </a:bodyPr>
            <a:lstStyle/>
            <a:p>
              <a:pPr marL="0" marR="0" lvl="0" indent="0" defTabSz="896386" eaLnBrk="1" fontAlgn="auto" latinLnBrk="0" hangingPunct="1">
                <a:lnSpc>
                  <a:spcPct val="90000"/>
                </a:lnSpc>
                <a:spcBef>
                  <a:spcPts val="0"/>
                </a:spcBef>
                <a:spcAft>
                  <a:spcPts val="588"/>
                </a:spcAft>
                <a:buClrTx/>
                <a:buSzTx/>
                <a:buFontTx/>
                <a:buNone/>
                <a:tabLst/>
                <a:defRPr/>
              </a:pPr>
              <a:r>
                <a:rPr kumimoji="0" lang="en-GB" sz="2800" b="0" i="0" u="none" strike="noStrike" kern="0" cap="none" spc="0" normalizeH="0" baseline="0" noProof="0" dirty="0">
                  <a:ln>
                    <a:noFill/>
                  </a:ln>
                  <a:solidFill>
                    <a:srgbClr val="7030A0"/>
                  </a:solidFill>
                  <a:effectLst/>
                  <a:uLnTx/>
                  <a:uFillTx/>
                  <a:latin typeface="+mj-lt"/>
                </a:rPr>
                <a:t>Choice</a:t>
              </a:r>
            </a:p>
          </p:txBody>
        </p:sp>
        <p:sp>
          <p:nvSpPr>
            <p:cNvPr id="32" name="Rectangle 31"/>
            <p:cNvSpPr/>
            <p:nvPr/>
          </p:nvSpPr>
          <p:spPr bwMode="auto">
            <a:xfrm>
              <a:off x="920795" y="1900061"/>
              <a:ext cx="4261745" cy="515439"/>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Business edition</a:t>
              </a:r>
              <a:endParaRPr kumimoji="0" lang="en-US" sz="800" b="0"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36" name="Rectangle 35"/>
            <p:cNvSpPr/>
            <p:nvPr/>
          </p:nvSpPr>
          <p:spPr bwMode="auto">
            <a:xfrm>
              <a:off x="920795" y="2892418"/>
              <a:ext cx="4261745" cy="515439"/>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Enterprise edition</a:t>
              </a:r>
              <a:endParaRPr kumimoji="0" lang="en-US" sz="800" b="0"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6" name="Group 5"/>
          <p:cNvGrpSpPr/>
          <p:nvPr/>
        </p:nvGrpSpPr>
        <p:grpSpPr>
          <a:xfrm>
            <a:off x="269239" y="4097243"/>
            <a:ext cx="5282694" cy="2812571"/>
            <a:chOff x="269239" y="4097243"/>
            <a:chExt cx="5282694" cy="2812571"/>
          </a:xfrm>
        </p:grpSpPr>
        <p:sp>
          <p:nvSpPr>
            <p:cNvPr id="19" name="TextBox 18"/>
            <p:cNvSpPr txBox="1"/>
            <p:nvPr/>
          </p:nvSpPr>
          <p:spPr>
            <a:xfrm>
              <a:off x="269239" y="4097243"/>
              <a:ext cx="1618826" cy="677456"/>
            </a:xfrm>
            <a:prstGeom prst="rect">
              <a:avLst/>
            </a:prstGeom>
            <a:noFill/>
          </p:spPr>
          <p:txBody>
            <a:bodyPr wrap="none" lIns="179285" tIns="143428" rIns="179285" bIns="143428" rtlCol="0">
              <a:spAutoFit/>
            </a:bodyPr>
            <a:lstStyle/>
            <a:p>
              <a:pPr marL="0" marR="0" lvl="0" indent="0" defTabSz="896386" eaLnBrk="1" fontAlgn="auto" latinLnBrk="0" hangingPunct="1">
                <a:lnSpc>
                  <a:spcPct val="90000"/>
                </a:lnSpc>
                <a:spcBef>
                  <a:spcPts val="0"/>
                </a:spcBef>
                <a:spcAft>
                  <a:spcPts val="588"/>
                </a:spcAft>
                <a:buClrTx/>
                <a:buSzTx/>
                <a:buFontTx/>
                <a:buNone/>
                <a:tabLst/>
                <a:defRPr/>
              </a:pPr>
              <a:r>
                <a:rPr kumimoji="0" lang="en-GB" sz="2800" b="0" i="0" u="none" strike="noStrike" kern="0" cap="none" spc="0" normalizeH="0" baseline="0" noProof="0" dirty="0">
                  <a:ln>
                    <a:noFill/>
                  </a:ln>
                  <a:solidFill>
                    <a:srgbClr val="7030A0"/>
                  </a:solidFill>
                  <a:effectLst/>
                  <a:uLnTx/>
                  <a:uFillTx/>
                  <a:latin typeface="+mj-lt"/>
                </a:rPr>
                <a:t>Inclusive</a:t>
              </a:r>
            </a:p>
          </p:txBody>
        </p:sp>
        <p:sp>
          <p:nvSpPr>
            <p:cNvPr id="33" name="TextBox 32"/>
            <p:cNvSpPr txBox="1"/>
            <p:nvPr/>
          </p:nvSpPr>
          <p:spPr>
            <a:xfrm>
              <a:off x="4027352" y="5968427"/>
              <a:ext cx="1524581" cy="724143"/>
            </a:xfrm>
            <a:prstGeom prst="rect">
              <a:avLst/>
            </a:prstGeom>
            <a:noFill/>
          </p:spPr>
          <p:txBody>
            <a:bodyPr wrap="square" lIns="179285" tIns="143428" rIns="179285" bIns="143428" rtlCol="0" anchor="t">
              <a:spAutoFit/>
            </a:bodyPr>
            <a:lstStyle/>
            <a:p>
              <a:pPr marL="0" marR="0" lvl="0" indent="0" algn="ctr" defTabSz="896386" eaLnBrk="1" fontAlgn="auto" latinLnBrk="0" hangingPunct="1">
                <a:lnSpc>
                  <a:spcPct val="90000"/>
                </a:lnSpc>
                <a:spcBef>
                  <a:spcPts val="0"/>
                </a:spcBef>
                <a:spcAft>
                  <a:spcPts val="588"/>
                </a:spcAft>
                <a:buClrTx/>
                <a:buSzTx/>
                <a:buFontTx/>
                <a:buNone/>
                <a:tabLst/>
                <a:defRPr/>
              </a:pPr>
              <a:r>
                <a:rPr kumimoji="0" lang="en-GB" sz="1568" b="0" i="0" u="none" strike="noStrike" kern="0" cap="none" spc="0" normalizeH="0" baseline="0" noProof="0" dirty="0">
                  <a:ln>
                    <a:noFill/>
                  </a:ln>
                  <a:gradFill>
                    <a:gsLst>
                      <a:gs pos="2917">
                        <a:schemeClr val="tx1"/>
                      </a:gs>
                      <a:gs pos="30000">
                        <a:schemeClr val="tx1"/>
                      </a:gs>
                    </a:gsLst>
                    <a:lin ang="5400000" scaled="0"/>
                  </a:gradFill>
                  <a:effectLst/>
                  <a:uLnTx/>
                  <a:uFillTx/>
                  <a:latin typeface="Segoe UI Light" panose="020B0502040204020203" pitchFamily="34" charset="0"/>
                  <a:cs typeface="Segoe UI Light" panose="020B0502040204020203" pitchFamily="34" charset="0"/>
                </a:rPr>
                <a:t>Team Members</a:t>
              </a:r>
            </a:p>
          </p:txBody>
        </p:sp>
        <p:sp>
          <p:nvSpPr>
            <p:cNvPr id="34" name="TextBox 33"/>
            <p:cNvSpPr txBox="1"/>
            <p:nvPr/>
          </p:nvSpPr>
          <p:spPr>
            <a:xfrm>
              <a:off x="350738" y="5968428"/>
              <a:ext cx="1885721" cy="941386"/>
            </a:xfrm>
            <a:prstGeom prst="rect">
              <a:avLst/>
            </a:prstGeom>
            <a:noFill/>
          </p:spPr>
          <p:txBody>
            <a:bodyPr wrap="square" lIns="179285" tIns="143428" rIns="179285" bIns="143428" rtlCol="0" anchor="t">
              <a:spAutoFit/>
            </a:bodyPr>
            <a:lstStyle/>
            <a:p>
              <a:pPr marL="0" marR="0" lvl="0" indent="0" algn="ctr" defTabSz="896386" eaLnBrk="1" fontAlgn="auto" latinLnBrk="0" hangingPunct="1">
                <a:lnSpc>
                  <a:spcPct val="90000"/>
                </a:lnSpc>
                <a:spcBef>
                  <a:spcPts val="0"/>
                </a:spcBef>
                <a:spcAft>
                  <a:spcPts val="588"/>
                </a:spcAft>
                <a:buClrTx/>
                <a:buSzTx/>
                <a:buFontTx/>
                <a:buNone/>
                <a:tabLst/>
                <a:defRPr/>
              </a:pPr>
              <a:r>
                <a:rPr kumimoji="0" lang="en-GB" sz="1568" b="0" i="0" u="none" strike="noStrike" kern="0" cap="none" spc="0" normalizeH="0" baseline="0" noProof="0" dirty="0">
                  <a:ln>
                    <a:noFill/>
                  </a:ln>
                  <a:gradFill>
                    <a:gsLst>
                      <a:gs pos="2917">
                        <a:schemeClr val="tx1"/>
                      </a:gs>
                      <a:gs pos="30000">
                        <a:schemeClr val="tx1"/>
                      </a:gs>
                    </a:gsLst>
                    <a:lin ang="5400000" scaled="0"/>
                  </a:gradFill>
                  <a:effectLst/>
                  <a:uLnTx/>
                  <a:uFillTx/>
                  <a:latin typeface="Segoe UI Light" panose="020B0502040204020203" pitchFamily="34" charset="0"/>
                  <a:cs typeface="Segoe UI Light" panose="020B0502040204020203" pitchFamily="34" charset="0"/>
                </a:rPr>
                <a:t>Employees licensed by Application</a:t>
              </a:r>
            </a:p>
          </p:txBody>
        </p:sp>
        <p:sp>
          <p:nvSpPr>
            <p:cNvPr id="35" name="TextBox 34"/>
            <p:cNvSpPr txBox="1"/>
            <p:nvPr/>
          </p:nvSpPr>
          <p:spPr>
            <a:xfrm>
              <a:off x="2115638" y="5986804"/>
              <a:ext cx="1983132" cy="724143"/>
            </a:xfrm>
            <a:prstGeom prst="rect">
              <a:avLst/>
            </a:prstGeom>
            <a:noFill/>
          </p:spPr>
          <p:txBody>
            <a:bodyPr wrap="square" lIns="179285" tIns="143428" rIns="179285" bIns="143428" rtlCol="0" anchor="t">
              <a:spAutoFit/>
            </a:bodyPr>
            <a:lstStyle/>
            <a:p>
              <a:pPr marL="0" marR="0" lvl="0" indent="0" algn="ctr" defTabSz="896386" eaLnBrk="1" fontAlgn="auto" latinLnBrk="0" hangingPunct="1">
                <a:lnSpc>
                  <a:spcPct val="90000"/>
                </a:lnSpc>
                <a:spcBef>
                  <a:spcPts val="0"/>
                </a:spcBef>
                <a:spcAft>
                  <a:spcPts val="588"/>
                </a:spcAft>
                <a:buClrTx/>
                <a:buSzTx/>
                <a:buFontTx/>
                <a:buNone/>
                <a:tabLst/>
                <a:defRPr/>
              </a:pPr>
              <a:r>
                <a:rPr kumimoji="0" lang="en-GB" sz="1568" b="0" i="0" u="none" strike="noStrike" kern="0" cap="none" spc="0" normalizeH="0" baseline="0" noProof="0">
                  <a:ln>
                    <a:noFill/>
                  </a:ln>
                  <a:gradFill>
                    <a:gsLst>
                      <a:gs pos="2917">
                        <a:schemeClr val="tx1"/>
                      </a:gs>
                      <a:gs pos="30000">
                        <a:schemeClr val="tx1"/>
                      </a:gs>
                    </a:gsLst>
                    <a:lin ang="5400000" scaled="0"/>
                  </a:gradFill>
                  <a:effectLst/>
                  <a:uLnTx/>
                  <a:uFillTx/>
                  <a:latin typeface="Segoe UI Light" panose="020B0502040204020203" pitchFamily="34" charset="0"/>
                  <a:cs typeface="Segoe UI Light" panose="020B0502040204020203" pitchFamily="34" charset="0"/>
                </a:rPr>
                <a:t>Employees licensed </a:t>
              </a:r>
              <a:r>
                <a:rPr kumimoji="0" lang="en-GB" sz="1568" b="0" i="0" u="none" strike="noStrike" kern="0" cap="none" spc="0" normalizeH="0" baseline="0" noProof="0" dirty="0">
                  <a:ln>
                    <a:noFill/>
                  </a:ln>
                  <a:gradFill>
                    <a:gsLst>
                      <a:gs pos="2917">
                        <a:schemeClr val="tx1"/>
                      </a:gs>
                      <a:gs pos="30000">
                        <a:schemeClr val="tx1"/>
                      </a:gs>
                    </a:gsLst>
                    <a:lin ang="5400000" scaled="0"/>
                  </a:gradFill>
                  <a:effectLst/>
                  <a:uLnTx/>
                  <a:uFillTx/>
                  <a:latin typeface="Segoe UI Light" panose="020B0502040204020203" pitchFamily="34" charset="0"/>
                  <a:cs typeface="Segoe UI Light" panose="020B0502040204020203" pitchFamily="34" charset="0"/>
                </a:rPr>
                <a:t>by Plan</a:t>
              </a:r>
            </a:p>
          </p:txBody>
        </p:sp>
        <p:sp>
          <p:nvSpPr>
            <p:cNvPr id="37" name="TextBox 36"/>
            <p:cNvSpPr txBox="1"/>
            <p:nvPr/>
          </p:nvSpPr>
          <p:spPr>
            <a:xfrm>
              <a:off x="269239" y="4533485"/>
              <a:ext cx="4255766" cy="561207"/>
            </a:xfrm>
            <a:prstGeom prst="rect">
              <a:avLst/>
            </a:prstGeom>
            <a:noFill/>
          </p:spPr>
          <p:txBody>
            <a:bodyPr wrap="none" lIns="179285" tIns="143428" rIns="179285" bIns="143428" rtlCol="0">
              <a:spAutoFit/>
            </a:bodyPr>
            <a:lstStyle/>
            <a:p>
              <a:pPr marL="0" marR="0" lvl="0" indent="0" defTabSz="896386" eaLnBrk="1" fontAlgn="auto" latinLnBrk="0" hangingPunct="1">
                <a:lnSpc>
                  <a:spcPct val="90000"/>
                </a:lnSpc>
                <a:spcBef>
                  <a:spcPts val="0"/>
                </a:spcBef>
                <a:spcAft>
                  <a:spcPts val="588"/>
                </a:spcAft>
                <a:buClrTx/>
                <a:buSzTx/>
                <a:buFontTx/>
                <a:buNone/>
                <a:tabLst/>
                <a:defRPr/>
              </a:pPr>
              <a:r>
                <a:rPr kumimoji="0" lang="en-GB" sz="1961"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Designed to support every employee</a:t>
              </a:r>
            </a:p>
          </p:txBody>
        </p:sp>
        <p:grpSp>
          <p:nvGrpSpPr>
            <p:cNvPr id="41" name="Group 40"/>
            <p:cNvGrpSpPr/>
            <p:nvPr/>
          </p:nvGrpSpPr>
          <p:grpSpPr>
            <a:xfrm>
              <a:off x="737289" y="5510558"/>
              <a:ext cx="4627488" cy="559684"/>
              <a:chOff x="507358" y="5517154"/>
              <a:chExt cx="4720279" cy="570907"/>
            </a:xfrm>
          </p:grpSpPr>
          <p:sp>
            <p:nvSpPr>
              <p:cNvPr id="20" name="Rectangle 19"/>
              <p:cNvSpPr/>
              <p:nvPr/>
            </p:nvSpPr>
            <p:spPr bwMode="auto">
              <a:xfrm>
                <a:off x="507358" y="5517154"/>
                <a:ext cx="4720279" cy="570907"/>
              </a:xfrm>
              <a:prstGeom prst="rect">
                <a:avLst/>
              </a:prstGeom>
              <a:gradFill flip="none" rotWithShape="1">
                <a:gsLst>
                  <a:gs pos="0">
                    <a:schemeClr val="accent1">
                      <a:lumMod val="26000"/>
                      <a:lumOff val="74000"/>
                    </a:schemeClr>
                  </a:gs>
                  <a:gs pos="70000">
                    <a:srgbClr val="7030A0"/>
                  </a:gs>
                  <a:gs pos="100000">
                    <a:srgbClr val="7030A0">
                      <a:lumMod val="10000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GB"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1" name="Freeform 25"/>
              <p:cNvSpPr>
                <a:spLocks noEditPoints="1"/>
              </p:cNvSpPr>
              <p:nvPr/>
            </p:nvSpPr>
            <p:spPr bwMode="auto">
              <a:xfrm>
                <a:off x="578191"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2" name="Freeform 25"/>
              <p:cNvSpPr>
                <a:spLocks noEditPoints="1"/>
              </p:cNvSpPr>
              <p:nvPr/>
            </p:nvSpPr>
            <p:spPr bwMode="auto">
              <a:xfrm>
                <a:off x="960437"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3" name="Freeform 25"/>
              <p:cNvSpPr>
                <a:spLocks noEditPoints="1"/>
              </p:cNvSpPr>
              <p:nvPr/>
            </p:nvSpPr>
            <p:spPr bwMode="auto">
              <a:xfrm>
                <a:off x="1341437"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4" name="Freeform 25"/>
              <p:cNvSpPr>
                <a:spLocks noEditPoints="1"/>
              </p:cNvSpPr>
              <p:nvPr/>
            </p:nvSpPr>
            <p:spPr bwMode="auto">
              <a:xfrm>
                <a:off x="1722437"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5" name="Freeform 25"/>
              <p:cNvSpPr>
                <a:spLocks noEditPoints="1"/>
              </p:cNvSpPr>
              <p:nvPr/>
            </p:nvSpPr>
            <p:spPr bwMode="auto">
              <a:xfrm>
                <a:off x="2103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6" name="Freeform 25"/>
              <p:cNvSpPr>
                <a:spLocks noEditPoints="1"/>
              </p:cNvSpPr>
              <p:nvPr/>
            </p:nvSpPr>
            <p:spPr bwMode="auto">
              <a:xfrm>
                <a:off x="2484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7" name="Freeform 25"/>
              <p:cNvSpPr>
                <a:spLocks noEditPoints="1"/>
              </p:cNvSpPr>
              <p:nvPr/>
            </p:nvSpPr>
            <p:spPr bwMode="auto">
              <a:xfrm>
                <a:off x="2865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8" name="Freeform 25"/>
              <p:cNvSpPr>
                <a:spLocks noEditPoints="1"/>
              </p:cNvSpPr>
              <p:nvPr/>
            </p:nvSpPr>
            <p:spPr bwMode="auto">
              <a:xfrm>
                <a:off x="3246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29" name="Freeform 25"/>
              <p:cNvSpPr>
                <a:spLocks noEditPoints="1"/>
              </p:cNvSpPr>
              <p:nvPr/>
            </p:nvSpPr>
            <p:spPr bwMode="auto">
              <a:xfrm>
                <a:off x="3627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38" name="Freeform 25"/>
              <p:cNvSpPr>
                <a:spLocks noEditPoints="1"/>
              </p:cNvSpPr>
              <p:nvPr/>
            </p:nvSpPr>
            <p:spPr bwMode="auto">
              <a:xfrm>
                <a:off x="4046066" y="563086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39" name="Freeform 25"/>
              <p:cNvSpPr>
                <a:spLocks noEditPoints="1"/>
              </p:cNvSpPr>
              <p:nvPr/>
            </p:nvSpPr>
            <p:spPr bwMode="auto">
              <a:xfrm>
                <a:off x="4427066" y="563086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40" name="Freeform 25"/>
              <p:cNvSpPr>
                <a:spLocks noEditPoints="1"/>
              </p:cNvSpPr>
              <p:nvPr/>
            </p:nvSpPr>
            <p:spPr bwMode="auto">
              <a:xfrm>
                <a:off x="4808066" y="563086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grpSp>
        <p:sp>
          <p:nvSpPr>
            <p:cNvPr id="44" name="TextBox 43"/>
            <p:cNvSpPr txBox="1"/>
            <p:nvPr/>
          </p:nvSpPr>
          <p:spPr>
            <a:xfrm>
              <a:off x="4027352" y="5106655"/>
              <a:ext cx="1524581" cy="483557"/>
            </a:xfrm>
            <a:prstGeom prst="rect">
              <a:avLst/>
            </a:prstGeom>
            <a:noFill/>
          </p:spPr>
          <p:txBody>
            <a:bodyPr wrap="square" lIns="179285" tIns="143428" rIns="179285" bIns="143428" rtlCol="0" anchor="t">
              <a:spAutoFit/>
            </a:bodyPr>
            <a:lstStyle/>
            <a:p>
              <a:pPr marL="0" marR="0" lvl="0" indent="0" algn="ctr" defTabSz="896386" eaLnBrk="1" fontAlgn="auto" latinLnBrk="0" hangingPunct="1">
                <a:lnSpc>
                  <a:spcPct val="90000"/>
                </a:lnSpc>
                <a:spcBef>
                  <a:spcPts val="0"/>
                </a:spcBef>
                <a:spcAft>
                  <a:spcPts val="588"/>
                </a:spcAft>
                <a:buClrTx/>
                <a:buSzTx/>
                <a:buFontTx/>
                <a:buNone/>
                <a:tabLst/>
                <a:defRPr/>
              </a:pPr>
              <a:r>
                <a:rPr kumimoji="0" lang="en-GB"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Light" panose="020B0502040204020203" pitchFamily="34" charset="0"/>
                  <a:cs typeface="Segoe UI Light" panose="020B0502040204020203" pitchFamily="34" charset="0"/>
                </a:rPr>
                <a:t>General</a:t>
              </a:r>
            </a:p>
          </p:txBody>
        </p:sp>
        <p:sp>
          <p:nvSpPr>
            <p:cNvPr id="45" name="TextBox 44"/>
            <p:cNvSpPr txBox="1"/>
            <p:nvPr/>
          </p:nvSpPr>
          <p:spPr>
            <a:xfrm>
              <a:off x="549577" y="5106655"/>
              <a:ext cx="1920098" cy="483557"/>
            </a:xfrm>
            <a:prstGeom prst="rect">
              <a:avLst/>
            </a:prstGeom>
            <a:noFill/>
          </p:spPr>
          <p:txBody>
            <a:bodyPr wrap="square" lIns="179285" tIns="143428" rIns="179285" bIns="143428" rtlCol="0" anchor="t">
              <a:spAutoFit/>
            </a:bodyPr>
            <a:lstStyle/>
            <a:p>
              <a:pPr marL="0" marR="0" lvl="0" indent="0" algn="ctr" defTabSz="896386" eaLnBrk="1" fontAlgn="auto" latinLnBrk="0" hangingPunct="1">
                <a:lnSpc>
                  <a:spcPct val="90000"/>
                </a:lnSpc>
                <a:spcBef>
                  <a:spcPts val="0"/>
                </a:spcBef>
                <a:spcAft>
                  <a:spcPts val="588"/>
                </a:spcAft>
                <a:buClrTx/>
                <a:buSzTx/>
                <a:buFontTx/>
                <a:buNone/>
                <a:tabLst/>
                <a:defRPr/>
              </a:pPr>
              <a:r>
                <a:rPr kumimoji="0" lang="en-GB"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Light" panose="020B0502040204020203" pitchFamily="34" charset="0"/>
                  <a:cs typeface="Segoe UI Light" panose="020B0502040204020203" pitchFamily="34" charset="0"/>
                </a:rPr>
                <a:t>Highly Specialized</a:t>
              </a:r>
            </a:p>
          </p:txBody>
        </p:sp>
      </p:grpSp>
    </p:spTree>
    <p:extLst>
      <p:ext uri="{BB962C8B-B14F-4D97-AF65-F5344CB8AC3E}">
        <p14:creationId xmlns:p14="http://schemas.microsoft.com/office/powerpoint/2010/main" val="4026495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Dynamics 365 Accelerates &amp; Supports The Partner Evolution through CSP</a:t>
            </a:r>
          </a:p>
        </p:txBody>
      </p:sp>
      <p:sp>
        <p:nvSpPr>
          <p:cNvPr id="56" name="Application Platform (PowerApps, Power BI Embedded, Flow) &amp; Common Data Model"/>
          <p:cNvSpPr/>
          <p:nvPr/>
        </p:nvSpPr>
        <p:spPr bwMode="auto">
          <a:xfrm>
            <a:off x="643524" y="5295136"/>
            <a:ext cx="10680881" cy="4228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765" kern="0" dirty="0">
                <a:gradFill>
                  <a:gsLst>
                    <a:gs pos="0">
                      <a:srgbClr val="FFFFFF"/>
                    </a:gs>
                    <a:gs pos="100000">
                      <a:srgbClr val="FFFFFF"/>
                    </a:gs>
                  </a:gsLst>
                  <a:lin ang="5400000" scaled="0"/>
                </a:gradFill>
                <a:ea typeface="Segoe UI" pitchFamily="34" charset="0"/>
                <a:cs typeface="Segoe UI" pitchFamily="34" charset="0"/>
              </a:rPr>
              <a:t>Application Platform </a:t>
            </a:r>
            <a:r>
              <a:rPr lang="en-US" sz="1765" kern="0">
                <a:gradFill>
                  <a:gsLst>
                    <a:gs pos="0">
                      <a:srgbClr val="FFFFFF"/>
                    </a:gs>
                    <a:gs pos="100000">
                      <a:srgbClr val="FFFFFF"/>
                    </a:gs>
                  </a:gsLst>
                  <a:lin ang="5400000" scaled="0"/>
                </a:gradFill>
                <a:ea typeface="Segoe UI" pitchFamily="34" charset="0"/>
                <a:cs typeface="Segoe UI" pitchFamily="34" charset="0"/>
              </a:rPr>
              <a:t>(PowerApps) </a:t>
            </a:r>
            <a:r>
              <a:rPr lang="en-US" sz="1765" kern="0" dirty="0">
                <a:gradFill>
                  <a:gsLst>
                    <a:gs pos="0">
                      <a:srgbClr val="FFFFFF"/>
                    </a:gs>
                    <a:gs pos="100000">
                      <a:srgbClr val="FFFFFF"/>
                    </a:gs>
                  </a:gsLst>
                  <a:lin ang="5400000" scaled="0"/>
                </a:gradFill>
                <a:ea typeface="Segoe UI" pitchFamily="34" charset="0"/>
                <a:cs typeface="Segoe UI" pitchFamily="34" charset="0"/>
              </a:rPr>
              <a:t>&amp; Common Data Model</a:t>
            </a:r>
          </a:p>
        </p:txBody>
      </p:sp>
      <p:sp>
        <p:nvSpPr>
          <p:cNvPr id="57" name="Office 365"/>
          <p:cNvSpPr/>
          <p:nvPr/>
        </p:nvSpPr>
        <p:spPr bwMode="auto">
          <a:xfrm>
            <a:off x="643523" y="2634501"/>
            <a:ext cx="1972490" cy="25890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79259" rIns="182828" bIns="146263"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1765" kern="0" dirty="0">
                <a:gradFill>
                  <a:gsLst>
                    <a:gs pos="0">
                      <a:srgbClr val="FFFFFF"/>
                    </a:gs>
                    <a:gs pos="100000">
                      <a:srgbClr val="FFFFFF"/>
                    </a:gs>
                  </a:gsLst>
                  <a:lin ang="5400000" scaled="0"/>
                </a:gradFill>
                <a:ea typeface="Segoe UI" pitchFamily="34" charset="0"/>
                <a:cs typeface="Segoe UI" pitchFamily="34" charset="0"/>
              </a:rPr>
              <a:t>Office 365</a:t>
            </a:r>
          </a:p>
        </p:txBody>
      </p:sp>
      <p:sp>
        <p:nvSpPr>
          <p:cNvPr id="58" name="Third Party Business Applications"/>
          <p:cNvSpPr/>
          <p:nvPr/>
        </p:nvSpPr>
        <p:spPr bwMode="auto">
          <a:xfrm>
            <a:off x="9352549" y="2634501"/>
            <a:ext cx="1971855" cy="2589037"/>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79259" rIns="182828" bIns="146263"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1765" kern="0" dirty="0">
                <a:gradFill>
                  <a:gsLst>
                    <a:gs pos="0">
                      <a:srgbClr val="FFFFFF"/>
                    </a:gs>
                    <a:gs pos="100000">
                      <a:srgbClr val="FFFFFF"/>
                    </a:gs>
                  </a:gsLst>
                  <a:lin ang="5400000" scaled="0"/>
                </a:gradFill>
                <a:ea typeface="Segoe UI" pitchFamily="34" charset="0"/>
                <a:cs typeface="Segoe UI" pitchFamily="34" charset="0"/>
              </a:rPr>
              <a:t>Third Party Business Applications</a:t>
            </a:r>
          </a:p>
        </p:txBody>
      </p:sp>
      <p:sp>
        <p:nvSpPr>
          <p:cNvPr id="59" name="Dynamics 365"/>
          <p:cNvSpPr/>
          <p:nvPr/>
        </p:nvSpPr>
        <p:spPr bwMode="auto">
          <a:xfrm>
            <a:off x="4738767" y="2634499"/>
            <a:ext cx="4538333" cy="25964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79259"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r>
              <a:rPr lang="en-US" sz="1765" kern="0" dirty="0">
                <a:gradFill>
                  <a:gsLst>
                    <a:gs pos="0">
                      <a:srgbClr val="FFFFFF"/>
                    </a:gs>
                    <a:gs pos="100000">
                      <a:srgbClr val="FFFFFF"/>
                    </a:gs>
                  </a:gsLst>
                  <a:lin ang="5400000" scaled="0"/>
                </a:gradFill>
                <a:ea typeface="Segoe UI" pitchFamily="34" charset="0"/>
                <a:cs typeface="Segoe UI" pitchFamily="34" charset="0"/>
              </a:rPr>
              <a:t>Dynamics 365</a:t>
            </a:r>
          </a:p>
          <a:p>
            <a:pPr algn="ctr" defTabSz="932114" fontAlgn="base">
              <a:lnSpc>
                <a:spcPct val="90000"/>
              </a:lnSpc>
              <a:spcBef>
                <a:spcPct val="0"/>
              </a:spcBef>
              <a:spcAft>
                <a:spcPct val="0"/>
              </a:spcAft>
              <a:defRPr/>
            </a:pPr>
            <a:endParaRPr lang="en-US" sz="1863"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spcBef>
                <a:spcPct val="0"/>
              </a:spcBef>
              <a:spcAft>
                <a:spcPct val="0"/>
              </a:spcAft>
              <a:defRPr/>
            </a:pPr>
            <a:endParaRPr lang="en-US" sz="1863"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spcBef>
                <a:spcPct val="0"/>
              </a:spcBef>
              <a:spcAft>
                <a:spcPct val="0"/>
              </a:spcAft>
              <a:defRPr/>
            </a:pPr>
            <a:endParaRPr lang="en-US" sz="1863"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spcBef>
                <a:spcPct val="0"/>
              </a:spcBef>
              <a:spcAft>
                <a:spcPct val="0"/>
              </a:spcAft>
              <a:defRPr/>
            </a:pPr>
            <a:endParaRPr lang="en-US" sz="1863"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spcBef>
                <a:spcPct val="0"/>
              </a:spcBef>
              <a:spcAft>
                <a:spcPct val="0"/>
              </a:spcAft>
              <a:defRPr/>
            </a:pPr>
            <a:endParaRPr lang="en-US" sz="1863"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spcBef>
                <a:spcPct val="0"/>
              </a:spcBef>
              <a:spcAft>
                <a:spcPct val="0"/>
              </a:spcAft>
              <a:defRPr/>
            </a:pPr>
            <a:endParaRPr lang="en-US" sz="1863"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ea typeface="Segoe UI" pitchFamily="34" charset="0"/>
              <a:cs typeface="Segoe UI" pitchFamily="34" charset="0"/>
            </a:endParaRPr>
          </a:p>
        </p:txBody>
      </p:sp>
      <p:sp>
        <p:nvSpPr>
          <p:cNvPr id="60" name="Field Service"/>
          <p:cNvSpPr/>
          <p:nvPr/>
        </p:nvSpPr>
        <p:spPr bwMode="auto">
          <a:xfrm>
            <a:off x="5043464" y="3950593"/>
            <a:ext cx="1901881" cy="448912"/>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07" tIns="146263" rIns="182828" bIns="146263"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defRPr/>
            </a:pPr>
            <a:r>
              <a:rPr lang="en-US" sz="1371" kern="0" dirty="0">
                <a:solidFill>
                  <a:schemeClr val="accent3"/>
                </a:solidFill>
                <a:ea typeface="Segoe UI" pitchFamily="34" charset="0"/>
                <a:cs typeface="Segoe UI" pitchFamily="34" charset="0"/>
              </a:rPr>
              <a:t>Field Service</a:t>
            </a:r>
          </a:p>
        </p:txBody>
      </p:sp>
      <p:sp>
        <p:nvSpPr>
          <p:cNvPr id="61" name="Sales"/>
          <p:cNvSpPr/>
          <p:nvPr/>
        </p:nvSpPr>
        <p:spPr bwMode="auto">
          <a:xfrm>
            <a:off x="5043464" y="3410902"/>
            <a:ext cx="1901881" cy="448912"/>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07" tIns="146263" rIns="182828" bIns="146263"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defRPr/>
            </a:pPr>
            <a:r>
              <a:rPr lang="en-US" sz="1371" kern="0" dirty="0">
                <a:solidFill>
                  <a:schemeClr val="accent3"/>
                </a:solidFill>
                <a:ea typeface="Segoe UI" pitchFamily="34" charset="0"/>
                <a:cs typeface="Segoe UI" pitchFamily="34" charset="0"/>
              </a:rPr>
              <a:t>Sales</a:t>
            </a:r>
          </a:p>
        </p:txBody>
      </p:sp>
      <p:sp>
        <p:nvSpPr>
          <p:cNvPr id="62" name="Customer Service"/>
          <p:cNvSpPr/>
          <p:nvPr/>
        </p:nvSpPr>
        <p:spPr bwMode="auto">
          <a:xfrm>
            <a:off x="7070309" y="3410902"/>
            <a:ext cx="1902091" cy="448912"/>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07" tIns="146263" rIns="182828" bIns="146263"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defRPr/>
            </a:pPr>
            <a:r>
              <a:rPr lang="en-US" sz="1371" kern="0" dirty="0">
                <a:solidFill>
                  <a:schemeClr val="accent3"/>
                </a:solidFill>
                <a:ea typeface="Segoe UI" pitchFamily="34" charset="0"/>
                <a:cs typeface="Segoe UI" pitchFamily="34" charset="0"/>
              </a:rPr>
              <a:t>Customer Service  </a:t>
            </a:r>
          </a:p>
        </p:txBody>
      </p:sp>
      <p:sp>
        <p:nvSpPr>
          <p:cNvPr id="63" name="Project Service Automation"/>
          <p:cNvSpPr/>
          <p:nvPr/>
        </p:nvSpPr>
        <p:spPr bwMode="auto">
          <a:xfrm>
            <a:off x="7070309" y="3950593"/>
            <a:ext cx="1902091" cy="448912"/>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07" tIns="146263" rIns="182828" bIns="146263"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defRPr/>
            </a:pPr>
            <a:r>
              <a:rPr lang="en-US" sz="1371" kern="0" dirty="0">
                <a:solidFill>
                  <a:schemeClr val="accent3"/>
                </a:solidFill>
                <a:ea typeface="Segoe UI" pitchFamily="34" charset="0"/>
                <a:cs typeface="Segoe UI" pitchFamily="34" charset="0"/>
              </a:rPr>
              <a:t>Project Service Automation</a:t>
            </a:r>
          </a:p>
        </p:txBody>
      </p:sp>
      <p:sp>
        <p:nvSpPr>
          <p:cNvPr id="64" name="Marketing"/>
          <p:cNvSpPr/>
          <p:nvPr/>
        </p:nvSpPr>
        <p:spPr bwMode="auto">
          <a:xfrm>
            <a:off x="5043464" y="4491885"/>
            <a:ext cx="1901881" cy="448912"/>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07" tIns="146263" rIns="182828" bIns="146263"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defRPr/>
            </a:pPr>
            <a:r>
              <a:rPr lang="en-US" sz="1371" kern="0">
                <a:solidFill>
                  <a:schemeClr val="accent3"/>
                </a:solidFill>
                <a:ea typeface="Segoe UI" pitchFamily="34" charset="0"/>
                <a:cs typeface="Segoe UI" pitchFamily="34" charset="0"/>
              </a:rPr>
              <a:t>Marketing</a:t>
            </a:r>
            <a:r>
              <a:rPr lang="en-US" sz="1371" kern="0" dirty="0">
                <a:solidFill>
                  <a:schemeClr val="accent3"/>
                </a:solidFill>
                <a:ea typeface="Segoe UI" pitchFamily="34" charset="0"/>
                <a:cs typeface="Segoe UI" pitchFamily="34" charset="0"/>
              </a:rPr>
              <a:t> </a:t>
            </a:r>
            <a:r>
              <a:rPr lang="en-US" sz="1371" kern="0">
                <a:solidFill>
                  <a:schemeClr val="accent3"/>
                </a:solidFill>
                <a:ea typeface="Segoe UI" pitchFamily="34" charset="0"/>
                <a:cs typeface="Segoe UI" pitchFamily="34" charset="0"/>
              </a:rPr>
              <a:t>(</a:t>
            </a:r>
            <a:r>
              <a:rPr lang="en-US" sz="1371" kern="0" dirty="0" err="1">
                <a:solidFill>
                  <a:schemeClr val="accent3"/>
                </a:solidFill>
                <a:ea typeface="Segoe UI" pitchFamily="34" charset="0"/>
                <a:cs typeface="Segoe UI" pitchFamily="34" charset="0"/>
              </a:rPr>
              <a:t>tbd</a:t>
            </a:r>
            <a:r>
              <a:rPr lang="en-US" sz="1371" kern="0">
                <a:solidFill>
                  <a:schemeClr val="accent3"/>
                </a:solidFill>
                <a:ea typeface="Segoe UI" pitchFamily="34" charset="0"/>
                <a:cs typeface="Segoe UI" pitchFamily="34" charset="0"/>
              </a:rPr>
              <a:t>)</a:t>
            </a:r>
            <a:endParaRPr lang="en-US" sz="1371" kern="0" dirty="0">
              <a:solidFill>
                <a:schemeClr val="accent3"/>
              </a:solidFill>
              <a:ea typeface="Segoe UI" pitchFamily="34" charset="0"/>
              <a:cs typeface="Segoe UI" pitchFamily="34" charset="0"/>
            </a:endParaRPr>
          </a:p>
        </p:txBody>
      </p:sp>
      <p:sp>
        <p:nvSpPr>
          <p:cNvPr id="65" name="Operations"/>
          <p:cNvSpPr/>
          <p:nvPr/>
        </p:nvSpPr>
        <p:spPr bwMode="auto">
          <a:xfrm>
            <a:off x="7070309" y="4491885"/>
            <a:ext cx="1902091" cy="448912"/>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07" tIns="146263" rIns="182828" bIns="146263"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defRPr/>
            </a:pPr>
            <a:r>
              <a:rPr lang="en-US" sz="1371" kern="0" dirty="0">
                <a:solidFill>
                  <a:schemeClr val="accent3"/>
                </a:solidFill>
                <a:ea typeface="Segoe UI" pitchFamily="34" charset="0"/>
                <a:cs typeface="Segoe UI" pitchFamily="34" charset="0"/>
              </a:rPr>
              <a:t>Operations</a:t>
            </a:r>
          </a:p>
        </p:txBody>
      </p:sp>
      <p:grpSp>
        <p:nvGrpSpPr>
          <p:cNvPr id="66" name="Microsoft AppSource"/>
          <p:cNvGrpSpPr/>
          <p:nvPr/>
        </p:nvGrpSpPr>
        <p:grpSpPr>
          <a:xfrm>
            <a:off x="643524" y="2044293"/>
            <a:ext cx="10680881" cy="538459"/>
            <a:chOff x="642750" y="2044096"/>
            <a:chExt cx="10682396" cy="538535"/>
          </a:xfrm>
        </p:grpSpPr>
        <p:sp>
          <p:nvSpPr>
            <p:cNvPr id="67" name="Rectangle 66"/>
            <p:cNvSpPr/>
            <p:nvPr/>
          </p:nvSpPr>
          <p:spPr bwMode="auto">
            <a:xfrm>
              <a:off x="642750" y="2044096"/>
              <a:ext cx="10682396" cy="5385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765" kern="0" dirty="0">
                  <a:gradFill>
                    <a:gsLst>
                      <a:gs pos="0">
                        <a:srgbClr val="FFFFFF"/>
                      </a:gs>
                      <a:gs pos="100000">
                        <a:srgbClr val="FFFFFF"/>
                      </a:gs>
                    </a:gsLst>
                    <a:lin ang="5400000" scaled="0"/>
                  </a:gradFill>
                  <a:ea typeface="Segoe UI" pitchFamily="34" charset="0"/>
                  <a:cs typeface="Segoe UI" pitchFamily="34" charset="0"/>
                </a:rPr>
                <a:t>Microsoft AppSource</a:t>
              </a:r>
            </a:p>
          </p:txBody>
        </p:sp>
        <p:grpSp>
          <p:nvGrpSpPr>
            <p:cNvPr id="68" name="Group 67"/>
            <p:cNvGrpSpPr/>
            <p:nvPr/>
          </p:nvGrpSpPr>
          <p:grpSpPr>
            <a:xfrm>
              <a:off x="1157289" y="2172824"/>
              <a:ext cx="380397" cy="266233"/>
              <a:chOff x="4303713" y="4275138"/>
              <a:chExt cx="574675" cy="419100"/>
            </a:xfrm>
            <a:solidFill>
              <a:schemeClr val="bg1"/>
            </a:solidFill>
          </p:grpSpPr>
          <p:sp>
            <p:nvSpPr>
              <p:cNvPr id="86" name="Freeform 284"/>
              <p:cNvSpPr>
                <a:spLocks/>
              </p:cNvSpPr>
              <p:nvPr/>
            </p:nvSpPr>
            <p:spPr bwMode="auto">
              <a:xfrm>
                <a:off x="4725988" y="4457700"/>
                <a:ext cx="26988" cy="25400"/>
              </a:xfrm>
              <a:custGeom>
                <a:avLst/>
                <a:gdLst>
                  <a:gd name="T0" fmla="*/ 9 w 17"/>
                  <a:gd name="T1" fmla="*/ 0 h 16"/>
                  <a:gd name="T2" fmla="*/ 12 w 17"/>
                  <a:gd name="T3" fmla="*/ 0 h 16"/>
                  <a:gd name="T4" fmla="*/ 15 w 17"/>
                  <a:gd name="T5" fmla="*/ 2 h 16"/>
                  <a:gd name="T6" fmla="*/ 16 w 17"/>
                  <a:gd name="T7" fmla="*/ 4 h 16"/>
                  <a:gd name="T8" fmla="*/ 17 w 17"/>
                  <a:gd name="T9" fmla="*/ 8 h 16"/>
                  <a:gd name="T10" fmla="*/ 16 w 17"/>
                  <a:gd name="T11" fmla="*/ 11 h 16"/>
                  <a:gd name="T12" fmla="*/ 15 w 17"/>
                  <a:gd name="T13" fmla="*/ 13 h 16"/>
                  <a:gd name="T14" fmla="*/ 12 w 17"/>
                  <a:gd name="T15" fmla="*/ 16 h 16"/>
                  <a:gd name="T16" fmla="*/ 9 w 17"/>
                  <a:gd name="T17" fmla="*/ 16 h 16"/>
                  <a:gd name="T18" fmla="*/ 5 w 17"/>
                  <a:gd name="T19" fmla="*/ 16 h 16"/>
                  <a:gd name="T20" fmla="*/ 3 w 17"/>
                  <a:gd name="T21" fmla="*/ 13 h 16"/>
                  <a:gd name="T22" fmla="*/ 1 w 17"/>
                  <a:gd name="T23" fmla="*/ 11 h 16"/>
                  <a:gd name="T24" fmla="*/ 0 w 17"/>
                  <a:gd name="T25" fmla="*/ 8 h 16"/>
                  <a:gd name="T26" fmla="*/ 1 w 17"/>
                  <a:gd name="T27" fmla="*/ 5 h 16"/>
                  <a:gd name="T28" fmla="*/ 3 w 17"/>
                  <a:gd name="T29" fmla="*/ 2 h 16"/>
                  <a:gd name="T30" fmla="*/ 5 w 17"/>
                  <a:gd name="T31" fmla="*/ 0 h 16"/>
                  <a:gd name="T32" fmla="*/ 9 w 1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9" y="0"/>
                    </a:moveTo>
                    <a:lnTo>
                      <a:pt x="12" y="0"/>
                    </a:lnTo>
                    <a:lnTo>
                      <a:pt x="15" y="2"/>
                    </a:lnTo>
                    <a:lnTo>
                      <a:pt x="16" y="4"/>
                    </a:lnTo>
                    <a:lnTo>
                      <a:pt x="17" y="8"/>
                    </a:lnTo>
                    <a:lnTo>
                      <a:pt x="16" y="11"/>
                    </a:lnTo>
                    <a:lnTo>
                      <a:pt x="15" y="13"/>
                    </a:lnTo>
                    <a:lnTo>
                      <a:pt x="12" y="16"/>
                    </a:lnTo>
                    <a:lnTo>
                      <a:pt x="9" y="16"/>
                    </a:lnTo>
                    <a:lnTo>
                      <a:pt x="5" y="16"/>
                    </a:lnTo>
                    <a:lnTo>
                      <a:pt x="3" y="13"/>
                    </a:lnTo>
                    <a:lnTo>
                      <a:pt x="1" y="11"/>
                    </a:lnTo>
                    <a:lnTo>
                      <a:pt x="0" y="8"/>
                    </a:lnTo>
                    <a:lnTo>
                      <a:pt x="1" y="5"/>
                    </a:lnTo>
                    <a:lnTo>
                      <a:pt x="3" y="2"/>
                    </a:lnTo>
                    <a:lnTo>
                      <a:pt x="5" y="0"/>
                    </a:lnTo>
                    <a:lnTo>
                      <a:pt x="9"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87" name="Freeform 285"/>
              <p:cNvSpPr>
                <a:spLocks/>
              </p:cNvSpPr>
              <p:nvPr/>
            </p:nvSpPr>
            <p:spPr bwMode="auto">
              <a:xfrm>
                <a:off x="4821238" y="4337050"/>
                <a:ext cx="25400" cy="26988"/>
              </a:xfrm>
              <a:custGeom>
                <a:avLst/>
                <a:gdLst>
                  <a:gd name="T0" fmla="*/ 8 w 16"/>
                  <a:gd name="T1" fmla="*/ 0 h 17"/>
                  <a:gd name="T2" fmla="*/ 12 w 16"/>
                  <a:gd name="T3" fmla="*/ 1 h 17"/>
                  <a:gd name="T4" fmla="*/ 15 w 16"/>
                  <a:gd name="T5" fmla="*/ 2 h 17"/>
                  <a:gd name="T6" fmla="*/ 16 w 16"/>
                  <a:gd name="T7" fmla="*/ 5 h 17"/>
                  <a:gd name="T8" fmla="*/ 16 w 16"/>
                  <a:gd name="T9" fmla="*/ 9 h 17"/>
                  <a:gd name="T10" fmla="*/ 16 w 16"/>
                  <a:gd name="T11" fmla="*/ 12 h 17"/>
                  <a:gd name="T12" fmla="*/ 15 w 16"/>
                  <a:gd name="T13" fmla="*/ 14 h 17"/>
                  <a:gd name="T14" fmla="*/ 12 w 16"/>
                  <a:gd name="T15" fmla="*/ 16 h 17"/>
                  <a:gd name="T16" fmla="*/ 8 w 16"/>
                  <a:gd name="T17" fmla="*/ 17 h 17"/>
                  <a:gd name="T18" fmla="*/ 5 w 16"/>
                  <a:gd name="T19" fmla="*/ 16 h 17"/>
                  <a:gd name="T20" fmla="*/ 3 w 16"/>
                  <a:gd name="T21" fmla="*/ 14 h 17"/>
                  <a:gd name="T22" fmla="*/ 1 w 16"/>
                  <a:gd name="T23" fmla="*/ 12 h 17"/>
                  <a:gd name="T24" fmla="*/ 0 w 16"/>
                  <a:gd name="T25" fmla="*/ 9 h 17"/>
                  <a:gd name="T26" fmla="*/ 1 w 16"/>
                  <a:gd name="T27" fmla="*/ 5 h 17"/>
                  <a:gd name="T28" fmla="*/ 3 w 16"/>
                  <a:gd name="T29" fmla="*/ 2 h 17"/>
                  <a:gd name="T30" fmla="*/ 5 w 16"/>
                  <a:gd name="T31" fmla="*/ 1 h 17"/>
                  <a:gd name="T32" fmla="*/ 8 w 16"/>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8" y="0"/>
                    </a:moveTo>
                    <a:lnTo>
                      <a:pt x="12" y="1"/>
                    </a:lnTo>
                    <a:lnTo>
                      <a:pt x="15" y="2"/>
                    </a:lnTo>
                    <a:lnTo>
                      <a:pt x="16" y="5"/>
                    </a:lnTo>
                    <a:lnTo>
                      <a:pt x="16" y="9"/>
                    </a:lnTo>
                    <a:lnTo>
                      <a:pt x="16" y="12"/>
                    </a:lnTo>
                    <a:lnTo>
                      <a:pt x="15" y="14"/>
                    </a:lnTo>
                    <a:lnTo>
                      <a:pt x="12" y="16"/>
                    </a:lnTo>
                    <a:lnTo>
                      <a:pt x="8" y="17"/>
                    </a:lnTo>
                    <a:lnTo>
                      <a:pt x="5" y="16"/>
                    </a:lnTo>
                    <a:lnTo>
                      <a:pt x="3" y="14"/>
                    </a:lnTo>
                    <a:lnTo>
                      <a:pt x="1" y="12"/>
                    </a:lnTo>
                    <a:lnTo>
                      <a:pt x="0" y="9"/>
                    </a:lnTo>
                    <a:lnTo>
                      <a:pt x="1" y="5"/>
                    </a:lnTo>
                    <a:lnTo>
                      <a:pt x="3" y="2"/>
                    </a:lnTo>
                    <a:lnTo>
                      <a:pt x="5" y="1"/>
                    </a:lnTo>
                    <a:lnTo>
                      <a:pt x="8"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88" name="Freeform 286"/>
              <p:cNvSpPr>
                <a:spLocks noEditPoints="1"/>
              </p:cNvSpPr>
              <p:nvPr/>
            </p:nvSpPr>
            <p:spPr bwMode="auto">
              <a:xfrm>
                <a:off x="4565650" y="4510088"/>
                <a:ext cx="53975" cy="55563"/>
              </a:xfrm>
              <a:custGeom>
                <a:avLst/>
                <a:gdLst>
                  <a:gd name="T0" fmla="*/ 17 w 34"/>
                  <a:gd name="T1" fmla="*/ 7 h 35"/>
                  <a:gd name="T2" fmla="*/ 13 w 34"/>
                  <a:gd name="T3" fmla="*/ 8 h 35"/>
                  <a:gd name="T4" fmla="*/ 9 w 34"/>
                  <a:gd name="T5" fmla="*/ 10 h 35"/>
                  <a:gd name="T6" fmla="*/ 8 w 34"/>
                  <a:gd name="T7" fmla="*/ 14 h 35"/>
                  <a:gd name="T8" fmla="*/ 6 w 34"/>
                  <a:gd name="T9" fmla="*/ 18 h 35"/>
                  <a:gd name="T10" fmla="*/ 8 w 34"/>
                  <a:gd name="T11" fmla="*/ 23 h 35"/>
                  <a:gd name="T12" fmla="*/ 9 w 34"/>
                  <a:gd name="T13" fmla="*/ 26 h 35"/>
                  <a:gd name="T14" fmla="*/ 13 w 34"/>
                  <a:gd name="T15" fmla="*/ 28 h 35"/>
                  <a:gd name="T16" fmla="*/ 17 w 34"/>
                  <a:gd name="T17" fmla="*/ 30 h 35"/>
                  <a:gd name="T18" fmla="*/ 22 w 34"/>
                  <a:gd name="T19" fmla="*/ 28 h 35"/>
                  <a:gd name="T20" fmla="*/ 25 w 34"/>
                  <a:gd name="T21" fmla="*/ 26 h 35"/>
                  <a:gd name="T22" fmla="*/ 28 w 34"/>
                  <a:gd name="T23" fmla="*/ 23 h 35"/>
                  <a:gd name="T24" fmla="*/ 29 w 34"/>
                  <a:gd name="T25" fmla="*/ 18 h 35"/>
                  <a:gd name="T26" fmla="*/ 28 w 34"/>
                  <a:gd name="T27" fmla="*/ 14 h 35"/>
                  <a:gd name="T28" fmla="*/ 25 w 34"/>
                  <a:gd name="T29" fmla="*/ 10 h 35"/>
                  <a:gd name="T30" fmla="*/ 22 w 34"/>
                  <a:gd name="T31" fmla="*/ 8 h 35"/>
                  <a:gd name="T32" fmla="*/ 17 w 34"/>
                  <a:gd name="T33" fmla="*/ 7 h 35"/>
                  <a:gd name="T34" fmla="*/ 17 w 34"/>
                  <a:gd name="T35" fmla="*/ 0 h 35"/>
                  <a:gd name="T36" fmla="*/ 22 w 34"/>
                  <a:gd name="T37" fmla="*/ 2 h 35"/>
                  <a:gd name="T38" fmla="*/ 26 w 34"/>
                  <a:gd name="T39" fmla="*/ 3 h 35"/>
                  <a:gd name="T40" fmla="*/ 30 w 34"/>
                  <a:gd name="T41" fmla="*/ 6 h 35"/>
                  <a:gd name="T42" fmla="*/ 33 w 34"/>
                  <a:gd name="T43" fmla="*/ 10 h 35"/>
                  <a:gd name="T44" fmla="*/ 34 w 34"/>
                  <a:gd name="T45" fmla="*/ 14 h 35"/>
                  <a:gd name="T46" fmla="*/ 34 w 34"/>
                  <a:gd name="T47" fmla="*/ 18 h 35"/>
                  <a:gd name="T48" fmla="*/ 34 w 34"/>
                  <a:gd name="T49" fmla="*/ 23 h 35"/>
                  <a:gd name="T50" fmla="*/ 33 w 34"/>
                  <a:gd name="T51" fmla="*/ 27 h 35"/>
                  <a:gd name="T52" fmla="*/ 30 w 34"/>
                  <a:gd name="T53" fmla="*/ 31 h 35"/>
                  <a:gd name="T54" fmla="*/ 26 w 34"/>
                  <a:gd name="T55" fmla="*/ 34 h 35"/>
                  <a:gd name="T56" fmla="*/ 22 w 34"/>
                  <a:gd name="T57" fmla="*/ 35 h 35"/>
                  <a:gd name="T58" fmla="*/ 17 w 34"/>
                  <a:gd name="T59" fmla="*/ 35 h 35"/>
                  <a:gd name="T60" fmla="*/ 13 w 34"/>
                  <a:gd name="T61" fmla="*/ 35 h 35"/>
                  <a:gd name="T62" fmla="*/ 9 w 34"/>
                  <a:gd name="T63" fmla="*/ 34 h 35"/>
                  <a:gd name="T64" fmla="*/ 5 w 34"/>
                  <a:gd name="T65" fmla="*/ 31 h 35"/>
                  <a:gd name="T66" fmla="*/ 2 w 34"/>
                  <a:gd name="T67" fmla="*/ 27 h 35"/>
                  <a:gd name="T68" fmla="*/ 1 w 34"/>
                  <a:gd name="T69" fmla="*/ 23 h 35"/>
                  <a:gd name="T70" fmla="*/ 0 w 34"/>
                  <a:gd name="T71" fmla="*/ 18 h 35"/>
                  <a:gd name="T72" fmla="*/ 1 w 34"/>
                  <a:gd name="T73" fmla="*/ 14 h 35"/>
                  <a:gd name="T74" fmla="*/ 2 w 34"/>
                  <a:gd name="T75" fmla="*/ 10 h 35"/>
                  <a:gd name="T76" fmla="*/ 5 w 34"/>
                  <a:gd name="T77" fmla="*/ 6 h 35"/>
                  <a:gd name="T78" fmla="*/ 9 w 34"/>
                  <a:gd name="T79" fmla="*/ 3 h 35"/>
                  <a:gd name="T80" fmla="*/ 13 w 34"/>
                  <a:gd name="T81" fmla="*/ 2 h 35"/>
                  <a:gd name="T82" fmla="*/ 17 w 34"/>
                  <a:gd name="T8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35">
                    <a:moveTo>
                      <a:pt x="17" y="7"/>
                    </a:moveTo>
                    <a:lnTo>
                      <a:pt x="13" y="8"/>
                    </a:lnTo>
                    <a:lnTo>
                      <a:pt x="9" y="10"/>
                    </a:lnTo>
                    <a:lnTo>
                      <a:pt x="8" y="14"/>
                    </a:lnTo>
                    <a:lnTo>
                      <a:pt x="6" y="18"/>
                    </a:lnTo>
                    <a:lnTo>
                      <a:pt x="8" y="23"/>
                    </a:lnTo>
                    <a:lnTo>
                      <a:pt x="9" y="26"/>
                    </a:lnTo>
                    <a:lnTo>
                      <a:pt x="13" y="28"/>
                    </a:lnTo>
                    <a:lnTo>
                      <a:pt x="17" y="30"/>
                    </a:lnTo>
                    <a:lnTo>
                      <a:pt x="22" y="28"/>
                    </a:lnTo>
                    <a:lnTo>
                      <a:pt x="25" y="26"/>
                    </a:lnTo>
                    <a:lnTo>
                      <a:pt x="28" y="23"/>
                    </a:lnTo>
                    <a:lnTo>
                      <a:pt x="29" y="18"/>
                    </a:lnTo>
                    <a:lnTo>
                      <a:pt x="28" y="14"/>
                    </a:lnTo>
                    <a:lnTo>
                      <a:pt x="25" y="10"/>
                    </a:lnTo>
                    <a:lnTo>
                      <a:pt x="22" y="8"/>
                    </a:lnTo>
                    <a:lnTo>
                      <a:pt x="17" y="7"/>
                    </a:lnTo>
                    <a:close/>
                    <a:moveTo>
                      <a:pt x="17" y="0"/>
                    </a:moveTo>
                    <a:lnTo>
                      <a:pt x="22" y="2"/>
                    </a:lnTo>
                    <a:lnTo>
                      <a:pt x="26" y="3"/>
                    </a:lnTo>
                    <a:lnTo>
                      <a:pt x="30" y="6"/>
                    </a:lnTo>
                    <a:lnTo>
                      <a:pt x="33" y="10"/>
                    </a:lnTo>
                    <a:lnTo>
                      <a:pt x="34" y="14"/>
                    </a:lnTo>
                    <a:lnTo>
                      <a:pt x="34" y="18"/>
                    </a:lnTo>
                    <a:lnTo>
                      <a:pt x="34" y="23"/>
                    </a:lnTo>
                    <a:lnTo>
                      <a:pt x="33" y="27"/>
                    </a:lnTo>
                    <a:lnTo>
                      <a:pt x="30" y="31"/>
                    </a:lnTo>
                    <a:lnTo>
                      <a:pt x="26" y="34"/>
                    </a:lnTo>
                    <a:lnTo>
                      <a:pt x="22" y="35"/>
                    </a:lnTo>
                    <a:lnTo>
                      <a:pt x="17" y="35"/>
                    </a:lnTo>
                    <a:lnTo>
                      <a:pt x="13" y="35"/>
                    </a:lnTo>
                    <a:lnTo>
                      <a:pt x="9" y="34"/>
                    </a:lnTo>
                    <a:lnTo>
                      <a:pt x="5" y="31"/>
                    </a:lnTo>
                    <a:lnTo>
                      <a:pt x="2" y="27"/>
                    </a:lnTo>
                    <a:lnTo>
                      <a:pt x="1" y="23"/>
                    </a:lnTo>
                    <a:lnTo>
                      <a:pt x="0" y="18"/>
                    </a:lnTo>
                    <a:lnTo>
                      <a:pt x="1" y="14"/>
                    </a:lnTo>
                    <a:lnTo>
                      <a:pt x="2" y="10"/>
                    </a:lnTo>
                    <a:lnTo>
                      <a:pt x="5" y="6"/>
                    </a:lnTo>
                    <a:lnTo>
                      <a:pt x="9" y="3"/>
                    </a:lnTo>
                    <a:lnTo>
                      <a:pt x="13" y="2"/>
                    </a:lnTo>
                    <a:lnTo>
                      <a:pt x="17"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89" name="Freeform 287"/>
              <p:cNvSpPr>
                <a:spLocks noEditPoints="1"/>
              </p:cNvSpPr>
              <p:nvPr/>
            </p:nvSpPr>
            <p:spPr bwMode="auto">
              <a:xfrm>
                <a:off x="4587875" y="4275138"/>
                <a:ext cx="290513" cy="114300"/>
              </a:xfrm>
              <a:custGeom>
                <a:avLst/>
                <a:gdLst>
                  <a:gd name="T0" fmla="*/ 56 w 183"/>
                  <a:gd name="T1" fmla="*/ 29 h 72"/>
                  <a:gd name="T2" fmla="*/ 84 w 183"/>
                  <a:gd name="T3" fmla="*/ 27 h 72"/>
                  <a:gd name="T4" fmla="*/ 56 w 183"/>
                  <a:gd name="T5" fmla="*/ 19 h 72"/>
                  <a:gd name="T6" fmla="*/ 84 w 183"/>
                  <a:gd name="T7" fmla="*/ 21 h 72"/>
                  <a:gd name="T8" fmla="*/ 56 w 183"/>
                  <a:gd name="T9" fmla="*/ 19 h 72"/>
                  <a:gd name="T10" fmla="*/ 28 w 183"/>
                  <a:gd name="T11" fmla="*/ 7 h 72"/>
                  <a:gd name="T12" fmla="*/ 22 w 183"/>
                  <a:gd name="T13" fmla="*/ 12 h 72"/>
                  <a:gd name="T14" fmla="*/ 16 w 183"/>
                  <a:gd name="T15" fmla="*/ 20 h 72"/>
                  <a:gd name="T16" fmla="*/ 16 w 183"/>
                  <a:gd name="T17" fmla="*/ 28 h 72"/>
                  <a:gd name="T18" fmla="*/ 20 w 183"/>
                  <a:gd name="T19" fmla="*/ 35 h 72"/>
                  <a:gd name="T20" fmla="*/ 26 w 183"/>
                  <a:gd name="T21" fmla="*/ 27 h 72"/>
                  <a:gd name="T22" fmla="*/ 26 w 183"/>
                  <a:gd name="T23" fmla="*/ 20 h 72"/>
                  <a:gd name="T24" fmla="*/ 30 w 183"/>
                  <a:gd name="T25" fmla="*/ 16 h 72"/>
                  <a:gd name="T26" fmla="*/ 36 w 183"/>
                  <a:gd name="T27" fmla="*/ 16 h 72"/>
                  <a:gd name="T28" fmla="*/ 42 w 183"/>
                  <a:gd name="T29" fmla="*/ 20 h 72"/>
                  <a:gd name="T30" fmla="*/ 42 w 183"/>
                  <a:gd name="T31" fmla="*/ 27 h 72"/>
                  <a:gd name="T32" fmla="*/ 36 w 183"/>
                  <a:gd name="T33" fmla="*/ 32 h 72"/>
                  <a:gd name="T34" fmla="*/ 31 w 183"/>
                  <a:gd name="T35" fmla="*/ 32 h 72"/>
                  <a:gd name="T36" fmla="*/ 30 w 183"/>
                  <a:gd name="T37" fmla="*/ 40 h 72"/>
                  <a:gd name="T38" fmla="*/ 38 w 183"/>
                  <a:gd name="T39" fmla="*/ 40 h 72"/>
                  <a:gd name="T40" fmla="*/ 46 w 183"/>
                  <a:gd name="T41" fmla="*/ 36 h 72"/>
                  <a:gd name="T42" fmla="*/ 50 w 183"/>
                  <a:gd name="T43" fmla="*/ 28 h 72"/>
                  <a:gd name="T44" fmla="*/ 50 w 183"/>
                  <a:gd name="T45" fmla="*/ 20 h 72"/>
                  <a:gd name="T46" fmla="*/ 46 w 183"/>
                  <a:gd name="T47" fmla="*/ 12 h 72"/>
                  <a:gd name="T48" fmla="*/ 38 w 183"/>
                  <a:gd name="T49" fmla="*/ 7 h 72"/>
                  <a:gd name="T50" fmla="*/ 34 w 183"/>
                  <a:gd name="T51" fmla="*/ 0 h 72"/>
                  <a:gd name="T52" fmla="*/ 46 w 183"/>
                  <a:gd name="T53" fmla="*/ 4 h 72"/>
                  <a:gd name="T54" fmla="*/ 52 w 183"/>
                  <a:gd name="T55" fmla="*/ 9 h 72"/>
                  <a:gd name="T56" fmla="*/ 84 w 183"/>
                  <a:gd name="T57" fmla="*/ 12 h 72"/>
                  <a:gd name="T58" fmla="*/ 174 w 183"/>
                  <a:gd name="T59" fmla="*/ 4 h 72"/>
                  <a:gd name="T60" fmla="*/ 182 w 183"/>
                  <a:gd name="T61" fmla="*/ 37 h 72"/>
                  <a:gd name="T62" fmla="*/ 177 w 183"/>
                  <a:gd name="T63" fmla="*/ 49 h 72"/>
                  <a:gd name="T64" fmla="*/ 177 w 183"/>
                  <a:gd name="T65" fmla="*/ 40 h 72"/>
                  <a:gd name="T66" fmla="*/ 171 w 183"/>
                  <a:gd name="T67" fmla="*/ 32 h 72"/>
                  <a:gd name="T68" fmla="*/ 159 w 183"/>
                  <a:gd name="T69" fmla="*/ 27 h 72"/>
                  <a:gd name="T70" fmla="*/ 144 w 183"/>
                  <a:gd name="T71" fmla="*/ 32 h 72"/>
                  <a:gd name="T72" fmla="*/ 140 w 183"/>
                  <a:gd name="T73" fmla="*/ 36 h 72"/>
                  <a:gd name="T74" fmla="*/ 128 w 183"/>
                  <a:gd name="T75" fmla="*/ 51 h 72"/>
                  <a:gd name="T76" fmla="*/ 84 w 183"/>
                  <a:gd name="T77" fmla="*/ 47 h 72"/>
                  <a:gd name="T78" fmla="*/ 54 w 183"/>
                  <a:gd name="T79" fmla="*/ 36 h 72"/>
                  <a:gd name="T80" fmla="*/ 50 w 183"/>
                  <a:gd name="T81" fmla="*/ 40 h 72"/>
                  <a:gd name="T82" fmla="*/ 39 w 183"/>
                  <a:gd name="T83" fmla="*/ 47 h 72"/>
                  <a:gd name="T84" fmla="*/ 27 w 183"/>
                  <a:gd name="T85" fmla="*/ 47 h 72"/>
                  <a:gd name="T86" fmla="*/ 7 w 183"/>
                  <a:gd name="T87" fmla="*/ 63 h 72"/>
                  <a:gd name="T88" fmla="*/ 0 w 183"/>
                  <a:gd name="T89" fmla="*/ 72 h 72"/>
                  <a:gd name="T90" fmla="*/ 16 w 183"/>
                  <a:gd name="T91" fmla="*/ 40 h 72"/>
                  <a:gd name="T92" fmla="*/ 11 w 183"/>
                  <a:gd name="T93" fmla="*/ 29 h 72"/>
                  <a:gd name="T94" fmla="*/ 11 w 183"/>
                  <a:gd name="T95" fmla="*/ 17 h 72"/>
                  <a:gd name="T96" fmla="*/ 16 w 183"/>
                  <a:gd name="T97" fmla="*/ 7 h 72"/>
                  <a:gd name="T98" fmla="*/ 27 w 183"/>
                  <a:gd name="T99"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72">
                    <a:moveTo>
                      <a:pt x="56" y="27"/>
                    </a:moveTo>
                    <a:lnTo>
                      <a:pt x="56" y="29"/>
                    </a:lnTo>
                    <a:lnTo>
                      <a:pt x="84" y="29"/>
                    </a:lnTo>
                    <a:lnTo>
                      <a:pt x="84" y="27"/>
                    </a:lnTo>
                    <a:lnTo>
                      <a:pt x="56" y="27"/>
                    </a:lnTo>
                    <a:close/>
                    <a:moveTo>
                      <a:pt x="56" y="19"/>
                    </a:moveTo>
                    <a:lnTo>
                      <a:pt x="56" y="21"/>
                    </a:lnTo>
                    <a:lnTo>
                      <a:pt x="84" y="21"/>
                    </a:lnTo>
                    <a:lnTo>
                      <a:pt x="84" y="19"/>
                    </a:lnTo>
                    <a:lnTo>
                      <a:pt x="56" y="19"/>
                    </a:lnTo>
                    <a:close/>
                    <a:moveTo>
                      <a:pt x="34" y="7"/>
                    </a:moveTo>
                    <a:lnTo>
                      <a:pt x="28" y="7"/>
                    </a:lnTo>
                    <a:lnTo>
                      <a:pt x="24" y="9"/>
                    </a:lnTo>
                    <a:lnTo>
                      <a:pt x="22" y="12"/>
                    </a:lnTo>
                    <a:lnTo>
                      <a:pt x="19" y="15"/>
                    </a:lnTo>
                    <a:lnTo>
                      <a:pt x="16" y="20"/>
                    </a:lnTo>
                    <a:lnTo>
                      <a:pt x="16" y="24"/>
                    </a:lnTo>
                    <a:lnTo>
                      <a:pt x="16" y="28"/>
                    </a:lnTo>
                    <a:lnTo>
                      <a:pt x="18" y="32"/>
                    </a:lnTo>
                    <a:lnTo>
                      <a:pt x="20" y="35"/>
                    </a:lnTo>
                    <a:lnTo>
                      <a:pt x="26" y="28"/>
                    </a:lnTo>
                    <a:lnTo>
                      <a:pt x="26" y="27"/>
                    </a:lnTo>
                    <a:lnTo>
                      <a:pt x="24" y="24"/>
                    </a:lnTo>
                    <a:lnTo>
                      <a:pt x="26" y="20"/>
                    </a:lnTo>
                    <a:lnTo>
                      <a:pt x="27" y="17"/>
                    </a:lnTo>
                    <a:lnTo>
                      <a:pt x="30" y="16"/>
                    </a:lnTo>
                    <a:lnTo>
                      <a:pt x="34" y="15"/>
                    </a:lnTo>
                    <a:lnTo>
                      <a:pt x="36" y="16"/>
                    </a:lnTo>
                    <a:lnTo>
                      <a:pt x="39" y="17"/>
                    </a:lnTo>
                    <a:lnTo>
                      <a:pt x="42" y="20"/>
                    </a:lnTo>
                    <a:lnTo>
                      <a:pt x="42" y="24"/>
                    </a:lnTo>
                    <a:lnTo>
                      <a:pt x="42" y="27"/>
                    </a:lnTo>
                    <a:lnTo>
                      <a:pt x="39" y="31"/>
                    </a:lnTo>
                    <a:lnTo>
                      <a:pt x="36" y="32"/>
                    </a:lnTo>
                    <a:lnTo>
                      <a:pt x="34" y="32"/>
                    </a:lnTo>
                    <a:lnTo>
                      <a:pt x="31" y="32"/>
                    </a:lnTo>
                    <a:lnTo>
                      <a:pt x="26" y="39"/>
                    </a:lnTo>
                    <a:lnTo>
                      <a:pt x="30" y="40"/>
                    </a:lnTo>
                    <a:lnTo>
                      <a:pt x="34" y="41"/>
                    </a:lnTo>
                    <a:lnTo>
                      <a:pt x="38" y="40"/>
                    </a:lnTo>
                    <a:lnTo>
                      <a:pt x="42" y="39"/>
                    </a:lnTo>
                    <a:lnTo>
                      <a:pt x="46" y="36"/>
                    </a:lnTo>
                    <a:lnTo>
                      <a:pt x="48" y="32"/>
                    </a:lnTo>
                    <a:lnTo>
                      <a:pt x="50" y="28"/>
                    </a:lnTo>
                    <a:lnTo>
                      <a:pt x="51" y="24"/>
                    </a:lnTo>
                    <a:lnTo>
                      <a:pt x="50" y="20"/>
                    </a:lnTo>
                    <a:lnTo>
                      <a:pt x="48" y="15"/>
                    </a:lnTo>
                    <a:lnTo>
                      <a:pt x="46" y="12"/>
                    </a:lnTo>
                    <a:lnTo>
                      <a:pt x="42" y="9"/>
                    </a:lnTo>
                    <a:lnTo>
                      <a:pt x="38" y="7"/>
                    </a:lnTo>
                    <a:lnTo>
                      <a:pt x="34" y="7"/>
                    </a:lnTo>
                    <a:close/>
                    <a:moveTo>
                      <a:pt x="34" y="0"/>
                    </a:moveTo>
                    <a:lnTo>
                      <a:pt x="39" y="1"/>
                    </a:lnTo>
                    <a:lnTo>
                      <a:pt x="46" y="4"/>
                    </a:lnTo>
                    <a:lnTo>
                      <a:pt x="50" y="7"/>
                    </a:lnTo>
                    <a:lnTo>
                      <a:pt x="52" y="9"/>
                    </a:lnTo>
                    <a:lnTo>
                      <a:pt x="54" y="12"/>
                    </a:lnTo>
                    <a:lnTo>
                      <a:pt x="84" y="12"/>
                    </a:lnTo>
                    <a:lnTo>
                      <a:pt x="84" y="4"/>
                    </a:lnTo>
                    <a:lnTo>
                      <a:pt x="174" y="4"/>
                    </a:lnTo>
                    <a:lnTo>
                      <a:pt x="174" y="27"/>
                    </a:lnTo>
                    <a:lnTo>
                      <a:pt x="182" y="37"/>
                    </a:lnTo>
                    <a:lnTo>
                      <a:pt x="183" y="49"/>
                    </a:lnTo>
                    <a:lnTo>
                      <a:pt x="177" y="49"/>
                    </a:lnTo>
                    <a:lnTo>
                      <a:pt x="177" y="44"/>
                    </a:lnTo>
                    <a:lnTo>
                      <a:pt x="177" y="40"/>
                    </a:lnTo>
                    <a:lnTo>
                      <a:pt x="174" y="36"/>
                    </a:lnTo>
                    <a:lnTo>
                      <a:pt x="171" y="32"/>
                    </a:lnTo>
                    <a:lnTo>
                      <a:pt x="167" y="29"/>
                    </a:lnTo>
                    <a:lnTo>
                      <a:pt x="159" y="27"/>
                    </a:lnTo>
                    <a:lnTo>
                      <a:pt x="152" y="28"/>
                    </a:lnTo>
                    <a:lnTo>
                      <a:pt x="144" y="32"/>
                    </a:lnTo>
                    <a:lnTo>
                      <a:pt x="143" y="35"/>
                    </a:lnTo>
                    <a:lnTo>
                      <a:pt x="140" y="36"/>
                    </a:lnTo>
                    <a:lnTo>
                      <a:pt x="136" y="41"/>
                    </a:lnTo>
                    <a:lnTo>
                      <a:pt x="128" y="51"/>
                    </a:lnTo>
                    <a:lnTo>
                      <a:pt x="123" y="47"/>
                    </a:lnTo>
                    <a:lnTo>
                      <a:pt x="84" y="47"/>
                    </a:lnTo>
                    <a:lnTo>
                      <a:pt x="84" y="36"/>
                    </a:lnTo>
                    <a:lnTo>
                      <a:pt x="54" y="36"/>
                    </a:lnTo>
                    <a:lnTo>
                      <a:pt x="52" y="39"/>
                    </a:lnTo>
                    <a:lnTo>
                      <a:pt x="50" y="40"/>
                    </a:lnTo>
                    <a:lnTo>
                      <a:pt x="46" y="44"/>
                    </a:lnTo>
                    <a:lnTo>
                      <a:pt x="39" y="47"/>
                    </a:lnTo>
                    <a:lnTo>
                      <a:pt x="34" y="48"/>
                    </a:lnTo>
                    <a:lnTo>
                      <a:pt x="27" y="47"/>
                    </a:lnTo>
                    <a:lnTo>
                      <a:pt x="22" y="44"/>
                    </a:lnTo>
                    <a:lnTo>
                      <a:pt x="7" y="63"/>
                    </a:lnTo>
                    <a:lnTo>
                      <a:pt x="7" y="72"/>
                    </a:lnTo>
                    <a:lnTo>
                      <a:pt x="0" y="72"/>
                    </a:lnTo>
                    <a:lnTo>
                      <a:pt x="0" y="61"/>
                    </a:lnTo>
                    <a:lnTo>
                      <a:pt x="16" y="40"/>
                    </a:lnTo>
                    <a:lnTo>
                      <a:pt x="12" y="36"/>
                    </a:lnTo>
                    <a:lnTo>
                      <a:pt x="11" y="29"/>
                    </a:lnTo>
                    <a:lnTo>
                      <a:pt x="10" y="24"/>
                    </a:lnTo>
                    <a:lnTo>
                      <a:pt x="11" y="17"/>
                    </a:lnTo>
                    <a:lnTo>
                      <a:pt x="14" y="12"/>
                    </a:lnTo>
                    <a:lnTo>
                      <a:pt x="16" y="7"/>
                    </a:lnTo>
                    <a:lnTo>
                      <a:pt x="22" y="4"/>
                    </a:lnTo>
                    <a:lnTo>
                      <a:pt x="27" y="1"/>
                    </a:lnTo>
                    <a:lnTo>
                      <a:pt x="34"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90" name="Freeform 288"/>
              <p:cNvSpPr>
                <a:spLocks noEditPoints="1"/>
              </p:cNvSpPr>
              <p:nvPr/>
            </p:nvSpPr>
            <p:spPr bwMode="auto">
              <a:xfrm>
                <a:off x="4681538" y="4349750"/>
                <a:ext cx="196850" cy="322263"/>
              </a:xfrm>
              <a:custGeom>
                <a:avLst/>
                <a:gdLst>
                  <a:gd name="T0" fmla="*/ 32 w 124"/>
                  <a:gd name="T1" fmla="*/ 56 h 203"/>
                  <a:gd name="T2" fmla="*/ 23 w 124"/>
                  <a:gd name="T3" fmla="*/ 61 h 203"/>
                  <a:gd name="T4" fmla="*/ 17 w 124"/>
                  <a:gd name="T5" fmla="*/ 70 h 203"/>
                  <a:gd name="T6" fmla="*/ 17 w 124"/>
                  <a:gd name="T7" fmla="*/ 81 h 203"/>
                  <a:gd name="T8" fmla="*/ 23 w 124"/>
                  <a:gd name="T9" fmla="*/ 91 h 203"/>
                  <a:gd name="T10" fmla="*/ 32 w 124"/>
                  <a:gd name="T11" fmla="*/ 96 h 203"/>
                  <a:gd name="T12" fmla="*/ 43 w 124"/>
                  <a:gd name="T13" fmla="*/ 96 h 203"/>
                  <a:gd name="T14" fmla="*/ 52 w 124"/>
                  <a:gd name="T15" fmla="*/ 91 h 203"/>
                  <a:gd name="T16" fmla="*/ 57 w 124"/>
                  <a:gd name="T17" fmla="*/ 81 h 203"/>
                  <a:gd name="T18" fmla="*/ 57 w 124"/>
                  <a:gd name="T19" fmla="*/ 70 h 203"/>
                  <a:gd name="T20" fmla="*/ 52 w 124"/>
                  <a:gd name="T21" fmla="*/ 61 h 203"/>
                  <a:gd name="T22" fmla="*/ 43 w 124"/>
                  <a:gd name="T23" fmla="*/ 56 h 203"/>
                  <a:gd name="T24" fmla="*/ 64 w 124"/>
                  <a:gd name="T25" fmla="*/ 0 h 203"/>
                  <a:gd name="T26" fmla="*/ 68 w 124"/>
                  <a:gd name="T27" fmla="*/ 5 h 203"/>
                  <a:gd name="T28" fmla="*/ 37 w 124"/>
                  <a:gd name="T29" fmla="*/ 38 h 203"/>
                  <a:gd name="T30" fmla="*/ 63 w 124"/>
                  <a:gd name="T31" fmla="*/ 49 h 203"/>
                  <a:gd name="T32" fmla="*/ 69 w 124"/>
                  <a:gd name="T33" fmla="*/ 60 h 203"/>
                  <a:gd name="T34" fmla="*/ 114 w 124"/>
                  <a:gd name="T35" fmla="*/ 13 h 203"/>
                  <a:gd name="T36" fmla="*/ 118 w 124"/>
                  <a:gd name="T37" fmla="*/ 2 h 203"/>
                  <a:gd name="T38" fmla="*/ 124 w 124"/>
                  <a:gd name="T39" fmla="*/ 2 h 203"/>
                  <a:gd name="T40" fmla="*/ 120 w 124"/>
                  <a:gd name="T41" fmla="*/ 13 h 203"/>
                  <a:gd name="T42" fmla="*/ 108 w 124"/>
                  <a:gd name="T43" fmla="*/ 26 h 203"/>
                  <a:gd name="T44" fmla="*/ 73 w 124"/>
                  <a:gd name="T45" fmla="*/ 70 h 203"/>
                  <a:gd name="T46" fmla="*/ 73 w 124"/>
                  <a:gd name="T47" fmla="*/ 84 h 203"/>
                  <a:gd name="T48" fmla="*/ 71 w 124"/>
                  <a:gd name="T49" fmla="*/ 203 h 203"/>
                  <a:gd name="T50" fmla="*/ 64 w 124"/>
                  <a:gd name="T51" fmla="*/ 100 h 203"/>
                  <a:gd name="T52" fmla="*/ 51 w 124"/>
                  <a:gd name="T53" fmla="*/ 109 h 203"/>
                  <a:gd name="T54" fmla="*/ 23 w 124"/>
                  <a:gd name="T55" fmla="*/ 109 h 203"/>
                  <a:gd name="T56" fmla="*/ 9 w 124"/>
                  <a:gd name="T57" fmla="*/ 100 h 203"/>
                  <a:gd name="T58" fmla="*/ 4 w 124"/>
                  <a:gd name="T59" fmla="*/ 131 h 203"/>
                  <a:gd name="T60" fmla="*/ 1 w 124"/>
                  <a:gd name="T61" fmla="*/ 84 h 203"/>
                  <a:gd name="T62" fmla="*/ 3 w 124"/>
                  <a:gd name="T63" fmla="*/ 61 h 203"/>
                  <a:gd name="T64" fmla="*/ 16 w 124"/>
                  <a:gd name="T65" fmla="*/ 45 h 203"/>
                  <a:gd name="T66" fmla="*/ 27 w 124"/>
                  <a:gd name="T67" fmla="*/ 40 h 203"/>
                  <a:gd name="T68" fmla="*/ 64 w 124"/>
                  <a:gd name="T6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203">
                    <a:moveTo>
                      <a:pt x="37" y="54"/>
                    </a:moveTo>
                    <a:lnTo>
                      <a:pt x="32" y="56"/>
                    </a:lnTo>
                    <a:lnTo>
                      <a:pt x="27" y="57"/>
                    </a:lnTo>
                    <a:lnTo>
                      <a:pt x="23" y="61"/>
                    </a:lnTo>
                    <a:lnTo>
                      <a:pt x="19" y="65"/>
                    </a:lnTo>
                    <a:lnTo>
                      <a:pt x="17" y="70"/>
                    </a:lnTo>
                    <a:lnTo>
                      <a:pt x="16" y="76"/>
                    </a:lnTo>
                    <a:lnTo>
                      <a:pt x="17" y="81"/>
                    </a:lnTo>
                    <a:lnTo>
                      <a:pt x="19" y="87"/>
                    </a:lnTo>
                    <a:lnTo>
                      <a:pt x="23" y="91"/>
                    </a:lnTo>
                    <a:lnTo>
                      <a:pt x="27" y="93"/>
                    </a:lnTo>
                    <a:lnTo>
                      <a:pt x="32" y="96"/>
                    </a:lnTo>
                    <a:lnTo>
                      <a:pt x="37" y="96"/>
                    </a:lnTo>
                    <a:lnTo>
                      <a:pt x="43" y="96"/>
                    </a:lnTo>
                    <a:lnTo>
                      <a:pt x="47" y="93"/>
                    </a:lnTo>
                    <a:lnTo>
                      <a:pt x="52" y="91"/>
                    </a:lnTo>
                    <a:lnTo>
                      <a:pt x="55" y="87"/>
                    </a:lnTo>
                    <a:lnTo>
                      <a:pt x="57" y="81"/>
                    </a:lnTo>
                    <a:lnTo>
                      <a:pt x="57" y="76"/>
                    </a:lnTo>
                    <a:lnTo>
                      <a:pt x="57" y="70"/>
                    </a:lnTo>
                    <a:lnTo>
                      <a:pt x="55" y="65"/>
                    </a:lnTo>
                    <a:lnTo>
                      <a:pt x="52" y="61"/>
                    </a:lnTo>
                    <a:lnTo>
                      <a:pt x="47" y="57"/>
                    </a:lnTo>
                    <a:lnTo>
                      <a:pt x="43" y="56"/>
                    </a:lnTo>
                    <a:lnTo>
                      <a:pt x="37" y="54"/>
                    </a:lnTo>
                    <a:close/>
                    <a:moveTo>
                      <a:pt x="64" y="0"/>
                    </a:moveTo>
                    <a:lnTo>
                      <a:pt x="69" y="4"/>
                    </a:lnTo>
                    <a:lnTo>
                      <a:pt x="68" y="5"/>
                    </a:lnTo>
                    <a:lnTo>
                      <a:pt x="36" y="38"/>
                    </a:lnTo>
                    <a:lnTo>
                      <a:pt x="37" y="38"/>
                    </a:lnTo>
                    <a:lnTo>
                      <a:pt x="51" y="41"/>
                    </a:lnTo>
                    <a:lnTo>
                      <a:pt x="63" y="49"/>
                    </a:lnTo>
                    <a:lnTo>
                      <a:pt x="67" y="54"/>
                    </a:lnTo>
                    <a:lnTo>
                      <a:pt x="69" y="60"/>
                    </a:lnTo>
                    <a:lnTo>
                      <a:pt x="104" y="22"/>
                    </a:lnTo>
                    <a:lnTo>
                      <a:pt x="114" y="13"/>
                    </a:lnTo>
                    <a:lnTo>
                      <a:pt x="116" y="8"/>
                    </a:lnTo>
                    <a:lnTo>
                      <a:pt x="118" y="2"/>
                    </a:lnTo>
                    <a:lnTo>
                      <a:pt x="124" y="2"/>
                    </a:lnTo>
                    <a:lnTo>
                      <a:pt x="124" y="2"/>
                    </a:lnTo>
                    <a:lnTo>
                      <a:pt x="123" y="8"/>
                    </a:lnTo>
                    <a:lnTo>
                      <a:pt x="120" y="13"/>
                    </a:lnTo>
                    <a:lnTo>
                      <a:pt x="118" y="17"/>
                    </a:lnTo>
                    <a:lnTo>
                      <a:pt x="108" y="26"/>
                    </a:lnTo>
                    <a:lnTo>
                      <a:pt x="72" y="66"/>
                    </a:lnTo>
                    <a:lnTo>
                      <a:pt x="73" y="70"/>
                    </a:lnTo>
                    <a:lnTo>
                      <a:pt x="73" y="76"/>
                    </a:lnTo>
                    <a:lnTo>
                      <a:pt x="73" y="84"/>
                    </a:lnTo>
                    <a:lnTo>
                      <a:pt x="71" y="91"/>
                    </a:lnTo>
                    <a:lnTo>
                      <a:pt x="71" y="203"/>
                    </a:lnTo>
                    <a:lnTo>
                      <a:pt x="64" y="203"/>
                    </a:lnTo>
                    <a:lnTo>
                      <a:pt x="64" y="100"/>
                    </a:lnTo>
                    <a:lnTo>
                      <a:pt x="63" y="101"/>
                    </a:lnTo>
                    <a:lnTo>
                      <a:pt x="51" y="109"/>
                    </a:lnTo>
                    <a:lnTo>
                      <a:pt x="37" y="113"/>
                    </a:lnTo>
                    <a:lnTo>
                      <a:pt x="23" y="109"/>
                    </a:lnTo>
                    <a:lnTo>
                      <a:pt x="11" y="101"/>
                    </a:lnTo>
                    <a:lnTo>
                      <a:pt x="9" y="100"/>
                    </a:lnTo>
                    <a:lnTo>
                      <a:pt x="9" y="131"/>
                    </a:lnTo>
                    <a:lnTo>
                      <a:pt x="4" y="131"/>
                    </a:lnTo>
                    <a:lnTo>
                      <a:pt x="4" y="91"/>
                    </a:lnTo>
                    <a:lnTo>
                      <a:pt x="1" y="84"/>
                    </a:lnTo>
                    <a:lnTo>
                      <a:pt x="0" y="76"/>
                    </a:lnTo>
                    <a:lnTo>
                      <a:pt x="3" y="61"/>
                    </a:lnTo>
                    <a:lnTo>
                      <a:pt x="11" y="49"/>
                    </a:lnTo>
                    <a:lnTo>
                      <a:pt x="16" y="45"/>
                    </a:lnTo>
                    <a:lnTo>
                      <a:pt x="21" y="42"/>
                    </a:lnTo>
                    <a:lnTo>
                      <a:pt x="27" y="40"/>
                    </a:lnTo>
                    <a:lnTo>
                      <a:pt x="63" y="1"/>
                    </a:lnTo>
                    <a:lnTo>
                      <a:pt x="64"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91" name="Freeform 289"/>
              <p:cNvSpPr>
                <a:spLocks noEditPoints="1"/>
              </p:cNvSpPr>
              <p:nvPr/>
            </p:nvSpPr>
            <p:spPr bwMode="auto">
              <a:xfrm>
                <a:off x="4303713" y="4362450"/>
                <a:ext cx="550863" cy="331788"/>
              </a:xfrm>
              <a:custGeom>
                <a:avLst/>
                <a:gdLst>
                  <a:gd name="T0" fmla="*/ 56 w 347"/>
                  <a:gd name="T1" fmla="*/ 192 h 209"/>
                  <a:gd name="T2" fmla="*/ 170 w 347"/>
                  <a:gd name="T3" fmla="*/ 195 h 209"/>
                  <a:gd name="T4" fmla="*/ 163 w 347"/>
                  <a:gd name="T5" fmla="*/ 188 h 209"/>
                  <a:gd name="T6" fmla="*/ 11 w 347"/>
                  <a:gd name="T7" fmla="*/ 139 h 209"/>
                  <a:gd name="T8" fmla="*/ 209 w 347"/>
                  <a:gd name="T9" fmla="*/ 139 h 209"/>
                  <a:gd name="T10" fmla="*/ 72 w 347"/>
                  <a:gd name="T11" fmla="*/ 6 h 209"/>
                  <a:gd name="T12" fmla="*/ 56 w 347"/>
                  <a:gd name="T13" fmla="*/ 12 h 209"/>
                  <a:gd name="T14" fmla="*/ 48 w 347"/>
                  <a:gd name="T15" fmla="*/ 24 h 209"/>
                  <a:gd name="T16" fmla="*/ 44 w 347"/>
                  <a:gd name="T17" fmla="*/ 50 h 209"/>
                  <a:gd name="T18" fmla="*/ 42 w 347"/>
                  <a:gd name="T19" fmla="*/ 79 h 209"/>
                  <a:gd name="T20" fmla="*/ 35 w 347"/>
                  <a:gd name="T21" fmla="*/ 81 h 209"/>
                  <a:gd name="T22" fmla="*/ 19 w 347"/>
                  <a:gd name="T23" fmla="*/ 92 h 209"/>
                  <a:gd name="T24" fmla="*/ 14 w 347"/>
                  <a:gd name="T25" fmla="*/ 100 h 209"/>
                  <a:gd name="T26" fmla="*/ 11 w 347"/>
                  <a:gd name="T27" fmla="*/ 104 h 209"/>
                  <a:gd name="T28" fmla="*/ 87 w 347"/>
                  <a:gd name="T29" fmla="*/ 117 h 209"/>
                  <a:gd name="T30" fmla="*/ 209 w 347"/>
                  <a:gd name="T31" fmla="*/ 133 h 209"/>
                  <a:gd name="T32" fmla="*/ 209 w 347"/>
                  <a:gd name="T33" fmla="*/ 103 h 209"/>
                  <a:gd name="T34" fmla="*/ 205 w 347"/>
                  <a:gd name="T35" fmla="*/ 93 h 209"/>
                  <a:gd name="T36" fmla="*/ 191 w 347"/>
                  <a:gd name="T37" fmla="*/ 85 h 209"/>
                  <a:gd name="T38" fmla="*/ 181 w 347"/>
                  <a:gd name="T39" fmla="*/ 79 h 209"/>
                  <a:gd name="T40" fmla="*/ 179 w 347"/>
                  <a:gd name="T41" fmla="*/ 76 h 209"/>
                  <a:gd name="T42" fmla="*/ 173 w 347"/>
                  <a:gd name="T43" fmla="*/ 24 h 209"/>
                  <a:gd name="T44" fmla="*/ 169 w 347"/>
                  <a:gd name="T45" fmla="*/ 16 h 209"/>
                  <a:gd name="T46" fmla="*/ 154 w 347"/>
                  <a:gd name="T47" fmla="*/ 8 h 209"/>
                  <a:gd name="T48" fmla="*/ 135 w 347"/>
                  <a:gd name="T49" fmla="*/ 6 h 209"/>
                  <a:gd name="T50" fmla="*/ 86 w 347"/>
                  <a:gd name="T51" fmla="*/ 0 h 209"/>
                  <a:gd name="T52" fmla="*/ 149 w 347"/>
                  <a:gd name="T53" fmla="*/ 1 h 209"/>
                  <a:gd name="T54" fmla="*/ 167 w 347"/>
                  <a:gd name="T55" fmla="*/ 8 h 209"/>
                  <a:gd name="T56" fmla="*/ 178 w 347"/>
                  <a:gd name="T57" fmla="*/ 21 h 209"/>
                  <a:gd name="T58" fmla="*/ 179 w 347"/>
                  <a:gd name="T59" fmla="*/ 25 h 209"/>
                  <a:gd name="T60" fmla="*/ 194 w 347"/>
                  <a:gd name="T61" fmla="*/ 80 h 209"/>
                  <a:gd name="T62" fmla="*/ 209 w 347"/>
                  <a:gd name="T63" fmla="*/ 88 h 209"/>
                  <a:gd name="T64" fmla="*/ 215 w 347"/>
                  <a:gd name="T65" fmla="*/ 100 h 209"/>
                  <a:gd name="T66" fmla="*/ 215 w 347"/>
                  <a:gd name="T67" fmla="*/ 104 h 209"/>
                  <a:gd name="T68" fmla="*/ 202 w 347"/>
                  <a:gd name="T69" fmla="*/ 188 h 209"/>
                  <a:gd name="T70" fmla="*/ 195 w 347"/>
                  <a:gd name="T71" fmla="*/ 195 h 209"/>
                  <a:gd name="T72" fmla="*/ 0 w 347"/>
                  <a:gd name="T73" fmla="*/ 209 h 209"/>
                  <a:gd name="T74" fmla="*/ 22 w 347"/>
                  <a:gd name="T75" fmla="*/ 193 h 209"/>
                  <a:gd name="T76" fmla="*/ 19 w 347"/>
                  <a:gd name="T77" fmla="*/ 157 h 209"/>
                  <a:gd name="T78" fmla="*/ 6 w 347"/>
                  <a:gd name="T79" fmla="*/ 103 h 209"/>
                  <a:gd name="T80" fmla="*/ 7 w 347"/>
                  <a:gd name="T81" fmla="*/ 97 h 209"/>
                  <a:gd name="T82" fmla="*/ 12 w 347"/>
                  <a:gd name="T83" fmla="*/ 88 h 209"/>
                  <a:gd name="T84" fmla="*/ 27 w 347"/>
                  <a:gd name="T85" fmla="*/ 80 h 209"/>
                  <a:gd name="T86" fmla="*/ 42 w 347"/>
                  <a:gd name="T87" fmla="*/ 25 h 209"/>
                  <a:gd name="T88" fmla="*/ 42 w 347"/>
                  <a:gd name="T89" fmla="*/ 21 h 209"/>
                  <a:gd name="T90" fmla="*/ 52 w 347"/>
                  <a:gd name="T91" fmla="*/ 8 h 209"/>
                  <a:gd name="T92" fmla="*/ 72 w 347"/>
                  <a:gd name="T93" fmla="*/ 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209">
                    <a:moveTo>
                      <a:pt x="58" y="157"/>
                    </a:moveTo>
                    <a:lnTo>
                      <a:pt x="58" y="188"/>
                    </a:lnTo>
                    <a:lnTo>
                      <a:pt x="56" y="192"/>
                    </a:lnTo>
                    <a:lnTo>
                      <a:pt x="54" y="193"/>
                    </a:lnTo>
                    <a:lnTo>
                      <a:pt x="50" y="195"/>
                    </a:lnTo>
                    <a:lnTo>
                      <a:pt x="170" y="195"/>
                    </a:lnTo>
                    <a:lnTo>
                      <a:pt x="167" y="193"/>
                    </a:lnTo>
                    <a:lnTo>
                      <a:pt x="165" y="192"/>
                    </a:lnTo>
                    <a:lnTo>
                      <a:pt x="163" y="188"/>
                    </a:lnTo>
                    <a:lnTo>
                      <a:pt x="163" y="157"/>
                    </a:lnTo>
                    <a:lnTo>
                      <a:pt x="58" y="157"/>
                    </a:lnTo>
                    <a:close/>
                    <a:moveTo>
                      <a:pt x="11" y="139"/>
                    </a:moveTo>
                    <a:lnTo>
                      <a:pt x="11" y="151"/>
                    </a:lnTo>
                    <a:lnTo>
                      <a:pt x="209" y="151"/>
                    </a:lnTo>
                    <a:lnTo>
                      <a:pt x="209" y="139"/>
                    </a:lnTo>
                    <a:lnTo>
                      <a:pt x="11" y="139"/>
                    </a:lnTo>
                    <a:close/>
                    <a:moveTo>
                      <a:pt x="79" y="6"/>
                    </a:moveTo>
                    <a:lnTo>
                      <a:pt x="72" y="6"/>
                    </a:lnTo>
                    <a:lnTo>
                      <a:pt x="67" y="8"/>
                    </a:lnTo>
                    <a:lnTo>
                      <a:pt x="62" y="9"/>
                    </a:lnTo>
                    <a:lnTo>
                      <a:pt x="56" y="12"/>
                    </a:lnTo>
                    <a:lnTo>
                      <a:pt x="52" y="16"/>
                    </a:lnTo>
                    <a:lnTo>
                      <a:pt x="50" y="21"/>
                    </a:lnTo>
                    <a:lnTo>
                      <a:pt x="48" y="24"/>
                    </a:lnTo>
                    <a:lnTo>
                      <a:pt x="48" y="24"/>
                    </a:lnTo>
                    <a:lnTo>
                      <a:pt x="47" y="25"/>
                    </a:lnTo>
                    <a:lnTo>
                      <a:pt x="44" y="50"/>
                    </a:lnTo>
                    <a:lnTo>
                      <a:pt x="42" y="76"/>
                    </a:lnTo>
                    <a:lnTo>
                      <a:pt x="42" y="77"/>
                    </a:lnTo>
                    <a:lnTo>
                      <a:pt x="42" y="79"/>
                    </a:lnTo>
                    <a:lnTo>
                      <a:pt x="40" y="79"/>
                    </a:lnTo>
                    <a:lnTo>
                      <a:pt x="38" y="80"/>
                    </a:lnTo>
                    <a:lnTo>
                      <a:pt x="35" y="81"/>
                    </a:lnTo>
                    <a:lnTo>
                      <a:pt x="30" y="85"/>
                    </a:lnTo>
                    <a:lnTo>
                      <a:pt x="24" y="88"/>
                    </a:lnTo>
                    <a:lnTo>
                      <a:pt x="19" y="92"/>
                    </a:lnTo>
                    <a:lnTo>
                      <a:pt x="16" y="93"/>
                    </a:lnTo>
                    <a:lnTo>
                      <a:pt x="15" y="96"/>
                    </a:lnTo>
                    <a:lnTo>
                      <a:pt x="14" y="100"/>
                    </a:lnTo>
                    <a:lnTo>
                      <a:pt x="12" y="103"/>
                    </a:lnTo>
                    <a:lnTo>
                      <a:pt x="11" y="104"/>
                    </a:lnTo>
                    <a:lnTo>
                      <a:pt x="11" y="104"/>
                    </a:lnTo>
                    <a:lnTo>
                      <a:pt x="11" y="133"/>
                    </a:lnTo>
                    <a:lnTo>
                      <a:pt x="87" y="133"/>
                    </a:lnTo>
                    <a:lnTo>
                      <a:pt x="87" y="117"/>
                    </a:lnTo>
                    <a:lnTo>
                      <a:pt x="134" y="117"/>
                    </a:lnTo>
                    <a:lnTo>
                      <a:pt x="134" y="133"/>
                    </a:lnTo>
                    <a:lnTo>
                      <a:pt x="209" y="133"/>
                    </a:lnTo>
                    <a:lnTo>
                      <a:pt x="209" y="104"/>
                    </a:lnTo>
                    <a:lnTo>
                      <a:pt x="209" y="104"/>
                    </a:lnTo>
                    <a:lnTo>
                      <a:pt x="209" y="103"/>
                    </a:lnTo>
                    <a:lnTo>
                      <a:pt x="207" y="100"/>
                    </a:lnTo>
                    <a:lnTo>
                      <a:pt x="206" y="96"/>
                    </a:lnTo>
                    <a:lnTo>
                      <a:pt x="205" y="93"/>
                    </a:lnTo>
                    <a:lnTo>
                      <a:pt x="202" y="92"/>
                    </a:lnTo>
                    <a:lnTo>
                      <a:pt x="197" y="88"/>
                    </a:lnTo>
                    <a:lnTo>
                      <a:pt x="191" y="85"/>
                    </a:lnTo>
                    <a:lnTo>
                      <a:pt x="186" y="81"/>
                    </a:lnTo>
                    <a:lnTo>
                      <a:pt x="183" y="80"/>
                    </a:lnTo>
                    <a:lnTo>
                      <a:pt x="181" y="79"/>
                    </a:lnTo>
                    <a:lnTo>
                      <a:pt x="179" y="79"/>
                    </a:lnTo>
                    <a:lnTo>
                      <a:pt x="179" y="77"/>
                    </a:lnTo>
                    <a:lnTo>
                      <a:pt x="179" y="76"/>
                    </a:lnTo>
                    <a:lnTo>
                      <a:pt x="177" y="50"/>
                    </a:lnTo>
                    <a:lnTo>
                      <a:pt x="173" y="25"/>
                    </a:lnTo>
                    <a:lnTo>
                      <a:pt x="173" y="24"/>
                    </a:lnTo>
                    <a:lnTo>
                      <a:pt x="173" y="24"/>
                    </a:lnTo>
                    <a:lnTo>
                      <a:pt x="171" y="21"/>
                    </a:lnTo>
                    <a:lnTo>
                      <a:pt x="169" y="16"/>
                    </a:lnTo>
                    <a:lnTo>
                      <a:pt x="165" y="12"/>
                    </a:lnTo>
                    <a:lnTo>
                      <a:pt x="159" y="9"/>
                    </a:lnTo>
                    <a:lnTo>
                      <a:pt x="154" y="8"/>
                    </a:lnTo>
                    <a:lnTo>
                      <a:pt x="149" y="6"/>
                    </a:lnTo>
                    <a:lnTo>
                      <a:pt x="142" y="6"/>
                    </a:lnTo>
                    <a:lnTo>
                      <a:pt x="135" y="6"/>
                    </a:lnTo>
                    <a:lnTo>
                      <a:pt x="86" y="6"/>
                    </a:lnTo>
                    <a:lnTo>
                      <a:pt x="79" y="6"/>
                    </a:lnTo>
                    <a:close/>
                    <a:moveTo>
                      <a:pt x="86" y="0"/>
                    </a:moveTo>
                    <a:lnTo>
                      <a:pt x="135" y="0"/>
                    </a:lnTo>
                    <a:lnTo>
                      <a:pt x="142" y="0"/>
                    </a:lnTo>
                    <a:lnTo>
                      <a:pt x="149" y="1"/>
                    </a:lnTo>
                    <a:lnTo>
                      <a:pt x="155" y="1"/>
                    </a:lnTo>
                    <a:lnTo>
                      <a:pt x="162" y="4"/>
                    </a:lnTo>
                    <a:lnTo>
                      <a:pt x="167" y="8"/>
                    </a:lnTo>
                    <a:lnTo>
                      <a:pt x="173" y="12"/>
                    </a:lnTo>
                    <a:lnTo>
                      <a:pt x="177" y="17"/>
                    </a:lnTo>
                    <a:lnTo>
                      <a:pt x="178" y="21"/>
                    </a:lnTo>
                    <a:lnTo>
                      <a:pt x="179" y="21"/>
                    </a:lnTo>
                    <a:lnTo>
                      <a:pt x="179" y="22"/>
                    </a:lnTo>
                    <a:lnTo>
                      <a:pt x="179" y="25"/>
                    </a:lnTo>
                    <a:lnTo>
                      <a:pt x="182" y="49"/>
                    </a:lnTo>
                    <a:lnTo>
                      <a:pt x="186" y="75"/>
                    </a:lnTo>
                    <a:lnTo>
                      <a:pt x="194" y="80"/>
                    </a:lnTo>
                    <a:lnTo>
                      <a:pt x="199" y="83"/>
                    </a:lnTo>
                    <a:lnTo>
                      <a:pt x="205" y="85"/>
                    </a:lnTo>
                    <a:lnTo>
                      <a:pt x="209" y="88"/>
                    </a:lnTo>
                    <a:lnTo>
                      <a:pt x="210" y="91"/>
                    </a:lnTo>
                    <a:lnTo>
                      <a:pt x="214" y="97"/>
                    </a:lnTo>
                    <a:lnTo>
                      <a:pt x="215" y="100"/>
                    </a:lnTo>
                    <a:lnTo>
                      <a:pt x="215" y="103"/>
                    </a:lnTo>
                    <a:lnTo>
                      <a:pt x="215" y="103"/>
                    </a:lnTo>
                    <a:lnTo>
                      <a:pt x="215" y="104"/>
                    </a:lnTo>
                    <a:lnTo>
                      <a:pt x="215" y="157"/>
                    </a:lnTo>
                    <a:lnTo>
                      <a:pt x="202" y="157"/>
                    </a:lnTo>
                    <a:lnTo>
                      <a:pt x="202" y="188"/>
                    </a:lnTo>
                    <a:lnTo>
                      <a:pt x="202" y="192"/>
                    </a:lnTo>
                    <a:lnTo>
                      <a:pt x="199" y="193"/>
                    </a:lnTo>
                    <a:lnTo>
                      <a:pt x="195" y="195"/>
                    </a:lnTo>
                    <a:lnTo>
                      <a:pt x="347" y="195"/>
                    </a:lnTo>
                    <a:lnTo>
                      <a:pt x="347" y="209"/>
                    </a:lnTo>
                    <a:lnTo>
                      <a:pt x="0" y="209"/>
                    </a:lnTo>
                    <a:lnTo>
                      <a:pt x="0" y="195"/>
                    </a:lnTo>
                    <a:lnTo>
                      <a:pt x="26" y="195"/>
                    </a:lnTo>
                    <a:lnTo>
                      <a:pt x="22" y="193"/>
                    </a:lnTo>
                    <a:lnTo>
                      <a:pt x="19" y="192"/>
                    </a:lnTo>
                    <a:lnTo>
                      <a:pt x="19" y="188"/>
                    </a:lnTo>
                    <a:lnTo>
                      <a:pt x="19" y="157"/>
                    </a:lnTo>
                    <a:lnTo>
                      <a:pt x="6" y="157"/>
                    </a:lnTo>
                    <a:lnTo>
                      <a:pt x="6" y="104"/>
                    </a:lnTo>
                    <a:lnTo>
                      <a:pt x="6" y="103"/>
                    </a:lnTo>
                    <a:lnTo>
                      <a:pt x="6" y="103"/>
                    </a:lnTo>
                    <a:lnTo>
                      <a:pt x="6" y="100"/>
                    </a:lnTo>
                    <a:lnTo>
                      <a:pt x="7" y="97"/>
                    </a:lnTo>
                    <a:lnTo>
                      <a:pt x="8" y="95"/>
                    </a:lnTo>
                    <a:lnTo>
                      <a:pt x="10" y="91"/>
                    </a:lnTo>
                    <a:lnTo>
                      <a:pt x="12" y="88"/>
                    </a:lnTo>
                    <a:lnTo>
                      <a:pt x="16" y="85"/>
                    </a:lnTo>
                    <a:lnTo>
                      <a:pt x="22" y="83"/>
                    </a:lnTo>
                    <a:lnTo>
                      <a:pt x="27" y="80"/>
                    </a:lnTo>
                    <a:lnTo>
                      <a:pt x="35" y="75"/>
                    </a:lnTo>
                    <a:lnTo>
                      <a:pt x="39" y="49"/>
                    </a:lnTo>
                    <a:lnTo>
                      <a:pt x="42" y="25"/>
                    </a:lnTo>
                    <a:lnTo>
                      <a:pt x="42" y="22"/>
                    </a:lnTo>
                    <a:lnTo>
                      <a:pt x="42" y="21"/>
                    </a:lnTo>
                    <a:lnTo>
                      <a:pt x="42" y="21"/>
                    </a:lnTo>
                    <a:lnTo>
                      <a:pt x="44" y="17"/>
                    </a:lnTo>
                    <a:lnTo>
                      <a:pt x="48" y="12"/>
                    </a:lnTo>
                    <a:lnTo>
                      <a:pt x="52" y="8"/>
                    </a:lnTo>
                    <a:lnTo>
                      <a:pt x="59" y="4"/>
                    </a:lnTo>
                    <a:lnTo>
                      <a:pt x="66" y="1"/>
                    </a:lnTo>
                    <a:lnTo>
                      <a:pt x="72" y="1"/>
                    </a:lnTo>
                    <a:lnTo>
                      <a:pt x="79" y="0"/>
                    </a:lnTo>
                    <a:lnTo>
                      <a:pt x="86"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92" name="Freeform 290"/>
              <p:cNvSpPr>
                <a:spLocks/>
              </p:cNvSpPr>
              <p:nvPr/>
            </p:nvSpPr>
            <p:spPr bwMode="auto">
              <a:xfrm>
                <a:off x="4687888" y="4557713"/>
                <a:ext cx="57150" cy="114300"/>
              </a:xfrm>
              <a:custGeom>
                <a:avLst/>
                <a:gdLst>
                  <a:gd name="T0" fmla="*/ 0 w 36"/>
                  <a:gd name="T1" fmla="*/ 0 h 72"/>
                  <a:gd name="T2" fmla="*/ 36 w 36"/>
                  <a:gd name="T3" fmla="*/ 0 h 72"/>
                  <a:gd name="T4" fmla="*/ 36 w 36"/>
                  <a:gd name="T5" fmla="*/ 46 h 72"/>
                  <a:gd name="T6" fmla="*/ 5 w 36"/>
                  <a:gd name="T7" fmla="*/ 46 h 72"/>
                  <a:gd name="T8" fmla="*/ 5 w 36"/>
                  <a:gd name="T9" fmla="*/ 72 h 72"/>
                  <a:gd name="T10" fmla="*/ 0 w 36"/>
                  <a:gd name="T11" fmla="*/ 72 h 72"/>
                  <a:gd name="T12" fmla="*/ 0 w 36"/>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0" y="0"/>
                    </a:moveTo>
                    <a:lnTo>
                      <a:pt x="36" y="0"/>
                    </a:lnTo>
                    <a:lnTo>
                      <a:pt x="36" y="46"/>
                    </a:lnTo>
                    <a:lnTo>
                      <a:pt x="5" y="46"/>
                    </a:lnTo>
                    <a:lnTo>
                      <a:pt x="5" y="72"/>
                    </a:lnTo>
                    <a:lnTo>
                      <a:pt x="0" y="72"/>
                    </a:lnTo>
                    <a:lnTo>
                      <a:pt x="0"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93" name="Freeform 291"/>
              <p:cNvSpPr>
                <a:spLocks noEditPoints="1"/>
              </p:cNvSpPr>
              <p:nvPr/>
            </p:nvSpPr>
            <p:spPr bwMode="auto">
              <a:xfrm>
                <a:off x="4335463" y="4510088"/>
                <a:ext cx="57150" cy="55563"/>
              </a:xfrm>
              <a:custGeom>
                <a:avLst/>
                <a:gdLst>
                  <a:gd name="T0" fmla="*/ 19 w 36"/>
                  <a:gd name="T1" fmla="*/ 7 h 35"/>
                  <a:gd name="T2" fmla="*/ 14 w 36"/>
                  <a:gd name="T3" fmla="*/ 8 h 35"/>
                  <a:gd name="T4" fmla="*/ 11 w 36"/>
                  <a:gd name="T5" fmla="*/ 10 h 35"/>
                  <a:gd name="T6" fmla="*/ 8 w 36"/>
                  <a:gd name="T7" fmla="*/ 14 h 35"/>
                  <a:gd name="T8" fmla="*/ 7 w 36"/>
                  <a:gd name="T9" fmla="*/ 18 h 35"/>
                  <a:gd name="T10" fmla="*/ 8 w 36"/>
                  <a:gd name="T11" fmla="*/ 23 h 35"/>
                  <a:gd name="T12" fmla="*/ 11 w 36"/>
                  <a:gd name="T13" fmla="*/ 26 h 35"/>
                  <a:gd name="T14" fmla="*/ 14 w 36"/>
                  <a:gd name="T15" fmla="*/ 28 h 35"/>
                  <a:gd name="T16" fmla="*/ 19 w 36"/>
                  <a:gd name="T17" fmla="*/ 30 h 35"/>
                  <a:gd name="T18" fmla="*/ 23 w 36"/>
                  <a:gd name="T19" fmla="*/ 28 h 35"/>
                  <a:gd name="T20" fmla="*/ 26 w 36"/>
                  <a:gd name="T21" fmla="*/ 26 h 35"/>
                  <a:gd name="T22" fmla="*/ 28 w 36"/>
                  <a:gd name="T23" fmla="*/ 23 h 35"/>
                  <a:gd name="T24" fmla="*/ 30 w 36"/>
                  <a:gd name="T25" fmla="*/ 18 h 35"/>
                  <a:gd name="T26" fmla="*/ 28 w 36"/>
                  <a:gd name="T27" fmla="*/ 14 h 35"/>
                  <a:gd name="T28" fmla="*/ 26 w 36"/>
                  <a:gd name="T29" fmla="*/ 10 h 35"/>
                  <a:gd name="T30" fmla="*/ 23 w 36"/>
                  <a:gd name="T31" fmla="*/ 8 h 35"/>
                  <a:gd name="T32" fmla="*/ 19 w 36"/>
                  <a:gd name="T33" fmla="*/ 7 h 35"/>
                  <a:gd name="T34" fmla="*/ 19 w 36"/>
                  <a:gd name="T35" fmla="*/ 0 h 35"/>
                  <a:gd name="T36" fmla="*/ 23 w 36"/>
                  <a:gd name="T37" fmla="*/ 2 h 35"/>
                  <a:gd name="T38" fmla="*/ 27 w 36"/>
                  <a:gd name="T39" fmla="*/ 3 h 35"/>
                  <a:gd name="T40" fmla="*/ 31 w 36"/>
                  <a:gd name="T41" fmla="*/ 6 h 35"/>
                  <a:gd name="T42" fmla="*/ 34 w 36"/>
                  <a:gd name="T43" fmla="*/ 10 h 35"/>
                  <a:gd name="T44" fmla="*/ 35 w 36"/>
                  <a:gd name="T45" fmla="*/ 14 h 35"/>
                  <a:gd name="T46" fmla="*/ 36 w 36"/>
                  <a:gd name="T47" fmla="*/ 18 h 35"/>
                  <a:gd name="T48" fmla="*/ 35 w 36"/>
                  <a:gd name="T49" fmla="*/ 23 h 35"/>
                  <a:gd name="T50" fmla="*/ 34 w 36"/>
                  <a:gd name="T51" fmla="*/ 27 h 35"/>
                  <a:gd name="T52" fmla="*/ 31 w 36"/>
                  <a:gd name="T53" fmla="*/ 31 h 35"/>
                  <a:gd name="T54" fmla="*/ 27 w 36"/>
                  <a:gd name="T55" fmla="*/ 34 h 35"/>
                  <a:gd name="T56" fmla="*/ 23 w 36"/>
                  <a:gd name="T57" fmla="*/ 35 h 35"/>
                  <a:gd name="T58" fmla="*/ 19 w 36"/>
                  <a:gd name="T59" fmla="*/ 35 h 35"/>
                  <a:gd name="T60" fmla="*/ 14 w 36"/>
                  <a:gd name="T61" fmla="*/ 35 h 35"/>
                  <a:gd name="T62" fmla="*/ 10 w 36"/>
                  <a:gd name="T63" fmla="*/ 34 h 35"/>
                  <a:gd name="T64" fmla="*/ 6 w 36"/>
                  <a:gd name="T65" fmla="*/ 31 h 35"/>
                  <a:gd name="T66" fmla="*/ 3 w 36"/>
                  <a:gd name="T67" fmla="*/ 27 h 35"/>
                  <a:gd name="T68" fmla="*/ 2 w 36"/>
                  <a:gd name="T69" fmla="*/ 23 h 35"/>
                  <a:gd name="T70" fmla="*/ 0 w 36"/>
                  <a:gd name="T71" fmla="*/ 18 h 35"/>
                  <a:gd name="T72" fmla="*/ 2 w 36"/>
                  <a:gd name="T73" fmla="*/ 14 h 35"/>
                  <a:gd name="T74" fmla="*/ 3 w 36"/>
                  <a:gd name="T75" fmla="*/ 10 h 35"/>
                  <a:gd name="T76" fmla="*/ 6 w 36"/>
                  <a:gd name="T77" fmla="*/ 6 h 35"/>
                  <a:gd name="T78" fmla="*/ 10 w 36"/>
                  <a:gd name="T79" fmla="*/ 3 h 35"/>
                  <a:gd name="T80" fmla="*/ 14 w 36"/>
                  <a:gd name="T81" fmla="*/ 2 h 35"/>
                  <a:gd name="T82" fmla="*/ 19 w 36"/>
                  <a:gd name="T8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35">
                    <a:moveTo>
                      <a:pt x="19" y="7"/>
                    </a:moveTo>
                    <a:lnTo>
                      <a:pt x="14" y="8"/>
                    </a:lnTo>
                    <a:lnTo>
                      <a:pt x="11" y="10"/>
                    </a:lnTo>
                    <a:lnTo>
                      <a:pt x="8" y="14"/>
                    </a:lnTo>
                    <a:lnTo>
                      <a:pt x="7" y="18"/>
                    </a:lnTo>
                    <a:lnTo>
                      <a:pt x="8" y="23"/>
                    </a:lnTo>
                    <a:lnTo>
                      <a:pt x="11" y="26"/>
                    </a:lnTo>
                    <a:lnTo>
                      <a:pt x="14" y="28"/>
                    </a:lnTo>
                    <a:lnTo>
                      <a:pt x="19" y="30"/>
                    </a:lnTo>
                    <a:lnTo>
                      <a:pt x="23" y="28"/>
                    </a:lnTo>
                    <a:lnTo>
                      <a:pt x="26" y="26"/>
                    </a:lnTo>
                    <a:lnTo>
                      <a:pt x="28" y="23"/>
                    </a:lnTo>
                    <a:lnTo>
                      <a:pt x="30" y="18"/>
                    </a:lnTo>
                    <a:lnTo>
                      <a:pt x="28" y="14"/>
                    </a:lnTo>
                    <a:lnTo>
                      <a:pt x="26" y="10"/>
                    </a:lnTo>
                    <a:lnTo>
                      <a:pt x="23" y="8"/>
                    </a:lnTo>
                    <a:lnTo>
                      <a:pt x="19" y="7"/>
                    </a:lnTo>
                    <a:close/>
                    <a:moveTo>
                      <a:pt x="19" y="0"/>
                    </a:moveTo>
                    <a:lnTo>
                      <a:pt x="23" y="2"/>
                    </a:lnTo>
                    <a:lnTo>
                      <a:pt x="27" y="3"/>
                    </a:lnTo>
                    <a:lnTo>
                      <a:pt x="31" y="6"/>
                    </a:lnTo>
                    <a:lnTo>
                      <a:pt x="34" y="10"/>
                    </a:lnTo>
                    <a:lnTo>
                      <a:pt x="35" y="14"/>
                    </a:lnTo>
                    <a:lnTo>
                      <a:pt x="36" y="18"/>
                    </a:lnTo>
                    <a:lnTo>
                      <a:pt x="35" y="23"/>
                    </a:lnTo>
                    <a:lnTo>
                      <a:pt x="34" y="27"/>
                    </a:lnTo>
                    <a:lnTo>
                      <a:pt x="31" y="31"/>
                    </a:lnTo>
                    <a:lnTo>
                      <a:pt x="27" y="34"/>
                    </a:lnTo>
                    <a:lnTo>
                      <a:pt x="23" y="35"/>
                    </a:lnTo>
                    <a:lnTo>
                      <a:pt x="19" y="35"/>
                    </a:lnTo>
                    <a:lnTo>
                      <a:pt x="14" y="35"/>
                    </a:lnTo>
                    <a:lnTo>
                      <a:pt x="10" y="34"/>
                    </a:lnTo>
                    <a:lnTo>
                      <a:pt x="6" y="31"/>
                    </a:lnTo>
                    <a:lnTo>
                      <a:pt x="3" y="27"/>
                    </a:lnTo>
                    <a:lnTo>
                      <a:pt x="2" y="23"/>
                    </a:lnTo>
                    <a:lnTo>
                      <a:pt x="0" y="18"/>
                    </a:lnTo>
                    <a:lnTo>
                      <a:pt x="2" y="14"/>
                    </a:lnTo>
                    <a:lnTo>
                      <a:pt x="3" y="10"/>
                    </a:lnTo>
                    <a:lnTo>
                      <a:pt x="6" y="6"/>
                    </a:lnTo>
                    <a:lnTo>
                      <a:pt x="10" y="3"/>
                    </a:lnTo>
                    <a:lnTo>
                      <a:pt x="14" y="2"/>
                    </a:lnTo>
                    <a:lnTo>
                      <a:pt x="19"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sp>
            <p:nvSpPr>
              <p:cNvPr id="94" name="Freeform 292"/>
              <p:cNvSpPr>
                <a:spLocks/>
              </p:cNvSpPr>
              <p:nvPr/>
            </p:nvSpPr>
            <p:spPr bwMode="auto">
              <a:xfrm>
                <a:off x="4386263" y="4384675"/>
                <a:ext cx="182563" cy="90488"/>
              </a:xfrm>
              <a:custGeom>
                <a:avLst/>
                <a:gdLst>
                  <a:gd name="T0" fmla="*/ 35 w 115"/>
                  <a:gd name="T1" fmla="*/ 0 h 57"/>
                  <a:gd name="T2" fmla="*/ 82 w 115"/>
                  <a:gd name="T3" fmla="*/ 0 h 57"/>
                  <a:gd name="T4" fmla="*/ 87 w 115"/>
                  <a:gd name="T5" fmla="*/ 0 h 57"/>
                  <a:gd name="T6" fmla="*/ 94 w 115"/>
                  <a:gd name="T7" fmla="*/ 2 h 57"/>
                  <a:gd name="T8" fmla="*/ 98 w 115"/>
                  <a:gd name="T9" fmla="*/ 3 h 57"/>
                  <a:gd name="T10" fmla="*/ 102 w 115"/>
                  <a:gd name="T11" fmla="*/ 4 h 57"/>
                  <a:gd name="T12" fmla="*/ 105 w 115"/>
                  <a:gd name="T13" fmla="*/ 7 h 57"/>
                  <a:gd name="T14" fmla="*/ 109 w 115"/>
                  <a:gd name="T15" fmla="*/ 12 h 57"/>
                  <a:gd name="T16" fmla="*/ 110 w 115"/>
                  <a:gd name="T17" fmla="*/ 15 h 57"/>
                  <a:gd name="T18" fmla="*/ 111 w 115"/>
                  <a:gd name="T19" fmla="*/ 18 h 57"/>
                  <a:gd name="T20" fmla="*/ 111 w 115"/>
                  <a:gd name="T21" fmla="*/ 19 h 57"/>
                  <a:gd name="T22" fmla="*/ 111 w 115"/>
                  <a:gd name="T23" fmla="*/ 19 h 57"/>
                  <a:gd name="T24" fmla="*/ 113 w 115"/>
                  <a:gd name="T25" fmla="*/ 31 h 57"/>
                  <a:gd name="T26" fmla="*/ 115 w 115"/>
                  <a:gd name="T27" fmla="*/ 57 h 57"/>
                  <a:gd name="T28" fmla="*/ 0 w 115"/>
                  <a:gd name="T29" fmla="*/ 57 h 57"/>
                  <a:gd name="T30" fmla="*/ 4 w 115"/>
                  <a:gd name="T31" fmla="*/ 31 h 57"/>
                  <a:gd name="T32" fmla="*/ 6 w 115"/>
                  <a:gd name="T33" fmla="*/ 19 h 57"/>
                  <a:gd name="T34" fmla="*/ 6 w 115"/>
                  <a:gd name="T35" fmla="*/ 19 h 57"/>
                  <a:gd name="T36" fmla="*/ 6 w 115"/>
                  <a:gd name="T37" fmla="*/ 18 h 57"/>
                  <a:gd name="T38" fmla="*/ 7 w 115"/>
                  <a:gd name="T39" fmla="*/ 15 h 57"/>
                  <a:gd name="T40" fmla="*/ 8 w 115"/>
                  <a:gd name="T41" fmla="*/ 12 h 57"/>
                  <a:gd name="T42" fmla="*/ 12 w 115"/>
                  <a:gd name="T43" fmla="*/ 7 h 57"/>
                  <a:gd name="T44" fmla="*/ 15 w 115"/>
                  <a:gd name="T45" fmla="*/ 4 h 57"/>
                  <a:gd name="T46" fmla="*/ 19 w 115"/>
                  <a:gd name="T47" fmla="*/ 3 h 57"/>
                  <a:gd name="T48" fmla="*/ 23 w 115"/>
                  <a:gd name="T49" fmla="*/ 2 h 57"/>
                  <a:gd name="T50" fmla="*/ 30 w 115"/>
                  <a:gd name="T51" fmla="*/ 0 h 57"/>
                  <a:gd name="T52" fmla="*/ 35 w 115"/>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57">
                    <a:moveTo>
                      <a:pt x="35" y="0"/>
                    </a:moveTo>
                    <a:lnTo>
                      <a:pt x="82" y="0"/>
                    </a:lnTo>
                    <a:lnTo>
                      <a:pt x="87" y="0"/>
                    </a:lnTo>
                    <a:lnTo>
                      <a:pt x="94" y="2"/>
                    </a:lnTo>
                    <a:lnTo>
                      <a:pt x="98" y="3"/>
                    </a:lnTo>
                    <a:lnTo>
                      <a:pt x="102" y="4"/>
                    </a:lnTo>
                    <a:lnTo>
                      <a:pt x="105" y="7"/>
                    </a:lnTo>
                    <a:lnTo>
                      <a:pt x="109" y="12"/>
                    </a:lnTo>
                    <a:lnTo>
                      <a:pt x="110" y="15"/>
                    </a:lnTo>
                    <a:lnTo>
                      <a:pt x="111" y="18"/>
                    </a:lnTo>
                    <a:lnTo>
                      <a:pt x="111" y="19"/>
                    </a:lnTo>
                    <a:lnTo>
                      <a:pt x="111" y="19"/>
                    </a:lnTo>
                    <a:lnTo>
                      <a:pt x="113" y="31"/>
                    </a:lnTo>
                    <a:lnTo>
                      <a:pt x="115" y="57"/>
                    </a:lnTo>
                    <a:lnTo>
                      <a:pt x="0" y="57"/>
                    </a:lnTo>
                    <a:lnTo>
                      <a:pt x="4" y="31"/>
                    </a:lnTo>
                    <a:lnTo>
                      <a:pt x="6" y="19"/>
                    </a:lnTo>
                    <a:lnTo>
                      <a:pt x="6" y="19"/>
                    </a:lnTo>
                    <a:lnTo>
                      <a:pt x="6" y="18"/>
                    </a:lnTo>
                    <a:lnTo>
                      <a:pt x="7" y="15"/>
                    </a:lnTo>
                    <a:lnTo>
                      <a:pt x="8" y="12"/>
                    </a:lnTo>
                    <a:lnTo>
                      <a:pt x="12" y="7"/>
                    </a:lnTo>
                    <a:lnTo>
                      <a:pt x="15" y="4"/>
                    </a:lnTo>
                    <a:lnTo>
                      <a:pt x="19" y="3"/>
                    </a:lnTo>
                    <a:lnTo>
                      <a:pt x="23" y="2"/>
                    </a:lnTo>
                    <a:lnTo>
                      <a:pt x="30" y="0"/>
                    </a:lnTo>
                    <a:lnTo>
                      <a:pt x="35"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1109625">
                  <a:defRPr/>
                </a:pPr>
                <a:endParaRPr lang="en-US" sz="1765" kern="0">
                  <a:solidFill>
                    <a:srgbClr val="000000"/>
                  </a:solidFill>
                </a:endParaRPr>
              </a:p>
            </p:txBody>
          </p:sp>
        </p:grpSp>
        <p:grpSp>
          <p:nvGrpSpPr>
            <p:cNvPr id="69" name="Group 68"/>
            <p:cNvGrpSpPr/>
            <p:nvPr/>
          </p:nvGrpSpPr>
          <p:grpSpPr>
            <a:xfrm>
              <a:off x="2809109" y="2159545"/>
              <a:ext cx="374224" cy="292794"/>
              <a:chOff x="3706813" y="5557838"/>
              <a:chExt cx="474663" cy="455612"/>
            </a:xfrm>
            <a:solidFill>
              <a:schemeClr val="bg1"/>
            </a:solidFill>
          </p:grpSpPr>
          <p:sp>
            <p:nvSpPr>
              <p:cNvPr id="84" name="Freeform 304"/>
              <p:cNvSpPr>
                <a:spLocks noEditPoints="1"/>
              </p:cNvSpPr>
              <p:nvPr/>
            </p:nvSpPr>
            <p:spPr bwMode="auto">
              <a:xfrm>
                <a:off x="3706813" y="5557838"/>
                <a:ext cx="474663" cy="315913"/>
              </a:xfrm>
              <a:custGeom>
                <a:avLst/>
                <a:gdLst>
                  <a:gd name="T0" fmla="*/ 59 w 299"/>
                  <a:gd name="T1" fmla="*/ 168 h 199"/>
                  <a:gd name="T2" fmla="*/ 224 w 299"/>
                  <a:gd name="T3" fmla="*/ 192 h 199"/>
                  <a:gd name="T4" fmla="*/ 240 w 299"/>
                  <a:gd name="T5" fmla="*/ 168 h 199"/>
                  <a:gd name="T6" fmla="*/ 173 w 299"/>
                  <a:gd name="T7" fmla="*/ 148 h 199"/>
                  <a:gd name="T8" fmla="*/ 129 w 299"/>
                  <a:gd name="T9" fmla="*/ 148 h 199"/>
                  <a:gd name="T10" fmla="*/ 227 w 299"/>
                  <a:gd name="T11" fmla="*/ 129 h 199"/>
                  <a:gd name="T12" fmla="*/ 125 w 299"/>
                  <a:gd name="T13" fmla="*/ 141 h 199"/>
                  <a:gd name="T14" fmla="*/ 61 w 299"/>
                  <a:gd name="T15" fmla="*/ 117 h 199"/>
                  <a:gd name="T16" fmla="*/ 236 w 299"/>
                  <a:gd name="T17" fmla="*/ 93 h 199"/>
                  <a:gd name="T18" fmla="*/ 242 w 299"/>
                  <a:gd name="T19" fmla="*/ 96 h 199"/>
                  <a:gd name="T20" fmla="*/ 156 w 299"/>
                  <a:gd name="T21" fmla="*/ 96 h 199"/>
                  <a:gd name="T22" fmla="*/ 41 w 299"/>
                  <a:gd name="T23" fmla="*/ 65 h 199"/>
                  <a:gd name="T24" fmla="*/ 41 w 299"/>
                  <a:gd name="T25" fmla="*/ 87 h 199"/>
                  <a:gd name="T26" fmla="*/ 63 w 299"/>
                  <a:gd name="T27" fmla="*/ 87 h 199"/>
                  <a:gd name="T28" fmla="*/ 63 w 299"/>
                  <a:gd name="T29" fmla="*/ 65 h 199"/>
                  <a:gd name="T30" fmla="*/ 61 w 299"/>
                  <a:gd name="T31" fmla="*/ 76 h 199"/>
                  <a:gd name="T32" fmla="*/ 45 w 299"/>
                  <a:gd name="T33" fmla="*/ 81 h 199"/>
                  <a:gd name="T34" fmla="*/ 49 w 299"/>
                  <a:gd name="T35" fmla="*/ 61 h 199"/>
                  <a:gd name="T36" fmla="*/ 232 w 299"/>
                  <a:gd name="T37" fmla="*/ 76 h 199"/>
                  <a:gd name="T38" fmla="*/ 247 w 299"/>
                  <a:gd name="T39" fmla="*/ 91 h 199"/>
                  <a:gd name="T40" fmla="*/ 262 w 299"/>
                  <a:gd name="T41" fmla="*/ 76 h 199"/>
                  <a:gd name="T42" fmla="*/ 250 w 299"/>
                  <a:gd name="T43" fmla="*/ 68 h 199"/>
                  <a:gd name="T44" fmla="*/ 250 w 299"/>
                  <a:gd name="T45" fmla="*/ 84 h 199"/>
                  <a:gd name="T46" fmla="*/ 239 w 299"/>
                  <a:gd name="T47" fmla="*/ 72 h 199"/>
                  <a:gd name="T48" fmla="*/ 141 w 299"/>
                  <a:gd name="T49" fmla="*/ 65 h 199"/>
                  <a:gd name="T50" fmla="*/ 141 w 299"/>
                  <a:gd name="T51" fmla="*/ 85 h 199"/>
                  <a:gd name="T52" fmla="*/ 161 w 299"/>
                  <a:gd name="T53" fmla="*/ 85 h 199"/>
                  <a:gd name="T54" fmla="*/ 161 w 299"/>
                  <a:gd name="T55" fmla="*/ 65 h 199"/>
                  <a:gd name="T56" fmla="*/ 160 w 299"/>
                  <a:gd name="T57" fmla="*/ 76 h 199"/>
                  <a:gd name="T58" fmla="*/ 145 w 299"/>
                  <a:gd name="T59" fmla="*/ 81 h 199"/>
                  <a:gd name="T60" fmla="*/ 148 w 299"/>
                  <a:gd name="T61" fmla="*/ 61 h 199"/>
                  <a:gd name="T62" fmla="*/ 169 w 299"/>
                  <a:gd name="T63" fmla="*/ 65 h 199"/>
                  <a:gd name="T64" fmla="*/ 165 w 299"/>
                  <a:gd name="T65" fmla="*/ 91 h 199"/>
                  <a:gd name="T66" fmla="*/ 231 w 299"/>
                  <a:gd name="T67" fmla="*/ 117 h 199"/>
                  <a:gd name="T68" fmla="*/ 225 w 299"/>
                  <a:gd name="T69" fmla="*/ 76 h 199"/>
                  <a:gd name="T70" fmla="*/ 244 w 299"/>
                  <a:gd name="T71" fmla="*/ 55 h 199"/>
                  <a:gd name="T72" fmla="*/ 63 w 299"/>
                  <a:gd name="T73" fmla="*/ 59 h 199"/>
                  <a:gd name="T74" fmla="*/ 69 w 299"/>
                  <a:gd name="T75" fmla="*/ 85 h 199"/>
                  <a:gd name="T76" fmla="*/ 101 w 299"/>
                  <a:gd name="T77" fmla="*/ 159 h 199"/>
                  <a:gd name="T78" fmla="*/ 133 w 299"/>
                  <a:gd name="T79" fmla="*/ 85 h 199"/>
                  <a:gd name="T80" fmla="*/ 140 w 299"/>
                  <a:gd name="T81" fmla="*/ 59 h 199"/>
                  <a:gd name="T82" fmla="*/ 155 w 299"/>
                  <a:gd name="T83" fmla="*/ 34 h 199"/>
                  <a:gd name="T84" fmla="*/ 148 w 299"/>
                  <a:gd name="T85" fmla="*/ 34 h 199"/>
                  <a:gd name="T86" fmla="*/ 255 w 299"/>
                  <a:gd name="T87" fmla="*/ 0 h 199"/>
                  <a:gd name="T88" fmla="*/ 272 w 299"/>
                  <a:gd name="T89" fmla="*/ 20 h 199"/>
                  <a:gd name="T90" fmla="*/ 255 w 299"/>
                  <a:gd name="T91" fmla="*/ 40 h 199"/>
                  <a:gd name="T92" fmla="*/ 258 w 299"/>
                  <a:gd name="T93" fmla="*/ 59 h 199"/>
                  <a:gd name="T94" fmla="*/ 264 w 299"/>
                  <a:gd name="T95" fmla="*/ 85 h 199"/>
                  <a:gd name="T96" fmla="*/ 299 w 299"/>
                  <a:gd name="T97" fmla="*/ 163 h 199"/>
                  <a:gd name="T98" fmla="*/ 219 w 299"/>
                  <a:gd name="T99" fmla="*/ 197 h 199"/>
                  <a:gd name="T100" fmla="*/ 193 w 299"/>
                  <a:gd name="T101" fmla="*/ 180 h 199"/>
                  <a:gd name="T102" fmla="*/ 123 w 299"/>
                  <a:gd name="T103" fmla="*/ 144 h 199"/>
                  <a:gd name="T104" fmla="*/ 84 w 299"/>
                  <a:gd name="T105" fmla="*/ 175 h 199"/>
                  <a:gd name="T106" fmla="*/ 13 w 299"/>
                  <a:gd name="T107" fmla="*/ 163 h 199"/>
                  <a:gd name="T108" fmla="*/ 36 w 299"/>
                  <a:gd name="T109" fmla="*/ 91 h 199"/>
                  <a:gd name="T110" fmla="*/ 32 w 299"/>
                  <a:gd name="T111" fmla="*/ 71 h 199"/>
                  <a:gd name="T112" fmla="*/ 49 w 299"/>
                  <a:gd name="T113" fmla="*/ 40 h 199"/>
                  <a:gd name="T114" fmla="*/ 32 w 299"/>
                  <a:gd name="T115" fmla="*/ 24 h 199"/>
                  <a:gd name="T116" fmla="*/ 43 w 299"/>
                  <a:gd name="T117" fmla="*/ 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199">
                    <a:moveTo>
                      <a:pt x="29" y="148"/>
                    </a:moveTo>
                    <a:lnTo>
                      <a:pt x="29" y="192"/>
                    </a:lnTo>
                    <a:lnTo>
                      <a:pt x="75" y="192"/>
                    </a:lnTo>
                    <a:lnTo>
                      <a:pt x="75" y="148"/>
                    </a:lnTo>
                    <a:lnTo>
                      <a:pt x="59" y="148"/>
                    </a:lnTo>
                    <a:lnTo>
                      <a:pt x="59" y="168"/>
                    </a:lnTo>
                    <a:lnTo>
                      <a:pt x="52" y="160"/>
                    </a:lnTo>
                    <a:lnTo>
                      <a:pt x="45" y="168"/>
                    </a:lnTo>
                    <a:lnTo>
                      <a:pt x="45" y="148"/>
                    </a:lnTo>
                    <a:lnTo>
                      <a:pt x="29" y="148"/>
                    </a:lnTo>
                    <a:close/>
                    <a:moveTo>
                      <a:pt x="224" y="148"/>
                    </a:moveTo>
                    <a:lnTo>
                      <a:pt x="224" y="192"/>
                    </a:lnTo>
                    <a:lnTo>
                      <a:pt x="268" y="192"/>
                    </a:lnTo>
                    <a:lnTo>
                      <a:pt x="268" y="148"/>
                    </a:lnTo>
                    <a:lnTo>
                      <a:pt x="254" y="148"/>
                    </a:lnTo>
                    <a:lnTo>
                      <a:pt x="254" y="168"/>
                    </a:lnTo>
                    <a:lnTo>
                      <a:pt x="247" y="160"/>
                    </a:lnTo>
                    <a:lnTo>
                      <a:pt x="240" y="168"/>
                    </a:lnTo>
                    <a:lnTo>
                      <a:pt x="240" y="148"/>
                    </a:lnTo>
                    <a:lnTo>
                      <a:pt x="224" y="148"/>
                    </a:lnTo>
                    <a:close/>
                    <a:moveTo>
                      <a:pt x="129" y="148"/>
                    </a:moveTo>
                    <a:lnTo>
                      <a:pt x="129" y="192"/>
                    </a:lnTo>
                    <a:lnTo>
                      <a:pt x="173" y="192"/>
                    </a:lnTo>
                    <a:lnTo>
                      <a:pt x="173" y="148"/>
                    </a:lnTo>
                    <a:lnTo>
                      <a:pt x="157" y="148"/>
                    </a:lnTo>
                    <a:lnTo>
                      <a:pt x="157" y="168"/>
                    </a:lnTo>
                    <a:lnTo>
                      <a:pt x="151" y="160"/>
                    </a:lnTo>
                    <a:lnTo>
                      <a:pt x="145" y="168"/>
                    </a:lnTo>
                    <a:lnTo>
                      <a:pt x="145" y="148"/>
                    </a:lnTo>
                    <a:lnTo>
                      <a:pt x="129" y="148"/>
                    </a:lnTo>
                    <a:close/>
                    <a:moveTo>
                      <a:pt x="33" y="129"/>
                    </a:moveTo>
                    <a:lnTo>
                      <a:pt x="25" y="141"/>
                    </a:lnTo>
                    <a:lnTo>
                      <a:pt x="79" y="141"/>
                    </a:lnTo>
                    <a:lnTo>
                      <a:pt x="71" y="129"/>
                    </a:lnTo>
                    <a:lnTo>
                      <a:pt x="33" y="129"/>
                    </a:lnTo>
                    <a:close/>
                    <a:moveTo>
                      <a:pt x="227" y="129"/>
                    </a:moveTo>
                    <a:lnTo>
                      <a:pt x="220" y="141"/>
                    </a:lnTo>
                    <a:lnTo>
                      <a:pt x="274" y="141"/>
                    </a:lnTo>
                    <a:lnTo>
                      <a:pt x="266" y="129"/>
                    </a:lnTo>
                    <a:lnTo>
                      <a:pt x="227" y="129"/>
                    </a:lnTo>
                    <a:close/>
                    <a:moveTo>
                      <a:pt x="132" y="129"/>
                    </a:moveTo>
                    <a:lnTo>
                      <a:pt x="125" y="141"/>
                    </a:lnTo>
                    <a:lnTo>
                      <a:pt x="177" y="141"/>
                    </a:lnTo>
                    <a:lnTo>
                      <a:pt x="171" y="129"/>
                    </a:lnTo>
                    <a:lnTo>
                      <a:pt x="132" y="129"/>
                    </a:lnTo>
                    <a:close/>
                    <a:moveTo>
                      <a:pt x="43" y="93"/>
                    </a:moveTo>
                    <a:lnTo>
                      <a:pt x="43" y="117"/>
                    </a:lnTo>
                    <a:lnTo>
                      <a:pt x="61" y="117"/>
                    </a:lnTo>
                    <a:lnTo>
                      <a:pt x="61" y="93"/>
                    </a:lnTo>
                    <a:lnTo>
                      <a:pt x="57" y="96"/>
                    </a:lnTo>
                    <a:lnTo>
                      <a:pt x="52" y="96"/>
                    </a:lnTo>
                    <a:lnTo>
                      <a:pt x="47" y="96"/>
                    </a:lnTo>
                    <a:lnTo>
                      <a:pt x="43" y="93"/>
                    </a:lnTo>
                    <a:close/>
                    <a:moveTo>
                      <a:pt x="236" y="93"/>
                    </a:moveTo>
                    <a:lnTo>
                      <a:pt x="236" y="117"/>
                    </a:lnTo>
                    <a:lnTo>
                      <a:pt x="256" y="117"/>
                    </a:lnTo>
                    <a:lnTo>
                      <a:pt x="256" y="93"/>
                    </a:lnTo>
                    <a:lnTo>
                      <a:pt x="251" y="96"/>
                    </a:lnTo>
                    <a:lnTo>
                      <a:pt x="247" y="96"/>
                    </a:lnTo>
                    <a:lnTo>
                      <a:pt x="242" y="96"/>
                    </a:lnTo>
                    <a:lnTo>
                      <a:pt x="236" y="93"/>
                    </a:lnTo>
                    <a:close/>
                    <a:moveTo>
                      <a:pt x="141" y="93"/>
                    </a:moveTo>
                    <a:lnTo>
                      <a:pt x="141" y="117"/>
                    </a:lnTo>
                    <a:lnTo>
                      <a:pt x="161" y="117"/>
                    </a:lnTo>
                    <a:lnTo>
                      <a:pt x="161" y="93"/>
                    </a:lnTo>
                    <a:lnTo>
                      <a:pt x="156" y="96"/>
                    </a:lnTo>
                    <a:lnTo>
                      <a:pt x="151" y="96"/>
                    </a:lnTo>
                    <a:lnTo>
                      <a:pt x="147" y="96"/>
                    </a:lnTo>
                    <a:lnTo>
                      <a:pt x="141" y="93"/>
                    </a:lnTo>
                    <a:close/>
                    <a:moveTo>
                      <a:pt x="49" y="61"/>
                    </a:moveTo>
                    <a:lnTo>
                      <a:pt x="45" y="63"/>
                    </a:lnTo>
                    <a:lnTo>
                      <a:pt x="41" y="65"/>
                    </a:lnTo>
                    <a:lnTo>
                      <a:pt x="39" y="68"/>
                    </a:lnTo>
                    <a:lnTo>
                      <a:pt x="37" y="72"/>
                    </a:lnTo>
                    <a:lnTo>
                      <a:pt x="37" y="76"/>
                    </a:lnTo>
                    <a:lnTo>
                      <a:pt x="37" y="80"/>
                    </a:lnTo>
                    <a:lnTo>
                      <a:pt x="39" y="83"/>
                    </a:lnTo>
                    <a:lnTo>
                      <a:pt x="41" y="87"/>
                    </a:lnTo>
                    <a:lnTo>
                      <a:pt x="44" y="88"/>
                    </a:lnTo>
                    <a:lnTo>
                      <a:pt x="48" y="89"/>
                    </a:lnTo>
                    <a:lnTo>
                      <a:pt x="52" y="91"/>
                    </a:lnTo>
                    <a:lnTo>
                      <a:pt x="56" y="89"/>
                    </a:lnTo>
                    <a:lnTo>
                      <a:pt x="60" y="88"/>
                    </a:lnTo>
                    <a:lnTo>
                      <a:pt x="63" y="87"/>
                    </a:lnTo>
                    <a:lnTo>
                      <a:pt x="65" y="83"/>
                    </a:lnTo>
                    <a:lnTo>
                      <a:pt x="67" y="80"/>
                    </a:lnTo>
                    <a:lnTo>
                      <a:pt x="67" y="76"/>
                    </a:lnTo>
                    <a:lnTo>
                      <a:pt x="67" y="72"/>
                    </a:lnTo>
                    <a:lnTo>
                      <a:pt x="65" y="68"/>
                    </a:lnTo>
                    <a:lnTo>
                      <a:pt x="63" y="65"/>
                    </a:lnTo>
                    <a:lnTo>
                      <a:pt x="59" y="63"/>
                    </a:lnTo>
                    <a:lnTo>
                      <a:pt x="55" y="61"/>
                    </a:lnTo>
                    <a:lnTo>
                      <a:pt x="55" y="68"/>
                    </a:lnTo>
                    <a:lnTo>
                      <a:pt x="57" y="69"/>
                    </a:lnTo>
                    <a:lnTo>
                      <a:pt x="60" y="72"/>
                    </a:lnTo>
                    <a:lnTo>
                      <a:pt x="61" y="76"/>
                    </a:lnTo>
                    <a:lnTo>
                      <a:pt x="60" y="79"/>
                    </a:lnTo>
                    <a:lnTo>
                      <a:pt x="59" y="81"/>
                    </a:lnTo>
                    <a:lnTo>
                      <a:pt x="56" y="84"/>
                    </a:lnTo>
                    <a:lnTo>
                      <a:pt x="52" y="84"/>
                    </a:lnTo>
                    <a:lnTo>
                      <a:pt x="48" y="84"/>
                    </a:lnTo>
                    <a:lnTo>
                      <a:pt x="45" y="81"/>
                    </a:lnTo>
                    <a:lnTo>
                      <a:pt x="44" y="79"/>
                    </a:lnTo>
                    <a:lnTo>
                      <a:pt x="43" y="76"/>
                    </a:lnTo>
                    <a:lnTo>
                      <a:pt x="44" y="72"/>
                    </a:lnTo>
                    <a:lnTo>
                      <a:pt x="47" y="69"/>
                    </a:lnTo>
                    <a:lnTo>
                      <a:pt x="49" y="68"/>
                    </a:lnTo>
                    <a:lnTo>
                      <a:pt x="49" y="61"/>
                    </a:lnTo>
                    <a:close/>
                    <a:moveTo>
                      <a:pt x="244" y="61"/>
                    </a:moveTo>
                    <a:lnTo>
                      <a:pt x="240" y="63"/>
                    </a:lnTo>
                    <a:lnTo>
                      <a:pt x="236" y="65"/>
                    </a:lnTo>
                    <a:lnTo>
                      <a:pt x="233" y="68"/>
                    </a:lnTo>
                    <a:lnTo>
                      <a:pt x="232" y="72"/>
                    </a:lnTo>
                    <a:lnTo>
                      <a:pt x="232" y="76"/>
                    </a:lnTo>
                    <a:lnTo>
                      <a:pt x="232" y="79"/>
                    </a:lnTo>
                    <a:lnTo>
                      <a:pt x="233" y="83"/>
                    </a:lnTo>
                    <a:lnTo>
                      <a:pt x="236" y="85"/>
                    </a:lnTo>
                    <a:lnTo>
                      <a:pt x="239" y="88"/>
                    </a:lnTo>
                    <a:lnTo>
                      <a:pt x="243" y="89"/>
                    </a:lnTo>
                    <a:lnTo>
                      <a:pt x="247" y="91"/>
                    </a:lnTo>
                    <a:lnTo>
                      <a:pt x="251" y="89"/>
                    </a:lnTo>
                    <a:lnTo>
                      <a:pt x="254" y="88"/>
                    </a:lnTo>
                    <a:lnTo>
                      <a:pt x="258" y="85"/>
                    </a:lnTo>
                    <a:lnTo>
                      <a:pt x="259" y="83"/>
                    </a:lnTo>
                    <a:lnTo>
                      <a:pt x="260" y="79"/>
                    </a:lnTo>
                    <a:lnTo>
                      <a:pt x="262" y="76"/>
                    </a:lnTo>
                    <a:lnTo>
                      <a:pt x="260" y="72"/>
                    </a:lnTo>
                    <a:lnTo>
                      <a:pt x="259" y="68"/>
                    </a:lnTo>
                    <a:lnTo>
                      <a:pt x="258" y="65"/>
                    </a:lnTo>
                    <a:lnTo>
                      <a:pt x="254" y="63"/>
                    </a:lnTo>
                    <a:lnTo>
                      <a:pt x="250" y="61"/>
                    </a:lnTo>
                    <a:lnTo>
                      <a:pt x="250" y="68"/>
                    </a:lnTo>
                    <a:lnTo>
                      <a:pt x="252" y="69"/>
                    </a:lnTo>
                    <a:lnTo>
                      <a:pt x="255" y="72"/>
                    </a:lnTo>
                    <a:lnTo>
                      <a:pt x="255" y="76"/>
                    </a:lnTo>
                    <a:lnTo>
                      <a:pt x="255" y="79"/>
                    </a:lnTo>
                    <a:lnTo>
                      <a:pt x="252" y="81"/>
                    </a:lnTo>
                    <a:lnTo>
                      <a:pt x="250" y="84"/>
                    </a:lnTo>
                    <a:lnTo>
                      <a:pt x="247" y="84"/>
                    </a:lnTo>
                    <a:lnTo>
                      <a:pt x="243" y="84"/>
                    </a:lnTo>
                    <a:lnTo>
                      <a:pt x="240" y="81"/>
                    </a:lnTo>
                    <a:lnTo>
                      <a:pt x="239" y="79"/>
                    </a:lnTo>
                    <a:lnTo>
                      <a:pt x="238" y="76"/>
                    </a:lnTo>
                    <a:lnTo>
                      <a:pt x="239" y="72"/>
                    </a:lnTo>
                    <a:lnTo>
                      <a:pt x="240" y="69"/>
                    </a:lnTo>
                    <a:lnTo>
                      <a:pt x="244" y="68"/>
                    </a:lnTo>
                    <a:lnTo>
                      <a:pt x="244" y="61"/>
                    </a:lnTo>
                    <a:close/>
                    <a:moveTo>
                      <a:pt x="148" y="61"/>
                    </a:moveTo>
                    <a:lnTo>
                      <a:pt x="144" y="63"/>
                    </a:lnTo>
                    <a:lnTo>
                      <a:pt x="141" y="65"/>
                    </a:lnTo>
                    <a:lnTo>
                      <a:pt x="139" y="68"/>
                    </a:lnTo>
                    <a:lnTo>
                      <a:pt x="137" y="72"/>
                    </a:lnTo>
                    <a:lnTo>
                      <a:pt x="136" y="76"/>
                    </a:lnTo>
                    <a:lnTo>
                      <a:pt x="137" y="79"/>
                    </a:lnTo>
                    <a:lnTo>
                      <a:pt x="139" y="83"/>
                    </a:lnTo>
                    <a:lnTo>
                      <a:pt x="141" y="85"/>
                    </a:lnTo>
                    <a:lnTo>
                      <a:pt x="144" y="88"/>
                    </a:lnTo>
                    <a:lnTo>
                      <a:pt x="148" y="89"/>
                    </a:lnTo>
                    <a:lnTo>
                      <a:pt x="151" y="91"/>
                    </a:lnTo>
                    <a:lnTo>
                      <a:pt x="155" y="89"/>
                    </a:lnTo>
                    <a:lnTo>
                      <a:pt x="159" y="88"/>
                    </a:lnTo>
                    <a:lnTo>
                      <a:pt x="161" y="85"/>
                    </a:lnTo>
                    <a:lnTo>
                      <a:pt x="164" y="83"/>
                    </a:lnTo>
                    <a:lnTo>
                      <a:pt x="165" y="79"/>
                    </a:lnTo>
                    <a:lnTo>
                      <a:pt x="167" y="76"/>
                    </a:lnTo>
                    <a:lnTo>
                      <a:pt x="165" y="72"/>
                    </a:lnTo>
                    <a:lnTo>
                      <a:pt x="164" y="68"/>
                    </a:lnTo>
                    <a:lnTo>
                      <a:pt x="161" y="65"/>
                    </a:lnTo>
                    <a:lnTo>
                      <a:pt x="159" y="63"/>
                    </a:lnTo>
                    <a:lnTo>
                      <a:pt x="155" y="61"/>
                    </a:lnTo>
                    <a:lnTo>
                      <a:pt x="155" y="68"/>
                    </a:lnTo>
                    <a:lnTo>
                      <a:pt x="157" y="69"/>
                    </a:lnTo>
                    <a:lnTo>
                      <a:pt x="159" y="72"/>
                    </a:lnTo>
                    <a:lnTo>
                      <a:pt x="160" y="76"/>
                    </a:lnTo>
                    <a:lnTo>
                      <a:pt x="160" y="79"/>
                    </a:lnTo>
                    <a:lnTo>
                      <a:pt x="157" y="81"/>
                    </a:lnTo>
                    <a:lnTo>
                      <a:pt x="155" y="84"/>
                    </a:lnTo>
                    <a:lnTo>
                      <a:pt x="151" y="84"/>
                    </a:lnTo>
                    <a:lnTo>
                      <a:pt x="148" y="84"/>
                    </a:lnTo>
                    <a:lnTo>
                      <a:pt x="145" y="81"/>
                    </a:lnTo>
                    <a:lnTo>
                      <a:pt x="143" y="79"/>
                    </a:lnTo>
                    <a:lnTo>
                      <a:pt x="143" y="76"/>
                    </a:lnTo>
                    <a:lnTo>
                      <a:pt x="143" y="72"/>
                    </a:lnTo>
                    <a:lnTo>
                      <a:pt x="145" y="69"/>
                    </a:lnTo>
                    <a:lnTo>
                      <a:pt x="148" y="68"/>
                    </a:lnTo>
                    <a:lnTo>
                      <a:pt x="148" y="61"/>
                    </a:lnTo>
                    <a:close/>
                    <a:moveTo>
                      <a:pt x="155" y="40"/>
                    </a:moveTo>
                    <a:lnTo>
                      <a:pt x="155" y="55"/>
                    </a:lnTo>
                    <a:lnTo>
                      <a:pt x="159" y="56"/>
                    </a:lnTo>
                    <a:lnTo>
                      <a:pt x="163" y="59"/>
                    </a:lnTo>
                    <a:lnTo>
                      <a:pt x="165" y="61"/>
                    </a:lnTo>
                    <a:lnTo>
                      <a:pt x="169" y="65"/>
                    </a:lnTo>
                    <a:lnTo>
                      <a:pt x="171" y="71"/>
                    </a:lnTo>
                    <a:lnTo>
                      <a:pt x="172" y="76"/>
                    </a:lnTo>
                    <a:lnTo>
                      <a:pt x="171" y="81"/>
                    </a:lnTo>
                    <a:lnTo>
                      <a:pt x="169" y="85"/>
                    </a:lnTo>
                    <a:lnTo>
                      <a:pt x="165" y="91"/>
                    </a:lnTo>
                    <a:lnTo>
                      <a:pt x="165" y="91"/>
                    </a:lnTo>
                    <a:lnTo>
                      <a:pt x="167" y="91"/>
                    </a:lnTo>
                    <a:lnTo>
                      <a:pt x="167" y="117"/>
                    </a:lnTo>
                    <a:lnTo>
                      <a:pt x="177" y="117"/>
                    </a:lnTo>
                    <a:lnTo>
                      <a:pt x="199" y="155"/>
                    </a:lnTo>
                    <a:lnTo>
                      <a:pt x="220" y="117"/>
                    </a:lnTo>
                    <a:lnTo>
                      <a:pt x="231" y="117"/>
                    </a:lnTo>
                    <a:lnTo>
                      <a:pt x="231" y="91"/>
                    </a:lnTo>
                    <a:lnTo>
                      <a:pt x="232" y="91"/>
                    </a:lnTo>
                    <a:lnTo>
                      <a:pt x="232" y="91"/>
                    </a:lnTo>
                    <a:lnTo>
                      <a:pt x="228" y="85"/>
                    </a:lnTo>
                    <a:lnTo>
                      <a:pt x="227" y="81"/>
                    </a:lnTo>
                    <a:lnTo>
                      <a:pt x="225" y="76"/>
                    </a:lnTo>
                    <a:lnTo>
                      <a:pt x="227" y="71"/>
                    </a:lnTo>
                    <a:lnTo>
                      <a:pt x="228" y="65"/>
                    </a:lnTo>
                    <a:lnTo>
                      <a:pt x="232" y="61"/>
                    </a:lnTo>
                    <a:lnTo>
                      <a:pt x="235" y="59"/>
                    </a:lnTo>
                    <a:lnTo>
                      <a:pt x="239" y="56"/>
                    </a:lnTo>
                    <a:lnTo>
                      <a:pt x="244" y="55"/>
                    </a:lnTo>
                    <a:lnTo>
                      <a:pt x="244" y="40"/>
                    </a:lnTo>
                    <a:lnTo>
                      <a:pt x="155" y="40"/>
                    </a:lnTo>
                    <a:close/>
                    <a:moveTo>
                      <a:pt x="55" y="40"/>
                    </a:moveTo>
                    <a:lnTo>
                      <a:pt x="55" y="55"/>
                    </a:lnTo>
                    <a:lnTo>
                      <a:pt x="59" y="56"/>
                    </a:lnTo>
                    <a:lnTo>
                      <a:pt x="63" y="59"/>
                    </a:lnTo>
                    <a:lnTo>
                      <a:pt x="67" y="61"/>
                    </a:lnTo>
                    <a:lnTo>
                      <a:pt x="69" y="65"/>
                    </a:lnTo>
                    <a:lnTo>
                      <a:pt x="72" y="71"/>
                    </a:lnTo>
                    <a:lnTo>
                      <a:pt x="72" y="76"/>
                    </a:lnTo>
                    <a:lnTo>
                      <a:pt x="72" y="81"/>
                    </a:lnTo>
                    <a:lnTo>
                      <a:pt x="69" y="85"/>
                    </a:lnTo>
                    <a:lnTo>
                      <a:pt x="67" y="91"/>
                    </a:lnTo>
                    <a:lnTo>
                      <a:pt x="67" y="91"/>
                    </a:lnTo>
                    <a:lnTo>
                      <a:pt x="68" y="91"/>
                    </a:lnTo>
                    <a:lnTo>
                      <a:pt x="68" y="117"/>
                    </a:lnTo>
                    <a:lnTo>
                      <a:pt x="77" y="117"/>
                    </a:lnTo>
                    <a:lnTo>
                      <a:pt x="101" y="159"/>
                    </a:lnTo>
                    <a:lnTo>
                      <a:pt x="125" y="117"/>
                    </a:lnTo>
                    <a:lnTo>
                      <a:pt x="136" y="117"/>
                    </a:lnTo>
                    <a:lnTo>
                      <a:pt x="136" y="91"/>
                    </a:lnTo>
                    <a:lnTo>
                      <a:pt x="137" y="91"/>
                    </a:lnTo>
                    <a:lnTo>
                      <a:pt x="137" y="91"/>
                    </a:lnTo>
                    <a:lnTo>
                      <a:pt x="133" y="85"/>
                    </a:lnTo>
                    <a:lnTo>
                      <a:pt x="132" y="81"/>
                    </a:lnTo>
                    <a:lnTo>
                      <a:pt x="131" y="76"/>
                    </a:lnTo>
                    <a:lnTo>
                      <a:pt x="132" y="71"/>
                    </a:lnTo>
                    <a:lnTo>
                      <a:pt x="133" y="65"/>
                    </a:lnTo>
                    <a:lnTo>
                      <a:pt x="137" y="61"/>
                    </a:lnTo>
                    <a:lnTo>
                      <a:pt x="140" y="59"/>
                    </a:lnTo>
                    <a:lnTo>
                      <a:pt x="144" y="56"/>
                    </a:lnTo>
                    <a:lnTo>
                      <a:pt x="148" y="55"/>
                    </a:lnTo>
                    <a:lnTo>
                      <a:pt x="148" y="40"/>
                    </a:lnTo>
                    <a:lnTo>
                      <a:pt x="55" y="40"/>
                    </a:lnTo>
                    <a:close/>
                    <a:moveTo>
                      <a:pt x="155" y="22"/>
                    </a:moveTo>
                    <a:lnTo>
                      <a:pt x="155" y="34"/>
                    </a:lnTo>
                    <a:lnTo>
                      <a:pt x="244" y="34"/>
                    </a:lnTo>
                    <a:lnTo>
                      <a:pt x="244" y="22"/>
                    </a:lnTo>
                    <a:lnTo>
                      <a:pt x="155" y="22"/>
                    </a:lnTo>
                    <a:close/>
                    <a:moveTo>
                      <a:pt x="55" y="22"/>
                    </a:moveTo>
                    <a:lnTo>
                      <a:pt x="55" y="34"/>
                    </a:lnTo>
                    <a:lnTo>
                      <a:pt x="148" y="34"/>
                    </a:lnTo>
                    <a:lnTo>
                      <a:pt x="148" y="22"/>
                    </a:lnTo>
                    <a:lnTo>
                      <a:pt x="55" y="22"/>
                    </a:lnTo>
                    <a:close/>
                    <a:moveTo>
                      <a:pt x="52" y="0"/>
                    </a:moveTo>
                    <a:lnTo>
                      <a:pt x="251" y="0"/>
                    </a:lnTo>
                    <a:lnTo>
                      <a:pt x="254" y="0"/>
                    </a:lnTo>
                    <a:lnTo>
                      <a:pt x="255" y="0"/>
                    </a:lnTo>
                    <a:lnTo>
                      <a:pt x="260" y="1"/>
                    </a:lnTo>
                    <a:lnTo>
                      <a:pt x="264" y="4"/>
                    </a:lnTo>
                    <a:lnTo>
                      <a:pt x="267" y="6"/>
                    </a:lnTo>
                    <a:lnTo>
                      <a:pt x="270" y="10"/>
                    </a:lnTo>
                    <a:lnTo>
                      <a:pt x="271" y="14"/>
                    </a:lnTo>
                    <a:lnTo>
                      <a:pt x="272" y="20"/>
                    </a:lnTo>
                    <a:lnTo>
                      <a:pt x="271" y="24"/>
                    </a:lnTo>
                    <a:lnTo>
                      <a:pt x="270" y="29"/>
                    </a:lnTo>
                    <a:lnTo>
                      <a:pt x="267" y="33"/>
                    </a:lnTo>
                    <a:lnTo>
                      <a:pt x="264" y="36"/>
                    </a:lnTo>
                    <a:lnTo>
                      <a:pt x="260" y="38"/>
                    </a:lnTo>
                    <a:lnTo>
                      <a:pt x="255" y="40"/>
                    </a:lnTo>
                    <a:lnTo>
                      <a:pt x="254" y="40"/>
                    </a:lnTo>
                    <a:lnTo>
                      <a:pt x="251" y="40"/>
                    </a:lnTo>
                    <a:lnTo>
                      <a:pt x="250" y="40"/>
                    </a:lnTo>
                    <a:lnTo>
                      <a:pt x="250" y="55"/>
                    </a:lnTo>
                    <a:lnTo>
                      <a:pt x="254" y="56"/>
                    </a:lnTo>
                    <a:lnTo>
                      <a:pt x="258" y="59"/>
                    </a:lnTo>
                    <a:lnTo>
                      <a:pt x="262" y="61"/>
                    </a:lnTo>
                    <a:lnTo>
                      <a:pt x="264" y="65"/>
                    </a:lnTo>
                    <a:lnTo>
                      <a:pt x="267" y="71"/>
                    </a:lnTo>
                    <a:lnTo>
                      <a:pt x="267" y="76"/>
                    </a:lnTo>
                    <a:lnTo>
                      <a:pt x="267" y="81"/>
                    </a:lnTo>
                    <a:lnTo>
                      <a:pt x="264" y="85"/>
                    </a:lnTo>
                    <a:lnTo>
                      <a:pt x="262" y="91"/>
                    </a:lnTo>
                    <a:lnTo>
                      <a:pt x="262" y="91"/>
                    </a:lnTo>
                    <a:lnTo>
                      <a:pt x="262" y="91"/>
                    </a:lnTo>
                    <a:lnTo>
                      <a:pt x="262" y="117"/>
                    </a:lnTo>
                    <a:lnTo>
                      <a:pt x="272" y="117"/>
                    </a:lnTo>
                    <a:lnTo>
                      <a:pt x="299" y="163"/>
                    </a:lnTo>
                    <a:lnTo>
                      <a:pt x="288" y="180"/>
                    </a:lnTo>
                    <a:lnTo>
                      <a:pt x="278" y="175"/>
                    </a:lnTo>
                    <a:lnTo>
                      <a:pt x="286" y="163"/>
                    </a:lnTo>
                    <a:lnTo>
                      <a:pt x="275" y="144"/>
                    </a:lnTo>
                    <a:lnTo>
                      <a:pt x="275" y="197"/>
                    </a:lnTo>
                    <a:lnTo>
                      <a:pt x="219" y="197"/>
                    </a:lnTo>
                    <a:lnTo>
                      <a:pt x="219" y="144"/>
                    </a:lnTo>
                    <a:lnTo>
                      <a:pt x="208" y="163"/>
                    </a:lnTo>
                    <a:lnTo>
                      <a:pt x="215" y="175"/>
                    </a:lnTo>
                    <a:lnTo>
                      <a:pt x="205" y="180"/>
                    </a:lnTo>
                    <a:lnTo>
                      <a:pt x="199" y="169"/>
                    </a:lnTo>
                    <a:lnTo>
                      <a:pt x="193" y="180"/>
                    </a:lnTo>
                    <a:lnTo>
                      <a:pt x="183" y="175"/>
                    </a:lnTo>
                    <a:lnTo>
                      <a:pt x="189" y="163"/>
                    </a:lnTo>
                    <a:lnTo>
                      <a:pt x="180" y="144"/>
                    </a:lnTo>
                    <a:lnTo>
                      <a:pt x="180" y="197"/>
                    </a:lnTo>
                    <a:lnTo>
                      <a:pt x="123" y="197"/>
                    </a:lnTo>
                    <a:lnTo>
                      <a:pt x="123" y="144"/>
                    </a:lnTo>
                    <a:lnTo>
                      <a:pt x="113" y="163"/>
                    </a:lnTo>
                    <a:lnTo>
                      <a:pt x="120" y="175"/>
                    </a:lnTo>
                    <a:lnTo>
                      <a:pt x="109" y="180"/>
                    </a:lnTo>
                    <a:lnTo>
                      <a:pt x="101" y="167"/>
                    </a:lnTo>
                    <a:lnTo>
                      <a:pt x="93" y="180"/>
                    </a:lnTo>
                    <a:lnTo>
                      <a:pt x="84" y="175"/>
                    </a:lnTo>
                    <a:lnTo>
                      <a:pt x="91" y="163"/>
                    </a:lnTo>
                    <a:lnTo>
                      <a:pt x="80" y="145"/>
                    </a:lnTo>
                    <a:lnTo>
                      <a:pt x="80" y="199"/>
                    </a:lnTo>
                    <a:lnTo>
                      <a:pt x="24" y="199"/>
                    </a:lnTo>
                    <a:lnTo>
                      <a:pt x="24" y="144"/>
                    </a:lnTo>
                    <a:lnTo>
                      <a:pt x="13" y="163"/>
                    </a:lnTo>
                    <a:lnTo>
                      <a:pt x="20" y="175"/>
                    </a:lnTo>
                    <a:lnTo>
                      <a:pt x="11" y="180"/>
                    </a:lnTo>
                    <a:lnTo>
                      <a:pt x="0" y="163"/>
                    </a:lnTo>
                    <a:lnTo>
                      <a:pt x="27" y="117"/>
                    </a:lnTo>
                    <a:lnTo>
                      <a:pt x="36" y="117"/>
                    </a:lnTo>
                    <a:lnTo>
                      <a:pt x="36" y="91"/>
                    </a:lnTo>
                    <a:lnTo>
                      <a:pt x="37" y="91"/>
                    </a:lnTo>
                    <a:lnTo>
                      <a:pt x="37" y="91"/>
                    </a:lnTo>
                    <a:lnTo>
                      <a:pt x="35" y="85"/>
                    </a:lnTo>
                    <a:lnTo>
                      <a:pt x="32" y="81"/>
                    </a:lnTo>
                    <a:lnTo>
                      <a:pt x="32" y="76"/>
                    </a:lnTo>
                    <a:lnTo>
                      <a:pt x="32" y="71"/>
                    </a:lnTo>
                    <a:lnTo>
                      <a:pt x="35" y="65"/>
                    </a:lnTo>
                    <a:lnTo>
                      <a:pt x="37" y="61"/>
                    </a:lnTo>
                    <a:lnTo>
                      <a:pt x="41" y="59"/>
                    </a:lnTo>
                    <a:lnTo>
                      <a:pt x="45" y="56"/>
                    </a:lnTo>
                    <a:lnTo>
                      <a:pt x="49" y="55"/>
                    </a:lnTo>
                    <a:lnTo>
                      <a:pt x="49" y="40"/>
                    </a:lnTo>
                    <a:lnTo>
                      <a:pt x="48" y="40"/>
                    </a:lnTo>
                    <a:lnTo>
                      <a:pt x="43" y="38"/>
                    </a:lnTo>
                    <a:lnTo>
                      <a:pt x="39" y="36"/>
                    </a:lnTo>
                    <a:lnTo>
                      <a:pt x="36" y="33"/>
                    </a:lnTo>
                    <a:lnTo>
                      <a:pt x="33" y="29"/>
                    </a:lnTo>
                    <a:lnTo>
                      <a:pt x="32" y="24"/>
                    </a:lnTo>
                    <a:lnTo>
                      <a:pt x="31" y="20"/>
                    </a:lnTo>
                    <a:lnTo>
                      <a:pt x="32" y="14"/>
                    </a:lnTo>
                    <a:lnTo>
                      <a:pt x="33" y="10"/>
                    </a:lnTo>
                    <a:lnTo>
                      <a:pt x="36" y="6"/>
                    </a:lnTo>
                    <a:lnTo>
                      <a:pt x="39" y="4"/>
                    </a:lnTo>
                    <a:lnTo>
                      <a:pt x="43" y="1"/>
                    </a:lnTo>
                    <a:lnTo>
                      <a:pt x="48" y="0"/>
                    </a:lnTo>
                    <a:lnTo>
                      <a:pt x="49" y="0"/>
                    </a:lnTo>
                    <a:lnTo>
                      <a:pt x="52"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sp>
            <p:nvSpPr>
              <p:cNvPr id="85" name="Freeform 305"/>
              <p:cNvSpPr>
                <a:spLocks noEditPoints="1"/>
              </p:cNvSpPr>
              <p:nvPr/>
            </p:nvSpPr>
            <p:spPr bwMode="auto">
              <a:xfrm>
                <a:off x="3725863" y="5883275"/>
                <a:ext cx="438150" cy="130175"/>
              </a:xfrm>
              <a:custGeom>
                <a:avLst/>
                <a:gdLst>
                  <a:gd name="T0" fmla="*/ 143 w 276"/>
                  <a:gd name="T1" fmla="*/ 6 h 82"/>
                  <a:gd name="T2" fmla="*/ 143 w 276"/>
                  <a:gd name="T3" fmla="*/ 43 h 82"/>
                  <a:gd name="T4" fmla="*/ 267 w 276"/>
                  <a:gd name="T5" fmla="*/ 43 h 82"/>
                  <a:gd name="T6" fmla="*/ 242 w 276"/>
                  <a:gd name="T7" fmla="*/ 6 h 82"/>
                  <a:gd name="T8" fmla="*/ 143 w 276"/>
                  <a:gd name="T9" fmla="*/ 6 h 82"/>
                  <a:gd name="T10" fmla="*/ 35 w 276"/>
                  <a:gd name="T11" fmla="*/ 6 h 82"/>
                  <a:gd name="T12" fmla="*/ 9 w 276"/>
                  <a:gd name="T13" fmla="*/ 43 h 82"/>
                  <a:gd name="T14" fmla="*/ 136 w 276"/>
                  <a:gd name="T15" fmla="*/ 43 h 82"/>
                  <a:gd name="T16" fmla="*/ 136 w 276"/>
                  <a:gd name="T17" fmla="*/ 6 h 82"/>
                  <a:gd name="T18" fmla="*/ 35 w 276"/>
                  <a:gd name="T19" fmla="*/ 6 h 82"/>
                  <a:gd name="T20" fmla="*/ 32 w 276"/>
                  <a:gd name="T21" fmla="*/ 0 h 82"/>
                  <a:gd name="T22" fmla="*/ 244 w 276"/>
                  <a:gd name="T23" fmla="*/ 0 h 82"/>
                  <a:gd name="T24" fmla="*/ 276 w 276"/>
                  <a:gd name="T25" fmla="*/ 44 h 82"/>
                  <a:gd name="T26" fmla="*/ 276 w 276"/>
                  <a:gd name="T27" fmla="*/ 82 h 82"/>
                  <a:gd name="T28" fmla="*/ 0 w 276"/>
                  <a:gd name="T29" fmla="*/ 82 h 82"/>
                  <a:gd name="T30" fmla="*/ 0 w 276"/>
                  <a:gd name="T31" fmla="*/ 44 h 82"/>
                  <a:gd name="T32" fmla="*/ 32 w 276"/>
                  <a:gd name="T3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82">
                    <a:moveTo>
                      <a:pt x="143" y="6"/>
                    </a:moveTo>
                    <a:lnTo>
                      <a:pt x="143" y="43"/>
                    </a:lnTo>
                    <a:lnTo>
                      <a:pt x="267" y="43"/>
                    </a:lnTo>
                    <a:lnTo>
                      <a:pt x="242" y="6"/>
                    </a:lnTo>
                    <a:lnTo>
                      <a:pt x="143" y="6"/>
                    </a:lnTo>
                    <a:close/>
                    <a:moveTo>
                      <a:pt x="35" y="6"/>
                    </a:moveTo>
                    <a:lnTo>
                      <a:pt x="9" y="43"/>
                    </a:lnTo>
                    <a:lnTo>
                      <a:pt x="136" y="43"/>
                    </a:lnTo>
                    <a:lnTo>
                      <a:pt x="136" y="6"/>
                    </a:lnTo>
                    <a:lnTo>
                      <a:pt x="35" y="6"/>
                    </a:lnTo>
                    <a:close/>
                    <a:moveTo>
                      <a:pt x="32" y="0"/>
                    </a:moveTo>
                    <a:lnTo>
                      <a:pt x="244" y="0"/>
                    </a:lnTo>
                    <a:lnTo>
                      <a:pt x="276" y="44"/>
                    </a:lnTo>
                    <a:lnTo>
                      <a:pt x="276" y="82"/>
                    </a:lnTo>
                    <a:lnTo>
                      <a:pt x="0" y="82"/>
                    </a:lnTo>
                    <a:lnTo>
                      <a:pt x="0" y="44"/>
                    </a:lnTo>
                    <a:lnTo>
                      <a:pt x="32"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grpSp>
        <p:grpSp>
          <p:nvGrpSpPr>
            <p:cNvPr id="70" name="Group 69"/>
            <p:cNvGrpSpPr/>
            <p:nvPr/>
          </p:nvGrpSpPr>
          <p:grpSpPr>
            <a:xfrm>
              <a:off x="10201837" y="2147179"/>
              <a:ext cx="363078" cy="317526"/>
              <a:chOff x="8172450" y="5402263"/>
              <a:chExt cx="1279525" cy="1371600"/>
            </a:xfrm>
            <a:solidFill>
              <a:schemeClr val="bg1"/>
            </a:solidFill>
          </p:grpSpPr>
          <p:sp>
            <p:nvSpPr>
              <p:cNvPr id="81" name="Freeform 143"/>
              <p:cNvSpPr>
                <a:spLocks noEditPoints="1"/>
              </p:cNvSpPr>
              <p:nvPr/>
            </p:nvSpPr>
            <p:spPr bwMode="auto">
              <a:xfrm>
                <a:off x="8172450" y="6157913"/>
                <a:ext cx="1279525" cy="615950"/>
              </a:xfrm>
              <a:custGeom>
                <a:avLst/>
                <a:gdLst>
                  <a:gd name="T0" fmla="*/ 234 w 806"/>
                  <a:gd name="T1" fmla="*/ 169 h 388"/>
                  <a:gd name="T2" fmla="*/ 234 w 806"/>
                  <a:gd name="T3" fmla="*/ 317 h 388"/>
                  <a:gd name="T4" fmla="*/ 573 w 806"/>
                  <a:gd name="T5" fmla="*/ 317 h 388"/>
                  <a:gd name="T6" fmla="*/ 573 w 806"/>
                  <a:gd name="T7" fmla="*/ 169 h 388"/>
                  <a:gd name="T8" fmla="*/ 234 w 806"/>
                  <a:gd name="T9" fmla="*/ 169 h 388"/>
                  <a:gd name="T10" fmla="*/ 234 w 806"/>
                  <a:gd name="T11" fmla="*/ 113 h 388"/>
                  <a:gd name="T12" fmla="*/ 234 w 806"/>
                  <a:gd name="T13" fmla="*/ 152 h 388"/>
                  <a:gd name="T14" fmla="*/ 573 w 806"/>
                  <a:gd name="T15" fmla="*/ 152 h 388"/>
                  <a:gd name="T16" fmla="*/ 573 w 806"/>
                  <a:gd name="T17" fmla="*/ 113 h 388"/>
                  <a:gd name="T18" fmla="*/ 234 w 806"/>
                  <a:gd name="T19" fmla="*/ 113 h 388"/>
                  <a:gd name="T20" fmla="*/ 234 w 806"/>
                  <a:gd name="T21" fmla="*/ 58 h 388"/>
                  <a:gd name="T22" fmla="*/ 234 w 806"/>
                  <a:gd name="T23" fmla="*/ 97 h 388"/>
                  <a:gd name="T24" fmla="*/ 573 w 806"/>
                  <a:gd name="T25" fmla="*/ 97 h 388"/>
                  <a:gd name="T26" fmla="*/ 573 w 806"/>
                  <a:gd name="T27" fmla="*/ 58 h 388"/>
                  <a:gd name="T28" fmla="*/ 234 w 806"/>
                  <a:gd name="T29" fmla="*/ 58 h 388"/>
                  <a:gd name="T30" fmla="*/ 72 w 806"/>
                  <a:gd name="T31" fmla="*/ 0 h 388"/>
                  <a:gd name="T32" fmla="*/ 734 w 806"/>
                  <a:gd name="T33" fmla="*/ 0 h 388"/>
                  <a:gd name="T34" fmla="*/ 734 w 806"/>
                  <a:gd name="T35" fmla="*/ 351 h 388"/>
                  <a:gd name="T36" fmla="*/ 806 w 806"/>
                  <a:gd name="T37" fmla="*/ 351 h 388"/>
                  <a:gd name="T38" fmla="*/ 806 w 806"/>
                  <a:gd name="T39" fmla="*/ 388 h 388"/>
                  <a:gd name="T40" fmla="*/ 0 w 806"/>
                  <a:gd name="T41" fmla="*/ 388 h 388"/>
                  <a:gd name="T42" fmla="*/ 0 w 806"/>
                  <a:gd name="T43" fmla="*/ 351 h 388"/>
                  <a:gd name="T44" fmla="*/ 72 w 806"/>
                  <a:gd name="T45" fmla="*/ 351 h 388"/>
                  <a:gd name="T46" fmla="*/ 72 w 806"/>
                  <a:gd name="T4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6" h="388">
                    <a:moveTo>
                      <a:pt x="234" y="169"/>
                    </a:moveTo>
                    <a:lnTo>
                      <a:pt x="234" y="317"/>
                    </a:lnTo>
                    <a:lnTo>
                      <a:pt x="573" y="317"/>
                    </a:lnTo>
                    <a:lnTo>
                      <a:pt x="573" y="169"/>
                    </a:lnTo>
                    <a:lnTo>
                      <a:pt x="234" y="169"/>
                    </a:lnTo>
                    <a:close/>
                    <a:moveTo>
                      <a:pt x="234" y="113"/>
                    </a:moveTo>
                    <a:lnTo>
                      <a:pt x="234" y="152"/>
                    </a:lnTo>
                    <a:lnTo>
                      <a:pt x="573" y="152"/>
                    </a:lnTo>
                    <a:lnTo>
                      <a:pt x="573" y="113"/>
                    </a:lnTo>
                    <a:lnTo>
                      <a:pt x="234" y="113"/>
                    </a:lnTo>
                    <a:close/>
                    <a:moveTo>
                      <a:pt x="234" y="58"/>
                    </a:moveTo>
                    <a:lnTo>
                      <a:pt x="234" y="97"/>
                    </a:lnTo>
                    <a:lnTo>
                      <a:pt x="573" y="97"/>
                    </a:lnTo>
                    <a:lnTo>
                      <a:pt x="573" y="58"/>
                    </a:lnTo>
                    <a:lnTo>
                      <a:pt x="234" y="58"/>
                    </a:lnTo>
                    <a:close/>
                    <a:moveTo>
                      <a:pt x="72" y="0"/>
                    </a:moveTo>
                    <a:lnTo>
                      <a:pt x="734" y="0"/>
                    </a:lnTo>
                    <a:lnTo>
                      <a:pt x="734" y="351"/>
                    </a:lnTo>
                    <a:lnTo>
                      <a:pt x="806" y="351"/>
                    </a:lnTo>
                    <a:lnTo>
                      <a:pt x="806" y="388"/>
                    </a:lnTo>
                    <a:lnTo>
                      <a:pt x="0" y="388"/>
                    </a:lnTo>
                    <a:lnTo>
                      <a:pt x="0" y="351"/>
                    </a:lnTo>
                    <a:lnTo>
                      <a:pt x="72" y="351"/>
                    </a:lnTo>
                    <a:lnTo>
                      <a:pt x="72" y="0"/>
                    </a:lnTo>
                    <a:close/>
                  </a:path>
                </a:pathLst>
              </a:custGeom>
              <a:grpFill/>
              <a:ln w="0">
                <a:solidFill>
                  <a:schemeClr val="tx1"/>
                </a:solid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sp>
            <p:nvSpPr>
              <p:cNvPr id="82" name="Freeform 144"/>
              <p:cNvSpPr>
                <a:spLocks/>
              </p:cNvSpPr>
              <p:nvPr/>
            </p:nvSpPr>
            <p:spPr bwMode="auto">
              <a:xfrm>
                <a:off x="8461375" y="5402263"/>
                <a:ext cx="703263" cy="731838"/>
              </a:xfrm>
              <a:custGeom>
                <a:avLst/>
                <a:gdLst>
                  <a:gd name="T0" fmla="*/ 221 w 443"/>
                  <a:gd name="T1" fmla="*/ 0 h 461"/>
                  <a:gd name="T2" fmla="*/ 225 w 443"/>
                  <a:gd name="T3" fmla="*/ 2 h 461"/>
                  <a:gd name="T4" fmla="*/ 228 w 443"/>
                  <a:gd name="T5" fmla="*/ 3 h 461"/>
                  <a:gd name="T6" fmla="*/ 229 w 443"/>
                  <a:gd name="T7" fmla="*/ 6 h 461"/>
                  <a:gd name="T8" fmla="*/ 229 w 443"/>
                  <a:gd name="T9" fmla="*/ 10 h 461"/>
                  <a:gd name="T10" fmla="*/ 229 w 443"/>
                  <a:gd name="T11" fmla="*/ 235 h 461"/>
                  <a:gd name="T12" fmla="*/ 268 w 443"/>
                  <a:gd name="T13" fmla="*/ 241 h 461"/>
                  <a:gd name="T14" fmla="*/ 304 w 443"/>
                  <a:gd name="T15" fmla="*/ 251 h 461"/>
                  <a:gd name="T16" fmla="*/ 337 w 443"/>
                  <a:gd name="T17" fmla="*/ 269 h 461"/>
                  <a:gd name="T18" fmla="*/ 368 w 443"/>
                  <a:gd name="T19" fmla="*/ 290 h 461"/>
                  <a:gd name="T20" fmla="*/ 393 w 443"/>
                  <a:gd name="T21" fmla="*/ 317 h 461"/>
                  <a:gd name="T22" fmla="*/ 415 w 443"/>
                  <a:gd name="T23" fmla="*/ 347 h 461"/>
                  <a:gd name="T24" fmla="*/ 430 w 443"/>
                  <a:gd name="T25" fmla="*/ 381 h 461"/>
                  <a:gd name="T26" fmla="*/ 440 w 443"/>
                  <a:gd name="T27" fmla="*/ 418 h 461"/>
                  <a:gd name="T28" fmla="*/ 443 w 443"/>
                  <a:gd name="T29" fmla="*/ 457 h 461"/>
                  <a:gd name="T30" fmla="*/ 443 w 443"/>
                  <a:gd name="T31" fmla="*/ 461 h 461"/>
                  <a:gd name="T32" fmla="*/ 0 w 443"/>
                  <a:gd name="T33" fmla="*/ 461 h 461"/>
                  <a:gd name="T34" fmla="*/ 0 w 443"/>
                  <a:gd name="T35" fmla="*/ 457 h 461"/>
                  <a:gd name="T36" fmla="*/ 4 w 443"/>
                  <a:gd name="T37" fmla="*/ 418 h 461"/>
                  <a:gd name="T38" fmla="*/ 13 w 443"/>
                  <a:gd name="T39" fmla="*/ 381 h 461"/>
                  <a:gd name="T40" fmla="*/ 29 w 443"/>
                  <a:gd name="T41" fmla="*/ 347 h 461"/>
                  <a:gd name="T42" fmla="*/ 50 w 443"/>
                  <a:gd name="T43" fmla="*/ 317 h 461"/>
                  <a:gd name="T44" fmla="*/ 76 w 443"/>
                  <a:gd name="T45" fmla="*/ 290 h 461"/>
                  <a:gd name="T46" fmla="*/ 105 w 443"/>
                  <a:gd name="T47" fmla="*/ 269 h 461"/>
                  <a:gd name="T48" fmla="*/ 138 w 443"/>
                  <a:gd name="T49" fmla="*/ 251 h 461"/>
                  <a:gd name="T50" fmla="*/ 174 w 443"/>
                  <a:gd name="T51" fmla="*/ 241 h 461"/>
                  <a:gd name="T52" fmla="*/ 213 w 443"/>
                  <a:gd name="T53" fmla="*/ 235 h 461"/>
                  <a:gd name="T54" fmla="*/ 213 w 443"/>
                  <a:gd name="T55" fmla="*/ 10 h 461"/>
                  <a:gd name="T56" fmla="*/ 213 w 443"/>
                  <a:gd name="T57" fmla="*/ 6 h 461"/>
                  <a:gd name="T58" fmla="*/ 216 w 443"/>
                  <a:gd name="T59" fmla="*/ 3 h 461"/>
                  <a:gd name="T60" fmla="*/ 219 w 443"/>
                  <a:gd name="T61" fmla="*/ 2 h 461"/>
                  <a:gd name="T62" fmla="*/ 221 w 443"/>
                  <a:gd name="T63"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3" h="461">
                    <a:moveTo>
                      <a:pt x="221" y="0"/>
                    </a:moveTo>
                    <a:lnTo>
                      <a:pt x="225" y="2"/>
                    </a:lnTo>
                    <a:lnTo>
                      <a:pt x="228" y="3"/>
                    </a:lnTo>
                    <a:lnTo>
                      <a:pt x="229" y="6"/>
                    </a:lnTo>
                    <a:lnTo>
                      <a:pt x="229" y="10"/>
                    </a:lnTo>
                    <a:lnTo>
                      <a:pt x="229" y="235"/>
                    </a:lnTo>
                    <a:lnTo>
                      <a:pt x="268" y="241"/>
                    </a:lnTo>
                    <a:lnTo>
                      <a:pt x="304" y="251"/>
                    </a:lnTo>
                    <a:lnTo>
                      <a:pt x="337" y="269"/>
                    </a:lnTo>
                    <a:lnTo>
                      <a:pt x="368" y="290"/>
                    </a:lnTo>
                    <a:lnTo>
                      <a:pt x="393" y="317"/>
                    </a:lnTo>
                    <a:lnTo>
                      <a:pt x="415" y="347"/>
                    </a:lnTo>
                    <a:lnTo>
                      <a:pt x="430" y="381"/>
                    </a:lnTo>
                    <a:lnTo>
                      <a:pt x="440" y="418"/>
                    </a:lnTo>
                    <a:lnTo>
                      <a:pt x="443" y="457"/>
                    </a:lnTo>
                    <a:lnTo>
                      <a:pt x="443" y="461"/>
                    </a:lnTo>
                    <a:lnTo>
                      <a:pt x="0" y="461"/>
                    </a:lnTo>
                    <a:lnTo>
                      <a:pt x="0" y="457"/>
                    </a:lnTo>
                    <a:lnTo>
                      <a:pt x="4" y="418"/>
                    </a:lnTo>
                    <a:lnTo>
                      <a:pt x="13" y="381"/>
                    </a:lnTo>
                    <a:lnTo>
                      <a:pt x="29" y="347"/>
                    </a:lnTo>
                    <a:lnTo>
                      <a:pt x="50" y="317"/>
                    </a:lnTo>
                    <a:lnTo>
                      <a:pt x="76" y="290"/>
                    </a:lnTo>
                    <a:lnTo>
                      <a:pt x="105" y="269"/>
                    </a:lnTo>
                    <a:lnTo>
                      <a:pt x="138" y="251"/>
                    </a:lnTo>
                    <a:lnTo>
                      <a:pt x="174" y="241"/>
                    </a:lnTo>
                    <a:lnTo>
                      <a:pt x="213" y="235"/>
                    </a:lnTo>
                    <a:lnTo>
                      <a:pt x="213" y="10"/>
                    </a:lnTo>
                    <a:lnTo>
                      <a:pt x="213" y="6"/>
                    </a:lnTo>
                    <a:lnTo>
                      <a:pt x="216" y="3"/>
                    </a:lnTo>
                    <a:lnTo>
                      <a:pt x="219" y="2"/>
                    </a:lnTo>
                    <a:lnTo>
                      <a:pt x="221" y="0"/>
                    </a:lnTo>
                    <a:close/>
                  </a:path>
                </a:pathLst>
              </a:custGeom>
              <a:grpFill/>
              <a:ln w="0">
                <a:solidFill>
                  <a:schemeClr val="tx1"/>
                </a:solid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sp>
            <p:nvSpPr>
              <p:cNvPr id="83" name="Rectangle 145"/>
              <p:cNvSpPr>
                <a:spLocks noChangeArrowheads="1"/>
              </p:cNvSpPr>
              <p:nvPr/>
            </p:nvSpPr>
            <p:spPr bwMode="auto">
              <a:xfrm>
                <a:off x="8837613" y="5434013"/>
                <a:ext cx="182563" cy="93663"/>
              </a:xfrm>
              <a:prstGeom prst="rect">
                <a:avLst/>
              </a:prstGeom>
              <a:grpFill/>
              <a:ln w="0">
                <a:solidFill>
                  <a:schemeClr val="tx1"/>
                </a:solidFill>
                <a:prstDash val="solid"/>
                <a:miter lim="800000"/>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grpSp>
        <p:grpSp>
          <p:nvGrpSpPr>
            <p:cNvPr id="71" name="Group 70"/>
            <p:cNvGrpSpPr/>
            <p:nvPr/>
          </p:nvGrpSpPr>
          <p:grpSpPr>
            <a:xfrm>
              <a:off x="10893328" y="2156323"/>
              <a:ext cx="172450" cy="299237"/>
              <a:chOff x="10096384" y="2884354"/>
              <a:chExt cx="464279" cy="807574"/>
            </a:xfrm>
          </p:grpSpPr>
          <p:sp>
            <p:nvSpPr>
              <p:cNvPr id="77" name="Oval 38"/>
              <p:cNvSpPr>
                <a:spLocks noChangeArrowheads="1"/>
              </p:cNvSpPr>
              <p:nvPr/>
            </p:nvSpPr>
            <p:spPr bwMode="black">
              <a:xfrm>
                <a:off x="10199118" y="2884354"/>
                <a:ext cx="146198" cy="1335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676" rIns="91351" bIns="45676" numCol="1" anchor="t" anchorCtr="0" compatLnSpc="1">
                <a:prstTxWarp prst="textNoShape">
                  <a:avLst/>
                </a:prstTxWarp>
              </a:bodyPr>
              <a:lstStyle/>
              <a:p>
                <a:pPr algn="ctr" defTabSz="896042">
                  <a:defRPr/>
                </a:pPr>
                <a:endParaRPr lang="en-US" sz="1765" kern="0" dirty="0">
                  <a:gradFill>
                    <a:gsLst>
                      <a:gs pos="0">
                        <a:srgbClr val="FFFFFF"/>
                      </a:gs>
                      <a:gs pos="100000">
                        <a:srgbClr val="FFFFFF"/>
                      </a:gs>
                    </a:gsLst>
                    <a:lin ang="5400000" scaled="0"/>
                  </a:gradFill>
                  <a:latin typeface="Segoe" pitchFamily="34" charset="0"/>
                </a:endParaRPr>
              </a:p>
            </p:txBody>
          </p:sp>
          <p:grpSp>
            <p:nvGrpSpPr>
              <p:cNvPr id="78" name="Group 77"/>
              <p:cNvGrpSpPr/>
              <p:nvPr/>
            </p:nvGrpSpPr>
            <p:grpSpPr>
              <a:xfrm>
                <a:off x="10096384" y="3033938"/>
                <a:ext cx="464279" cy="657990"/>
                <a:chOff x="10096384" y="3033938"/>
                <a:chExt cx="464279" cy="657990"/>
              </a:xfrm>
            </p:grpSpPr>
            <p:sp>
              <p:nvSpPr>
                <p:cNvPr id="79" name="Freeform 36"/>
                <p:cNvSpPr>
                  <a:spLocks/>
                </p:cNvSpPr>
                <p:nvPr/>
              </p:nvSpPr>
              <p:spPr bwMode="black">
                <a:xfrm>
                  <a:off x="10096384" y="3033938"/>
                  <a:ext cx="326972" cy="657990"/>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676" rIns="91351" bIns="45676" numCol="1" anchor="t" anchorCtr="0" compatLnSpc="1">
                  <a:prstTxWarp prst="textNoShape">
                    <a:avLst/>
                  </a:prstTxWarp>
                </a:bodyPr>
                <a:lstStyle/>
                <a:p>
                  <a:pPr algn="ctr" defTabSz="896042">
                    <a:defRPr/>
                  </a:pPr>
                  <a:endParaRPr lang="en-US" sz="1765" kern="0" dirty="0">
                    <a:gradFill>
                      <a:gsLst>
                        <a:gs pos="0">
                          <a:srgbClr val="FFFFFF"/>
                        </a:gs>
                        <a:gs pos="100000">
                          <a:srgbClr val="FFFFFF"/>
                        </a:gs>
                      </a:gsLst>
                      <a:lin ang="5400000" scaled="0"/>
                    </a:gradFill>
                    <a:latin typeface="Segoe" pitchFamily="34" charset="0"/>
                  </a:endParaRPr>
                </a:p>
              </p:txBody>
            </p:sp>
            <p:sp>
              <p:nvSpPr>
                <p:cNvPr id="80" name="Freeform 39"/>
                <p:cNvSpPr>
                  <a:spLocks/>
                </p:cNvSpPr>
                <p:nvPr/>
              </p:nvSpPr>
              <p:spPr bwMode="black">
                <a:xfrm>
                  <a:off x="10249497" y="3061540"/>
                  <a:ext cx="311166" cy="249306"/>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676" rIns="91351" bIns="45676" numCol="1" anchor="t" anchorCtr="0" compatLnSpc="1">
                  <a:prstTxWarp prst="textNoShape">
                    <a:avLst/>
                  </a:prstTxWarp>
                </a:bodyPr>
                <a:lstStyle/>
                <a:p>
                  <a:pPr algn="ctr" defTabSz="896042">
                    <a:defRPr/>
                  </a:pPr>
                  <a:endParaRPr lang="en-US" sz="1765" kern="0" dirty="0">
                    <a:gradFill>
                      <a:gsLst>
                        <a:gs pos="0">
                          <a:srgbClr val="FFFFFF"/>
                        </a:gs>
                        <a:gs pos="100000">
                          <a:srgbClr val="FFFFFF"/>
                        </a:gs>
                      </a:gsLst>
                      <a:lin ang="5400000" scaled="0"/>
                    </a:gradFill>
                    <a:latin typeface="Segoe" pitchFamily="34" charset="0"/>
                  </a:endParaRPr>
                </a:p>
              </p:txBody>
            </p:sp>
          </p:grpSp>
        </p:grpSp>
        <p:grpSp>
          <p:nvGrpSpPr>
            <p:cNvPr id="72" name="Group 71"/>
            <p:cNvGrpSpPr/>
            <p:nvPr/>
          </p:nvGrpSpPr>
          <p:grpSpPr>
            <a:xfrm>
              <a:off x="9613164" y="2164453"/>
              <a:ext cx="318757" cy="282977"/>
              <a:chOff x="2990850" y="307975"/>
              <a:chExt cx="1379536" cy="1255713"/>
            </a:xfrm>
            <a:solidFill>
              <a:schemeClr val="bg1"/>
            </a:solidFill>
          </p:grpSpPr>
          <p:sp>
            <p:nvSpPr>
              <p:cNvPr id="73" name="Freeform 50"/>
              <p:cNvSpPr>
                <a:spLocks noEditPoints="1"/>
              </p:cNvSpPr>
              <p:nvPr/>
            </p:nvSpPr>
            <p:spPr bwMode="auto">
              <a:xfrm>
                <a:off x="3151186" y="488950"/>
                <a:ext cx="1219200" cy="1074738"/>
              </a:xfrm>
              <a:custGeom>
                <a:avLst/>
                <a:gdLst>
                  <a:gd name="T0" fmla="*/ 319 w 768"/>
                  <a:gd name="T1" fmla="*/ 27 h 677"/>
                  <a:gd name="T2" fmla="*/ 272 w 768"/>
                  <a:gd name="T3" fmla="*/ 39 h 677"/>
                  <a:gd name="T4" fmla="*/ 316 w 768"/>
                  <a:gd name="T5" fmla="*/ 47 h 677"/>
                  <a:gd name="T6" fmla="*/ 377 w 768"/>
                  <a:gd name="T7" fmla="*/ 48 h 677"/>
                  <a:gd name="T8" fmla="*/ 422 w 768"/>
                  <a:gd name="T9" fmla="*/ 40 h 677"/>
                  <a:gd name="T10" fmla="*/ 373 w 768"/>
                  <a:gd name="T11" fmla="*/ 27 h 677"/>
                  <a:gd name="T12" fmla="*/ 345 w 768"/>
                  <a:gd name="T13" fmla="*/ 0 h 677"/>
                  <a:gd name="T14" fmla="*/ 447 w 768"/>
                  <a:gd name="T15" fmla="*/ 14 h 677"/>
                  <a:gd name="T16" fmla="*/ 538 w 768"/>
                  <a:gd name="T17" fmla="*/ 54 h 677"/>
                  <a:gd name="T18" fmla="*/ 569 w 768"/>
                  <a:gd name="T19" fmla="*/ 35 h 677"/>
                  <a:gd name="T20" fmla="*/ 613 w 768"/>
                  <a:gd name="T21" fmla="*/ 26 h 677"/>
                  <a:gd name="T22" fmla="*/ 621 w 768"/>
                  <a:gd name="T23" fmla="*/ 81 h 677"/>
                  <a:gd name="T24" fmla="*/ 629 w 768"/>
                  <a:gd name="T25" fmla="*/ 137 h 677"/>
                  <a:gd name="T26" fmla="*/ 646 w 768"/>
                  <a:gd name="T27" fmla="*/ 161 h 677"/>
                  <a:gd name="T28" fmla="*/ 669 w 768"/>
                  <a:gd name="T29" fmla="*/ 197 h 677"/>
                  <a:gd name="T30" fmla="*/ 694 w 768"/>
                  <a:gd name="T31" fmla="*/ 221 h 677"/>
                  <a:gd name="T32" fmla="*/ 709 w 768"/>
                  <a:gd name="T33" fmla="*/ 227 h 677"/>
                  <a:gd name="T34" fmla="*/ 744 w 768"/>
                  <a:gd name="T35" fmla="*/ 229 h 677"/>
                  <a:gd name="T36" fmla="*/ 765 w 768"/>
                  <a:gd name="T37" fmla="*/ 241 h 677"/>
                  <a:gd name="T38" fmla="*/ 768 w 768"/>
                  <a:gd name="T39" fmla="*/ 352 h 677"/>
                  <a:gd name="T40" fmla="*/ 756 w 768"/>
                  <a:gd name="T41" fmla="*/ 373 h 677"/>
                  <a:gd name="T42" fmla="*/ 680 w 768"/>
                  <a:gd name="T43" fmla="*/ 377 h 677"/>
                  <a:gd name="T44" fmla="*/ 646 w 768"/>
                  <a:gd name="T45" fmla="*/ 460 h 677"/>
                  <a:gd name="T46" fmla="*/ 589 w 768"/>
                  <a:gd name="T47" fmla="*/ 529 h 677"/>
                  <a:gd name="T48" fmla="*/ 553 w 768"/>
                  <a:gd name="T49" fmla="*/ 649 h 677"/>
                  <a:gd name="T50" fmla="*/ 545 w 768"/>
                  <a:gd name="T51" fmla="*/ 669 h 677"/>
                  <a:gd name="T52" fmla="*/ 523 w 768"/>
                  <a:gd name="T53" fmla="*/ 677 h 677"/>
                  <a:gd name="T54" fmla="*/ 442 w 768"/>
                  <a:gd name="T55" fmla="*/ 676 h 677"/>
                  <a:gd name="T56" fmla="*/ 426 w 768"/>
                  <a:gd name="T57" fmla="*/ 660 h 677"/>
                  <a:gd name="T58" fmla="*/ 425 w 768"/>
                  <a:gd name="T59" fmla="*/ 612 h 677"/>
                  <a:gd name="T60" fmla="*/ 345 w 768"/>
                  <a:gd name="T61" fmla="*/ 621 h 677"/>
                  <a:gd name="T62" fmla="*/ 270 w 768"/>
                  <a:gd name="T63" fmla="*/ 613 h 677"/>
                  <a:gd name="T64" fmla="*/ 267 w 768"/>
                  <a:gd name="T65" fmla="*/ 660 h 677"/>
                  <a:gd name="T66" fmla="*/ 252 w 768"/>
                  <a:gd name="T67" fmla="*/ 676 h 677"/>
                  <a:gd name="T68" fmla="*/ 171 w 768"/>
                  <a:gd name="T69" fmla="*/ 677 h 677"/>
                  <a:gd name="T70" fmla="*/ 150 w 768"/>
                  <a:gd name="T71" fmla="*/ 669 h 677"/>
                  <a:gd name="T72" fmla="*/ 142 w 768"/>
                  <a:gd name="T73" fmla="*/ 649 h 677"/>
                  <a:gd name="T74" fmla="*/ 107 w 768"/>
                  <a:gd name="T75" fmla="*/ 534 h 677"/>
                  <a:gd name="T76" fmla="*/ 49 w 768"/>
                  <a:gd name="T77" fmla="*/ 472 h 677"/>
                  <a:gd name="T78" fmla="*/ 13 w 768"/>
                  <a:gd name="T79" fmla="*/ 396 h 677"/>
                  <a:gd name="T80" fmla="*/ 0 w 768"/>
                  <a:gd name="T81" fmla="*/ 310 h 677"/>
                  <a:gd name="T82" fmla="*/ 15 w 768"/>
                  <a:gd name="T83" fmla="*/ 221 h 677"/>
                  <a:gd name="T84" fmla="*/ 56 w 768"/>
                  <a:gd name="T85" fmla="*/ 142 h 677"/>
                  <a:gd name="T86" fmla="*/ 119 w 768"/>
                  <a:gd name="T87" fmla="*/ 77 h 677"/>
                  <a:gd name="T88" fmla="*/ 199 w 768"/>
                  <a:gd name="T89" fmla="*/ 28 h 677"/>
                  <a:gd name="T90" fmla="*/ 294 w 768"/>
                  <a:gd name="T91" fmla="*/ 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677">
                    <a:moveTo>
                      <a:pt x="346" y="26"/>
                    </a:moveTo>
                    <a:lnTo>
                      <a:pt x="319" y="27"/>
                    </a:lnTo>
                    <a:lnTo>
                      <a:pt x="295" y="31"/>
                    </a:lnTo>
                    <a:lnTo>
                      <a:pt x="272" y="39"/>
                    </a:lnTo>
                    <a:lnTo>
                      <a:pt x="290" y="55"/>
                    </a:lnTo>
                    <a:lnTo>
                      <a:pt x="316" y="47"/>
                    </a:lnTo>
                    <a:lnTo>
                      <a:pt x="346" y="44"/>
                    </a:lnTo>
                    <a:lnTo>
                      <a:pt x="377" y="48"/>
                    </a:lnTo>
                    <a:lnTo>
                      <a:pt x="405" y="56"/>
                    </a:lnTo>
                    <a:lnTo>
                      <a:pt x="422" y="40"/>
                    </a:lnTo>
                    <a:lnTo>
                      <a:pt x="399" y="32"/>
                    </a:lnTo>
                    <a:lnTo>
                      <a:pt x="373" y="27"/>
                    </a:lnTo>
                    <a:lnTo>
                      <a:pt x="346" y="26"/>
                    </a:lnTo>
                    <a:close/>
                    <a:moveTo>
                      <a:pt x="345" y="0"/>
                    </a:moveTo>
                    <a:lnTo>
                      <a:pt x="397" y="3"/>
                    </a:lnTo>
                    <a:lnTo>
                      <a:pt x="447" y="14"/>
                    </a:lnTo>
                    <a:lnTo>
                      <a:pt x="495" y="31"/>
                    </a:lnTo>
                    <a:lnTo>
                      <a:pt x="538" y="54"/>
                    </a:lnTo>
                    <a:lnTo>
                      <a:pt x="551" y="44"/>
                    </a:lnTo>
                    <a:lnTo>
                      <a:pt x="569" y="35"/>
                    </a:lnTo>
                    <a:lnTo>
                      <a:pt x="590" y="27"/>
                    </a:lnTo>
                    <a:lnTo>
                      <a:pt x="613" y="26"/>
                    </a:lnTo>
                    <a:lnTo>
                      <a:pt x="637" y="31"/>
                    </a:lnTo>
                    <a:lnTo>
                      <a:pt x="621" y="81"/>
                    </a:lnTo>
                    <a:lnTo>
                      <a:pt x="610" y="114"/>
                    </a:lnTo>
                    <a:lnTo>
                      <a:pt x="629" y="137"/>
                    </a:lnTo>
                    <a:lnTo>
                      <a:pt x="646" y="161"/>
                    </a:lnTo>
                    <a:lnTo>
                      <a:pt x="646" y="161"/>
                    </a:lnTo>
                    <a:lnTo>
                      <a:pt x="654" y="175"/>
                    </a:lnTo>
                    <a:lnTo>
                      <a:pt x="669" y="197"/>
                    </a:lnTo>
                    <a:lnTo>
                      <a:pt x="682" y="211"/>
                    </a:lnTo>
                    <a:lnTo>
                      <a:pt x="694" y="221"/>
                    </a:lnTo>
                    <a:lnTo>
                      <a:pt x="704" y="226"/>
                    </a:lnTo>
                    <a:lnTo>
                      <a:pt x="709" y="227"/>
                    </a:lnTo>
                    <a:lnTo>
                      <a:pt x="712" y="229"/>
                    </a:lnTo>
                    <a:lnTo>
                      <a:pt x="744" y="229"/>
                    </a:lnTo>
                    <a:lnTo>
                      <a:pt x="756" y="231"/>
                    </a:lnTo>
                    <a:lnTo>
                      <a:pt x="765" y="241"/>
                    </a:lnTo>
                    <a:lnTo>
                      <a:pt x="768" y="253"/>
                    </a:lnTo>
                    <a:lnTo>
                      <a:pt x="768" y="352"/>
                    </a:lnTo>
                    <a:lnTo>
                      <a:pt x="765" y="365"/>
                    </a:lnTo>
                    <a:lnTo>
                      <a:pt x="756" y="373"/>
                    </a:lnTo>
                    <a:lnTo>
                      <a:pt x="744" y="377"/>
                    </a:lnTo>
                    <a:lnTo>
                      <a:pt x="680" y="377"/>
                    </a:lnTo>
                    <a:lnTo>
                      <a:pt x="666" y="420"/>
                    </a:lnTo>
                    <a:lnTo>
                      <a:pt x="646" y="460"/>
                    </a:lnTo>
                    <a:lnTo>
                      <a:pt x="620" y="496"/>
                    </a:lnTo>
                    <a:lnTo>
                      <a:pt x="589" y="529"/>
                    </a:lnTo>
                    <a:lnTo>
                      <a:pt x="553" y="557"/>
                    </a:lnTo>
                    <a:lnTo>
                      <a:pt x="553" y="649"/>
                    </a:lnTo>
                    <a:lnTo>
                      <a:pt x="550" y="660"/>
                    </a:lnTo>
                    <a:lnTo>
                      <a:pt x="545" y="669"/>
                    </a:lnTo>
                    <a:lnTo>
                      <a:pt x="535" y="676"/>
                    </a:lnTo>
                    <a:lnTo>
                      <a:pt x="523" y="677"/>
                    </a:lnTo>
                    <a:lnTo>
                      <a:pt x="453" y="677"/>
                    </a:lnTo>
                    <a:lnTo>
                      <a:pt x="442" y="676"/>
                    </a:lnTo>
                    <a:lnTo>
                      <a:pt x="433" y="669"/>
                    </a:lnTo>
                    <a:lnTo>
                      <a:pt x="426" y="660"/>
                    </a:lnTo>
                    <a:lnTo>
                      <a:pt x="425" y="649"/>
                    </a:lnTo>
                    <a:lnTo>
                      <a:pt x="425" y="612"/>
                    </a:lnTo>
                    <a:lnTo>
                      <a:pt x="385" y="619"/>
                    </a:lnTo>
                    <a:lnTo>
                      <a:pt x="345" y="621"/>
                    </a:lnTo>
                    <a:lnTo>
                      <a:pt x="307" y="619"/>
                    </a:lnTo>
                    <a:lnTo>
                      <a:pt x="270" y="613"/>
                    </a:lnTo>
                    <a:lnTo>
                      <a:pt x="270" y="649"/>
                    </a:lnTo>
                    <a:lnTo>
                      <a:pt x="267" y="660"/>
                    </a:lnTo>
                    <a:lnTo>
                      <a:pt x="262" y="669"/>
                    </a:lnTo>
                    <a:lnTo>
                      <a:pt x="252" y="676"/>
                    </a:lnTo>
                    <a:lnTo>
                      <a:pt x="240" y="677"/>
                    </a:lnTo>
                    <a:lnTo>
                      <a:pt x="171" y="677"/>
                    </a:lnTo>
                    <a:lnTo>
                      <a:pt x="159" y="676"/>
                    </a:lnTo>
                    <a:lnTo>
                      <a:pt x="150" y="669"/>
                    </a:lnTo>
                    <a:lnTo>
                      <a:pt x="144" y="660"/>
                    </a:lnTo>
                    <a:lnTo>
                      <a:pt x="142" y="649"/>
                    </a:lnTo>
                    <a:lnTo>
                      <a:pt x="142" y="561"/>
                    </a:lnTo>
                    <a:lnTo>
                      <a:pt x="107" y="534"/>
                    </a:lnTo>
                    <a:lnTo>
                      <a:pt x="76" y="505"/>
                    </a:lnTo>
                    <a:lnTo>
                      <a:pt x="49" y="472"/>
                    </a:lnTo>
                    <a:lnTo>
                      <a:pt x="29" y="434"/>
                    </a:lnTo>
                    <a:lnTo>
                      <a:pt x="13" y="396"/>
                    </a:lnTo>
                    <a:lnTo>
                      <a:pt x="4" y="354"/>
                    </a:lnTo>
                    <a:lnTo>
                      <a:pt x="0" y="310"/>
                    </a:lnTo>
                    <a:lnTo>
                      <a:pt x="4" y="265"/>
                    </a:lnTo>
                    <a:lnTo>
                      <a:pt x="15" y="221"/>
                    </a:lnTo>
                    <a:lnTo>
                      <a:pt x="32" y="179"/>
                    </a:lnTo>
                    <a:lnTo>
                      <a:pt x="56" y="142"/>
                    </a:lnTo>
                    <a:lnTo>
                      <a:pt x="84" y="107"/>
                    </a:lnTo>
                    <a:lnTo>
                      <a:pt x="119" y="77"/>
                    </a:lnTo>
                    <a:lnTo>
                      <a:pt x="158" y="50"/>
                    </a:lnTo>
                    <a:lnTo>
                      <a:pt x="199" y="28"/>
                    </a:lnTo>
                    <a:lnTo>
                      <a:pt x="244" y="12"/>
                    </a:lnTo>
                    <a:lnTo>
                      <a:pt x="294" y="3"/>
                    </a:lnTo>
                    <a:lnTo>
                      <a:pt x="345"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sp>
            <p:nvSpPr>
              <p:cNvPr id="74" name="Freeform 51"/>
              <p:cNvSpPr>
                <a:spLocks/>
              </p:cNvSpPr>
              <p:nvPr/>
            </p:nvSpPr>
            <p:spPr bwMode="auto">
              <a:xfrm>
                <a:off x="3117850" y="438150"/>
                <a:ext cx="254000" cy="195263"/>
              </a:xfrm>
              <a:custGeom>
                <a:avLst/>
                <a:gdLst>
                  <a:gd name="T0" fmla="*/ 128 w 160"/>
                  <a:gd name="T1" fmla="*/ 0 h 123"/>
                  <a:gd name="T2" fmla="*/ 160 w 160"/>
                  <a:gd name="T3" fmla="*/ 2 h 123"/>
                  <a:gd name="T4" fmla="*/ 156 w 160"/>
                  <a:gd name="T5" fmla="*/ 28 h 123"/>
                  <a:gd name="T6" fmla="*/ 129 w 160"/>
                  <a:gd name="T7" fmla="*/ 28 h 123"/>
                  <a:gd name="T8" fmla="*/ 105 w 160"/>
                  <a:gd name="T9" fmla="*/ 32 h 123"/>
                  <a:gd name="T10" fmla="*/ 82 w 160"/>
                  <a:gd name="T11" fmla="*/ 43 h 123"/>
                  <a:gd name="T12" fmla="*/ 62 w 160"/>
                  <a:gd name="T13" fmla="*/ 58 h 123"/>
                  <a:gd name="T14" fmla="*/ 46 w 160"/>
                  <a:gd name="T15" fmla="*/ 76 h 123"/>
                  <a:gd name="T16" fmla="*/ 34 w 160"/>
                  <a:gd name="T17" fmla="*/ 98 h 123"/>
                  <a:gd name="T18" fmla="*/ 28 w 160"/>
                  <a:gd name="T19" fmla="*/ 123 h 123"/>
                  <a:gd name="T20" fmla="*/ 0 w 160"/>
                  <a:gd name="T21" fmla="*/ 119 h 123"/>
                  <a:gd name="T22" fmla="*/ 9 w 160"/>
                  <a:gd name="T23" fmla="*/ 87 h 123"/>
                  <a:gd name="T24" fmla="*/ 24 w 160"/>
                  <a:gd name="T25" fmla="*/ 60 h 123"/>
                  <a:gd name="T26" fmla="*/ 44 w 160"/>
                  <a:gd name="T27" fmla="*/ 36 h 123"/>
                  <a:gd name="T28" fmla="*/ 68 w 160"/>
                  <a:gd name="T29" fmla="*/ 19 h 123"/>
                  <a:gd name="T30" fmla="*/ 97 w 160"/>
                  <a:gd name="T31" fmla="*/ 6 h 123"/>
                  <a:gd name="T32" fmla="*/ 128 w 16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23">
                    <a:moveTo>
                      <a:pt x="128" y="0"/>
                    </a:moveTo>
                    <a:lnTo>
                      <a:pt x="160" y="2"/>
                    </a:lnTo>
                    <a:lnTo>
                      <a:pt x="156" y="28"/>
                    </a:lnTo>
                    <a:lnTo>
                      <a:pt x="129" y="28"/>
                    </a:lnTo>
                    <a:lnTo>
                      <a:pt x="105" y="32"/>
                    </a:lnTo>
                    <a:lnTo>
                      <a:pt x="82" y="43"/>
                    </a:lnTo>
                    <a:lnTo>
                      <a:pt x="62" y="58"/>
                    </a:lnTo>
                    <a:lnTo>
                      <a:pt x="46" y="76"/>
                    </a:lnTo>
                    <a:lnTo>
                      <a:pt x="34" y="98"/>
                    </a:lnTo>
                    <a:lnTo>
                      <a:pt x="28" y="123"/>
                    </a:lnTo>
                    <a:lnTo>
                      <a:pt x="0" y="119"/>
                    </a:lnTo>
                    <a:lnTo>
                      <a:pt x="9" y="87"/>
                    </a:lnTo>
                    <a:lnTo>
                      <a:pt x="24" y="60"/>
                    </a:lnTo>
                    <a:lnTo>
                      <a:pt x="44" y="36"/>
                    </a:lnTo>
                    <a:lnTo>
                      <a:pt x="68" y="19"/>
                    </a:lnTo>
                    <a:lnTo>
                      <a:pt x="97" y="6"/>
                    </a:lnTo>
                    <a:lnTo>
                      <a:pt x="128"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sp>
            <p:nvSpPr>
              <p:cNvPr id="75" name="Freeform 52"/>
              <p:cNvSpPr>
                <a:spLocks/>
              </p:cNvSpPr>
              <p:nvPr/>
            </p:nvSpPr>
            <p:spPr bwMode="auto">
              <a:xfrm>
                <a:off x="3214688" y="533400"/>
                <a:ext cx="149225" cy="117475"/>
              </a:xfrm>
              <a:custGeom>
                <a:avLst/>
                <a:gdLst>
                  <a:gd name="T0" fmla="*/ 72 w 94"/>
                  <a:gd name="T1" fmla="*/ 0 h 74"/>
                  <a:gd name="T2" fmla="*/ 94 w 94"/>
                  <a:gd name="T3" fmla="*/ 0 h 74"/>
                  <a:gd name="T4" fmla="*/ 90 w 94"/>
                  <a:gd name="T5" fmla="*/ 26 h 74"/>
                  <a:gd name="T6" fmla="*/ 72 w 94"/>
                  <a:gd name="T7" fmla="*/ 26 h 74"/>
                  <a:gd name="T8" fmla="*/ 55 w 94"/>
                  <a:gd name="T9" fmla="*/ 31 h 74"/>
                  <a:gd name="T10" fmla="*/ 41 w 94"/>
                  <a:gd name="T11" fmla="*/ 42 h 74"/>
                  <a:gd name="T12" fmla="*/ 31 w 94"/>
                  <a:gd name="T13" fmla="*/ 57 h 74"/>
                  <a:gd name="T14" fmla="*/ 25 w 94"/>
                  <a:gd name="T15" fmla="*/ 74 h 74"/>
                  <a:gd name="T16" fmla="*/ 0 w 94"/>
                  <a:gd name="T17" fmla="*/ 70 h 74"/>
                  <a:gd name="T18" fmla="*/ 7 w 94"/>
                  <a:gd name="T19" fmla="*/ 49 h 74"/>
                  <a:gd name="T20" fmla="*/ 17 w 94"/>
                  <a:gd name="T21" fmla="*/ 30 h 74"/>
                  <a:gd name="T22" fmla="*/ 32 w 94"/>
                  <a:gd name="T23" fmla="*/ 16 h 74"/>
                  <a:gd name="T24" fmla="*/ 51 w 94"/>
                  <a:gd name="T25" fmla="*/ 6 h 74"/>
                  <a:gd name="T26" fmla="*/ 72 w 94"/>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74">
                    <a:moveTo>
                      <a:pt x="72" y="0"/>
                    </a:moveTo>
                    <a:lnTo>
                      <a:pt x="94" y="0"/>
                    </a:lnTo>
                    <a:lnTo>
                      <a:pt x="90" y="26"/>
                    </a:lnTo>
                    <a:lnTo>
                      <a:pt x="72" y="26"/>
                    </a:lnTo>
                    <a:lnTo>
                      <a:pt x="55" y="31"/>
                    </a:lnTo>
                    <a:lnTo>
                      <a:pt x="41" y="42"/>
                    </a:lnTo>
                    <a:lnTo>
                      <a:pt x="31" y="57"/>
                    </a:lnTo>
                    <a:lnTo>
                      <a:pt x="25" y="74"/>
                    </a:lnTo>
                    <a:lnTo>
                      <a:pt x="0" y="70"/>
                    </a:lnTo>
                    <a:lnTo>
                      <a:pt x="7" y="49"/>
                    </a:lnTo>
                    <a:lnTo>
                      <a:pt x="17" y="30"/>
                    </a:lnTo>
                    <a:lnTo>
                      <a:pt x="32" y="16"/>
                    </a:lnTo>
                    <a:lnTo>
                      <a:pt x="51" y="6"/>
                    </a:lnTo>
                    <a:lnTo>
                      <a:pt x="72"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sp>
            <p:nvSpPr>
              <p:cNvPr id="76" name="Freeform 53"/>
              <p:cNvSpPr>
                <a:spLocks/>
              </p:cNvSpPr>
              <p:nvPr/>
            </p:nvSpPr>
            <p:spPr bwMode="auto">
              <a:xfrm>
                <a:off x="2990850" y="307975"/>
                <a:ext cx="388938" cy="300038"/>
              </a:xfrm>
              <a:custGeom>
                <a:avLst/>
                <a:gdLst>
                  <a:gd name="T0" fmla="*/ 207 w 245"/>
                  <a:gd name="T1" fmla="*/ 0 h 189"/>
                  <a:gd name="T2" fmla="*/ 245 w 245"/>
                  <a:gd name="T3" fmla="*/ 1 h 189"/>
                  <a:gd name="T4" fmla="*/ 239 w 245"/>
                  <a:gd name="T5" fmla="*/ 45 h 189"/>
                  <a:gd name="T6" fmla="*/ 204 w 245"/>
                  <a:gd name="T7" fmla="*/ 42 h 189"/>
                  <a:gd name="T8" fmla="*/ 170 w 245"/>
                  <a:gd name="T9" fmla="*/ 48 h 189"/>
                  <a:gd name="T10" fmla="*/ 140 w 245"/>
                  <a:gd name="T11" fmla="*/ 60 h 189"/>
                  <a:gd name="T12" fmla="*/ 110 w 245"/>
                  <a:gd name="T13" fmla="*/ 76 h 189"/>
                  <a:gd name="T14" fmla="*/ 86 w 245"/>
                  <a:gd name="T15" fmla="*/ 98 h 189"/>
                  <a:gd name="T16" fmla="*/ 66 w 245"/>
                  <a:gd name="T17" fmla="*/ 125 h 189"/>
                  <a:gd name="T18" fmla="*/ 52 w 245"/>
                  <a:gd name="T19" fmla="*/ 156 h 189"/>
                  <a:gd name="T20" fmla="*/ 42 w 245"/>
                  <a:gd name="T21" fmla="*/ 189 h 189"/>
                  <a:gd name="T22" fmla="*/ 0 w 245"/>
                  <a:gd name="T23" fmla="*/ 183 h 189"/>
                  <a:gd name="T24" fmla="*/ 9 w 245"/>
                  <a:gd name="T25" fmla="*/ 145 h 189"/>
                  <a:gd name="T26" fmla="*/ 25 w 245"/>
                  <a:gd name="T27" fmla="*/ 110 h 189"/>
                  <a:gd name="T28" fmla="*/ 45 w 245"/>
                  <a:gd name="T29" fmla="*/ 80 h 189"/>
                  <a:gd name="T30" fmla="*/ 70 w 245"/>
                  <a:gd name="T31" fmla="*/ 53 h 189"/>
                  <a:gd name="T32" fmla="*/ 100 w 245"/>
                  <a:gd name="T33" fmla="*/ 30 h 189"/>
                  <a:gd name="T34" fmla="*/ 133 w 245"/>
                  <a:gd name="T35" fmla="*/ 14 h 189"/>
                  <a:gd name="T36" fmla="*/ 169 w 245"/>
                  <a:gd name="T37" fmla="*/ 4 h 189"/>
                  <a:gd name="T38" fmla="*/ 207 w 245"/>
                  <a:gd name="T3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5" h="189">
                    <a:moveTo>
                      <a:pt x="207" y="0"/>
                    </a:moveTo>
                    <a:lnTo>
                      <a:pt x="245" y="1"/>
                    </a:lnTo>
                    <a:lnTo>
                      <a:pt x="239" y="45"/>
                    </a:lnTo>
                    <a:lnTo>
                      <a:pt x="204" y="42"/>
                    </a:lnTo>
                    <a:lnTo>
                      <a:pt x="170" y="48"/>
                    </a:lnTo>
                    <a:lnTo>
                      <a:pt x="140" y="60"/>
                    </a:lnTo>
                    <a:lnTo>
                      <a:pt x="110" y="76"/>
                    </a:lnTo>
                    <a:lnTo>
                      <a:pt x="86" y="98"/>
                    </a:lnTo>
                    <a:lnTo>
                      <a:pt x="66" y="125"/>
                    </a:lnTo>
                    <a:lnTo>
                      <a:pt x="52" y="156"/>
                    </a:lnTo>
                    <a:lnTo>
                      <a:pt x="42" y="189"/>
                    </a:lnTo>
                    <a:lnTo>
                      <a:pt x="0" y="183"/>
                    </a:lnTo>
                    <a:lnTo>
                      <a:pt x="9" y="145"/>
                    </a:lnTo>
                    <a:lnTo>
                      <a:pt x="25" y="110"/>
                    </a:lnTo>
                    <a:lnTo>
                      <a:pt x="45" y="80"/>
                    </a:lnTo>
                    <a:lnTo>
                      <a:pt x="70" y="53"/>
                    </a:lnTo>
                    <a:lnTo>
                      <a:pt x="100" y="30"/>
                    </a:lnTo>
                    <a:lnTo>
                      <a:pt x="133" y="14"/>
                    </a:lnTo>
                    <a:lnTo>
                      <a:pt x="169" y="4"/>
                    </a:lnTo>
                    <a:lnTo>
                      <a:pt x="207" y="0"/>
                    </a:lnTo>
                    <a:close/>
                  </a:path>
                </a:pathLst>
              </a:custGeom>
              <a:grpFill/>
              <a:ln w="0">
                <a:noFill/>
                <a:prstDash val="solid"/>
                <a:round/>
                <a:headEnd/>
                <a:tailEnd/>
              </a:ln>
            </p:spPr>
            <p:txBody>
              <a:bodyPr vert="horz" wrap="square" lIns="91401" tIns="45700" rIns="91401" bIns="45700" numCol="1" anchor="t" anchorCtr="0" compatLnSpc="1">
                <a:prstTxWarp prst="textNoShape">
                  <a:avLst/>
                </a:prstTxWarp>
              </a:bodyPr>
              <a:lstStyle/>
              <a:p>
                <a:pPr defTabSz="896042">
                  <a:defRPr/>
                </a:pPr>
                <a:endParaRPr lang="en-US" sz="1567" kern="0">
                  <a:solidFill>
                    <a:sysClr val="windowText" lastClr="000000"/>
                  </a:solidFill>
                </a:endParaRPr>
              </a:p>
            </p:txBody>
          </p:sp>
        </p:grpSp>
      </p:grpSp>
      <p:sp>
        <p:nvSpPr>
          <p:cNvPr id="95" name="Azure"/>
          <p:cNvSpPr/>
          <p:nvPr/>
        </p:nvSpPr>
        <p:spPr bwMode="auto">
          <a:xfrm>
            <a:off x="643524" y="5769734"/>
            <a:ext cx="10680881" cy="4228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765" kern="0" dirty="0">
                <a:gradFill>
                  <a:gsLst>
                    <a:gs pos="0">
                      <a:srgbClr val="FFFFFF"/>
                    </a:gs>
                    <a:gs pos="100000">
                      <a:srgbClr val="FFFFFF"/>
                    </a:gs>
                  </a:gsLst>
                  <a:lin ang="5400000" scaled="0"/>
                </a:gradFill>
                <a:ea typeface="Segoe UI" pitchFamily="34" charset="0"/>
                <a:cs typeface="Segoe UI" pitchFamily="34" charset="0"/>
              </a:rPr>
              <a:t>Azure</a:t>
            </a:r>
          </a:p>
        </p:txBody>
      </p:sp>
      <p:graphicFrame>
        <p:nvGraphicFramePr>
          <p:cNvPr id="96" name="Power BI"/>
          <p:cNvGraphicFramePr>
            <a:graphicFrameLocks noGrp="1"/>
          </p:cNvGraphicFramePr>
          <p:nvPr>
            <p:extLst/>
          </p:nvPr>
        </p:nvGraphicFramePr>
        <p:xfrm>
          <a:off x="2691463" y="2634501"/>
          <a:ext cx="1971855" cy="2590299"/>
        </p:xfrm>
        <a:graphic>
          <a:graphicData uri="http://schemas.openxmlformats.org/drawingml/2006/table">
            <a:tbl>
              <a:tblPr>
                <a:tableStyleId>{5C22544A-7EE6-4342-B048-85BDC9FD1C3A}</a:tableStyleId>
              </a:tblPr>
              <a:tblGrid>
                <a:gridCol w="1971855">
                  <a:extLst>
                    <a:ext uri="{9D8B030D-6E8A-4147-A177-3AD203B41FA5}">
                      <a16:colId xmlns:a16="http://schemas.microsoft.com/office/drawing/2014/main" val="1544284482"/>
                    </a:ext>
                  </a:extLst>
                </a:gridCol>
              </a:tblGrid>
              <a:tr h="86343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it-IT" sz="1700" dirty="0">
                          <a:gradFill>
                            <a:gsLst>
                              <a:gs pos="0">
                                <a:srgbClr val="FFFFFF"/>
                              </a:gs>
                              <a:gs pos="100000">
                                <a:srgbClr val="FFFFFF"/>
                              </a:gs>
                            </a:gsLst>
                            <a:lin ang="5400000" scaled="0"/>
                          </a:gradFill>
                          <a:ea typeface="Segoe UI" pitchFamily="34" charset="0"/>
                          <a:cs typeface="Segoe UI" pitchFamily="34" charset="0"/>
                        </a:rPr>
                        <a:t>Power BI</a:t>
                      </a:r>
                    </a:p>
                  </a:txBody>
                  <a:tcPr marL="89630" marR="89630" marT="179259" marB="44814">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980025288"/>
                  </a:ext>
                </a:extLst>
              </a:tr>
              <a:tr h="863433">
                <a:tc>
                  <a:txBody>
                    <a:bodyPr/>
                    <a:lstStyle/>
                    <a:p>
                      <a:pPr defTabSz="951028" fontAlgn="base">
                        <a:lnSpc>
                          <a:spcPct val="90000"/>
                        </a:lnSpc>
                        <a:spcBef>
                          <a:spcPts val="1200"/>
                        </a:spcBef>
                        <a:spcAft>
                          <a:spcPct val="0"/>
                        </a:spcAft>
                      </a:pPr>
                      <a:r>
                        <a:rPr lang="it-IT" sz="1700" dirty="0">
                          <a:gradFill>
                            <a:gsLst>
                              <a:gs pos="0">
                                <a:srgbClr val="FFFFFF"/>
                              </a:gs>
                              <a:gs pos="100000">
                                <a:srgbClr val="FFFFFF"/>
                              </a:gs>
                            </a:gsLst>
                            <a:lin ang="5400000" scaled="0"/>
                          </a:gradFill>
                          <a:ea typeface="Segoe UI" pitchFamily="34" charset="0"/>
                          <a:cs typeface="Segoe UI" pitchFamily="34" charset="0"/>
                        </a:rPr>
                        <a:t>Cortana Intelligence</a:t>
                      </a:r>
                    </a:p>
                  </a:txBody>
                  <a:tcPr marL="89630" marR="89630" marT="179259" marB="44814">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966257433"/>
                  </a:ext>
                </a:extLst>
              </a:tr>
              <a:tr h="86343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it-IT" sz="1700" dirty="0">
                          <a:gradFill>
                            <a:gsLst>
                              <a:gs pos="0">
                                <a:srgbClr val="FFFFFF"/>
                              </a:gs>
                              <a:gs pos="100000">
                                <a:srgbClr val="FFFFFF"/>
                              </a:gs>
                            </a:gsLst>
                            <a:lin ang="5400000" scaled="0"/>
                          </a:gradFill>
                          <a:ea typeface="Segoe UI" pitchFamily="34" charset="0"/>
                          <a:cs typeface="Segoe UI" pitchFamily="34" charset="0"/>
                        </a:rPr>
                        <a:t>Azure IoT </a:t>
                      </a:r>
                      <a:endParaRPr lang="en-US" sz="1700" dirty="0"/>
                    </a:p>
                  </a:txBody>
                  <a:tcPr marL="89630" marR="89630" marT="179259" marB="44814">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029702615"/>
                  </a:ext>
                </a:extLst>
              </a:tr>
            </a:tbl>
          </a:graphicData>
        </a:graphic>
      </p:graphicFrame>
    </p:spTree>
    <p:extLst>
      <p:ext uri="{BB962C8B-B14F-4D97-AF65-F5344CB8AC3E}">
        <p14:creationId xmlns:p14="http://schemas.microsoft.com/office/powerpoint/2010/main" val="282771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2012859"/>
          </a:xfrm>
        </p:spPr>
        <p:txBody>
          <a:bodyPr/>
          <a:lstStyle/>
          <a:p>
            <a:r>
              <a:rPr lang="en-US" sz="6600" dirty="0"/>
              <a:t>Microsoft Dynamics 365</a:t>
            </a:r>
            <a:br>
              <a:rPr lang="en-US" sz="6600" dirty="0"/>
            </a:br>
            <a:r>
              <a:rPr lang="en-US" sz="6600" dirty="0"/>
              <a:t>Packaging, Licensing &amp; Pricing</a:t>
            </a:r>
            <a:endParaRPr lang="en-US" sz="6600" dirty="0">
              <a:solidFill>
                <a:srgbClr val="FF0000"/>
              </a:solidFill>
            </a:endParaRPr>
          </a:p>
        </p:txBody>
      </p:sp>
    </p:spTree>
    <p:extLst>
      <p:ext uri="{BB962C8B-B14F-4D97-AF65-F5344CB8AC3E}">
        <p14:creationId xmlns:p14="http://schemas.microsoft.com/office/powerpoint/2010/main" val="29127340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226602" y="1383126"/>
            <a:ext cx="5417244" cy="496388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p:txBody>
          <a:bodyPr/>
          <a:lstStyle/>
          <a:p>
            <a:r>
              <a:rPr lang="en-US" sz="4400" dirty="0"/>
              <a:t>Two Dynamics 365 Editions</a:t>
            </a:r>
          </a:p>
        </p:txBody>
      </p:sp>
      <p:sp>
        <p:nvSpPr>
          <p:cNvPr id="6" name="Rectangle 5"/>
          <p:cNvSpPr/>
          <p:nvPr/>
        </p:nvSpPr>
        <p:spPr bwMode="auto">
          <a:xfrm>
            <a:off x="6603504" y="1618348"/>
            <a:ext cx="4663440" cy="8624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2800"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Enterprise edition</a:t>
            </a:r>
          </a:p>
        </p:txBody>
      </p:sp>
      <p:sp>
        <p:nvSpPr>
          <p:cNvPr id="12" name="TextBox 11"/>
          <p:cNvSpPr txBox="1"/>
          <p:nvPr/>
        </p:nvSpPr>
        <p:spPr>
          <a:xfrm>
            <a:off x="6603504" y="2736506"/>
            <a:ext cx="4953283" cy="1757404"/>
          </a:xfrm>
          <a:prstGeom prst="rect">
            <a:avLst/>
          </a:prstGeom>
          <a:noFill/>
        </p:spPr>
        <p:txBody>
          <a:bodyPr wrap="square" lIns="182880" tIns="146304" rIns="182880" bIns="146304" rtlCol="0" anchor="t">
            <a:spAutoFit/>
          </a:bodyPr>
          <a:lstStyle/>
          <a:p>
            <a:pPr marL="233363" indent="-233363" defTabSz="932742">
              <a:spcAft>
                <a:spcPts val="600"/>
              </a:spcAft>
              <a:buFont typeface="Arial" panose="020B0604020202020204" pitchFamily="34" charset="0"/>
              <a:buChar char="•"/>
              <a:defRPr/>
            </a:pPr>
            <a:r>
              <a:rPr lang="EN-US" sz="2000" kern="0" dirty="0"/>
              <a:t>Optimized for 250</a:t>
            </a:r>
            <a:r>
              <a:rPr lang="EN-US" sz="2000" kern="0"/>
              <a:t>+ Employees</a:t>
            </a:r>
            <a:endParaRPr lang="EN-US" sz="2000" kern="0" dirty="0"/>
          </a:p>
          <a:p>
            <a:pPr marL="233363" indent="-233363" defTabSz="932742">
              <a:spcAft>
                <a:spcPts val="600"/>
              </a:spcAft>
              <a:buFont typeface="Arial" panose="020B0604020202020204" pitchFamily="34" charset="0"/>
              <a:buChar char="•"/>
              <a:defRPr/>
            </a:pPr>
            <a:r>
              <a:rPr lang="EN-US" sz="2000" kern="0"/>
              <a:t>Comprises CRMOL and AX</a:t>
            </a:r>
            <a:endParaRPr lang="EN-US" sz="2000" kern="0" dirty="0"/>
          </a:p>
          <a:p>
            <a:pPr marL="233363" indent="-233363" defTabSz="932742">
              <a:spcAft>
                <a:spcPts val="600"/>
              </a:spcAft>
              <a:buFont typeface="Arial" panose="020B0604020202020204" pitchFamily="34" charset="0"/>
              <a:buChar char="•"/>
              <a:defRPr/>
            </a:pPr>
            <a:r>
              <a:rPr lang="EN-US" sz="2000" kern="0" dirty="0"/>
              <a:t>Online</a:t>
            </a:r>
            <a:r>
              <a:rPr lang="EN-US" sz="2000" kern="0"/>
              <a:t> / On premises dual use rights</a:t>
            </a:r>
            <a:endParaRPr lang="EN-US" sz="2000" kern="0" dirty="0"/>
          </a:p>
          <a:p>
            <a:pPr marL="233363" indent="-233363" defTabSz="932742">
              <a:spcAft>
                <a:spcPts val="600"/>
              </a:spcAft>
              <a:buFont typeface="Arial" panose="020B0604020202020204" pitchFamily="34" charset="0"/>
              <a:buChar char="•"/>
              <a:defRPr/>
            </a:pPr>
            <a:r>
              <a:rPr lang="EN-US" sz="2000" kern="0" dirty="0"/>
              <a:t>20</a:t>
            </a:r>
            <a:r>
              <a:rPr lang="EN-US" sz="2000" kern="0"/>
              <a:t> user minimum on AX related SKUs</a:t>
            </a:r>
            <a:endParaRPr lang="EN-US" sz="2000" kern="0" dirty="0"/>
          </a:p>
        </p:txBody>
      </p:sp>
      <p:sp>
        <p:nvSpPr>
          <p:cNvPr id="8" name="Rectangle 7"/>
          <p:cNvSpPr/>
          <p:nvPr/>
        </p:nvSpPr>
        <p:spPr bwMode="auto">
          <a:xfrm>
            <a:off x="796827" y="1618347"/>
            <a:ext cx="4663440" cy="862461"/>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109696" rIns="45706" bIns="107555" numCol="1" spcCol="0" rtlCol="0" fromWordArt="0" anchor="ctr" anchorCtr="0" forceAA="0" compatLnSpc="1">
            <a:prstTxWarp prst="textNoShape">
              <a:avLst/>
            </a:prstTxWarp>
            <a:noAutofit/>
          </a:bodyPr>
          <a:lstStyle/>
          <a:p>
            <a:pPr marL="0" marR="0" lvl="0" indent="0" algn="ctr" defTabSz="1218067" eaLnBrk="1" fontAlgn="base" latinLnBrk="0" hangingPunct="1">
              <a:lnSpc>
                <a:spcPct val="80000"/>
              </a:lnSpc>
              <a:spcBef>
                <a:spcPct val="0"/>
              </a:spcBef>
              <a:spcAft>
                <a:spcPct val="0"/>
              </a:spcAft>
              <a:buClrTx/>
              <a:buSzTx/>
              <a:buFontTx/>
              <a:buNone/>
              <a:tabLst/>
              <a:defRPr/>
            </a:pPr>
            <a:r>
              <a:rPr kumimoji="0" lang="en-US" sz="2800" b="1" i="0" u="none" strike="noStrike" kern="0" cap="none" spc="-67"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Business edition</a:t>
            </a:r>
          </a:p>
        </p:txBody>
      </p:sp>
      <p:sp>
        <p:nvSpPr>
          <p:cNvPr id="9" name="TextBox 8"/>
          <p:cNvSpPr txBox="1"/>
          <p:nvPr/>
        </p:nvSpPr>
        <p:spPr>
          <a:xfrm>
            <a:off x="796826" y="2736506"/>
            <a:ext cx="4872453" cy="2526846"/>
          </a:xfrm>
          <a:prstGeom prst="rect">
            <a:avLst/>
          </a:prstGeom>
          <a:noFill/>
        </p:spPr>
        <p:txBody>
          <a:bodyPr wrap="square" lIns="182880" tIns="146304" rIns="182880" bIns="146304" rtlCol="0">
            <a:spAutoFit/>
          </a:bodyPr>
          <a:lstStyle>
            <a:defPPr>
              <a:defRPr lang="en-US"/>
            </a:defPPr>
            <a:lvl1pPr marL="233363" indent="-233363" defTabSz="932742">
              <a:spcAft>
                <a:spcPts val="600"/>
              </a:spcAft>
              <a:buFont typeface="Arial" panose="020B0604020202020204" pitchFamily="34" charset="0"/>
              <a:buChar char="•"/>
              <a:defRPr sz="2400"/>
            </a:lvl1pPr>
          </a:lstStyle>
          <a:p>
            <a:pPr>
              <a:defRPr/>
            </a:pPr>
            <a:r>
              <a:rPr lang="en-US" sz="2000" kern="0" dirty="0"/>
              <a:t>Optimized for 10-250 Employees</a:t>
            </a:r>
          </a:p>
          <a:p>
            <a:pPr>
              <a:defRPr/>
            </a:pPr>
            <a:r>
              <a:rPr lang="en-US" sz="2000" kern="0" dirty="0"/>
              <a:t>Financials (“Project Madeira”) </a:t>
            </a:r>
          </a:p>
          <a:p>
            <a:pPr>
              <a:defRPr/>
            </a:pPr>
            <a:r>
              <a:rPr lang="en-US" sz="2000" kern="0" dirty="0"/>
              <a:t>Sales (future) and Marketing (future)</a:t>
            </a:r>
          </a:p>
          <a:p>
            <a:pPr>
              <a:defRPr/>
            </a:pPr>
            <a:r>
              <a:rPr lang="en-US" sz="2000" kern="0" dirty="0"/>
              <a:t>Cloud Only</a:t>
            </a:r>
          </a:p>
          <a:p>
            <a:pPr>
              <a:defRPr/>
            </a:pPr>
            <a:r>
              <a:rPr lang="en-US" sz="2000" kern="0" dirty="0"/>
              <a:t>300 seat maximum</a:t>
            </a:r>
          </a:p>
          <a:p>
            <a:pPr marL="233363" marR="0" lvl="0" indent="-233363" defTabSz="932742"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643752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6-50001_WPC 2016 Breakout Template">
  <a:themeElements>
    <a:clrScheme name="WPC 2016 colors">
      <a:dk1>
        <a:srgbClr val="505050"/>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_2016_Session_16x9_Template.potx" id="{085148F9-3FB5-45CD-9508-2D9F57AE2938}" vid="{2AB61A27-A5F8-4D15-B4C3-BC1FC60C2EA2}"/>
    </a:ext>
  </a:extLst>
</a:theme>
</file>

<file path=ppt/theme/theme2.xml><?xml version="1.0" encoding="utf-8"?>
<a:theme xmlns:a="http://schemas.openxmlformats.org/drawingml/2006/main" name="USED_6-50001_WPC 2016 Breakout Template">
  <a:themeElements>
    <a:clrScheme name="WPC 2016 colors">
      <a:dk1>
        <a:srgbClr val="505050"/>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_2016_Session_16x9_Template" id="{750A99CB-C201-4AC0-83E3-D27190A82074}" vid="{ACAB9C74-80B6-439E-ADE9-F57FD616B89F}"/>
    </a:ext>
  </a:extLst>
</a:theme>
</file>

<file path=ppt/theme/theme3.xml><?xml version="1.0" encoding="utf-8"?>
<a:theme xmlns:a="http://schemas.openxmlformats.org/drawingml/2006/main" name="MS Brand White 16-9_Dec-2013">
  <a:themeElements>
    <a:clrScheme name="Custom 12">
      <a:dk1>
        <a:srgbClr val="505050"/>
      </a:dk1>
      <a:lt1>
        <a:srgbClr val="FFFFFF"/>
      </a:lt1>
      <a:dk2>
        <a:srgbClr val="68217A"/>
      </a:dk2>
      <a:lt2>
        <a:srgbClr val="D2D2D2"/>
      </a:lt2>
      <a:accent1>
        <a:srgbClr val="68217A"/>
      </a:accent1>
      <a:accent2>
        <a:srgbClr val="008272"/>
      </a:accent2>
      <a:accent3>
        <a:srgbClr val="B4009E"/>
      </a:accent3>
      <a:accent4>
        <a:srgbClr val="0072C6"/>
      </a:accent4>
      <a:accent5>
        <a:srgbClr val="442359"/>
      </a:accent5>
      <a:accent6>
        <a:srgbClr val="002050"/>
      </a:accent6>
      <a:hlink>
        <a:srgbClr val="68217A"/>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4.xml><?xml version="1.0" encoding="utf-8"?>
<a:theme xmlns:a="http://schemas.openxmlformats.org/drawingml/2006/main" name="1_6-50001_WPC 2016 Breakout Template">
  <a:themeElements>
    <a:clrScheme name="WPC 2016 colors">
      <a:dk1>
        <a:srgbClr val="505050"/>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_2016_Session_16x9_Template.potx" id="{085148F9-3FB5-45CD-9508-2D9F57AE2938}" vid="{2AB61A27-A5F8-4D15-B4C3-BC1FC60C2EA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pc="http://schemas.microsoft.com/office/infopath/2007/PartnerControls" xmlns:xsi="http://www.w3.org/2001/XMLSchema-instance">
  <documentManagement>
    <DocumentDescription xmlns="230e9df3-be65-4c73-a93b-d1236ebd677e">A high-level presentation of Microsoft Dynamics 365 pricing and licensing. Field and partners can use this deck from our Worldwide Partner Conference to educate themselves on the new packaging.</DocumentDescription>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feedback requests</TermName>
          <TermId xmlns="http://schemas.microsoft.com/office/infopath/2007/PartnerControls">00ce1828-98a3-430e-af54-eda270e1be04</TermId>
        </TermInfo>
        <TermInfo xmlns="http://schemas.microsoft.com/office/infopath/2007/PartnerControls">
          <TermName xmlns="http://schemas.microsoft.com/office/infopath/2007/PartnerControls">pricing and licensing materials</TermName>
          <TermId xmlns="http://schemas.microsoft.com/office/infopath/2007/PartnerControls">de56b4cc-e561-4687-988a-640bf7c4bd3e</TermId>
        </TermInfo>
      </Terms>
    </hd9637eefc984b85b6097c6374e15725>
    <od9986d31974458fb3007746ec0bce5f xmlns="230e9df3-be65-4c73-a93b-d1236ebd677e">
      <Terms xmlns="http://schemas.microsoft.com/office/infopath/2007/PartnerControls"/>
    </od9986d31974458fb3007746ec0bce5f>
    <k20e0dfa74bf4e44818db03027b0ccd8 xmlns="230e9df3-be65-4c73-a93b-d1236ebd677e">
      <Terms xmlns="http://schemas.microsoft.com/office/infopath/2007/PartnerControls"/>
    </k20e0dfa74bf4e44818db03027b0ccd8>
    <Owner xmlns="230e9df3-be65-4c73-a93b-d1236ebd677e">
      <UserInfo>
        <DisplayName>Stephanie Dart</DisplayName>
        <AccountId>449</AccountId>
        <AccountType/>
      </UserInfo>
    </Owner>
    <PublishDate xmlns="230E9DF3-BE65-4C73-A93B-D1236EBD677E">2016-07-14T07:00:00+00:00</PublishDate>
    <_ip_UnifiedCompliancePolicyUIAction xmlns="http://schemas.microsoft.com/sharepoint/v3" xsi:nil="true"/>
    <k21a64daf20d4502b2796a1c6b8ce6c8 xmlns="230e9df3-be65-4c73-a93b-d1236ebd677e">
      <Terms xmlns="http://schemas.microsoft.com/office/infopath/2007/PartnerControls"/>
    </k21a64daf20d4502b2796a1c6b8ce6c8>
    <GenericHTML1 xmlns="230e9df3-be65-4c73-a93b-d1236ebd677e" xsi:nil="true"/>
    <ConfidentialityTaxHTField0 xmlns="230e9df3-be65-4c73-a93b-d1236ebd677e">
      <Terms xmlns="http://schemas.microsoft.com/office/infopath/2007/PartnerControls"/>
    </ConfidentialityTaxHTField0>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Field Ops</TermName>
          <TermId xmlns="http://schemas.microsoft.com/office/infopath/2007/PartnerControls">f1cd087f-0a86-42c4-ae90-3b88090b1cfd</TermId>
        </TermInfo>
      </Terms>
    </l3c3ea61849e4288a8acc49bb5388e8c>
    <Blog_x0020_Name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Dynamics Domain</TermName>
          <TermId xmlns="http://schemas.microsoft.com/office/infopath/2007/PartnerControls">c9ee6292-a1e2-403c-bbb9-76077437e5b5</TermId>
        </TermInfo>
        <TermInfo xmlns="http://schemas.microsoft.com/office/infopath/2007/PartnerControls">
          <TermName xmlns="http://schemas.microsoft.com/office/infopath/2007/PartnerControls">Microsoft Business Solutions</TermName>
          <TermId xmlns="http://schemas.microsoft.com/office/infopath/2007/PartnerControls">659377a4-c7bd-435e-b683-bdae8524bc80</TermId>
        </TermInfo>
        <TermInfo xmlns="http://schemas.microsoft.com/office/infopath/2007/PartnerControls">
          <TermName xmlns="http://schemas.microsoft.com/office/infopath/2007/PartnerControls">Dynamics AX Non Retail Domain</TermName>
          <TermId xmlns="http://schemas.microsoft.com/office/infopath/2007/PartnerControls">e40fd5af-0725-4f57-9017-f0ee5efd8514</TermId>
        </TermInfo>
      </Terms>
    </eb54ac91059940029a3cc8a4ff5af673>
    <PublishingPageContent xmlns="http://schemas.microsoft.com/sharepoint/v3" xsi:nil="true"/>
    <ContentID xmlns="230e9df3-be65-4c73-a93b-d1236ebd677e" xsi:nil="true"/>
    <Coowner xmlns="230e9df3-be65-4c73-a93b-d1236ebd677e">
      <UserInfo>
        <DisplayName>i:0#.f|membership|v-lirowl@microsoft.com</DisplayName>
        <AccountId>296</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Microsoft Dynamics</TermName>
          <TermId xmlns="http://schemas.microsoft.com/office/infopath/2007/PartnerControls">b8ad994f-bf2b-44e1-98a5-d4268f31aa0b</TermId>
        </TermInfo>
        <TermInfo xmlns="http://schemas.microsoft.com/office/infopath/2007/PartnerControls">
          <TermName xmlns="http://schemas.microsoft.com/office/infopath/2007/PartnerControls">Microsoft Dynamics CRM</TermName>
          <TermId xmlns="http://schemas.microsoft.com/office/infopath/2007/PartnerControls">835909d0-a755-41ff-93cd-f5207c609ef5</TermId>
        </TermInfo>
        <TermInfo xmlns="http://schemas.microsoft.com/office/infopath/2007/PartnerControls">
          <TermName xmlns="http://schemas.microsoft.com/office/infopath/2007/PartnerControls">Microsoft Dynamics AX</TermName>
          <TermId xmlns="http://schemas.microsoft.com/office/infopath/2007/PartnerControls">9b10a26e-9bfd-402e-8c4f-0ec48f137253</TermId>
        </TermInfo>
      </Terms>
    </bf80e81150e248c48aa8cffdf0021a1f>
    <ec5b2ad5c27b45fb8a00a1f27c7ce1ae xmlns="230e9df3-be65-4c73-a93b-d1236ebd677e">
      <Terms xmlns="http://schemas.microsoft.com/office/infopath/2007/PartnerControls"/>
    </ec5b2ad5c27b45fb8a00a1f27c7ce1ae>
    <RatingCount xmlns="http://schemas.microsoft.com/sharepoint/v3" xsi:nil="true"/>
    <m6d26e40ac264097a006193f92232ece xmlns="230e9df3-be65-4c73-a93b-d1236ebd677e">
      <Terms xmlns="http://schemas.microsoft.com/office/infopath/2007/PartnerControls"/>
    </m6d26e40ac264097a006193f92232ece>
    <_ip_UnifiedCompliancePolicyProperties xmlns="http://schemas.microsoft.com/sharepoint/v3" xsi:nil="true"/>
    <b60f8d2dbb984f349d80d8196897f4d3 xmlns="230e9df3-be65-4c73-a93b-d1236ebd677e">
      <Terms xmlns="http://schemas.microsoft.com/office/infopath/2007/PartnerControls"/>
    </b60f8d2dbb984f349d80d8196897f4d3>
    <Thumbnail1 xmlns="230e9df3-be65-4c73-a93b-d1236ebd677e">
      <Url xsi:nil="true"/>
      <Description xsi:nil="true"/>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Update_x0020_Parent_x0020_Child_x0020_Relation_x0028_1_x0029_0 xmlns="b3bc04a5-d503-43b1-b98c-a8cf663329d9">
      <Url xsi:nil="true"/>
      <Description xsi:nil="true"/>
    </Update_x0020_Parent_x0020_Child_x0020_Relation_x0028_1_x0029_0>
    <AverageRating xmlns="http://schemas.microsoft.com/sharepoint/v3" xsi:nil="true"/>
    <TaxKeywordTaxHTField xmlns="230e9df3-be65-4c73-a93b-d1236ebd677e">
      <Terms xmlns="http://schemas.microsoft.com/office/infopath/2007/PartnerControls">
        <TermInfo xmlns="http://schemas.microsoft.com/office/infopath/2007/PartnerControls">
          <TermName xmlns="http://schemas.microsoft.com/office/infopath/2007/PartnerControls">Dynamics 365</TermName>
          <TermId xmlns="http://schemas.microsoft.com/office/infopath/2007/PartnerControls">2d8314fd-4e8e-4529-9067-04df17a02d1c</TermId>
        </TermInfo>
      </Terms>
    </TaxKeywordTaxHTField>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b4224c12c78d42ea9b214de0badf8358 xmlns="230e9df3-be65-4c73-a93b-d1236ebd677e">
      <Terms xmlns="http://schemas.microsoft.com/office/infopath/2007/PartnerControls"/>
    </b4224c12c78d42ea9b214de0badf8358>
    <TaxCatchAll xmlns="230e9df3-be65-4c73-a93b-d1236ebd677e">
      <Value>369</Value>
      <Value>227</Value>
      <Value>622</Value>
      <Value>62</Value>
      <Value>243</Value>
      <Value>131</Value>
      <Value>351</Value>
      <Value>560</Value>
      <Value>199</Value>
      <Value>1899</Value>
      <Value>454</Value>
      <Value>453</Value>
      <Value>561</Value>
      <Value>268</Value>
      <Value>30</Value>
    </TaxCatchAll>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TermInfo xmlns="http://schemas.microsoft.com/office/infopath/2007/PartnerControls">
          <TermName xmlns="http://schemas.microsoft.com/office/infopath/2007/PartnerControls">products</TermName>
          <TermId xmlns="http://schemas.microsoft.com/office/infopath/2007/PartnerControls">2b247c5b-99da-46bc-8667-e75c62241e78</TermId>
        </TermInfo>
        <TermInfo xmlns="http://schemas.microsoft.com/office/infopath/2007/PartnerControls">
          <TermName xmlns="http://schemas.microsoft.com/office/infopath/2007/PartnerControls">hub subset</TermName>
          <TermId xmlns="http://schemas.microsoft.com/office/infopath/2007/PartnerControls">c6bfd112-b986-4a0a-aa8d-90e767bfdfa6</TermId>
        </TermInfo>
        <TermInfo xmlns="http://schemas.microsoft.com/office/infopath/2007/PartnerControls">
          <TermName xmlns="http://schemas.microsoft.com/office/infopath/2007/PartnerControls">resources</TermName>
          <TermId xmlns="http://schemas.microsoft.com/office/infopath/2007/PartnerControls">232fdc5c-cdcc-466b-a715-e7eb05349a13</TermId>
        </TermInfo>
        <TermInfo xmlns="http://schemas.microsoft.com/office/infopath/2007/PartnerControls">
          <TermName xmlns="http://schemas.microsoft.com/office/infopath/2007/PartnerControls">customer relationship management</TermName>
          <TermId xmlns="http://schemas.microsoft.com/office/infopath/2007/PartnerControls">a5634140-c634-4557-94d0-1c62f697096b</TermId>
        </TermInfo>
      </Terms>
    </m6c7b4717b6346e6a075a59dd47eac69>
    <kf34bcdc8fc34e479d3f94c6210e8e27 xmlns="230e9df3-be65-4c73-a93b-d1236ebd677e">
      <Terms xmlns="http://schemas.microsoft.com/office/infopath/2007/PartnerControls"/>
    </kf34bcdc8fc34e479d3f94c6210e8e27>
    <GenericText2 xmlns="230e9df3-be65-4c73-a93b-d1236ebd677e" xsi:nil="true"/>
    <_dlc_DocId xmlns="230e9df3-be65-4c73-a93b-d1236ebd677e">G01KC-99682991-17402</_dlc_DocId>
    <_dlc_DocIdUrl xmlns="230e9df3-be65-4c73-a93b-d1236ebd677e">
      <Url>https://microsoft.sharepoint.com/sites/Infopedia_G01KC/_layouts/15/DocIdRedir.aspx?ID=G01KC-99682991-17402</Url>
      <Description>G01KC-99682991-17402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SMSG KM Document" ma:contentTypeID="0x0101000E4CB7077FEE4FF7AE86D4A500EEC7800300F96E2758736AEF45AFCE0C190C2A9DEC00CC074746C0EF6D439A06F1AAD31A3C2B" ma:contentTypeVersion="38" ma:contentTypeDescription="A document content type used by Infopedia." ma:contentTypeScope="" ma:versionID="b9c58cf9ffe233d71aca7717c9fab4fd">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xmlns:ns5="2478d1b8-79bf-461f-b8e8-704d21601f1a" targetNamespace="http://schemas.microsoft.com/office/2006/metadata/properties" ma:root="true" ma:fieldsID="08d24206621a984f0f050508855871de" ns1:_="" ns2:_="" ns3:_="" ns4:_="" ns5:_="">
    <xsd:import namespace="http://schemas.microsoft.com/sharepoint/v3"/>
    <xsd:import namespace="230e9df3-be65-4c73-a93b-d1236ebd677e"/>
    <xsd:import namespace="230E9DF3-BE65-4C73-A93B-D1236EBD677E"/>
    <xsd:import namespace="b3bc04a5-d503-43b1-b98c-a8cf663329d9"/>
    <xsd:import namespace="2478d1b8-79bf-461f-b8e8-704d21601f1a"/>
    <xsd:element name="properties">
      <xsd:complexType>
        <xsd:sequence>
          <xsd:element name="documentManagement">
            <xsd:complexType>
              <xsd:all>
                <xsd:element ref="ns1:RoutingRuleDescription" minOccurs="0"/>
                <xsd:element ref="ns2:DocumentDescription" minOccurs="0"/>
                <xsd:element ref="ns2:Owner"/>
                <xsd:element ref="ns3:PublishDate"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hd9637eefc984b85b6097c6374e15725" minOccurs="0"/>
                <xsd:element ref="ns2:TaxCatchAll" minOccurs="0"/>
                <xsd:element ref="ns2:TaxCatchAllLabel" minOccurs="0"/>
                <xsd:element ref="ns2:b4224c12c78d42ea9b214de0badf8358" minOccurs="0"/>
                <xsd:element ref="ns2:_dlc_DocId" minOccurs="0"/>
                <xsd:element ref="ns2:TaxKeywordTaxHTField" minOccurs="0"/>
                <xsd:element ref="ns2:_dlc_DocIdUrl" minOccurs="0"/>
                <xsd:element ref="ns2:_dlc_DocIdPersistId" minOccurs="0"/>
                <xsd:element ref="ns1:ReportOwner" minOccurs="0"/>
                <xsd:element ref="ns2:m6d26e40ac264097a006193f92232ece" minOccurs="0"/>
                <xsd:element ref="ns2:ConfidentialityTaxHTField0" minOccurs="0"/>
                <xsd:element ref="ns2:od9986d31974458fb3007746ec0bce5f" minOccurs="0"/>
                <xsd:element ref="ns2:bf80e81150e248c48aa8cffdf0021a1f" minOccurs="0"/>
                <xsd:element ref="ns2:mb88723863e1404388ba3733387d48df" minOccurs="0"/>
                <xsd:element ref="ns2:l3c3ea61849e4288a8acc49bb5388e8c" minOccurs="0"/>
                <xsd:element ref="ns2:i0d941ee1e744ffea7aeee9924c91cbb" minOccurs="0"/>
                <xsd:element ref="ns2:i1b478372f814787abd313030b81fcb2" minOccurs="0"/>
                <xsd:element ref="ns2:Coowner" minOccurs="0"/>
                <xsd:element ref="ns2:k21a64daf20d4502b2796a1c6b8ce6c8" minOccurs="0"/>
                <xsd:element ref="ns2:b60f8d2dbb984f349d80d8196897f4d3" minOccurs="0"/>
                <xsd:element ref="ns2:ec5b2ad5c27b45fb8a00a1f27c7ce1ae" minOccurs="0"/>
                <xsd:element ref="ns2:m6c7b4717b6346e6a075a59dd47eac69" minOccurs="0"/>
                <xsd:element ref="ns2:kf34bcdc8fc34e479d3f94c6210e8e27" minOccurs="0"/>
                <xsd:element ref="ns2:ef109fd36bcf4bcd9dd945731030600b" minOccurs="0"/>
                <xsd:element ref="ns2:eb54ac91059940029a3cc8a4ff5af673" minOccurs="0"/>
                <xsd:element ref="ns2:k20e0dfa74bf4e44818db03027b0ccd8" minOccurs="0"/>
                <xsd:element ref="ns2:GenericText2" minOccurs="0"/>
                <xsd:element ref="ns2:GenericHTML1" minOccurs="0"/>
                <xsd:element ref="ns4:Update_x0020_Parent_x0020_Child_x0020_Relation_x0028_1_x0029_0" minOccurs="0"/>
                <xsd:element ref="ns1:_ip_UnifiedCompliancePolicyProperties" minOccurs="0"/>
                <xsd:element ref="ns1:_ip_UnifiedCompliancePolicyUIAction" minOccurs="0"/>
                <xsd:element ref="ns5:LastSharedByUser" minOccurs="0"/>
                <xsd:element ref="ns5: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ma:readOnly="false">
      <xsd:simpleType>
        <xsd:restriction base="dms:Unknown"/>
      </xsd:simpleType>
    </xsd:element>
    <xsd:element name="AverageRating" ma:index="13" nillable="true" ma:displayName="Rating (0-5)" ma:decimals="2" ma:description="Average value of all the ratings that have been submitted" ma:internalName="AverageRating" ma:readOnly="false">
      <xsd:simpleType>
        <xsd:restriction base="dms:Number"/>
      </xsd:simpleType>
    </xsd:element>
    <xsd:element name="RatingCount" ma:index="14" nillable="true" ma:displayName="Number of Ratings" ma:decimals="0" ma:description="Number of ratings submitted" ma:internalName="RatingCount" ma:readOnly="false">
      <xsd:simpleType>
        <xsd:restriction base="dms:Number"/>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element name="ReportOwner" ma:index="33"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69" nillable="true" ma:displayName="Unified Compliance Policy Properties" ma:hidden="true" ma:internalName="_ip_UnifiedCompliancePolicyProperties">
      <xsd:simpleType>
        <xsd:restriction base="dms:Note"/>
      </xsd:simpleType>
    </xsd:element>
    <xsd:element name="_ip_UnifiedCompliancePolicyUIAction" ma:index="7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9" nillable="true" ma:displayName="ContentID" ma:indexed="true" ma:internalName="ContentID">
      <xsd:simpleType>
        <xsd:restriction base="dms:Text">
          <xsd:maxLength value="255"/>
        </xsd:restriction>
      </xsd:simpleType>
    </xsd:element>
    <xsd:element name="Blog_x0020_Name" ma:index="20" nillable="true" ma:displayName="Blog Name" ma:description="Title of an Infopedia Blog" ma:internalName="Blog_x0020_Name">
      <xsd:simpleType>
        <xsd:restriction base="dms:Text">
          <xsd:maxLength value="255"/>
        </xsd:restriction>
      </xsd:simpleType>
    </xsd:element>
    <xsd:element name="hd9637eefc984b85b6097c6374e15725" ma:index="22"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 ma:index="2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4224c12c78d42ea9b214de0badf8358" ma:index="27"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TaxKeywordTaxHTField" ma:index="29"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m6d26e40ac264097a006193f92232ece" ma:index="35"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ConfidentialityTaxHTField0" ma:index="36"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od9986d31974458fb3007746ec0bce5f" ma:index="3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mb88723863e1404388ba3733387d48df" ma:index="41"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l3c3ea61849e4288a8acc49bb5388e8c" ma:index="43"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45"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Coowner" ma:index="49"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50"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b60f8d2dbb984f349d80d8196897f4d3" ma:index="52"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ec5b2ad5c27b45fb8a00a1f27c7ce1ae" ma:index="54"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m6c7b4717b6346e6a075a59dd47eac69" ma:index="56"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kf34bcdc8fc34e479d3f94c6210e8e27" ma:index="58"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f109fd36bcf4bcd9dd945731030600b" ma:index="60"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eb54ac91059940029a3cc8a4ff5af673" ma:index="62"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k20e0dfa74bf4e44818db03027b0ccd8" ma:index="64"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GenericText2" ma:index="66" nillable="true" ma:displayName="GenericText2" ma:description="Generic field for future features in implementation" ma:internalName="GenericText2">
      <xsd:simpleType>
        <xsd:restriction base="dms:Text">
          <xsd:maxLength value="255"/>
        </xsd:restriction>
      </xsd:simpleType>
    </xsd:element>
    <xsd:element name="GenericHTML1" ma:index="67" nillable="true" ma:displayName="GenericHTML1" ma:description="Generic field for future features in implementation" ma:internalName="GenericHTML1">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8"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Update_x0020_Parent_x0020_Child_x0020_Relation_x0028_1_x0029_0" ma:index="68" nillable="true" ma:displayName="Update Parent Child Relation" ma:internalName="Update_x0020_Parent_x0020_Child_x0020_Relation_x0028_1_x0029_0">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78d1b8-79bf-461f-b8e8-704d21601f1a" elementFormDefault="qualified">
    <xsd:import namespace="http://schemas.microsoft.com/office/2006/documentManagement/types"/>
    <xsd:import namespace="http://schemas.microsoft.com/office/infopath/2007/PartnerControls"/>
    <xsd:element name="LastSharedByUser" ma:index="71" nillable="true" ma:displayName="Last Shared By User" ma:description="" ma:internalName="LastSharedByUser" ma:readOnly="true">
      <xsd:simpleType>
        <xsd:restriction base="dms:Note">
          <xsd:maxLength value="255"/>
        </xsd:restriction>
      </xsd:simpleType>
    </xsd:element>
    <xsd:element name="LastSharedByTime" ma:index="7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385fb40-52d4-4fae-9c5b-3e8ff8a5878e" ContentTypeId="0x0101000E4CB7077FEE4FF7AE86D4A500EEC7800300F96E2758736AEF45AFCE0C190C2A9DEC"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DAF9A8-D291-460D-A530-339914566804}">
  <ds:schemaRef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2478d1b8-79bf-461f-b8e8-704d21601f1a"/>
    <ds:schemaRef ds:uri="http://schemas.microsoft.com/office/2006/documentManagement/types"/>
    <ds:schemaRef ds:uri="http://purl.org/dc/terms/"/>
    <ds:schemaRef ds:uri="230E9DF3-BE65-4C73-A93B-D1236EBD677E"/>
    <ds:schemaRef ds:uri="230e9df3-be65-4c73-a93b-d1236ebd677e"/>
    <ds:schemaRef ds:uri="b3bc04a5-d503-43b1-b98c-a8cf663329d9"/>
    <ds:schemaRef ds:uri="http://schemas.microsoft.com/sharepoint/v3"/>
    <ds:schemaRef ds:uri="http://purl.org/dc/elements/1.1/"/>
  </ds:schemaRefs>
</ds:datastoreItem>
</file>

<file path=customXml/itemProps2.xml><?xml version="1.0" encoding="utf-8"?>
<ds:datastoreItem xmlns:ds="http://schemas.openxmlformats.org/officeDocument/2006/customXml" ds:itemID="{C96C4E69-43ED-4692-95E7-3CFEC7719CE9}">
  <ds:schemaRefs>
    <ds:schemaRef ds:uri="http://schemas.microsoft.com/sharepoint/events"/>
  </ds:schemaRefs>
</ds:datastoreItem>
</file>

<file path=customXml/itemProps3.xml><?xml version="1.0" encoding="utf-8"?>
<ds:datastoreItem xmlns:ds="http://schemas.openxmlformats.org/officeDocument/2006/customXml" ds:itemID="{02FCEC63-74EB-412A-8642-736802233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2478d1b8-79bf-461f-b8e8-704d21601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095AAB2-BBD1-442D-A63D-360E736ADF74}">
  <ds:schemaRefs>
    <ds:schemaRef ds:uri="Microsoft.SharePoint.Taxonomy.ContentTypeSync"/>
  </ds:schemaRefs>
</ds:datastoreItem>
</file>

<file path=customXml/itemProps5.xml><?xml version="1.0" encoding="utf-8"?>
<ds:datastoreItem xmlns:ds="http://schemas.openxmlformats.org/officeDocument/2006/customXml" ds:itemID="{34F0783F-FFB1-468E-B0C8-783EFEBD70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11553</Words>
  <Application>Microsoft Office PowerPoint</Application>
  <PresentationFormat>Widescreen</PresentationFormat>
  <Paragraphs>1373</Paragraphs>
  <Slides>47</Slides>
  <Notes>47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47</vt:i4>
      </vt:variant>
    </vt:vector>
  </HeadingPairs>
  <TitlesOfParts>
    <vt:vector size="64" baseType="lpstr">
      <vt:lpstr>Arial</vt:lpstr>
      <vt:lpstr>Calibri</vt:lpstr>
      <vt:lpstr>Consolas</vt:lpstr>
      <vt:lpstr>IOT MDL2 Assets</vt:lpstr>
      <vt:lpstr>MS Shell Dlg 2</vt:lpstr>
      <vt:lpstr>MSN MDL2 Assets</vt:lpstr>
      <vt:lpstr>Segoe</vt:lpstr>
      <vt:lpstr>Segoe UI</vt:lpstr>
      <vt:lpstr>Segoe UI Black</vt:lpstr>
      <vt:lpstr>Segoe UI Light</vt:lpstr>
      <vt:lpstr>Segoe UI Semibold</vt:lpstr>
      <vt:lpstr>Segoe UI Semilight</vt:lpstr>
      <vt:lpstr>Wingdings</vt:lpstr>
      <vt:lpstr>6-50001_WPC 2016 Breakout Template</vt:lpstr>
      <vt:lpstr>USED_6-50001_WPC 2016 Breakout Template</vt:lpstr>
      <vt:lpstr>MS Brand White 16-9_Dec-2013</vt:lpstr>
      <vt:lpstr>1_6-50001_WPC 2016 Breakout Template</vt:lpstr>
      <vt:lpstr>Microsoft Dynamics 365 Intelligent Business Applications CSP </vt:lpstr>
      <vt:lpstr>State of the Market</vt:lpstr>
      <vt:lpstr>Next Generation Intelligent Business Applications</vt:lpstr>
      <vt:lpstr>Next Generation Intelligent Business Applications</vt:lpstr>
      <vt:lpstr>Microsoft Dynamics 365 Advantage</vt:lpstr>
      <vt:lpstr>Microsoft Dynamics 365 - Licensing</vt:lpstr>
      <vt:lpstr>Dynamics 365 Accelerates &amp; Supports The Partner Evolution through CSP</vt:lpstr>
      <vt:lpstr>Microsoft Dynamics 365 Packaging, Licensing &amp; Pricing</vt:lpstr>
      <vt:lpstr>Two Dynamics 365 Editions</vt:lpstr>
      <vt:lpstr>Both editions are available in CSP at launch</vt:lpstr>
      <vt:lpstr>Dynamics 365, Enterprise Edition Availability</vt:lpstr>
      <vt:lpstr>Business Edition Roadmap</vt:lpstr>
      <vt:lpstr>Offer Name Changes</vt:lpstr>
      <vt:lpstr>Microsoft Dynamics 365</vt:lpstr>
      <vt:lpstr>Enterprise Packaging</vt:lpstr>
      <vt:lpstr>Plan Step-Up Motions</vt:lpstr>
      <vt:lpstr>Team Members Extends Access To Light Users </vt:lpstr>
      <vt:lpstr>Dynamics 365, Business Edition Packaging</vt:lpstr>
      <vt:lpstr>How Does CRMOL Map To Dynamics 365?</vt:lpstr>
      <vt:lpstr>How Does ‘AX7’ Map To Dynamics 365?</vt:lpstr>
      <vt:lpstr>Pricing Tiers</vt:lpstr>
      <vt:lpstr>Tiered Pricing Terms</vt:lpstr>
      <vt:lpstr>Enterprise Edition Pricing Recap</vt:lpstr>
      <vt:lpstr>Example Of Enterprise Tiered Pricing</vt:lpstr>
      <vt:lpstr>PowerPoint Presentation</vt:lpstr>
      <vt:lpstr>PowerPoint Presentation</vt:lpstr>
      <vt:lpstr>PowerPoint Presentation</vt:lpstr>
      <vt:lpstr>Deals In Process Guidance For New And Existing Online Customers</vt:lpstr>
      <vt:lpstr>Existing CRMOL Customer Transition Pricing</vt:lpstr>
      <vt:lpstr>Existing CRM On-Premises Customer Offers</vt:lpstr>
      <vt:lpstr>Existing Customer Offers: AX On-Premises</vt:lpstr>
      <vt:lpstr>Dual Use Rights – Cloud at your own pace</vt:lpstr>
      <vt:lpstr>Plan 1 Business Apps Dual Use Rights Mapping</vt:lpstr>
      <vt:lpstr>Operations Dual Use Rights Mapping</vt:lpstr>
      <vt:lpstr>Microsoft Dynamics 365 Partner Overview</vt:lpstr>
      <vt:lpstr>CSP– Partner Incentives**</vt:lpstr>
      <vt:lpstr>MPN Competency Evolution</vt:lpstr>
      <vt:lpstr>Recommendations For Partners</vt:lpstr>
      <vt:lpstr>Pricing &amp; Licensing Resources</vt:lpstr>
      <vt:lpstr>Appendix</vt:lpstr>
      <vt:lpstr>Microsoft Dynamics 365 Apps</vt:lpstr>
      <vt:lpstr>Sales App</vt:lpstr>
      <vt:lpstr>Customer Service App</vt:lpstr>
      <vt:lpstr>Field Service App</vt:lpstr>
      <vt:lpstr>Project Service Automation App</vt:lpstr>
      <vt:lpstr>Team Members Overview</vt:lpstr>
      <vt:lpstr>Operations Application Packaging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Dynamics 365 Packaging Overview</dc:title>
  <dc:creator/>
  <cp:keywords>Dynamics 365</cp:keywords>
  <cp:lastModifiedBy/>
  <cp:revision>1</cp:revision>
  <dcterms:created xsi:type="dcterms:W3CDTF">2016-07-14T18:29:57Z</dcterms:created>
  <dcterms:modified xsi:type="dcterms:W3CDTF">2016-11-18T05:06:18Z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0x0101000E4CB7077FEE4FF7AE86D4A500EEC7800300F96E2758736AEF45AFCE0C190C2A9DEC00CC074746C0EF6D439A06F1AAD31A3C2B</vt:lpwstr>
  </property>
  <property fmtid="{D5CDD505-2E9C-101B-9397-08002B2CF9AE}" pid="3" name="TaxKeyword">
    <vt:lpwstr>1899;#Dynamics 365|2d8314fd-4e8e-4529-9067-04df17a02d1c</vt:lpwstr>
  </property>
  <property fmtid="{D5CDD505-2E9C-101B-9397-08002B2CF9AE}" pid="4" name="Audiences">
    <vt:lpwstr/>
  </property>
  <property fmtid="{D5CDD505-2E9C-101B-9397-08002B2CF9AE}" pid="5" name="Region">
    <vt:lpwstr/>
  </property>
  <property fmtid="{D5CDD505-2E9C-101B-9397-08002B2CF9AE}" pid="6" name="Topics">
    <vt:lpwstr>131;#products|2b247c5b-99da-46bc-8667-e75c62241e78;#30;#hub subset|c6bfd112-b986-4a0a-aa8d-90e767bfdfa6;#227;#resources|232fdc5c-cdcc-466b-a715-e7eb05349a13;#560;#customer relationship management|a5634140-c634-4557-94d0-1c62f697096b</vt:lpwstr>
  </property>
  <property fmtid="{D5CDD505-2E9C-101B-9397-08002B2CF9AE}" pid="7" name="Groups">
    <vt:lpwstr>561;#Field Ops|f1cd087f-0a86-42c4-ae90-3b88090b1cfd</vt:lpwstr>
  </property>
  <property fmtid="{D5CDD505-2E9C-101B-9397-08002B2CF9AE}" pid="8" name="Industries">
    <vt:lpwstr/>
  </property>
  <property fmtid="{D5CDD505-2E9C-101B-9397-08002B2CF9AE}" pid="9" name="Roles">
    <vt:lpwstr/>
  </property>
  <property fmtid="{D5CDD505-2E9C-101B-9397-08002B2CF9AE}" pid="10" name="Competitors">
    <vt:lpwstr/>
  </property>
  <property fmtid="{D5CDD505-2E9C-101B-9397-08002B2CF9AE}" pid="11" name="SMSGDomain">
    <vt:lpwstr>454;#Dynamics Domain|c9ee6292-a1e2-403c-bbb9-76077437e5b5;#453;#Microsoft Business Solutions|659377a4-c7bd-435e-b683-bdae8524bc80;#622;#Dynamics AX Non Retail Domain|e40fd5af-0725-4f57-9017-f0ee5efd8514</vt:lpwstr>
  </property>
  <property fmtid="{D5CDD505-2E9C-101B-9397-08002B2CF9AE}" pid="12" name="BusinessArchitecture">
    <vt:lpwstr/>
  </property>
  <property fmtid="{D5CDD505-2E9C-101B-9397-08002B2CF9AE}" pid="13" name="Products">
    <vt:lpwstr>243;#Microsoft Dynamics|b8ad994f-bf2b-44e1-98a5-d4268f31aa0b;#199;#Microsoft Dynamics CRM|835909d0-a755-41ff-93cd-f5207c609ef5;#268;#Microsoft Dynamics AX|9b10a26e-9bfd-402e-8c4f-0ec48f137253</vt:lpwstr>
  </property>
  <property fmtid="{D5CDD505-2E9C-101B-9397-08002B2CF9AE}" pid="14" name="Segments">
    <vt:lpwstr/>
  </property>
  <property fmtid="{D5CDD505-2E9C-101B-9397-08002B2CF9AE}" pid="15" name="ActivitiesAndPrograms">
    <vt:lpwstr/>
  </property>
  <property fmtid="{D5CDD505-2E9C-101B-9397-08002B2CF9AE}" pid="16" name="Partners">
    <vt:lpwstr/>
  </property>
  <property fmtid="{D5CDD505-2E9C-101B-9397-08002B2CF9AE}" pid="17" name="_dlc_policyId">
    <vt:lpwstr/>
  </property>
  <property fmtid="{D5CDD505-2E9C-101B-9397-08002B2CF9AE}" pid="18" name="ItemRetentionFormula">
    <vt:lpwstr/>
  </property>
  <property fmtid="{D5CDD505-2E9C-101B-9397-08002B2CF9AE}" pid="19" name="_dlc_DocIdItemGuid">
    <vt:lpwstr>91366510-ea5b-4f4e-ac0a-223ae276a025</vt:lpwstr>
  </property>
  <property fmtid="{D5CDD505-2E9C-101B-9397-08002B2CF9AE}" pid="20" name="of67e5d4b76f4a9db8769983fda9cec0">
    <vt:lpwstr/>
  </property>
  <property fmtid="{D5CDD505-2E9C-101B-9397-08002B2CF9AE}" pid="21" name="NewsType">
    <vt:lpwstr/>
  </property>
  <property fmtid="{D5CDD505-2E9C-101B-9397-08002B2CF9AE}" pid="22" name="ItemType">
    <vt:lpwstr>351;#feedback requests|00ce1828-98a3-430e-af54-eda270e1be04;#369;#pricing and licensing materials|de56b4cc-e561-4687-988a-640bf7c4bd3e</vt:lpwstr>
  </property>
  <property fmtid="{D5CDD505-2E9C-101B-9397-08002B2CF9AE}" pid="23" name="ga0c0bf70a6644469c61b3efa7025301">
    <vt:lpwstr/>
  </property>
  <property fmtid="{D5CDD505-2E9C-101B-9397-08002B2CF9AE}" pid="24" name="MSProducts">
    <vt:lpwstr/>
  </property>
  <property fmtid="{D5CDD505-2E9C-101B-9397-08002B2CF9AE}" pid="25" name="ExperienceContentType">
    <vt:lpwstr/>
  </property>
  <property fmtid="{D5CDD505-2E9C-101B-9397-08002B2CF9AE}" pid="26" name="SMSGTags">
    <vt:lpwstr/>
  </property>
  <property fmtid="{D5CDD505-2E9C-101B-9397-08002B2CF9AE}" pid="27" name="MSPhysicalGeography">
    <vt:lpwstr/>
  </property>
  <property fmtid="{D5CDD505-2E9C-101B-9397-08002B2CF9AE}" pid="28" name="EnterpriseDomainTags">
    <vt:lpwstr/>
  </property>
  <property fmtid="{D5CDD505-2E9C-101B-9397-08002B2CF9AE}" pid="29" name="j3562c58ee414e028925bc902cfc01a1">
    <vt:lpwstr/>
  </property>
  <property fmtid="{D5CDD505-2E9C-101B-9397-08002B2CF9AE}" pid="30" name="l6f004f21209409da86a713c0f24627d">
    <vt:lpwstr/>
  </property>
  <property fmtid="{D5CDD505-2E9C-101B-9397-08002B2CF9AE}" pid="31" name="la4444b61d19467597d63190b69ac227">
    <vt:lpwstr/>
  </property>
  <property fmtid="{D5CDD505-2E9C-101B-9397-08002B2CF9AE}" pid="32" name="MSProductsTaxHTField0">
    <vt:lpwstr/>
  </property>
  <property fmtid="{D5CDD505-2E9C-101B-9397-08002B2CF9AE}" pid="33" name="Languages">
    <vt:lpwstr/>
  </property>
  <property fmtid="{D5CDD505-2E9C-101B-9397-08002B2CF9AE}" pid="34" name="e8080b0481964c759b2c36ae49591b31">
    <vt:lpwstr/>
  </property>
  <property fmtid="{D5CDD505-2E9C-101B-9397-08002B2CF9AE}" pid="35" name="TechnicalLevel">
    <vt:lpwstr/>
  </property>
  <property fmtid="{D5CDD505-2E9C-101B-9397-08002B2CF9AE}" pid="36" name="ldac8aee9d1f469e8cd8c3f8d6a615f2">
    <vt:lpwstr/>
  </property>
  <property fmtid="{D5CDD505-2E9C-101B-9397-08002B2CF9AE}" pid="37" name="EmployeeRole">
    <vt:lpwstr/>
  </property>
  <property fmtid="{D5CDD505-2E9C-101B-9397-08002B2CF9AE}" pid="38" name="NewsTopic">
    <vt:lpwstr/>
  </property>
  <property fmtid="{D5CDD505-2E9C-101B-9397-08002B2CF9AE}" pid="39" name="NewsSource">
    <vt:lpwstr/>
  </property>
  <property fmtid="{D5CDD505-2E9C-101B-9397-08002B2CF9AE}" pid="40" name="_docset_NoMedatataSyncRequired">
    <vt:lpwstr>False</vt:lpwstr>
  </property>
  <property fmtid="{D5CDD505-2E9C-101B-9397-08002B2CF9AE}" pid="41" name="Impact">
    <vt:lpwstr>3000</vt:lpwstr>
  </property>
</Properties>
</file>